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93" d="100"/>
          <a:sy n="93" d="100"/>
        </p:scale>
        <p:origin x="73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microsoft.com/office/2016/11/relationships/changesInfo" Target="changesInfos/changesInfo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歌 高" userId="d8a25b1d-6c3e-4cc3-9e77-5cd4abedca6a" providerId="ADAL" clId="{10403E9F-0F25-A447-A90B-38EB393A2113}"/>
    <pc:docChg chg="modSld">
      <pc:chgData name="歌 高" userId="d8a25b1d-6c3e-4cc3-9e77-5cd4abedca6a" providerId="ADAL" clId="{10403E9F-0F25-A447-A90B-38EB393A2113}" dt="2021-11-17T03:07:44.277" v="0" actId="1076"/>
      <pc:docMkLst>
        <pc:docMk/>
      </pc:docMkLst>
      <pc:sldChg chg="modSp">
        <pc:chgData name="歌 高" userId="d8a25b1d-6c3e-4cc3-9e77-5cd4abedca6a" providerId="ADAL" clId="{10403E9F-0F25-A447-A90B-38EB393A2113}" dt="2021-11-17T03:07:44.277" v="0" actId="1076"/>
        <pc:sldMkLst>
          <pc:docMk/>
          <pc:sldMk cId="0" sldId="269"/>
        </pc:sldMkLst>
        <pc:spChg chg="mod">
          <ac:chgData name="歌 高" userId="d8a25b1d-6c3e-4cc3-9e77-5cd4abedca6a" providerId="ADAL" clId="{10403E9F-0F25-A447-A90B-38EB393A2113}" dt="2021-11-17T03:07:44.277" v="0" actId="1076"/>
          <ac:spMkLst>
            <pc:docMk/>
            <pc:sldMk cId="0" sldId="269"/>
            <ac:spMk id="115715" creationId="{2617C232-56B1-46B5-84CF-6C765B3C44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903DCA08-8971-4FF8-8B36-4D72354CF71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D222B9A5-2693-4496-AF30-F4A5B95B18D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CABDC80C-FDE2-4AC1-A107-8A09B0D8642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>
            <a:extLst>
              <a:ext uri="{FF2B5EF4-FFF2-40B4-BE49-F238E27FC236}">
                <a16:creationId xmlns:a16="http://schemas.microsoft.com/office/drawing/2014/main" id="{A423DE4F-2D2F-41F5-8B4F-737D183489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72DDE89-3A4E-43E9-AD91-80B11FF784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74DAB78-EB49-42E0-869F-4ED61D79087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4DF74C5-1F1F-42EC-93BA-BF4CAD12C9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D46E656C-5BFD-4D30-811B-C4CCD8373A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DB49D8-5D1D-483B-BAC0-50CE69B1C6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0B676-5A29-4E21-9285-A1D4453F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A1CCF9-FBFA-46B2-A33B-7415101D3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6B1CE-4D3E-46BD-A4FB-CF20B254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B2971-7695-4824-9C75-C7EC3418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619F5-0BC8-45C7-80BD-392FD1C9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7E165-A45F-4FF1-BD7B-37BBF32E58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11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1AB58F-C6D6-460C-B820-FC001E29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7EED2-54CC-4E7B-97C6-5EF640E3A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B722-0E8F-43A0-A468-D2D87609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3325B-DFE2-45CB-B552-3C7FE05A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60D75-8016-4DBB-921F-0F5DFEE0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D035F-5266-4801-8BFB-79DD0BD538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47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2DA7B-1F97-4D24-95DD-3094E26F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3AEB8-26EB-4888-8F6D-69117BAC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BBEFC-6979-4ECE-AADC-4B82D42C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328B8-3801-43A1-8987-D471BDAA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3527A-F459-49FE-BFB1-4A186854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27CEC-ED73-4462-AA04-2234EF3A4C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44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E2015-1BCC-41AE-8ECE-BCDD4BDC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203BB-9D30-440A-AD79-B8F3B3A40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062CD-23E7-42DB-9263-789013F9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BB270-6A59-4E6A-BA63-A0DA1982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37AAC-5951-4EB6-9A36-5CA15546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FE683-987C-49FF-B358-F58A9C475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10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5F2F2-4C32-42E5-A817-165266DD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4D94A-DABD-4D1D-902E-A525FB863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093D45-FEEB-40D6-AA5E-F2AF7671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C3A2B-2E58-4ACE-B529-74A5E5FF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26AAA8-5B35-42E2-8A53-E8F68E84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55041-0595-46FC-A779-6DCBC539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812AE-57EA-4E36-B8C3-3B89B3F8B8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40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3AE8C-332A-47A7-A22F-8F203A14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D965AB-479B-4E13-8BD8-CDB78A159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5CB12D-1813-4268-9315-61F5BD068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F3C388-AD67-4749-A31A-B92515793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534022-BB40-46BB-AFFC-625E41073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3F17A1-F79E-49D4-9EA2-26E58029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B485FC-3EE5-444C-9CD0-381615FD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73C2B9-1F38-4EBA-B77A-CCF15780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CD578-AE73-46BD-B282-9BFBD40F81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34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96371-A681-4E29-AC66-8E209AE4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FE6FD0-18C7-4E09-99D4-F5823B78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70A782-6035-4C67-9A4D-88FF9AFD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132C65-9134-442C-BA6D-FDAF4A3E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77A1A-40BE-469C-9288-919AD8E089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4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1FE16F-B380-46C0-B0DE-856138BA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285FE6-3454-4DE6-A150-5E034007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2EBC79-98CB-4B80-82E8-27BEB28A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CEFB5-84EF-4949-822A-E82AFE6B67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39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5D135-204F-4CD6-9AF2-05C6CDA7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898C8-E0D8-402C-9AA6-9B5CB8B8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AE6BA-4D38-4145-9FE5-2DB664679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12861-073D-4DBE-AE89-A4106C0A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6167DA-CFA6-47ED-B922-47938FD4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4FB19-5EAE-4094-9985-2549FE57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3F86-9622-491C-8088-0912617D11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0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B7A90-8732-4DC3-9D28-F462BE42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CFAF2D-778F-46A8-8E28-15D71FDD9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D98CB-2F3D-4A82-A29C-89C03E713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911FD-FBCC-4E48-BE9C-E203BBC3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23C586-857F-441C-8F23-A5756617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7D82A-7F2D-43C0-9519-83DF3316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40B64-B036-43CE-8786-38AFAEC67A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11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17B2608C-6647-4E84-9043-82F0CA3868F4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30D9E6C7-B847-400C-B981-6F4798FB1E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F3296937-1F80-4E44-925D-05049E1DD1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D04FF2A7-D98E-4263-BC11-1550FD45C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D9F6E92-601A-44CA-8F79-D7384DA83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2A95518-3072-4C4A-A90D-3D6A550A2C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1EB29F42-1ADC-4DE3-BF79-65039E58FA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15959AD5-43A2-4C13-8147-9146DCF122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b="0">
                <a:latin typeface="+mn-lt"/>
              </a:defRPr>
            </a:lvl1pPr>
          </a:lstStyle>
          <a:p>
            <a:fld id="{B57492B2-DF06-4C6C-A949-E0719B7E9C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22810;&#23186;&#20307;&#35838;&#20214;/1.0%20_____&#31532;&#19968;&#31456;%20%20&#22810;&#23186;&#20307;&#35745;&#31639;&#26426;&#27010;&#36848;.pps#-1,4,&#31532;&#19968;&#31456; &#22810;&#23186;&#20307;&#35745;&#31639;&#26426;&#27010;&#36848;" TargetMode="External" /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gif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1D4CEE0-73AD-4C29-94D1-7FF5CFD9E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25475"/>
            <a:ext cx="8763000" cy="762000"/>
          </a:xfrm>
        </p:spPr>
        <p:txBody>
          <a:bodyPr/>
          <a:lstStyle/>
          <a:p>
            <a:pPr algn="ctr"/>
            <a:r>
              <a:rPr lang="en-US" altLang="zh-CN" sz="4000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5.9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环与域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F359349-9479-40C3-A459-7304ED270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848600" cy="41910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环的定义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5-9.1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若代数系统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具有如下性质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1)  &lt;R,+&gt;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是一个阿贝尔群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2)  &lt;R,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是一个半群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乘法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对加法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可分配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(b+c)=a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b+a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(b+c)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a=b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a+c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环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在环中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的加法逆元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记为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-a,a+(-b)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可写为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a-b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400" b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124" name="Picture 4">
            <a:hlinkClick r:id="rId3" action="ppaction://hlinkpres?slideindex=4&amp;slidetitle=第一章 多媒体计算机概述"/>
            <a:extLst>
              <a:ext uri="{FF2B5EF4-FFF2-40B4-BE49-F238E27FC236}">
                <a16:creationId xmlns:a16="http://schemas.microsoft.com/office/drawing/2014/main" id="{19DCD9A4-6346-459A-814A-F0028A4A527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334000"/>
            <a:ext cx="1371600" cy="66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6D5582A5-64A2-4ED2-AE6F-7914B730B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域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36306BD1-070A-497A-8C1E-593FC8D99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4419600"/>
          </a:xfrm>
        </p:spPr>
        <p:txBody>
          <a:bodyPr/>
          <a:lstStyle/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称为模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整数域。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域中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,2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的乘法逆元为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3,4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的乘法逆元为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5-9.3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：域一定是整环。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是任一域。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对于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,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如果有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  b=a  c,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是乘法幺元）则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b=1 b=(a 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 a)  b=a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(a  b)=a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(a  c)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=(a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a) c=1 c=c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因此，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是一个整环。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  <p:bldP spid="1126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4F32A7F7-3A00-400A-9DF2-B7E39CA7D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域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2617C232-56B1-46B5-84CF-6C765B3C4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091" y="1901536"/>
            <a:ext cx="8385175" cy="4078288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有限整环必是域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5-9.4)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是有限整环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(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证明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逆存在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).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，由无零因子推出的可约律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ac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因为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为有限集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由运算封闭性，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 -{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} ={a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 -{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} ={ca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,ca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}=c(A -{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} 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d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A -{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，使得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d=e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 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逆元为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。  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&lt;A-{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},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是阿贝尔群。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因为有限整环满足分配律，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是域。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 autoUpdateAnimBg="0"/>
      <p:bldP spid="1157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60F45773-F635-4379-A175-89DD87B2D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环的同态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F8AB2A27-3E94-403F-A742-9664FC930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876800"/>
          </a:xfrm>
        </p:spPr>
        <p:txBody>
          <a:bodyPr/>
          <a:lstStyle/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5-9.5: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&lt;S,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,⊙&gt;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h: R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S,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h(a+b)=h(a)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h(b),  h(a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b)=h(a)⊙h(b),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&lt;S,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,⊙&gt;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环同态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环的同态像是一个环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5-9.5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 若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&lt;R,+,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是环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,&lt;S,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⊙&gt;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是一个代数系统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存在同态映射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h,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&lt;h(R),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,⊙&gt;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是一个环。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由群同态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半群同态知识知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&lt;h(R),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是阿贝尔群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,&lt;h(R),⊙&gt;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是半群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h(a)⊙(h(b)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h(c))=h(a)⊙(h(b+c)) =h(a(b+c))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=h(ab+ac) =h(ab)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h(ac)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=h(a)⊙h(b)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h(a)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⊙h(c)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所以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&lt;h(s),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,⊙&gt;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7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7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 autoUpdateAnimBg="0"/>
      <p:bldP spid="11776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E23873E1-321B-4265-A5AA-FB8A9D6AF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环的同态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C6D1B10-1E7B-46F3-A9C2-AFD31FB9A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712913"/>
            <a:ext cx="8205788" cy="4687887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举例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是一个关于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，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分别有幺元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的代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数系统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彼此可分配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试证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x=x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x=x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引理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1:e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=(e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)=(e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x=(x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=x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引理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2:e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=(e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x=(x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)=x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 autoUpdateAnimBg="0"/>
      <p:bldP spid="11878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A5E91D3-AB21-4ACB-B090-E3BDFB48A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习题讲评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920D9CA6-ECE1-457B-A2CD-5968002B9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676400"/>
            <a:ext cx="8434387" cy="4764088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P200,5.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试证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循环群的子群是循环群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：设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&lt;T,*&gt;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是循环群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是它的生成元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T={g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i1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,g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i2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,g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in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},i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是整数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中最小的正整数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均为负数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可取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是其中绝对数最小的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ij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T,i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=lm+r(l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I,0≤r&lt;m)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ij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=g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lm+r</a:t>
            </a:r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=g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ij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(g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lm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∵T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,m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{i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中最小的正整数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r=0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ij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T,g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ij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=(g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&lt;T,*&gt;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是循环群。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build="p" autoUpdateAnimBg="0"/>
      <p:bldP spid="11981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BEC79122-5198-424F-B5C2-4D049BA47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习题讲评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DEA2ECAC-C819-4A9C-AFEB-D89040D1E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81987" cy="4687887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试证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:HK=KH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当且仅当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&lt;HK,*&gt;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:1)h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因为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HK=KH,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2)(h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KH=HK   (h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所以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&lt;HK,*&gt;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的子群。</a:t>
            </a:r>
            <a:endParaRPr lang="zh-CN" altLang="en-US" sz="2000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)HK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KH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=h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     x=(x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=(h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=k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KH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(2)KH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kh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KH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kh=(h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HK(&lt;H,K&gt;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是子群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KH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HK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(1),(2):    KH=HK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uild="p" autoUpdateAnimBg="0"/>
      <p:bldP spid="12083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3BD6FAE6-43C4-45AF-BCD7-90C72AFA8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习题讲评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30358270-47F4-40EB-BF64-B1A09CEAF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991600" cy="4764088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P200, 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G,a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=(a*b)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=(a*b)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=(a*b)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5 ,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为阿贝尔群。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:a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=(a*b)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a*(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*b=a *(b*a)  *(b*a) * b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=(b*a)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因为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=(b*a)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3   ,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a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=(b*a)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(a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)*(b*a) =(b*a)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*(b*a) =(b*a)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*a=a*b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4                     (1)</a:t>
            </a:r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(a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)*(b*a) =(b*a)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*(b*a) =(b*a)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*a=a*b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                     (2)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(a*b)*b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=a*b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*a=b*(b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*a)=b*(a*b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)=b*a*b</a:t>
            </a:r>
            <a:r>
              <a:rPr lang="en-US" altLang="zh-CN" sz="20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a*b=b*a,</a:t>
            </a:r>
            <a:r>
              <a:rPr lang="zh-CN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由a,b的任意性,所以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为阿贝尔群。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autoUpdateAnimBg="0"/>
      <p:bldP spid="12185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008052FE-9B38-4A8F-B2A4-260629E91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习题讲评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7DAADFCA-9BA4-4BAE-BFEB-06AFF97B4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81987" cy="4611687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是半群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,e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是左幺元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*x=e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试证明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  a)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  </a:t>
            </a:r>
            <a:r>
              <a:rPr lang="zh-CN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a*b=a*c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则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b=c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b) e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也是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的幺元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并且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是群。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 a) a*b=a*c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a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*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a*b=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* a*c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e *b= e *c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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b= c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b)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必须证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A,x*e=x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i)x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*(x*e)=(x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*x)*e=e*e=e=x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*x,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得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x*e=x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也是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的右幺元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的幺元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ii)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须证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A,x*x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	x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*(x*x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)=(x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*x)*x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=e*x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=x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= x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*e(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因为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是幺元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知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:x*x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=e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也是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的右逆元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的逆元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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是群。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 autoUpdateAnimBg="0"/>
      <p:bldP spid="12288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00D421C8-A677-4C7F-9E11-2ED8F9A46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习题讲评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3173A444-4A60-4667-9D7B-B2951E9F7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534400" cy="5638800"/>
          </a:xfrm>
        </p:spPr>
        <p:txBody>
          <a:bodyPr/>
          <a:lstStyle/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:A,B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是集合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,f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的入射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:&lt;S,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(B),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的一个子格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S={y|y=f(x)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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(A)}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,B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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(A)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，有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)=B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 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)=B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须证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:B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∪B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)∪f(A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	B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∩B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)∩f(A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	i)y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)∪f(A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x((y=f(x)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x(y=f(x)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                            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x(y=f(x)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(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))  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 	    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∪A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)∪f(A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)=f(A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∪A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	ii)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不是入射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一般有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f(A∩B)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f(A)∩f(B)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是入射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  	y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)∩f(A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x(y=f(x)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x(y=f(x)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	(f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是入射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否则可能导致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f(x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)=y=f(x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))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                                     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x(y=f(x)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                                                 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∩A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)∩f(A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)=f(A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∩A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S,   </a:t>
            </a:r>
          </a:p>
          <a:p>
            <a:pPr algn="just">
              <a:lnSpc>
                <a:spcPct val="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&lt;S,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(B),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 autoUpdateAnimBg="0"/>
      <p:bldP spid="12390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29169BD4-D571-469A-A62A-1AFDFD76E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习题讲评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1DBE4F4A-3A8A-43C7-B959-16E3ED2C1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562600"/>
          </a:xfrm>
        </p:spPr>
        <p:txBody>
          <a:bodyPr/>
          <a:lstStyle/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P145(2)1)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是似序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则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r(R)=R∪I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是偏序。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:i)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A,&lt;x,x&gt;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R∪I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r(R)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是自反的。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ii)&lt;x,y&gt;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r(R)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&lt;y,x&gt;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r(R)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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(&lt;x,y&gt;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&lt;x,y&gt;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(&lt;y,x&gt;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&lt;y,x&gt;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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&lt;x,y&gt;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&lt;y,x&gt;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x=y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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x=y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x=y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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x=y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r(R)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是反对称的。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iii)&lt;x,y&gt;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r(R)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&lt;y,z&gt;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r(R)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(xRy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x=y)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(yRz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y=z)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                                    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xRy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yRz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xRy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y=z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x=y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yRz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x=y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y=z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                                                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xRz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&lt;x,z&gt;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                                   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&lt;x,z&gt;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 (R)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r(R)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是传递的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所以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r(R)=R∪I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是偏序。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是偏序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R-I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是似序。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:i)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A,&lt;x,x&gt;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R-I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R-I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是反自反的。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ii)&lt;x,y&gt;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R-I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&lt;y,z&gt;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R-I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z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(xRy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y)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(yRz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z)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z 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                                              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(xRz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z)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                                              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&lt;x,z&gt;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R-I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R-I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是传递的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 r(R)=R-I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是似序。</a:t>
            </a: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4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4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4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4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4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4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49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49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49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49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build="p" autoUpdateAnimBg="0"/>
      <p:bldP spid="12493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C06B8F2-7A1D-4579-BC2D-FE20A2591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环与域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4A3AC2F-0161-40F5-9F44-7D1039143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724400"/>
          </a:xfrm>
        </p:spPr>
        <p:txBody>
          <a:bodyPr/>
          <a:lstStyle/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.1)&lt;I,+,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是一个环。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2)&lt;N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是一个环。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:①&lt;N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是一个阿贝尔群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是加法幺元。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②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是一个半群。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③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c)=a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((b+c)mod k)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=(a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(b+c))mod k=(a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b+a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c)mod k  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=(a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b)mod k+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c)mod k  =(a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b)+</a:t>
            </a:r>
            <a:r>
              <a:rPr lang="en-US" altLang="zh-CN" sz="24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3)&lt;A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表示实数集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方阵集合，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零阵是环的加法幺元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单位矩阵是环的乘法幺元。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4)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实系数多项式对于多项式加法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乘法是一个环。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build="p" autoUpdateAnimBg="0"/>
      <p:bldP spid="10342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A329F656-2C45-493D-A5D4-378D3091F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习题讲评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12E2D38-410B-48C3-B6CD-12E462B91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P145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(3)a)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上传递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8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8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上传递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x,y,z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8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&lt;x,y&gt;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8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&lt;y,z&gt;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8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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xRy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yRz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8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8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8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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xRz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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xR</a:t>
            </a:r>
            <a:r>
              <a:rPr lang="en-US" altLang="zh-CN" sz="28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z (∵x,z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800" b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 autoUpdateAnimBg="0"/>
      <p:bldP spid="12595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069CF42F-694E-4CBD-860F-82F4C632C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环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8297259-B81D-4837-9136-9FE020129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800600"/>
          </a:xfrm>
        </p:spPr>
        <p:txBody>
          <a:bodyPr/>
          <a:lstStyle/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环的性质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5-9.1: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&lt;A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是一个环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A,[a+(-b)]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简记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a-b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环的加法幺元必为环的乘法零元，   即 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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a=a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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。</a:t>
            </a:r>
            <a:endParaRPr lang="zh-CN" altLang="en-US" sz="2000" b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   a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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=a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)=a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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+a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,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由消去律可得：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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。</a:t>
            </a:r>
            <a:endParaRPr lang="zh-CN" altLang="en-US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类似可证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2)(-a)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b=a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(-b)=-(a 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b)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:(-a)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b+a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b=((-a)+a)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b=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a=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(-a)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b=-(a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。类似可证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(-b)=-(a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b)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3)  (-a)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(-b)=a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:(-a)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(-b)=-a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(-b)=a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（利用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）的结果）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4)  a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(b-c)=a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b-a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(b-c)=a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(b+(-c))=a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b+a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(-c)=a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b+(-(a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c))=a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b-a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5)  (b-c)a=ba-ca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（类似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）的证明）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build="p" autoUpdateAnimBg="0"/>
      <p:bldP spid="10445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27488015-94A7-4043-A763-352D30C74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环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2237437-D4A9-4CE7-B2AF-32292F81E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零因子环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:&lt;A,+,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A,a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0,b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0,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使得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b=0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成立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则称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&lt;A,+,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零因子环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,a,b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称为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零因子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没有零因子的环称为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无零因子环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无零因子：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A,a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0,b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0,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则必有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·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0)</a:t>
            </a:r>
            <a:endParaRPr lang="en-US" altLang="zh-CN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:&lt;A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 + ,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是零因子环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方阵。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autoUpdateAnimBg="0"/>
      <p:bldP spid="1064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9414FBDC-56F5-4634-A27D-60CD95197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环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199DBDF-BEEA-461B-BEA9-704072BC2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876800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5-9.2: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环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&lt;A,+,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是无零因子环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当且仅当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&lt;A,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满足可约律。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必要性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 ,a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 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无零因子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ab=ac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ab-ac=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 a(b-c)=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 .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因为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无零因子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b-c=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充分性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满足可约律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 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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ab=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则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ab=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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，由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可约律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 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无零因子。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&lt;A,+,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是无零因子环。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build="p" autoUpdateAnimBg="0"/>
      <p:bldP spid="1075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77B8063-9079-4FEF-84B6-355560D09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环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BE8D4193-6C79-4DD1-BA2A-C5F785345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752600"/>
            <a:ext cx="8991600" cy="46482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整环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5-9.2: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给定环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是可交换的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交换环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给定环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含幺元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含幺环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5-9.3: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给定环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是可交换的、含幺元、无零因子环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整环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2.1)&lt;I,+,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是整环。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2)&lt;N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不是整环。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autoUpdateAnimBg="0"/>
      <p:bldP spid="1085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E724F32-EC4D-4FA2-988B-4FB4B4B5E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域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8F7335C-FBC7-445D-ABC7-C02B2E91C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534400" cy="5029200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域的定义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5-9.4: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若代数系统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&lt;F,+,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具有性质：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1)|F|&gt;1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2)&lt;F,+&gt;,&lt;F-{0},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均是阿贝尔群，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乘法对加法可分配，则称它是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域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域的举例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1)I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为整数集，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&lt;I,+,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不是域，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2)&lt;Q,+,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是一个域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为有理数集合。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&lt;R,+,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是一个域，其中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为实数集合。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&lt;C,+,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是一个域，其中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为复数集合。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build="p" autoUpdateAnimBg="0"/>
      <p:bldP spid="1095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9EF2FA4A-EE41-4077-AB28-000DE34E5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域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5E8785D-A5B1-4B3E-8FCD-711D91502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953000"/>
          </a:xfrm>
        </p:spPr>
        <p:txBody>
          <a:bodyPr/>
          <a:lstStyle/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3)N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={0,1,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,k-1},&lt;N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是一个域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当且仅当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是质数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必要性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（反证法）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是一个域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不是质数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i)k=1,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|N</a:t>
            </a:r>
            <a:r>
              <a:rPr lang="en-US" altLang="zh-CN" sz="24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|=1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不是域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ii)k=ab,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b=0,a,b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是零因子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故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不是域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矛盾。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充分性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为质数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须证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是一个域。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i)&lt;N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是一个阿贝尔群，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ii)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-{0},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是阿贝尔群，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-{0}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-{0}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-{0}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封闭。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b) 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-{0},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结合律满足 。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 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-{0},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幺元为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d)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-{0}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，证明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存在逆元，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 autoUpdateAnimBg="0"/>
      <p:bldP spid="11059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88D4FC50-8177-47E7-A7B6-8F9EF6579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域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7926753-8942-41FF-963B-401E4C9AC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5181600"/>
          </a:xfrm>
        </p:spPr>
        <p:txBody>
          <a:bodyPr/>
          <a:lstStyle/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首先证明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b,c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-{0},b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（反证法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不妨设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b&gt;c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 ab=nk+r,ac=mk+r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a(b-c)=(n-m)k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为质数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不能被分解成两一个数的乘积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故等式左边至少有一个数是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的倍数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而这是不可能的，因此 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(k-1)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k-1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一个数均不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相同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其中必有一个为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所以 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-{0},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-{0}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使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b=1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-{0}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存在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逆元。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-{0},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是阿贝尔群，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是一个域 ，                                            证毕。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build="p" autoUpdateAnimBg="0"/>
      <p:bldP spid="111619" grpId="0" build="p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000000"/>
      </a:dk1>
      <a:lt1>
        <a:srgbClr val="FFFFCC"/>
      </a:lt1>
      <a:dk2>
        <a:srgbClr val="5E1DBD"/>
      </a:dk2>
      <a:lt2>
        <a:srgbClr val="FFCC00"/>
      </a:lt2>
      <a:accent1>
        <a:srgbClr val="808000"/>
      </a:accent1>
      <a:accent2>
        <a:srgbClr val="CC9900"/>
      </a:accent2>
      <a:accent3>
        <a:srgbClr val="B6ABDB"/>
      </a:accent3>
      <a:accent4>
        <a:srgbClr val="DADAAE"/>
      </a:accent4>
      <a:accent5>
        <a:srgbClr val="C0C0AA"/>
      </a:accent5>
      <a:accent6>
        <a:srgbClr val="B98A00"/>
      </a:accent6>
      <a:hlink>
        <a:srgbClr val="CCFFFF"/>
      </a:hlink>
      <a:folHlink>
        <a:srgbClr val="969696"/>
      </a:folHlink>
    </a:clrScheme>
    <a:fontScheme name="Artsy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000000"/>
        </a:dk1>
        <a:lt1>
          <a:srgbClr val="FFFFCC"/>
        </a:lt1>
        <a:dk2>
          <a:srgbClr val="5E1DB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6ABDB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FF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1003</TotalTime>
  <Words>4017</Words>
  <Application>Microsoft Office PowerPoint</Application>
  <PresentationFormat>全屏显示(4:3)</PresentationFormat>
  <Paragraphs>225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Artsy</vt:lpstr>
      <vt:lpstr>    5.9  环与域 </vt:lpstr>
      <vt:lpstr>环与域</vt:lpstr>
      <vt:lpstr>环</vt:lpstr>
      <vt:lpstr>环</vt:lpstr>
      <vt:lpstr>环</vt:lpstr>
      <vt:lpstr>环</vt:lpstr>
      <vt:lpstr>域</vt:lpstr>
      <vt:lpstr>域</vt:lpstr>
      <vt:lpstr>域</vt:lpstr>
      <vt:lpstr>域</vt:lpstr>
      <vt:lpstr>域</vt:lpstr>
      <vt:lpstr>环的同态</vt:lpstr>
      <vt:lpstr>环的同态</vt:lpstr>
      <vt:lpstr>习题讲评</vt:lpstr>
      <vt:lpstr>习题讲评</vt:lpstr>
      <vt:lpstr>习题讲评</vt:lpstr>
      <vt:lpstr>习题讲评</vt:lpstr>
      <vt:lpstr>习题讲评</vt:lpstr>
      <vt:lpstr>习题讲评</vt:lpstr>
      <vt:lpstr>习题讲评</vt:lpstr>
    </vt:vector>
  </TitlesOfParts>
  <Company>suzhou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计算机网络原理与技术</dc:title>
  <dc:creator>zhangsk</dc:creator>
  <cp:lastModifiedBy>高 歌</cp:lastModifiedBy>
  <cp:revision>160</cp:revision>
  <dcterms:created xsi:type="dcterms:W3CDTF">2000-08-24T07:27:54Z</dcterms:created>
  <dcterms:modified xsi:type="dcterms:W3CDTF">2021-11-17T03:07:52Z</dcterms:modified>
</cp:coreProperties>
</file>