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88" d="100"/>
          <a:sy n="88" d="100"/>
        </p:scale>
        <p:origin x="8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23A9214E-5DC8-4EC6-B002-141F6B43F8F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292FEC67-03AD-4668-B23D-99FD836599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B58EACE-632B-4DB5-A27C-E614E41F6B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E60B5179-C697-4606-A79A-2991EFBB82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3C3AA0A-64EE-41EB-973F-946E108C2C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FD71898-67D2-4B4F-AE53-2D9172D08F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AAD008D-3B19-4C34-85AD-EC1E315FF0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031053C7-7773-4A31-9147-1C5F864A52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C8F161-C4E7-47E3-BDB5-36C79CC4C0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8720B-96D7-49BE-BADF-1403212A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DB0EA-AF98-4618-942E-05DFC71B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2673C-2EF5-4323-978E-FE855BE2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819F7-7D28-494D-AE79-F9AA6487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D5875-63D4-459D-8CFF-CE8E5F39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6CDF3-6DAE-467A-96F1-F45226E40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96D2A-4CD1-4725-B319-2C3AA790B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C8CA3-9787-4129-8F37-4DFEA2DF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838DA-4E17-4A1C-A23B-EF0FA0C7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14A7-0A87-42CB-9633-EA96E64E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0D913-177D-4811-B570-09733809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3DB27-D0F6-4DC3-8472-331212FFAF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4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3F747-936E-437F-8D6A-38822F7D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B23A3-9C37-4058-8AC9-6E69AD4D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B4D37-68E7-409A-BD3C-E085D0EF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5B7EF-AFF5-44FD-A697-4EB4422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985BB-7DD3-4DEB-80FD-8E19B5AB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22113-311F-43E6-9644-EE7AAC7593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9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C1419-4BA4-422F-BF83-D64E42B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4F1C4-D929-4EF0-80E8-FB57A5F1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9EB5-1FCC-4797-A065-DF23BA2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442-8B3F-4790-AD18-C435637A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D6AD5-8C4E-478C-82CD-47CA711F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89B35-F369-470E-A46B-445E699AC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85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05E5D-3C99-499A-9D25-B40467AC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7D46-DBFD-4D7C-BAFA-F46E9152A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8F5EF-FD0C-40A6-813C-583C22BF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49F63-CFF0-42D3-B270-540A4CAC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CA739-175C-4EF6-AAF8-F4FEE150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1E17F-33D1-45C2-A3AF-D95F0343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692-F7B8-4693-BA99-54152FA4DB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53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82450-6093-481B-BC8C-9034A20F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88C02-CF62-465F-A9C1-36E92246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0CEFF-46B6-4F99-A271-1BD182EE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838C0-6F63-4236-A98B-9A2DE21C8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B5B0E-8786-4742-B496-05AFCE0E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9D073-3C57-4AC7-8338-E858122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E50D5-F6FB-43BC-A0BC-F4ADCB6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0C7F30-C4E0-4CCF-857D-2CB0AF1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838DD-FF80-4E0D-826C-7F3AA3FA8B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0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A4F5-8868-4290-BF53-93FD411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677FA-B88D-4F6B-8E3D-A7E5D8E4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A77ED-3C09-4B6D-9705-C6E223C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D4951-F75B-46B1-B2AF-5B24587A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28F7A-2951-47C9-A971-C64E2FF3E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1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AAF56-899E-46B8-835F-354E0E8F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0F09C-9DF2-493B-834C-19F271FC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9A23B-5D11-49EC-A7AB-4C25D18D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D12A2-43F2-4AE0-AAB4-F9B34198C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1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6AB34-DAE2-4B61-8C7E-286E624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7AC41-8A64-42BE-A432-284786C3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16D09-9EDC-4291-83B1-A0762CE4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1E678-F6C2-4D81-A1BB-D54ADCE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A1E3C-4C19-4744-9C75-05359493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44A5A-A56A-4EAE-A9B6-6414264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DF96A-8486-412F-9381-59589914C7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6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42A3-7648-4950-BB51-3A242310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1BBFA2-CDB6-4966-B244-A24E83E20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EF73D-F8FE-447E-8DE5-1474FB40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5AB83-45AD-4BA3-AB1C-1B938069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8B16B-B213-4743-940E-C6EC26D0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1D12D-17BA-41A8-A9D7-782445C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96DDF-9E49-4FA0-8CFE-3F03DA578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7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AE8E59A-3071-461E-B562-5ED9926F5AE9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07B7BCBB-1B83-4725-96E5-2E4FEB909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A358F5D-6299-4CF4-A444-75D399B45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5C4C2289-C196-447D-8D0B-5B7EEA2D6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8B7B2B4-0CB1-44F2-9C1B-95ADAA3F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3C5288A-2A57-4B8E-82FD-4E7526EDFD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9FF6392-4541-4D86-80A4-10C397B623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48C0318-0428-4A31-9C84-B28491E9FB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32A0E7D0-B95A-4FAE-861F-1A00E975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B9A689-2D92-490A-ADDA-15BA47019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3563"/>
            <a:ext cx="8763000" cy="823912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分配格</a:t>
            </a:r>
            <a:r>
              <a:rPr lang="zh-CN" altLang="en-US" sz="48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CB880-98A6-43E9-AB40-BD521E721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010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一般格只满足分配不等式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 ≤(a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6-2.1: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&lt;L,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是一个格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  <a:sym typeface="Monotype Sorts" pitchFamily="2" charset="2"/>
              </a:rPr>
              <a:t>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Monotype Sorts" pitchFamily="2" charset="2"/>
              </a:rPr>
              <a:t>1)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c)=(a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2)   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c)= 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&lt;L,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分配格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Monotype Sorts" pitchFamily="2" charset="2"/>
              </a:rPr>
              <a:t>1),2)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式是互相等价的，因为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）与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）互为对偶式。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6710C91B-95B1-4E4A-B8F7-D410C541CF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17526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2F5E537-08F8-4646-81E4-6495DEFE9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分配格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415B799-5DE2-4365-BA0F-51B9AF13D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．一个格，当且仅当没有任何子格与图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同构，该格是分配格。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证：略。</a:t>
            </a:r>
          </a:p>
          <a:p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6AC8EDAC-AF4E-4887-9717-DCD87B063BE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590800"/>
            <a:ext cx="1295400" cy="1600200"/>
            <a:chOff x="720" y="1488"/>
            <a:chExt cx="816" cy="1008"/>
          </a:xfrm>
        </p:grpSpPr>
        <p:sp>
          <p:nvSpPr>
            <p:cNvPr id="38917" name="Oval 5">
              <a:extLst>
                <a:ext uri="{FF2B5EF4-FFF2-40B4-BE49-F238E27FC236}">
                  <a16:creationId xmlns:a16="http://schemas.microsoft.com/office/drawing/2014/main" id="{7676F762-423A-4AED-A875-88C446AF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Oval 6">
              <a:extLst>
                <a:ext uri="{FF2B5EF4-FFF2-40B4-BE49-F238E27FC236}">
                  <a16:creationId xmlns:a16="http://schemas.microsoft.com/office/drawing/2014/main" id="{A4DB8D8B-DC67-469D-A5C4-59AF150F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Oval 7">
              <a:extLst>
                <a:ext uri="{FF2B5EF4-FFF2-40B4-BE49-F238E27FC236}">
                  <a16:creationId xmlns:a16="http://schemas.microsoft.com/office/drawing/2014/main" id="{BF6D7D83-8010-4B1D-A22C-1167D56B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Oval 8">
              <a:extLst>
                <a:ext uri="{FF2B5EF4-FFF2-40B4-BE49-F238E27FC236}">
                  <a16:creationId xmlns:a16="http://schemas.microsoft.com/office/drawing/2014/main" id="{A00E90EB-16C0-41A1-A694-A9974C16E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Oval 9">
              <a:extLst>
                <a:ext uri="{FF2B5EF4-FFF2-40B4-BE49-F238E27FC236}">
                  <a16:creationId xmlns:a16="http://schemas.microsoft.com/office/drawing/2014/main" id="{4F09A375-E77E-46E9-9342-F4B0F821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8DF12DCA-5D46-4DD4-BFFB-2F6D0539C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3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15CEE532-6447-40F5-B743-B33A4970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913ECC20-60DE-413B-AD7D-A2EC77C04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18DEAEF9-84AC-4536-9A35-F9B679812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96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7D016CE3-E971-4951-8126-829D0C5A0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6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5C5D5B12-FE90-4F17-AB11-15B14603E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6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DBBC0CFB-4837-4B91-97AF-BB7789495A1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667000"/>
            <a:ext cx="1371600" cy="1676400"/>
            <a:chOff x="2208" y="1536"/>
            <a:chExt cx="864" cy="1056"/>
          </a:xfrm>
        </p:grpSpPr>
        <p:sp>
          <p:nvSpPr>
            <p:cNvPr id="38929" name="Oval 17">
              <a:extLst>
                <a:ext uri="{FF2B5EF4-FFF2-40B4-BE49-F238E27FC236}">
                  <a16:creationId xmlns:a16="http://schemas.microsoft.com/office/drawing/2014/main" id="{FCFCAA92-7891-4788-801E-7B521F50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Oval 18">
              <a:extLst>
                <a:ext uri="{FF2B5EF4-FFF2-40B4-BE49-F238E27FC236}">
                  <a16:creationId xmlns:a16="http://schemas.microsoft.com/office/drawing/2014/main" id="{9A25FE9B-2AF6-4885-8925-DD4D60BB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Oval 19">
              <a:extLst>
                <a:ext uri="{FF2B5EF4-FFF2-40B4-BE49-F238E27FC236}">
                  <a16:creationId xmlns:a16="http://schemas.microsoft.com/office/drawing/2014/main" id="{25F6A486-731C-48DC-BB0E-559263D77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4FC38380-A662-4D7D-8E69-431768E5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Oval 21">
              <a:extLst>
                <a:ext uri="{FF2B5EF4-FFF2-40B4-BE49-F238E27FC236}">
                  <a16:creationId xmlns:a16="http://schemas.microsoft.com/office/drawing/2014/main" id="{CA4FBF2F-450F-4E6E-991B-169F3B9E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AFF6AAB1-3C20-4A25-937A-7EE97A256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23">
              <a:extLst>
                <a:ext uri="{FF2B5EF4-FFF2-40B4-BE49-F238E27FC236}">
                  <a16:creationId xmlns:a16="http://schemas.microsoft.com/office/drawing/2014/main" id="{FBDE8884-168D-4C5C-964B-01EB2659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>
              <a:extLst>
                <a:ext uri="{FF2B5EF4-FFF2-40B4-BE49-F238E27FC236}">
                  <a16:creationId xmlns:a16="http://schemas.microsoft.com/office/drawing/2014/main" id="{347C3C1A-B24C-4C21-9206-4EEBF518A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5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Line 25">
              <a:extLst>
                <a:ext uri="{FF2B5EF4-FFF2-40B4-BE49-F238E27FC236}">
                  <a16:creationId xmlns:a16="http://schemas.microsoft.com/office/drawing/2014/main" id="{0334A24C-C84F-4681-8A48-3C3378C5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58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8" name="Line 26">
              <a:extLst>
                <a:ext uri="{FF2B5EF4-FFF2-40B4-BE49-F238E27FC236}">
                  <a16:creationId xmlns:a16="http://schemas.microsoft.com/office/drawing/2014/main" id="{CA6C6578-CE5C-4C67-98DC-39340FE70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016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E55EB40-A10E-4D27-A542-49AFF9A4A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134F8CF-DF67-493C-856C-F5390F76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686800" cy="5105400"/>
          </a:xfrm>
        </p:spPr>
        <p:txBody>
          <a:bodyPr/>
          <a:lstStyle/>
          <a:p>
            <a:pPr lvl="2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6-2.2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每个链是分配格。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 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是一个链，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 ,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c)=a, 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否则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a≥b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a≥c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a≥b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 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 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 L, 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是分配格。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6-2.3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是分配格，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L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c=c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=(b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=b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=b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=b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399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4EF3373-54C0-407A-99BC-4AA568C1B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模格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29F5BF2-C66E-45DE-A3DF-6E029596C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</a:p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b≤a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c)=b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就称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 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是模格。</a:t>
            </a:r>
          </a:p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b="1" i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它是模格，但不是分配格。</a:t>
            </a:r>
          </a:p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因为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b≤a: 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(c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d)=a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1=a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但</a:t>
            </a:r>
          </a:p>
          <a:p>
            <a:pPr>
              <a:lnSpc>
                <a:spcPct val="84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d)=b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b=b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9E59BD20-A000-48C2-B853-B6E3D58D652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1981200" cy="2057400"/>
            <a:chOff x="864" y="2496"/>
            <a:chExt cx="1248" cy="1296"/>
          </a:xfrm>
        </p:grpSpPr>
        <p:sp>
          <p:nvSpPr>
            <p:cNvPr id="41989" name="Oval 5">
              <a:extLst>
                <a:ext uri="{FF2B5EF4-FFF2-40B4-BE49-F238E27FC236}">
                  <a16:creationId xmlns:a16="http://schemas.microsoft.com/office/drawing/2014/main" id="{875EF8BC-DC78-478A-B8F8-82ED18226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0" name="Oval 6">
              <a:extLst>
                <a:ext uri="{FF2B5EF4-FFF2-40B4-BE49-F238E27FC236}">
                  <a16:creationId xmlns:a16="http://schemas.microsoft.com/office/drawing/2014/main" id="{FAA1B2E9-7926-40B5-B84B-83159D92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1" name="Oval 7">
              <a:extLst>
                <a:ext uri="{FF2B5EF4-FFF2-40B4-BE49-F238E27FC236}">
                  <a16:creationId xmlns:a16="http://schemas.microsoft.com/office/drawing/2014/main" id="{546D86A1-AC75-47C6-AB94-0D957A0AF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Oval 8">
              <a:extLst>
                <a:ext uri="{FF2B5EF4-FFF2-40B4-BE49-F238E27FC236}">
                  <a16:creationId xmlns:a16="http://schemas.microsoft.com/office/drawing/2014/main" id="{D460E4BD-CEED-4A7D-8C20-8579CA9AD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Oval 9">
              <a:extLst>
                <a:ext uri="{FF2B5EF4-FFF2-40B4-BE49-F238E27FC236}">
                  <a16:creationId xmlns:a16="http://schemas.microsoft.com/office/drawing/2014/main" id="{70AB5223-D42C-4D28-A6B6-7A6A7F6DE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59D099EB-0571-43EC-9AB0-DEE8E19E4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Text Box 11">
              <a:extLst>
                <a:ext uri="{FF2B5EF4-FFF2-40B4-BE49-F238E27FC236}">
                  <a16:creationId xmlns:a16="http://schemas.microsoft.com/office/drawing/2014/main" id="{FC42EAC4-5B7C-4A0E-8A91-4A0C4B52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1996" name="Text Box 12">
              <a:extLst>
                <a:ext uri="{FF2B5EF4-FFF2-40B4-BE49-F238E27FC236}">
                  <a16:creationId xmlns:a16="http://schemas.microsoft.com/office/drawing/2014/main" id="{F0B99A77-3276-4F5B-B6AA-1FF014426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3B1F14E8-592E-4829-A355-C690F72DA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AD988E30-5B43-4AC7-BB6D-98F8D7E34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BFA166BE-196C-42DA-93FC-D403F8FD5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3CDD11C6-1B3E-4168-8610-AE510B365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A8EA06F8-55A2-46E0-B116-7F55DD01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CBA05429-B3C2-43F5-B6DB-95D22B72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F7E2AF30-0BF2-4F9D-B8A1-DA8777B7E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F34A9424-3188-472A-BD67-0D5708E7F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07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FFB98B50-AF09-499E-AD8F-1276A89A3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a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D995A69E-F771-4165-9FD3-ACA2C4642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2E008AB6-F35E-4205-AD6B-5DCE0B6D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84AF2A7-3D0A-4BC1-8E9E-6508E0C81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模格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192ED8-81E5-42F4-B33B-720D2D85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它不是模格，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b≤a,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但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c)=a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1=a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c)=b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0=b</a:t>
            </a:r>
          </a:p>
          <a:p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A8FFA7D3-3457-4332-BCC9-1EBEAB50B83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67000"/>
            <a:ext cx="2133600" cy="2209800"/>
            <a:chOff x="816" y="1344"/>
            <a:chExt cx="1344" cy="1392"/>
          </a:xfrm>
        </p:grpSpPr>
        <p:sp>
          <p:nvSpPr>
            <p:cNvPr id="43013" name="Oval 5">
              <a:extLst>
                <a:ext uri="{FF2B5EF4-FFF2-40B4-BE49-F238E27FC236}">
                  <a16:creationId xmlns:a16="http://schemas.microsoft.com/office/drawing/2014/main" id="{7DF43089-B7AB-4F35-98D6-1E91FECA0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4" name="Oval 6">
              <a:extLst>
                <a:ext uri="{FF2B5EF4-FFF2-40B4-BE49-F238E27FC236}">
                  <a16:creationId xmlns:a16="http://schemas.microsoft.com/office/drawing/2014/main" id="{E654C936-87F9-4270-B8E0-60F272B83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Oval 7">
              <a:extLst>
                <a:ext uri="{FF2B5EF4-FFF2-40B4-BE49-F238E27FC236}">
                  <a16:creationId xmlns:a16="http://schemas.microsoft.com/office/drawing/2014/main" id="{9DD25F4F-E8A6-4B38-A5FD-891E4A02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Oval 8">
              <a:extLst>
                <a:ext uri="{FF2B5EF4-FFF2-40B4-BE49-F238E27FC236}">
                  <a16:creationId xmlns:a16="http://schemas.microsoft.com/office/drawing/2014/main" id="{BD298B40-2463-42CF-AB85-3D6E1416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Oval 9">
              <a:extLst>
                <a:ext uri="{FF2B5EF4-FFF2-40B4-BE49-F238E27FC236}">
                  <a16:creationId xmlns:a16="http://schemas.microsoft.com/office/drawing/2014/main" id="{CB10AE41-7CEA-463E-810A-5E2B555C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EF3C9931-558E-4A12-B276-A4C29201F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5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92654D10-23A9-4A65-82BA-86CA6D299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B17B5188-B6A4-48CD-8BCE-CF9BCE71B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A67805A7-270D-4776-A1B3-ED76CFEC6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0491D7EB-C674-4E8D-9CF3-0C182A3F7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920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C6DD8708-8F56-4083-9E94-881DC473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3024" name="Text Box 16">
              <a:extLst>
                <a:ext uri="{FF2B5EF4-FFF2-40B4-BE49-F238E27FC236}">
                  <a16:creationId xmlns:a16="http://schemas.microsoft.com/office/drawing/2014/main" id="{6162E69D-5F3B-4CA0-8B00-16B9A2394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3025" name="Text Box 17">
              <a:extLst>
                <a:ext uri="{FF2B5EF4-FFF2-40B4-BE49-F238E27FC236}">
                  <a16:creationId xmlns:a16="http://schemas.microsoft.com/office/drawing/2014/main" id="{2A584AA4-6986-4DFF-ACB5-636448D2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8DB60C78-3BF6-41F7-9FDA-AC46C58B0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a</a:t>
              </a:r>
            </a:p>
          </p:txBody>
        </p:sp>
        <p:sp>
          <p:nvSpPr>
            <p:cNvPr id="43027" name="Text Box 19">
              <a:extLst>
                <a:ext uri="{FF2B5EF4-FFF2-40B4-BE49-F238E27FC236}">
                  <a16:creationId xmlns:a16="http://schemas.microsoft.com/office/drawing/2014/main" id="{A097C25F-C892-4C2D-9519-46FEA2D91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2E76F0A-E18E-42D8-BF5B-AAA454CE2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模格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5F8FC41-60DB-421E-B817-A37F29999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9164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6-2.4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是模格，  当且仅当不存在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L,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b&lt;a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c=a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c=a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若不然，则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c)=a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 ﹤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不是模格。</a:t>
            </a:r>
          </a:p>
          <a:p>
            <a:pPr marL="609600" indent="-609600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略，见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P247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6-2.6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分配格是模格。</a:t>
            </a:r>
          </a:p>
          <a:p>
            <a:pPr marL="609600" indent="-609600"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  =  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431</TotalTime>
  <Words>708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Times New Roman</vt:lpstr>
      <vt:lpstr>宋体</vt:lpstr>
      <vt:lpstr>Arial</vt:lpstr>
      <vt:lpstr>Wingdings</vt:lpstr>
      <vt:lpstr>华文新魏</vt:lpstr>
      <vt:lpstr>Symbol</vt:lpstr>
      <vt:lpstr>Monotype Sorts</vt:lpstr>
      <vt:lpstr>Tahoma</vt:lpstr>
      <vt:lpstr>Artsy</vt:lpstr>
      <vt:lpstr>    6.2  分配格 </vt:lpstr>
      <vt:lpstr>分配格</vt:lpstr>
      <vt:lpstr>分配格</vt:lpstr>
      <vt:lpstr>模格</vt:lpstr>
      <vt:lpstr>模格</vt:lpstr>
      <vt:lpstr>模格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65</cp:revision>
  <dcterms:created xsi:type="dcterms:W3CDTF">2000-08-24T07:27:54Z</dcterms:created>
  <dcterms:modified xsi:type="dcterms:W3CDTF">2021-11-10T03:33:23Z</dcterms:modified>
</cp:coreProperties>
</file>