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57" r:id="rId12"/>
    <p:sldId id="260" r:id="rId13"/>
    <p:sldId id="278" r:id="rId14"/>
    <p:sldId id="259" r:id="rId15"/>
    <p:sldId id="277" r:id="rId16"/>
    <p:sldId id="261" r:id="rId17"/>
    <p:sldId id="262" r:id="rId18"/>
    <p:sldId id="279" r:id="rId19"/>
    <p:sldId id="263" r:id="rId20"/>
    <p:sldId id="280" r:id="rId21"/>
    <p:sldId id="264" r:id="rId22"/>
    <p:sldId id="266" r:id="rId23"/>
    <p:sldId id="267" r:id="rId24"/>
    <p:sldId id="268" r:id="rId25"/>
    <p:sldId id="269" r:id="rId26"/>
    <p:sldId id="272" r:id="rId27"/>
    <p:sldId id="270" r:id="rId28"/>
    <p:sldId id="271" r:id="rId29"/>
    <p:sldId id="274" r:id="rId30"/>
    <p:sldId id="281" r:id="rId31"/>
    <p:sldId id="283" r:id="rId32"/>
    <p:sldId id="294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0033"/>
    <a:srgbClr val="FFFF99"/>
    <a:srgbClr val="FF00FF"/>
    <a:srgbClr val="FFFFFF"/>
    <a:srgbClr val="3366FF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 autoAdjust="0"/>
  </p:normalViewPr>
  <p:slideViewPr>
    <p:cSldViewPr>
      <p:cViewPr varScale="1">
        <p:scale>
          <a:sx n="93" d="100"/>
          <a:sy n="93" d="100"/>
        </p:scale>
        <p:origin x="73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E4586-719A-4181-927A-67797A2E1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CB6E8C-B559-4CB6-A8F1-099F4525B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E17A9-69C9-46D2-B757-E83121B5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F5F84-2E64-49C6-A7C5-3F85D8CD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C3C12-C58A-49A8-8595-741B8A9F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C321C-93F7-4A6C-B586-E27B278813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4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17C8D-328D-4036-BE2B-88515CE3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B999A6-F98C-4694-B814-62B3618E5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DB158-26BA-442B-8F24-D68E0BAD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6F83A-5042-495C-AF38-6256D053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0094A-605F-40CF-A320-4368645F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81FD3-EDF5-4826-8A4D-EE75F0F296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1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EFD597-1FC5-4BDD-AE1B-5BBA57217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909BF-104D-4B1A-B295-F7460348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F6B16-037D-49AF-9B7C-F7B21131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68C4E-529D-4818-9E0C-F69C362F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71494-0103-43AF-A00F-6997DC4E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792E3-2ED8-4708-A00E-F9DA3B5928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245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E1661-FA3E-4CEA-BEF1-CA3D30F4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FF023-96BD-4C63-9E93-8EADD92D0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B9C42-DF0F-4841-ACAB-6BA6A6E2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2F9BE-5208-46A9-A6BA-D5997E37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9EB72-4455-4091-B0FD-8F5E864E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EA2CD-4317-4F04-8D56-78B8A4C8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60EE74B-4827-4B64-8719-F11397E6A4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67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54EC8-DF84-4AB2-B6E2-8D231320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12EF1-0483-4397-80B9-1B10172FD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BE419-1D03-420F-A6E2-891DDCF8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F61E2-6BCA-4424-81A9-55732B9A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09AA2-2782-4C53-9DC4-45BC1456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F93FA-C8B1-418D-842D-3F207824B4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22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DB065-4E42-4455-843B-E2529C80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B36E3-C2F9-434A-89AE-93EB1347E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88F92-2C1D-46FD-B486-A92BA98D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CB4B2-0220-4101-BFD8-A4B34E49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7B905-C5D3-4F2F-B071-AE0C9173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594AA-D581-47EF-BF6D-AD091CA78B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99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A64E2-10FD-49E3-BD26-8F95B513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85633-48E9-424C-AE8D-AA565E188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937950-30B4-41FF-A974-EDCF1BCED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541D5F-986D-4F92-B78F-8CFE91BC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99E79-EC06-4B14-9CDE-B49BAA42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66E1E1-F017-44FA-8EF8-3FA01DBD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1667A3-6F13-42DE-9B5E-C6CA802B13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8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B6A7C-C139-49D4-B368-6E494981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9D1D0-D17E-46F8-8299-4030F97A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EBBF28-09DE-4003-AA35-64A1FDF20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D3EF6B-0C5F-40A2-8429-1EEA7ED98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822506-2CBE-4E9D-8B93-CD1A8A250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04F2F4-86DE-4B7F-8415-EB3043CA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C5F371-7AB4-4655-8E6F-9BEB769E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75D2BF-58E4-48D8-9C24-3C1DB429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8D1FF-EF3A-4202-B9CC-742A1708DB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56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81283-6EA4-4922-A798-C817D8AC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F314DE-8B7B-43B4-9B9A-FF066D6D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60C3E4-25AF-4B45-8DBC-514E1EA8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297C8F-F9AD-484C-AA83-26470E59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5B91F-FE9E-454F-BEA3-00DF230CBC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15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E4B5C8-2A12-4402-AA45-AEA0909D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64F663-AB46-43AD-A903-48348D05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30D7F4-B11C-445E-9163-C54DF34E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86545-10D1-4B60-8B49-7BE53F50CD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10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E0380-AE3A-4ED6-8D22-EAE7EFAE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32D29-80D9-4F8A-875E-54D5EC32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6B72B-BE47-426E-8669-148DE08AD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2E1C0-F6BF-467E-9A67-50A6C81A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31BFE4-8AEC-4DDC-BD9F-8D121FC4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C575B-1326-43FE-8DC7-22AC3264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6D572-DF16-4E78-8926-8BC825DE7D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04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31611-A30C-4874-BB7B-DF7865C5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8907CE-CFED-4109-B4B0-1A1A2B807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E8CBFB-E023-4D5E-872F-26842363A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2A6D81-7155-4DC1-8A14-FA7DD48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ACE88-935A-4251-8156-3D5DAC29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9D5C54-A615-400C-8942-35EF3CC2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27702-EC3D-48B8-B76D-33C4F97034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54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9BE3AF-485E-4F46-9BCE-6A91C3EE6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5BE434D-01F2-48C0-9A33-2E2D42F70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E7F1172-AD2C-4488-9E21-31B220603C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52149B7-8D93-4C2F-8FDE-8E8BDF6988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E508863-A5C4-4357-836F-690207B070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E49CD6-A75E-4DC4-9A7E-57CD9F7D671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13.xml"/><Relationship Id="rId7" Type="http://schemas.openxmlformats.org/officeDocument/2006/relationships/slide" Target="slide1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11" Type="http://schemas.openxmlformats.org/officeDocument/2006/relationships/slide" Target="slide1.xml"/><Relationship Id="rId5" Type="http://schemas.openxmlformats.org/officeDocument/2006/relationships/slide" Target="slide15.xml"/><Relationship Id="rId10" Type="http://schemas.openxmlformats.org/officeDocument/2006/relationships/slide" Target="slide30.xml"/><Relationship Id="rId4" Type="http://schemas.openxmlformats.org/officeDocument/2006/relationships/slide" Target="slide14.xml"/><Relationship Id="rId9" Type="http://schemas.openxmlformats.org/officeDocument/2006/relationships/slide" Target="slide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8.xml"/><Relationship Id="rId7" Type="http://schemas.openxmlformats.org/officeDocument/2006/relationships/slide" Target="slide1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11" Type="http://schemas.openxmlformats.org/officeDocument/2006/relationships/slide" Target="slide12.xml"/><Relationship Id="rId5" Type="http://schemas.openxmlformats.org/officeDocument/2006/relationships/slide" Target="slide15.xml"/><Relationship Id="rId10" Type="http://schemas.openxmlformats.org/officeDocument/2006/relationships/slide" Target="slide21.xml"/><Relationship Id="rId4" Type="http://schemas.openxmlformats.org/officeDocument/2006/relationships/slide" Target="slide14.xml"/><Relationship Id="rId9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10" Type="http://schemas.openxmlformats.org/officeDocument/2006/relationships/slide" Target="slide27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slide" Target="slide30.xml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B5401C3A-0D6F-4195-9EB8-E96733525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WordArt 6">
            <a:extLst>
              <a:ext uri="{FF2B5EF4-FFF2-40B4-BE49-F238E27FC236}">
                <a16:creationId xmlns:a16="http://schemas.microsoft.com/office/drawing/2014/main" id="{09EC4255-F949-49C5-A9D5-D3318C809CD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《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》——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第七章  图  论</a:t>
            </a:r>
          </a:p>
        </p:txBody>
      </p:sp>
      <p:sp>
        <p:nvSpPr>
          <p:cNvPr id="2055" name="Line 7">
            <a:extLst>
              <a:ext uri="{FF2B5EF4-FFF2-40B4-BE49-F238E27FC236}">
                <a16:creationId xmlns:a16="http://schemas.microsoft.com/office/drawing/2014/main" id="{C9ECDAFC-6E6C-40C8-A5AF-527EB844B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7" name="Text Box 9">
            <a:extLst>
              <a:ext uri="{FF2B5EF4-FFF2-40B4-BE49-F238E27FC236}">
                <a16:creationId xmlns:a16="http://schemas.microsoft.com/office/drawing/2014/main" id="{58895CBB-4BD9-40F3-9ECF-5678B759B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7-1</a:t>
            </a:r>
            <a:r>
              <a:rPr lang="en-US" altLang="zh-CN"/>
              <a:t>   </a:t>
            </a:r>
            <a:r>
              <a:rPr lang="zh-CN" altLang="en-US">
                <a:solidFill>
                  <a:schemeClr val="bg1"/>
                </a:solidFill>
              </a:rPr>
              <a:t>图的基本概念</a:t>
            </a:r>
            <a:endParaRPr lang="zh-CN" altLang="en-US"/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76F3A8C9-36C0-4DDE-B5B9-6CFA68443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0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99"/>
                </a:solidFill>
              </a:rPr>
              <a:t>7-2    </a:t>
            </a:r>
            <a:r>
              <a:rPr lang="zh-CN" altLang="en-US">
                <a:solidFill>
                  <a:srgbClr val="FFFF99"/>
                </a:solidFill>
              </a:rPr>
              <a:t>路与回路</a:t>
            </a:r>
          </a:p>
        </p:txBody>
      </p:sp>
      <p:sp>
        <p:nvSpPr>
          <p:cNvPr id="2059" name="Text Box 11">
            <a:extLst>
              <a:ext uri="{FF2B5EF4-FFF2-40B4-BE49-F238E27FC236}">
                <a16:creationId xmlns:a16="http://schemas.microsoft.com/office/drawing/2014/main" id="{D773BFB1-9D6D-40C6-81DC-E1C87CEE0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38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7-3    </a:t>
            </a:r>
            <a:r>
              <a:rPr lang="zh-CN" altLang="en-US">
                <a:solidFill>
                  <a:schemeClr val="bg1"/>
                </a:solidFill>
              </a:rPr>
              <a:t>图的矩阵表示</a:t>
            </a:r>
          </a:p>
        </p:txBody>
      </p:sp>
      <p:sp>
        <p:nvSpPr>
          <p:cNvPr id="2060" name="Text Box 12">
            <a:extLst>
              <a:ext uri="{FF2B5EF4-FFF2-40B4-BE49-F238E27FC236}">
                <a16:creationId xmlns:a16="http://schemas.microsoft.com/office/drawing/2014/main" id="{72E95E49-E6F9-4B0D-B254-CE6237AB4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953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99"/>
                </a:solidFill>
              </a:rPr>
              <a:t>7-4    </a:t>
            </a:r>
            <a:r>
              <a:rPr lang="zh-CN" altLang="en-US">
                <a:solidFill>
                  <a:srgbClr val="FFFF99"/>
                </a:solidFill>
              </a:rPr>
              <a:t>欧拉图与哈密尔顿图</a:t>
            </a:r>
          </a:p>
        </p:txBody>
      </p:sp>
      <p:sp>
        <p:nvSpPr>
          <p:cNvPr id="2061" name="Text Box 13">
            <a:extLst>
              <a:ext uri="{FF2B5EF4-FFF2-40B4-BE49-F238E27FC236}">
                <a16:creationId xmlns:a16="http://schemas.microsoft.com/office/drawing/2014/main" id="{B438F4D4-56F9-4576-AF07-DAD061D80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6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99"/>
                </a:solidFill>
              </a:rPr>
              <a:t>7-5   </a:t>
            </a:r>
            <a:r>
              <a:rPr lang="zh-CN" altLang="en-US">
                <a:solidFill>
                  <a:srgbClr val="FFFF99"/>
                </a:solidFill>
              </a:rPr>
              <a:t>平面图</a:t>
            </a:r>
          </a:p>
        </p:txBody>
      </p:sp>
      <p:sp>
        <p:nvSpPr>
          <p:cNvPr id="2062" name="Text Box 14">
            <a:extLst>
              <a:ext uri="{FF2B5EF4-FFF2-40B4-BE49-F238E27FC236}">
                <a16:creationId xmlns:a16="http://schemas.microsoft.com/office/drawing/2014/main" id="{AD9381E4-BA12-4722-AE79-0B64C771A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00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7-6    </a:t>
            </a:r>
            <a:r>
              <a:rPr lang="zh-CN" altLang="en-US">
                <a:solidFill>
                  <a:schemeClr val="bg1"/>
                </a:solidFill>
              </a:rPr>
              <a:t>对偶图与着色</a:t>
            </a:r>
          </a:p>
        </p:txBody>
      </p:sp>
      <p:sp>
        <p:nvSpPr>
          <p:cNvPr id="2063" name="Text Box 15">
            <a:extLst>
              <a:ext uri="{FF2B5EF4-FFF2-40B4-BE49-F238E27FC236}">
                <a16:creationId xmlns:a16="http://schemas.microsoft.com/office/drawing/2014/main" id="{18C9BCDC-2614-4173-8AD5-B9DDCC112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038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FF99"/>
                </a:solidFill>
              </a:rPr>
              <a:t>7-7   </a:t>
            </a:r>
            <a:r>
              <a:rPr lang="zh-CN" altLang="en-US">
                <a:solidFill>
                  <a:srgbClr val="FFFF99"/>
                </a:solidFill>
              </a:rPr>
              <a:t>树与生成树</a:t>
            </a:r>
          </a:p>
        </p:txBody>
      </p:sp>
      <p:sp>
        <p:nvSpPr>
          <p:cNvPr id="2064" name="Text Box 16">
            <a:extLst>
              <a:ext uri="{FF2B5EF4-FFF2-40B4-BE49-F238E27FC236}">
                <a16:creationId xmlns:a16="http://schemas.microsoft.com/office/drawing/2014/main" id="{1444AD11-9FEC-47AA-A090-8F2F3FB9C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9530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7-8   </a:t>
            </a:r>
            <a:r>
              <a:rPr lang="zh-CN" altLang="en-US">
                <a:solidFill>
                  <a:schemeClr val="bg1"/>
                </a:solidFill>
              </a:rPr>
              <a:t>根树及其应用</a:t>
            </a:r>
          </a:p>
        </p:txBody>
      </p:sp>
      <p:sp>
        <p:nvSpPr>
          <p:cNvPr id="2065" name="Text Box 17">
            <a:extLst>
              <a:ext uri="{FF2B5EF4-FFF2-40B4-BE49-F238E27FC236}">
                <a16:creationId xmlns:a16="http://schemas.microsoft.com/office/drawing/2014/main" id="{AC1C5D9A-1528-47BF-93DF-B63080462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295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  <a:hlinkClick r:id="rId3" action="ppaction://hlinksldjump"/>
              </a:rPr>
              <a:t>绪论</a:t>
            </a:r>
            <a:endParaRPr lang="zh-CN" altLang="en-US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 build="p" autoUpdateAnimBg="0"/>
      <p:bldP spid="2058" grpId="0" build="p" autoUpdateAnimBg="0"/>
      <p:bldP spid="2059" grpId="0" build="p" autoUpdateAnimBg="0"/>
      <p:bldP spid="2060" grpId="0" build="p" autoUpdateAnimBg="0"/>
      <p:bldP spid="2061" grpId="0" build="p" autoUpdateAnimBg="0"/>
      <p:bldP spid="2062" grpId="0" build="p" autoUpdateAnimBg="0"/>
      <p:bldP spid="2063" grpId="0" build="p" autoUpdateAnimBg="0"/>
      <p:bldP spid="2064" grpId="0" build="p" autoUpdateAnimBg="0"/>
      <p:bldP spid="206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30CD1AB-0E5A-4DAC-85D7-1D4C3B8D1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8C21428-5BFF-4588-ADD3-314DE9D17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IBM</a:t>
            </a:r>
            <a:r>
              <a:rPr lang="zh-CN" altLang="en-US" sz="1800"/>
              <a:t>的蓝色基因</a:t>
            </a:r>
            <a:r>
              <a:rPr lang="en-US" altLang="zh-CN" sz="1800"/>
              <a:t>/L</a:t>
            </a:r>
            <a:r>
              <a:rPr lang="zh-CN" altLang="en-US" sz="1800"/>
              <a:t>（</a:t>
            </a:r>
            <a:r>
              <a:rPr lang="en-US" altLang="zh-CN" sz="1800"/>
              <a:t>Bluegene/L</a:t>
            </a:r>
            <a:r>
              <a:rPr lang="zh-CN" altLang="en-US" sz="1800"/>
              <a:t>）：</a:t>
            </a:r>
            <a:r>
              <a:rPr lang="en-US" altLang="zh-CN" sz="1800"/>
              <a:t>65536</a:t>
            </a:r>
            <a:r>
              <a:rPr lang="zh-CN" altLang="en-US" sz="1800"/>
              <a:t>个处理器，</a:t>
            </a:r>
            <a:r>
              <a:rPr lang="en-US" altLang="zh-CN" sz="1800"/>
              <a:t>Torus</a:t>
            </a:r>
            <a:r>
              <a:rPr lang="zh-CN" altLang="en-US" sz="1800"/>
              <a:t>网络结构</a:t>
            </a:r>
          </a:p>
          <a:p>
            <a:pPr>
              <a:lnSpc>
                <a:spcPct val="80000"/>
              </a:lnSpc>
            </a:pPr>
            <a:endParaRPr lang="zh-CN" altLang="en-US" sz="1800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1800"/>
          </a:p>
          <a:p>
            <a:pPr>
              <a:lnSpc>
                <a:spcPct val="80000"/>
              </a:lnSpc>
            </a:pPr>
            <a:endParaRPr lang="zh-CN" altLang="en-US" sz="1800"/>
          </a:p>
          <a:p>
            <a:pPr>
              <a:lnSpc>
                <a:spcPct val="80000"/>
              </a:lnSpc>
            </a:pPr>
            <a:endParaRPr lang="zh-CN" altLang="en-US" sz="1800"/>
          </a:p>
          <a:p>
            <a:pPr>
              <a:lnSpc>
                <a:spcPct val="80000"/>
              </a:lnSpc>
            </a:pPr>
            <a:endParaRPr lang="zh-CN" altLang="en-US" sz="1800"/>
          </a:p>
          <a:p>
            <a:pPr>
              <a:lnSpc>
                <a:spcPct val="80000"/>
              </a:lnSpc>
            </a:pPr>
            <a:endParaRPr lang="zh-CN" altLang="en-US" sz="1800"/>
          </a:p>
          <a:p>
            <a:pPr>
              <a:lnSpc>
                <a:spcPct val="80000"/>
              </a:lnSpc>
            </a:pPr>
            <a:endParaRPr lang="zh-CN" altLang="en-US" sz="1800"/>
          </a:p>
          <a:p>
            <a:pPr>
              <a:lnSpc>
                <a:spcPct val="80000"/>
              </a:lnSpc>
            </a:pPr>
            <a:endParaRPr lang="zh-CN" altLang="en-US" sz="1800"/>
          </a:p>
          <a:p>
            <a:pPr>
              <a:lnSpc>
                <a:spcPct val="80000"/>
              </a:lnSpc>
            </a:pPr>
            <a:endParaRPr lang="zh-CN" altLang="en-US" sz="1800"/>
          </a:p>
          <a:p>
            <a:pPr>
              <a:lnSpc>
                <a:spcPct val="80000"/>
              </a:lnSpc>
            </a:pP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运算速度：</a:t>
            </a:r>
            <a:r>
              <a:rPr lang="en-US" altLang="zh-CN" sz="1800"/>
              <a:t>2005</a:t>
            </a:r>
            <a:r>
              <a:rPr lang="zh-CN" altLang="en-US" sz="1800"/>
              <a:t>年</a:t>
            </a:r>
            <a:r>
              <a:rPr lang="en-US" altLang="zh-CN" sz="1800"/>
              <a:t>IBM</a:t>
            </a:r>
            <a:r>
              <a:rPr lang="zh-CN" altLang="en-US" sz="1800"/>
              <a:t>的蓝色基因以每秒钟计算</a:t>
            </a:r>
            <a:r>
              <a:rPr lang="en-US" altLang="zh-CN" sz="1800"/>
              <a:t>280</a:t>
            </a:r>
            <a:r>
              <a:rPr lang="zh-CN" altLang="en-US" sz="1800"/>
              <a:t>万亿次浮点运算；</a:t>
            </a:r>
            <a:r>
              <a:rPr lang="en-US" altLang="zh-CN" sz="1800"/>
              <a:t>2007</a:t>
            </a:r>
            <a:r>
              <a:rPr lang="zh-CN" altLang="en-US" sz="1800"/>
              <a:t>年每秒钟计算一千万亿次浮点运算每秒蝉联冠军宝座</a:t>
            </a:r>
            <a:r>
              <a:rPr lang="en-US" altLang="zh-CN" sz="1800"/>
              <a:t>(Roadrunner)</a:t>
            </a:r>
            <a:r>
              <a:rPr lang="zh-CN" altLang="en-US" sz="180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1600"/>
              <a:t>超级计算机的应用：石油勘探、天气、天文、生物等方面。</a:t>
            </a:r>
          </a:p>
        </p:txBody>
      </p:sp>
      <p:grpSp>
        <p:nvGrpSpPr>
          <p:cNvPr id="65540" name="Group 4">
            <a:extLst>
              <a:ext uri="{FF2B5EF4-FFF2-40B4-BE49-F238E27FC236}">
                <a16:creationId xmlns:a16="http://schemas.microsoft.com/office/drawing/2014/main" id="{F0061508-B117-49C5-B5FF-0EB240E07B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16238" y="2565400"/>
            <a:ext cx="2519362" cy="2274888"/>
            <a:chOff x="1701" y="1298"/>
            <a:chExt cx="1223" cy="1104"/>
          </a:xfrm>
        </p:grpSpPr>
        <p:sp>
          <p:nvSpPr>
            <p:cNvPr id="65541" name="AutoShape 5">
              <a:extLst>
                <a:ext uri="{FF2B5EF4-FFF2-40B4-BE49-F238E27FC236}">
                  <a16:creationId xmlns:a16="http://schemas.microsoft.com/office/drawing/2014/main" id="{84D938F3-5D1D-4681-9CF2-DB59AA4F190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01" y="1298"/>
              <a:ext cx="1223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65542" name="Picture 6">
              <a:extLst>
                <a:ext uri="{FF2B5EF4-FFF2-40B4-BE49-F238E27FC236}">
                  <a16:creationId xmlns:a16="http://schemas.microsoft.com/office/drawing/2014/main" id="{BF66CA25-87A1-4734-A92B-9359AFDBB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" y="1298"/>
              <a:ext cx="1228" cy="1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>
            <a:extLst>
              <a:ext uri="{FF2B5EF4-FFF2-40B4-BE49-F238E27FC236}">
                <a16:creationId xmlns:a16="http://schemas.microsoft.com/office/drawing/2014/main" id="{A150A328-2EB4-47F8-ACE5-B2C2FE720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WordArt 3">
            <a:extLst>
              <a:ext uri="{FF2B5EF4-FFF2-40B4-BE49-F238E27FC236}">
                <a16:creationId xmlns:a16="http://schemas.microsoft.com/office/drawing/2014/main" id="{179F7768-D546-415A-9E94-93CBE00379E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67000" y="228600"/>
            <a:ext cx="3381375" cy="4286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第七章 图论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绪论</a:t>
            </a: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04609B30-51A5-4C01-96FC-9C0F27702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Text Box 14">
            <a:extLst>
              <a:ext uri="{FF2B5EF4-FFF2-40B4-BE49-F238E27FC236}">
                <a16:creationId xmlns:a16="http://schemas.microsoft.com/office/drawing/2014/main" id="{54C9C9D3-9B05-47BE-BC29-7FA785D41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990600"/>
            <a:ext cx="6248400" cy="1571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图论起源于智力游戏的难题研究，如哥尼斯堡七桥问题、迷宫问题、匿门博奕问题、四色猜想问题、汉密尔顿（环游世界）、棋盘上马的行走线路问题等。</a:t>
            </a:r>
          </a:p>
        </p:txBody>
      </p:sp>
      <p:sp>
        <p:nvSpPr>
          <p:cNvPr id="3087" name="Text Box 15">
            <a:extLst>
              <a:ext uri="{FF2B5EF4-FFF2-40B4-BE49-F238E27FC236}">
                <a16:creationId xmlns:a16="http://schemas.microsoft.com/office/drawing/2014/main" id="{4300F241-57BB-481D-B7EF-572F3A985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52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图论的第一篇论文</a:t>
            </a:r>
          </a:p>
        </p:txBody>
      </p:sp>
      <p:sp>
        <p:nvSpPr>
          <p:cNvPr id="3090" name="Text Box 18">
            <a:extLst>
              <a:ext uri="{FF2B5EF4-FFF2-40B4-BE49-F238E27FC236}">
                <a16:creationId xmlns:a16="http://schemas.microsoft.com/office/drawing/2014/main" id="{2EB563DD-4BE9-4D38-91EE-360A9E1DE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895600"/>
            <a:ext cx="4419600" cy="1379538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1736</a:t>
            </a:r>
            <a:r>
              <a:rPr lang="zh-CN" altLang="en-US">
                <a:solidFill>
                  <a:schemeClr val="bg1"/>
                </a:solidFill>
              </a:rPr>
              <a:t>年欧拉发表的，阐述了解决哥尼斯堡七桥问题的思想。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欧拉享有“图论之父”之称。</a:t>
            </a:r>
            <a:endParaRPr lang="zh-CN" altLang="en-US"/>
          </a:p>
        </p:txBody>
      </p:sp>
      <p:sp>
        <p:nvSpPr>
          <p:cNvPr id="3091" name="Text Box 19">
            <a:extLst>
              <a:ext uri="{FF2B5EF4-FFF2-40B4-BE49-F238E27FC236}">
                <a16:creationId xmlns:a16="http://schemas.microsoft.com/office/drawing/2014/main" id="{9D1D401B-29AC-4BC6-AA6C-2623031F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00600"/>
            <a:ext cx="2667000" cy="1196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1847</a:t>
            </a:r>
            <a:r>
              <a:rPr lang="zh-CN" altLang="en-US">
                <a:solidFill>
                  <a:schemeClr val="bg1"/>
                </a:solidFill>
              </a:rPr>
              <a:t>年克希霍夫利用图论分析电路网络中的电流问题。</a:t>
            </a:r>
          </a:p>
        </p:txBody>
      </p:sp>
      <p:sp>
        <p:nvSpPr>
          <p:cNvPr id="3095" name="AutoShape 23">
            <a:extLst>
              <a:ext uri="{FF2B5EF4-FFF2-40B4-BE49-F238E27FC236}">
                <a16:creationId xmlns:a16="http://schemas.microsoft.com/office/drawing/2014/main" id="{2FEF447C-4635-4CCE-8358-BF7DD82BB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429000"/>
            <a:ext cx="914400" cy="41751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6" name="AutoShape 24">
            <a:extLst>
              <a:ext uri="{FF2B5EF4-FFF2-40B4-BE49-F238E27FC236}">
                <a16:creationId xmlns:a16="http://schemas.microsoft.com/office/drawing/2014/main" id="{4B55224E-1E8B-4D6A-BC0B-0647EFF50F9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7200" y="1524000"/>
            <a:ext cx="1447800" cy="1143000"/>
          </a:xfrm>
          <a:prstGeom prst="wedgeEllipseCallout">
            <a:avLst>
              <a:gd name="adj1" fmla="val 76972"/>
              <a:gd name="adj2" fmla="val 445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图论起源</a:t>
            </a:r>
          </a:p>
        </p:txBody>
      </p:sp>
      <p:sp>
        <p:nvSpPr>
          <p:cNvPr id="3100" name="AutoShape 28">
            <a:extLst>
              <a:ext uri="{FF2B5EF4-FFF2-40B4-BE49-F238E27FC236}">
                <a16:creationId xmlns:a16="http://schemas.microsoft.com/office/drawing/2014/main" id="{8C8C5EF5-0BDD-42CF-9B1C-A5F4ADC19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648200"/>
            <a:ext cx="5181600" cy="609600"/>
          </a:xfrm>
          <a:prstGeom prst="wedgeRectCallout">
            <a:avLst>
              <a:gd name="adj1" fmla="val -53676"/>
              <a:gd name="adj2" fmla="val 144009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图论应用于工程技术问题的首篇论文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6" grpId="0" animBg="1" autoUpdateAnimBg="0"/>
      <p:bldP spid="3087" grpId="0" autoUpdateAnimBg="0"/>
      <p:bldP spid="3090" grpId="0" animBg="1" autoUpdateAnimBg="0"/>
      <p:bldP spid="3091" grpId="0" animBg="1" autoUpdateAnimBg="0"/>
      <p:bldP spid="3096" grpId="0" animBg="1" autoUpdateAnimBg="0"/>
      <p:bldP spid="310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D8ECE43D-D952-481D-A6B9-AED0BE41B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WordArt 3">
            <a:extLst>
              <a:ext uri="{FF2B5EF4-FFF2-40B4-BE49-F238E27FC236}">
                <a16:creationId xmlns:a16="http://schemas.microsoft.com/office/drawing/2014/main" id="{C186F14D-3388-4721-8274-0DE8C6BCF20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152400"/>
            <a:ext cx="59436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F1640631-7E4B-4963-8108-146C4E6C1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142D6229-28E1-4A41-AAB2-48F95E611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002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FF"/>
                </a:solidFill>
                <a:hlinkClick r:id="rId3" action="ppaction://hlinksldjump"/>
              </a:rPr>
              <a:t>一、图的定义</a:t>
            </a:r>
            <a:endParaRPr lang="zh-CN" altLang="en-US" b="1">
              <a:solidFill>
                <a:srgbClr val="FF00FF"/>
              </a:solidFill>
            </a:endParaRPr>
          </a:p>
        </p:txBody>
      </p:sp>
      <p:grpSp>
        <p:nvGrpSpPr>
          <p:cNvPr id="8203" name="Group 11">
            <a:extLst>
              <a:ext uri="{FF2B5EF4-FFF2-40B4-BE49-F238E27FC236}">
                <a16:creationId xmlns:a16="http://schemas.microsoft.com/office/drawing/2014/main" id="{65D4CFC9-1E04-4CCC-8CF4-A8D4F839006B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09800"/>
            <a:ext cx="3657600" cy="1552575"/>
            <a:chOff x="624" y="1392"/>
            <a:chExt cx="2304" cy="978"/>
          </a:xfrm>
        </p:grpSpPr>
        <p:sp>
          <p:nvSpPr>
            <p:cNvPr id="8199" name="Text Box 7">
              <a:extLst>
                <a:ext uri="{FF2B5EF4-FFF2-40B4-BE49-F238E27FC236}">
                  <a16:creationId xmlns:a16="http://schemas.microsoft.com/office/drawing/2014/main" id="{957AE7B9-D350-4E47-BA30-70BF917DF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680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二、图的分类</a:t>
              </a:r>
            </a:p>
          </p:txBody>
        </p:sp>
        <p:sp>
          <p:nvSpPr>
            <p:cNvPr id="8200" name="AutoShape 8">
              <a:extLst>
                <a:ext uri="{FF2B5EF4-FFF2-40B4-BE49-F238E27FC236}">
                  <a16:creationId xmlns:a16="http://schemas.microsoft.com/office/drawing/2014/main" id="{9538D8FF-77A6-4E0D-8E1D-DB1D34405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1488"/>
              <a:ext cx="192" cy="768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1" name="Text Box 9">
              <a:extLst>
                <a:ext uri="{FF2B5EF4-FFF2-40B4-BE49-F238E27FC236}">
                  <a16:creationId xmlns:a16="http://schemas.microsoft.com/office/drawing/2014/main" id="{3D67BF5E-6AA5-42DD-8B34-BB5EE9929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392"/>
              <a:ext cx="72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hlinkClick r:id="rId4" action="ppaction://hlinksldjump"/>
                </a:rPr>
                <a:t>无向图</a:t>
              </a:r>
              <a:endParaRPr lang="zh-CN" altLang="en-US">
                <a:solidFill>
                  <a:schemeClr val="bg1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hlinkClick r:id="rId5" action="ppaction://hlinksldjump"/>
                </a:rPr>
                <a:t>有向图</a:t>
              </a:r>
              <a:endParaRPr lang="zh-CN" altLang="en-US">
                <a:solidFill>
                  <a:schemeClr val="bg1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hlinkClick r:id="rId6" action="ppaction://hlinksldjump"/>
                </a:rPr>
                <a:t>混合图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202" name="Text Box 10">
            <a:extLst>
              <a:ext uri="{FF2B5EF4-FFF2-40B4-BE49-F238E27FC236}">
                <a16:creationId xmlns:a16="http://schemas.microsoft.com/office/drawing/2014/main" id="{522FD1AC-8E59-4909-82C5-0CCF133E0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hlinkClick r:id="rId7" action="ppaction://hlinksldjump"/>
              </a:rPr>
              <a:t>三、几个基本概念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88496753-B9D8-4C00-BA4B-B1DA4A912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013" y="1676400"/>
            <a:ext cx="25923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hlinkClick r:id="rId4" action="ppaction://hlinksldjump"/>
              </a:rPr>
              <a:t>四、结点度数的 几个基本定理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36531A90-7D0E-48F3-B491-DA92CA59A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200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五、</a:t>
            </a:r>
            <a:r>
              <a:rPr lang="zh-CN" altLang="en-US">
                <a:solidFill>
                  <a:schemeClr val="bg1"/>
                </a:solidFill>
                <a:hlinkClick r:id="rId8" action="ppaction://hlinksldjump"/>
              </a:rPr>
              <a:t>子图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zh-CN" altLang="en-US">
                <a:solidFill>
                  <a:schemeClr val="bg1"/>
                </a:solidFill>
                <a:hlinkClick r:id="rId9" action="ppaction://hlinksldjump"/>
              </a:rPr>
              <a:t>补图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07" name="Text Box 15">
            <a:extLst>
              <a:ext uri="{FF2B5EF4-FFF2-40B4-BE49-F238E27FC236}">
                <a16:creationId xmlns:a16="http://schemas.microsoft.com/office/drawing/2014/main" id="{338C19A7-444E-485C-869F-249EC8DCA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114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六、</a:t>
            </a:r>
            <a:r>
              <a:rPr lang="zh-CN" altLang="en-US">
                <a:solidFill>
                  <a:schemeClr val="bg1"/>
                </a:solidFill>
                <a:hlinkClick r:id="rId10" action="ppaction://hlinksldjump"/>
              </a:rPr>
              <a:t>图的同构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11" name="Text Box 19">
            <a:extLst>
              <a:ext uri="{FF2B5EF4-FFF2-40B4-BE49-F238E27FC236}">
                <a16:creationId xmlns:a16="http://schemas.microsoft.com/office/drawing/2014/main" id="{E0EFF835-17BE-4A69-B430-FEC122E5A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9906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hlinkClick r:id="rId11" action="ppaction://hlinksldjump"/>
              </a:rPr>
              <a:t>第七章  图 论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uild="p" autoUpdateAnimBg="0"/>
      <p:bldP spid="8202" grpId="0" build="p" autoUpdateAnimBg="0"/>
      <p:bldP spid="8204" grpId="0" build="p" autoUpdateAnimBg="0"/>
      <p:bldP spid="8206" grpId="0" build="p" autoUpdateAnimBg="0"/>
      <p:bldP spid="8207" grpId="0" build="p" autoUpdateAnimBg="0"/>
      <p:bldP spid="821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>
            <a:extLst>
              <a:ext uri="{FF2B5EF4-FFF2-40B4-BE49-F238E27FC236}">
                <a16:creationId xmlns:a16="http://schemas.microsoft.com/office/drawing/2014/main" id="{0AD682E5-77F5-4C11-A67F-2C9E79F8B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7" name="WordArt 3">
            <a:extLst>
              <a:ext uri="{FF2B5EF4-FFF2-40B4-BE49-F238E27FC236}">
                <a16:creationId xmlns:a16="http://schemas.microsoft.com/office/drawing/2014/main" id="{B56CDC56-8B35-46F1-8A36-8379F0D4BDC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90800" y="228600"/>
            <a:ext cx="3248025" cy="4286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  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定义</a:t>
            </a:r>
          </a:p>
        </p:txBody>
      </p:sp>
      <p:sp>
        <p:nvSpPr>
          <p:cNvPr id="26628" name="Line 4">
            <a:extLst>
              <a:ext uri="{FF2B5EF4-FFF2-40B4-BE49-F238E27FC236}">
                <a16:creationId xmlns:a16="http://schemas.microsoft.com/office/drawing/2014/main" id="{DF054365-2368-419E-8200-9E90E31DC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1" name="Text Box 27">
            <a:extLst>
              <a:ext uri="{FF2B5EF4-FFF2-40B4-BE49-F238E27FC236}">
                <a16:creationId xmlns:a16="http://schemas.microsoft.com/office/drawing/2014/main" id="{27D17125-7BAA-4B37-B68F-954A194DE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79248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图的定义（</a:t>
            </a:r>
            <a:r>
              <a:rPr lang="zh-CN" altLang="en-US" b="1">
                <a:solidFill>
                  <a:srgbClr val="990033"/>
                </a:solidFill>
              </a:rPr>
              <a:t>定义</a:t>
            </a:r>
            <a:r>
              <a:rPr lang="en-US" altLang="zh-CN" b="1">
                <a:solidFill>
                  <a:srgbClr val="990033"/>
                </a:solidFill>
              </a:rPr>
              <a:t>7-1.1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</a:t>
            </a:r>
            <a:r>
              <a:rPr lang="zh-CN" altLang="en-US" sz="2000">
                <a:solidFill>
                  <a:schemeClr val="bg1"/>
                </a:solidFill>
              </a:rPr>
              <a:t>一个图是一个三元组</a:t>
            </a:r>
            <a:r>
              <a:rPr lang="en-US" altLang="zh-CN" sz="2000" b="1">
                <a:solidFill>
                  <a:schemeClr val="bg1"/>
                </a:solidFill>
              </a:rPr>
              <a:t>&lt;V(G), E(G), </a:t>
            </a:r>
            <a:r>
              <a:rPr lang="en-US" altLang="zh-CN" sz="2000" b="1" i="1">
                <a:solidFill>
                  <a:schemeClr val="bg1"/>
                </a:solidFill>
              </a:rPr>
              <a:t>φ</a:t>
            </a:r>
            <a:r>
              <a:rPr lang="en-US" altLang="zh-CN" sz="2000" b="1" baseline="-25000">
                <a:solidFill>
                  <a:schemeClr val="bg1"/>
                </a:solidFill>
              </a:rPr>
              <a:t>G</a:t>
            </a:r>
            <a:r>
              <a:rPr lang="en-US" altLang="zh-CN" sz="2000" b="1">
                <a:solidFill>
                  <a:schemeClr val="bg1"/>
                </a:solidFill>
              </a:rPr>
              <a:t> &gt;</a:t>
            </a:r>
            <a:r>
              <a:rPr lang="zh-CN" altLang="en-US" sz="2000">
                <a:solidFill>
                  <a:schemeClr val="bg1"/>
                </a:solidFill>
              </a:rPr>
              <a:t>，其中</a:t>
            </a:r>
            <a:r>
              <a:rPr lang="en-US" altLang="zh-CN" sz="2000">
                <a:solidFill>
                  <a:schemeClr val="bg1"/>
                </a:solidFill>
              </a:rPr>
              <a:t>V(G)</a:t>
            </a:r>
            <a:r>
              <a:rPr lang="zh-CN" altLang="en-US" sz="2000">
                <a:solidFill>
                  <a:schemeClr val="bg1"/>
                </a:solidFill>
              </a:rPr>
              <a:t>是一个</a:t>
            </a:r>
            <a:r>
              <a:rPr lang="zh-CN" altLang="en-US" sz="2000" b="1" u="sng">
                <a:solidFill>
                  <a:schemeClr val="bg1"/>
                </a:solidFill>
              </a:rPr>
              <a:t>非空</a:t>
            </a:r>
            <a:r>
              <a:rPr lang="zh-CN" altLang="en-US" sz="2000">
                <a:solidFill>
                  <a:schemeClr val="bg1"/>
                </a:solidFill>
              </a:rPr>
              <a:t>的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结点集合， </a:t>
            </a:r>
            <a:r>
              <a:rPr lang="en-US" altLang="zh-CN" sz="2000">
                <a:solidFill>
                  <a:schemeClr val="bg1"/>
                </a:solidFill>
              </a:rPr>
              <a:t>E(G)</a:t>
            </a:r>
            <a:r>
              <a:rPr lang="zh-CN" altLang="en-US" sz="2000">
                <a:solidFill>
                  <a:schemeClr val="bg1"/>
                </a:solidFill>
              </a:rPr>
              <a:t>是</a:t>
            </a:r>
            <a:r>
              <a:rPr lang="zh-CN" altLang="en-US" sz="2000" b="1">
                <a:solidFill>
                  <a:schemeClr val="bg1"/>
                </a:solidFill>
              </a:rPr>
              <a:t>边</a:t>
            </a:r>
            <a:r>
              <a:rPr lang="zh-CN" altLang="en-US" sz="2000">
                <a:solidFill>
                  <a:schemeClr val="bg1"/>
                </a:solidFill>
              </a:rPr>
              <a:t>集合</a:t>
            </a:r>
            <a:r>
              <a:rPr lang="en-US" altLang="zh-CN" sz="2000">
                <a:solidFill>
                  <a:schemeClr val="bg1"/>
                </a:solidFill>
              </a:rPr>
              <a:t>, </a:t>
            </a:r>
            <a:r>
              <a:rPr lang="en-US" altLang="zh-CN" sz="2000" i="1">
                <a:solidFill>
                  <a:schemeClr val="bg1"/>
                </a:solidFill>
              </a:rPr>
              <a:t>φ</a:t>
            </a:r>
            <a:r>
              <a:rPr lang="en-US" altLang="zh-CN" sz="2000" baseline="-25000">
                <a:solidFill>
                  <a:schemeClr val="bg1"/>
                </a:solidFill>
              </a:rPr>
              <a:t>G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</a:rPr>
              <a:t>是从边集合</a:t>
            </a:r>
            <a:r>
              <a:rPr lang="en-US" altLang="zh-CN" sz="2000">
                <a:solidFill>
                  <a:schemeClr val="bg1"/>
                </a:solidFill>
              </a:rPr>
              <a:t>E</a:t>
            </a:r>
            <a:r>
              <a:rPr lang="zh-CN" altLang="en-US" sz="2000">
                <a:solidFill>
                  <a:schemeClr val="bg1"/>
                </a:solidFill>
              </a:rPr>
              <a:t>到结点</a:t>
            </a:r>
            <a:r>
              <a:rPr lang="zh-CN" altLang="en-US" sz="2000" b="1">
                <a:solidFill>
                  <a:srgbClr val="990033"/>
                </a:solidFill>
              </a:rPr>
              <a:t>无序偶（或有序偶）</a:t>
            </a:r>
            <a:r>
              <a:rPr lang="zh-CN" altLang="en-US" sz="2000">
                <a:solidFill>
                  <a:schemeClr val="bg1"/>
                </a:solidFill>
              </a:rPr>
              <a:t>集合上的函数。</a:t>
            </a:r>
          </a:p>
        </p:txBody>
      </p:sp>
      <p:sp>
        <p:nvSpPr>
          <p:cNvPr id="26652" name="Rectangle 28">
            <a:extLst>
              <a:ext uri="{FF2B5EF4-FFF2-40B4-BE49-F238E27FC236}">
                <a16:creationId xmlns:a16="http://schemas.microsoft.com/office/drawing/2014/main" id="{FA5064DF-29B5-4DD6-AFAE-36CFA1FDE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956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1  </a:t>
            </a:r>
            <a:r>
              <a:rPr lang="zh-CN" altLang="en-US">
                <a:solidFill>
                  <a:schemeClr val="bg1"/>
                </a:solidFill>
                <a:hlinkClick r:id="rId3" action="ppaction://hlinksldjump"/>
              </a:rPr>
              <a:t>无向图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653" name="Rectangle 29">
            <a:extLst>
              <a:ext uri="{FF2B5EF4-FFF2-40B4-BE49-F238E27FC236}">
                <a16:creationId xmlns:a16="http://schemas.microsoft.com/office/drawing/2014/main" id="{F1093280-ADA6-448F-B246-82D626D05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956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  </a:t>
            </a:r>
            <a:r>
              <a:rPr lang="zh-CN" altLang="en-US">
                <a:solidFill>
                  <a:schemeClr val="bg1"/>
                </a:solidFill>
                <a:hlinkClick r:id="rId4" action="ppaction://hlinksldjump"/>
              </a:rPr>
              <a:t>有向图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655" name="Rectangle 31">
            <a:extLst>
              <a:ext uri="{FF2B5EF4-FFF2-40B4-BE49-F238E27FC236}">
                <a16:creationId xmlns:a16="http://schemas.microsoft.com/office/drawing/2014/main" id="{3CA9A207-2F4F-4B65-9BCF-7C086D5C21B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86400" y="2895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3  </a:t>
            </a:r>
            <a:r>
              <a:rPr lang="zh-CN" altLang="en-US">
                <a:solidFill>
                  <a:schemeClr val="bg1"/>
                </a:solidFill>
                <a:hlinkClick r:id="rId5" action="ppaction://hlinksldjump"/>
              </a:rPr>
              <a:t>混合图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656" name="Text Box 32">
            <a:extLst>
              <a:ext uri="{FF2B5EF4-FFF2-40B4-BE49-F238E27FC236}">
                <a16:creationId xmlns:a16="http://schemas.microsoft.com/office/drawing/2014/main" id="{B8A9886C-B7D7-4F84-9C28-CCB90618C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29000"/>
            <a:ext cx="8610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   </a:t>
            </a:r>
            <a:r>
              <a:rPr lang="zh-CN" altLang="en-US">
                <a:solidFill>
                  <a:schemeClr val="bg1"/>
                </a:solidFill>
              </a:rPr>
              <a:t>若把图中的边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看作总是与两个结点关联，那么一个图亦可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记为</a:t>
            </a:r>
            <a:r>
              <a:rPr lang="en-US" altLang="zh-CN" b="1">
                <a:solidFill>
                  <a:schemeClr val="bg1"/>
                </a:solidFill>
              </a:rPr>
              <a:t>G=&lt;V</a:t>
            </a:r>
            <a:r>
              <a:rPr lang="zh-CN" altLang="en-US" b="1">
                <a:solidFill>
                  <a:schemeClr val="bg1"/>
                </a:solidFill>
              </a:rPr>
              <a:t>，</a:t>
            </a:r>
            <a:r>
              <a:rPr lang="en-US" altLang="zh-CN" b="1">
                <a:solidFill>
                  <a:schemeClr val="bg1"/>
                </a:solidFill>
              </a:rPr>
              <a:t>E&gt;</a:t>
            </a:r>
            <a:r>
              <a:rPr lang="zh-CN" altLang="en-US">
                <a:solidFill>
                  <a:schemeClr val="bg1"/>
                </a:solidFill>
              </a:rPr>
              <a:t>，其中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是非空结点集，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zh-CN" altLang="en-US">
                <a:solidFill>
                  <a:schemeClr val="bg1"/>
                </a:solidFill>
              </a:rPr>
              <a:t>是连接结点的边集。</a:t>
            </a:r>
          </a:p>
        </p:txBody>
      </p:sp>
      <p:sp>
        <p:nvSpPr>
          <p:cNvPr id="26657" name="Text Box 33">
            <a:extLst>
              <a:ext uri="{FF2B5EF4-FFF2-40B4-BE49-F238E27FC236}">
                <a16:creationId xmlns:a16="http://schemas.microsoft.com/office/drawing/2014/main" id="{CF71BAA7-57C6-4C81-82B0-5CC4473DE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943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hlinkClick r:id="rId6" action="ppaction://hlinksldjump"/>
              </a:rPr>
              <a:t>7-1  </a:t>
            </a:r>
            <a:r>
              <a:rPr lang="zh-CN" altLang="en-US">
                <a:solidFill>
                  <a:schemeClr val="bg1"/>
                </a:solidFill>
                <a:hlinkClick r:id="rId6" action="ppaction://hlinksldjump"/>
              </a:rPr>
              <a:t>图的基本概念目录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658" name="Text Box 34">
            <a:extLst>
              <a:ext uri="{FF2B5EF4-FFF2-40B4-BE49-F238E27FC236}">
                <a16:creationId xmlns:a16="http://schemas.microsoft.com/office/drawing/2014/main" id="{306FEDAB-4FA9-4967-A9A0-13DC00E65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若边</a:t>
            </a:r>
            <a:r>
              <a:rPr lang="en-US" altLang="zh-CN"/>
              <a:t>e</a:t>
            </a:r>
            <a:r>
              <a:rPr lang="en-US" altLang="zh-CN" baseline="-25000"/>
              <a:t>i</a:t>
            </a:r>
            <a:r>
              <a:rPr lang="zh-CN" altLang="en-US"/>
              <a:t>与结点无序偶</a:t>
            </a:r>
            <a:r>
              <a:rPr lang="en-US" altLang="zh-CN"/>
              <a:t>(v</a:t>
            </a:r>
            <a:r>
              <a:rPr lang="en-US" altLang="zh-CN" baseline="-25000"/>
              <a:t>j</a:t>
            </a:r>
            <a:r>
              <a:rPr lang="en-US" altLang="zh-CN"/>
              <a:t>,v</a:t>
            </a:r>
            <a:r>
              <a:rPr lang="en-US" altLang="zh-CN" baseline="-25000"/>
              <a:t>k</a:t>
            </a:r>
            <a:r>
              <a:rPr lang="en-US" altLang="zh-CN"/>
              <a:t>)</a:t>
            </a:r>
            <a:r>
              <a:rPr lang="zh-CN" altLang="en-US"/>
              <a:t>相关联，则称该边为</a:t>
            </a:r>
            <a:r>
              <a:rPr lang="zh-CN" altLang="en-US" b="1">
                <a:solidFill>
                  <a:schemeClr val="bg1"/>
                </a:solidFill>
              </a:rPr>
              <a:t>无向边</a:t>
            </a:r>
            <a:r>
              <a:rPr lang="zh-CN" altLang="en-US"/>
              <a:t>。</a:t>
            </a:r>
          </a:p>
        </p:txBody>
      </p:sp>
      <p:sp>
        <p:nvSpPr>
          <p:cNvPr id="26659" name="Text Box 35">
            <a:extLst>
              <a:ext uri="{FF2B5EF4-FFF2-40B4-BE49-F238E27FC236}">
                <a16:creationId xmlns:a16="http://schemas.microsoft.com/office/drawing/2014/main" id="{E591E072-CCDC-44C3-8AC2-52E6DC72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81600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若边</a:t>
            </a:r>
            <a:r>
              <a:rPr lang="en-US" altLang="zh-CN"/>
              <a:t>e</a:t>
            </a:r>
            <a:r>
              <a:rPr lang="en-US" altLang="zh-CN" baseline="-25000"/>
              <a:t>i</a:t>
            </a:r>
            <a:r>
              <a:rPr lang="zh-CN" altLang="en-US"/>
              <a:t>与结点有序偶</a:t>
            </a:r>
            <a:r>
              <a:rPr lang="en-US" altLang="zh-CN"/>
              <a:t>&lt;v</a:t>
            </a:r>
            <a:r>
              <a:rPr lang="en-US" altLang="zh-CN" baseline="-25000"/>
              <a:t>j</a:t>
            </a:r>
            <a:r>
              <a:rPr lang="en-US" altLang="zh-CN"/>
              <a:t>,v</a:t>
            </a:r>
            <a:r>
              <a:rPr lang="en-US" altLang="zh-CN" baseline="-25000"/>
              <a:t>k</a:t>
            </a:r>
            <a:r>
              <a:rPr lang="en-US" altLang="zh-CN"/>
              <a:t>&gt;</a:t>
            </a:r>
            <a:r>
              <a:rPr lang="zh-CN" altLang="en-US"/>
              <a:t>相关联，则称该边为</a:t>
            </a:r>
            <a:r>
              <a:rPr lang="zh-CN" altLang="en-US" b="1">
                <a:solidFill>
                  <a:schemeClr val="bg1"/>
                </a:solidFill>
              </a:rPr>
              <a:t>有向边，其中</a:t>
            </a:r>
            <a:r>
              <a:rPr lang="en-US" altLang="zh-CN"/>
              <a:t>y</a:t>
            </a:r>
            <a:r>
              <a:rPr lang="en-US" altLang="zh-CN" baseline="-25000"/>
              <a:t>j</a:t>
            </a:r>
            <a:r>
              <a:rPr lang="zh-CN" altLang="en-US"/>
              <a:t>为起点，</a:t>
            </a:r>
            <a:r>
              <a:rPr lang="en-US" altLang="zh-CN"/>
              <a:t>y</a:t>
            </a:r>
            <a:r>
              <a:rPr lang="en-US" altLang="zh-CN" baseline="-25000"/>
              <a:t>k</a:t>
            </a:r>
            <a:r>
              <a:rPr lang="zh-CN" altLang="en-US"/>
              <a:t>为终点。</a:t>
            </a:r>
            <a:endParaRPr lang="zh-CN" alt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1" grpId="0" build="p" autoUpdateAnimBg="0"/>
      <p:bldP spid="26652" grpId="0" build="p" autoUpdateAnimBg="0"/>
      <p:bldP spid="26653" grpId="0" build="p" autoUpdateAnimBg="0"/>
      <p:bldP spid="26655" grpId="0" build="p" autoUpdateAnimBg="0"/>
      <p:bldP spid="26656" grpId="0" build="p" autoUpdateAnimBg="0"/>
      <p:bldP spid="26658" grpId="0" build="p" autoUpdateAnimBg="0"/>
      <p:bldP spid="2665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1E97B1DC-723C-439A-AB9E-1C5B3FDE1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615962E6-04EC-457E-B33E-C4EEEAE47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208" name="Group 40">
            <a:extLst>
              <a:ext uri="{FF2B5EF4-FFF2-40B4-BE49-F238E27FC236}">
                <a16:creationId xmlns:a16="http://schemas.microsoft.com/office/drawing/2014/main" id="{B891DE27-399E-4804-9855-C177130971D0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819400"/>
            <a:ext cx="4833938" cy="3262313"/>
            <a:chOff x="1056" y="1680"/>
            <a:chExt cx="3045" cy="2055"/>
          </a:xfrm>
        </p:grpSpPr>
        <p:sp>
          <p:nvSpPr>
            <p:cNvPr id="7193" name="Text Box 25">
              <a:extLst>
                <a:ext uri="{FF2B5EF4-FFF2-40B4-BE49-F238E27FC236}">
                  <a16:creationId xmlns:a16="http://schemas.microsoft.com/office/drawing/2014/main" id="{C34ED13C-3D5A-4EB9-A8E7-5E23878FE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256"/>
              <a:ext cx="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94" name="Text Box 26">
              <a:extLst>
                <a:ext uri="{FF2B5EF4-FFF2-40B4-BE49-F238E27FC236}">
                  <a16:creationId xmlns:a16="http://schemas.microsoft.com/office/drawing/2014/main" id="{E177A8D2-60BF-43C3-B3C6-9A774D04D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2681"/>
              <a:ext cx="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</a:t>
              </a:r>
              <a:r>
                <a:rPr lang="en-US" altLang="zh-CN" baseline="-25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174" name="Oval 6">
              <a:extLst>
                <a:ext uri="{FF2B5EF4-FFF2-40B4-BE49-F238E27FC236}">
                  <a16:creationId xmlns:a16="http://schemas.microsoft.com/office/drawing/2014/main" id="{57CD7164-C754-482C-BC14-8CB631DB7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1973"/>
              <a:ext cx="129" cy="13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" name="Oval 7">
              <a:extLst>
                <a:ext uri="{FF2B5EF4-FFF2-40B4-BE49-F238E27FC236}">
                  <a16:creationId xmlns:a16="http://schemas.microsoft.com/office/drawing/2014/main" id="{F39A33C2-00A0-4580-AD07-9743AF445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2498"/>
              <a:ext cx="129" cy="13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" name="Oval 8">
              <a:extLst>
                <a:ext uri="{FF2B5EF4-FFF2-40B4-BE49-F238E27FC236}">
                  <a16:creationId xmlns:a16="http://schemas.microsoft.com/office/drawing/2014/main" id="{495F4980-8640-48CE-A6F2-DA0565966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3350"/>
              <a:ext cx="129" cy="13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Oval 10">
              <a:extLst>
                <a:ext uri="{FF2B5EF4-FFF2-40B4-BE49-F238E27FC236}">
                  <a16:creationId xmlns:a16="http://schemas.microsoft.com/office/drawing/2014/main" id="{323BA9C8-DFBE-45EC-BFE3-3F9BE96DB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2841"/>
              <a:ext cx="129" cy="13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Line 11">
              <a:extLst>
                <a:ext uri="{FF2B5EF4-FFF2-40B4-BE49-F238E27FC236}">
                  <a16:creationId xmlns:a16="http://schemas.microsoft.com/office/drawing/2014/main" id="{010DBA70-089C-464D-9854-18181CCE6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6" y="2006"/>
              <a:ext cx="837" cy="4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Line 12">
              <a:extLst>
                <a:ext uri="{FF2B5EF4-FFF2-40B4-BE49-F238E27FC236}">
                  <a16:creationId xmlns:a16="http://schemas.microsoft.com/office/drawing/2014/main" id="{E7E9E845-497E-4DEB-92F9-4DD961863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85"/>
              <a:ext cx="1368" cy="75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13">
              <a:extLst>
                <a:ext uri="{FF2B5EF4-FFF2-40B4-BE49-F238E27FC236}">
                  <a16:creationId xmlns:a16="http://schemas.microsoft.com/office/drawing/2014/main" id="{0736F5AB-D67D-4B8E-A44E-144F1C621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0" y="2626"/>
              <a:ext cx="708" cy="7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17">
              <a:extLst>
                <a:ext uri="{FF2B5EF4-FFF2-40B4-BE49-F238E27FC236}">
                  <a16:creationId xmlns:a16="http://schemas.microsoft.com/office/drawing/2014/main" id="{AD4F9BB4-CEF7-49F7-93CF-167917ECB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1" y="2962"/>
              <a:ext cx="1610" cy="4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18">
              <a:extLst>
                <a:ext uri="{FF2B5EF4-FFF2-40B4-BE49-F238E27FC236}">
                  <a16:creationId xmlns:a16="http://schemas.microsoft.com/office/drawing/2014/main" id="{287C3AFF-D7FC-4618-9D65-92414EC9D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" y="2531"/>
              <a:ext cx="2253" cy="37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19">
              <a:extLst>
                <a:ext uri="{FF2B5EF4-FFF2-40B4-BE49-F238E27FC236}">
                  <a16:creationId xmlns:a16="http://schemas.microsoft.com/office/drawing/2014/main" id="{0EFDE42E-226E-4BA4-8001-8686C1DAF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118"/>
              <a:ext cx="128" cy="12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Text Box 20">
              <a:extLst>
                <a:ext uri="{FF2B5EF4-FFF2-40B4-BE49-F238E27FC236}">
                  <a16:creationId xmlns:a16="http://schemas.microsoft.com/office/drawing/2014/main" id="{7217D40A-472D-4F95-AC23-2C283FC39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1680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189" name="Text Box 21">
              <a:extLst>
                <a:ext uri="{FF2B5EF4-FFF2-40B4-BE49-F238E27FC236}">
                  <a16:creationId xmlns:a16="http://schemas.microsoft.com/office/drawing/2014/main" id="{52DC7298-2477-41AA-9C48-FCEE34B98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00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190" name="Text Box 22">
              <a:extLst>
                <a:ext uri="{FF2B5EF4-FFF2-40B4-BE49-F238E27FC236}">
                  <a16:creationId xmlns:a16="http://schemas.microsoft.com/office/drawing/2014/main" id="{AA44A0A7-FF7A-48B5-B3B6-19BC096E8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5" y="3447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191" name="Text Box 23">
              <a:extLst>
                <a:ext uri="{FF2B5EF4-FFF2-40B4-BE49-F238E27FC236}">
                  <a16:creationId xmlns:a16="http://schemas.microsoft.com/office/drawing/2014/main" id="{40CA91C7-0D3A-4BBB-B76D-60331CEB3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2750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7192" name="Text Box 24">
              <a:extLst>
                <a:ext uri="{FF2B5EF4-FFF2-40B4-BE49-F238E27FC236}">
                  <a16:creationId xmlns:a16="http://schemas.microsoft.com/office/drawing/2014/main" id="{78DBBA87-DBB5-4BD7-81FC-14A56162B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029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195" name="Text Box 27">
              <a:extLst>
                <a:ext uri="{FF2B5EF4-FFF2-40B4-BE49-F238E27FC236}">
                  <a16:creationId xmlns:a16="http://schemas.microsoft.com/office/drawing/2014/main" id="{45F2723B-91ED-4490-8B09-71B3CF7E6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" y="2817"/>
              <a:ext cx="45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</a:t>
              </a:r>
              <a:r>
                <a:rPr lang="en-US" altLang="zh-CN" baseline="-250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7196" name="Text Box 28">
              <a:extLst>
                <a:ext uri="{FF2B5EF4-FFF2-40B4-BE49-F238E27FC236}">
                  <a16:creationId xmlns:a16="http://schemas.microsoft.com/office/drawing/2014/main" id="{93CB9FEC-0BCA-4A9A-BEF5-2B6C59532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168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</a:t>
              </a:r>
              <a:r>
                <a:rPr lang="en-US" altLang="zh-CN" baseline="-250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197" name="Text Box 29">
              <a:extLst>
                <a:ext uri="{FF2B5EF4-FFF2-40B4-BE49-F238E27FC236}">
                  <a16:creationId xmlns:a16="http://schemas.microsoft.com/office/drawing/2014/main" id="{206D8707-5F19-496D-B962-78C36F29C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7" y="2118"/>
              <a:ext cx="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</a:t>
              </a:r>
              <a:r>
                <a:rPr lang="en-US" altLang="zh-CN" baseline="-2500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7205" name="Rectangle 37">
            <a:extLst>
              <a:ext uri="{FF2B5EF4-FFF2-40B4-BE49-F238E27FC236}">
                <a16:creationId xmlns:a16="http://schemas.microsoft.com/office/drawing/2014/main" id="{F0BFF6BA-4780-494B-BC93-4B926F114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43000"/>
            <a:ext cx="72723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1    G=&lt;V(G), E(G), φ</a:t>
            </a:r>
            <a:r>
              <a:rPr lang="en-US" altLang="zh-CN" baseline="-25000">
                <a:solidFill>
                  <a:schemeClr val="bg1"/>
                </a:solidFill>
              </a:rPr>
              <a:t>G</a:t>
            </a:r>
            <a:r>
              <a:rPr lang="en-US" altLang="zh-CN">
                <a:solidFill>
                  <a:schemeClr val="bg1"/>
                </a:solidFill>
              </a:rPr>
              <a:t> &gt;</a:t>
            </a:r>
            <a:r>
              <a:rPr lang="zh-CN" altLang="en-US">
                <a:solidFill>
                  <a:schemeClr val="bg1"/>
                </a:solidFill>
              </a:rPr>
              <a:t>，其中</a:t>
            </a:r>
            <a:r>
              <a:rPr lang="en-US" altLang="zh-CN">
                <a:solidFill>
                  <a:schemeClr val="bg1"/>
                </a:solidFill>
              </a:rPr>
              <a:t>V(G)={a,b,c,d}, E(G)={e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,e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,e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,e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,e</a:t>
            </a:r>
            <a:r>
              <a:rPr lang="en-US" altLang="zh-CN" baseline="-25000">
                <a:solidFill>
                  <a:schemeClr val="bg1"/>
                </a:solidFill>
              </a:rPr>
              <a:t>5</a:t>
            </a:r>
            <a:r>
              <a:rPr lang="en-US" altLang="zh-CN">
                <a:solidFill>
                  <a:schemeClr val="bg1"/>
                </a:solidFill>
              </a:rPr>
              <a:t>,e</a:t>
            </a:r>
            <a:r>
              <a:rPr lang="en-US" altLang="zh-CN" baseline="-25000">
                <a:solidFill>
                  <a:schemeClr val="bg1"/>
                </a:solidFill>
              </a:rPr>
              <a:t>6</a:t>
            </a:r>
            <a:r>
              <a:rPr lang="en-US" altLang="zh-CN">
                <a:solidFill>
                  <a:schemeClr val="bg1"/>
                </a:solidFill>
              </a:rPr>
              <a:t>}, φ</a:t>
            </a:r>
            <a:r>
              <a:rPr lang="en-US" altLang="zh-CN" baseline="-25000">
                <a:solidFill>
                  <a:schemeClr val="bg1"/>
                </a:solidFill>
              </a:rPr>
              <a:t>G</a:t>
            </a:r>
            <a:r>
              <a:rPr lang="en-US" altLang="zh-CN">
                <a:solidFill>
                  <a:schemeClr val="bg1"/>
                </a:solidFill>
              </a:rPr>
              <a:t>(e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)=</a:t>
            </a:r>
            <a:r>
              <a:rPr lang="en-US" altLang="zh-CN">
                <a:solidFill>
                  <a:srgbClr val="FF3300"/>
                </a:solidFill>
              </a:rPr>
              <a:t>(</a:t>
            </a:r>
            <a:r>
              <a:rPr lang="en-US" altLang="zh-CN">
                <a:solidFill>
                  <a:schemeClr val="bg1"/>
                </a:solidFill>
              </a:rPr>
              <a:t>a,b</a:t>
            </a:r>
            <a:r>
              <a:rPr lang="en-US" altLang="zh-CN">
                <a:solidFill>
                  <a:srgbClr val="FF3300"/>
                </a:solidFill>
              </a:rPr>
              <a:t>)</a:t>
            </a:r>
            <a:r>
              <a:rPr lang="en-US" altLang="zh-CN">
                <a:solidFill>
                  <a:schemeClr val="bg1"/>
                </a:solidFill>
              </a:rPr>
              <a:t>, φ</a:t>
            </a:r>
            <a:r>
              <a:rPr lang="en-US" altLang="zh-CN" baseline="-25000">
                <a:solidFill>
                  <a:schemeClr val="bg1"/>
                </a:solidFill>
              </a:rPr>
              <a:t>G</a:t>
            </a:r>
            <a:r>
              <a:rPr lang="en-US" altLang="zh-CN">
                <a:solidFill>
                  <a:schemeClr val="bg1"/>
                </a:solidFill>
              </a:rPr>
              <a:t>(e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)=(a,c),</a:t>
            </a:r>
          </a:p>
          <a:p>
            <a:r>
              <a:rPr lang="en-US" altLang="zh-CN">
                <a:solidFill>
                  <a:schemeClr val="bg1"/>
                </a:solidFill>
              </a:rPr>
              <a:t>φ</a:t>
            </a:r>
            <a:r>
              <a:rPr lang="en-US" altLang="zh-CN" baseline="-25000">
                <a:solidFill>
                  <a:schemeClr val="bg1"/>
                </a:solidFill>
              </a:rPr>
              <a:t>G</a:t>
            </a:r>
            <a:r>
              <a:rPr lang="en-US" altLang="zh-CN">
                <a:solidFill>
                  <a:schemeClr val="bg1"/>
                </a:solidFill>
              </a:rPr>
              <a:t>(e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)=(b,d), φ</a:t>
            </a:r>
            <a:r>
              <a:rPr lang="en-US" altLang="zh-CN" baseline="-25000">
                <a:solidFill>
                  <a:schemeClr val="bg1"/>
                </a:solidFill>
              </a:rPr>
              <a:t>G</a:t>
            </a:r>
            <a:r>
              <a:rPr lang="en-US" altLang="zh-CN">
                <a:solidFill>
                  <a:schemeClr val="bg1"/>
                </a:solidFill>
              </a:rPr>
              <a:t>(e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)=(b,c), φ</a:t>
            </a:r>
            <a:r>
              <a:rPr lang="en-US" altLang="zh-CN" baseline="-25000">
                <a:solidFill>
                  <a:schemeClr val="bg1"/>
                </a:solidFill>
              </a:rPr>
              <a:t>G</a:t>
            </a:r>
            <a:r>
              <a:rPr lang="en-US" altLang="zh-CN">
                <a:solidFill>
                  <a:schemeClr val="bg1"/>
                </a:solidFill>
              </a:rPr>
              <a:t>(e</a:t>
            </a:r>
            <a:r>
              <a:rPr lang="en-US" altLang="zh-CN" baseline="-25000">
                <a:solidFill>
                  <a:schemeClr val="bg1"/>
                </a:solidFill>
              </a:rPr>
              <a:t>5</a:t>
            </a:r>
            <a:r>
              <a:rPr lang="en-US" altLang="zh-CN">
                <a:solidFill>
                  <a:schemeClr val="bg1"/>
                </a:solidFill>
              </a:rPr>
              <a:t>)=(d,c), </a:t>
            </a:r>
            <a:r>
              <a:rPr lang="en-US" altLang="zh-CN" baseline="-25000">
                <a:solidFill>
                  <a:schemeClr val="bg1"/>
                </a:solidFill>
              </a:rPr>
              <a:t>G</a:t>
            </a:r>
            <a:r>
              <a:rPr lang="en-US" altLang="zh-CN">
                <a:solidFill>
                  <a:schemeClr val="bg1"/>
                </a:solidFill>
              </a:rPr>
              <a:t>(e</a:t>
            </a:r>
            <a:r>
              <a:rPr lang="en-US" altLang="zh-CN" baseline="-25000">
                <a:solidFill>
                  <a:schemeClr val="bg1"/>
                </a:solidFill>
              </a:rPr>
              <a:t>6</a:t>
            </a:r>
            <a:r>
              <a:rPr lang="en-US" altLang="zh-CN">
                <a:solidFill>
                  <a:schemeClr val="bg1"/>
                </a:solidFill>
              </a:rPr>
              <a:t>)=(a,d)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7206" name="Text Box 38">
            <a:extLst>
              <a:ext uri="{FF2B5EF4-FFF2-40B4-BE49-F238E27FC236}">
                <a16:creationId xmlns:a16="http://schemas.microsoft.com/office/drawing/2014/main" id="{5436BE98-5F20-4A7D-B246-5BD036C25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638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2" action="ppaction://hlinksldjump"/>
              </a:rPr>
              <a:t>返回</a:t>
            </a:r>
            <a:endParaRPr lang="zh-CN" altLang="en-US"/>
          </a:p>
        </p:txBody>
      </p:sp>
      <p:sp>
        <p:nvSpPr>
          <p:cNvPr id="7209" name="Text Box 41">
            <a:extLst>
              <a:ext uri="{FF2B5EF4-FFF2-40B4-BE49-F238E27FC236}">
                <a16:creationId xmlns:a16="http://schemas.microsoft.com/office/drawing/2014/main" id="{482DB01E-34E9-4422-BEC7-FFBABF66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8956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无向图</a:t>
            </a:r>
            <a:r>
              <a:rPr lang="en-US" altLang="zh-CN">
                <a:solidFill>
                  <a:schemeClr val="bg1"/>
                </a:solidFill>
              </a:rPr>
              <a:t>----</a:t>
            </a:r>
            <a:r>
              <a:rPr lang="zh-CN" altLang="en-US">
                <a:solidFill>
                  <a:schemeClr val="bg1"/>
                </a:solidFill>
              </a:rPr>
              <a:t>图中每一条边为无向边。 </a:t>
            </a:r>
          </a:p>
        </p:txBody>
      </p:sp>
      <p:sp>
        <p:nvSpPr>
          <p:cNvPr id="7210" name="WordArt 42">
            <a:extLst>
              <a:ext uri="{FF2B5EF4-FFF2-40B4-BE49-F238E27FC236}">
                <a16:creationId xmlns:a16="http://schemas.microsoft.com/office/drawing/2014/main" id="{C506080F-2172-4072-B145-1A60AB9A659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90800" y="228600"/>
            <a:ext cx="3248025" cy="4286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  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定义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>
            <a:extLst>
              <a:ext uri="{FF2B5EF4-FFF2-40B4-BE49-F238E27FC236}">
                <a16:creationId xmlns:a16="http://schemas.microsoft.com/office/drawing/2014/main" id="{CA86E25D-32FF-4B39-AC02-F76F48F40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4" name="Line 4">
            <a:extLst>
              <a:ext uri="{FF2B5EF4-FFF2-40B4-BE49-F238E27FC236}">
                <a16:creationId xmlns:a16="http://schemas.microsoft.com/office/drawing/2014/main" id="{581C039B-F3D0-40C5-8408-0F273A327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9" name="Rectangle 29">
            <a:extLst>
              <a:ext uri="{FF2B5EF4-FFF2-40B4-BE49-F238E27FC236}">
                <a16:creationId xmlns:a16="http://schemas.microsoft.com/office/drawing/2014/main" id="{57C72EFA-9C91-461B-9A76-4C3830887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8229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2    G=&lt;V(G), E(G), φ</a:t>
            </a:r>
            <a:r>
              <a:rPr lang="en-US" altLang="zh-CN" baseline="-25000">
                <a:solidFill>
                  <a:schemeClr val="bg1"/>
                </a:solidFill>
              </a:rPr>
              <a:t>G</a:t>
            </a:r>
            <a:r>
              <a:rPr lang="en-US" altLang="zh-CN">
                <a:solidFill>
                  <a:schemeClr val="bg1"/>
                </a:solidFill>
              </a:rPr>
              <a:t> &gt;</a:t>
            </a:r>
            <a:r>
              <a:rPr lang="zh-CN" altLang="en-US">
                <a:solidFill>
                  <a:schemeClr val="bg1"/>
                </a:solidFill>
              </a:rPr>
              <a:t>，其中</a:t>
            </a:r>
            <a:r>
              <a:rPr lang="en-US" altLang="zh-CN">
                <a:solidFill>
                  <a:schemeClr val="bg1"/>
                </a:solidFill>
              </a:rPr>
              <a:t>V(G)={a,b,c,d}, E(G)={e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,e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,e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,e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,e</a:t>
            </a:r>
            <a:r>
              <a:rPr lang="en-US" altLang="zh-CN" baseline="-25000">
                <a:solidFill>
                  <a:schemeClr val="bg1"/>
                </a:solidFill>
              </a:rPr>
              <a:t>5</a:t>
            </a:r>
            <a:r>
              <a:rPr lang="en-US" altLang="zh-CN">
                <a:solidFill>
                  <a:schemeClr val="bg1"/>
                </a:solidFill>
              </a:rPr>
              <a:t>,e</a:t>
            </a:r>
            <a:r>
              <a:rPr lang="en-US" altLang="zh-CN" baseline="-25000">
                <a:solidFill>
                  <a:schemeClr val="bg1"/>
                </a:solidFill>
              </a:rPr>
              <a:t>6</a:t>
            </a:r>
            <a:r>
              <a:rPr lang="en-US" altLang="zh-CN">
                <a:solidFill>
                  <a:schemeClr val="bg1"/>
                </a:solidFill>
              </a:rPr>
              <a:t>}, φ</a:t>
            </a:r>
            <a:r>
              <a:rPr lang="en-US" altLang="zh-CN" baseline="-25000">
                <a:solidFill>
                  <a:schemeClr val="bg1"/>
                </a:solidFill>
              </a:rPr>
              <a:t>G</a:t>
            </a:r>
            <a:r>
              <a:rPr lang="en-US" altLang="zh-CN">
                <a:solidFill>
                  <a:schemeClr val="bg1"/>
                </a:solidFill>
              </a:rPr>
              <a:t>(e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)=</a:t>
            </a:r>
            <a:r>
              <a:rPr lang="en-US" altLang="zh-CN">
                <a:solidFill>
                  <a:srgbClr val="FF3300"/>
                </a:solidFill>
              </a:rPr>
              <a:t>&lt;</a:t>
            </a:r>
            <a:r>
              <a:rPr lang="en-US" altLang="zh-CN">
                <a:solidFill>
                  <a:schemeClr val="bg1"/>
                </a:solidFill>
              </a:rPr>
              <a:t>a,b</a:t>
            </a:r>
            <a:r>
              <a:rPr lang="en-US" altLang="zh-CN">
                <a:solidFill>
                  <a:srgbClr val="FF3300"/>
                </a:solidFill>
              </a:rPr>
              <a:t>&gt;</a:t>
            </a:r>
            <a:r>
              <a:rPr lang="en-US" altLang="zh-CN">
                <a:solidFill>
                  <a:schemeClr val="bg1"/>
                </a:solidFill>
              </a:rPr>
              <a:t>, φ</a:t>
            </a:r>
            <a:r>
              <a:rPr lang="en-US" altLang="zh-CN" baseline="-25000">
                <a:solidFill>
                  <a:schemeClr val="bg1"/>
                </a:solidFill>
              </a:rPr>
              <a:t>G</a:t>
            </a:r>
            <a:r>
              <a:rPr lang="en-US" altLang="zh-CN">
                <a:solidFill>
                  <a:schemeClr val="bg1"/>
                </a:solidFill>
              </a:rPr>
              <a:t>(e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)=&lt;a,c&gt;,φ</a:t>
            </a:r>
            <a:r>
              <a:rPr lang="en-US" altLang="zh-CN" baseline="-25000">
                <a:solidFill>
                  <a:schemeClr val="bg1"/>
                </a:solidFill>
              </a:rPr>
              <a:t>G</a:t>
            </a:r>
            <a:r>
              <a:rPr lang="en-US" altLang="zh-CN">
                <a:solidFill>
                  <a:schemeClr val="bg1"/>
                </a:solidFill>
              </a:rPr>
              <a:t>(e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)=&lt;b,d&gt;, φ</a:t>
            </a:r>
            <a:r>
              <a:rPr lang="en-US" altLang="zh-CN" baseline="-25000">
                <a:solidFill>
                  <a:schemeClr val="bg1"/>
                </a:solidFill>
              </a:rPr>
              <a:t>G</a:t>
            </a:r>
            <a:r>
              <a:rPr lang="en-US" altLang="zh-CN">
                <a:solidFill>
                  <a:schemeClr val="bg1"/>
                </a:solidFill>
              </a:rPr>
              <a:t>(e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en-US" altLang="zh-CN">
                <a:solidFill>
                  <a:schemeClr val="bg1"/>
                </a:solidFill>
              </a:rPr>
              <a:t>)=&lt;b,c&gt;, φ</a:t>
            </a:r>
            <a:r>
              <a:rPr lang="en-US" altLang="zh-CN" baseline="-25000">
                <a:solidFill>
                  <a:schemeClr val="bg1"/>
                </a:solidFill>
              </a:rPr>
              <a:t>G</a:t>
            </a:r>
            <a:r>
              <a:rPr lang="en-US" altLang="zh-CN">
                <a:solidFill>
                  <a:schemeClr val="bg1"/>
                </a:solidFill>
              </a:rPr>
              <a:t>(e</a:t>
            </a:r>
            <a:r>
              <a:rPr lang="en-US" altLang="zh-CN" baseline="-25000">
                <a:solidFill>
                  <a:schemeClr val="bg1"/>
                </a:solidFill>
              </a:rPr>
              <a:t>5</a:t>
            </a:r>
            <a:r>
              <a:rPr lang="en-US" altLang="zh-CN">
                <a:solidFill>
                  <a:schemeClr val="bg1"/>
                </a:solidFill>
              </a:rPr>
              <a:t>)=&lt;d,c&gt;, φ</a:t>
            </a:r>
            <a:r>
              <a:rPr lang="en-US" altLang="zh-CN" baseline="-25000">
                <a:solidFill>
                  <a:schemeClr val="bg1"/>
                </a:solidFill>
              </a:rPr>
              <a:t>G</a:t>
            </a:r>
            <a:r>
              <a:rPr lang="en-US" altLang="zh-CN">
                <a:solidFill>
                  <a:schemeClr val="bg1"/>
                </a:solidFill>
              </a:rPr>
              <a:t>(e</a:t>
            </a:r>
            <a:r>
              <a:rPr lang="en-US" altLang="zh-CN" baseline="-25000">
                <a:solidFill>
                  <a:schemeClr val="bg1"/>
                </a:solidFill>
              </a:rPr>
              <a:t>6</a:t>
            </a:r>
            <a:r>
              <a:rPr lang="en-US" altLang="zh-CN">
                <a:solidFill>
                  <a:schemeClr val="bg1"/>
                </a:solidFill>
              </a:rPr>
              <a:t>)=&lt;a,d&gt;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grpSp>
        <p:nvGrpSpPr>
          <p:cNvPr id="25641" name="Group 41">
            <a:extLst>
              <a:ext uri="{FF2B5EF4-FFF2-40B4-BE49-F238E27FC236}">
                <a16:creationId xmlns:a16="http://schemas.microsoft.com/office/drawing/2014/main" id="{D6B9FF24-5919-4403-A52F-FA59695A23E7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438400"/>
            <a:ext cx="4800600" cy="3068638"/>
            <a:chOff x="1104" y="1872"/>
            <a:chExt cx="2326" cy="1562"/>
          </a:xfrm>
        </p:grpSpPr>
        <p:sp>
          <p:nvSpPr>
            <p:cNvPr id="25607" name="Text Box 7">
              <a:extLst>
                <a:ext uri="{FF2B5EF4-FFF2-40B4-BE49-F238E27FC236}">
                  <a16:creationId xmlns:a16="http://schemas.microsoft.com/office/drawing/2014/main" id="{ED21535C-52B7-4C1F-96B8-AC55E5EDB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2296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5608" name="Text Box 8">
              <a:extLst>
                <a:ext uri="{FF2B5EF4-FFF2-40B4-BE49-F238E27FC236}">
                  <a16:creationId xmlns:a16="http://schemas.microsoft.com/office/drawing/2014/main" id="{DB1EACA1-F78E-4E11-83CC-EF441C38E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640"/>
              <a:ext cx="33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</a:t>
              </a:r>
              <a:r>
                <a:rPr lang="en-US" altLang="zh-CN" baseline="-25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609" name="Oval 9">
              <a:extLst>
                <a:ext uri="{FF2B5EF4-FFF2-40B4-BE49-F238E27FC236}">
                  <a16:creationId xmlns:a16="http://schemas.microsoft.com/office/drawing/2014/main" id="{55C47CA6-3A89-4D4C-BBB2-F717BDC98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" y="2122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Oval 10">
              <a:extLst>
                <a:ext uri="{FF2B5EF4-FFF2-40B4-BE49-F238E27FC236}">
                  <a16:creationId xmlns:a16="http://schemas.microsoft.com/office/drawing/2014/main" id="{1516E05E-F52C-4B9E-A691-D0C2951F2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06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1" name="Oval 11">
              <a:extLst>
                <a:ext uri="{FF2B5EF4-FFF2-40B4-BE49-F238E27FC236}">
                  <a16:creationId xmlns:a16="http://schemas.microsoft.com/office/drawing/2014/main" id="{48324CD1-CF34-4661-BB8D-14EB38E2C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3130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2" name="Oval 12">
              <a:extLst>
                <a:ext uri="{FF2B5EF4-FFF2-40B4-BE49-F238E27FC236}">
                  <a16:creationId xmlns:a16="http://schemas.microsoft.com/office/drawing/2014/main" id="{8166BA5E-E1FE-4354-84FC-A29A94E52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757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Text Box 19">
              <a:extLst>
                <a:ext uri="{FF2B5EF4-FFF2-40B4-BE49-F238E27FC236}">
                  <a16:creationId xmlns:a16="http://schemas.microsoft.com/office/drawing/2014/main" id="{7E84F01D-07FB-4D0A-9943-12D72D93A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3" y="1872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620" name="Text Box 20">
              <a:extLst>
                <a:ext uri="{FF2B5EF4-FFF2-40B4-BE49-F238E27FC236}">
                  <a16:creationId xmlns:a16="http://schemas.microsoft.com/office/drawing/2014/main" id="{C3391C57-A1ED-4C18-A19E-B29E0072D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427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5621" name="Text Box 21">
              <a:extLst>
                <a:ext uri="{FF2B5EF4-FFF2-40B4-BE49-F238E27FC236}">
                  <a16:creationId xmlns:a16="http://schemas.microsoft.com/office/drawing/2014/main" id="{D7EE66B9-B9B7-4B41-9091-1E6AF8775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201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5622" name="Text Box 22">
              <a:extLst>
                <a:ext uri="{FF2B5EF4-FFF2-40B4-BE49-F238E27FC236}">
                  <a16:creationId xmlns:a16="http://schemas.microsoft.com/office/drawing/2014/main" id="{5666C3BC-44D2-4EBC-BB76-04A67710B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0" y="2640"/>
              <a:ext cx="24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5623" name="Text Box 23">
              <a:extLst>
                <a:ext uri="{FF2B5EF4-FFF2-40B4-BE49-F238E27FC236}">
                  <a16:creationId xmlns:a16="http://schemas.microsoft.com/office/drawing/2014/main" id="{5C866B38-48F5-4C76-82DD-1E0C31852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11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5624" name="Text Box 24">
              <a:extLst>
                <a:ext uri="{FF2B5EF4-FFF2-40B4-BE49-F238E27FC236}">
                  <a16:creationId xmlns:a16="http://schemas.microsoft.com/office/drawing/2014/main" id="{767A4AEE-CDF7-4297-B0BD-4FEC1703C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2784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</a:t>
              </a:r>
              <a:r>
                <a:rPr lang="en-US" altLang="zh-CN" baseline="-250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5625" name="Text Box 25">
              <a:extLst>
                <a:ext uri="{FF2B5EF4-FFF2-40B4-BE49-F238E27FC236}">
                  <a16:creationId xmlns:a16="http://schemas.microsoft.com/office/drawing/2014/main" id="{2A3A686B-74CF-4649-9D5A-518469292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2941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</a:t>
              </a:r>
              <a:r>
                <a:rPr lang="en-US" altLang="zh-CN" baseline="-250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5626" name="Text Box 26">
              <a:extLst>
                <a:ext uri="{FF2B5EF4-FFF2-40B4-BE49-F238E27FC236}">
                  <a16:creationId xmlns:a16="http://schemas.microsoft.com/office/drawing/2014/main" id="{1BD5A3BF-AE7D-4FCD-9C0D-B2A8FCFCB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228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</a:t>
              </a:r>
              <a:r>
                <a:rPr lang="en-US" altLang="zh-CN" baseline="-250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5631" name="Line 31">
              <a:extLst>
                <a:ext uri="{FF2B5EF4-FFF2-40B4-BE49-F238E27FC236}">
                  <a16:creationId xmlns:a16="http://schemas.microsoft.com/office/drawing/2014/main" id="{7EB54B4B-62B7-44DA-9CE2-6E45CCF90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60"/>
              <a:ext cx="1008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33">
              <a:extLst>
                <a:ext uri="{FF2B5EF4-FFF2-40B4-BE49-F238E27FC236}">
                  <a16:creationId xmlns:a16="http://schemas.microsoft.com/office/drawing/2014/main" id="{2EAC543A-88F4-4C88-8D7C-DF6CA7F3E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9" y="2606"/>
              <a:ext cx="480" cy="5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7" name="Line 37">
              <a:extLst>
                <a:ext uri="{FF2B5EF4-FFF2-40B4-BE49-F238E27FC236}">
                  <a16:creationId xmlns:a16="http://schemas.microsoft.com/office/drawing/2014/main" id="{61C5B693-E87E-45C8-A33A-3A76F9FBA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208"/>
              <a:ext cx="624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Line 38">
              <a:extLst>
                <a:ext uri="{FF2B5EF4-FFF2-40B4-BE49-F238E27FC236}">
                  <a16:creationId xmlns:a16="http://schemas.microsoft.com/office/drawing/2014/main" id="{CE1DDE97-E06E-4CAE-AE7C-E6634AC8D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270"/>
              <a:ext cx="144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Line 39">
              <a:extLst>
                <a:ext uri="{FF2B5EF4-FFF2-40B4-BE49-F238E27FC236}">
                  <a16:creationId xmlns:a16="http://schemas.microsoft.com/office/drawing/2014/main" id="{110352C3-B3BB-45F2-B7C7-6914364AF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592"/>
              <a:ext cx="168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Line 40">
              <a:extLst>
                <a:ext uri="{FF2B5EF4-FFF2-40B4-BE49-F238E27FC236}">
                  <a16:creationId xmlns:a16="http://schemas.microsoft.com/office/drawing/2014/main" id="{3D838A83-8643-4791-8445-4B23E13827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2880"/>
              <a:ext cx="1104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42" name="Text Box 42">
            <a:extLst>
              <a:ext uri="{FF2B5EF4-FFF2-40B4-BE49-F238E27FC236}">
                <a16:creationId xmlns:a16="http://schemas.microsoft.com/office/drawing/2014/main" id="{0A644A34-3D17-4CCA-8227-E66C206A7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638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2" action="ppaction://hlinksldjump"/>
              </a:rPr>
              <a:t>返回</a:t>
            </a:r>
            <a:endParaRPr lang="zh-CN" altLang="en-US"/>
          </a:p>
        </p:txBody>
      </p:sp>
      <p:sp>
        <p:nvSpPr>
          <p:cNvPr id="25643" name="Text Box 43">
            <a:extLst>
              <a:ext uri="{FF2B5EF4-FFF2-40B4-BE49-F238E27FC236}">
                <a16:creationId xmlns:a16="http://schemas.microsoft.com/office/drawing/2014/main" id="{A1ABB6BF-921C-4CC7-818E-E78875729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10200"/>
            <a:ext cx="51990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有向图</a:t>
            </a:r>
            <a:r>
              <a:rPr lang="en-US" altLang="zh-CN">
                <a:solidFill>
                  <a:schemeClr val="bg1"/>
                </a:solidFill>
              </a:rPr>
              <a:t>----</a:t>
            </a:r>
            <a:r>
              <a:rPr lang="zh-CN" altLang="en-US">
                <a:solidFill>
                  <a:schemeClr val="bg1"/>
                </a:solidFill>
              </a:rPr>
              <a:t>图中每一条边为有向边。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</a:rPr>
              <a:t>(</a:t>
            </a:r>
            <a:r>
              <a:rPr lang="zh-CN" altLang="en-US" sz="2000">
                <a:solidFill>
                  <a:schemeClr val="bg1"/>
                </a:solidFill>
              </a:rPr>
              <a:t>一般地： </a:t>
            </a:r>
            <a:r>
              <a:rPr lang="en-US" altLang="zh-CN" sz="2000">
                <a:solidFill>
                  <a:schemeClr val="bg1"/>
                </a:solidFill>
              </a:rPr>
              <a:t>&lt;a,b&gt;≠ &lt;b,a&gt; )</a:t>
            </a:r>
          </a:p>
        </p:txBody>
      </p:sp>
      <p:sp>
        <p:nvSpPr>
          <p:cNvPr id="25644" name="WordArt 44">
            <a:extLst>
              <a:ext uri="{FF2B5EF4-FFF2-40B4-BE49-F238E27FC236}">
                <a16:creationId xmlns:a16="http://schemas.microsoft.com/office/drawing/2014/main" id="{DBEF50FF-3B83-4835-B1A1-5C29D7D1E51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90800" y="228600"/>
            <a:ext cx="3248025" cy="4286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  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定义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CA31BE3-3767-4784-B631-69988A7B0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320FB58C-3030-43B5-BC1F-96FEC592A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A9A67081-C834-400F-8327-2683F7BB1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638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2" action="ppaction://hlinksldjump"/>
              </a:rPr>
              <a:t>返回</a:t>
            </a:r>
            <a:endParaRPr lang="zh-CN" altLang="en-US"/>
          </a:p>
        </p:txBody>
      </p:sp>
      <p:grpSp>
        <p:nvGrpSpPr>
          <p:cNvPr id="9247" name="Group 31">
            <a:extLst>
              <a:ext uri="{FF2B5EF4-FFF2-40B4-BE49-F238E27FC236}">
                <a16:creationId xmlns:a16="http://schemas.microsoft.com/office/drawing/2014/main" id="{F33B33F0-7588-4830-A0C8-87FA129289A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514600"/>
            <a:ext cx="4800600" cy="3068638"/>
            <a:chOff x="1344" y="1440"/>
            <a:chExt cx="3024" cy="1933"/>
          </a:xfrm>
        </p:grpSpPr>
        <p:sp>
          <p:nvSpPr>
            <p:cNvPr id="9224" name="Text Box 8">
              <a:extLst>
                <a:ext uri="{FF2B5EF4-FFF2-40B4-BE49-F238E27FC236}">
                  <a16:creationId xmlns:a16="http://schemas.microsoft.com/office/drawing/2014/main" id="{56442E71-1A33-4B89-8CDF-7BE08A180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1965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225" name="Text Box 9">
              <a:extLst>
                <a:ext uri="{FF2B5EF4-FFF2-40B4-BE49-F238E27FC236}">
                  <a16:creationId xmlns:a16="http://schemas.microsoft.com/office/drawing/2014/main" id="{235716B8-7495-44F5-9E3E-D47D0D389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2390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</a:t>
              </a:r>
              <a:r>
                <a:rPr lang="en-US" altLang="zh-CN" baseline="-25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226" name="Oval 10">
              <a:extLst>
                <a:ext uri="{FF2B5EF4-FFF2-40B4-BE49-F238E27FC236}">
                  <a16:creationId xmlns:a16="http://schemas.microsoft.com/office/drawing/2014/main" id="{309A8A43-BBB8-411B-BE78-A335CF40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1749"/>
              <a:ext cx="125" cy="11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Oval 11">
              <a:extLst>
                <a:ext uri="{FF2B5EF4-FFF2-40B4-BE49-F238E27FC236}">
                  <a16:creationId xmlns:a16="http://schemas.microsoft.com/office/drawing/2014/main" id="{8921FEEE-437D-4EA5-8742-020FC17F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" y="2225"/>
              <a:ext cx="125" cy="118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Oval 12">
              <a:extLst>
                <a:ext uri="{FF2B5EF4-FFF2-40B4-BE49-F238E27FC236}">
                  <a16:creationId xmlns:a16="http://schemas.microsoft.com/office/drawing/2014/main" id="{42EC2EBE-D931-4E28-887E-4224FB678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2997"/>
              <a:ext cx="124" cy="11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Oval 13">
              <a:extLst>
                <a:ext uri="{FF2B5EF4-FFF2-40B4-BE49-F238E27FC236}">
                  <a16:creationId xmlns:a16="http://schemas.microsoft.com/office/drawing/2014/main" id="{736677D9-CD77-4AA5-8A56-96E3973AA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2535"/>
              <a:ext cx="125" cy="11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Text Box 14">
              <a:extLst>
                <a:ext uri="{FF2B5EF4-FFF2-40B4-BE49-F238E27FC236}">
                  <a16:creationId xmlns:a16="http://schemas.microsoft.com/office/drawing/2014/main" id="{1C8A6DB8-838F-4425-8221-175E47B70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1440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231" name="Text Box 15">
              <a:extLst>
                <a:ext uri="{FF2B5EF4-FFF2-40B4-BE49-F238E27FC236}">
                  <a16:creationId xmlns:a16="http://schemas.microsoft.com/office/drawing/2014/main" id="{B440BC65-8825-4043-8638-736E90B43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127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232" name="Text Box 16">
              <a:extLst>
                <a:ext uri="{FF2B5EF4-FFF2-40B4-BE49-F238E27FC236}">
                  <a16:creationId xmlns:a16="http://schemas.microsoft.com/office/drawing/2014/main" id="{8722718C-CA28-4B68-957B-067877794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" y="3085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9233" name="Text Box 17">
              <a:extLst>
                <a:ext uri="{FF2B5EF4-FFF2-40B4-BE49-F238E27FC236}">
                  <a16:creationId xmlns:a16="http://schemas.microsoft.com/office/drawing/2014/main" id="{B4A8DC54-8247-4908-A59D-219ECAA60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390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234" name="Text Box 18">
              <a:extLst>
                <a:ext uri="{FF2B5EF4-FFF2-40B4-BE49-F238E27FC236}">
                  <a16:creationId xmlns:a16="http://schemas.microsoft.com/office/drawing/2014/main" id="{1DA147C3-D966-4485-B38E-6132547EC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1" y="1737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235" name="Text Box 19">
              <a:extLst>
                <a:ext uri="{FF2B5EF4-FFF2-40B4-BE49-F238E27FC236}">
                  <a16:creationId xmlns:a16="http://schemas.microsoft.com/office/drawing/2014/main" id="{A3E79EF8-8274-45C2-A7F4-82056985D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" y="2569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</a:t>
              </a:r>
              <a:r>
                <a:rPr lang="en-US" altLang="zh-CN" baseline="-250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236" name="Text Box 20">
              <a:extLst>
                <a:ext uri="{FF2B5EF4-FFF2-40B4-BE49-F238E27FC236}">
                  <a16:creationId xmlns:a16="http://schemas.microsoft.com/office/drawing/2014/main" id="{BEA79C1C-CA33-40BD-818F-D132F3C57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824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</a:t>
              </a:r>
              <a:r>
                <a:rPr lang="en-US" altLang="zh-CN" baseline="-250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9237" name="Text Box 21">
              <a:extLst>
                <a:ext uri="{FF2B5EF4-FFF2-40B4-BE49-F238E27FC236}">
                  <a16:creationId xmlns:a16="http://schemas.microsoft.com/office/drawing/2014/main" id="{AD09EA79-D437-472C-A6E4-67E8EC9FE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4" y="1881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</a:rPr>
                <a:t>e</a:t>
              </a:r>
              <a:r>
                <a:rPr lang="en-US" altLang="zh-CN" baseline="-250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9238" name="Line 22">
              <a:extLst>
                <a:ext uri="{FF2B5EF4-FFF2-40B4-BE49-F238E27FC236}">
                  <a16:creationId xmlns:a16="http://schemas.microsoft.com/office/drawing/2014/main" id="{1F2E50F8-4FC7-4BA3-817A-3C9E7614A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1796"/>
              <a:ext cx="1311" cy="7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23">
              <a:extLst>
                <a:ext uri="{FF2B5EF4-FFF2-40B4-BE49-F238E27FC236}">
                  <a16:creationId xmlns:a16="http://schemas.microsoft.com/office/drawing/2014/main" id="{5231E34B-EBA5-4635-B1E6-07CC3F59E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348"/>
              <a:ext cx="624" cy="65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5">
              <a:extLst>
                <a:ext uri="{FF2B5EF4-FFF2-40B4-BE49-F238E27FC236}">
                  <a16:creationId xmlns:a16="http://schemas.microsoft.com/office/drawing/2014/main" id="{A5828F65-8D9E-4012-BA18-7D53FB779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5" y="1933"/>
              <a:ext cx="187" cy="106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26">
              <a:extLst>
                <a:ext uri="{FF2B5EF4-FFF2-40B4-BE49-F238E27FC236}">
                  <a16:creationId xmlns:a16="http://schemas.microsoft.com/office/drawing/2014/main" id="{0E6991D3-EBD5-4923-A6C6-B3DD5DF31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1" y="2331"/>
              <a:ext cx="2184" cy="29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8">
              <a:extLst>
                <a:ext uri="{FF2B5EF4-FFF2-40B4-BE49-F238E27FC236}">
                  <a16:creationId xmlns:a16="http://schemas.microsoft.com/office/drawing/2014/main" id="{99697787-6C29-4E64-9EFA-241C24EF6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824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29">
              <a:extLst>
                <a:ext uri="{FF2B5EF4-FFF2-40B4-BE49-F238E27FC236}">
                  <a16:creationId xmlns:a16="http://schemas.microsoft.com/office/drawing/2014/main" id="{8F4A3349-C6F4-4339-9AC5-D6E5A4A0F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4" y="2654"/>
              <a:ext cx="15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46" name="Text Box 30">
            <a:extLst>
              <a:ext uri="{FF2B5EF4-FFF2-40B4-BE49-F238E27FC236}">
                <a16:creationId xmlns:a16="http://schemas.microsoft.com/office/drawing/2014/main" id="{A3FDBA38-9942-44B4-90F1-D6CA7159B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71600"/>
            <a:ext cx="6858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混合图</a:t>
            </a:r>
            <a:r>
              <a:rPr lang="en-US" altLang="zh-CN">
                <a:solidFill>
                  <a:schemeClr val="bg1"/>
                </a:solidFill>
              </a:rPr>
              <a:t>----</a:t>
            </a:r>
            <a:r>
              <a:rPr lang="zh-CN" altLang="en-US">
                <a:solidFill>
                  <a:schemeClr val="bg1"/>
                </a:solidFill>
              </a:rPr>
              <a:t>图中一些边为有向边，一些边为无向边。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例 </a:t>
            </a:r>
            <a:r>
              <a:rPr lang="en-US" altLang="zh-CN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248" name="WordArt 32">
            <a:extLst>
              <a:ext uri="{FF2B5EF4-FFF2-40B4-BE49-F238E27FC236}">
                <a16:creationId xmlns:a16="http://schemas.microsoft.com/office/drawing/2014/main" id="{6F2AA1AC-D959-41C0-9F54-B8BD6FA1A3D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90800" y="228600"/>
            <a:ext cx="3248025" cy="4286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  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定义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>
            <a:extLst>
              <a:ext uri="{FF2B5EF4-FFF2-40B4-BE49-F238E27FC236}">
                <a16:creationId xmlns:a16="http://schemas.microsoft.com/office/drawing/2014/main" id="{E8339628-2BCE-483F-81ED-DB6EB3CF7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" name="WordArt 3">
            <a:extLst>
              <a:ext uri="{FF2B5EF4-FFF2-40B4-BE49-F238E27FC236}">
                <a16:creationId xmlns:a16="http://schemas.microsoft.com/office/drawing/2014/main" id="{20C420F5-8870-49C8-A5C2-653C33C3B97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152400"/>
            <a:ext cx="54102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 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几个基本概念</a:t>
            </a:r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83D3CF6E-8F63-4208-8970-195A59CED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7" name="Text Box 27">
            <a:extLst>
              <a:ext uri="{FF2B5EF4-FFF2-40B4-BE49-F238E27FC236}">
                <a16:creationId xmlns:a16="http://schemas.microsoft.com/office/drawing/2014/main" id="{F9B4A9D5-AC3F-4F99-AFE4-98154EB47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447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0268" name="Text Box 28">
            <a:extLst>
              <a:ext uri="{FF2B5EF4-FFF2-40B4-BE49-F238E27FC236}">
                <a16:creationId xmlns:a16="http://schemas.microsoft.com/office/drawing/2014/main" id="{FF3DBA30-F5EE-4D24-91A8-1D4A5445A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边与两个结点</a:t>
            </a:r>
            <a:r>
              <a:rPr lang="zh-CN" altLang="en-US" b="1">
                <a:solidFill>
                  <a:srgbClr val="FF00FF"/>
                </a:solidFill>
                <a:hlinkClick r:id="rId3" action="ppaction://hlinksldjump"/>
              </a:rPr>
              <a:t>关联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0272" name="Group 32">
            <a:extLst>
              <a:ext uri="{FF2B5EF4-FFF2-40B4-BE49-F238E27FC236}">
                <a16:creationId xmlns:a16="http://schemas.microsoft.com/office/drawing/2014/main" id="{934A6B57-CBA5-42C9-8661-9641CDA5197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990600"/>
            <a:ext cx="3048000" cy="1552575"/>
            <a:chOff x="3168" y="2112"/>
            <a:chExt cx="1920" cy="978"/>
          </a:xfrm>
        </p:grpSpPr>
        <p:sp>
          <p:nvSpPr>
            <p:cNvPr id="10269" name="Text Box 29">
              <a:extLst>
                <a:ext uri="{FF2B5EF4-FFF2-40B4-BE49-F238E27FC236}">
                  <a16:creationId xmlns:a16="http://schemas.microsoft.com/office/drawing/2014/main" id="{B107B89F-F6E4-46D3-B3FF-CE4F2F3B8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448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图的分类</a:t>
              </a:r>
            </a:p>
          </p:txBody>
        </p:sp>
        <p:sp>
          <p:nvSpPr>
            <p:cNvPr id="10270" name="AutoShape 30">
              <a:extLst>
                <a:ext uri="{FF2B5EF4-FFF2-40B4-BE49-F238E27FC236}">
                  <a16:creationId xmlns:a16="http://schemas.microsoft.com/office/drawing/2014/main" id="{2AA61205-F1B5-46F9-8D2A-2D6ADBEAE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256"/>
              <a:ext cx="192" cy="768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1" name="Text Box 31">
              <a:extLst>
                <a:ext uri="{FF2B5EF4-FFF2-40B4-BE49-F238E27FC236}">
                  <a16:creationId xmlns:a16="http://schemas.microsoft.com/office/drawing/2014/main" id="{B95954A5-DACC-4414-8FDA-9236939F4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112"/>
              <a:ext cx="72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hlinkClick r:id="rId4" action="ppaction://hlinksldjump"/>
                </a:rPr>
                <a:t>无向图</a:t>
              </a:r>
              <a:endParaRPr lang="zh-CN" altLang="en-US">
                <a:solidFill>
                  <a:schemeClr val="bg1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hlinkClick r:id="rId5" action="ppaction://hlinksldjump"/>
                </a:rPr>
                <a:t>有向图</a:t>
              </a:r>
              <a:endParaRPr lang="zh-CN" altLang="en-US">
                <a:solidFill>
                  <a:schemeClr val="bg1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hlinkClick r:id="rId6" action="ppaction://hlinksldjump"/>
                </a:rPr>
                <a:t>混合图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274" name="Text Box 34">
            <a:extLst>
              <a:ext uri="{FF2B5EF4-FFF2-40B4-BE49-F238E27FC236}">
                <a16:creationId xmlns:a16="http://schemas.microsoft.com/office/drawing/2014/main" id="{2D6979D6-E93D-4E93-99E4-686ECFE66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29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hlinkClick r:id="rId3" action="ppaction://hlinksldjump"/>
              </a:rPr>
              <a:t>邻接点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295" name="Text Box 55">
            <a:extLst>
              <a:ext uri="{FF2B5EF4-FFF2-40B4-BE49-F238E27FC236}">
                <a16:creationId xmlns:a16="http://schemas.microsoft.com/office/drawing/2014/main" id="{275AAEB0-3089-41F1-A6AF-CA25113AA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143000"/>
            <a:ext cx="1143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hlinkClick r:id="rId7" action="ppaction://hlinksldjump"/>
              </a:rPr>
              <a:t>无向边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hlinkClick r:id="rId7" action="ppaction://hlinksldjump"/>
              </a:rPr>
              <a:t>有向边</a:t>
            </a:r>
            <a:endParaRPr lang="zh-CN" altLang="en-US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平行边</a:t>
            </a:r>
          </a:p>
        </p:txBody>
      </p:sp>
      <p:sp>
        <p:nvSpPr>
          <p:cNvPr id="10296" name="Text Box 56">
            <a:extLst>
              <a:ext uri="{FF2B5EF4-FFF2-40B4-BE49-F238E27FC236}">
                <a16:creationId xmlns:a16="http://schemas.microsoft.com/office/drawing/2014/main" id="{071B0D46-4D0C-4263-A1B4-18FBA80E9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429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hlinkClick r:id="rId8" action="ppaction://hlinksldjump"/>
              </a:rPr>
              <a:t>邻接边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297" name="Text Box 57">
            <a:extLst>
              <a:ext uri="{FF2B5EF4-FFF2-40B4-BE49-F238E27FC236}">
                <a16:creationId xmlns:a16="http://schemas.microsoft.com/office/drawing/2014/main" id="{8A0FE21E-60CD-45F7-95DF-06A70E566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743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hlinkClick r:id="rId3" action="ppaction://hlinksldjump"/>
              </a:rPr>
              <a:t>环（或自回路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0301" name="Text Box 61">
            <a:extLst>
              <a:ext uri="{FF2B5EF4-FFF2-40B4-BE49-F238E27FC236}">
                <a16:creationId xmlns:a16="http://schemas.microsoft.com/office/drawing/2014/main" id="{83E96ED6-16A4-49D1-A254-59270977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1143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8" action="ppaction://hlinksldjump"/>
              </a:rPr>
              <a:t>简单图</a:t>
            </a:r>
          </a:p>
          <a:p>
            <a:pPr>
              <a:spcBef>
                <a:spcPct val="50000"/>
              </a:spcBef>
            </a:pPr>
            <a:r>
              <a:rPr lang="zh-CN" altLang="en-US">
                <a:hlinkClick r:id="rId8" action="ppaction://hlinksldjump"/>
              </a:rPr>
              <a:t>多重图</a:t>
            </a:r>
          </a:p>
          <a:p>
            <a:pPr>
              <a:spcBef>
                <a:spcPct val="50000"/>
              </a:spcBef>
            </a:pPr>
            <a:r>
              <a:rPr lang="zh-CN" altLang="en-US">
                <a:hlinkClick r:id="rId9" action="ppaction://hlinksldjump"/>
              </a:rPr>
              <a:t>完全图</a:t>
            </a:r>
            <a:endParaRPr lang="zh-CN" altLang="en-US"/>
          </a:p>
        </p:txBody>
      </p:sp>
      <p:sp>
        <p:nvSpPr>
          <p:cNvPr id="10305" name="Text Box 65">
            <a:extLst>
              <a:ext uri="{FF2B5EF4-FFF2-40B4-BE49-F238E27FC236}">
                <a16:creationId xmlns:a16="http://schemas.microsoft.com/office/drawing/2014/main" id="{4F406980-A5F7-4DDB-91F7-B56E65FCC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3" action="ppaction://hlinksldjump"/>
              </a:rPr>
              <a:t>孤立结点  零图   平凡图</a:t>
            </a:r>
            <a:endParaRPr lang="zh-CN" altLang="en-US"/>
          </a:p>
        </p:txBody>
      </p:sp>
      <p:sp>
        <p:nvSpPr>
          <p:cNvPr id="10306" name="Rectangle 66">
            <a:extLst>
              <a:ext uri="{FF2B5EF4-FFF2-40B4-BE49-F238E27FC236}">
                <a16:creationId xmlns:a16="http://schemas.microsoft.com/office/drawing/2014/main" id="{BC54C2C6-BCA9-4FF0-B3EC-F4DADEBCE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1816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hlinkClick r:id="rId10" action="ppaction://hlinksldjump"/>
              </a:rPr>
              <a:t>结点的度数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309" name="Text Box 69">
            <a:extLst>
              <a:ext uri="{FF2B5EF4-FFF2-40B4-BE49-F238E27FC236}">
                <a16:creationId xmlns:a16="http://schemas.microsoft.com/office/drawing/2014/main" id="{2C8F201F-3AF6-47DF-93C3-7CC5CF4D9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hlinkClick r:id="rId11" action="ppaction://hlinksldjump"/>
              </a:rPr>
              <a:t>7-1 </a:t>
            </a:r>
            <a:r>
              <a:rPr lang="zh-CN" altLang="en-US">
                <a:hlinkClick r:id="rId11" action="ppaction://hlinksldjump"/>
              </a:rPr>
              <a:t>图的基本概念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8" grpId="0" autoUpdateAnimBg="0"/>
      <p:bldP spid="10274" grpId="0" autoUpdateAnimBg="0"/>
      <p:bldP spid="10295" grpId="0" autoUpdateAnimBg="0"/>
      <p:bldP spid="10296" grpId="0" autoUpdateAnimBg="0"/>
      <p:bldP spid="10297" grpId="0" autoUpdateAnimBg="0"/>
      <p:bldP spid="10301" grpId="0" autoUpdateAnimBg="0"/>
      <p:bldP spid="10305" grpId="0" autoUpdateAnimBg="0"/>
      <p:bldP spid="10306" grpId="0" autoUpdateAnimBg="0"/>
      <p:bldP spid="1030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>
            <a:extLst>
              <a:ext uri="{FF2B5EF4-FFF2-40B4-BE49-F238E27FC236}">
                <a16:creationId xmlns:a16="http://schemas.microsoft.com/office/drawing/2014/main" id="{9792545B-051E-4803-B846-DD7515683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Line 4">
            <a:extLst>
              <a:ext uri="{FF2B5EF4-FFF2-40B4-BE49-F238E27FC236}">
                <a16:creationId xmlns:a16="http://schemas.microsoft.com/office/drawing/2014/main" id="{96C4840C-6342-4967-8523-1C6B58A2E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9BBE8584-C76A-4DBD-B6E0-61C5DDF3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447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F7A835A3-8EAB-4222-A8F1-CC9F9501E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066800"/>
            <a:ext cx="4191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边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看作总是与两个结点</a:t>
            </a:r>
            <a:r>
              <a:rPr lang="zh-CN" altLang="en-US" b="1">
                <a:solidFill>
                  <a:srgbClr val="990033"/>
                </a:solidFill>
              </a:rPr>
              <a:t>关联</a:t>
            </a:r>
            <a:r>
              <a:rPr lang="en-US" altLang="zh-CN" b="1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例如，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关联于结点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关联于结点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DC4F47CE-C8DD-48B3-9029-384781D98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514600"/>
            <a:ext cx="4343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邻接点</a:t>
            </a:r>
            <a:r>
              <a:rPr lang="en-US" altLang="zh-CN">
                <a:solidFill>
                  <a:schemeClr val="bg1"/>
                </a:solidFill>
              </a:rPr>
              <a:t>--</a:t>
            </a:r>
            <a:r>
              <a:rPr lang="zh-CN" altLang="en-US">
                <a:solidFill>
                  <a:schemeClr val="bg1"/>
                </a:solidFill>
              </a:rPr>
              <a:t>由一条有向（或无向）边关联的结点称为邻接点。如图，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互为邻接点，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邻接。</a:t>
            </a:r>
          </a:p>
        </p:txBody>
      </p:sp>
      <p:grpSp>
        <p:nvGrpSpPr>
          <p:cNvPr id="27661" name="Group 13">
            <a:extLst>
              <a:ext uri="{FF2B5EF4-FFF2-40B4-BE49-F238E27FC236}">
                <a16:creationId xmlns:a16="http://schemas.microsoft.com/office/drawing/2014/main" id="{22DA3E4A-AD1B-4685-90F8-1EA95384794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219200"/>
            <a:ext cx="1676400" cy="1600200"/>
            <a:chOff x="240" y="1680"/>
            <a:chExt cx="1056" cy="1008"/>
          </a:xfrm>
        </p:grpSpPr>
        <p:sp>
          <p:nvSpPr>
            <p:cNvPr id="27662" name="Text Box 14">
              <a:extLst>
                <a:ext uri="{FF2B5EF4-FFF2-40B4-BE49-F238E27FC236}">
                  <a16:creationId xmlns:a16="http://schemas.microsoft.com/office/drawing/2014/main" id="{9CF4897A-8AA0-4D20-A7F5-1F3D82D67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0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grpSp>
          <p:nvGrpSpPr>
            <p:cNvPr id="27663" name="Group 15">
              <a:extLst>
                <a:ext uri="{FF2B5EF4-FFF2-40B4-BE49-F238E27FC236}">
                  <a16:creationId xmlns:a16="http://schemas.microsoft.com/office/drawing/2014/main" id="{2C637943-1E7F-4A30-8CD1-4575364E9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680"/>
              <a:ext cx="864" cy="816"/>
              <a:chOff x="432" y="1680"/>
              <a:chExt cx="864" cy="816"/>
            </a:xfrm>
          </p:grpSpPr>
          <p:sp>
            <p:nvSpPr>
              <p:cNvPr id="27664" name="Oval 16">
                <a:extLst>
                  <a:ext uri="{FF2B5EF4-FFF2-40B4-BE49-F238E27FC236}">
                    <a16:creationId xmlns:a16="http://schemas.microsoft.com/office/drawing/2014/main" id="{943C8FE5-4D32-42D8-9E73-2E1D6F014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5" name="Oval 17">
                <a:extLst>
                  <a:ext uri="{FF2B5EF4-FFF2-40B4-BE49-F238E27FC236}">
                    <a16:creationId xmlns:a16="http://schemas.microsoft.com/office/drawing/2014/main" id="{5076C7AC-01C2-4128-9415-05F8D0E79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400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6" name="Line 18">
                <a:extLst>
                  <a:ext uri="{FF2B5EF4-FFF2-40B4-BE49-F238E27FC236}">
                    <a16:creationId xmlns:a16="http://schemas.microsoft.com/office/drawing/2014/main" id="{0EAAB386-F416-4894-A625-376380FE4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" y="1968"/>
                <a:ext cx="57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7" name="Text Box 19">
                <a:extLst>
                  <a:ext uri="{FF2B5EF4-FFF2-40B4-BE49-F238E27FC236}">
                    <a16:creationId xmlns:a16="http://schemas.microsoft.com/office/drawing/2014/main" id="{96487E8D-CE30-4FED-AECB-4440CD94FA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168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27668" name="Text Box 20">
                <a:extLst>
                  <a:ext uri="{FF2B5EF4-FFF2-40B4-BE49-F238E27FC236}">
                    <a16:creationId xmlns:a16="http://schemas.microsoft.com/office/drawing/2014/main" id="{9B8228BA-0ADD-42B1-A833-E87E27EE15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192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e</a:t>
                </a:r>
                <a:r>
                  <a:rPr lang="en-US" altLang="zh-CN" baseline="-25000"/>
                  <a:t>1</a:t>
                </a:r>
              </a:p>
            </p:txBody>
          </p:sp>
        </p:grpSp>
      </p:grpSp>
      <p:grpSp>
        <p:nvGrpSpPr>
          <p:cNvPr id="27669" name="Group 21">
            <a:extLst>
              <a:ext uri="{FF2B5EF4-FFF2-40B4-BE49-F238E27FC236}">
                <a16:creationId xmlns:a16="http://schemas.microsoft.com/office/drawing/2014/main" id="{E201D32B-F284-4D0B-8C15-75749627948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981200"/>
            <a:ext cx="1828800" cy="1676400"/>
            <a:chOff x="1344" y="1776"/>
            <a:chExt cx="1152" cy="1056"/>
          </a:xfrm>
        </p:grpSpPr>
        <p:sp>
          <p:nvSpPr>
            <p:cNvPr id="27670" name="Text Box 22">
              <a:extLst>
                <a:ext uri="{FF2B5EF4-FFF2-40B4-BE49-F238E27FC236}">
                  <a16:creationId xmlns:a16="http://schemas.microsoft.com/office/drawing/2014/main" id="{B1DB17CD-A7CE-4EED-AA9A-DA4641FC9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54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27671" name="Oval 23">
              <a:extLst>
                <a:ext uri="{FF2B5EF4-FFF2-40B4-BE49-F238E27FC236}">
                  <a16:creationId xmlns:a16="http://schemas.microsoft.com/office/drawing/2014/main" id="{39B8E98B-EF2F-4A0C-B519-6CC3094ED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16"/>
              <a:ext cx="96" cy="96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Oval 24">
              <a:extLst>
                <a:ext uri="{FF2B5EF4-FFF2-40B4-BE49-F238E27FC236}">
                  <a16:creationId xmlns:a16="http://schemas.microsoft.com/office/drawing/2014/main" id="{8821FECC-6F3C-4321-A8F7-9A32EBAD1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496"/>
              <a:ext cx="96" cy="96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Text Box 25">
              <a:extLst>
                <a:ext uri="{FF2B5EF4-FFF2-40B4-BE49-F238E27FC236}">
                  <a16:creationId xmlns:a16="http://schemas.microsoft.com/office/drawing/2014/main" id="{5BB2CF1E-525A-4F97-B47B-31FDAAA20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v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27674" name="Text Box 26">
              <a:extLst>
                <a:ext uri="{FF2B5EF4-FFF2-40B4-BE49-F238E27FC236}">
                  <a16:creationId xmlns:a16="http://schemas.microsoft.com/office/drawing/2014/main" id="{1C424638-6140-4272-929A-0266750B9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1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e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27675" name="Line 27">
              <a:extLst>
                <a:ext uri="{FF2B5EF4-FFF2-40B4-BE49-F238E27FC236}">
                  <a16:creationId xmlns:a16="http://schemas.microsoft.com/office/drawing/2014/main" id="{6CA08E72-CDDC-41BD-9264-4B777A84E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4" y="2105"/>
              <a:ext cx="576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78" name="Text Box 30">
            <a:extLst>
              <a:ext uri="{FF2B5EF4-FFF2-40B4-BE49-F238E27FC236}">
                <a16:creationId xmlns:a16="http://schemas.microsoft.com/office/drawing/2014/main" id="{31291E0A-1049-4722-B209-A5C8A851B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486400"/>
            <a:ext cx="548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环或自回路</a:t>
            </a:r>
            <a:r>
              <a:rPr lang="en-US" altLang="zh-CN">
                <a:solidFill>
                  <a:schemeClr val="bg1"/>
                </a:solidFill>
              </a:rPr>
              <a:t>---</a:t>
            </a:r>
            <a:r>
              <a:rPr lang="zh-CN" altLang="en-US">
                <a:solidFill>
                  <a:schemeClr val="bg1"/>
                </a:solidFill>
              </a:rPr>
              <a:t>关联于同一结点的一条边。</a:t>
            </a:r>
          </a:p>
        </p:txBody>
      </p:sp>
      <p:sp>
        <p:nvSpPr>
          <p:cNvPr id="27681" name="Text Box 33">
            <a:extLst>
              <a:ext uri="{FF2B5EF4-FFF2-40B4-BE49-F238E27FC236}">
                <a16:creationId xmlns:a16="http://schemas.microsoft.com/office/drawing/2014/main" id="{8EB47559-8189-402C-942A-D4354875D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148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7682" name="Text Box 34">
            <a:extLst>
              <a:ext uri="{FF2B5EF4-FFF2-40B4-BE49-F238E27FC236}">
                <a16:creationId xmlns:a16="http://schemas.microsoft.com/office/drawing/2014/main" id="{870B0D75-55C3-4965-A2C1-4FC8C2802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9624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孤立结点</a:t>
            </a:r>
            <a:r>
              <a:rPr lang="en-US" altLang="zh-CN">
                <a:solidFill>
                  <a:schemeClr val="bg1"/>
                </a:solidFill>
              </a:rPr>
              <a:t>--</a:t>
            </a:r>
            <a:r>
              <a:rPr lang="zh-CN" altLang="en-US">
                <a:solidFill>
                  <a:srgbClr val="FFFFFF"/>
                </a:solidFill>
              </a:rPr>
              <a:t>在一个图中不与任何结点相邻接的结点。</a:t>
            </a:r>
          </a:p>
        </p:txBody>
      </p:sp>
      <p:sp>
        <p:nvSpPr>
          <p:cNvPr id="27683" name="Text Box 35">
            <a:extLst>
              <a:ext uri="{FF2B5EF4-FFF2-40B4-BE49-F238E27FC236}">
                <a16:creationId xmlns:a16="http://schemas.microsoft.com/office/drawing/2014/main" id="{AC6FD045-238E-41B5-8040-AF54A52E9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19600"/>
            <a:ext cx="7391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零图</a:t>
            </a:r>
            <a:r>
              <a:rPr lang="en-US" altLang="zh-CN">
                <a:solidFill>
                  <a:schemeClr val="bg1"/>
                </a:solidFill>
              </a:rPr>
              <a:t>—</a:t>
            </a:r>
            <a:r>
              <a:rPr lang="zh-CN" altLang="en-US">
                <a:solidFill>
                  <a:srgbClr val="FFFFFF"/>
                </a:solidFill>
              </a:rPr>
              <a:t>仅由孤立结点组成的图称为零图。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平凡图</a:t>
            </a:r>
            <a:r>
              <a:rPr lang="en-US" altLang="zh-CN">
                <a:solidFill>
                  <a:schemeClr val="bg1"/>
                </a:solidFill>
              </a:rPr>
              <a:t>—</a:t>
            </a:r>
            <a:r>
              <a:rPr kumimoji="0" lang="zh-CN" altLang="en-US">
                <a:solidFill>
                  <a:srgbClr val="FFFFFF"/>
                </a:solidFill>
              </a:rPr>
              <a:t>仅</a:t>
            </a:r>
            <a:r>
              <a:rPr lang="zh-CN" altLang="en-US">
                <a:solidFill>
                  <a:srgbClr val="FFFFFF"/>
                </a:solidFill>
              </a:rPr>
              <a:t>由一个孤立结点构成的图称为平凡图。</a:t>
            </a:r>
          </a:p>
        </p:txBody>
      </p:sp>
      <p:sp>
        <p:nvSpPr>
          <p:cNvPr id="27684" name="Text Box 36">
            <a:extLst>
              <a:ext uri="{FF2B5EF4-FFF2-40B4-BE49-F238E27FC236}">
                <a16:creationId xmlns:a16="http://schemas.microsoft.com/office/drawing/2014/main" id="{7682E7A2-3190-4D7B-B6C3-B95C73104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63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3" action="ppaction://hlinksldjump"/>
              </a:rPr>
              <a:t>几个基本概念</a:t>
            </a:r>
            <a:endParaRPr lang="zh-CN" altLang="en-US"/>
          </a:p>
        </p:txBody>
      </p:sp>
      <p:sp>
        <p:nvSpPr>
          <p:cNvPr id="27685" name="WordArt 37">
            <a:extLst>
              <a:ext uri="{FF2B5EF4-FFF2-40B4-BE49-F238E27FC236}">
                <a16:creationId xmlns:a16="http://schemas.microsoft.com/office/drawing/2014/main" id="{79A4E912-DEE6-48DF-B3B8-9470948B083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152400"/>
            <a:ext cx="54102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 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几个基本概念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build="p" autoUpdateAnimBg="0"/>
      <p:bldP spid="27660" grpId="0" build="p" autoUpdateAnimBg="0"/>
      <p:bldP spid="27678" grpId="0" build="p" autoUpdateAnimBg="0"/>
      <p:bldP spid="27682" grpId="0" build="p" autoUpdateAnimBg="0"/>
      <p:bldP spid="27683" grpId="0" build="p" autoUpdateAnimBg="0"/>
      <p:bldP spid="2768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>
            <a:extLst>
              <a:ext uri="{FF2B5EF4-FFF2-40B4-BE49-F238E27FC236}">
                <a16:creationId xmlns:a16="http://schemas.microsoft.com/office/drawing/2014/main" id="{2295B311-92E9-48BD-8DCA-85D513393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ABB36177-2E59-47B8-90AF-CCA83497A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AF266ACC-7001-4C56-A1C6-F6C4931E4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990600"/>
            <a:ext cx="495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邻接边</a:t>
            </a:r>
            <a:r>
              <a:rPr lang="en-US" altLang="zh-CN">
                <a:solidFill>
                  <a:schemeClr val="bg1"/>
                </a:solidFill>
              </a:rPr>
              <a:t>--</a:t>
            </a:r>
            <a:r>
              <a:rPr lang="zh-CN" altLang="en-US">
                <a:solidFill>
                  <a:schemeClr val="bg1"/>
                </a:solidFill>
              </a:rPr>
              <a:t>关联于同一结点的</a:t>
            </a:r>
            <a:r>
              <a:rPr lang="zh-CN" altLang="en-US">
                <a:solidFill>
                  <a:srgbClr val="990033"/>
                </a:solidFill>
              </a:rPr>
              <a:t>多条</a:t>
            </a:r>
            <a:r>
              <a:rPr lang="zh-CN" altLang="en-US">
                <a:solidFill>
                  <a:schemeClr val="bg1"/>
                </a:solidFill>
              </a:rPr>
              <a:t>边。例如，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,e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,e</a:t>
            </a:r>
            <a:r>
              <a:rPr lang="en-US" altLang="zh-CN" baseline="-25000">
                <a:solidFill>
                  <a:schemeClr val="bg1"/>
                </a:solidFill>
              </a:rPr>
              <a:t>6</a:t>
            </a:r>
            <a:r>
              <a:rPr lang="zh-CN" altLang="en-US">
                <a:solidFill>
                  <a:schemeClr val="bg1"/>
                </a:solidFill>
              </a:rPr>
              <a:t>互为邻接边。</a:t>
            </a:r>
            <a:endParaRPr lang="zh-CN" altLang="en-US"/>
          </a:p>
        </p:txBody>
      </p:sp>
      <p:grpSp>
        <p:nvGrpSpPr>
          <p:cNvPr id="11285" name="Group 21">
            <a:extLst>
              <a:ext uri="{FF2B5EF4-FFF2-40B4-BE49-F238E27FC236}">
                <a16:creationId xmlns:a16="http://schemas.microsoft.com/office/drawing/2014/main" id="{46530E60-A4FB-43FF-AFDC-332922DF57A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143000"/>
            <a:ext cx="3273425" cy="2128838"/>
            <a:chOff x="522" y="975"/>
            <a:chExt cx="2062" cy="1341"/>
          </a:xfrm>
        </p:grpSpPr>
        <p:sp>
          <p:nvSpPr>
            <p:cNvPr id="11271" name="Oval 7">
              <a:extLst>
                <a:ext uri="{FF2B5EF4-FFF2-40B4-BE49-F238E27FC236}">
                  <a16:creationId xmlns:a16="http://schemas.microsoft.com/office/drawing/2014/main" id="{D0C325DE-0595-4034-AB92-591B1AB2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24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2" name="Line 8">
              <a:extLst>
                <a:ext uri="{FF2B5EF4-FFF2-40B4-BE49-F238E27FC236}">
                  <a16:creationId xmlns:a16="http://schemas.microsoft.com/office/drawing/2014/main" id="{03015459-2A82-4A06-923F-CAC339DD9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2" y="1392"/>
              <a:ext cx="3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Line 9">
              <a:extLst>
                <a:ext uri="{FF2B5EF4-FFF2-40B4-BE49-F238E27FC236}">
                  <a16:creationId xmlns:a16="http://schemas.microsoft.com/office/drawing/2014/main" id="{BBED4A8A-EDE8-4CC1-BABE-50D6F9266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92"/>
              <a:ext cx="3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10">
              <a:extLst>
                <a:ext uri="{FF2B5EF4-FFF2-40B4-BE49-F238E27FC236}">
                  <a16:creationId xmlns:a16="http://schemas.microsoft.com/office/drawing/2014/main" id="{3C648587-2B82-4AC1-B268-2DA3B6868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344"/>
              <a:ext cx="816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Oval 11">
              <a:extLst>
                <a:ext uri="{FF2B5EF4-FFF2-40B4-BE49-F238E27FC236}">
                  <a16:creationId xmlns:a16="http://schemas.microsoft.com/office/drawing/2014/main" id="{D3B7C6F1-9FBB-4294-B276-EC440A646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9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Oval 12">
              <a:extLst>
                <a:ext uri="{FF2B5EF4-FFF2-40B4-BE49-F238E27FC236}">
                  <a16:creationId xmlns:a16="http://schemas.microsoft.com/office/drawing/2014/main" id="{B5540559-75BC-46AA-B814-0C5BA432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9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Oval 13">
              <a:extLst>
                <a:ext uri="{FF2B5EF4-FFF2-40B4-BE49-F238E27FC236}">
                  <a16:creationId xmlns:a16="http://schemas.microsoft.com/office/drawing/2014/main" id="{C8D28DDB-8CD1-4D8C-879C-A77835C85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Text Box 14">
              <a:extLst>
                <a:ext uri="{FF2B5EF4-FFF2-40B4-BE49-F238E27FC236}">
                  <a16:creationId xmlns:a16="http://schemas.microsoft.com/office/drawing/2014/main" id="{AE00F6F7-8A8A-46E8-B737-C957D0CA6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44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e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1279" name="Text Box 15">
              <a:extLst>
                <a:ext uri="{FF2B5EF4-FFF2-40B4-BE49-F238E27FC236}">
                  <a16:creationId xmlns:a16="http://schemas.microsoft.com/office/drawing/2014/main" id="{5BFED5BE-BE26-4C37-A192-CC9DF6541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63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e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1280" name="Text Box 16">
              <a:extLst>
                <a:ext uri="{FF2B5EF4-FFF2-40B4-BE49-F238E27FC236}">
                  <a16:creationId xmlns:a16="http://schemas.microsoft.com/office/drawing/2014/main" id="{03F36B69-ADBD-4BD1-9F77-A1EC56F8B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34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e</a:t>
              </a:r>
              <a:r>
                <a:rPr lang="en-US" altLang="zh-CN" baseline="-25000"/>
                <a:t>6</a:t>
              </a:r>
            </a:p>
          </p:txBody>
        </p:sp>
        <p:sp>
          <p:nvSpPr>
            <p:cNvPr id="11281" name="Text Box 17">
              <a:extLst>
                <a:ext uri="{FF2B5EF4-FFF2-40B4-BE49-F238E27FC236}">
                  <a16:creationId xmlns:a16="http://schemas.microsoft.com/office/drawing/2014/main" id="{3573E8B9-4E7B-44B5-A6DA-BAD6085AC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75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1282" name="Text Box 18">
              <a:extLst>
                <a:ext uri="{FF2B5EF4-FFF2-40B4-BE49-F238E27FC236}">
                  <a16:creationId xmlns:a16="http://schemas.microsoft.com/office/drawing/2014/main" id="{E18F1F9C-6CCD-4CD1-802E-EDB830B4C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198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1283" name="Text Box 19">
              <a:extLst>
                <a:ext uri="{FF2B5EF4-FFF2-40B4-BE49-F238E27FC236}">
                  <a16:creationId xmlns:a16="http://schemas.microsoft.com/office/drawing/2014/main" id="{E2C5F4F7-A6E0-4B75-AC96-53547CAA1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2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11284" name="Text Box 20">
              <a:extLst>
                <a:ext uri="{FF2B5EF4-FFF2-40B4-BE49-F238E27FC236}">
                  <a16:creationId xmlns:a16="http://schemas.microsoft.com/office/drawing/2014/main" id="{BACE238F-63AE-4160-9D51-827524381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2" y="1725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</p:grpSp>
      <p:sp>
        <p:nvSpPr>
          <p:cNvPr id="11286" name="Text Box 22">
            <a:extLst>
              <a:ext uri="{FF2B5EF4-FFF2-40B4-BE49-F238E27FC236}">
                <a16:creationId xmlns:a16="http://schemas.microsoft.com/office/drawing/2014/main" id="{67C3E3D8-98AD-4BC5-8D50-76345CD79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05000"/>
            <a:ext cx="487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平行边</a:t>
            </a:r>
            <a:r>
              <a:rPr lang="en-US" altLang="zh-CN">
                <a:solidFill>
                  <a:schemeClr val="bg1"/>
                </a:solidFill>
              </a:rPr>
              <a:t>--</a:t>
            </a:r>
            <a:r>
              <a:rPr kumimoji="0" lang="zh-CN" altLang="en-US">
                <a:solidFill>
                  <a:schemeClr val="bg1"/>
                </a:solidFill>
              </a:rPr>
              <a:t>连</a:t>
            </a:r>
            <a:r>
              <a:rPr lang="zh-CN" altLang="en-US">
                <a:solidFill>
                  <a:schemeClr val="bg1"/>
                </a:solidFill>
              </a:rPr>
              <a:t>接于同一对结点间的多条边称为平行边。如果是有向边要求方向一致。</a:t>
            </a:r>
          </a:p>
        </p:txBody>
      </p:sp>
      <p:sp>
        <p:nvSpPr>
          <p:cNvPr id="11287" name="Text Box 23">
            <a:extLst>
              <a:ext uri="{FF2B5EF4-FFF2-40B4-BE49-F238E27FC236}">
                <a16:creationId xmlns:a16="http://schemas.microsoft.com/office/drawing/2014/main" id="{93864CE8-4915-43E6-910C-89BFD00D6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814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多重图</a:t>
            </a:r>
            <a:r>
              <a:rPr lang="en-US" altLang="zh-CN" b="1">
                <a:solidFill>
                  <a:schemeClr val="bg1"/>
                </a:solidFill>
              </a:rPr>
              <a:t>--</a:t>
            </a:r>
            <a:r>
              <a:rPr kumimoji="0" lang="zh-CN" altLang="en-US">
                <a:solidFill>
                  <a:schemeClr val="bg1"/>
                </a:solidFill>
              </a:rPr>
              <a:t>含</a:t>
            </a:r>
            <a:r>
              <a:rPr lang="zh-CN" altLang="en-US">
                <a:solidFill>
                  <a:schemeClr val="bg1"/>
                </a:solidFill>
              </a:rPr>
              <a:t>有平行边的图称为多重图。</a:t>
            </a:r>
          </a:p>
        </p:txBody>
      </p:sp>
      <p:sp>
        <p:nvSpPr>
          <p:cNvPr id="11288" name="Text Box 24">
            <a:extLst>
              <a:ext uri="{FF2B5EF4-FFF2-40B4-BE49-F238E27FC236}">
                <a16:creationId xmlns:a16="http://schemas.microsoft.com/office/drawing/2014/main" id="{9C79625B-AEBC-4F1F-819D-C5288FAF3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5720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简单图</a:t>
            </a:r>
            <a:r>
              <a:rPr lang="en-US" altLang="zh-CN">
                <a:solidFill>
                  <a:schemeClr val="bg1"/>
                </a:solidFill>
              </a:rPr>
              <a:t>—</a:t>
            </a:r>
            <a:r>
              <a:rPr kumimoji="0" lang="zh-CN" altLang="en-US">
                <a:solidFill>
                  <a:schemeClr val="bg1"/>
                </a:solidFill>
              </a:rPr>
              <a:t>不</a:t>
            </a:r>
            <a:r>
              <a:rPr lang="zh-CN" altLang="en-US">
                <a:solidFill>
                  <a:schemeClr val="bg1"/>
                </a:solidFill>
              </a:rPr>
              <a:t>含平行边和环的图。</a:t>
            </a:r>
          </a:p>
        </p:txBody>
      </p:sp>
      <p:sp>
        <p:nvSpPr>
          <p:cNvPr id="11289" name="Oval 25">
            <a:extLst>
              <a:ext uri="{FF2B5EF4-FFF2-40B4-BE49-F238E27FC236}">
                <a16:creationId xmlns:a16="http://schemas.microsoft.com/office/drawing/2014/main" id="{342AAE54-5504-4F29-941C-934F646CD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6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0" name="Oval 26">
            <a:extLst>
              <a:ext uri="{FF2B5EF4-FFF2-40B4-BE49-F238E27FC236}">
                <a16:creationId xmlns:a16="http://schemas.microsoft.com/office/drawing/2014/main" id="{6126B865-3471-4F56-AF92-DBB829B45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953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1" name="Oval 27">
            <a:extLst>
              <a:ext uri="{FF2B5EF4-FFF2-40B4-BE49-F238E27FC236}">
                <a16:creationId xmlns:a16="http://schemas.microsoft.com/office/drawing/2014/main" id="{A50356D0-2EF2-472B-ADA0-FD4DBDEF3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6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2" name="Oval 28">
            <a:extLst>
              <a:ext uri="{FF2B5EF4-FFF2-40B4-BE49-F238E27FC236}">
                <a16:creationId xmlns:a16="http://schemas.microsoft.com/office/drawing/2014/main" id="{FF83C77F-A934-47AF-8E7C-051EA9F2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" name="Freeform 41">
            <a:extLst>
              <a:ext uri="{FF2B5EF4-FFF2-40B4-BE49-F238E27FC236}">
                <a16:creationId xmlns:a16="http://schemas.microsoft.com/office/drawing/2014/main" id="{153261A3-9908-43D6-A7D8-F76503B2F2FE}"/>
              </a:ext>
            </a:extLst>
          </p:cNvPr>
          <p:cNvSpPr>
            <a:spLocks/>
          </p:cNvSpPr>
          <p:nvPr/>
        </p:nvSpPr>
        <p:spPr bwMode="auto">
          <a:xfrm>
            <a:off x="914400" y="4114800"/>
            <a:ext cx="1447800" cy="317500"/>
          </a:xfrm>
          <a:custGeom>
            <a:avLst/>
            <a:gdLst>
              <a:gd name="T0" fmla="*/ 0 w 864"/>
              <a:gd name="T1" fmla="*/ 0 h 200"/>
              <a:gd name="T2" fmla="*/ 480 w 864"/>
              <a:gd name="T3" fmla="*/ 192 h 200"/>
              <a:gd name="T4" fmla="*/ 864 w 864"/>
              <a:gd name="T5" fmla="*/ 4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200">
                <a:moveTo>
                  <a:pt x="0" y="0"/>
                </a:moveTo>
                <a:cubicBezTo>
                  <a:pt x="168" y="92"/>
                  <a:pt x="336" y="184"/>
                  <a:pt x="480" y="192"/>
                </a:cubicBezTo>
                <a:cubicBezTo>
                  <a:pt x="624" y="200"/>
                  <a:pt x="744" y="124"/>
                  <a:pt x="864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6" name="Freeform 42">
            <a:extLst>
              <a:ext uri="{FF2B5EF4-FFF2-40B4-BE49-F238E27FC236}">
                <a16:creationId xmlns:a16="http://schemas.microsoft.com/office/drawing/2014/main" id="{0A357D08-B086-4809-855D-7EA458DB2675}"/>
              </a:ext>
            </a:extLst>
          </p:cNvPr>
          <p:cNvSpPr>
            <a:spLocks/>
          </p:cNvSpPr>
          <p:nvPr/>
        </p:nvSpPr>
        <p:spPr bwMode="auto">
          <a:xfrm>
            <a:off x="685800" y="4191000"/>
            <a:ext cx="457200" cy="838200"/>
          </a:xfrm>
          <a:custGeom>
            <a:avLst/>
            <a:gdLst>
              <a:gd name="T0" fmla="*/ 40 w 280"/>
              <a:gd name="T1" fmla="*/ 0 h 528"/>
              <a:gd name="T2" fmla="*/ 40 w 280"/>
              <a:gd name="T3" fmla="*/ 288 h 528"/>
              <a:gd name="T4" fmla="*/ 280 w 280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0" h="528">
                <a:moveTo>
                  <a:pt x="40" y="0"/>
                </a:moveTo>
                <a:cubicBezTo>
                  <a:pt x="20" y="100"/>
                  <a:pt x="0" y="200"/>
                  <a:pt x="40" y="288"/>
                </a:cubicBezTo>
                <a:cubicBezTo>
                  <a:pt x="80" y="376"/>
                  <a:pt x="180" y="452"/>
                  <a:pt x="280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9" name="Freeform 45">
            <a:extLst>
              <a:ext uri="{FF2B5EF4-FFF2-40B4-BE49-F238E27FC236}">
                <a16:creationId xmlns:a16="http://schemas.microsoft.com/office/drawing/2014/main" id="{CF599AA2-786E-4363-9A8D-879544FC5661}"/>
              </a:ext>
            </a:extLst>
          </p:cNvPr>
          <p:cNvSpPr>
            <a:spLocks/>
          </p:cNvSpPr>
          <p:nvPr/>
        </p:nvSpPr>
        <p:spPr bwMode="auto">
          <a:xfrm>
            <a:off x="1371600" y="4191000"/>
            <a:ext cx="1066800" cy="838200"/>
          </a:xfrm>
          <a:custGeom>
            <a:avLst/>
            <a:gdLst>
              <a:gd name="T0" fmla="*/ 0 w 672"/>
              <a:gd name="T1" fmla="*/ 528 h 528"/>
              <a:gd name="T2" fmla="*/ 480 w 672"/>
              <a:gd name="T3" fmla="*/ 432 h 528"/>
              <a:gd name="T4" fmla="*/ 672 w 672"/>
              <a:gd name="T5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528">
                <a:moveTo>
                  <a:pt x="0" y="528"/>
                </a:moveTo>
                <a:cubicBezTo>
                  <a:pt x="184" y="524"/>
                  <a:pt x="368" y="520"/>
                  <a:pt x="480" y="432"/>
                </a:cubicBezTo>
                <a:cubicBezTo>
                  <a:pt x="592" y="344"/>
                  <a:pt x="640" y="72"/>
                  <a:pt x="6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0" name="Freeform 46">
            <a:extLst>
              <a:ext uri="{FF2B5EF4-FFF2-40B4-BE49-F238E27FC236}">
                <a16:creationId xmlns:a16="http://schemas.microsoft.com/office/drawing/2014/main" id="{164B8B24-A81E-4D59-B893-2988F67F9A18}"/>
              </a:ext>
            </a:extLst>
          </p:cNvPr>
          <p:cNvSpPr>
            <a:spLocks/>
          </p:cNvSpPr>
          <p:nvPr/>
        </p:nvSpPr>
        <p:spPr bwMode="auto">
          <a:xfrm>
            <a:off x="838200" y="3657600"/>
            <a:ext cx="1600200" cy="304800"/>
          </a:xfrm>
          <a:custGeom>
            <a:avLst/>
            <a:gdLst>
              <a:gd name="T0" fmla="*/ 0 w 1008"/>
              <a:gd name="T1" fmla="*/ 192 h 192"/>
              <a:gd name="T2" fmla="*/ 480 w 1008"/>
              <a:gd name="T3" fmla="*/ 0 h 192"/>
              <a:gd name="T4" fmla="*/ 1008 w 100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192">
                <a:moveTo>
                  <a:pt x="0" y="192"/>
                </a:moveTo>
                <a:cubicBezTo>
                  <a:pt x="156" y="96"/>
                  <a:pt x="312" y="0"/>
                  <a:pt x="480" y="0"/>
                </a:cubicBezTo>
                <a:cubicBezTo>
                  <a:pt x="648" y="0"/>
                  <a:pt x="920" y="160"/>
                  <a:pt x="1008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2" name="Text Box 48">
            <a:extLst>
              <a:ext uri="{FF2B5EF4-FFF2-40B4-BE49-F238E27FC236}">
                <a16:creationId xmlns:a16="http://schemas.microsoft.com/office/drawing/2014/main" id="{631C8D11-43C2-4781-8388-CE376A584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57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11313" name="Text Box 49">
            <a:extLst>
              <a:ext uri="{FF2B5EF4-FFF2-40B4-BE49-F238E27FC236}">
                <a16:creationId xmlns:a16="http://schemas.microsoft.com/office/drawing/2014/main" id="{6D90ABB9-1CAB-4947-994D-CE655B745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733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sp>
        <p:nvSpPr>
          <p:cNvPr id="11314" name="Text Box 50">
            <a:extLst>
              <a:ext uri="{FF2B5EF4-FFF2-40B4-BE49-F238E27FC236}">
                <a16:creationId xmlns:a16="http://schemas.microsoft.com/office/drawing/2014/main" id="{14A17025-C96B-4A49-8950-40601E2CC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76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</a:p>
        </p:txBody>
      </p:sp>
      <p:sp>
        <p:nvSpPr>
          <p:cNvPr id="11315" name="Text Box 51">
            <a:extLst>
              <a:ext uri="{FF2B5EF4-FFF2-40B4-BE49-F238E27FC236}">
                <a16:creationId xmlns:a16="http://schemas.microsoft.com/office/drawing/2014/main" id="{8A10F37A-C564-4AAB-8A7E-900BAF141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486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3" action="ppaction://hlinksldjump"/>
              </a:rPr>
              <a:t>几个基本概念</a:t>
            </a:r>
            <a:endParaRPr lang="zh-CN" altLang="en-US"/>
          </a:p>
        </p:txBody>
      </p:sp>
      <p:sp>
        <p:nvSpPr>
          <p:cNvPr id="11316" name="WordArt 52">
            <a:extLst>
              <a:ext uri="{FF2B5EF4-FFF2-40B4-BE49-F238E27FC236}">
                <a16:creationId xmlns:a16="http://schemas.microsoft.com/office/drawing/2014/main" id="{C22DFE55-77BC-4995-B80E-45AA2DB8E2D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152400"/>
            <a:ext cx="54102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 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几个基本概念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86" grpId="0" autoUpdateAnimBg="0"/>
      <p:bldP spid="11287" grpId="0" autoUpdateAnimBg="0"/>
      <p:bldP spid="11288" grpId="0" autoUpdateAnimBg="0"/>
      <p:bldP spid="11312" grpId="0" autoUpdateAnimBg="0"/>
      <p:bldP spid="11313" grpId="0" autoUpdateAnimBg="0"/>
      <p:bldP spid="11314" grpId="0" autoUpdateAnimBg="0"/>
      <p:bldP spid="1131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9CB0D2B-63B6-41E5-989D-78CE83124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图论的诞生</a:t>
            </a:r>
            <a:r>
              <a:rPr lang="en-US" altLang="zh-CN" sz="2800"/>
              <a:t>——</a:t>
            </a:r>
            <a:r>
              <a:rPr lang="zh-CN" altLang="en-US" sz="2800"/>
              <a:t>哥尼斯堡七桥问题</a:t>
            </a:r>
            <a:br>
              <a:rPr lang="zh-CN" altLang="en-US" sz="2800"/>
            </a:br>
            <a:br>
              <a:rPr lang="zh-CN" altLang="en-US" sz="2800"/>
            </a:br>
            <a:endParaRPr lang="zh-CN" altLang="en-US" sz="280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101DC4D-ABA6-4149-A5DD-4AAE24D0EEDC}"/>
              </a:ext>
            </a:extLst>
          </p:cNvPr>
          <p:cNvSpPr>
            <a:spLocks noChangeArrowheads="1"/>
          </p:cNvSpPr>
          <p:nvPr>
            <p:ph sz="half" idx="1"/>
          </p:nvPr>
        </p:nvSpPr>
        <p:spPr>
          <a:xfrm>
            <a:off x="730250" y="2032000"/>
            <a:ext cx="3808413" cy="4059238"/>
          </a:xfrm>
        </p:spPr>
        <p:txBody>
          <a:bodyPr/>
          <a:lstStyle/>
          <a:p>
            <a:endParaRPr lang="zh-CN" altLang="zh-CN" sz="2800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19383934-87A6-4E92-8855-B2595C5FC0D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1981200"/>
            <a:ext cx="3814762" cy="4114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/>
              <a:t>从任意一点出发，经过每座桥恰好一次，再回到原点。</a:t>
            </a:r>
          </a:p>
        </p:txBody>
      </p:sp>
      <p:pic>
        <p:nvPicPr>
          <p:cNvPr id="54277" name="Picture 5">
            <a:extLst>
              <a:ext uri="{FF2B5EF4-FFF2-40B4-BE49-F238E27FC236}">
                <a16:creationId xmlns:a16="http://schemas.microsoft.com/office/drawing/2014/main" id="{5081F42F-9DB4-478E-ABC3-166877239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29000"/>
            <a:ext cx="3960813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>
            <a:extLst>
              <a:ext uri="{FF2B5EF4-FFF2-40B4-BE49-F238E27FC236}">
                <a16:creationId xmlns:a16="http://schemas.microsoft.com/office/drawing/2014/main" id="{7042413A-2F37-4320-9107-DD6E3AC9C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E5FADA37-8CBA-488E-8030-46ECF2F1A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D7858AAC-857B-4500-BEF5-9554EF9C3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79248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完全图</a:t>
            </a:r>
            <a:r>
              <a:rPr lang="en-US" altLang="zh-CN" b="1">
                <a:solidFill>
                  <a:schemeClr val="bg1"/>
                </a:solidFill>
              </a:rPr>
              <a:t>(</a:t>
            </a:r>
            <a:r>
              <a:rPr lang="zh-CN" altLang="en-US" b="1">
                <a:solidFill>
                  <a:schemeClr val="bg1"/>
                </a:solidFill>
              </a:rPr>
              <a:t>无向图</a:t>
            </a:r>
            <a:r>
              <a:rPr lang="en-US" altLang="zh-CN" b="1">
                <a:solidFill>
                  <a:schemeClr val="bg1"/>
                </a:solidFill>
              </a:rPr>
              <a:t>)</a:t>
            </a:r>
            <a:r>
              <a:rPr lang="en-US" altLang="zh-CN">
                <a:solidFill>
                  <a:schemeClr val="bg1"/>
                </a:solidFill>
              </a:rPr>
              <a:t>--</a:t>
            </a:r>
            <a:r>
              <a:rPr kumimoji="0" lang="zh-CN" altLang="en-US">
                <a:solidFill>
                  <a:schemeClr val="bg1"/>
                </a:solidFill>
              </a:rPr>
              <a:t>在简单图中，若每一对不同结点间都有边相连，则称该图为完全图。有</a:t>
            </a:r>
            <a:r>
              <a:rPr kumimoji="0" lang="en-US" altLang="zh-CN">
                <a:solidFill>
                  <a:schemeClr val="bg1"/>
                </a:solidFill>
              </a:rPr>
              <a:t>n</a:t>
            </a:r>
            <a:r>
              <a:rPr kumimoji="0" lang="zh-CN" altLang="en-US">
                <a:solidFill>
                  <a:schemeClr val="bg1"/>
                </a:solidFill>
              </a:rPr>
              <a:t>个结点的无向完全图记作</a:t>
            </a:r>
            <a:r>
              <a:rPr kumimoji="0" lang="en-US" altLang="zh-CN">
                <a:solidFill>
                  <a:schemeClr val="bg1"/>
                </a:solidFill>
              </a:rPr>
              <a:t>K</a:t>
            </a:r>
            <a:r>
              <a:rPr kumimoji="0" lang="en-US" altLang="zh-CN" baseline="-25000">
                <a:solidFill>
                  <a:schemeClr val="bg1"/>
                </a:solidFill>
              </a:rPr>
              <a:t>n </a:t>
            </a:r>
            <a:r>
              <a:rPr lang="zh-CN" altLang="en-US">
                <a:solidFill>
                  <a:schemeClr val="bg1"/>
                </a:solidFill>
              </a:rPr>
              <a:t>。如果在</a:t>
            </a:r>
            <a:r>
              <a:rPr kumimoji="0" lang="en-US" altLang="zh-CN">
                <a:solidFill>
                  <a:schemeClr val="bg1"/>
                </a:solidFill>
              </a:rPr>
              <a:t>K</a:t>
            </a:r>
            <a:r>
              <a:rPr kumimoji="0" lang="en-US" altLang="zh-CN" baseline="-25000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中，给每条边任意确定一个方向，就称该图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为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个结点的</a:t>
            </a:r>
            <a:r>
              <a:rPr lang="zh-CN" altLang="en-US" b="1">
                <a:solidFill>
                  <a:srgbClr val="990033"/>
                </a:solidFill>
              </a:rPr>
              <a:t>有向完全图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grpSp>
        <p:nvGrpSpPr>
          <p:cNvPr id="28679" name="Group 7">
            <a:extLst>
              <a:ext uri="{FF2B5EF4-FFF2-40B4-BE49-F238E27FC236}">
                <a16:creationId xmlns:a16="http://schemas.microsoft.com/office/drawing/2014/main" id="{6988F0F5-A058-4F38-ABE4-2830389DB34A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2781300"/>
            <a:ext cx="1905000" cy="1981200"/>
            <a:chOff x="1728" y="1776"/>
            <a:chExt cx="1200" cy="1248"/>
          </a:xfrm>
        </p:grpSpPr>
        <p:sp>
          <p:nvSpPr>
            <p:cNvPr id="28680" name="Oval 8">
              <a:extLst>
                <a:ext uri="{FF2B5EF4-FFF2-40B4-BE49-F238E27FC236}">
                  <a16:creationId xmlns:a16="http://schemas.microsoft.com/office/drawing/2014/main" id="{23633709-11ED-4EF7-A7BC-A1BB6261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776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Oval 9">
              <a:extLst>
                <a:ext uri="{FF2B5EF4-FFF2-40B4-BE49-F238E27FC236}">
                  <a16:creationId xmlns:a16="http://schemas.microsoft.com/office/drawing/2014/main" id="{8299812B-D20A-44B3-89F2-63B413D1B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352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Oval 10">
              <a:extLst>
                <a:ext uri="{FF2B5EF4-FFF2-40B4-BE49-F238E27FC236}">
                  <a16:creationId xmlns:a16="http://schemas.microsoft.com/office/drawing/2014/main" id="{B2A07CAA-F86D-485B-BFAD-DB3F94713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28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Oval 11">
              <a:extLst>
                <a:ext uri="{FF2B5EF4-FFF2-40B4-BE49-F238E27FC236}">
                  <a16:creationId xmlns:a16="http://schemas.microsoft.com/office/drawing/2014/main" id="{9466B8FB-F97D-4A96-902A-2FBE3367D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304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Oval 12">
              <a:extLst>
                <a:ext uri="{FF2B5EF4-FFF2-40B4-BE49-F238E27FC236}">
                  <a16:creationId xmlns:a16="http://schemas.microsoft.com/office/drawing/2014/main" id="{E9F76447-53AB-4709-894E-4A76B1447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Line 13">
              <a:extLst>
                <a:ext uri="{FF2B5EF4-FFF2-40B4-BE49-F238E27FC236}">
                  <a16:creationId xmlns:a16="http://schemas.microsoft.com/office/drawing/2014/main" id="{0ACB242F-4880-424A-A777-410C1048DB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2" y="1851"/>
              <a:ext cx="48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Line 14">
              <a:extLst>
                <a:ext uri="{FF2B5EF4-FFF2-40B4-BE49-F238E27FC236}">
                  <a16:creationId xmlns:a16="http://schemas.microsoft.com/office/drawing/2014/main" id="{73121924-4871-48D3-8348-655976740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24"/>
              <a:ext cx="48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Line 15">
              <a:extLst>
                <a:ext uri="{FF2B5EF4-FFF2-40B4-BE49-F238E27FC236}">
                  <a16:creationId xmlns:a16="http://schemas.microsoft.com/office/drawing/2014/main" id="{3850CBE8-58BC-4C87-A6BB-BC414E631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427"/>
              <a:ext cx="277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16">
              <a:extLst>
                <a:ext uri="{FF2B5EF4-FFF2-40B4-BE49-F238E27FC236}">
                  <a16:creationId xmlns:a16="http://schemas.microsoft.com/office/drawing/2014/main" id="{900F36DB-AF38-48DE-9147-E79543462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976"/>
              <a:ext cx="57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17">
              <a:extLst>
                <a:ext uri="{FF2B5EF4-FFF2-40B4-BE49-F238E27FC236}">
                  <a16:creationId xmlns:a16="http://schemas.microsoft.com/office/drawing/2014/main" id="{BA3178B5-3DF6-42D1-A158-ACF612104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00"/>
              <a:ext cx="141" cy="5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18">
              <a:extLst>
                <a:ext uri="{FF2B5EF4-FFF2-40B4-BE49-F238E27FC236}">
                  <a16:creationId xmlns:a16="http://schemas.microsoft.com/office/drawing/2014/main" id="{FB0B3C7B-3A1E-4E87-BFB0-76B8A12A5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872"/>
              <a:ext cx="288" cy="10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19">
              <a:extLst>
                <a:ext uri="{FF2B5EF4-FFF2-40B4-BE49-F238E27FC236}">
                  <a16:creationId xmlns:a16="http://schemas.microsoft.com/office/drawing/2014/main" id="{2B481B75-CB2B-4DA9-908F-E830D8C81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872"/>
              <a:ext cx="384" cy="10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20">
              <a:extLst>
                <a:ext uri="{FF2B5EF4-FFF2-40B4-BE49-F238E27FC236}">
                  <a16:creationId xmlns:a16="http://schemas.microsoft.com/office/drawing/2014/main" id="{9A60DB9C-5CC2-4312-B95E-51EDF2648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40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21">
              <a:extLst>
                <a:ext uri="{FF2B5EF4-FFF2-40B4-BE49-F238E27FC236}">
                  <a16:creationId xmlns:a16="http://schemas.microsoft.com/office/drawing/2014/main" id="{71F65917-0202-49A5-9F2A-7AD44BEB7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448"/>
              <a:ext cx="864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22">
              <a:extLst>
                <a:ext uri="{FF2B5EF4-FFF2-40B4-BE49-F238E27FC236}">
                  <a16:creationId xmlns:a16="http://schemas.microsoft.com/office/drawing/2014/main" id="{BEA97420-2C1B-4F02-9CD3-6EDD4470A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400"/>
              <a:ext cx="816" cy="5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27" name="Group 55">
            <a:extLst>
              <a:ext uri="{FF2B5EF4-FFF2-40B4-BE49-F238E27FC236}">
                <a16:creationId xmlns:a16="http://schemas.microsoft.com/office/drawing/2014/main" id="{20C08952-D292-4071-ACF6-4D9674752BD2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284538"/>
            <a:ext cx="1905000" cy="1066800"/>
            <a:chOff x="720" y="2352"/>
            <a:chExt cx="1200" cy="672"/>
          </a:xfrm>
        </p:grpSpPr>
        <p:sp>
          <p:nvSpPr>
            <p:cNvPr id="28696" name="Oval 24">
              <a:extLst>
                <a:ext uri="{FF2B5EF4-FFF2-40B4-BE49-F238E27FC236}">
                  <a16:creationId xmlns:a16="http://schemas.microsoft.com/office/drawing/2014/main" id="{EF8ABF14-9EC1-41A2-AD2F-147989E6B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352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Oval 25">
              <a:extLst>
                <a:ext uri="{FF2B5EF4-FFF2-40B4-BE49-F238E27FC236}">
                  <a16:creationId xmlns:a16="http://schemas.microsoft.com/office/drawing/2014/main" id="{3B08A2B6-0D22-4024-941D-BB268D0E9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928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Oval 27">
              <a:extLst>
                <a:ext uri="{FF2B5EF4-FFF2-40B4-BE49-F238E27FC236}">
                  <a16:creationId xmlns:a16="http://schemas.microsoft.com/office/drawing/2014/main" id="{64E521C0-38D1-4A93-A653-67D9FD622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80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Line 29">
              <a:extLst>
                <a:ext uri="{FF2B5EF4-FFF2-40B4-BE49-F238E27FC236}">
                  <a16:creationId xmlns:a16="http://schemas.microsoft.com/office/drawing/2014/main" id="{4CDAFFFD-4AC2-47F6-9029-0A828093F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4" y="2427"/>
              <a:ext cx="48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Line 30">
              <a:extLst>
                <a:ext uri="{FF2B5EF4-FFF2-40B4-BE49-F238E27FC236}">
                  <a16:creationId xmlns:a16="http://schemas.microsoft.com/office/drawing/2014/main" id="{3805B359-A767-4864-8E51-5B259CFE4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00"/>
              <a:ext cx="48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8" name="Line 36">
              <a:extLst>
                <a:ext uri="{FF2B5EF4-FFF2-40B4-BE49-F238E27FC236}">
                  <a16:creationId xmlns:a16="http://schemas.microsoft.com/office/drawing/2014/main" id="{92CA06C9-8115-424E-8756-A849DC09A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76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28" name="Group 56">
            <a:extLst>
              <a:ext uri="{FF2B5EF4-FFF2-40B4-BE49-F238E27FC236}">
                <a16:creationId xmlns:a16="http://schemas.microsoft.com/office/drawing/2014/main" id="{5AEB2443-09F2-4A89-9EE6-62D524F1B427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3357563"/>
            <a:ext cx="1905000" cy="1143000"/>
            <a:chOff x="2400" y="3024"/>
            <a:chExt cx="1200" cy="720"/>
          </a:xfrm>
        </p:grpSpPr>
        <p:sp>
          <p:nvSpPr>
            <p:cNvPr id="28713" name="Oval 41">
              <a:extLst>
                <a:ext uri="{FF2B5EF4-FFF2-40B4-BE49-F238E27FC236}">
                  <a16:creationId xmlns:a16="http://schemas.microsoft.com/office/drawing/2014/main" id="{90327067-3D8A-49A2-ABDF-8CFC297A5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4" name="Oval 42">
              <a:extLst>
                <a:ext uri="{FF2B5EF4-FFF2-40B4-BE49-F238E27FC236}">
                  <a16:creationId xmlns:a16="http://schemas.microsoft.com/office/drawing/2014/main" id="{53072D3D-F4A5-4B9F-AD2C-998AA2B72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48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5" name="Oval 43">
              <a:extLst>
                <a:ext uri="{FF2B5EF4-FFF2-40B4-BE49-F238E27FC236}">
                  <a16:creationId xmlns:a16="http://schemas.microsoft.com/office/drawing/2014/main" id="{663F0513-BF2C-4AE8-A4FC-172C6BE3E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024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6" name="Oval 44">
              <a:extLst>
                <a:ext uri="{FF2B5EF4-FFF2-40B4-BE49-F238E27FC236}">
                  <a16:creationId xmlns:a16="http://schemas.microsoft.com/office/drawing/2014/main" id="{479739B3-D8E6-4F88-85C6-CD76D5C22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648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9" name="Line 47">
              <a:extLst>
                <a:ext uri="{FF2B5EF4-FFF2-40B4-BE49-F238E27FC236}">
                  <a16:creationId xmlns:a16="http://schemas.microsoft.com/office/drawing/2014/main" id="{EE6297A2-5EFF-473E-B055-1FCA30604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147"/>
              <a:ext cx="277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0" name="Line 48">
              <a:extLst>
                <a:ext uri="{FF2B5EF4-FFF2-40B4-BE49-F238E27FC236}">
                  <a16:creationId xmlns:a16="http://schemas.microsoft.com/office/drawing/2014/main" id="{81888471-FCF1-4D1C-AEA0-62194D613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96"/>
              <a:ext cx="57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1" name="Line 49">
              <a:extLst>
                <a:ext uri="{FF2B5EF4-FFF2-40B4-BE49-F238E27FC236}">
                  <a16:creationId xmlns:a16="http://schemas.microsoft.com/office/drawing/2014/main" id="{1F8691D7-5E0C-49E4-A9AE-7CBEEDB53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120"/>
              <a:ext cx="141" cy="5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4" name="Line 52">
              <a:extLst>
                <a:ext uri="{FF2B5EF4-FFF2-40B4-BE49-F238E27FC236}">
                  <a16:creationId xmlns:a16="http://schemas.microsoft.com/office/drawing/2014/main" id="{3FAED0E7-2C71-4A04-8505-B3EAEB01D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120"/>
              <a:ext cx="10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5" name="Line 53">
              <a:extLst>
                <a:ext uri="{FF2B5EF4-FFF2-40B4-BE49-F238E27FC236}">
                  <a16:creationId xmlns:a16="http://schemas.microsoft.com/office/drawing/2014/main" id="{51B0E3C4-A123-4C69-9019-1DDCD416A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168"/>
              <a:ext cx="864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6" name="Line 54">
              <a:extLst>
                <a:ext uri="{FF2B5EF4-FFF2-40B4-BE49-F238E27FC236}">
                  <a16:creationId xmlns:a16="http://schemas.microsoft.com/office/drawing/2014/main" id="{DCC055CB-3B2F-4D30-869C-1030432F8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3120"/>
              <a:ext cx="816" cy="5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729" name="WordArt 57">
            <a:extLst>
              <a:ext uri="{FF2B5EF4-FFF2-40B4-BE49-F238E27FC236}">
                <a16:creationId xmlns:a16="http://schemas.microsoft.com/office/drawing/2014/main" id="{2D974089-7EB8-426F-B580-73B14C1D8FE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152400"/>
            <a:ext cx="54102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 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几个基本概念</a:t>
            </a:r>
          </a:p>
        </p:txBody>
      </p:sp>
      <p:sp>
        <p:nvSpPr>
          <p:cNvPr id="28730" name="Text Box 58">
            <a:extLst>
              <a:ext uri="{FF2B5EF4-FFF2-40B4-BE49-F238E27FC236}">
                <a16:creationId xmlns:a16="http://schemas.microsoft.com/office/drawing/2014/main" id="{3C47A746-E056-490B-BE1C-08696B812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410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3" action="ppaction://hlinksldjump"/>
              </a:rPr>
              <a:t>几个基概念</a:t>
            </a:r>
            <a:endParaRPr lang="zh-CN" altLang="en-US"/>
          </a:p>
        </p:txBody>
      </p:sp>
      <p:sp>
        <p:nvSpPr>
          <p:cNvPr id="28731" name="Text Box 59">
            <a:extLst>
              <a:ext uri="{FF2B5EF4-FFF2-40B4-BE49-F238E27FC236}">
                <a16:creationId xmlns:a16="http://schemas.microsoft.com/office/drawing/2014/main" id="{AF4766E9-DA22-48CE-A703-2E06E0218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24400"/>
            <a:ext cx="617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完全图的性质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zh-CN" altLang="en-US" b="1">
                <a:solidFill>
                  <a:srgbClr val="990033"/>
                </a:solidFill>
              </a:rPr>
              <a:t>定理</a:t>
            </a:r>
            <a:r>
              <a:rPr lang="en-US" altLang="zh-CN" b="1">
                <a:solidFill>
                  <a:srgbClr val="990033"/>
                </a:solidFill>
              </a:rPr>
              <a:t>7-1.4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个结点的无向完全图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baseline="-25000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的边数为：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         </a:t>
            </a:r>
            <a:r>
              <a:rPr lang="en-US" altLang="zh-CN">
                <a:solidFill>
                  <a:schemeClr val="bg1"/>
                </a:solidFill>
              </a:rPr>
              <a:t>n(n-1)</a:t>
            </a:r>
            <a:r>
              <a:rPr lang="en-US" altLang="zh-CN">
                <a:solidFill>
                  <a:schemeClr val="bg1"/>
                </a:solidFill>
                <a:cs typeface="Times New Roman" panose="02020603050405020304" pitchFamily="18" charset="0"/>
              </a:rPr>
              <a:t>/2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hlinkClick r:id="rId4" action="ppaction://hlinksldjump"/>
              </a:rPr>
              <a:t>定理</a:t>
            </a:r>
            <a:r>
              <a:rPr lang="en-US" altLang="zh-CN">
                <a:solidFill>
                  <a:schemeClr val="bg1"/>
                </a:solidFill>
                <a:hlinkClick r:id="rId4" action="ppaction://hlinksldjump"/>
              </a:rPr>
              <a:t>7-1.4</a:t>
            </a:r>
            <a:r>
              <a:rPr lang="zh-CN" altLang="en-US">
                <a:solidFill>
                  <a:schemeClr val="bg1"/>
                </a:solidFill>
                <a:hlinkClick r:id="rId4" action="ppaction://hlinksldjump"/>
              </a:rPr>
              <a:t>证明：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 autoUpdateAnimBg="0"/>
      <p:bldP spid="28730" grpId="0" autoUpdateAnimBg="0"/>
      <p:bldP spid="2873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>
            <a:extLst>
              <a:ext uri="{FF2B5EF4-FFF2-40B4-BE49-F238E27FC236}">
                <a16:creationId xmlns:a16="http://schemas.microsoft.com/office/drawing/2014/main" id="{1482349C-C33E-4543-BD95-52AD0EC26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4E1E9A19-5287-4C12-B314-21E8FDC94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41858901-EFA3-4BE4-8B65-BF1B85D00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结点的</a:t>
            </a:r>
            <a:r>
              <a:rPr kumimoji="0" lang="zh-CN" altLang="en-US" b="1">
                <a:solidFill>
                  <a:srgbClr val="990033"/>
                </a:solidFill>
              </a:rPr>
              <a:t>度数</a:t>
            </a:r>
            <a:r>
              <a:rPr lang="zh-CN" altLang="en-US" b="1">
                <a:solidFill>
                  <a:srgbClr val="990033"/>
                </a:solidFill>
              </a:rPr>
              <a:t>（定义</a:t>
            </a:r>
            <a:r>
              <a:rPr lang="en-US" altLang="zh-CN" b="1">
                <a:solidFill>
                  <a:srgbClr val="990033"/>
                </a:solidFill>
              </a:rPr>
              <a:t>7-1.2 </a:t>
            </a:r>
            <a:r>
              <a:rPr kumimoji="0" lang="zh-CN" altLang="en-US" b="1">
                <a:solidFill>
                  <a:srgbClr val="990033"/>
                </a:solidFill>
              </a:rPr>
              <a:t>）</a:t>
            </a:r>
          </a:p>
          <a:p>
            <a:pPr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</a:rPr>
              <a:t>       在图</a:t>
            </a:r>
            <a:r>
              <a:rPr kumimoji="0" lang="en-US" altLang="zh-CN">
                <a:solidFill>
                  <a:schemeClr val="bg1"/>
                </a:solidFill>
              </a:rPr>
              <a:t>G=&lt;V</a:t>
            </a:r>
            <a:r>
              <a:rPr kumimoji="0" lang="zh-CN" altLang="en-US">
                <a:solidFill>
                  <a:schemeClr val="bg1"/>
                </a:solidFill>
              </a:rPr>
              <a:t>，</a:t>
            </a:r>
            <a:r>
              <a:rPr kumimoji="0" lang="en-US" altLang="zh-CN">
                <a:solidFill>
                  <a:schemeClr val="bg1"/>
                </a:solidFill>
              </a:rPr>
              <a:t>E&gt;</a:t>
            </a:r>
            <a:r>
              <a:rPr kumimoji="0" lang="zh-CN" altLang="en-US">
                <a:solidFill>
                  <a:schemeClr val="bg1"/>
                </a:solidFill>
              </a:rPr>
              <a:t>，与结点</a:t>
            </a:r>
            <a:r>
              <a:rPr kumimoji="0" lang="en-US" altLang="zh-CN">
                <a:solidFill>
                  <a:schemeClr val="bg1"/>
                </a:solidFill>
              </a:rPr>
              <a:t>v</a:t>
            </a:r>
            <a:r>
              <a:rPr kumimoji="0" lang="zh-CN" altLang="en-US">
                <a:solidFill>
                  <a:schemeClr val="bg1"/>
                </a:solidFill>
              </a:rPr>
              <a:t>关联的边数，称作是该</a:t>
            </a:r>
          </a:p>
          <a:p>
            <a:pPr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</a:rPr>
              <a:t>结点的度数，记作</a:t>
            </a:r>
            <a:r>
              <a:rPr kumimoji="0" lang="en-US" altLang="zh-CN">
                <a:solidFill>
                  <a:schemeClr val="bg1"/>
                </a:solidFill>
              </a:rPr>
              <a:t>deg(v)</a:t>
            </a:r>
            <a:r>
              <a:rPr kumimoji="0" lang="zh-CN" altLang="en-US">
                <a:solidFill>
                  <a:schemeClr val="bg1"/>
                </a:solidFill>
              </a:rPr>
              <a:t>。</a:t>
            </a:r>
          </a:p>
          <a:p>
            <a:pPr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</a:rPr>
              <a:t>图</a:t>
            </a:r>
            <a:r>
              <a:rPr kumimoji="0" lang="en-US" altLang="zh-CN">
                <a:solidFill>
                  <a:schemeClr val="bg1"/>
                </a:solidFill>
              </a:rPr>
              <a:t>G=&lt;V</a:t>
            </a:r>
            <a:r>
              <a:rPr kumimoji="0" lang="zh-CN" altLang="en-US">
                <a:solidFill>
                  <a:schemeClr val="bg1"/>
                </a:solidFill>
              </a:rPr>
              <a:t>，</a:t>
            </a:r>
            <a:r>
              <a:rPr kumimoji="0" lang="en-US" altLang="zh-CN">
                <a:solidFill>
                  <a:schemeClr val="bg1"/>
                </a:solidFill>
              </a:rPr>
              <a:t>E&gt;</a:t>
            </a:r>
            <a:r>
              <a:rPr kumimoji="0" lang="zh-CN" altLang="en-US">
                <a:solidFill>
                  <a:schemeClr val="bg1"/>
                </a:solidFill>
              </a:rPr>
              <a:t>的最大度</a:t>
            </a:r>
            <a:r>
              <a:rPr kumimoji="0" lang="en-US" altLang="zh-CN">
                <a:solidFill>
                  <a:schemeClr val="bg1"/>
                </a:solidFill>
              </a:rPr>
              <a:t>Δ(G)=max{deg(v)|v∈V(G)},</a:t>
            </a:r>
            <a:r>
              <a:rPr kumimoji="0" lang="zh-CN" altLang="en-US">
                <a:solidFill>
                  <a:schemeClr val="bg1"/>
                </a:solidFill>
              </a:rPr>
              <a:t>图</a:t>
            </a: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</a:rPr>
              <a:t>G=&lt;V</a:t>
            </a:r>
            <a:r>
              <a:rPr kumimoji="0" lang="zh-CN" altLang="en-US">
                <a:solidFill>
                  <a:schemeClr val="bg1"/>
                </a:solidFill>
              </a:rPr>
              <a:t>，</a:t>
            </a:r>
            <a:r>
              <a:rPr kumimoji="0" lang="en-US" altLang="zh-CN">
                <a:solidFill>
                  <a:schemeClr val="bg1"/>
                </a:solidFill>
              </a:rPr>
              <a:t>E&gt;</a:t>
            </a:r>
            <a:r>
              <a:rPr kumimoji="0" lang="zh-CN" altLang="en-US">
                <a:solidFill>
                  <a:schemeClr val="bg1"/>
                </a:solidFill>
              </a:rPr>
              <a:t>的最小度</a:t>
            </a:r>
            <a:r>
              <a:rPr kumimoji="0" lang="en-US" altLang="zh-CN">
                <a:solidFill>
                  <a:schemeClr val="bg1"/>
                </a:solidFill>
              </a:rPr>
              <a:t>δ(G)=min{deg(v)|v∈V(G)}</a:t>
            </a:r>
            <a:r>
              <a:rPr kumimoji="0"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35245765-3218-46F7-9E10-38DA936E2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86200"/>
            <a:ext cx="78486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有向图中结点的度数（定义</a:t>
            </a:r>
            <a:r>
              <a:rPr lang="en-US" altLang="zh-CN" b="1">
                <a:solidFill>
                  <a:srgbClr val="990033"/>
                </a:solidFill>
              </a:rPr>
              <a:t>7-1.3 </a:t>
            </a:r>
            <a:r>
              <a:rPr lang="zh-CN" altLang="en-US" b="1">
                <a:solidFill>
                  <a:srgbClr val="990033"/>
                </a:solidFill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在有向图中，射入一个结点的边数称为该结点的</a:t>
            </a:r>
            <a:r>
              <a:rPr lang="zh-CN" altLang="en-US" b="1">
                <a:solidFill>
                  <a:srgbClr val="990033"/>
                </a:solidFill>
              </a:rPr>
              <a:t>入度</a:t>
            </a:r>
            <a:r>
              <a:rPr lang="zh-CN" altLang="en-US">
                <a:solidFill>
                  <a:schemeClr val="bg1"/>
                </a:solidFill>
              </a:rPr>
              <a:t>，由一个结点射出的边数称为该结点的</a:t>
            </a:r>
            <a:r>
              <a:rPr lang="zh-CN" altLang="en-US" b="1">
                <a:solidFill>
                  <a:srgbClr val="990033"/>
                </a:solidFill>
              </a:rPr>
              <a:t>出度</a:t>
            </a:r>
            <a:r>
              <a:rPr lang="zh-CN" altLang="en-US">
                <a:solidFill>
                  <a:schemeClr val="bg1"/>
                </a:solidFill>
              </a:rPr>
              <a:t>。结点的出度与入度之和就是该</a:t>
            </a:r>
            <a:r>
              <a:rPr lang="zh-CN" altLang="en-US" b="1">
                <a:solidFill>
                  <a:schemeClr val="bg1"/>
                </a:solidFill>
              </a:rPr>
              <a:t>结点的</a:t>
            </a:r>
            <a:r>
              <a:rPr lang="zh-CN" altLang="en-US" b="1">
                <a:solidFill>
                  <a:srgbClr val="990033"/>
                </a:solidFill>
              </a:rPr>
              <a:t>度数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2299" name="WordArt 11">
            <a:extLst>
              <a:ext uri="{FF2B5EF4-FFF2-40B4-BE49-F238E27FC236}">
                <a16:creationId xmlns:a16="http://schemas.microsoft.com/office/drawing/2014/main" id="{7C87EB1B-5EAE-4DDE-B089-D7C081B779B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152400"/>
            <a:ext cx="54102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 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几个基本概念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 autoUpdateAnimBg="0"/>
      <p:bldP spid="1229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>
            <a:extLst>
              <a:ext uri="{FF2B5EF4-FFF2-40B4-BE49-F238E27FC236}">
                <a16:creationId xmlns:a16="http://schemas.microsoft.com/office/drawing/2014/main" id="{AF99AA63-5B46-48F1-80B9-0F44DA7F6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D273AE4A-81C0-42A2-83F5-BAB1A1C99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F23A3DCA-5E61-4DE1-871D-7CF37A01D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800100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0033"/>
                </a:solidFill>
              </a:rPr>
              <a:t>定理</a:t>
            </a:r>
            <a:r>
              <a:rPr lang="en-US" altLang="zh-CN" sz="2800" b="1">
                <a:solidFill>
                  <a:srgbClr val="990033"/>
                </a:solidFill>
              </a:rPr>
              <a:t>7-1.1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r>
              <a:rPr lang="zh-CN" altLang="en-US" sz="2800">
                <a:solidFill>
                  <a:schemeClr val="bg1"/>
                </a:solidFill>
              </a:rPr>
              <a:t>（握手定理） 每个图中，所有结点度数的总和等于边数的两倍，即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           ∑</a:t>
            </a:r>
            <a:r>
              <a:rPr lang="en-US" altLang="zh-CN" sz="2800" i="1">
                <a:solidFill>
                  <a:schemeClr val="bg1"/>
                </a:solidFill>
              </a:rPr>
              <a:t>deg</a:t>
            </a:r>
            <a:r>
              <a:rPr lang="en-US" altLang="zh-CN" sz="2800">
                <a:solidFill>
                  <a:schemeClr val="bg1"/>
                </a:solidFill>
              </a:rPr>
              <a:t> (</a:t>
            </a:r>
            <a:r>
              <a:rPr lang="en-US" altLang="zh-CN" sz="2800" i="1">
                <a:solidFill>
                  <a:schemeClr val="bg1"/>
                </a:solidFill>
              </a:rPr>
              <a:t>v</a:t>
            </a:r>
            <a:r>
              <a:rPr lang="en-US" altLang="zh-CN" sz="2800">
                <a:solidFill>
                  <a:schemeClr val="bg1"/>
                </a:solidFill>
              </a:rPr>
              <a:t>) = 2</a:t>
            </a:r>
            <a:r>
              <a:rPr lang="en-US" altLang="zh-CN" sz="2800">
                <a:solidFill>
                  <a:schemeClr val="bg1"/>
                </a:solidFill>
                <a:cs typeface="Times New Roman" panose="02020603050405020304" pitchFamily="18" charset="0"/>
              </a:rPr>
              <a:t>|</a:t>
            </a:r>
            <a:r>
              <a:rPr lang="en-US" altLang="zh-CN" sz="2800" i="1">
                <a:solidFill>
                  <a:schemeClr val="bg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800">
                <a:solidFill>
                  <a:schemeClr val="bg1"/>
                </a:solidFill>
                <a:cs typeface="Times New Roman" panose="02020603050405020304" pitchFamily="18" charset="0"/>
              </a:rPr>
              <a:t>|</a:t>
            </a:r>
            <a:r>
              <a:rPr lang="en-US" altLang="zh-CN" sz="2800">
                <a:solidFill>
                  <a:schemeClr val="bg1"/>
                </a:solidFill>
              </a:rPr>
              <a:t> 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</a:rPr>
              <a:t>          </a:t>
            </a:r>
            <a:r>
              <a:rPr lang="en-US" altLang="zh-CN" sz="2800" i="1" baseline="30000">
                <a:solidFill>
                  <a:schemeClr val="bg1"/>
                </a:solidFill>
              </a:rPr>
              <a:t>v</a:t>
            </a:r>
            <a:r>
              <a:rPr lang="en-US" altLang="zh-CN" sz="2800" baseline="30000">
                <a:solidFill>
                  <a:schemeClr val="bg1"/>
                </a:solidFill>
              </a:rPr>
              <a:t>∈</a:t>
            </a:r>
            <a:r>
              <a:rPr lang="en-US" altLang="zh-CN" sz="2800" i="1" baseline="30000">
                <a:solidFill>
                  <a:schemeClr val="bg1"/>
                </a:solidFill>
              </a:rPr>
              <a:t>V</a:t>
            </a:r>
            <a:r>
              <a:rPr lang="en-US" altLang="zh-CN" sz="2800">
                <a:solidFill>
                  <a:schemeClr val="bg1"/>
                </a:solidFill>
              </a:rPr>
              <a:t>                    </a:t>
            </a:r>
          </a:p>
          <a:p>
            <a:r>
              <a:rPr lang="zh-CN" altLang="en-US" sz="2800" b="1"/>
              <a:t>证明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</a:p>
          <a:p>
            <a:r>
              <a:rPr lang="zh-CN" altLang="en-US" sz="2800">
                <a:solidFill>
                  <a:schemeClr val="bg1"/>
                </a:solidFill>
              </a:rPr>
              <a:t>         因为每条边必关联两个结点，而一条边给于</a:t>
            </a:r>
          </a:p>
          <a:p>
            <a:r>
              <a:rPr lang="zh-CN" altLang="en-US" sz="2800">
                <a:solidFill>
                  <a:schemeClr val="bg1"/>
                </a:solidFill>
              </a:rPr>
              <a:t>关联的每个结点的度数为</a:t>
            </a:r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。因此在一个图中，结</a:t>
            </a:r>
          </a:p>
          <a:p>
            <a:r>
              <a:rPr lang="zh-CN" altLang="en-US" sz="2800">
                <a:solidFill>
                  <a:schemeClr val="bg1"/>
                </a:solidFill>
              </a:rPr>
              <a:t>点度数的度数的总和等于边数的两倍。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5E49EE08-DA06-4A47-B5AA-479976C99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791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3" action="ppaction://hlinksldjump"/>
              </a:rPr>
              <a:t>返回几个定理</a:t>
            </a:r>
            <a:endParaRPr lang="zh-CN" altLang="en-US"/>
          </a:p>
        </p:txBody>
      </p:sp>
      <p:sp>
        <p:nvSpPr>
          <p:cNvPr id="14346" name="WordArt 10">
            <a:extLst>
              <a:ext uri="{FF2B5EF4-FFF2-40B4-BE49-F238E27FC236}">
                <a16:creationId xmlns:a16="http://schemas.microsoft.com/office/drawing/2014/main" id="{686B1039-7F63-4DD5-BA85-60F15B6740D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152400"/>
            <a:ext cx="54102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 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几个定理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 autoUpdateAnimBg="0"/>
      <p:bldP spid="1434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93EB2A06-2CDD-4D22-9617-3C8703F2C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9DC6FB48-F1E5-420F-8A68-93325B361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8C7A6ED9-5A4B-4C51-BA6B-FA6409EBA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800100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定理</a:t>
            </a:r>
            <a:r>
              <a:rPr lang="en-US" altLang="zh-CN" b="1">
                <a:solidFill>
                  <a:srgbClr val="990033"/>
                </a:solidFill>
              </a:rPr>
              <a:t>7-1.2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在任何图中，度数为奇数的结点必定为偶数个。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证明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设</a:t>
            </a:r>
            <a:r>
              <a:rPr lang="en-US" altLang="zh-CN" i="1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分别是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中奇数和偶数度数的结点集，则由定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理</a:t>
            </a:r>
            <a:r>
              <a:rPr lang="en-US" altLang="zh-CN">
                <a:solidFill>
                  <a:schemeClr val="bg1"/>
                </a:solidFill>
              </a:rPr>
              <a:t>7-1.1</a:t>
            </a:r>
            <a:r>
              <a:rPr lang="zh-CN" altLang="en-US">
                <a:solidFill>
                  <a:schemeClr val="bg1"/>
                </a:solidFill>
              </a:rPr>
              <a:t>，有</a:t>
            </a:r>
          </a:p>
          <a:p>
            <a:r>
              <a:rPr lang="zh-CN" altLang="en-US" sz="3200">
                <a:solidFill>
                  <a:schemeClr val="bg1"/>
                </a:solidFill>
              </a:rPr>
              <a:t>      ∑</a:t>
            </a:r>
            <a:r>
              <a:rPr lang="en-US" altLang="zh-CN" i="1">
                <a:solidFill>
                  <a:schemeClr val="bg1"/>
                </a:solidFill>
              </a:rPr>
              <a:t>deg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 i="1">
                <a:solidFill>
                  <a:schemeClr val="bg1"/>
                </a:solidFill>
              </a:rPr>
              <a:t>v</a:t>
            </a:r>
            <a:r>
              <a:rPr lang="en-US" altLang="zh-CN">
                <a:solidFill>
                  <a:schemeClr val="bg1"/>
                </a:solidFill>
              </a:rPr>
              <a:t>) +</a:t>
            </a:r>
            <a:r>
              <a:rPr lang="en-US" altLang="zh-CN" sz="3200">
                <a:solidFill>
                  <a:schemeClr val="bg1"/>
                </a:solidFill>
              </a:rPr>
              <a:t>∑</a:t>
            </a:r>
            <a:r>
              <a:rPr lang="en-US" altLang="zh-CN" i="1">
                <a:solidFill>
                  <a:schemeClr val="bg1"/>
                </a:solidFill>
              </a:rPr>
              <a:t>deg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 i="1">
                <a:solidFill>
                  <a:schemeClr val="bg1"/>
                </a:solidFill>
              </a:rPr>
              <a:t>v</a:t>
            </a:r>
            <a:r>
              <a:rPr lang="en-US" altLang="zh-CN">
                <a:solidFill>
                  <a:schemeClr val="bg1"/>
                </a:solidFill>
              </a:rPr>
              <a:t>) = </a:t>
            </a:r>
            <a:r>
              <a:rPr lang="en-US" altLang="zh-CN" sz="3200">
                <a:solidFill>
                  <a:schemeClr val="bg1"/>
                </a:solidFill>
              </a:rPr>
              <a:t>∑</a:t>
            </a:r>
            <a:r>
              <a:rPr lang="en-US" altLang="zh-CN" i="1">
                <a:solidFill>
                  <a:schemeClr val="bg1"/>
                </a:solidFill>
              </a:rPr>
              <a:t>deg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 i="1">
                <a:solidFill>
                  <a:schemeClr val="bg1"/>
                </a:solidFill>
              </a:rPr>
              <a:t>v</a:t>
            </a:r>
            <a:r>
              <a:rPr lang="en-US" altLang="zh-CN">
                <a:solidFill>
                  <a:schemeClr val="bg1"/>
                </a:solidFill>
              </a:rPr>
              <a:t>) = 2|</a:t>
            </a:r>
            <a:r>
              <a:rPr lang="en-US" altLang="zh-CN" i="1">
                <a:solidFill>
                  <a:schemeClr val="bg1"/>
                </a:solidFill>
              </a:rPr>
              <a:t>E</a:t>
            </a:r>
            <a:r>
              <a:rPr lang="en-US" altLang="zh-CN">
                <a:solidFill>
                  <a:schemeClr val="bg1"/>
                </a:solidFill>
              </a:rPr>
              <a:t>| </a:t>
            </a:r>
          </a:p>
          <a:p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en-US" altLang="zh-CN" sz="1600" baseline="30000">
                <a:solidFill>
                  <a:schemeClr val="bg1"/>
                </a:solidFill>
              </a:rPr>
              <a:t>v∈V1</a:t>
            </a:r>
            <a:r>
              <a:rPr lang="en-US" altLang="zh-CN" sz="1600" baseline="-25000">
                <a:solidFill>
                  <a:schemeClr val="bg1"/>
                </a:solidFill>
              </a:rPr>
              <a:t>   </a:t>
            </a:r>
            <a:r>
              <a:rPr lang="en-US" altLang="zh-CN" sz="1600">
                <a:solidFill>
                  <a:schemeClr val="bg1"/>
                </a:solidFill>
              </a:rPr>
              <a:t>                   </a:t>
            </a:r>
            <a:r>
              <a:rPr lang="en-US" altLang="zh-CN" sz="1600" baseline="30000">
                <a:solidFill>
                  <a:schemeClr val="bg1"/>
                </a:solidFill>
              </a:rPr>
              <a:t>v∈V2</a:t>
            </a:r>
            <a:r>
              <a:rPr lang="en-US" altLang="zh-CN" sz="1600">
                <a:solidFill>
                  <a:schemeClr val="bg1"/>
                </a:solidFill>
              </a:rPr>
              <a:t>                       </a:t>
            </a:r>
            <a:r>
              <a:rPr lang="en-US" altLang="zh-CN" sz="1600" baseline="30000">
                <a:solidFill>
                  <a:schemeClr val="bg1"/>
                </a:solidFill>
              </a:rPr>
              <a:t>v∈V</a:t>
            </a:r>
          </a:p>
          <a:p>
            <a:r>
              <a:rPr lang="zh-CN" altLang="en-US">
                <a:solidFill>
                  <a:schemeClr val="bg1"/>
                </a:solidFill>
              </a:rPr>
              <a:t>由于</a:t>
            </a:r>
            <a:r>
              <a:rPr lang="zh-CN" altLang="en-US" sz="3200">
                <a:solidFill>
                  <a:schemeClr val="bg1"/>
                </a:solidFill>
              </a:rPr>
              <a:t>∑</a:t>
            </a:r>
            <a:r>
              <a:rPr lang="en-US" altLang="zh-CN">
                <a:solidFill>
                  <a:schemeClr val="bg1"/>
                </a:solidFill>
              </a:rPr>
              <a:t>deg(v) </a:t>
            </a:r>
            <a:r>
              <a:rPr lang="zh-CN" altLang="en-US">
                <a:solidFill>
                  <a:schemeClr val="bg1"/>
                </a:solidFill>
              </a:rPr>
              <a:t>是偶数之和，必为偶数，而</a:t>
            </a:r>
            <a:r>
              <a:rPr lang="en-US" altLang="zh-CN">
                <a:solidFill>
                  <a:schemeClr val="bg1"/>
                </a:solidFill>
              </a:rPr>
              <a:t>2|</a:t>
            </a:r>
            <a:r>
              <a:rPr lang="en-US" altLang="zh-CN" i="1">
                <a:solidFill>
                  <a:schemeClr val="bg1"/>
                </a:solidFill>
              </a:rPr>
              <a:t>E</a:t>
            </a:r>
            <a:r>
              <a:rPr lang="en-US" altLang="zh-CN">
                <a:solidFill>
                  <a:schemeClr val="bg1"/>
                </a:solidFill>
              </a:rPr>
              <a:t>| </a:t>
            </a:r>
            <a:r>
              <a:rPr lang="zh-CN" altLang="en-US">
                <a:solidFill>
                  <a:schemeClr val="bg1"/>
                </a:solidFill>
              </a:rPr>
              <a:t>是偶数，</a:t>
            </a:r>
          </a:p>
          <a:p>
            <a:r>
              <a:rPr lang="zh-CN" altLang="en-US" sz="1600">
                <a:solidFill>
                  <a:schemeClr val="bg1"/>
                </a:solidFill>
              </a:rPr>
              <a:t>            </a:t>
            </a:r>
            <a:r>
              <a:rPr lang="en-US" altLang="zh-CN" sz="1600" baseline="30000">
                <a:solidFill>
                  <a:schemeClr val="bg1"/>
                </a:solidFill>
              </a:rPr>
              <a:t>v∈V2</a:t>
            </a:r>
          </a:p>
          <a:p>
            <a:r>
              <a:rPr lang="zh-CN" altLang="en-US">
                <a:solidFill>
                  <a:schemeClr val="bg1"/>
                </a:solidFill>
              </a:rPr>
              <a:t>故得</a:t>
            </a:r>
            <a:r>
              <a:rPr lang="zh-CN" altLang="en-US" sz="3200">
                <a:solidFill>
                  <a:schemeClr val="bg1"/>
                </a:solidFill>
              </a:rPr>
              <a:t>∑</a:t>
            </a:r>
            <a:r>
              <a:rPr lang="en-US" altLang="zh-CN" i="1">
                <a:solidFill>
                  <a:schemeClr val="bg1"/>
                </a:solidFill>
              </a:rPr>
              <a:t>deg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 i="1">
                <a:solidFill>
                  <a:schemeClr val="bg1"/>
                </a:solidFill>
              </a:rPr>
              <a:t>v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是偶数，即</a:t>
            </a:r>
            <a:r>
              <a:rPr lang="en-US" altLang="zh-CN">
                <a:solidFill>
                  <a:schemeClr val="bg1"/>
                </a:solidFill>
              </a:rPr>
              <a:t>| </a:t>
            </a:r>
            <a:r>
              <a:rPr lang="en-US" altLang="zh-CN" i="1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 | </a:t>
            </a:r>
            <a:r>
              <a:rPr lang="zh-CN" altLang="en-US">
                <a:solidFill>
                  <a:schemeClr val="bg1"/>
                </a:solidFill>
              </a:rPr>
              <a:t>是偶数。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 </a:t>
            </a:r>
            <a:r>
              <a:rPr lang="en-US" altLang="zh-CN" sz="1600" baseline="30000">
                <a:solidFill>
                  <a:schemeClr val="bg1"/>
                </a:solidFill>
              </a:rPr>
              <a:t>v∈V1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F796B9A4-C660-4C58-8555-BFCCD2186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3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4" action="ppaction://hlinksldjump"/>
              </a:rPr>
              <a:t>返回几个定理</a:t>
            </a:r>
            <a:endParaRPr lang="zh-CN" altLang="en-US"/>
          </a:p>
        </p:txBody>
      </p:sp>
      <p:sp>
        <p:nvSpPr>
          <p:cNvPr id="15368" name="WordArt 8">
            <a:extLst>
              <a:ext uri="{FF2B5EF4-FFF2-40B4-BE49-F238E27FC236}">
                <a16:creationId xmlns:a16="http://schemas.microsoft.com/office/drawing/2014/main" id="{0BC9C279-A89D-431F-B6EF-769C3AE10BB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152400"/>
            <a:ext cx="54102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 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几个定理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 autoUpdateAnimBg="0"/>
      <p:bldP spid="1536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>
            <a:extLst>
              <a:ext uri="{FF2B5EF4-FFF2-40B4-BE49-F238E27FC236}">
                <a16:creationId xmlns:a16="http://schemas.microsoft.com/office/drawing/2014/main" id="{60375F68-F479-4EBB-B68C-5C06FFDBD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9C72783C-24C2-4567-94B7-6ED53F628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FC7DC9CA-CCFA-41F9-97FE-2BF51FC89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76962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定理</a:t>
            </a:r>
            <a:r>
              <a:rPr lang="en-US" altLang="zh-CN" b="1">
                <a:solidFill>
                  <a:srgbClr val="990033"/>
                </a:solidFill>
              </a:rPr>
              <a:t>7-1.3</a:t>
            </a:r>
            <a:r>
              <a:rPr lang="en-US" altLang="zh-CN"/>
              <a:t>  </a:t>
            </a:r>
            <a:r>
              <a:rPr lang="zh-CN" altLang="en-US">
                <a:solidFill>
                  <a:schemeClr val="bg1"/>
                </a:solidFill>
              </a:rPr>
              <a:t>在任何有向图中，所有结点的入度之和等于所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有结点的出度之和。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证明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因为每一条有向边必对应一个入度和一个出度，若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一个结点具有一个入度或出度，则必关联一条有向边。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所以，有向图中各结点入度之和等于边数，各结点出度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之和也等于边数，因此，任何有向图中，入度之和等于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出度之和。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21B289E2-9735-4E31-B9ED-4A10BA397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63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3" action="ppaction://hlinksldjump"/>
              </a:rPr>
              <a:t>返回几个定理</a:t>
            </a:r>
            <a:endParaRPr lang="zh-CN" altLang="en-US"/>
          </a:p>
        </p:txBody>
      </p:sp>
      <p:sp>
        <p:nvSpPr>
          <p:cNvPr id="16392" name="WordArt 8">
            <a:extLst>
              <a:ext uri="{FF2B5EF4-FFF2-40B4-BE49-F238E27FC236}">
                <a16:creationId xmlns:a16="http://schemas.microsoft.com/office/drawing/2014/main" id="{8F81E611-5497-45B7-9B64-70F04163501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152400"/>
            <a:ext cx="54102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 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几个定理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 autoUpdateAnimBg="0"/>
      <p:bldP spid="1639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>
            <a:extLst>
              <a:ext uri="{FF2B5EF4-FFF2-40B4-BE49-F238E27FC236}">
                <a16:creationId xmlns:a16="http://schemas.microsoft.com/office/drawing/2014/main" id="{6E105770-0E4E-4ED0-B329-A5B1D80E0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DD2013B7-1636-4FF9-B747-21EED7FB2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F1CA1894-D0E5-4571-AA80-B6F4E26D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95400"/>
            <a:ext cx="76962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定理</a:t>
            </a:r>
            <a:r>
              <a:rPr lang="en-US" altLang="zh-CN" b="1">
                <a:solidFill>
                  <a:srgbClr val="990033"/>
                </a:solidFill>
              </a:rPr>
              <a:t>7-1.4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en-US" altLang="zh-CN" i="1">
                <a:solidFill>
                  <a:schemeClr val="bg1"/>
                </a:solidFill>
              </a:rPr>
              <a:t> n</a:t>
            </a:r>
            <a:r>
              <a:rPr lang="zh-CN" altLang="en-US">
                <a:solidFill>
                  <a:schemeClr val="bg1"/>
                </a:solidFill>
              </a:rPr>
              <a:t>个结点的无向完全图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的边数为 </a:t>
            </a:r>
            <a:r>
              <a:rPr lang="en-US" altLang="zh-CN" i="1">
                <a:solidFill>
                  <a:schemeClr val="bg1"/>
                </a:solidFill>
              </a:rPr>
              <a:t>n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 i="1">
                <a:solidFill>
                  <a:schemeClr val="bg1"/>
                </a:solidFill>
              </a:rPr>
              <a:t>n</a:t>
            </a:r>
            <a:r>
              <a:rPr lang="en-US" altLang="zh-CN">
                <a:solidFill>
                  <a:schemeClr val="bg1"/>
                </a:solidFill>
              </a:rPr>
              <a:t>-1)</a:t>
            </a:r>
            <a:r>
              <a:rPr lang="en-US" altLang="zh-CN">
                <a:solidFill>
                  <a:schemeClr val="bg1"/>
                </a:solidFill>
                <a:cs typeface="Times New Roman" panose="02020603050405020304" pitchFamily="18" charset="0"/>
              </a:rPr>
              <a:t>/2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证明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在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中，任意两个结点间都有边相连，</a:t>
            </a:r>
            <a:r>
              <a:rPr lang="en-US" altLang="zh-CN" i="1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个结点中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任取两点的组合数为：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                            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en-US" altLang="zh-CN" i="1" baseline="-25000">
                <a:solidFill>
                  <a:schemeClr val="bg1"/>
                </a:solidFill>
              </a:rPr>
              <a:t>n</a:t>
            </a:r>
            <a:r>
              <a:rPr lang="en-US" altLang="zh-CN" baseline="30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= </a:t>
            </a:r>
            <a:r>
              <a:rPr lang="en-US" altLang="zh-CN" i="1">
                <a:solidFill>
                  <a:schemeClr val="bg1"/>
                </a:solidFill>
              </a:rPr>
              <a:t>n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 i="1">
                <a:solidFill>
                  <a:schemeClr val="bg1"/>
                </a:solidFill>
              </a:rPr>
              <a:t>n</a:t>
            </a:r>
            <a:r>
              <a:rPr lang="en-US" altLang="zh-CN">
                <a:solidFill>
                  <a:schemeClr val="bg1"/>
                </a:solidFill>
              </a:rPr>
              <a:t>-1)</a:t>
            </a:r>
            <a:r>
              <a:rPr lang="en-US" altLang="zh-CN">
                <a:solidFill>
                  <a:schemeClr val="bg1"/>
                </a:solidFill>
                <a:cs typeface="Times New Roman" panose="02020603050405020304" pitchFamily="18" charset="0"/>
              </a:rPr>
              <a:t>/2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 baseline="3000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故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en-US" altLang="zh-CN" i="1" baseline="-25000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的边数为：</a:t>
            </a:r>
            <a:r>
              <a:rPr lang="en-US" altLang="zh-CN">
                <a:solidFill>
                  <a:schemeClr val="bg1"/>
                </a:solidFill>
              </a:rPr>
              <a:t>|E|= </a:t>
            </a:r>
            <a:r>
              <a:rPr lang="en-US" altLang="zh-CN" i="1">
                <a:solidFill>
                  <a:schemeClr val="bg1"/>
                </a:solidFill>
              </a:rPr>
              <a:t>n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 i="1">
                <a:solidFill>
                  <a:schemeClr val="bg1"/>
                </a:solidFill>
              </a:rPr>
              <a:t>n</a:t>
            </a:r>
            <a:r>
              <a:rPr lang="en-US" altLang="zh-CN">
                <a:solidFill>
                  <a:schemeClr val="bg1"/>
                </a:solidFill>
              </a:rPr>
              <a:t>-1)</a:t>
            </a:r>
            <a:r>
              <a:rPr lang="en-US" altLang="zh-CN">
                <a:solidFill>
                  <a:schemeClr val="bg1"/>
                </a:solidFill>
                <a:cs typeface="Times New Roman" panose="02020603050405020304" pitchFamily="18" charset="0"/>
              </a:rPr>
              <a:t>/2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C01A318D-EEEB-4A33-8271-7AD733207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257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3" action="ppaction://hlinksldjump"/>
              </a:rPr>
              <a:t>返回</a:t>
            </a:r>
            <a:endParaRPr lang="zh-CN" altLang="en-US"/>
          </a:p>
        </p:txBody>
      </p:sp>
      <p:sp>
        <p:nvSpPr>
          <p:cNvPr id="17416" name="WordArt 8">
            <a:extLst>
              <a:ext uri="{FF2B5EF4-FFF2-40B4-BE49-F238E27FC236}">
                <a16:creationId xmlns:a16="http://schemas.microsoft.com/office/drawing/2014/main" id="{167AC471-1544-4F09-B701-83DA13351FE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152400"/>
            <a:ext cx="54102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 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几个定理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 autoUpdateAnimBg="0"/>
      <p:bldP spid="1741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>
            <a:extLst>
              <a:ext uri="{FF2B5EF4-FFF2-40B4-BE49-F238E27FC236}">
                <a16:creationId xmlns:a16="http://schemas.microsoft.com/office/drawing/2014/main" id="{6DC62371-A502-4123-9E58-5163B2018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6CAAEC52-8677-4E0E-9066-118DA94B0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344DA5E2-BC37-4A3B-8F80-3D55818C0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8001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子图</a:t>
            </a:r>
            <a:r>
              <a:rPr lang="zh-CN" altLang="en-US"/>
              <a:t> （</a:t>
            </a:r>
            <a:r>
              <a:rPr lang="zh-CN" altLang="en-US" b="1">
                <a:solidFill>
                  <a:srgbClr val="990033"/>
                </a:solidFill>
              </a:rPr>
              <a:t>定义</a:t>
            </a:r>
            <a:r>
              <a:rPr lang="en-US" altLang="zh-CN" b="1">
                <a:solidFill>
                  <a:srgbClr val="990033"/>
                </a:solidFill>
              </a:rPr>
              <a:t>7-1.7</a:t>
            </a:r>
            <a:r>
              <a:rPr lang="en-US" altLang="zh-CN"/>
              <a:t> </a:t>
            </a:r>
            <a:r>
              <a:rPr lang="zh-CN" altLang="en-US"/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   </a:t>
            </a:r>
            <a:r>
              <a:rPr lang="zh-CN" altLang="en-US">
                <a:solidFill>
                  <a:schemeClr val="bg1"/>
                </a:solidFill>
              </a:rPr>
              <a:t>设图</a:t>
            </a:r>
            <a:r>
              <a:rPr lang="en-US" altLang="zh-CN">
                <a:solidFill>
                  <a:schemeClr val="bg1"/>
                </a:solidFill>
              </a:rPr>
              <a:t>G=&lt;V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E&gt;</a:t>
            </a:r>
            <a:r>
              <a:rPr lang="zh-CN" altLang="en-US">
                <a:solidFill>
                  <a:schemeClr val="bg1"/>
                </a:solidFill>
              </a:rPr>
              <a:t>，若有一个图</a:t>
            </a:r>
            <a:r>
              <a:rPr lang="en-US" altLang="zh-CN">
                <a:solidFill>
                  <a:schemeClr val="bg1"/>
                </a:solidFill>
              </a:rPr>
              <a:t>G’=&lt;V’,E’&gt;</a:t>
            </a:r>
            <a:r>
              <a:rPr lang="zh-CN" altLang="en-US">
                <a:solidFill>
                  <a:schemeClr val="bg1"/>
                </a:solidFill>
              </a:rPr>
              <a:t>满足</a:t>
            </a:r>
            <a:r>
              <a:rPr lang="en-US" altLang="zh-CN">
                <a:solidFill>
                  <a:schemeClr val="bg1"/>
                </a:solidFill>
              </a:rPr>
              <a:t>V’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且</a:t>
            </a:r>
            <a:r>
              <a:rPr lang="en-US" altLang="zh-CN">
                <a:solidFill>
                  <a:schemeClr val="bg1"/>
                </a:solidFill>
              </a:rPr>
              <a:t>E’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chemeClr val="bg1"/>
                </a:solidFill>
              </a:rPr>
              <a:t>E,</a:t>
            </a:r>
            <a:r>
              <a:rPr lang="en-US" altLang="zh-CN"/>
              <a:t> </a:t>
            </a:r>
            <a:r>
              <a:rPr lang="zh-CN" altLang="en-US">
                <a:solidFill>
                  <a:schemeClr val="bg1"/>
                </a:solidFill>
              </a:rPr>
              <a:t>则称</a:t>
            </a:r>
            <a:r>
              <a:rPr lang="en-US" altLang="zh-CN">
                <a:solidFill>
                  <a:schemeClr val="bg1"/>
                </a:solidFill>
              </a:rPr>
              <a:t>G’</a:t>
            </a:r>
            <a:r>
              <a:rPr lang="zh-CN" altLang="en-US">
                <a:solidFill>
                  <a:schemeClr val="bg1"/>
                </a:solidFill>
              </a:rPr>
              <a:t>为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的子图。     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例如</a:t>
            </a:r>
            <a:r>
              <a:rPr lang="en-US" altLang="zh-CN">
                <a:solidFill>
                  <a:schemeClr val="bg1"/>
                </a:solidFill>
              </a:rPr>
              <a:t>: </a:t>
            </a:r>
            <a:r>
              <a:rPr lang="zh-CN" altLang="en-US">
                <a:solidFill>
                  <a:schemeClr val="bg1"/>
                </a:solidFill>
              </a:rPr>
              <a:t>下图中</a:t>
            </a:r>
            <a:r>
              <a:rPr lang="en-US" altLang="zh-CN">
                <a:solidFill>
                  <a:schemeClr val="bg1"/>
                </a:solidFill>
              </a:rPr>
              <a:t>(b)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(c)</a:t>
            </a:r>
            <a:r>
              <a:rPr kumimoji="0" lang="zh-CN" altLang="en-US">
                <a:solidFill>
                  <a:schemeClr val="bg1"/>
                </a:solidFill>
              </a:rPr>
              <a:t>都是</a:t>
            </a:r>
            <a:r>
              <a:rPr lang="en-US" altLang="zh-CN">
                <a:solidFill>
                  <a:schemeClr val="bg1"/>
                </a:solidFill>
              </a:rPr>
              <a:t>(a)</a:t>
            </a:r>
            <a:r>
              <a:rPr lang="zh-CN" altLang="en-US">
                <a:solidFill>
                  <a:schemeClr val="bg1"/>
                </a:solidFill>
              </a:rPr>
              <a:t>的子图。</a:t>
            </a:r>
          </a:p>
        </p:txBody>
      </p:sp>
      <p:grpSp>
        <p:nvGrpSpPr>
          <p:cNvPr id="20604" name="Group 124">
            <a:extLst>
              <a:ext uri="{FF2B5EF4-FFF2-40B4-BE49-F238E27FC236}">
                <a16:creationId xmlns:a16="http://schemas.microsoft.com/office/drawing/2014/main" id="{5194DCA3-A371-49A0-BD7B-15AE125D089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505200"/>
            <a:ext cx="1905000" cy="1676400"/>
            <a:chOff x="336" y="2016"/>
            <a:chExt cx="1200" cy="1056"/>
          </a:xfrm>
        </p:grpSpPr>
        <p:grpSp>
          <p:nvGrpSpPr>
            <p:cNvPr id="20566" name="Group 86">
              <a:extLst>
                <a:ext uri="{FF2B5EF4-FFF2-40B4-BE49-F238E27FC236}">
                  <a16:creationId xmlns:a16="http://schemas.microsoft.com/office/drawing/2014/main" id="{46883695-C226-4CFE-AC9F-025A9505C4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016"/>
              <a:ext cx="1200" cy="720"/>
              <a:chOff x="2400" y="3024"/>
              <a:chExt cx="1200" cy="720"/>
            </a:xfrm>
          </p:grpSpPr>
          <p:sp>
            <p:nvSpPr>
              <p:cNvPr id="20567" name="Oval 87">
                <a:extLst>
                  <a:ext uri="{FF2B5EF4-FFF2-40B4-BE49-F238E27FC236}">
                    <a16:creationId xmlns:a16="http://schemas.microsoft.com/office/drawing/2014/main" id="{76FB82FE-D379-4C87-881E-4B140F9DE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8" name="Oval 88">
                <a:extLst>
                  <a:ext uri="{FF2B5EF4-FFF2-40B4-BE49-F238E27FC236}">
                    <a16:creationId xmlns:a16="http://schemas.microsoft.com/office/drawing/2014/main" id="{CCAE76E1-DBB2-4C45-B66A-7FC942D24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648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9" name="Oval 89">
                <a:extLst>
                  <a:ext uri="{FF2B5EF4-FFF2-40B4-BE49-F238E27FC236}">
                    <a16:creationId xmlns:a16="http://schemas.microsoft.com/office/drawing/2014/main" id="{D5E0094E-4205-4B31-B6AF-9B77BC14E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302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70" name="Oval 90">
                <a:extLst>
                  <a:ext uri="{FF2B5EF4-FFF2-40B4-BE49-F238E27FC236}">
                    <a16:creationId xmlns:a16="http://schemas.microsoft.com/office/drawing/2014/main" id="{5E92637B-DEAB-4889-803B-BAB2CC7F2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648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71" name="Line 91">
                <a:extLst>
                  <a:ext uri="{FF2B5EF4-FFF2-40B4-BE49-F238E27FC236}">
                    <a16:creationId xmlns:a16="http://schemas.microsoft.com/office/drawing/2014/main" id="{C74CED5C-2AE5-4532-8FA1-6946852EB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3147"/>
                <a:ext cx="277" cy="48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72" name="Line 92">
                <a:extLst>
                  <a:ext uri="{FF2B5EF4-FFF2-40B4-BE49-F238E27FC236}">
                    <a16:creationId xmlns:a16="http://schemas.microsoft.com/office/drawing/2014/main" id="{3905AE28-BD0B-49D1-922A-38E7B7F97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69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73" name="Line 93">
                <a:extLst>
                  <a:ext uri="{FF2B5EF4-FFF2-40B4-BE49-F238E27FC236}">
                    <a16:creationId xmlns:a16="http://schemas.microsoft.com/office/drawing/2014/main" id="{34D25DD6-5D48-4831-A232-658B3B177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3120"/>
                <a:ext cx="141" cy="52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74" name="Line 94">
                <a:extLst>
                  <a:ext uri="{FF2B5EF4-FFF2-40B4-BE49-F238E27FC236}">
                    <a16:creationId xmlns:a16="http://schemas.microsoft.com/office/drawing/2014/main" id="{A837D965-188A-4545-A402-E3979DBA1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120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75" name="Line 95">
                <a:extLst>
                  <a:ext uri="{FF2B5EF4-FFF2-40B4-BE49-F238E27FC236}">
                    <a16:creationId xmlns:a16="http://schemas.microsoft.com/office/drawing/2014/main" id="{F3A4D037-D5CA-449A-82A4-C3EB1F28C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168"/>
                <a:ext cx="864" cy="48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76" name="Line 96">
                <a:extLst>
                  <a:ext uri="{FF2B5EF4-FFF2-40B4-BE49-F238E27FC236}">
                    <a16:creationId xmlns:a16="http://schemas.microsoft.com/office/drawing/2014/main" id="{4B170F03-05BF-4823-81B9-59C9D67A8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3120"/>
                <a:ext cx="816" cy="52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01" name="Text Box 121">
              <a:extLst>
                <a:ext uri="{FF2B5EF4-FFF2-40B4-BE49-F238E27FC236}">
                  <a16:creationId xmlns:a16="http://schemas.microsoft.com/office/drawing/2014/main" id="{44A36CD1-4B11-4B71-B43A-F3C7E5CEE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7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(a)</a:t>
              </a:r>
            </a:p>
          </p:txBody>
        </p:sp>
      </p:grpSp>
      <p:grpSp>
        <p:nvGrpSpPr>
          <p:cNvPr id="20605" name="Group 125">
            <a:extLst>
              <a:ext uri="{FF2B5EF4-FFF2-40B4-BE49-F238E27FC236}">
                <a16:creationId xmlns:a16="http://schemas.microsoft.com/office/drawing/2014/main" id="{3188FC90-98A8-4956-9BD2-DC72C08038EB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429000"/>
            <a:ext cx="1905000" cy="1752600"/>
            <a:chOff x="2160" y="1968"/>
            <a:chExt cx="1200" cy="1104"/>
          </a:xfrm>
        </p:grpSpPr>
        <p:grpSp>
          <p:nvGrpSpPr>
            <p:cNvPr id="20599" name="Group 119">
              <a:extLst>
                <a:ext uri="{FF2B5EF4-FFF2-40B4-BE49-F238E27FC236}">
                  <a16:creationId xmlns:a16="http://schemas.microsoft.com/office/drawing/2014/main" id="{4A63AD66-2400-45F3-AF2A-186C6219C3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968"/>
              <a:ext cx="1200" cy="720"/>
              <a:chOff x="2304" y="2112"/>
              <a:chExt cx="1200" cy="720"/>
            </a:xfrm>
          </p:grpSpPr>
          <p:sp>
            <p:nvSpPr>
              <p:cNvPr id="20578" name="Oval 98">
                <a:extLst>
                  <a:ext uri="{FF2B5EF4-FFF2-40B4-BE49-F238E27FC236}">
                    <a16:creationId xmlns:a16="http://schemas.microsoft.com/office/drawing/2014/main" id="{2E6D43E3-98E0-4F80-9EEB-36B12DA46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160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79" name="Oval 99">
                <a:extLst>
                  <a:ext uri="{FF2B5EF4-FFF2-40B4-BE49-F238E27FC236}">
                    <a16:creationId xmlns:a16="http://schemas.microsoft.com/office/drawing/2014/main" id="{3433F50F-80BF-43FF-922E-E5088BE2E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0" name="Oval 100">
                <a:extLst>
                  <a:ext uri="{FF2B5EF4-FFF2-40B4-BE49-F238E27FC236}">
                    <a16:creationId xmlns:a16="http://schemas.microsoft.com/office/drawing/2014/main" id="{11ABCA2B-C34E-4843-9317-CF114514F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1" name="Oval 101">
                <a:extLst>
                  <a:ext uri="{FF2B5EF4-FFF2-40B4-BE49-F238E27FC236}">
                    <a16:creationId xmlns:a16="http://schemas.microsoft.com/office/drawing/2014/main" id="{4C897FD3-AD9A-42E3-BA10-97017FC13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736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2" name="Line 102">
                <a:extLst>
                  <a:ext uri="{FF2B5EF4-FFF2-40B4-BE49-F238E27FC236}">
                    <a16:creationId xmlns:a16="http://schemas.microsoft.com/office/drawing/2014/main" id="{70F1405D-818D-4B6F-BB16-DA05ED5E0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235"/>
                <a:ext cx="277" cy="48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3" name="Line 103">
                <a:extLst>
                  <a:ext uri="{FF2B5EF4-FFF2-40B4-BE49-F238E27FC236}">
                    <a16:creationId xmlns:a16="http://schemas.microsoft.com/office/drawing/2014/main" id="{FB6C3A07-AD71-42AC-A00B-BB5359109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78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4" name="Line 104">
                <a:extLst>
                  <a:ext uri="{FF2B5EF4-FFF2-40B4-BE49-F238E27FC236}">
                    <a16:creationId xmlns:a16="http://schemas.microsoft.com/office/drawing/2014/main" id="{386884AF-097B-4AA5-AA65-CC9A7AA9C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208"/>
                <a:ext cx="141" cy="52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6" name="Line 106">
                <a:extLst>
                  <a:ext uri="{FF2B5EF4-FFF2-40B4-BE49-F238E27FC236}">
                    <a16:creationId xmlns:a16="http://schemas.microsoft.com/office/drawing/2014/main" id="{5AF83D59-03B7-4BC9-B4AC-EC681BA819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256"/>
                <a:ext cx="864" cy="48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7" name="Line 107">
                <a:extLst>
                  <a:ext uri="{FF2B5EF4-FFF2-40B4-BE49-F238E27FC236}">
                    <a16:creationId xmlns:a16="http://schemas.microsoft.com/office/drawing/2014/main" id="{2AC46E89-B93C-4919-84B9-B26D031B4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2208"/>
                <a:ext cx="816" cy="52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02" name="Text Box 122">
              <a:extLst>
                <a:ext uri="{FF2B5EF4-FFF2-40B4-BE49-F238E27FC236}">
                  <a16:creationId xmlns:a16="http://schemas.microsoft.com/office/drawing/2014/main" id="{7F54479B-155C-461E-95FB-606E40941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7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(b)</a:t>
              </a:r>
            </a:p>
          </p:txBody>
        </p:sp>
      </p:grpSp>
      <p:grpSp>
        <p:nvGrpSpPr>
          <p:cNvPr id="20606" name="Group 126">
            <a:extLst>
              <a:ext uri="{FF2B5EF4-FFF2-40B4-BE49-F238E27FC236}">
                <a16:creationId xmlns:a16="http://schemas.microsoft.com/office/drawing/2014/main" id="{8A3C166D-52AC-4F72-B535-ED13DDAA62D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352800"/>
            <a:ext cx="1905000" cy="1752600"/>
            <a:chOff x="4080" y="1920"/>
            <a:chExt cx="1200" cy="1104"/>
          </a:xfrm>
        </p:grpSpPr>
        <p:grpSp>
          <p:nvGrpSpPr>
            <p:cNvPr id="20600" name="Group 120">
              <a:extLst>
                <a:ext uri="{FF2B5EF4-FFF2-40B4-BE49-F238E27FC236}">
                  <a16:creationId xmlns:a16="http://schemas.microsoft.com/office/drawing/2014/main" id="{681D68CA-08DA-472D-BB15-9E830D35E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920"/>
              <a:ext cx="1200" cy="720"/>
              <a:chOff x="4176" y="2304"/>
              <a:chExt cx="1200" cy="720"/>
            </a:xfrm>
          </p:grpSpPr>
          <p:sp>
            <p:nvSpPr>
              <p:cNvPr id="20589" name="Oval 109">
                <a:extLst>
                  <a:ext uri="{FF2B5EF4-FFF2-40B4-BE49-F238E27FC236}">
                    <a16:creationId xmlns:a16="http://schemas.microsoft.com/office/drawing/2014/main" id="{9CE60FA2-724C-483F-AB81-461EB18A4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35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0" name="Oval 110">
                <a:extLst>
                  <a:ext uri="{FF2B5EF4-FFF2-40B4-BE49-F238E27FC236}">
                    <a16:creationId xmlns:a16="http://schemas.microsoft.com/office/drawing/2014/main" id="{63DC2625-8F28-4523-A9A8-AC4356B2E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928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1" name="Oval 111">
                <a:extLst>
                  <a:ext uri="{FF2B5EF4-FFF2-40B4-BE49-F238E27FC236}">
                    <a16:creationId xmlns:a16="http://schemas.microsoft.com/office/drawing/2014/main" id="{1EF41269-567B-4652-901B-BF120FC11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230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2" name="Oval 112">
                <a:extLst>
                  <a:ext uri="{FF2B5EF4-FFF2-40B4-BE49-F238E27FC236}">
                    <a16:creationId xmlns:a16="http://schemas.microsoft.com/office/drawing/2014/main" id="{848A13E9-7BFE-4DDC-81CA-109AF8759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928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93" name="Line 113">
                <a:extLst>
                  <a:ext uri="{FF2B5EF4-FFF2-40B4-BE49-F238E27FC236}">
                    <a16:creationId xmlns:a16="http://schemas.microsoft.com/office/drawing/2014/main" id="{78BC8DD2-9F55-495D-8E57-30857631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427"/>
                <a:ext cx="277" cy="48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95" name="Line 115">
                <a:extLst>
                  <a:ext uri="{FF2B5EF4-FFF2-40B4-BE49-F238E27FC236}">
                    <a16:creationId xmlns:a16="http://schemas.microsoft.com/office/drawing/2014/main" id="{3604BA6B-B8A0-449D-9500-656D0035A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" y="2400"/>
                <a:ext cx="141" cy="52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96" name="Line 116">
                <a:extLst>
                  <a:ext uri="{FF2B5EF4-FFF2-40B4-BE49-F238E27FC236}">
                    <a16:creationId xmlns:a16="http://schemas.microsoft.com/office/drawing/2014/main" id="{EE5058C3-7511-4EAE-BA79-CA403E325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400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03" name="Text Box 123">
              <a:extLst>
                <a:ext uri="{FF2B5EF4-FFF2-40B4-BE49-F238E27FC236}">
                  <a16:creationId xmlns:a16="http://schemas.microsoft.com/office/drawing/2014/main" id="{6485C10D-0D91-4172-8961-7133E0B7D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(c)</a:t>
              </a:r>
            </a:p>
          </p:txBody>
        </p:sp>
      </p:grpSp>
      <p:sp>
        <p:nvSpPr>
          <p:cNvPr id="20608" name="WordArt 128">
            <a:extLst>
              <a:ext uri="{FF2B5EF4-FFF2-40B4-BE49-F238E27FC236}">
                <a16:creationId xmlns:a16="http://schemas.microsoft.com/office/drawing/2014/main" id="{A9F34123-7BEB-4312-8A72-FAB296548CB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152400"/>
            <a:ext cx="54102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 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子图</a:t>
            </a:r>
          </a:p>
        </p:txBody>
      </p:sp>
      <p:sp>
        <p:nvSpPr>
          <p:cNvPr id="20609" name="Text Box 129">
            <a:extLst>
              <a:ext uri="{FF2B5EF4-FFF2-40B4-BE49-F238E27FC236}">
                <a16:creationId xmlns:a16="http://schemas.microsoft.com/office/drawing/2014/main" id="{30751082-0732-4372-B33C-ED219A326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715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3" action="ppaction://hlinksldjump"/>
              </a:rPr>
              <a:t>返回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 autoUpdateAnimBg="0"/>
      <p:bldP spid="2060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>
            <a:extLst>
              <a:ext uri="{FF2B5EF4-FFF2-40B4-BE49-F238E27FC236}">
                <a16:creationId xmlns:a16="http://schemas.microsoft.com/office/drawing/2014/main" id="{6DCEA396-7C03-45BA-A72E-EAED2E2D7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DA04D01C-CE36-4AAE-A88E-B4E9280E6D8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F23A1633-018A-4BC1-AFB0-76885C382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600"/>
            <a:ext cx="8001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图</a:t>
            </a:r>
            <a:r>
              <a:rPr lang="en-US" altLang="zh-CN" b="1">
                <a:solidFill>
                  <a:srgbClr val="990033"/>
                </a:solidFill>
              </a:rPr>
              <a:t>G</a:t>
            </a:r>
            <a:r>
              <a:rPr lang="zh-CN" altLang="en-US" b="1">
                <a:solidFill>
                  <a:srgbClr val="990033"/>
                </a:solidFill>
              </a:rPr>
              <a:t>相对于完全图的补图</a:t>
            </a:r>
            <a:r>
              <a:rPr lang="zh-CN" altLang="en-US"/>
              <a:t> （</a:t>
            </a:r>
            <a:r>
              <a:rPr lang="zh-CN" altLang="en-US" b="1">
                <a:solidFill>
                  <a:srgbClr val="990033"/>
                </a:solidFill>
              </a:rPr>
              <a:t>定义</a:t>
            </a:r>
            <a:r>
              <a:rPr lang="en-US" altLang="zh-CN" b="1">
                <a:solidFill>
                  <a:srgbClr val="990033"/>
                </a:solidFill>
              </a:rPr>
              <a:t>7-1.6</a:t>
            </a:r>
            <a:r>
              <a:rPr lang="en-US" altLang="zh-CN"/>
              <a:t> </a:t>
            </a:r>
            <a:r>
              <a:rPr lang="zh-CN" altLang="en-US"/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  给定一个图</a:t>
            </a:r>
            <a:r>
              <a:rPr lang="en-US" altLang="zh-CN"/>
              <a:t>G</a:t>
            </a:r>
            <a:r>
              <a:rPr lang="zh-CN" altLang="en-US"/>
              <a:t>，由</a:t>
            </a:r>
            <a:r>
              <a:rPr lang="en-US" altLang="zh-CN"/>
              <a:t>G</a:t>
            </a:r>
            <a:r>
              <a:rPr lang="zh-CN" altLang="en-US"/>
              <a:t>中所有结点和所有能使</a:t>
            </a:r>
            <a:r>
              <a:rPr lang="en-US" altLang="zh-CN"/>
              <a:t>G</a:t>
            </a:r>
            <a:r>
              <a:rPr lang="zh-CN" altLang="en-US"/>
              <a:t>成为完全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图的添加边组成的图，称为</a:t>
            </a:r>
            <a:r>
              <a:rPr lang="en-US" altLang="zh-CN"/>
              <a:t>G</a:t>
            </a:r>
            <a:r>
              <a:rPr lang="zh-CN" altLang="en-US"/>
              <a:t>的相对于完全图的补图，或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简称为</a:t>
            </a:r>
            <a:r>
              <a:rPr lang="en-US" altLang="zh-CN"/>
              <a:t>G</a:t>
            </a:r>
            <a:r>
              <a:rPr lang="zh-CN" altLang="en-US"/>
              <a:t>的补图，记作</a:t>
            </a:r>
            <a:r>
              <a:rPr lang="en-US" altLang="zh-CN" u="sng"/>
              <a:t>G</a:t>
            </a:r>
            <a:r>
              <a:rPr lang="zh-CN" altLang="en-US"/>
              <a:t>。        </a:t>
            </a:r>
            <a:r>
              <a:rPr lang="zh-CN" altLang="en-US">
                <a:hlinkClick r:id="rId3" action="ppaction://hlinksldjump"/>
              </a:rPr>
              <a:t>例如：</a:t>
            </a:r>
            <a:endParaRPr lang="zh-CN" altLang="en-US"/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05CB1AF2-740E-4636-8724-F14CA9E57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76600"/>
            <a:ext cx="7772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子图</a:t>
            </a:r>
            <a:r>
              <a:rPr lang="en-US" altLang="zh-CN" b="1">
                <a:solidFill>
                  <a:srgbClr val="990033"/>
                </a:solidFill>
              </a:rPr>
              <a:t>G’</a:t>
            </a:r>
            <a:r>
              <a:rPr lang="zh-CN" altLang="en-US" b="1">
                <a:solidFill>
                  <a:srgbClr val="990033"/>
                </a:solidFill>
              </a:rPr>
              <a:t>的相对于图</a:t>
            </a:r>
            <a:r>
              <a:rPr lang="en-US" altLang="zh-CN" b="1">
                <a:solidFill>
                  <a:srgbClr val="990033"/>
                </a:solidFill>
              </a:rPr>
              <a:t>G</a:t>
            </a:r>
            <a:r>
              <a:rPr lang="zh-CN" altLang="en-US" b="1">
                <a:solidFill>
                  <a:srgbClr val="990033"/>
                </a:solidFill>
              </a:rPr>
              <a:t>的补图</a:t>
            </a:r>
            <a:r>
              <a:rPr lang="zh-CN" altLang="en-US"/>
              <a:t>（</a:t>
            </a:r>
            <a:r>
              <a:rPr lang="zh-CN" altLang="en-US" b="1">
                <a:solidFill>
                  <a:srgbClr val="990033"/>
                </a:solidFill>
              </a:rPr>
              <a:t>定义</a:t>
            </a:r>
            <a:r>
              <a:rPr lang="en-US" altLang="zh-CN" b="1">
                <a:solidFill>
                  <a:srgbClr val="990033"/>
                </a:solidFill>
              </a:rPr>
              <a:t>7-1.8</a:t>
            </a:r>
            <a:r>
              <a:rPr lang="en-US" altLang="zh-CN"/>
              <a:t> </a:t>
            </a:r>
            <a:r>
              <a:rPr lang="zh-CN" altLang="en-US"/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   设</a:t>
            </a:r>
            <a:r>
              <a:rPr lang="en-US" altLang="zh-CN"/>
              <a:t>G’=&lt;V’,E’&gt;</a:t>
            </a:r>
            <a:r>
              <a:rPr lang="zh-CN" altLang="en-US"/>
              <a:t>是</a:t>
            </a:r>
            <a:r>
              <a:rPr lang="en-US" altLang="zh-CN"/>
              <a:t>G=&lt;V,E&gt;</a:t>
            </a:r>
            <a:r>
              <a:rPr lang="zh-CN" altLang="en-US"/>
              <a:t>的一个子图，若给定另外一个图 </a:t>
            </a:r>
            <a:r>
              <a:rPr lang="en-US" altLang="zh-CN"/>
              <a:t>G”=&lt;V”,E”&gt;</a:t>
            </a:r>
            <a:r>
              <a:rPr lang="zh-CN" altLang="en-US"/>
              <a:t>使得</a:t>
            </a:r>
            <a:r>
              <a:rPr lang="en-US" altLang="zh-CN"/>
              <a:t>E”=E-E’</a:t>
            </a:r>
            <a:r>
              <a:rPr lang="zh-CN" altLang="en-US"/>
              <a:t>，且</a:t>
            </a:r>
            <a:r>
              <a:rPr lang="en-US" altLang="zh-CN"/>
              <a:t>V”</a:t>
            </a:r>
            <a:r>
              <a:rPr lang="zh-CN" altLang="en-US"/>
              <a:t>中仅包含</a:t>
            </a:r>
            <a:r>
              <a:rPr lang="en-US" altLang="zh-CN"/>
              <a:t>E”</a:t>
            </a:r>
            <a:r>
              <a:rPr lang="zh-CN" altLang="en-US"/>
              <a:t>的边所关联的结点，则称</a:t>
            </a:r>
            <a:r>
              <a:rPr lang="en-US" altLang="zh-CN"/>
              <a:t>G”</a:t>
            </a:r>
            <a:r>
              <a:rPr lang="zh-CN" altLang="en-US"/>
              <a:t>是子图</a:t>
            </a:r>
            <a:r>
              <a:rPr lang="en-US" altLang="zh-CN"/>
              <a:t>G’</a:t>
            </a:r>
            <a:r>
              <a:rPr lang="zh-CN" altLang="en-US"/>
              <a:t>的相对于图</a:t>
            </a:r>
            <a:r>
              <a:rPr lang="en-US" altLang="zh-CN"/>
              <a:t>G</a:t>
            </a:r>
            <a:r>
              <a:rPr lang="zh-CN" altLang="en-US"/>
              <a:t>的补图。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   </a:t>
            </a:r>
            <a:r>
              <a:rPr lang="zh-CN" altLang="en-US">
                <a:hlinkClick r:id="rId4" action="ppaction://hlinksldjump"/>
              </a:rPr>
              <a:t>例如：</a:t>
            </a:r>
            <a:endParaRPr lang="zh-CN" altLang="en-US"/>
          </a:p>
        </p:txBody>
      </p:sp>
      <p:sp>
        <p:nvSpPr>
          <p:cNvPr id="18455" name="WordArt 23">
            <a:extLst>
              <a:ext uri="{FF2B5EF4-FFF2-40B4-BE49-F238E27FC236}">
                <a16:creationId xmlns:a16="http://schemas.microsoft.com/office/drawing/2014/main" id="{5DA78BFE-69D2-4B12-8113-21426D938DD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152400"/>
            <a:ext cx="54102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 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补图</a:t>
            </a:r>
          </a:p>
        </p:txBody>
      </p:sp>
      <p:sp>
        <p:nvSpPr>
          <p:cNvPr id="18456" name="Text Box 24">
            <a:extLst>
              <a:ext uri="{FF2B5EF4-FFF2-40B4-BE49-F238E27FC236}">
                <a16:creationId xmlns:a16="http://schemas.microsoft.com/office/drawing/2014/main" id="{FB358177-B244-447E-ABEA-1A6DF589E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912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5" action="ppaction://hlinksldjump"/>
              </a:rPr>
              <a:t>返回</a:t>
            </a:r>
            <a:r>
              <a:rPr lang="en-US" altLang="zh-CN">
                <a:hlinkClick r:id="rId5" action="ppaction://hlinksldjump"/>
              </a:rPr>
              <a:t>7-1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 autoUpdateAnimBg="0"/>
      <p:bldP spid="18439" grpId="0" build="p" autoUpdateAnimBg="0"/>
      <p:bldP spid="18456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>
            <a:extLst>
              <a:ext uri="{FF2B5EF4-FFF2-40B4-BE49-F238E27FC236}">
                <a16:creationId xmlns:a16="http://schemas.microsoft.com/office/drawing/2014/main" id="{5FBD4916-4AE3-4E6B-9EF0-9A995C638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0B45F548-4376-4C95-8160-9A99429D2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8849CE34-1AD6-4945-AF18-5F4C1D148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600"/>
            <a:ext cx="8001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图</a:t>
            </a:r>
            <a:r>
              <a:rPr lang="en-US" altLang="zh-CN"/>
              <a:t>G</a:t>
            </a:r>
            <a:r>
              <a:rPr lang="zh-CN" altLang="en-US"/>
              <a:t>相对于完全图的补图 </a:t>
            </a:r>
            <a:r>
              <a:rPr lang="en-US" altLang="zh-CN"/>
              <a:t>(</a:t>
            </a:r>
            <a:r>
              <a:rPr lang="zh-CN" altLang="en-US" b="1">
                <a:solidFill>
                  <a:srgbClr val="990033"/>
                </a:solidFill>
              </a:rPr>
              <a:t>定义</a:t>
            </a:r>
            <a:r>
              <a:rPr lang="en-US" altLang="zh-CN" b="1">
                <a:solidFill>
                  <a:srgbClr val="990033"/>
                </a:solidFill>
              </a:rPr>
              <a:t>7-1.6</a:t>
            </a:r>
            <a:r>
              <a:rPr lang="en-US" altLang="zh-CN"/>
              <a:t> )   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</a:t>
            </a:r>
            <a:r>
              <a:rPr lang="zh-CN" altLang="en-US"/>
              <a:t>给定一个图</a:t>
            </a:r>
            <a:r>
              <a:rPr lang="en-US" altLang="zh-CN"/>
              <a:t>G</a:t>
            </a:r>
            <a:r>
              <a:rPr lang="zh-CN" altLang="en-US"/>
              <a:t>，由</a:t>
            </a:r>
            <a:r>
              <a:rPr lang="en-US" altLang="zh-CN"/>
              <a:t>G</a:t>
            </a:r>
            <a:r>
              <a:rPr lang="zh-CN" altLang="en-US"/>
              <a:t>中所有结点和所有能使</a:t>
            </a:r>
            <a:r>
              <a:rPr lang="en-US" altLang="zh-CN"/>
              <a:t>G</a:t>
            </a:r>
            <a:r>
              <a:rPr lang="zh-CN" altLang="en-US"/>
              <a:t>称为完全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图的添加边组成的图，称为</a:t>
            </a:r>
            <a:r>
              <a:rPr lang="en-US" altLang="zh-CN"/>
              <a:t>G</a:t>
            </a:r>
            <a:r>
              <a:rPr lang="zh-CN" altLang="en-US"/>
              <a:t>的相对于完全图的补图，或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简称为</a:t>
            </a:r>
            <a:r>
              <a:rPr lang="en-US" altLang="zh-CN"/>
              <a:t>G</a:t>
            </a:r>
            <a:r>
              <a:rPr lang="zh-CN" altLang="en-US"/>
              <a:t>的补图，记作</a:t>
            </a:r>
            <a:r>
              <a:rPr lang="en-US" altLang="zh-CN" u="sng"/>
              <a:t>G</a:t>
            </a:r>
            <a:r>
              <a:rPr lang="zh-CN" altLang="en-US"/>
              <a:t>。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例如：</a:t>
            </a:r>
          </a:p>
        </p:txBody>
      </p:sp>
      <p:grpSp>
        <p:nvGrpSpPr>
          <p:cNvPr id="19463" name="Group 7">
            <a:extLst>
              <a:ext uri="{FF2B5EF4-FFF2-40B4-BE49-F238E27FC236}">
                <a16:creationId xmlns:a16="http://schemas.microsoft.com/office/drawing/2014/main" id="{2F12A699-CC21-469F-AF5E-599AFD261B7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657600"/>
            <a:ext cx="1905000" cy="2514600"/>
            <a:chOff x="336" y="2112"/>
            <a:chExt cx="1200" cy="1584"/>
          </a:xfrm>
        </p:grpSpPr>
        <p:sp>
          <p:nvSpPr>
            <p:cNvPr id="19464" name="Oval 8">
              <a:extLst>
                <a:ext uri="{FF2B5EF4-FFF2-40B4-BE49-F238E27FC236}">
                  <a16:creationId xmlns:a16="http://schemas.microsoft.com/office/drawing/2014/main" id="{52ABAD3C-3AA6-4663-AD54-09D1649E0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12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5" name="Oval 9">
              <a:extLst>
                <a:ext uri="{FF2B5EF4-FFF2-40B4-BE49-F238E27FC236}">
                  <a16:creationId xmlns:a16="http://schemas.microsoft.com/office/drawing/2014/main" id="{9A0B9652-AF24-4E98-8DC0-5C5672115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88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6" name="Oval 10">
              <a:extLst>
                <a:ext uri="{FF2B5EF4-FFF2-40B4-BE49-F238E27FC236}">
                  <a16:creationId xmlns:a16="http://schemas.microsoft.com/office/drawing/2014/main" id="{071EB91D-6CAF-4445-B778-75D1B11EC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264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7" name="Oval 11">
              <a:extLst>
                <a:ext uri="{FF2B5EF4-FFF2-40B4-BE49-F238E27FC236}">
                  <a16:creationId xmlns:a16="http://schemas.microsoft.com/office/drawing/2014/main" id="{47722CBF-F0D5-47DF-95D3-F5E1C9310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0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8" name="Oval 12">
              <a:extLst>
                <a:ext uri="{FF2B5EF4-FFF2-40B4-BE49-F238E27FC236}">
                  <a16:creationId xmlns:a16="http://schemas.microsoft.com/office/drawing/2014/main" id="{BF893F66-4875-4635-8037-77BF11B04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264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9" name="Line 13">
              <a:extLst>
                <a:ext uri="{FF2B5EF4-FFF2-40B4-BE49-F238E27FC236}">
                  <a16:creationId xmlns:a16="http://schemas.microsoft.com/office/drawing/2014/main" id="{DA8F9615-93E8-40FE-9D64-8B892BC20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" y="2187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14">
              <a:extLst>
                <a:ext uri="{FF2B5EF4-FFF2-40B4-BE49-F238E27FC236}">
                  <a16:creationId xmlns:a16="http://schemas.microsoft.com/office/drawing/2014/main" id="{6711FF59-75E1-498E-9C6E-74B95F0D7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3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15">
              <a:extLst>
                <a:ext uri="{FF2B5EF4-FFF2-40B4-BE49-F238E27FC236}">
                  <a16:creationId xmlns:a16="http://schemas.microsoft.com/office/drawing/2014/main" id="{CA88DFDC-505E-40B4-AC57-C8FC113F9B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736"/>
              <a:ext cx="141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16">
              <a:extLst>
                <a:ext uri="{FF2B5EF4-FFF2-40B4-BE49-F238E27FC236}">
                  <a16:creationId xmlns:a16="http://schemas.microsoft.com/office/drawing/2014/main" id="{34AF7A6D-5ED4-42D8-BA53-730E732A6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73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Line 17">
              <a:extLst>
                <a:ext uri="{FF2B5EF4-FFF2-40B4-BE49-F238E27FC236}">
                  <a16:creationId xmlns:a16="http://schemas.microsoft.com/office/drawing/2014/main" id="{40254D12-1088-4B9C-AEB2-F805B5BB2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784"/>
              <a:ext cx="86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18">
              <a:extLst>
                <a:ext uri="{FF2B5EF4-FFF2-40B4-BE49-F238E27FC236}">
                  <a16:creationId xmlns:a16="http://schemas.microsoft.com/office/drawing/2014/main" id="{D5F6773E-90AE-4590-9C29-0A67B8D51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736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Text Box 19">
              <a:extLst>
                <a:ext uri="{FF2B5EF4-FFF2-40B4-BE49-F238E27FC236}">
                  <a16:creationId xmlns:a16="http://schemas.microsoft.com/office/drawing/2014/main" id="{0AC64232-21DD-47C9-96F0-098588C64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40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(a)</a:t>
              </a:r>
            </a:p>
          </p:txBody>
        </p:sp>
      </p:grpSp>
      <p:grpSp>
        <p:nvGrpSpPr>
          <p:cNvPr id="19476" name="Group 20">
            <a:extLst>
              <a:ext uri="{FF2B5EF4-FFF2-40B4-BE49-F238E27FC236}">
                <a16:creationId xmlns:a16="http://schemas.microsoft.com/office/drawing/2014/main" id="{FA5006FD-53E2-4B04-9003-6CE6306E795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33800"/>
            <a:ext cx="1905000" cy="2514600"/>
            <a:chOff x="2304" y="2208"/>
            <a:chExt cx="1200" cy="1584"/>
          </a:xfrm>
        </p:grpSpPr>
        <p:sp>
          <p:nvSpPr>
            <p:cNvPr id="19477" name="Oval 21">
              <a:extLst>
                <a:ext uri="{FF2B5EF4-FFF2-40B4-BE49-F238E27FC236}">
                  <a16:creationId xmlns:a16="http://schemas.microsoft.com/office/drawing/2014/main" id="{D8435E42-324D-4CD1-962F-A5882717D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08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Oval 22">
              <a:extLst>
                <a:ext uri="{FF2B5EF4-FFF2-40B4-BE49-F238E27FC236}">
                  <a16:creationId xmlns:a16="http://schemas.microsoft.com/office/drawing/2014/main" id="{933FB3C2-4A20-46B0-83C1-64559C741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84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Oval 23">
              <a:extLst>
                <a:ext uri="{FF2B5EF4-FFF2-40B4-BE49-F238E27FC236}">
                  <a16:creationId xmlns:a16="http://schemas.microsoft.com/office/drawing/2014/main" id="{D985A7C7-8301-42E5-843A-F33414AE3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360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Oval 24">
              <a:extLst>
                <a:ext uri="{FF2B5EF4-FFF2-40B4-BE49-F238E27FC236}">
                  <a16:creationId xmlns:a16="http://schemas.microsoft.com/office/drawing/2014/main" id="{E61CD73A-8B11-4D66-9EE5-11114574E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Oval 25">
              <a:extLst>
                <a:ext uri="{FF2B5EF4-FFF2-40B4-BE49-F238E27FC236}">
                  <a16:creationId xmlns:a16="http://schemas.microsoft.com/office/drawing/2014/main" id="{892E61E1-BACE-4F07-B583-EA088B26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60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Line 26">
              <a:extLst>
                <a:ext uri="{FF2B5EF4-FFF2-40B4-BE49-F238E27FC236}">
                  <a16:creationId xmlns:a16="http://schemas.microsoft.com/office/drawing/2014/main" id="{33DE3A31-60E3-44A3-8694-923E35090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8" y="2283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27">
              <a:extLst>
                <a:ext uri="{FF2B5EF4-FFF2-40B4-BE49-F238E27FC236}">
                  <a16:creationId xmlns:a16="http://schemas.microsoft.com/office/drawing/2014/main" id="{49B34E64-A20B-4395-AABA-F91B73C20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256"/>
              <a:ext cx="48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28">
              <a:extLst>
                <a:ext uri="{FF2B5EF4-FFF2-40B4-BE49-F238E27FC236}">
                  <a16:creationId xmlns:a16="http://schemas.microsoft.com/office/drawing/2014/main" id="{59D45358-5C6F-46A3-B7B7-75CF4F5D2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859"/>
              <a:ext cx="277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29">
              <a:extLst>
                <a:ext uri="{FF2B5EF4-FFF2-40B4-BE49-F238E27FC236}">
                  <a16:creationId xmlns:a16="http://schemas.microsoft.com/office/drawing/2014/main" id="{C3126208-9035-4996-9DFA-E9D8A6596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30">
              <a:extLst>
                <a:ext uri="{FF2B5EF4-FFF2-40B4-BE49-F238E27FC236}">
                  <a16:creationId xmlns:a16="http://schemas.microsoft.com/office/drawing/2014/main" id="{63979976-C1EB-4AF3-9D7F-3227A96D36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832"/>
              <a:ext cx="141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Line 31">
              <a:extLst>
                <a:ext uri="{FF2B5EF4-FFF2-40B4-BE49-F238E27FC236}">
                  <a16:creationId xmlns:a16="http://schemas.microsoft.com/office/drawing/2014/main" id="{B8C1FD69-A0B4-474F-AE6B-1C7DEAB67B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2304"/>
              <a:ext cx="288" cy="10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Line 32">
              <a:extLst>
                <a:ext uri="{FF2B5EF4-FFF2-40B4-BE49-F238E27FC236}">
                  <a16:creationId xmlns:a16="http://schemas.microsoft.com/office/drawing/2014/main" id="{87B4365E-16B7-4D61-93FC-52A62E7E2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304"/>
              <a:ext cx="384" cy="10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Line 33">
              <a:extLst>
                <a:ext uri="{FF2B5EF4-FFF2-40B4-BE49-F238E27FC236}">
                  <a16:creationId xmlns:a16="http://schemas.microsoft.com/office/drawing/2014/main" id="{896E58CF-0753-4C2A-9E0E-0AD6C24E3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3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0" name="Line 34">
              <a:extLst>
                <a:ext uri="{FF2B5EF4-FFF2-40B4-BE49-F238E27FC236}">
                  <a16:creationId xmlns:a16="http://schemas.microsoft.com/office/drawing/2014/main" id="{2E5DB42B-B9AB-4AC5-A57D-384F11F03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80"/>
              <a:ext cx="86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1" name="Line 35">
              <a:extLst>
                <a:ext uri="{FF2B5EF4-FFF2-40B4-BE49-F238E27FC236}">
                  <a16:creationId xmlns:a16="http://schemas.microsoft.com/office/drawing/2014/main" id="{84E3D8E6-7A7A-4625-84AA-873C8A8BD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832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Text Box 36">
              <a:extLst>
                <a:ext uri="{FF2B5EF4-FFF2-40B4-BE49-F238E27FC236}">
                  <a16:creationId xmlns:a16="http://schemas.microsoft.com/office/drawing/2014/main" id="{9A7B9804-633E-4A74-AA01-3D14550D1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5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(b)</a:t>
              </a:r>
            </a:p>
          </p:txBody>
        </p:sp>
      </p:grpSp>
      <p:grpSp>
        <p:nvGrpSpPr>
          <p:cNvPr id="19493" name="Group 37">
            <a:extLst>
              <a:ext uri="{FF2B5EF4-FFF2-40B4-BE49-F238E27FC236}">
                <a16:creationId xmlns:a16="http://schemas.microsoft.com/office/drawing/2014/main" id="{BEBE07C2-7E50-40A1-B12A-437F78BBAFE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886200"/>
            <a:ext cx="1905000" cy="2362200"/>
            <a:chOff x="3840" y="2352"/>
            <a:chExt cx="1200" cy="1488"/>
          </a:xfrm>
        </p:grpSpPr>
        <p:sp>
          <p:nvSpPr>
            <p:cNvPr id="19494" name="Oval 38">
              <a:extLst>
                <a:ext uri="{FF2B5EF4-FFF2-40B4-BE49-F238E27FC236}">
                  <a16:creationId xmlns:a16="http://schemas.microsoft.com/office/drawing/2014/main" id="{EE22B982-32CE-414A-97A1-B4188FBBF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52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5" name="Oval 39">
              <a:extLst>
                <a:ext uri="{FF2B5EF4-FFF2-40B4-BE49-F238E27FC236}">
                  <a16:creationId xmlns:a16="http://schemas.microsoft.com/office/drawing/2014/main" id="{07CF946C-054E-4F55-9B6E-9DB1D7E3B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28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6" name="Oval 40">
              <a:extLst>
                <a:ext uri="{FF2B5EF4-FFF2-40B4-BE49-F238E27FC236}">
                  <a16:creationId xmlns:a16="http://schemas.microsoft.com/office/drawing/2014/main" id="{353691BE-5CB0-4F65-866D-48EAAF806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504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7" name="Oval 41">
              <a:extLst>
                <a:ext uri="{FF2B5EF4-FFF2-40B4-BE49-F238E27FC236}">
                  <a16:creationId xmlns:a16="http://schemas.microsoft.com/office/drawing/2014/main" id="{F7C6839E-4F12-4D9D-A13A-EFBFC570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880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8" name="Oval 42">
              <a:extLst>
                <a:ext uri="{FF2B5EF4-FFF2-40B4-BE49-F238E27FC236}">
                  <a16:creationId xmlns:a16="http://schemas.microsoft.com/office/drawing/2014/main" id="{492F28A3-DA51-4164-B23A-59DDB0850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504"/>
              <a:ext cx="96" cy="9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9" name="Line 43">
              <a:extLst>
                <a:ext uri="{FF2B5EF4-FFF2-40B4-BE49-F238E27FC236}">
                  <a16:creationId xmlns:a16="http://schemas.microsoft.com/office/drawing/2014/main" id="{AF7A99A6-8295-4EE3-BB8E-646169ECF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400"/>
              <a:ext cx="48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Line 44">
              <a:extLst>
                <a:ext uri="{FF2B5EF4-FFF2-40B4-BE49-F238E27FC236}">
                  <a16:creationId xmlns:a16="http://schemas.microsoft.com/office/drawing/2014/main" id="{496A907C-26B1-496F-86DF-68456D074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003"/>
              <a:ext cx="277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Line 45">
              <a:extLst>
                <a:ext uri="{FF2B5EF4-FFF2-40B4-BE49-F238E27FC236}">
                  <a16:creationId xmlns:a16="http://schemas.microsoft.com/office/drawing/2014/main" id="{D243F9EC-A225-455D-8C70-4E83065EE0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2448"/>
              <a:ext cx="288" cy="10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Line 46">
              <a:extLst>
                <a:ext uri="{FF2B5EF4-FFF2-40B4-BE49-F238E27FC236}">
                  <a16:creationId xmlns:a16="http://schemas.microsoft.com/office/drawing/2014/main" id="{95C2780B-EB56-4A36-86C1-571CD2FFA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48"/>
              <a:ext cx="384" cy="10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Text Box 47">
              <a:extLst>
                <a:ext uri="{FF2B5EF4-FFF2-40B4-BE49-F238E27FC236}">
                  <a16:creationId xmlns:a16="http://schemas.microsoft.com/office/drawing/2014/main" id="{A1E39FCF-BBCE-4C82-9A2F-4CFB26E16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55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(c)</a:t>
              </a:r>
            </a:p>
          </p:txBody>
        </p:sp>
      </p:grpSp>
      <p:sp>
        <p:nvSpPr>
          <p:cNvPr id="19505" name="WordArt 49">
            <a:extLst>
              <a:ext uri="{FF2B5EF4-FFF2-40B4-BE49-F238E27FC236}">
                <a16:creationId xmlns:a16="http://schemas.microsoft.com/office/drawing/2014/main" id="{144E5D36-BF44-4BC8-9F51-5EFE68AD622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152400"/>
            <a:ext cx="54102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 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补图</a:t>
            </a:r>
          </a:p>
        </p:txBody>
      </p:sp>
      <p:sp>
        <p:nvSpPr>
          <p:cNvPr id="19506" name="Text Box 50">
            <a:extLst>
              <a:ext uri="{FF2B5EF4-FFF2-40B4-BE49-F238E27FC236}">
                <a16:creationId xmlns:a16="http://schemas.microsoft.com/office/drawing/2014/main" id="{CB8133E5-3E7C-4ACD-B42E-FAB566731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791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3" action="ppaction://hlinksldjump"/>
              </a:rPr>
              <a:t>返回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>
            <a:extLst>
              <a:ext uri="{FF2B5EF4-FFF2-40B4-BE49-F238E27FC236}">
                <a16:creationId xmlns:a16="http://schemas.microsoft.com/office/drawing/2014/main" id="{0D825428-48F3-4CA1-85E3-63E3FF2C1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D70F44ED-0BB3-4869-BA18-B6B3041F9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5C59C0DB-02F1-459E-BA7B-0DBE7D0D4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5791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子图</a:t>
            </a:r>
            <a:r>
              <a:rPr lang="en-US" altLang="zh-CN">
                <a:solidFill>
                  <a:schemeClr val="bg1"/>
                </a:solidFill>
              </a:rPr>
              <a:t>G’</a:t>
            </a:r>
            <a:r>
              <a:rPr lang="zh-CN" altLang="en-US">
                <a:solidFill>
                  <a:schemeClr val="bg1"/>
                </a:solidFill>
              </a:rPr>
              <a:t>的相对于图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的补图</a:t>
            </a:r>
          </a:p>
          <a:p>
            <a:pPr>
              <a:spcBef>
                <a:spcPct val="50000"/>
              </a:spcBef>
            </a:pPr>
            <a:r>
              <a:rPr lang="zh-CN" altLang="en-US" sz="2000"/>
              <a:t>（</a:t>
            </a:r>
            <a:r>
              <a:rPr lang="zh-CN" altLang="en-US" sz="2000" b="1">
                <a:solidFill>
                  <a:srgbClr val="990033"/>
                </a:solidFill>
              </a:rPr>
              <a:t>定义</a:t>
            </a:r>
            <a:r>
              <a:rPr lang="en-US" altLang="zh-CN" sz="2000" b="1">
                <a:solidFill>
                  <a:srgbClr val="990033"/>
                </a:solidFill>
              </a:rPr>
              <a:t>7-1.8</a:t>
            </a:r>
            <a:r>
              <a:rPr lang="en-US" altLang="zh-CN" sz="2000"/>
              <a:t> </a:t>
            </a:r>
            <a:r>
              <a:rPr lang="zh-CN" altLang="en-US" sz="2000"/>
              <a:t>）设</a:t>
            </a:r>
            <a:r>
              <a:rPr lang="en-US" altLang="zh-CN" sz="2000"/>
              <a:t>G’=&lt;V’,E’&gt; </a:t>
            </a:r>
            <a:r>
              <a:rPr lang="zh-CN" altLang="en-US" sz="2000"/>
              <a:t>是图</a:t>
            </a:r>
            <a:r>
              <a:rPr lang="en-US" altLang="zh-CN" sz="2000"/>
              <a:t>G=&lt;G,E&gt;</a:t>
            </a:r>
            <a:r>
              <a:rPr lang="zh-CN" altLang="en-US" sz="2000"/>
              <a:t>的子</a:t>
            </a:r>
          </a:p>
          <a:p>
            <a:pPr>
              <a:spcBef>
                <a:spcPct val="50000"/>
              </a:spcBef>
            </a:pPr>
            <a:r>
              <a:rPr lang="zh-CN" altLang="en-US" sz="2000"/>
              <a:t>图，若给定另外一个图 </a:t>
            </a:r>
            <a:r>
              <a:rPr lang="en-US" altLang="zh-CN" sz="2000"/>
              <a:t>G”=&lt;V”,E”&gt;</a:t>
            </a:r>
            <a:r>
              <a:rPr lang="zh-CN" altLang="en-US" sz="2000"/>
              <a:t>使得</a:t>
            </a:r>
            <a:r>
              <a:rPr lang="en-US" altLang="zh-CN" sz="2000"/>
              <a:t>E”=E-E’</a:t>
            </a:r>
            <a:r>
              <a:rPr lang="zh-CN" altLang="en-US" sz="2000"/>
              <a:t>，且</a:t>
            </a:r>
            <a:r>
              <a:rPr lang="en-US" altLang="zh-CN" sz="2000"/>
              <a:t>V”</a:t>
            </a:r>
            <a:r>
              <a:rPr lang="zh-CN" altLang="en-US" sz="2000"/>
              <a:t>中</a:t>
            </a:r>
            <a:r>
              <a:rPr lang="zh-CN" altLang="en-US" sz="2000" b="1"/>
              <a:t>仅包含</a:t>
            </a:r>
            <a:r>
              <a:rPr lang="en-US" altLang="zh-CN" sz="2000"/>
              <a:t>E”</a:t>
            </a:r>
            <a:r>
              <a:rPr lang="zh-CN" altLang="en-US" sz="2000"/>
              <a:t>的边所关联的结点，则称</a:t>
            </a:r>
            <a:r>
              <a:rPr lang="en-US" altLang="zh-CN" sz="2000"/>
              <a:t>G”</a:t>
            </a:r>
            <a:r>
              <a:rPr lang="zh-CN" altLang="en-US" sz="2000"/>
              <a:t>是子图</a:t>
            </a:r>
            <a:r>
              <a:rPr lang="en-US" altLang="zh-CN" sz="2000"/>
              <a:t>G’</a:t>
            </a:r>
            <a:r>
              <a:rPr lang="zh-CN" altLang="en-US" sz="2000"/>
              <a:t>的相对于图</a:t>
            </a:r>
            <a:r>
              <a:rPr lang="en-US" altLang="zh-CN" sz="2000"/>
              <a:t>G</a:t>
            </a:r>
            <a:r>
              <a:rPr lang="zh-CN" altLang="en-US" sz="2000"/>
              <a:t>的补图。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例如：图</a:t>
            </a:r>
            <a:r>
              <a:rPr lang="en-US" altLang="zh-CN" sz="2000">
                <a:solidFill>
                  <a:schemeClr val="bg1"/>
                </a:solidFill>
              </a:rPr>
              <a:t>(c)</a:t>
            </a:r>
            <a:r>
              <a:rPr kumimoji="0" lang="zh-CN" altLang="en-US" sz="2000">
                <a:solidFill>
                  <a:schemeClr val="bg1"/>
                </a:solidFill>
              </a:rPr>
              <a:t>是图</a:t>
            </a:r>
            <a:r>
              <a:rPr lang="en-US" altLang="zh-CN" sz="2000">
                <a:solidFill>
                  <a:schemeClr val="bg1"/>
                </a:solidFill>
              </a:rPr>
              <a:t>(b)</a:t>
            </a:r>
            <a:r>
              <a:rPr lang="zh-CN" altLang="en-US" sz="2000">
                <a:solidFill>
                  <a:schemeClr val="bg1"/>
                </a:solidFill>
              </a:rPr>
              <a:t>相对于图</a:t>
            </a:r>
            <a:r>
              <a:rPr lang="en-US" altLang="zh-CN" sz="2000">
                <a:solidFill>
                  <a:schemeClr val="bg1"/>
                </a:solidFill>
              </a:rPr>
              <a:t>(a)</a:t>
            </a:r>
            <a:r>
              <a:rPr lang="zh-CN" altLang="en-US" sz="2000">
                <a:solidFill>
                  <a:schemeClr val="bg1"/>
                </a:solidFill>
              </a:rPr>
              <a:t>的补图。图</a:t>
            </a:r>
            <a:r>
              <a:rPr lang="en-US" altLang="zh-CN" sz="2000">
                <a:solidFill>
                  <a:schemeClr val="bg1"/>
                </a:solidFill>
              </a:rPr>
              <a:t>(b)</a:t>
            </a:r>
            <a:r>
              <a:rPr lang="zh-CN" altLang="en-US" sz="2000">
                <a:solidFill>
                  <a:schemeClr val="bg1"/>
                </a:solidFill>
              </a:rPr>
              <a:t>不</a:t>
            </a:r>
            <a:r>
              <a:rPr kumimoji="0" lang="zh-CN" altLang="en-US" sz="2000">
                <a:solidFill>
                  <a:schemeClr val="bg1"/>
                </a:solidFill>
              </a:rPr>
              <a:t>是</a:t>
            </a:r>
          </a:p>
          <a:p>
            <a:pPr>
              <a:spcBef>
                <a:spcPct val="50000"/>
              </a:spcBef>
            </a:pPr>
            <a:r>
              <a:rPr kumimoji="0" lang="zh-CN" altLang="en-US" sz="2000">
                <a:solidFill>
                  <a:schemeClr val="bg1"/>
                </a:solidFill>
              </a:rPr>
              <a:t>图</a:t>
            </a:r>
            <a:r>
              <a:rPr lang="en-US" altLang="zh-CN" sz="2000">
                <a:solidFill>
                  <a:schemeClr val="bg1"/>
                </a:solidFill>
              </a:rPr>
              <a:t>(c)</a:t>
            </a:r>
            <a:r>
              <a:rPr lang="zh-CN" altLang="en-US" sz="2000">
                <a:solidFill>
                  <a:schemeClr val="bg1"/>
                </a:solidFill>
              </a:rPr>
              <a:t>相对于图</a:t>
            </a:r>
            <a:r>
              <a:rPr lang="en-US" altLang="zh-CN" sz="2000">
                <a:solidFill>
                  <a:schemeClr val="bg1"/>
                </a:solidFill>
              </a:rPr>
              <a:t>(a)</a:t>
            </a:r>
            <a:r>
              <a:rPr lang="zh-CN" altLang="en-US" sz="2000">
                <a:solidFill>
                  <a:schemeClr val="bg1"/>
                </a:solidFill>
              </a:rPr>
              <a:t>的补图。</a:t>
            </a:r>
          </a:p>
        </p:txBody>
      </p:sp>
      <p:graphicFrame>
        <p:nvGraphicFramePr>
          <p:cNvPr id="22540" name="Object 12">
            <a:extLst>
              <a:ext uri="{FF2B5EF4-FFF2-40B4-BE49-F238E27FC236}">
                <a16:creationId xmlns:a16="http://schemas.microsoft.com/office/drawing/2014/main" id="{7B6D7E43-945C-4831-8445-4688DA5FC5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173538"/>
          <a:ext cx="3948113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VISIO" r:id="rId4" imgW="3948840" imgH="2303640" progId="Visio.Drawing.5">
                  <p:embed/>
                </p:oleObj>
              </mc:Choice>
              <mc:Fallback>
                <p:oleObj name="VISIO" r:id="rId4" imgW="3948840" imgH="2303640" progId="Visio.Drawing.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73538"/>
                        <a:ext cx="3948113" cy="230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>
            <a:extLst>
              <a:ext uri="{FF2B5EF4-FFF2-40B4-BE49-F238E27FC236}">
                <a16:creationId xmlns:a16="http://schemas.microsoft.com/office/drawing/2014/main" id="{171E4C75-5E3A-45E3-9341-73AA80D9B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189038"/>
          <a:ext cx="4556125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VISIO" r:id="rId6" imgW="4556160" imgH="2240640" progId="Visio.Drawing.5">
                  <p:embed/>
                </p:oleObj>
              </mc:Choice>
              <mc:Fallback>
                <p:oleObj name="VISIO" r:id="rId6" imgW="4556160" imgH="2240640" progId="Visio.Drawing.5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189038"/>
                        <a:ext cx="4556125" cy="223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>
            <a:extLst>
              <a:ext uri="{FF2B5EF4-FFF2-40B4-BE49-F238E27FC236}">
                <a16:creationId xmlns:a16="http://schemas.microsoft.com/office/drawing/2014/main" id="{5E18E628-7C8D-4B68-A910-7CA42756E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070350"/>
          <a:ext cx="4556125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VISIO" r:id="rId8" imgW="4556160" imgH="2330640" progId="Visio.Drawing.5">
                  <p:embed/>
                </p:oleObj>
              </mc:Choice>
              <mc:Fallback>
                <p:oleObj name="VISIO" r:id="rId8" imgW="4556160" imgH="2330640" progId="Visio.Drawing.5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070350"/>
                        <a:ext cx="4556125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WordArt 16">
            <a:extLst>
              <a:ext uri="{FF2B5EF4-FFF2-40B4-BE49-F238E27FC236}">
                <a16:creationId xmlns:a16="http://schemas.microsoft.com/office/drawing/2014/main" id="{22D3CC61-F3B0-4F38-9401-E39E155C8D7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152400"/>
            <a:ext cx="54102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 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补图</a:t>
            </a:r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2708D236-2523-45E9-AE80-6C9B6D037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791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10" action="ppaction://hlinksldjump"/>
              </a:rPr>
              <a:t>返回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39113C2-2BF4-4DC1-80D1-69DD1B930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1736</a:t>
            </a:r>
            <a:r>
              <a:rPr lang="zh-CN" altLang="en-US" sz="4000"/>
              <a:t>年，欧拉（</a:t>
            </a:r>
            <a:r>
              <a:rPr lang="en-US" altLang="zh-CN" sz="4000"/>
              <a:t>Euler</a:t>
            </a:r>
            <a:r>
              <a:rPr lang="zh-CN" altLang="en-US" sz="4000"/>
              <a:t>）解决了该问题</a:t>
            </a:r>
            <a:r>
              <a:rPr lang="en-US" altLang="zh-CN" sz="4000"/>
              <a:t>——</a:t>
            </a:r>
            <a:r>
              <a:rPr lang="zh-CN" altLang="en-US" sz="4000"/>
              <a:t>图论诞生。</a:t>
            </a:r>
            <a:br>
              <a:rPr lang="zh-CN" altLang="en-US" sz="4000"/>
            </a:br>
            <a:endParaRPr lang="zh-CN" altLang="en-US" sz="4000"/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E10A9F09-B458-4878-9BE8-5EC7C05F59AB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2492375"/>
            <a:ext cx="3529012" cy="2406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>
            <a:extLst>
              <a:ext uri="{FF2B5EF4-FFF2-40B4-BE49-F238E27FC236}">
                <a16:creationId xmlns:a16="http://schemas.microsoft.com/office/drawing/2014/main" id="{2A7AB011-00B9-46E2-A982-D7615446D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9" name="Line 3">
            <a:extLst>
              <a:ext uri="{FF2B5EF4-FFF2-40B4-BE49-F238E27FC236}">
                <a16:creationId xmlns:a16="http://schemas.microsoft.com/office/drawing/2014/main" id="{7F5B6E85-1AAF-4F79-9015-32F45675A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785B0D01-8189-4F0D-93D6-4DA24B07B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86868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33"/>
                </a:solidFill>
              </a:rPr>
              <a:t>图的同构（定义</a:t>
            </a:r>
            <a:r>
              <a:rPr lang="en-US" altLang="zh-CN" b="1">
                <a:solidFill>
                  <a:srgbClr val="990033"/>
                </a:solidFill>
              </a:rPr>
              <a:t>7-1.9</a:t>
            </a:r>
            <a:r>
              <a:rPr lang="zh-CN" altLang="en-US" b="1">
                <a:solidFill>
                  <a:srgbClr val="990033"/>
                </a:solidFill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设图</a:t>
            </a:r>
            <a:r>
              <a:rPr lang="en-US" altLang="zh-CN">
                <a:solidFill>
                  <a:schemeClr val="bg1"/>
                </a:solidFill>
              </a:rPr>
              <a:t>G=&lt;V,E&gt;</a:t>
            </a:r>
            <a:r>
              <a:rPr lang="zh-CN" altLang="en-US">
                <a:solidFill>
                  <a:schemeClr val="bg1"/>
                </a:solidFill>
              </a:rPr>
              <a:t>及图</a:t>
            </a:r>
            <a:r>
              <a:rPr lang="en-US" altLang="zh-CN">
                <a:solidFill>
                  <a:schemeClr val="bg1"/>
                </a:solidFill>
              </a:rPr>
              <a:t>G’=&lt;G’,E’&gt;</a:t>
            </a:r>
            <a:r>
              <a:rPr lang="zh-CN" altLang="en-US">
                <a:solidFill>
                  <a:schemeClr val="bg1"/>
                </a:solidFill>
              </a:rPr>
              <a:t>，如果存在</a:t>
            </a:r>
            <a:r>
              <a:rPr lang="zh-CN" altLang="en-US" b="1">
                <a:solidFill>
                  <a:schemeClr val="bg1"/>
                </a:solidFill>
              </a:rPr>
              <a:t>双</a:t>
            </a:r>
            <a:r>
              <a:rPr lang="zh-CN" altLang="en-US">
                <a:solidFill>
                  <a:schemeClr val="bg1"/>
                </a:solidFill>
              </a:rPr>
              <a:t>射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g: v</a:t>
            </a:r>
            <a:r>
              <a:rPr lang="en-US" altLang="zh-CN" baseline="-25000">
                <a:solidFill>
                  <a:schemeClr val="bg1"/>
                </a:solidFill>
              </a:rPr>
              <a:t>i </a:t>
            </a:r>
            <a:r>
              <a:rPr lang="en-US" altLang="zh-CN">
                <a:solidFill>
                  <a:schemeClr val="bg1"/>
                </a:solidFill>
              </a:rPr>
              <a:t>→</a:t>
            </a:r>
            <a:r>
              <a:rPr lang="en-US" altLang="zh-CN" baseline="-25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v’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，使得</a:t>
            </a:r>
            <a:r>
              <a:rPr lang="en-US" altLang="zh-CN">
                <a:solidFill>
                  <a:schemeClr val="bg1"/>
                </a:solidFill>
              </a:rPr>
              <a:t>e=(v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en-US" altLang="zh-CN">
                <a:solidFill>
                  <a:schemeClr val="bg1"/>
                </a:solidFill>
              </a:rPr>
              <a:t>,v</a:t>
            </a:r>
            <a:r>
              <a:rPr lang="en-US" altLang="zh-CN" baseline="-25000">
                <a:solidFill>
                  <a:schemeClr val="bg1"/>
                </a:solidFill>
              </a:rPr>
              <a:t>j</a:t>
            </a:r>
            <a:r>
              <a:rPr lang="en-US" altLang="zh-CN">
                <a:solidFill>
                  <a:schemeClr val="bg1"/>
                </a:solidFill>
              </a:rPr>
              <a:t>)(</a:t>
            </a:r>
            <a:r>
              <a:rPr lang="zh-CN" altLang="en-US">
                <a:solidFill>
                  <a:schemeClr val="bg1"/>
                </a:solidFill>
              </a:rPr>
              <a:t>或</a:t>
            </a:r>
            <a:r>
              <a:rPr lang="en-US" altLang="zh-CN">
                <a:solidFill>
                  <a:schemeClr val="bg1"/>
                </a:solidFill>
              </a:rPr>
              <a:t>&lt;v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en-US" altLang="zh-CN">
                <a:solidFill>
                  <a:schemeClr val="bg1"/>
                </a:solidFill>
              </a:rPr>
              <a:t>,v</a:t>
            </a:r>
            <a:r>
              <a:rPr lang="en-US" altLang="zh-CN" baseline="-25000">
                <a:solidFill>
                  <a:schemeClr val="bg1"/>
                </a:solidFill>
              </a:rPr>
              <a:t>j</a:t>
            </a:r>
            <a:r>
              <a:rPr lang="en-US" altLang="zh-CN">
                <a:solidFill>
                  <a:schemeClr val="bg1"/>
                </a:solidFill>
              </a:rPr>
              <a:t>&gt;)</a:t>
            </a:r>
            <a:r>
              <a:rPr lang="zh-CN" altLang="en-US">
                <a:solidFill>
                  <a:schemeClr val="bg1"/>
                </a:solidFill>
              </a:rPr>
              <a:t>是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的一条边</a:t>
            </a:r>
            <a:r>
              <a:rPr lang="zh-CN" altLang="en-US" b="1">
                <a:solidFill>
                  <a:schemeClr val="bg1"/>
                </a:solidFill>
              </a:rPr>
              <a:t>当且仅</a:t>
            </a:r>
            <a:r>
              <a:rPr lang="zh-CN" altLang="en-US">
                <a:solidFill>
                  <a:schemeClr val="bg1"/>
                </a:solidFill>
              </a:rPr>
              <a:t>当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e’=(g(v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en-US" altLang="zh-CN">
                <a:solidFill>
                  <a:schemeClr val="bg1"/>
                </a:solidFill>
              </a:rPr>
              <a:t>),g(v</a:t>
            </a:r>
            <a:r>
              <a:rPr lang="en-US" altLang="zh-CN" baseline="-25000">
                <a:solidFill>
                  <a:schemeClr val="bg1"/>
                </a:solidFill>
              </a:rPr>
              <a:t>j</a:t>
            </a:r>
            <a:r>
              <a:rPr lang="en-US" altLang="zh-CN">
                <a:solidFill>
                  <a:schemeClr val="bg1"/>
                </a:solidFill>
              </a:rPr>
              <a:t>)) (</a:t>
            </a:r>
            <a:r>
              <a:rPr lang="zh-CN" altLang="en-US">
                <a:solidFill>
                  <a:schemeClr val="bg1"/>
                </a:solidFill>
              </a:rPr>
              <a:t>或</a:t>
            </a:r>
            <a:r>
              <a:rPr lang="en-US" altLang="zh-CN">
                <a:solidFill>
                  <a:schemeClr val="bg1"/>
                </a:solidFill>
              </a:rPr>
              <a:t>&lt; g(v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en-US" altLang="zh-CN">
                <a:solidFill>
                  <a:schemeClr val="bg1"/>
                </a:solidFill>
              </a:rPr>
              <a:t>),g(v</a:t>
            </a:r>
            <a:r>
              <a:rPr lang="en-US" altLang="zh-CN" baseline="-25000">
                <a:solidFill>
                  <a:schemeClr val="bg1"/>
                </a:solidFill>
              </a:rPr>
              <a:t>j</a:t>
            </a:r>
            <a:r>
              <a:rPr lang="en-US" altLang="zh-CN">
                <a:solidFill>
                  <a:schemeClr val="bg1"/>
                </a:solidFill>
              </a:rPr>
              <a:t>) &gt;)</a:t>
            </a:r>
            <a:r>
              <a:rPr lang="zh-CN" altLang="en-US">
                <a:solidFill>
                  <a:schemeClr val="bg1"/>
                </a:solidFill>
              </a:rPr>
              <a:t>是</a:t>
            </a:r>
            <a:r>
              <a:rPr lang="en-US" altLang="zh-CN">
                <a:solidFill>
                  <a:schemeClr val="bg1"/>
                </a:solidFill>
              </a:rPr>
              <a:t>G’</a:t>
            </a:r>
            <a:r>
              <a:rPr lang="zh-CN" altLang="en-US">
                <a:solidFill>
                  <a:schemeClr val="bg1"/>
                </a:solidFill>
              </a:rPr>
              <a:t>的一条边，则称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>
                <a:solidFill>
                  <a:schemeClr val="bg1"/>
                </a:solidFill>
              </a:rPr>
              <a:t>G’</a:t>
            </a:r>
            <a:r>
              <a:rPr lang="zh-CN" altLang="en-US" b="1">
                <a:solidFill>
                  <a:srgbClr val="990033"/>
                </a:solidFill>
              </a:rPr>
              <a:t>同构</a:t>
            </a:r>
            <a:r>
              <a:rPr lang="zh-CN" altLang="en-US">
                <a:solidFill>
                  <a:schemeClr val="bg1"/>
                </a:solidFill>
              </a:rPr>
              <a:t>，记作</a:t>
            </a:r>
            <a:r>
              <a:rPr lang="en-US" altLang="zh-CN">
                <a:solidFill>
                  <a:schemeClr val="bg1"/>
                </a:solidFill>
              </a:rPr>
              <a:t>G≌G’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29703" name="WordArt 7">
            <a:extLst>
              <a:ext uri="{FF2B5EF4-FFF2-40B4-BE49-F238E27FC236}">
                <a16:creationId xmlns:a16="http://schemas.microsoft.com/office/drawing/2014/main" id="{4B85AA8C-FC5C-4E5D-8D85-A88ACEB5473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0"/>
            <a:ext cx="54102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 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图的同构</a:t>
            </a:r>
          </a:p>
        </p:txBody>
      </p:sp>
      <p:sp>
        <p:nvSpPr>
          <p:cNvPr id="29705" name="Rectangle 9">
            <a:extLst>
              <a:ext uri="{FF2B5EF4-FFF2-40B4-BE49-F238E27FC236}">
                <a16:creationId xmlns:a16="http://schemas.microsoft.com/office/drawing/2014/main" id="{98A6B273-E9EE-4018-A9CF-7CB59422F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05200"/>
            <a:ext cx="780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G</a:t>
            </a:r>
            <a:r>
              <a:rPr lang="zh-CN" altLang="en-US"/>
              <a:t>与</a:t>
            </a:r>
            <a:r>
              <a:rPr lang="en-US" altLang="zh-CN"/>
              <a:t>G’</a:t>
            </a:r>
            <a:r>
              <a:rPr lang="zh-CN" altLang="en-US"/>
              <a:t>同构的充要条件：</a:t>
            </a:r>
          </a:p>
          <a:p>
            <a:r>
              <a:rPr lang="zh-CN" altLang="en-US"/>
              <a:t>两个图的结点和边分别存在一一对应，且保持关联关系。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0A365D49-9B74-4775-AA3E-2FA99C8D3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43400"/>
            <a:ext cx="48006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两个图同构的</a:t>
            </a:r>
            <a:r>
              <a:rPr lang="zh-CN" altLang="en-US" u="sng">
                <a:solidFill>
                  <a:schemeClr val="bg1"/>
                </a:solidFill>
              </a:rPr>
              <a:t>必要条件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、结点数目相同；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、边数相等；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、度数相同的结点数相等。</a:t>
            </a:r>
          </a:p>
        </p:txBody>
      </p:sp>
      <p:sp>
        <p:nvSpPr>
          <p:cNvPr id="29707" name="Rectangle 11">
            <a:extLst>
              <a:ext uri="{FF2B5EF4-FFF2-40B4-BE49-F238E27FC236}">
                <a16:creationId xmlns:a16="http://schemas.microsoft.com/office/drawing/2014/main" id="{4A61028F-37D3-4D4B-A2D1-1815716A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6482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hlinkClick r:id="rId3" action="ppaction://hlinksldjump"/>
              </a:rPr>
              <a:t>例如：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951226FE-73EB-42B2-B4A4-C20A6D459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7150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hlinkClick r:id="rId4" action="ppaction://hlinksldjump"/>
              </a:rPr>
              <a:t>7-1 </a:t>
            </a:r>
            <a:r>
              <a:rPr lang="zh-CN" altLang="en-US">
                <a:hlinkClick r:id="rId4" action="ppaction://hlinksldjump"/>
              </a:rPr>
              <a:t>图的基本概念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 autoUpdateAnimBg="0"/>
      <p:bldP spid="29705" grpId="0" build="p" autoUpdateAnimBg="0"/>
      <p:bldP spid="29706" grpId="0" build="p" autoUpdateAnimBg="0"/>
      <p:bldP spid="29707" grpId="0" build="p" autoUpdateAnimBg="0"/>
      <p:bldP spid="2970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>
            <a:extLst>
              <a:ext uri="{FF2B5EF4-FFF2-40B4-BE49-F238E27FC236}">
                <a16:creationId xmlns:a16="http://schemas.microsoft.com/office/drawing/2014/main" id="{8B330904-1C8B-4386-ADD9-90A53A8A5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Line 3">
            <a:extLst>
              <a:ext uri="{FF2B5EF4-FFF2-40B4-BE49-F238E27FC236}">
                <a16:creationId xmlns:a16="http://schemas.microsoft.com/office/drawing/2014/main" id="{696C47CF-4CE8-42A2-936B-DB11D1934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WordArt 6">
            <a:extLst>
              <a:ext uri="{FF2B5EF4-FFF2-40B4-BE49-F238E27FC236}">
                <a16:creationId xmlns:a16="http://schemas.microsoft.com/office/drawing/2014/main" id="{FA7DA0B3-7022-4D49-A6A2-F6C4F18D770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0"/>
            <a:ext cx="54102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7-1  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图的基本概念</a:t>
            </a:r>
            <a:r>
              <a:rPr lang="en-US" altLang="zh-CN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---</a:t>
            </a:r>
            <a:r>
              <a:rPr lang="zh-CN" altLang="en-US" sz="3200" kern="10" spc="64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图的同构</a:t>
            </a:r>
          </a:p>
        </p:txBody>
      </p:sp>
      <p:graphicFrame>
        <p:nvGraphicFramePr>
          <p:cNvPr id="31758" name="Object 14">
            <a:extLst>
              <a:ext uri="{FF2B5EF4-FFF2-40B4-BE49-F238E27FC236}">
                <a16:creationId xmlns:a16="http://schemas.microsoft.com/office/drawing/2014/main" id="{4F6FDAAD-92A8-4D43-8881-CD5086FD67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838200"/>
          <a:ext cx="6272213" cy="482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VISIO" r:id="rId3" imgW="6271920" imgH="4826520" progId="Visio.Drawing.5">
                  <p:embed/>
                </p:oleObj>
              </mc:Choice>
              <mc:Fallback>
                <p:oleObj name="VISIO" r:id="rId3" imgW="6271920" imgH="4826520" progId="Visio.Drawing.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838200"/>
                        <a:ext cx="6272213" cy="482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Text Box 15">
            <a:extLst>
              <a:ext uri="{FF2B5EF4-FFF2-40B4-BE49-F238E27FC236}">
                <a16:creationId xmlns:a16="http://schemas.microsoft.com/office/drawing/2014/main" id="{96F632BD-51D8-473F-A7E1-E82CE0DA6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9436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图</a:t>
            </a:r>
            <a:r>
              <a:rPr lang="en-US" altLang="zh-CN"/>
              <a:t>(a)</a:t>
            </a:r>
            <a:r>
              <a:rPr lang="zh-CN" altLang="en-US"/>
              <a:t>与</a:t>
            </a:r>
            <a:r>
              <a:rPr lang="en-US" altLang="zh-CN"/>
              <a:t>(b)</a:t>
            </a:r>
            <a:r>
              <a:rPr lang="zh-CN" altLang="en-US"/>
              <a:t>是同构的。图 </a:t>
            </a:r>
            <a:r>
              <a:rPr lang="en-US" altLang="zh-CN"/>
              <a:t>(c)</a:t>
            </a:r>
            <a:r>
              <a:rPr lang="zh-CN" altLang="en-US"/>
              <a:t>与</a:t>
            </a:r>
            <a:r>
              <a:rPr lang="en-US" altLang="zh-CN"/>
              <a:t>(d)</a:t>
            </a:r>
            <a:r>
              <a:rPr lang="zh-CN" altLang="en-US"/>
              <a:t>是同构的。</a:t>
            </a:r>
          </a:p>
        </p:txBody>
      </p:sp>
      <p:sp>
        <p:nvSpPr>
          <p:cNvPr id="31760" name="Text Box 16">
            <a:extLst>
              <a:ext uri="{FF2B5EF4-FFF2-40B4-BE49-F238E27FC236}">
                <a16:creationId xmlns:a16="http://schemas.microsoft.com/office/drawing/2014/main" id="{60A3EBE6-D039-4D4F-8055-9F6D02A87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724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5" action="ppaction://hlinksldjump"/>
              </a:rPr>
              <a:t>同构的定义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4377B46-8633-42EE-B7B1-3AB98B8C1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7FD18C3-CFD4-43AB-ACDF-B544C0E68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导出子图：设</a:t>
            </a:r>
            <a:r>
              <a:rPr lang="en-US" altLang="zh-CN"/>
              <a:t>G=(V,E)</a:t>
            </a:r>
            <a:r>
              <a:rPr lang="zh-CN" altLang="en-US"/>
              <a:t>是一个图，</a:t>
            </a:r>
            <a:r>
              <a:rPr lang="en-US" altLang="zh-CN"/>
              <a:t>E’</a:t>
            </a:r>
            <a:r>
              <a:rPr lang="zh-CN" altLang="en-US"/>
              <a:t>是</a:t>
            </a:r>
            <a:r>
              <a:rPr lang="en-US" altLang="zh-CN"/>
              <a:t>E</a:t>
            </a:r>
            <a:r>
              <a:rPr lang="zh-CN" altLang="en-US"/>
              <a:t>的子集。以</a:t>
            </a:r>
            <a:r>
              <a:rPr lang="en-US" altLang="zh-CN"/>
              <a:t>E’</a:t>
            </a:r>
            <a:r>
              <a:rPr lang="zh-CN" altLang="en-US"/>
              <a:t>为边集，</a:t>
            </a:r>
            <a:r>
              <a:rPr lang="en-US" altLang="zh-CN"/>
              <a:t>E’</a:t>
            </a:r>
            <a:r>
              <a:rPr lang="zh-CN" altLang="en-US"/>
              <a:t>中的结点的全体为结点集所得到的</a:t>
            </a:r>
            <a:r>
              <a:rPr lang="en-US" altLang="zh-CN"/>
              <a:t>G</a:t>
            </a:r>
            <a:r>
              <a:rPr lang="zh-CN" altLang="en-US"/>
              <a:t>的子图，称为由</a:t>
            </a:r>
            <a:r>
              <a:rPr lang="en-US" altLang="zh-CN"/>
              <a:t>E’</a:t>
            </a:r>
            <a:r>
              <a:rPr lang="zh-CN" altLang="en-US"/>
              <a:t>导出的</a:t>
            </a:r>
            <a:r>
              <a:rPr lang="en-US" altLang="zh-CN"/>
              <a:t>G</a:t>
            </a:r>
            <a:r>
              <a:rPr lang="zh-CN" altLang="en-US"/>
              <a:t>的子图，记为</a:t>
            </a:r>
            <a:r>
              <a:rPr lang="en-US" altLang="zh-CN"/>
              <a:t>G[E’] </a:t>
            </a:r>
            <a:r>
              <a:rPr lang="zh-CN" altLang="en-US"/>
              <a:t>。</a:t>
            </a:r>
          </a:p>
          <a:p>
            <a:r>
              <a:rPr lang="zh-CN" altLang="en-US"/>
              <a:t>设</a:t>
            </a:r>
            <a:r>
              <a:rPr lang="en-US" altLang="zh-CN"/>
              <a:t>V’</a:t>
            </a:r>
            <a:r>
              <a:rPr lang="zh-CN" altLang="en-US"/>
              <a:t>是</a:t>
            </a:r>
            <a:r>
              <a:rPr lang="en-US" altLang="zh-CN"/>
              <a:t>V</a:t>
            </a:r>
            <a:r>
              <a:rPr lang="zh-CN" altLang="en-US"/>
              <a:t>的子集，以</a:t>
            </a:r>
            <a:r>
              <a:rPr lang="en-US" altLang="zh-CN"/>
              <a:t>V’</a:t>
            </a:r>
            <a:r>
              <a:rPr lang="zh-CN" altLang="en-US"/>
              <a:t>为结点集，端点均在</a:t>
            </a:r>
            <a:r>
              <a:rPr lang="en-US" altLang="zh-CN"/>
              <a:t>V’</a:t>
            </a:r>
            <a:r>
              <a:rPr lang="zh-CN" altLang="en-US"/>
              <a:t>中的边的全体为边集所得到的</a:t>
            </a:r>
            <a:r>
              <a:rPr lang="en-US" altLang="zh-CN"/>
              <a:t>G</a:t>
            </a:r>
            <a:r>
              <a:rPr lang="zh-CN" altLang="en-US"/>
              <a:t>的子图，称为由</a:t>
            </a:r>
            <a:r>
              <a:rPr lang="en-US" altLang="zh-CN"/>
              <a:t>V’</a:t>
            </a:r>
            <a:r>
              <a:rPr lang="zh-CN" altLang="en-US"/>
              <a:t>导出的</a:t>
            </a:r>
            <a:r>
              <a:rPr lang="en-US" altLang="zh-CN"/>
              <a:t>G</a:t>
            </a:r>
            <a:r>
              <a:rPr lang="zh-CN" altLang="en-US"/>
              <a:t>的子图，记为</a:t>
            </a:r>
            <a:r>
              <a:rPr lang="en-US" altLang="zh-CN"/>
              <a:t>G[V’] </a:t>
            </a:r>
            <a:r>
              <a:rPr lang="zh-CN" altLang="en-US"/>
              <a:t>。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A825ECA-F682-4EF6-B9D8-C6F266440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几个有名的图论问题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B91D150-BFA0-449F-8DFB-222467180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zh-CN" altLang="en-US"/>
              <a:t>四色猜想</a:t>
            </a:r>
          </a:p>
          <a:p>
            <a:pPr algn="ctr">
              <a:buFontTx/>
              <a:buNone/>
            </a:pPr>
            <a:r>
              <a:rPr lang="zh-CN" altLang="en-US" sz="2800"/>
              <a:t>莫比乌斯（ </a:t>
            </a:r>
            <a:r>
              <a:rPr lang="en-US" altLang="zh-CN" sz="2800">
                <a:cs typeface="Arial" panose="020B0604020202020204" pitchFamily="34" charset="0"/>
              </a:rPr>
              <a:t>Möbius</a:t>
            </a:r>
            <a:r>
              <a:rPr lang="en-US" altLang="zh-CN" sz="2800"/>
              <a:t> </a:t>
            </a:r>
            <a:r>
              <a:rPr lang="zh-CN" altLang="en-US" sz="2800"/>
              <a:t>）于</a:t>
            </a:r>
            <a:r>
              <a:rPr lang="en-US" altLang="zh-CN" sz="2800"/>
              <a:t>1840</a:t>
            </a:r>
            <a:r>
              <a:rPr lang="zh-CN" altLang="en-US" sz="2800"/>
              <a:t>年提出：</a:t>
            </a:r>
          </a:p>
          <a:p>
            <a:pPr>
              <a:buFontTx/>
              <a:buNone/>
            </a:pPr>
            <a:r>
              <a:rPr lang="zh-CN" altLang="en-US" sz="2800"/>
              <a:t>        </a:t>
            </a:r>
          </a:p>
          <a:p>
            <a:pPr>
              <a:buFontTx/>
              <a:buNone/>
            </a:pPr>
            <a:r>
              <a:rPr lang="zh-CN" altLang="en-US" sz="2800"/>
              <a:t>        对地图上的每个国家着色，使得任意相邻的两个国家着不同的颜色，猜想：只需要四种颜。</a:t>
            </a:r>
          </a:p>
          <a:p>
            <a:pPr>
              <a:buFontTx/>
              <a:buNone/>
            </a:pPr>
            <a:r>
              <a:rPr lang="zh-CN" altLang="en-US" sz="2800"/>
              <a:t>         </a:t>
            </a:r>
          </a:p>
          <a:p>
            <a:pPr>
              <a:buFontTx/>
              <a:buNone/>
            </a:pPr>
            <a:r>
              <a:rPr lang="zh-CN" altLang="en-US" sz="2800"/>
              <a:t>阿佩尔和哈肯（</a:t>
            </a:r>
            <a:r>
              <a:rPr lang="en-US" altLang="zh-CN" sz="2800"/>
              <a:t>Appel</a:t>
            </a:r>
            <a:r>
              <a:rPr lang="zh-CN" altLang="en-US" sz="2800"/>
              <a:t>，</a:t>
            </a:r>
            <a:r>
              <a:rPr lang="en-US" altLang="zh-CN" sz="2800"/>
              <a:t>Haken</a:t>
            </a:r>
            <a:r>
              <a:rPr lang="zh-CN" altLang="en-US" sz="2800"/>
              <a:t>）于</a:t>
            </a:r>
            <a:r>
              <a:rPr lang="en-US" altLang="zh-CN" sz="2800"/>
              <a:t>1976</a:t>
            </a:r>
            <a:r>
              <a:rPr lang="zh-CN" altLang="en-US" sz="2800"/>
              <a:t>借助计算机花费</a:t>
            </a:r>
            <a:r>
              <a:rPr lang="en-US" altLang="zh-CN" sz="2800"/>
              <a:t>1200</a:t>
            </a:r>
            <a:r>
              <a:rPr lang="zh-CN" altLang="en-US" sz="2800"/>
              <a:t>小时证明了该猜想。</a:t>
            </a:r>
          </a:p>
          <a:p>
            <a:pPr>
              <a:buFontTx/>
              <a:buNone/>
            </a:pPr>
            <a:endParaRPr lang="zh-CN" altLang="en-US" sz="2800"/>
          </a:p>
          <a:p>
            <a:endParaRPr lang="en-US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F0418C4-F88A-4B97-B19F-D8DA7DCEA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中国邮递员问题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04CEB3F-52A1-4112-B8C4-FEFFC6A15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000"/>
              <a:t>             </a:t>
            </a:r>
            <a:r>
              <a:rPr lang="zh-CN" altLang="en-US" sz="2000"/>
              <a:t>管梅谷与</a:t>
            </a:r>
            <a:r>
              <a:rPr lang="en-US" altLang="zh-CN" sz="2000"/>
              <a:t>1960</a:t>
            </a:r>
            <a:r>
              <a:rPr lang="zh-CN" altLang="en-US" sz="2000"/>
              <a:t>年提出： 一个邮递员，每次送信必须从邮局出发，走遍他所投递的区域内的所有街道，最终回到邮局。问：怎样使他所走的路最短。</a:t>
            </a:r>
          </a:p>
          <a:p>
            <a:pPr>
              <a:buFontTx/>
              <a:buNone/>
            </a:pPr>
            <a:r>
              <a:rPr lang="zh-CN" altLang="en-US" sz="2000"/>
              <a:t>             哥尼斯堡七桥问题：每条边走恰好一次；中国邮递员问题：每条边可以走多次。</a:t>
            </a:r>
          </a:p>
          <a:p>
            <a:endParaRPr lang="zh-CN" altLang="en-US" sz="2000"/>
          </a:p>
          <a:p>
            <a:pPr>
              <a:buFontTx/>
              <a:buNone/>
            </a:pPr>
            <a:endParaRPr lang="zh-CN" altLang="en-US" sz="2000"/>
          </a:p>
          <a:p>
            <a:endParaRPr lang="en-US" altLang="zh-CN"/>
          </a:p>
        </p:txBody>
      </p:sp>
      <p:pic>
        <p:nvPicPr>
          <p:cNvPr id="59396" name="Picture 4">
            <a:extLst>
              <a:ext uri="{FF2B5EF4-FFF2-40B4-BE49-F238E27FC236}">
                <a16:creationId xmlns:a16="http://schemas.microsoft.com/office/drawing/2014/main" id="{CB0EAAF5-57A1-4B32-BC4F-D5E5F92B0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429000"/>
            <a:ext cx="25431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29D9009-3692-4CB3-A49E-6C280B6E7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AED10D2-D2B2-43D3-BE3F-4C0C6E2AA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B64CFBB3-A274-456D-9AC3-C7DBD30F8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74638"/>
            <a:ext cx="44640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chemeClr val="tx1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哈密尔顿图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34D89D62-E45A-432F-86CD-FF58C075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81075"/>
            <a:ext cx="5543550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3525" indent="-2635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42913" indent="5461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97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04988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12975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70175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7375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4575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41775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1600">
                <a:solidFill>
                  <a:schemeClr val="bg1"/>
                </a:solidFill>
              </a:rPr>
              <a:t>戏</a:t>
            </a:r>
            <a:r>
              <a:rPr lang="en-US" altLang="zh-CN" sz="1800">
                <a:solidFill>
                  <a:schemeClr val="bg1"/>
                </a:solidFill>
              </a:rPr>
              <a:t>)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1800" b="1">
                <a:solidFill>
                  <a:srgbClr val="FF0000"/>
                </a:solidFill>
              </a:rPr>
              <a:t>求解</a:t>
            </a:r>
          </a:p>
          <a:p>
            <a:pPr>
              <a:lnSpc>
                <a:spcPct val="110000"/>
              </a:lnSpc>
            </a:pPr>
            <a:r>
              <a:rPr lang="zh-CN" altLang="en-US" sz="1800" b="1">
                <a:solidFill>
                  <a:srgbClr val="FF0000"/>
                </a:solidFill>
              </a:rPr>
              <a:t>问题</a:t>
            </a:r>
            <a:br>
              <a:rPr lang="zh-CN" altLang="en-US" sz="1800" b="1">
                <a:solidFill>
                  <a:srgbClr val="FF0000"/>
                </a:solidFill>
              </a:rPr>
            </a:br>
            <a:r>
              <a:rPr lang="zh-CN" altLang="en-US" sz="1800" b="1">
                <a:solidFill>
                  <a:srgbClr val="FF0000"/>
                </a:solidFill>
              </a:rPr>
              <a:t>    </a:t>
            </a:r>
            <a:r>
              <a:rPr lang="en-US" altLang="zh-CN" sz="1600" b="1"/>
              <a:t>1859</a:t>
            </a:r>
            <a:r>
              <a:rPr lang="zh-CN" altLang="en-US" sz="1600" b="1"/>
              <a:t>年爱尔兰数学家威廉</a:t>
            </a:r>
            <a:r>
              <a:rPr lang="en-US" altLang="zh-CN" sz="1600" b="1"/>
              <a:t>·</a:t>
            </a:r>
            <a:r>
              <a:rPr lang="zh-CN" altLang="en-US" sz="1600" b="1"/>
              <a:t>哈密尔顿（</a:t>
            </a:r>
            <a:r>
              <a:rPr lang="en-US" altLang="zh-CN" sz="1600" b="1"/>
              <a:t>Sir William Hamilton</a:t>
            </a:r>
            <a:r>
              <a:rPr lang="zh-CN" altLang="en-US" sz="1600" b="1"/>
              <a:t>）发明了一个小游戏玩具：一个木刻的正十二面体，每面系正五角形，三面交于一角，共有</a:t>
            </a:r>
            <a:r>
              <a:rPr lang="en-US" altLang="zh-CN" sz="1600" b="1"/>
              <a:t>20</a:t>
            </a:r>
            <a:r>
              <a:rPr lang="zh-CN" altLang="en-US" sz="1600" b="1"/>
              <a:t>个角，每角标有世界上一个重要城市。哈密尔顿提出一个问题：要求沿正十二面体的边寻找一条路通过</a:t>
            </a:r>
            <a:r>
              <a:rPr lang="en-US" altLang="zh-CN" sz="1600" b="1"/>
              <a:t>20</a:t>
            </a:r>
            <a:r>
              <a:rPr lang="zh-CN" altLang="en-US" sz="1600" b="1"/>
              <a:t>个城市，而每个城市只通过一次，最后返回原地。哈密尔顿将此问题称为</a:t>
            </a:r>
            <a:r>
              <a:rPr lang="zh-CN" altLang="en-US" sz="1600" b="1">
                <a:solidFill>
                  <a:srgbClr val="CC0000"/>
                </a:solidFill>
              </a:rPr>
              <a:t>周游世界问题</a:t>
            </a:r>
            <a:r>
              <a:rPr lang="zh-CN" altLang="en-US" sz="1600" b="1"/>
              <a:t>。</a:t>
            </a:r>
            <a:r>
              <a:rPr lang="zh-CN" altLang="en-US" sz="1600">
                <a:solidFill>
                  <a:schemeClr val="bg1"/>
                </a:solidFill>
              </a:rPr>
              <a:t>游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1800" b="1"/>
              <a:t>	     抽象为图论问题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1800" b="1"/>
              <a:t>	     </a:t>
            </a:r>
            <a:r>
              <a:rPr lang="zh-CN" altLang="en-US" sz="1600" b="1" u="sng">
                <a:solidFill>
                  <a:schemeClr val="accent2"/>
                </a:solidFill>
              </a:rPr>
              <a:t>哈密尔顿给出了肯定回答，该问题的解是存在的</a:t>
            </a:r>
          </a:p>
        </p:txBody>
      </p:sp>
      <p:sp>
        <p:nvSpPr>
          <p:cNvPr id="61446" name="AutoShape 6">
            <a:extLst>
              <a:ext uri="{FF2B5EF4-FFF2-40B4-BE49-F238E27FC236}">
                <a16:creationId xmlns:a16="http://schemas.microsoft.com/office/drawing/2014/main" id="{B5F4DC38-7307-4DEF-9A58-F9C5A001A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3427413"/>
            <a:ext cx="431800" cy="2889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pic>
        <p:nvPicPr>
          <p:cNvPr id="61447" name="Picture 7">
            <a:extLst>
              <a:ext uri="{FF2B5EF4-FFF2-40B4-BE49-F238E27FC236}">
                <a16:creationId xmlns:a16="http://schemas.microsoft.com/office/drawing/2014/main" id="{417AD89A-6970-47AD-B2BC-D6BFF0A53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268413"/>
            <a:ext cx="1655763" cy="200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8" name="Picture 8">
            <a:extLst>
              <a:ext uri="{FF2B5EF4-FFF2-40B4-BE49-F238E27FC236}">
                <a16:creationId xmlns:a16="http://schemas.microsoft.com/office/drawing/2014/main" id="{100DD46A-9E40-4031-A6D7-8B792F95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884613"/>
            <a:ext cx="1341438" cy="141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9" name="Picture 9">
            <a:extLst>
              <a:ext uri="{FF2B5EF4-FFF2-40B4-BE49-F238E27FC236}">
                <a16:creationId xmlns:a16="http://schemas.microsoft.com/office/drawing/2014/main" id="{AFA11380-7A56-47E2-8A62-95BCFF8E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3860800"/>
            <a:ext cx="1344612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50" name="Rectangle 10">
            <a:extLst>
              <a:ext uri="{FF2B5EF4-FFF2-40B4-BE49-F238E27FC236}">
                <a16:creationId xmlns:a16="http://schemas.microsoft.com/office/drawing/2014/main" id="{23183E63-D50C-455C-9AA4-C906CE568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5013325"/>
            <a:ext cx="4103688" cy="403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r>
              <a:rPr kumimoji="0" lang="en-US" altLang="zh-CN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kumimoji="0"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哈密尔顿回路</a:t>
            </a:r>
            <a:r>
              <a:rPr kumimoji="0" lang="en-US" altLang="zh-CN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kumimoji="0"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圈</a:t>
            </a:r>
            <a:r>
              <a:rPr kumimoji="0" lang="en-US" altLang="zh-CN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)</a:t>
            </a:r>
            <a:r>
              <a:rPr kumimoji="0" lang="zh-CN" altLang="en-US"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哈密尔顿图</a:t>
            </a:r>
          </a:p>
        </p:txBody>
      </p:sp>
      <p:sp>
        <p:nvSpPr>
          <p:cNvPr id="61451" name="Rectangle 11">
            <a:extLst>
              <a:ext uri="{FF2B5EF4-FFF2-40B4-BE49-F238E27FC236}">
                <a16:creationId xmlns:a16="http://schemas.microsoft.com/office/drawing/2014/main" id="{226CD7AB-9A34-4F68-AC02-33B25C9E7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734050"/>
            <a:ext cx="7704137" cy="4540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sz="1800" b="1">
                <a:solidFill>
                  <a:srgbClr val="3333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运筹学、计算机科学和编码理论中的很多问题都可以化为哈密尔顿图问题</a:t>
            </a:r>
            <a:r>
              <a:rPr kumimoji="0" lang="zh-CN" altLang="en-US" sz="1800" b="1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0" grpId="0" animBg="1"/>
      <p:bldP spid="614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7A67E5C-D40C-4B74-B8A6-30B45FC5B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4A821CA-FC6F-4C1C-8D6F-DA7266F4B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6351821C-2489-4E26-9173-4166088E8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/>
              <a:t>旅行售货员问题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E6E31389-8D8F-4661-B3A6-5D1D1C863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给出城市之间的距离，一位售货员从某一城市出发，经过每个城市恰好一次，然后回到出发的城市，要求他所走的路经最短。</a:t>
            </a:r>
          </a:p>
          <a:p>
            <a:r>
              <a:rPr lang="zh-CN" altLang="en-US" sz="2800"/>
              <a:t>美国数学家威特涅与</a:t>
            </a:r>
            <a:r>
              <a:rPr lang="en-US" altLang="zh-CN" sz="2800"/>
              <a:t>1934</a:t>
            </a:r>
            <a:r>
              <a:rPr lang="zh-CN" altLang="en-US" sz="2800"/>
              <a:t>年在普林斯顿的一个讨论班上提出。该问题在理论和应用上都很有价值，迄今有很多论文研究该问题。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21565CC-7F56-4D32-8253-7405F979E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4BA066E-9411-4196-8C93-C97027D02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4FDD2227-4CBC-4E21-9385-B11789AE5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/>
              <a:t>图论及其在计算机科学中的应用例子</a:t>
            </a:r>
            <a:br>
              <a:rPr lang="zh-CN" altLang="en-US" sz="4000"/>
            </a:br>
            <a:br>
              <a:rPr lang="zh-CN" altLang="en-US" sz="4000"/>
            </a:br>
            <a:endParaRPr lang="zh-CN" altLang="en-US" sz="4000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B2E662E4-FCCB-4F53-9DF6-B305A93DB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图论在许多领域，诸如，计算机科学、物理学、化学、运筹学、信息论、控制论、网络通讯、社会科学以及经济管理、军事、国防、工农业生产等方面都得到广泛的应用。</a:t>
            </a:r>
          </a:p>
          <a:p>
            <a:r>
              <a:rPr lang="zh-CN" altLang="en-US" sz="2400"/>
              <a:t>在计算机科学领域，如数据结构、语言、算法、数据库、操作系统、人工智能、网络理论、开关理论等方面，图论扮演着重要的角色。如：</a:t>
            </a:r>
          </a:p>
          <a:p>
            <a:pPr>
              <a:buFontTx/>
              <a:buNone/>
            </a:pPr>
            <a:r>
              <a:rPr lang="zh-CN" altLang="en-US" sz="2000"/>
              <a:t>数据结构中的图、树</a:t>
            </a:r>
          </a:p>
          <a:p>
            <a:pPr>
              <a:buFontTx/>
              <a:buNone/>
            </a:pPr>
            <a:r>
              <a:rPr lang="zh-CN" altLang="en-US" sz="2000"/>
              <a:t>数据库中的网状模型</a:t>
            </a:r>
          </a:p>
          <a:p>
            <a:pPr>
              <a:buFontTx/>
              <a:buNone/>
            </a:pPr>
            <a:r>
              <a:rPr lang="zh-CN" altLang="en-US" sz="2000"/>
              <a:t>计算机网络中的环网络、星形网络等</a:t>
            </a:r>
          </a:p>
          <a:p>
            <a:pPr>
              <a:buFontTx/>
              <a:buNone/>
            </a:pPr>
            <a:r>
              <a:rPr lang="zh-CN" altLang="en-US" sz="2000"/>
              <a:t>算法设计与分析、人工智能</a:t>
            </a:r>
            <a:r>
              <a:rPr lang="en-US" altLang="zh-CN" sz="2000"/>
              <a:t>…</a:t>
            </a:r>
          </a:p>
          <a:p>
            <a:r>
              <a:rPr lang="zh-CN" altLang="en-US" sz="2000"/>
              <a:t>并行计算机中的多处理器互连网络（</a:t>
            </a:r>
            <a:r>
              <a:rPr lang="en-US" altLang="zh-CN" sz="2000"/>
              <a:t>Multiprocessor Interconnection Network</a:t>
            </a:r>
            <a:r>
              <a:rPr lang="zh-CN" altLang="en-US" sz="2000"/>
              <a:t>）</a:t>
            </a:r>
          </a:p>
          <a:p>
            <a:r>
              <a:rPr lang="zh-CN" altLang="en-US" sz="2000"/>
              <a:t>无线传感器网络（</a:t>
            </a:r>
            <a:r>
              <a:rPr lang="en-US" altLang="zh-CN" sz="2000"/>
              <a:t>Wireless Sensor Network</a:t>
            </a:r>
            <a:r>
              <a:rPr lang="zh-CN" altLang="en-US" sz="2000"/>
              <a:t>）</a:t>
            </a:r>
          </a:p>
          <a:p>
            <a:r>
              <a:rPr lang="en-US" altLang="zh-CN" sz="2400"/>
              <a:t>……</a:t>
            </a:r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FCB5E35-F248-4D5F-9593-9C1C81822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D24891E-A357-4D88-B5F8-63BA8FAEF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4E9BB949-AA1D-438B-A853-BA12147A7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多处理器互连网络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6D886539-ED89-435D-9256-1DF1E3F47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/>
              <a:t>一个多处理器互连网络可用一个图</a:t>
            </a:r>
            <a:r>
              <a:rPr lang="en-US" altLang="zh-CN" sz="1800"/>
              <a:t>G=</a:t>
            </a:r>
            <a:r>
              <a:rPr lang="zh-CN" altLang="en-US" sz="1800"/>
              <a:t>（</a:t>
            </a:r>
            <a:r>
              <a:rPr lang="en-US" altLang="zh-CN" sz="1800"/>
              <a:t>V</a:t>
            </a:r>
            <a:r>
              <a:rPr lang="zh-CN" altLang="en-US" sz="1800"/>
              <a:t>，</a:t>
            </a:r>
            <a:r>
              <a:rPr lang="en-US" altLang="zh-CN" sz="1800"/>
              <a:t>E</a:t>
            </a:r>
            <a:r>
              <a:rPr lang="zh-CN" altLang="en-US" sz="1800"/>
              <a:t>）表示，其中</a:t>
            </a:r>
            <a:r>
              <a:rPr lang="en-US" altLang="zh-CN" sz="1800"/>
              <a:t>V</a:t>
            </a:r>
            <a:r>
              <a:rPr lang="zh-CN" altLang="en-US" sz="1800"/>
              <a:t>中的每个顶点</a:t>
            </a:r>
            <a:r>
              <a:rPr lang="en-US" altLang="zh-CN" sz="1800"/>
              <a:t>v</a:t>
            </a:r>
            <a:r>
              <a:rPr lang="zh-CN" altLang="en-US" sz="1800"/>
              <a:t>表示一个处理器，</a:t>
            </a:r>
            <a:r>
              <a:rPr lang="en-US" altLang="zh-CN" sz="1800"/>
              <a:t>E</a:t>
            </a:r>
            <a:r>
              <a:rPr lang="zh-CN" altLang="en-US" sz="1800"/>
              <a:t>中的每条边表示处理器之间的链路（</a:t>
            </a:r>
            <a:r>
              <a:rPr lang="en-US" altLang="zh-CN" sz="1800"/>
              <a:t>Hard-link</a:t>
            </a:r>
            <a:r>
              <a:rPr lang="zh-CN" altLang="en-US" sz="1800"/>
              <a:t>）。</a:t>
            </a:r>
          </a:p>
          <a:p>
            <a:r>
              <a:rPr lang="zh-CN" altLang="en-US" sz="1800"/>
              <a:t>应用：并行计算机中若干个处理器连接的方式。</a:t>
            </a:r>
          </a:p>
          <a:p>
            <a:r>
              <a:rPr lang="zh-CN" altLang="en-US" sz="1800"/>
              <a:t>例：</a:t>
            </a:r>
            <a:r>
              <a:rPr lang="en-US" altLang="zh-CN" sz="1800"/>
              <a:t>n</a:t>
            </a:r>
            <a:r>
              <a:rPr lang="zh-CN" altLang="en-US" sz="1800"/>
              <a:t>维超立方体</a:t>
            </a:r>
            <a:r>
              <a:rPr lang="en-US" altLang="zh-CN" sz="1800"/>
              <a:t>Q_n=(V,E): V</a:t>
            </a:r>
            <a:r>
              <a:rPr lang="zh-CN" altLang="en-US" sz="1800"/>
              <a:t>中每个顶点表示为一个长度为</a:t>
            </a:r>
            <a:r>
              <a:rPr lang="en-US" altLang="zh-CN" sz="1800"/>
              <a:t>n</a:t>
            </a:r>
            <a:r>
              <a:rPr lang="zh-CN" altLang="en-US" sz="1800"/>
              <a:t>的二进制串，</a:t>
            </a:r>
            <a:r>
              <a:rPr lang="en-US" altLang="zh-CN" sz="1800"/>
              <a:t>E</a:t>
            </a:r>
            <a:r>
              <a:rPr lang="zh-CN" altLang="en-US" sz="1800"/>
              <a:t>中两个顶点之间有一条边当且仅当它们只有一位不同。顶点个数</a:t>
            </a:r>
            <a:r>
              <a:rPr lang="en-US" altLang="zh-CN" sz="1800"/>
              <a:t>2</a:t>
            </a:r>
            <a:r>
              <a:rPr lang="en-US" altLang="zh-CN" sz="1800" baseline="30000"/>
              <a:t>n</a:t>
            </a:r>
            <a:r>
              <a:rPr lang="zh-CN" altLang="en-US" sz="1800"/>
              <a:t>，边数：</a:t>
            </a:r>
            <a:r>
              <a:rPr lang="en-US" altLang="zh-CN" sz="1800"/>
              <a:t>n2</a:t>
            </a:r>
            <a:r>
              <a:rPr lang="en-US" altLang="zh-CN" sz="1800" baseline="30000"/>
              <a:t>n-1</a:t>
            </a:r>
            <a:r>
              <a:rPr lang="zh-CN" altLang="en-US" sz="1800"/>
              <a:t>。</a:t>
            </a:r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超立方体性并行机：</a:t>
            </a:r>
            <a:r>
              <a:rPr lang="en-US" altLang="zh-CN" sz="1800"/>
              <a:t>CM-2</a:t>
            </a:r>
            <a:r>
              <a:rPr lang="zh-CN" altLang="en-US" sz="1800"/>
              <a:t>，</a:t>
            </a:r>
            <a:r>
              <a:rPr lang="en-US" altLang="zh-CN" sz="1800"/>
              <a:t>nCUBE</a:t>
            </a:r>
            <a:r>
              <a:rPr lang="zh-CN" altLang="en-US" sz="1800"/>
              <a:t>，</a:t>
            </a:r>
            <a:r>
              <a:rPr lang="en-US" altLang="zh-CN" sz="1800"/>
              <a:t>IPSC-860</a:t>
            </a:r>
            <a:r>
              <a:rPr lang="zh-CN" altLang="en-US" sz="1800"/>
              <a:t>，</a:t>
            </a:r>
            <a:r>
              <a:rPr lang="en-US" altLang="zh-CN" sz="1800"/>
              <a:t>SGI Origin 2000</a:t>
            </a:r>
            <a:r>
              <a:rPr lang="zh-CN" altLang="en-US" sz="1800"/>
              <a:t>。</a:t>
            </a:r>
          </a:p>
          <a:p>
            <a:pPr>
              <a:buFontTx/>
              <a:buNone/>
            </a:pPr>
            <a:endParaRPr lang="en-US" altLang="zh-CN" sz="1800"/>
          </a:p>
        </p:txBody>
      </p:sp>
      <p:pic>
        <p:nvPicPr>
          <p:cNvPr id="64518" name="Picture 6">
            <a:extLst>
              <a:ext uri="{FF2B5EF4-FFF2-40B4-BE49-F238E27FC236}">
                <a16:creationId xmlns:a16="http://schemas.microsoft.com/office/drawing/2014/main" id="{9265BBF4-6172-4BBD-A231-B86435086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500438"/>
            <a:ext cx="1349375" cy="142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</TotalTime>
  <Words>3195</Words>
  <Application>Microsoft Office PowerPoint</Application>
  <PresentationFormat>全屏显示(4:3)</PresentationFormat>
  <Paragraphs>299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Times New Roman</vt:lpstr>
      <vt:lpstr>宋体</vt:lpstr>
      <vt:lpstr>Arial</vt:lpstr>
      <vt:lpstr>Wingdings</vt:lpstr>
      <vt:lpstr>Comic Sans MS</vt:lpstr>
      <vt:lpstr>黑体</vt:lpstr>
      <vt:lpstr>Symbol</vt:lpstr>
      <vt:lpstr>默认设计模板</vt:lpstr>
      <vt:lpstr>VISIO 5 Drawing</vt:lpstr>
      <vt:lpstr>PowerPoint 演示文稿</vt:lpstr>
      <vt:lpstr>图论的诞生——哥尼斯堡七桥问题  </vt:lpstr>
      <vt:lpstr>1736年，欧拉（Euler）解决了该问题——图论诞生。 </vt:lpstr>
      <vt:lpstr>几个有名的图论问题</vt:lpstr>
      <vt:lpstr>中国邮递员问题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zhhz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zkl2k</dc:creator>
  <cp:lastModifiedBy>高歌</cp:lastModifiedBy>
  <cp:revision>172</cp:revision>
  <dcterms:created xsi:type="dcterms:W3CDTF">2003-07-07T06:48:33Z</dcterms:created>
  <dcterms:modified xsi:type="dcterms:W3CDTF">2021-11-10T03:41:47Z</dcterms:modified>
</cp:coreProperties>
</file>