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1B5FD-E050-4DBE-AC63-F2AA9BA5D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2E0EB1-A3AC-4E69-BFF9-23D132672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5F654-44D1-4385-A647-572ECB24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8FD9E-254B-41B5-AE56-F739681A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83FFF-059A-4667-BFA1-C4B4EE8A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21259-9DDF-450E-8BF0-D995590EEB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87998-75BC-4DD5-A7F5-5777B837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6BBF02-0C5D-4947-8722-1D9223F68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3F1D1-8685-4D68-8DC4-A379B4D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EE0CE-FB1D-4FBE-9DB6-A78FE0F4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663E1-D528-43C4-9726-C39044A8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B0E54-634F-47C3-B3EB-2ECC3AD6EF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90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D820F2-0584-4412-9560-4EED9E808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9AAA6-76CF-4F3F-B969-CE8518449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C1AD2-AA44-4CA8-8223-EAC9A929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9F223-74C1-449D-A038-07829F7A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434BC-1424-4140-94D0-4D71B0BA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D2FD4-5A92-4EF6-86ED-9876DDF403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63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DE7F2-0FC9-40D6-BF2E-FCE6DA02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70208-4C54-4296-B811-4863C775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65F87-1B66-4BCE-8566-147E1069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13A8E-7C2A-484A-9336-D3B3368F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2B1A3-F8E8-4145-9253-720DB663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8FAB8-42BC-4229-9FA5-6A70996823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81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720D3-8E68-4CB9-BA6B-CC8AC9E9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62C1A-7092-46E7-87FE-6AA3F88A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CF1C5-4F21-4CEB-AB3E-77786141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172D3-9688-470C-B701-C0A0774E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95FED-813E-4A9F-AF2E-4887EEF4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2B891-196D-42EB-9C75-6F7E209C5C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94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455F1-F664-48C9-A114-6FBC87AB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9FD2E-B6EF-4EB9-B999-B75CBCD73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679C1-E5CC-4727-9C58-EC8C26D1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A67B0-8D4B-4137-B8A3-79A00B0B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D6FCC-EF5D-4EC0-824C-74199588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42D4E-D1A4-486B-9718-88CF72E7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4ABFD-C942-40BA-82F9-EB1EB23850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52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45704-0E58-4F0F-917F-58A82F0D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4B8F6-0755-47D7-BABF-4EE410CD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8DDB3-F86B-4DC6-9AFD-39D1EF34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DF5B9F-DCD2-4F91-A1D0-D030E1CD7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0DBDD4-C960-4CA8-94A9-0D53E10FA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549BE-D2F8-41DA-B696-13865D1A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A28595-8514-42E2-BD34-CBAB7A00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8E96E0-50FF-411E-B6F8-50502637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A96E4-826A-4552-B5BA-804C3079CD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49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7A5D1-49B2-41B9-8DB6-3681D8A0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D5103E-CDE9-46F8-B8B2-15B49336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B1DE1-6214-471C-B425-E8FFAD81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51FE5-06F3-4376-B997-429F386D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0AEE7-8513-4C45-BE6F-3E0D78F866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1E194B-D6BB-481C-A82F-6557C074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517B2-8860-4F1C-B6C8-B3CB8500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4992E-EEC2-4AED-BFBD-72AA23B8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199C7-78DC-4473-8F72-C4747B67EF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37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922D2-B992-4C2E-9D06-59C19000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DD953-C7AC-45B4-9AF8-FB625A77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0D734-7014-46FB-8B5F-5B6C5F181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EC5C5-2474-4F57-8589-1893B89A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343A6-4C4E-4556-B44B-FA0CC60E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4B925-E6E3-480F-AFE9-B3459638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0A274-F8F6-425F-BB19-EE2881BD3D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25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75B0A-BDBB-4935-8869-4F472AB5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528BC6-912B-4C6B-8C24-1A3D1DC05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D7CAB-9B34-4A2D-A9D8-939690719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FDD15-503E-4008-99B6-7EAF2780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07D91-1B93-4656-BEB2-7B2EAA3B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572C4-DBAF-4E63-BA30-C6AA211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B7A4F-51FE-4D47-AA33-9858447B52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30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5DAF83-56DC-4695-AB25-BBC793B23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927EE6-9808-4F3D-BD27-69B6BAAEA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0D08788-3C93-4C5D-A3F2-1DA0738282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C6A008-E691-4DA7-8BC5-09301B87FE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3A098B8-E383-4268-A002-F8C808FC7B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AE35073-A480-4887-8552-3CC720D342E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slide" Target="slide1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>
            <a:extLst>
              <a:ext uri="{FF2B5EF4-FFF2-40B4-BE49-F238E27FC236}">
                <a16:creationId xmlns:a16="http://schemas.microsoft.com/office/drawing/2014/main" id="{1AD12748-6535-42DD-BBA3-A9FC98CA9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WordArt 3">
            <a:extLst>
              <a:ext uri="{FF2B5EF4-FFF2-40B4-BE49-F238E27FC236}">
                <a16:creationId xmlns:a16="http://schemas.microsoft.com/office/drawing/2014/main" id="{FE6A9ABC-B55B-459D-B755-D770B794785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D24D2E8A-24E9-4210-98D0-97DB2230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275D3EDD-233F-4714-83AC-024FBB7F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82BDD8F2-3D46-4316-9DD8-A93C3182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DC58099-CC16-4443-B367-517A68811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0"/>
            <a:ext cx="42672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楷体_GB2312" pitchFamily="49" charset="-122"/>
              </a:rPr>
              <a:t>一、</a:t>
            </a:r>
            <a:r>
              <a:rPr lang="zh-CN" altLang="en-US" sz="4000" b="1">
                <a:solidFill>
                  <a:schemeClr val="bg1"/>
                </a:solidFill>
                <a:ea typeface="楷体_GB2312" pitchFamily="49" charset="-122"/>
                <a:hlinkClick r:id="rId2" action="ppaction://hlinksldjump"/>
              </a:rPr>
              <a:t>无向树</a:t>
            </a:r>
            <a:endParaRPr lang="zh-CN" altLang="en-US" sz="4000" b="1">
              <a:solidFill>
                <a:schemeClr val="bg1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楷体_GB2312" pitchFamily="49" charset="-122"/>
              </a:rPr>
              <a:t>二、</a:t>
            </a:r>
            <a:r>
              <a:rPr lang="zh-CN" altLang="en-US" sz="4000" b="1">
                <a:solidFill>
                  <a:schemeClr val="bg1"/>
                </a:solidFill>
                <a:ea typeface="楷体_GB2312" pitchFamily="49" charset="-122"/>
                <a:hlinkClick r:id="rId3" action="ppaction://hlinksldjump"/>
              </a:rPr>
              <a:t>生成树</a:t>
            </a:r>
            <a:endParaRPr lang="zh-CN" altLang="en-US" sz="4000" b="1">
              <a:solidFill>
                <a:schemeClr val="bg1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楷体_GB2312" pitchFamily="49" charset="-122"/>
              </a:rPr>
              <a:t>三、</a:t>
            </a:r>
            <a:r>
              <a:rPr lang="zh-CN" altLang="en-US" sz="4000" b="1">
                <a:solidFill>
                  <a:schemeClr val="bg1"/>
                </a:solidFill>
                <a:ea typeface="楷体_GB2312" pitchFamily="49" charset="-122"/>
                <a:hlinkClick r:id="rId4" action="ppaction://hlinksldjump"/>
              </a:rPr>
              <a:t>最小生成树</a:t>
            </a:r>
            <a:endParaRPr lang="zh-CN" altLang="en-US" sz="4000" b="1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823F4AED-E20B-4476-8FEE-98504A72B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WordArt 3">
            <a:extLst>
              <a:ext uri="{FF2B5EF4-FFF2-40B4-BE49-F238E27FC236}">
                <a16:creationId xmlns:a16="http://schemas.microsoft.com/office/drawing/2014/main" id="{94A7EFD1-1B3F-4F89-BD39-D45E3B90E05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3AFAF134-3199-4326-A04D-D9759AEC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4083D018-7E4C-46EC-B078-89F2F57A9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BBDE5502-F61A-4B15-822C-3E0F9FFD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FD79500D-12B8-4A9A-80F8-97140AC1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3058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(5)5=&gt;6  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>
                <a:solidFill>
                  <a:schemeClr val="bg1"/>
                </a:solidFill>
                <a:ea typeface="楷体_GB2312" pitchFamily="49" charset="-122"/>
              </a:rPr>
              <a:t>即</a:t>
            </a:r>
            <a:r>
              <a:rPr lang="zh-CN" altLang="en-US" sz="28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连通，但删去任一边，图便不连通</a:t>
            </a:r>
            <a:r>
              <a:rPr lang="en-US" altLang="zh-CN" sz="2800" b="1" u="sng">
                <a:solidFill>
                  <a:schemeClr val="bg1"/>
                </a:solidFill>
                <a:ea typeface="楷体_GB2312" pitchFamily="49" charset="-122"/>
              </a:rPr>
              <a:t>=&gt;</a:t>
            </a:r>
            <a:r>
              <a:rPr lang="zh-CN" altLang="en-US" sz="28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每一对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结点间有唯一的一条通路。</a:t>
            </a:r>
            <a:endParaRPr lang="zh-CN" altLang="en-US" sz="2800" b="1" u="sng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证明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  <a:sym typeface="Wingdings" panose="05000000000000000000" pitchFamily="2" charset="2"/>
              </a:rPr>
              <a:t>a）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  <a:sym typeface="Wingdings" panose="05000000000000000000" pitchFamily="2" charset="2"/>
              </a:rPr>
              <a:t>证明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每一对结点间有一条通路</a:t>
            </a:r>
            <a:endParaRPr lang="zh-CN" altLang="en-US" sz="2800" b="1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 因为图连通，故任两结点间有一条通路。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b）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证明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每一对结点间只有一条通路（用反证法）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  若两结点间路径不唯一，则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中有圈（一个定理），删去圈上任一条边，则图仍连通，与假设矛盾。所以，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每一对结点间必有唯一的一条通路。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CA7D0D7F-C86E-40F0-BA9C-D26480501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" name="WordArt 3">
            <a:extLst>
              <a:ext uri="{FF2B5EF4-FFF2-40B4-BE49-F238E27FC236}">
                <a16:creationId xmlns:a16="http://schemas.microsoft.com/office/drawing/2014/main" id="{8EB85166-1058-4F74-8E52-036B5EA122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16ECE080-A712-4D64-A36B-E1F808080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183275FE-563D-47E8-9F06-CF3E1D25F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FC459BEA-71A0-483E-B303-7A1D02D5E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111C8FAC-A75F-4E15-B33E-3E453EA37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2296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(6) 6=&gt;1 </a:t>
            </a:r>
          </a:p>
          <a:p>
            <a:pPr>
              <a:spcBef>
                <a:spcPct val="50000"/>
              </a:spcBef>
            </a:pPr>
            <a:r>
              <a:rPr lang="zh-CN" altLang="en-US" sz="2800" b="1" u="sng">
                <a:solidFill>
                  <a:schemeClr val="bg1"/>
                </a:solidFill>
                <a:ea typeface="楷体_GB2312" pitchFamily="49" charset="-122"/>
              </a:rPr>
              <a:t>每一对结点之间有一条且仅有一条路=&gt;无回路的连</a:t>
            </a:r>
          </a:p>
          <a:p>
            <a:pPr>
              <a:spcBef>
                <a:spcPct val="50000"/>
              </a:spcBef>
            </a:pPr>
            <a:r>
              <a:rPr lang="zh-CN" altLang="en-US" sz="2800" b="1" u="sng">
                <a:solidFill>
                  <a:schemeClr val="bg1"/>
                </a:solidFill>
                <a:ea typeface="楷体_GB2312" pitchFamily="49" charset="-122"/>
              </a:rPr>
              <a:t>通无向图。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 （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a）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证明图是连通的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 因每一对结点有唯一的一条通路，故图连通。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（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b）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证明图中无回路（用反证法）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  若图中有回路，则必有圈，从而圈上任两结点间有两条不同通路，与题设矛盾。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>
            <a:extLst>
              <a:ext uri="{FF2B5EF4-FFF2-40B4-BE49-F238E27FC236}">
                <a16:creationId xmlns:a16="http://schemas.microsoft.com/office/drawing/2014/main" id="{2AFCDF0A-7F25-4141-B255-275CB80C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WordArt 3">
            <a:extLst>
              <a:ext uri="{FF2B5EF4-FFF2-40B4-BE49-F238E27FC236}">
                <a16:creationId xmlns:a16="http://schemas.microsoft.com/office/drawing/2014/main" id="{A70C19A3-236C-4810-9B06-0ABC1E5FDA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70D5AA2E-FEC9-4D5F-9A41-D35403BA6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DB0E41ED-FBBA-4965-B38E-3BD9DF3BD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F9B1BFC3-3654-48B6-81B4-5A52BE57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A9F1F201-76E6-4939-B24F-CA65B24DA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3、树的性质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A12D9846-4A5C-4B30-A7A1-E9A495123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71628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证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：（用反证法证明）</a:t>
            </a:r>
            <a:endParaRPr lang="en-US" altLang="zh-CN" sz="2800" b="1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a)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中只有一片树叶，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则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deg（v</a:t>
            </a:r>
            <a:r>
              <a:rPr lang="en-US" altLang="zh-CN" sz="2800" b="1" baseline="-30000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）≥2（v-1）+1=2v-1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</a:t>
            </a:r>
            <a:endParaRPr lang="en-US" altLang="zh-CN" sz="2800" b="1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b)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中没有树叶，则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deg（v</a:t>
            </a:r>
            <a:r>
              <a:rPr lang="en-US" altLang="zh-CN" sz="2800" b="1" baseline="-30000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）≥2v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均与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deg（v</a:t>
            </a:r>
            <a:r>
              <a:rPr lang="en-US" altLang="zh-CN" sz="2800" b="1" baseline="-30000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）=2e=2（v-1）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矛盾 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故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中之至少有两个树叶（度数为1的结点）。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72CBCABB-093B-40EB-BC99-66D2C7D1E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定理7-7.2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结点数大于等于2的任意树，至少有两片树叶。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24852F90-0F79-43CC-9DA5-9D74C1723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876800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2" action="ppaction://hlinksldjump"/>
              </a:rPr>
              <a:t>7-7 树与生成树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4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4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4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4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build="p" autoUpdateAnimBg="0"/>
      <p:bldP spid="1434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6857A60D-C88C-4094-895A-43DB68D4C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WordArt 3">
            <a:extLst>
              <a:ext uri="{FF2B5EF4-FFF2-40B4-BE49-F238E27FC236}">
                <a16:creationId xmlns:a16="http://schemas.microsoft.com/office/drawing/2014/main" id="{79E40781-E8B2-4756-80AF-18AF3C2009A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2BB19AE0-FB0B-4B46-893B-5024B3796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C60FF56E-CF05-45BA-80D5-30050377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3251B970-924B-41A8-A3CD-23A3D83A2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EBF7291F-463D-4639-AB41-684A93763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二、生成树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019AC166-8271-4652-9EEE-F69BD7CF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86106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1.生成树定义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 若无向图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的一个生成子图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是树，则称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生成树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中的边称为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树枝。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E（G）-E（T）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称为树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补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，其中的每一边称为树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弦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A51253FA-E904-46E8-B095-CE9637D34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85344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注意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(1)由树的定义知，只有连通图才有生成树。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(2)连通图的生成树不一定唯一，至少有一棵，因为通过不断地删去图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中的回路中的边，总能得到一棵生成树。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uild="p" autoUpdateAnimBg="0"/>
      <p:bldP spid="15369" grpId="0" build="p" autoUpdateAnimBg="0"/>
      <p:bldP spid="1537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>
            <a:extLst>
              <a:ext uri="{FF2B5EF4-FFF2-40B4-BE49-F238E27FC236}">
                <a16:creationId xmlns:a16="http://schemas.microsoft.com/office/drawing/2014/main" id="{30179E2D-BFD9-436E-B06E-9ED9BCE8C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WordArt 3">
            <a:extLst>
              <a:ext uri="{FF2B5EF4-FFF2-40B4-BE49-F238E27FC236}">
                <a16:creationId xmlns:a16="http://schemas.microsoft.com/office/drawing/2014/main" id="{13165E6F-1786-49C5-BF48-EB602A89D0E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C677F88E-6405-495B-91DC-3DC646420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362506C3-F902-43AC-A1C1-A1C99B98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7D6B140A-C434-4796-99DB-F53C6DAEC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56B20072-7204-4107-891A-EA95E984F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76600"/>
          <a:ext cx="6423025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VISIO" r:id="rId3" imgW="6422760" imgH="3032280" progId="Visio.Drawing.5">
                  <p:embed/>
                </p:oleObj>
              </mc:Choice>
              <mc:Fallback>
                <p:oleObj name="VISIO" r:id="rId3" imgW="6422760" imgH="3032280" progId="Visio.Drawing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6423025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>
            <a:extLst>
              <a:ext uri="{FF2B5EF4-FFF2-40B4-BE49-F238E27FC236}">
                <a16:creationId xmlns:a16="http://schemas.microsoft.com/office/drawing/2014/main" id="{2DBD030F-76CB-4A26-B75B-568BA6718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(3)设连通图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个结点，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条边，则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的任一生成树有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n-1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条边，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m-(n-1)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条弦，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m-n+1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称为连通图的秩。</a:t>
            </a:r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CB12E29A-2BE0-42DD-A82F-6FF8EAD6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例如，对如下无向连通图（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a）。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依次取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e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e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e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e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e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,即得一棵生成树（如下图（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b）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所示）。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>
            <a:extLst>
              <a:ext uri="{FF2B5EF4-FFF2-40B4-BE49-F238E27FC236}">
                <a16:creationId xmlns:a16="http://schemas.microsoft.com/office/drawing/2014/main" id="{2AFC5C85-CC42-4DC0-8DDC-24830BCF7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WordArt 3">
            <a:extLst>
              <a:ext uri="{FF2B5EF4-FFF2-40B4-BE49-F238E27FC236}">
                <a16:creationId xmlns:a16="http://schemas.microsoft.com/office/drawing/2014/main" id="{40574040-8AF4-47CF-B205-F822A0C9534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B01CBD5C-2B11-443A-89D6-681F65A0E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37AB8010-3CD6-4291-95B0-99293CC5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B5C4FC58-1342-4BF7-8B9F-7B4CAC4BE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686800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2、生成树的性质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（1）定理7-7.3 连通图至少有一棵生成树。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用破圈法可以找到一棵生成树。但是方法不唯一。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8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48DF7458-28B7-41EB-8E3C-D7B242548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048000"/>
          <a:ext cx="5934075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VISIO" r:id="rId3" imgW="5934600" imgH="3046680" progId="Visio.Drawing.5">
                  <p:embed/>
                </p:oleObj>
              </mc:Choice>
              <mc:Fallback>
                <p:oleObj name="VISIO" r:id="rId3" imgW="5934600" imgH="3046680" progId="Visio.Drawing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5934075" cy="304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6D879C35-A495-4288-9912-76809557A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WordArt 3">
            <a:extLst>
              <a:ext uri="{FF2B5EF4-FFF2-40B4-BE49-F238E27FC236}">
                <a16:creationId xmlns:a16="http://schemas.microsoft.com/office/drawing/2014/main" id="{FA8FD974-73D2-426B-8A33-6D05B81B57E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D5E283BE-1E1B-4FD8-8620-41ECCDB01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07CCCBE1-832E-4F67-A1D4-002CC7762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121AE32E-6F29-404B-8B7E-6675865E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91D124C1-DDCA-4170-8C35-C8271FE38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4582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（2）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定理7-7.4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图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中任一条回路和任何一棵生成 树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的补至少有一条公共边。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   证：（反证法）若</a:t>
            </a:r>
            <a:r>
              <a:rPr lang="en-US" altLang="zh-CN" sz="2800" b="1">
                <a:ea typeface="楷体_GB2312" pitchFamily="49" charset="-122"/>
              </a:rPr>
              <a:t>G</a:t>
            </a:r>
            <a:r>
              <a:rPr lang="zh-CN" altLang="en-US" sz="2800" b="1">
                <a:ea typeface="楷体_GB2312" pitchFamily="49" charset="-122"/>
              </a:rPr>
              <a:t>中一条回路和一生成树的补无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公共边，则表示该回路在该生成树中。这与生成树定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义矛盾。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B7BE2196-936C-46E7-92D8-ACA9EF7D7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75063"/>
            <a:ext cx="8610600" cy="295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（3）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定理7-7.5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图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中任何一个边割集和任何一棵生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成树至少有一条公共边。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   证：（反证法）若</a:t>
            </a:r>
            <a:r>
              <a:rPr lang="en-US" altLang="zh-CN" sz="2800" b="1">
                <a:ea typeface="楷体_GB2312" pitchFamily="49" charset="-122"/>
              </a:rPr>
              <a:t>G</a:t>
            </a:r>
            <a:r>
              <a:rPr lang="zh-CN" altLang="en-US" sz="2800" b="1">
                <a:ea typeface="楷体_GB2312" pitchFamily="49" charset="-122"/>
              </a:rPr>
              <a:t>中一个边割集和一生成 树无公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共边，那么删除这个边割集后，所得子图必包含该生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成树，这意味着删除边割集后仍是连通图，与边割集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定义矛盾。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6C10C7C1-CD07-4A42-B9C8-34B497FC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3" action="ppaction://hlinksldjump"/>
              </a:rPr>
              <a:t>7-7 树与生成树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8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8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8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8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18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18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8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8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18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18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uild="p" autoUpdateAnimBg="0"/>
      <p:bldP spid="18442" grpId="0" build="p" autoUpdateAnimBg="0"/>
      <p:bldP spid="1844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>
            <a:extLst>
              <a:ext uri="{FF2B5EF4-FFF2-40B4-BE49-F238E27FC236}">
                <a16:creationId xmlns:a16="http://schemas.microsoft.com/office/drawing/2014/main" id="{990EC643-263E-4631-BBD8-46C04B55A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WordArt 3">
            <a:extLst>
              <a:ext uri="{FF2B5EF4-FFF2-40B4-BE49-F238E27FC236}">
                <a16:creationId xmlns:a16="http://schemas.microsoft.com/office/drawing/2014/main" id="{DD27A2D3-C482-4D47-9012-00826578533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C47A2BEF-9ED6-4F47-AE59-80E214113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7398F0EE-D62E-41FC-9F7E-494D54C01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7D2C0D7D-2C89-470D-B0CF-EEAD85F58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15F76100-01C9-42DF-8FDA-19F274E21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三、最小生成树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C2E58898-CB46-4AE9-83F4-6B90B227A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9248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1、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最小生成树定义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  设图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G=&lt;V，E，W&gt;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是赋权连通简单图，其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中每一边的权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W(i，j)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是非负实数。</a:t>
            </a:r>
            <a:r>
              <a:rPr lang="zh-CN" altLang="en-US" sz="2800" b="1">
                <a:ea typeface="楷体_GB2312" pitchFamily="49" charset="-122"/>
              </a:rPr>
              <a:t>生成树</a:t>
            </a:r>
            <a:r>
              <a:rPr lang="en-US" altLang="zh-CN" sz="2800" b="1">
                <a:ea typeface="楷体_GB2312" pitchFamily="49" charset="-122"/>
              </a:rPr>
              <a:t>T</a:t>
            </a:r>
            <a:r>
              <a:rPr lang="zh-CN" altLang="en-US" sz="2800" b="1">
                <a:ea typeface="楷体_GB2312" pitchFamily="49" charset="-122"/>
              </a:rPr>
              <a:t>的权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定义为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W(T)=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树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中所有的边权之和。使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W(T）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具有最小值的生成树称为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ea typeface="楷体_GB2312" pitchFamily="49" charset="-122"/>
              </a:rPr>
              <a:t>最小生成树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9633562A-AC31-45F6-8E88-7F2794F11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" name="WordArt 3">
            <a:extLst>
              <a:ext uri="{FF2B5EF4-FFF2-40B4-BE49-F238E27FC236}">
                <a16:creationId xmlns:a16="http://schemas.microsoft.com/office/drawing/2014/main" id="{60B27906-0DFB-450B-96AB-0CC6F408626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2D61587A-18D3-491B-8E4A-3FF0B4255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63CE9E12-AF32-4195-9761-C8F8F3FEE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EDCC485D-DDB9-49BE-9B95-4A4EFC578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E87CF0B7-D640-4A19-938B-81864725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551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2、</a:t>
            </a: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最小生成树求法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----</a:t>
            </a:r>
            <a:r>
              <a:rPr lang="en-US" altLang="zh-CN" sz="2800" b="1" i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算法。</a:t>
            </a:r>
          </a:p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定理7-7. 6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i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  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>
                <a:solidFill>
                  <a:schemeClr val="bg1"/>
                </a:solidFill>
              </a:rPr>
              <a:t>连通图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个结点，以下算法产生的是最小生成树。</a:t>
            </a:r>
          </a:p>
          <a:p>
            <a:pPr algn="just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a）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选取最小权边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置边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i←1；</a:t>
            </a:r>
          </a:p>
          <a:p>
            <a:pPr algn="just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b）i=n-1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结束，否则转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c）；</a:t>
            </a:r>
          </a:p>
          <a:p>
            <a:pPr algn="just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c）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设已选择边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…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中选取不同于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…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的边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，使{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，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…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}中无回路且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是满足此条件的具有最小权值的边。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d)i←i+1，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转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b）。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为由上述算法构造的一个图，它的结点是图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个结点，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的边是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>
                <a:solidFill>
                  <a:schemeClr val="bg1"/>
                </a:solidFill>
                <a:ea typeface="楷体_GB2312" pitchFamily="49" charset="-122"/>
              </a:rPr>
              <a:t>…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。根据构造， 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没有回路，由定理7-7.1可知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是一棵树，且为图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的生成树。</a:t>
            </a:r>
            <a:r>
              <a:rPr lang="zh-CN" altLang="en-US" sz="2000" b="1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>
            <a:extLst>
              <a:ext uri="{FF2B5EF4-FFF2-40B4-BE49-F238E27FC236}">
                <a16:creationId xmlns:a16="http://schemas.microsoft.com/office/drawing/2014/main" id="{55071E97-0B94-4641-87B8-F3E69596D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1" name="WordArt 3">
            <a:extLst>
              <a:ext uri="{FF2B5EF4-FFF2-40B4-BE49-F238E27FC236}">
                <a16:creationId xmlns:a16="http://schemas.microsoft.com/office/drawing/2014/main" id="{DC37972A-D50C-4987-BB13-F8C7AE5CE0B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50973A55-38A1-4368-9FC9-9D0FB39CB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1CE29D22-E96D-447C-9EC3-2847A61C9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919CEB6A-DE14-4AF1-B92D-2F9FC7EA3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7E447863-7737-427C-B8C0-E11688AF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5344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下面证明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是最小生成树。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设图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的最小生成树是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T，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相同，则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的最小生成树。若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不同，则在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中至少有一条边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，使得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不是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的边，但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>
                <a:solidFill>
                  <a:schemeClr val="bg1"/>
                </a:solidFill>
                <a:ea typeface="楷体_GB2312" pitchFamily="49" charset="-122"/>
              </a:rPr>
              <a:t>…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是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的边。因为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是树，我们在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中加上边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，必有一条回路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r，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是树，所以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中必存在某条边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不在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中。对于树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T，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若以边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置换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f，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则得到新的一棵树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但树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的权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C(T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)=C(T)+C(e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)- C(f)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。因为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是最小生成树，故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C(T)≤C(T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C(e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)-C(f)≥0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C(e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 ≥ C(f)</a:t>
            </a:r>
            <a:endParaRPr lang="zh-CN" altLang="en-US" sz="20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>
                <a:solidFill>
                  <a:schemeClr val="bg1"/>
                </a:solidFill>
                <a:ea typeface="楷体_GB2312" pitchFamily="49" charset="-122"/>
              </a:rPr>
              <a:t>…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的边，且在{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>
                <a:solidFill>
                  <a:schemeClr val="bg1"/>
                </a:solidFill>
                <a:ea typeface="楷体_GB2312" pitchFamily="49" charset="-122"/>
              </a:rPr>
              <a:t>…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 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}中没有回路，故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C(e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)＞C(f)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不可能成立，因为否则，根据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算法，在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中，自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>
                <a:solidFill>
                  <a:schemeClr val="bg1"/>
                </a:solidFill>
                <a:ea typeface="楷体_GB2312" pitchFamily="49" charset="-122"/>
              </a:rPr>
              <a:t>…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之后将取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而不是取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，与题设矛盾。于是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C(e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)=C(f)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，因此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也是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的一棵最小生成树，但是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的公共边比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的公共边数多1，用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置换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，重复上面的过程直至得到与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条公共边的最小生成树，这里我们可以断定</a:t>
            </a:r>
            <a:r>
              <a:rPr lang="en-US" altLang="zh-CN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是最小生成树。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>
            <a:extLst>
              <a:ext uri="{FF2B5EF4-FFF2-40B4-BE49-F238E27FC236}">
                <a16:creationId xmlns:a16="http://schemas.microsoft.com/office/drawing/2014/main" id="{AF66BFAE-A0EC-4E6D-88D8-AD3C0006A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WordArt 3">
            <a:extLst>
              <a:ext uri="{FF2B5EF4-FFF2-40B4-BE49-F238E27FC236}">
                <a16:creationId xmlns:a16="http://schemas.microsoft.com/office/drawing/2014/main" id="{658A64B5-56DB-4422-8E78-C998DE84710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BBAE7831-9EC0-4C7F-8DE2-FE0992A4C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5275CB58-2E29-4B7B-B195-992BC21DB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0B5B39BB-9AEC-4F80-9D15-B20821B6D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E37D3BCD-E8CD-452F-9B59-5876ABA2C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5400"/>
            <a:ext cx="40386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4000" b="1">
                <a:solidFill>
                  <a:schemeClr val="bg1"/>
                </a:solidFill>
                <a:ea typeface="楷体_GB2312" pitchFamily="49" charset="-122"/>
              </a:rPr>
              <a:t>一、无向树</a:t>
            </a:r>
          </a:p>
          <a:p>
            <a:pPr eaLnBrk="0" hangingPunct="0"/>
            <a:endParaRPr lang="zh-CN" altLang="en-US" sz="40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1、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树的定义</a:t>
            </a:r>
            <a:endParaRPr lang="zh-CN" altLang="en-US" sz="36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endParaRPr lang="zh-CN" altLang="en-US" sz="36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2、</a:t>
            </a:r>
            <a:r>
              <a:rPr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树的等价定义</a:t>
            </a:r>
            <a:endParaRPr lang="zh-CN" altLang="en-US" sz="36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endParaRPr lang="zh-CN" altLang="en-US" sz="36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3、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树的性质</a:t>
            </a:r>
            <a:endParaRPr lang="zh-CN" altLang="en-US" sz="36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>
            <a:extLst>
              <a:ext uri="{FF2B5EF4-FFF2-40B4-BE49-F238E27FC236}">
                <a16:creationId xmlns:a16="http://schemas.microsoft.com/office/drawing/2014/main" id="{48A227F7-30B2-48A9-9EA5-352ECC7D0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WordArt 3">
            <a:extLst>
              <a:ext uri="{FF2B5EF4-FFF2-40B4-BE49-F238E27FC236}">
                <a16:creationId xmlns:a16="http://schemas.microsoft.com/office/drawing/2014/main" id="{4FAE9E1E-AF9E-4C57-BF0A-7E2BEEFD955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7EC40107-9827-4A5F-B5B7-143174E23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02764B8B-A44E-4759-A667-24401FEED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BBADD853-C695-4F2E-A247-2365EFDD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85364FCC-7150-431B-8134-677691A95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0010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bg1"/>
                </a:solidFill>
              </a:rPr>
              <a:t>例1   图中红线所示为最小生成树。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                                （注：最小生成树也不一定唯一）</a:t>
            </a:r>
          </a:p>
        </p:txBody>
      </p:sp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02D1B4F6-3A7C-4184-907D-DDD74F50B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905000"/>
          <a:ext cx="4267200" cy="411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VISIO" r:id="rId3" imgW="2194200" imgH="2112840" progId="Visio.Drawing.5">
                  <p:embed/>
                </p:oleObj>
              </mc:Choice>
              <mc:Fallback>
                <p:oleObj name="VISIO" r:id="rId3" imgW="2194200" imgH="2112840" progId="Visio.Drawing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05000"/>
                        <a:ext cx="4267200" cy="411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>
            <a:extLst>
              <a:ext uri="{FF2B5EF4-FFF2-40B4-BE49-F238E27FC236}">
                <a16:creationId xmlns:a16="http://schemas.microsoft.com/office/drawing/2014/main" id="{21325872-1FD2-4C7F-8BA0-383A3E5F9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791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5" action="ppaction://hlinksldjump"/>
              </a:rPr>
              <a:t>7-7 树与生成树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F659AAF0-1BAD-4362-961F-03342B431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WordArt 3">
            <a:extLst>
              <a:ext uri="{FF2B5EF4-FFF2-40B4-BE49-F238E27FC236}">
                <a16:creationId xmlns:a16="http://schemas.microsoft.com/office/drawing/2014/main" id="{BD276646-27C2-4892-88EE-6DAE9F1D607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E4EDEF89-F1C4-417E-A625-97DD80FC3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6F27725F-D3A1-4463-A85F-F7C955A87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76569278-AC76-474B-923D-A5EAFFE8E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09518C12-DCCB-42C3-B491-F79FEA39E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382000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一、无向树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1、树的定义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定义7-7.1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一个连通且无回路的无向图称为</a:t>
            </a: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树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树叶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--树中度数为1 的结点称为树叶。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分枝点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（内点）--树中度数大于1的结点称为内点或分枝点。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森林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---一个无回路的无向图称为森林，它的每个连通分支都是树。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B6D6B707-BF15-4C8D-870B-76C796E57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WordArt 3">
            <a:extLst>
              <a:ext uri="{FF2B5EF4-FFF2-40B4-BE49-F238E27FC236}">
                <a16:creationId xmlns:a16="http://schemas.microsoft.com/office/drawing/2014/main" id="{F15487A9-22D9-4AB7-8061-7F459F09304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E4780407-B1FB-4965-9C68-358910E77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497CC77D-45F5-44F2-8E2D-7C24B77B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C4E8F452-A103-47FD-9630-C352182E1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2FC2D740-45E2-4D02-A250-CF13AEE3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8458200" cy="592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2、树的等价定义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定理7-7.1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给定图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T,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以下关于树的定义是等价的。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连通且无回路的图。</a:t>
            </a:r>
            <a:endParaRPr lang="zh-CN" altLang="en-US" sz="28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（2）无回路且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e=v-1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的图，其中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是边数，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是结点数。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（3）连通且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e=v-1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的图。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（4）无回路，但增加一条新边，得到一个且仅有一个回路。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（5）连通，但删去任一条边后图便不连通。</a:t>
            </a:r>
            <a:endParaRPr lang="en-US" altLang="zh-CN" sz="28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（6）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每一对结点间有一条且仅有一条路。</a:t>
            </a:r>
            <a:endParaRPr lang="en-US" altLang="zh-CN" sz="2800" b="1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FE2390AD-927C-4A5F-9CB6-CF2858682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WordArt 3">
            <a:extLst>
              <a:ext uri="{FF2B5EF4-FFF2-40B4-BE49-F238E27FC236}">
                <a16:creationId xmlns:a16="http://schemas.microsoft.com/office/drawing/2014/main" id="{C473BDBB-3068-4D15-927D-5A24CB6F6A4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B185C89B-E6E5-44FC-BB57-7181D1DB5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4FC4F032-3FE9-4D8A-9521-BE8795DF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2FD678A4-7ABE-4795-BAEF-A0C22010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E29C95A0-727B-40D5-AD03-1772ED75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990600"/>
            <a:ext cx="4572000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：证明思路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(1)1=&gt;2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(2)2=&gt;3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(3)3=&gt;4 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(4)4=&gt;5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(5)5=&gt;6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(6)6=&gt;1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2DEC7E1A-B200-4ECD-A7E8-147077E56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WordArt 3">
            <a:extLst>
              <a:ext uri="{FF2B5EF4-FFF2-40B4-BE49-F238E27FC236}">
                <a16:creationId xmlns:a16="http://schemas.microsoft.com/office/drawing/2014/main" id="{389A7F43-3D4A-402F-BAEE-F4EB9CE127D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9D125753-6009-4ABE-B0D4-DBE108D07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E81AFB88-1768-48E6-885A-4DC385C4F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9F515E2C-0208-4390-9CA2-A46598963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BCB76B8D-9F9D-4692-9D5E-DB44C8038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534400" cy="565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(1) 1=&gt;2 </a:t>
            </a:r>
            <a:r>
              <a:rPr lang="zh-CN" altLang="en-US" sz="2800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zh-CN" altLang="en-US" sz="2800" u="sng">
                <a:solidFill>
                  <a:schemeClr val="bg1"/>
                </a:solidFill>
                <a:ea typeface="楷体_GB2312" pitchFamily="49" charset="-122"/>
              </a:rPr>
              <a:t>无回路的连通无向图</a:t>
            </a:r>
            <a:r>
              <a:rPr lang="zh-CN" altLang="en-US" sz="2800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=&gt;无回路且</a:t>
            </a:r>
            <a:r>
              <a:rPr lang="en-US" altLang="zh-CN" sz="2800" u="sng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e=v-1</a:t>
            </a:r>
            <a:r>
              <a:rPr lang="zh-CN" altLang="en-US" sz="2800" u="sng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用数学归纳法证明，对结点数作归纳。 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当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v=1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e=0， ∴e=v-1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成立。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设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v=k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时命题成立，当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v=k+1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时，因树连通而无回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路，所以至少有一个度数为1的结点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u，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中删去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u，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及其关联边，得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个顶点的树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由归纳假设，它有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k-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条边。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∴原图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边数为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k-1+1,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结点数为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∴e=v-1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成立。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∴树是无回路且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e=v-1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的图。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CA9A42FC-2C1F-4762-ADF0-04099288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WordArt 3">
            <a:extLst>
              <a:ext uri="{FF2B5EF4-FFF2-40B4-BE49-F238E27FC236}">
                <a16:creationId xmlns:a16="http://schemas.microsoft.com/office/drawing/2014/main" id="{13742AD1-08D9-4176-8D17-424ACC1FA3C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E7518369-1D01-4AA1-A72E-70ABC95B6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D99637CC-9BF0-442C-8860-3804C6223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854D7137-37B0-4D05-99DF-25F9DBAAB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5BD7F7B2-677F-439A-BE53-82704A57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534400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（2） 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2=&gt;3  </a:t>
            </a:r>
            <a:r>
              <a:rPr lang="zh-CN" altLang="en-US" sz="28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zh-CN" altLang="en-US" sz="2800" b="1" u="sng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无回路且</a:t>
            </a:r>
            <a:r>
              <a:rPr lang="en-US" altLang="zh-CN" sz="2800" b="1" u="sng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e=v-1</a:t>
            </a:r>
            <a:r>
              <a:rPr lang="zh-CN" altLang="en-US" sz="2800" b="1" u="sng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的图=&gt;连通且</a:t>
            </a:r>
            <a:r>
              <a:rPr lang="en-US" altLang="zh-CN" sz="2800" b="1" u="sng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e=v-1</a:t>
            </a:r>
            <a:r>
              <a:rPr lang="zh-CN" altLang="en-US" sz="2800" b="1" u="sng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u="sng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图,即证明图是连通的。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用反证法来证。  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假设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不连通，有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个连通分图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800" b="1" baseline="-30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ea typeface="华文楷体" panose="02010600040101010101" pitchFamily="2" charset="-122"/>
              </a:rPr>
              <a:t>…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，T</a:t>
            </a:r>
            <a:r>
              <a:rPr lang="en-US" altLang="zh-CN" sz="2800" b="1" baseline="-30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(k≥2)，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且结点数及边数分别为 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800" b="1" baseline="-30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ea typeface="华文楷体" panose="02010600040101010101" pitchFamily="2" charset="-122"/>
              </a:rPr>
              <a:t>…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，v</a:t>
            </a:r>
            <a:r>
              <a:rPr lang="en-US" altLang="zh-CN" sz="2800" b="1" baseline="-30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,e</a:t>
            </a:r>
            <a:r>
              <a:rPr lang="en-US" altLang="zh-CN" sz="2800" b="1" baseline="-30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ea typeface="华文楷体" panose="02010600040101010101" pitchFamily="2" charset="-122"/>
              </a:rPr>
              <a:t>…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，e</a:t>
            </a:r>
            <a:r>
              <a:rPr lang="en-US" altLang="zh-CN" sz="2800" b="1" baseline="-30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k,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因每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个连通分图是无回路连通图，故符合树的定义，所以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z="2800" b="1" baseline="-30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=v</a:t>
            </a:r>
            <a:r>
              <a:rPr lang="en-US" altLang="zh-CN" sz="2800" b="1" baseline="-30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-1(i=1,2,</a:t>
            </a:r>
            <a:r>
              <a:rPr lang="en-US" altLang="zh-CN" sz="2800" b="1">
                <a:solidFill>
                  <a:schemeClr val="bg1"/>
                </a:solidFill>
                <a:ea typeface="华文楷体" panose="02010600040101010101" pitchFamily="2" charset="-122"/>
              </a:rPr>
              <a:t>…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,k)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成立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∴ 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e=v-k(k&gt;1)，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这与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e=v-1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前提矛盾。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∴ 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连通且具有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e=v-1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的图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7EF58EC0-3E7B-4361-A370-2A249CD52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" name="WordArt 3">
            <a:extLst>
              <a:ext uri="{FF2B5EF4-FFF2-40B4-BE49-F238E27FC236}">
                <a16:creationId xmlns:a16="http://schemas.microsoft.com/office/drawing/2014/main" id="{55B13FCE-45E1-4534-829A-1E753D1E1FF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F3645C64-8023-448D-BDA9-5E2CBE186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3F9045EC-5CA0-4A46-A1BD-6E786AFD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BCBDF19F-611C-480B-8C5E-537E59D1C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EB6F477C-8BBC-4474-9B52-26EC1BF89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8763000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(3)3=&gt;4 </a:t>
            </a:r>
            <a:r>
              <a:rPr lang="zh-CN" altLang="en-US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连通且</a:t>
            </a:r>
            <a:r>
              <a:rPr lang="en-US" altLang="zh-CN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e=v-1</a:t>
            </a:r>
            <a:r>
              <a:rPr lang="zh-CN" altLang="en-US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的图=&gt;</a:t>
            </a:r>
            <a:r>
              <a:rPr lang="zh-CN" altLang="en-US" b="1" u="sng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无回路，</a:t>
            </a:r>
            <a:r>
              <a:rPr lang="zh-CN" altLang="en-US" b="1" i="1" u="sng">
                <a:latin typeface="楷体_GB2312" pitchFamily="49" charset="-122"/>
                <a:ea typeface="楷体_GB2312" pitchFamily="49" charset="-122"/>
              </a:rPr>
              <a:t>但增加任一条新边，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b="1" i="1" u="sng">
                <a:latin typeface="楷体_GB2312" pitchFamily="49" charset="-122"/>
                <a:ea typeface="楷体_GB2312" pitchFamily="49" charset="-122"/>
              </a:rPr>
              <a:t>得到且仅得到一个回路。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证：(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a)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无回路，用关于结点个数的归纳法证明。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因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是连通,并且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e=v-1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的图，故当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v=1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e=v-1=0,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无回路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设结点数为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v-1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时无回路,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当结点数为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e=v-1,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故至少有一个结点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u，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deg(u)=1,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若不然，即所有结点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deg(u)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≥2则2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≥2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v,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与假设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e=v-1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矛盾。)删去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及其关联边得图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则由归纳假设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无回路，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再加入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及关联边得图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T，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也无回路。</a:t>
            </a:r>
            <a:endParaRPr lang="en-US" altLang="zh-CN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0CF242EE-9A0A-4743-8FC5-09A8A6B1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05400"/>
            <a:ext cx="86106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b)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在连通图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中,任意取两点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v </a:t>
            </a:r>
            <a:r>
              <a:rPr lang="en-US" altLang="zh-CN" b="1" baseline="-30000">
                <a:solidFill>
                  <a:schemeClr val="bg1"/>
                </a:solidFill>
                <a:ea typeface="楷体_GB2312" pitchFamily="49" charset="-122"/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使得</a:t>
            </a:r>
            <a:r>
              <a:rPr lang="en-US" altLang="zh-CN" b="1">
                <a:solidFill>
                  <a:schemeClr val="bg1"/>
                </a:solidFill>
              </a:rPr>
              <a:t>vi</a:t>
            </a:r>
            <a:r>
              <a:rPr lang="zh-CN" altLang="en-US" b="1">
                <a:solidFill>
                  <a:schemeClr val="bg1"/>
                </a:solidFill>
              </a:rPr>
              <a:t>和</a:t>
            </a:r>
            <a:r>
              <a:rPr lang="en-US" altLang="zh-CN" b="1">
                <a:solidFill>
                  <a:schemeClr val="bg1"/>
                </a:solidFill>
              </a:rPr>
              <a:t>v j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不邻接，因为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连通所以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zh-CN" altLang="en-US" b="1">
                <a:solidFill>
                  <a:schemeClr val="bg1"/>
                </a:solidFill>
              </a:rPr>
              <a:t>和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v </a:t>
            </a:r>
            <a:r>
              <a:rPr lang="en-US" altLang="zh-CN" b="1" baseline="-30000">
                <a:solidFill>
                  <a:schemeClr val="bg1"/>
                </a:solidFill>
                <a:ea typeface="楷体_GB2312" pitchFamily="49" charset="-122"/>
              </a:rPr>
              <a:t>j</a:t>
            </a:r>
            <a:r>
              <a:rPr lang="zh-CN" altLang="en-US" b="1">
                <a:solidFill>
                  <a:schemeClr val="bg1"/>
                </a:solidFill>
              </a:rPr>
              <a:t>之间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存在一路经，若增加新边 (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，v</a:t>
            </a:r>
            <a:r>
              <a:rPr lang="en-US" altLang="zh-CN" b="1" baseline="-30000">
                <a:solidFill>
                  <a:schemeClr val="bg1"/>
                </a:solidFill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)，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则得一回路，且该回路是唯一的( 否则，删去新边,路经中必有回路。)</a:t>
            </a:r>
            <a:r>
              <a:rPr lang="zh-CN" altLang="en-US" sz="2800" b="1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build="p" autoUpdateAnimBg="0"/>
      <p:bldP spid="1025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:a16="http://schemas.microsoft.com/office/drawing/2014/main" id="{96357F90-2C26-471A-9538-8F20B8C33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WordArt 3">
            <a:extLst>
              <a:ext uri="{FF2B5EF4-FFF2-40B4-BE49-F238E27FC236}">
                <a16:creationId xmlns:a16="http://schemas.microsoft.com/office/drawing/2014/main" id="{9553BE60-37A6-4A87-8241-44B49BABFC2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7-7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树与生成树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EA944C5A-0654-45E7-AD75-871A38ADB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0D7B2ABA-AA0F-4633-A01F-423C3B758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6C010682-2ACD-4CAD-9DFB-C476DD527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5100941E-5849-4AAE-8EF1-AB70FE3C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6200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(4) 4=&gt;5  </a:t>
            </a:r>
            <a:r>
              <a:rPr lang="zh-CN" altLang="en-US" sz="2800" b="1" u="sng">
                <a:solidFill>
                  <a:schemeClr val="bg1"/>
                </a:solidFill>
                <a:ea typeface="楷体_GB2312" pitchFamily="49" charset="-122"/>
              </a:rPr>
              <a:t>即</a:t>
            </a:r>
            <a:r>
              <a:rPr lang="zh-CN" altLang="en-US" sz="28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无回路，但增加任一新边，得到且</a:t>
            </a:r>
          </a:p>
          <a:p>
            <a:pPr>
              <a:spcBef>
                <a:spcPct val="50000"/>
              </a:spcBef>
            </a:pPr>
            <a:r>
              <a:rPr lang="zh-CN" altLang="en-US" sz="28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仅得到一个回路</a:t>
            </a:r>
            <a:r>
              <a:rPr lang="zh-CN" altLang="en-US" sz="2800" b="1" u="sng">
                <a:solidFill>
                  <a:schemeClr val="bg1"/>
                </a:solidFill>
                <a:ea typeface="楷体_GB2312" pitchFamily="49" charset="-122"/>
              </a:rPr>
              <a:t>=&gt;</a:t>
            </a:r>
            <a:r>
              <a:rPr lang="zh-CN" altLang="en-US" sz="2800" b="1" u="sng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连通，</a:t>
            </a:r>
            <a:r>
              <a:rPr lang="zh-CN" altLang="en-US" sz="28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但删去任一边，图便</a:t>
            </a:r>
          </a:p>
          <a:p>
            <a:pPr>
              <a:spcBef>
                <a:spcPct val="50000"/>
              </a:spcBef>
            </a:pPr>
            <a:r>
              <a:rPr lang="zh-CN" altLang="en-US" sz="28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不连通。(</a:t>
            </a:r>
            <a:r>
              <a:rPr lang="en-US" altLang="zh-CN" sz="28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n&gt;=2)</a:t>
            </a:r>
            <a:endParaRPr lang="en-US" altLang="zh-CN" sz="2800" b="1" u="sng">
              <a:solidFill>
                <a:schemeClr val="bg1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  证：（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a）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证明图是连通的（用反证法）。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若图不连通，则存在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，v</a:t>
            </a:r>
            <a:r>
              <a:rPr lang="en-US" altLang="zh-CN" sz="2800" b="1" baseline="-30000">
                <a:solidFill>
                  <a:schemeClr val="bg1"/>
                </a:solidFill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使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，v</a:t>
            </a:r>
            <a:r>
              <a:rPr lang="en-US" altLang="zh-CN" sz="2800" b="1" baseline="-30000">
                <a:solidFill>
                  <a:schemeClr val="bg1"/>
                </a:solidFill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之间没有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路。显然增加边&lt;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，v</a:t>
            </a:r>
            <a:r>
              <a:rPr lang="en-US" altLang="zh-CN" sz="2800" b="1" baseline="-30000">
                <a:solidFill>
                  <a:schemeClr val="bg1"/>
                </a:solidFill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不产生回路，与前提矛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盾。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b）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因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无回路，故删去任一边，图便不连通（为什么？）。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</TotalTime>
  <Words>2418</Words>
  <Application>Microsoft Office PowerPoint</Application>
  <PresentationFormat>全屏显示(4:3)</PresentationFormat>
  <Paragraphs>154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Times New Roman</vt:lpstr>
      <vt:lpstr>宋体</vt:lpstr>
      <vt:lpstr>楷体_GB2312</vt:lpstr>
      <vt:lpstr>华文楷体</vt:lpstr>
      <vt:lpstr>Wingdings</vt:lpstr>
      <vt:lpstr>Symbol</vt:lpstr>
      <vt:lpstr>默认设计模板</vt:lpstr>
      <vt:lpstr>VISIO 5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高歌</dc:creator>
  <cp:lastModifiedBy>高歌</cp:lastModifiedBy>
  <cp:revision>63</cp:revision>
  <dcterms:created xsi:type="dcterms:W3CDTF">1601-01-01T00:00:00Z</dcterms:created>
  <dcterms:modified xsi:type="dcterms:W3CDTF">2021-11-10T03:46:47Z</dcterms:modified>
</cp:coreProperties>
</file>