
<file path=[Content_Types].xml><?xml version="1.0" encoding="utf-8"?>
<Types xmlns="http://schemas.openxmlformats.org/package/2006/content-types">
  <Default Extension="bin" ContentType="application/vnd.openxmlformats-officedocument.oleObject"/>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16" r:id="rId2"/>
    <p:sldId id="308" r:id="rId3"/>
    <p:sldId id="312" r:id="rId4"/>
    <p:sldId id="306" r:id="rId5"/>
    <p:sldId id="320" r:id="rId6"/>
    <p:sldId id="258" r:id="rId7"/>
    <p:sldId id="307" r:id="rId8"/>
    <p:sldId id="259" r:id="rId9"/>
    <p:sldId id="315" r:id="rId10"/>
    <p:sldId id="260" r:id="rId11"/>
    <p:sldId id="261" r:id="rId12"/>
    <p:sldId id="262" r:id="rId13"/>
    <p:sldId id="263" r:id="rId14"/>
    <p:sldId id="264" r:id="rId15"/>
    <p:sldId id="265" r:id="rId16"/>
    <p:sldId id="266" r:id="rId17"/>
    <p:sldId id="267" r:id="rId18"/>
    <p:sldId id="268" r:id="rId19"/>
    <p:sldId id="313" r:id="rId20"/>
    <p:sldId id="295" r:id="rId21"/>
    <p:sldId id="314" r:id="rId22"/>
    <p:sldId id="269" r:id="rId23"/>
    <p:sldId id="270" r:id="rId24"/>
    <p:sldId id="271" r:id="rId25"/>
    <p:sldId id="272" r:id="rId26"/>
    <p:sldId id="273" r:id="rId27"/>
    <p:sldId id="274" r:id="rId28"/>
    <p:sldId id="275" r:id="rId29"/>
    <p:sldId id="276" r:id="rId30"/>
    <p:sldId id="317" r:id="rId31"/>
    <p:sldId id="318" r:id="rId32"/>
    <p:sldId id="319" r:id="rId33"/>
    <p:sldId id="280" r:id="rId34"/>
    <p:sldId id="281" r:id="rId35"/>
    <p:sldId id="282" r:id="rId36"/>
    <p:sldId id="283" r:id="rId37"/>
    <p:sldId id="309" r:id="rId38"/>
    <p:sldId id="284" r:id="rId39"/>
    <p:sldId id="310" r:id="rId40"/>
    <p:sldId id="297" r:id="rId41"/>
    <p:sldId id="285" r:id="rId42"/>
    <p:sldId id="286" r:id="rId43"/>
    <p:sldId id="311" r:id="rId44"/>
    <p:sldId id="299" r:id="rId45"/>
    <p:sldId id="304" r:id="rId46"/>
    <p:sldId id="288" r:id="rId47"/>
    <p:sldId id="289" r:id="rId48"/>
    <p:sldId id="290" r:id="rId49"/>
    <p:sldId id="291" r:id="rId50"/>
    <p:sldId id="292" r:id="rId51"/>
    <p:sldId id="293" r:id="rId52"/>
    <p:sldId id="305" r:id="rId5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3300"/>
    <a:srgbClr val="A50021"/>
    <a:srgbClr val="800000"/>
    <a:srgbClr val="FF66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7263A-A7CF-4847-8C2C-A966CD3BF3E9}" v="34" dt="2021-11-02T14:27:25.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7" autoAdjust="0"/>
  </p:normalViewPr>
  <p:slideViewPr>
    <p:cSldViewPr>
      <p:cViewPr varScale="1">
        <p:scale>
          <a:sx n="80" d="100"/>
          <a:sy n="80" d="100"/>
        </p:scale>
        <p:origin x="1522" y="53"/>
      </p:cViewPr>
      <p:guideLst>
        <p:guide orient="horz" pos="2256"/>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8.xml"/><Relationship Id="rId1"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歌" userId="d8a25b1d-6c3e-4cc3-9e77-5cd4abedca6a" providerId="ADAL" clId="{E407263A-A7CF-4847-8C2C-A966CD3BF3E9}"/>
    <pc:docChg chg="modSld">
      <pc:chgData name="高歌" userId="d8a25b1d-6c3e-4cc3-9e77-5cd4abedca6a" providerId="ADAL" clId="{E407263A-A7CF-4847-8C2C-A966CD3BF3E9}" dt="2021-11-02T14:27:25.411" v="66" actId="478"/>
      <pc:docMkLst>
        <pc:docMk/>
      </pc:docMkLst>
      <pc:sldChg chg="modSp modAnim">
        <pc:chgData name="高歌" userId="d8a25b1d-6c3e-4cc3-9e77-5cd4abedca6a" providerId="ADAL" clId="{E407263A-A7CF-4847-8C2C-A966CD3BF3E9}" dt="2021-11-02T14:26:40.111" v="31" actId="20577"/>
        <pc:sldMkLst>
          <pc:docMk/>
          <pc:sldMk cId="0" sldId="306"/>
        </pc:sldMkLst>
        <pc:spChg chg="mod">
          <ac:chgData name="高歌" userId="d8a25b1d-6c3e-4cc3-9e77-5cd4abedca6a" providerId="ADAL" clId="{E407263A-A7CF-4847-8C2C-A966CD3BF3E9}" dt="2021-11-02T14:26:32.189" v="29" actId="20577"/>
          <ac:spMkLst>
            <pc:docMk/>
            <pc:sldMk cId="0" sldId="306"/>
            <ac:spMk id="94210" creationId="{FB9B1354-9346-4A00-97FF-BCCA374E938E}"/>
          </ac:spMkLst>
        </pc:spChg>
      </pc:sldChg>
      <pc:sldChg chg="modSp mod">
        <pc:chgData name="高歌" userId="d8a25b1d-6c3e-4cc3-9e77-5cd4abedca6a" providerId="ADAL" clId="{E407263A-A7CF-4847-8C2C-A966CD3BF3E9}" dt="2021-11-02T14:26:54.782" v="52" actId="113"/>
        <pc:sldMkLst>
          <pc:docMk/>
          <pc:sldMk cId="0" sldId="312"/>
        </pc:sldMkLst>
        <pc:spChg chg="mod">
          <ac:chgData name="高歌" userId="d8a25b1d-6c3e-4cc3-9e77-5cd4abedca6a" providerId="ADAL" clId="{E407263A-A7CF-4847-8C2C-A966CD3BF3E9}" dt="2021-11-02T14:26:54.782" v="52" actId="113"/>
          <ac:spMkLst>
            <pc:docMk/>
            <pc:sldMk cId="0" sldId="312"/>
            <ac:spMk id="4098" creationId="{260602F5-684F-432E-B5F6-C453F2C19010}"/>
          </ac:spMkLst>
        </pc:spChg>
      </pc:sldChg>
      <pc:sldChg chg="delSp">
        <pc:chgData name="高歌" userId="d8a25b1d-6c3e-4cc3-9e77-5cd4abedca6a" providerId="ADAL" clId="{E407263A-A7CF-4847-8C2C-A966CD3BF3E9}" dt="2021-11-02T14:27:25.411" v="66" actId="478"/>
        <pc:sldMkLst>
          <pc:docMk/>
          <pc:sldMk cId="0" sldId="315"/>
        </pc:sldMkLst>
        <pc:spChg chg="del">
          <ac:chgData name="高歌" userId="d8a25b1d-6c3e-4cc3-9e77-5cd4abedca6a" providerId="ADAL" clId="{E407263A-A7CF-4847-8C2C-A966CD3BF3E9}" dt="2021-11-02T14:27:25.411" v="66" actId="478"/>
          <ac:spMkLst>
            <pc:docMk/>
            <pc:sldMk cId="0" sldId="315"/>
            <ac:spMk id="10242" creationId="{A095BACB-6A46-49C3-891A-0AF267FC809F}"/>
          </ac:spMkLst>
        </pc:spChg>
      </pc:sldChg>
      <pc:sldChg chg="modSp mod">
        <pc:chgData name="高歌" userId="d8a25b1d-6c3e-4cc3-9e77-5cd4abedca6a" providerId="ADAL" clId="{E407263A-A7CF-4847-8C2C-A966CD3BF3E9}" dt="2021-11-02T14:27:12.972" v="65" actId="113"/>
        <pc:sldMkLst>
          <pc:docMk/>
          <pc:sldMk cId="0" sldId="316"/>
        </pc:sldMkLst>
        <pc:spChg chg="mod">
          <ac:chgData name="高歌" userId="d8a25b1d-6c3e-4cc3-9e77-5cd4abedca6a" providerId="ADAL" clId="{E407263A-A7CF-4847-8C2C-A966CD3BF3E9}" dt="2021-11-02T14:27:12.972" v="65" actId="113"/>
          <ac:spMkLst>
            <pc:docMk/>
            <pc:sldMk cId="0" sldId="316"/>
            <ac:spMk id="2050" creationId="{6A306F2F-5827-4964-B1EB-32B74CBDEA4A}"/>
          </ac:spMkLst>
        </pc:spChg>
      </pc:sldChg>
      <pc:sldChg chg="delSp">
        <pc:chgData name="高歌" userId="d8a25b1d-6c3e-4cc3-9e77-5cd4abedca6a" providerId="ADAL" clId="{E407263A-A7CF-4847-8C2C-A966CD3BF3E9}" dt="2021-11-02T14:26:09.020" v="0" actId="478"/>
        <pc:sldMkLst>
          <pc:docMk/>
          <pc:sldMk cId="0" sldId="320"/>
        </pc:sldMkLst>
        <pc:spChg chg="del">
          <ac:chgData name="高歌" userId="d8a25b1d-6c3e-4cc3-9e77-5cd4abedca6a" providerId="ADAL" clId="{E407263A-A7CF-4847-8C2C-A966CD3BF3E9}" dt="2021-11-02T14:26:09.020" v="0" actId="478"/>
          <ac:spMkLst>
            <pc:docMk/>
            <pc:sldMk cId="0" sldId="320"/>
            <ac:spMk id="6146" creationId="{2652819B-422B-4955-A02E-7170769E0C6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FB969947-254F-4BB5-B524-0A9172FC981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02403" name="Rectangle 3">
            <a:extLst>
              <a:ext uri="{FF2B5EF4-FFF2-40B4-BE49-F238E27FC236}">
                <a16:creationId xmlns:a16="http://schemas.microsoft.com/office/drawing/2014/main" id="{344FB72A-F8E0-4984-A82A-67E558474A51}"/>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02404" name="Rectangle 4">
            <a:extLst>
              <a:ext uri="{FF2B5EF4-FFF2-40B4-BE49-F238E27FC236}">
                <a16:creationId xmlns:a16="http://schemas.microsoft.com/office/drawing/2014/main" id="{49E34E0E-8F35-4E58-8660-71621D158EE6}"/>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02405" name="Rectangle 5">
            <a:extLst>
              <a:ext uri="{FF2B5EF4-FFF2-40B4-BE49-F238E27FC236}">
                <a16:creationId xmlns:a16="http://schemas.microsoft.com/office/drawing/2014/main" id="{A411958C-9A6A-4E96-8B06-47902A93A03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E889A88-2ACD-4EB4-9573-6902A9C43BE5}"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EC33241-9540-4A52-AD99-F232364D561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14691" name="Rectangle 3">
            <a:extLst>
              <a:ext uri="{FF2B5EF4-FFF2-40B4-BE49-F238E27FC236}">
                <a16:creationId xmlns:a16="http://schemas.microsoft.com/office/drawing/2014/main" id="{C4F93E45-47BA-4465-AB32-77E44A43951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5300" name="Rectangle 4">
            <a:extLst>
              <a:ext uri="{FF2B5EF4-FFF2-40B4-BE49-F238E27FC236}">
                <a16:creationId xmlns:a16="http://schemas.microsoft.com/office/drawing/2014/main" id="{9E5A2222-1358-41FE-8409-7132ACCD50F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3" name="Rectangle 5">
            <a:extLst>
              <a:ext uri="{FF2B5EF4-FFF2-40B4-BE49-F238E27FC236}">
                <a16:creationId xmlns:a16="http://schemas.microsoft.com/office/drawing/2014/main" id="{3D783A29-C0AA-49AB-B556-C79D4D14EE5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14DAFBC6-F64D-48F8-A5F2-E61CD0431C7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14695" name="Rectangle 7">
            <a:extLst>
              <a:ext uri="{FF2B5EF4-FFF2-40B4-BE49-F238E27FC236}">
                <a16:creationId xmlns:a16="http://schemas.microsoft.com/office/drawing/2014/main" id="{EA23B743-6FE2-4C78-ADD3-AF83012AD5A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68A5ED7-2758-417A-A486-FB6BC6EE1B8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A535D44B-FA6C-4F5B-8F09-E47807F44F82}"/>
              </a:ext>
            </a:extLst>
          </p:cNvPr>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C516217-4B9E-4CBB-953E-A07EBFFBC215}" type="slidenum">
              <a:rPr lang="en-US" altLang="zh-CN" sz="1200"/>
              <a:pPr eaLnBrk="1" hangingPunct="1"/>
              <a:t>5</a:t>
            </a:fld>
            <a:endParaRPr lang="en-US" altLang="zh-CN" sz="1200"/>
          </a:p>
        </p:txBody>
      </p:sp>
      <p:sp>
        <p:nvSpPr>
          <p:cNvPr id="56323" name="Rectangle 2">
            <a:extLst>
              <a:ext uri="{FF2B5EF4-FFF2-40B4-BE49-F238E27FC236}">
                <a16:creationId xmlns:a16="http://schemas.microsoft.com/office/drawing/2014/main" id="{659E63D1-465E-48E0-A57D-53DA2D864E09}"/>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220EF8EB-AE0D-4621-9625-753464F487B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211775A-DD29-4D6A-9A20-E88FE73B2F5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A146CC8-9602-430E-B167-5C3D7A1CB8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84B2ADC-874B-48AC-893C-BE7AB2FDDA91}"/>
              </a:ext>
            </a:extLst>
          </p:cNvPr>
          <p:cNvSpPr>
            <a:spLocks noGrp="1" noChangeArrowheads="1"/>
          </p:cNvSpPr>
          <p:nvPr>
            <p:ph type="sldNum" sz="quarter" idx="12"/>
          </p:nvPr>
        </p:nvSpPr>
        <p:spPr>
          <a:ln/>
        </p:spPr>
        <p:txBody>
          <a:bodyPr/>
          <a:lstStyle>
            <a:lvl1pPr>
              <a:defRPr/>
            </a:lvl1pPr>
          </a:lstStyle>
          <a:p>
            <a:fld id="{5F44FF68-5443-4E01-8918-FF3B4E1D6A55}" type="slidenum">
              <a:rPr lang="en-US" altLang="zh-CN"/>
              <a:pPr/>
              <a:t>‹#›</a:t>
            </a:fld>
            <a:endParaRPr lang="en-US" altLang="zh-CN"/>
          </a:p>
        </p:txBody>
      </p:sp>
    </p:spTree>
    <p:extLst>
      <p:ext uri="{BB962C8B-B14F-4D97-AF65-F5344CB8AC3E}">
        <p14:creationId xmlns:p14="http://schemas.microsoft.com/office/powerpoint/2010/main" val="119212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F12510B-898F-400B-9082-B6640B815A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8F608B1-C01D-431B-9FAA-6F43A695BC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7D1EF2-1B58-450F-9D76-8D686773CEBD}"/>
              </a:ext>
            </a:extLst>
          </p:cNvPr>
          <p:cNvSpPr>
            <a:spLocks noGrp="1" noChangeArrowheads="1"/>
          </p:cNvSpPr>
          <p:nvPr>
            <p:ph type="sldNum" sz="quarter" idx="12"/>
          </p:nvPr>
        </p:nvSpPr>
        <p:spPr>
          <a:ln/>
        </p:spPr>
        <p:txBody>
          <a:bodyPr/>
          <a:lstStyle>
            <a:lvl1pPr>
              <a:defRPr/>
            </a:lvl1pPr>
          </a:lstStyle>
          <a:p>
            <a:fld id="{D113956E-4C58-4930-ACDB-F3B8D1E925C8}" type="slidenum">
              <a:rPr lang="en-US" altLang="zh-CN"/>
              <a:pPr/>
              <a:t>‹#›</a:t>
            </a:fld>
            <a:endParaRPr lang="en-US" altLang="zh-CN"/>
          </a:p>
        </p:txBody>
      </p:sp>
    </p:spTree>
    <p:extLst>
      <p:ext uri="{BB962C8B-B14F-4D97-AF65-F5344CB8AC3E}">
        <p14:creationId xmlns:p14="http://schemas.microsoft.com/office/powerpoint/2010/main" val="230063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E7EB374-761E-4B05-AE18-E79BFB29494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595E50E-2F45-4950-A0E6-B10D616268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CEBA465-D70F-4D46-88BB-A681540EC91B}"/>
              </a:ext>
            </a:extLst>
          </p:cNvPr>
          <p:cNvSpPr>
            <a:spLocks noGrp="1" noChangeArrowheads="1"/>
          </p:cNvSpPr>
          <p:nvPr>
            <p:ph type="sldNum" sz="quarter" idx="12"/>
          </p:nvPr>
        </p:nvSpPr>
        <p:spPr>
          <a:ln/>
        </p:spPr>
        <p:txBody>
          <a:bodyPr/>
          <a:lstStyle>
            <a:lvl1pPr>
              <a:defRPr/>
            </a:lvl1pPr>
          </a:lstStyle>
          <a:p>
            <a:fld id="{1F34FDBF-9DF0-48FF-9C81-FCAC7BEF21DA}" type="slidenum">
              <a:rPr lang="en-US" altLang="zh-CN"/>
              <a:pPr/>
              <a:t>‹#›</a:t>
            </a:fld>
            <a:endParaRPr lang="en-US" altLang="zh-CN"/>
          </a:p>
        </p:txBody>
      </p:sp>
    </p:spTree>
    <p:extLst>
      <p:ext uri="{BB962C8B-B14F-4D97-AF65-F5344CB8AC3E}">
        <p14:creationId xmlns:p14="http://schemas.microsoft.com/office/powerpoint/2010/main" val="365240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03090E1-226D-46FA-A204-806A73C44D7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AB04FDC-DBCB-4F93-8BDD-E5DFC980B4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E661B17-770D-4E6C-8A13-01D1F9701356}"/>
              </a:ext>
            </a:extLst>
          </p:cNvPr>
          <p:cNvSpPr>
            <a:spLocks noGrp="1" noChangeArrowheads="1"/>
          </p:cNvSpPr>
          <p:nvPr>
            <p:ph type="sldNum" sz="quarter" idx="12"/>
          </p:nvPr>
        </p:nvSpPr>
        <p:spPr>
          <a:ln/>
        </p:spPr>
        <p:txBody>
          <a:bodyPr/>
          <a:lstStyle>
            <a:lvl1pPr>
              <a:defRPr/>
            </a:lvl1pPr>
          </a:lstStyle>
          <a:p>
            <a:fld id="{E2C30EDB-95E7-4DB3-89CD-5CFAE165D636}" type="slidenum">
              <a:rPr lang="en-US" altLang="zh-CN"/>
              <a:pPr/>
              <a:t>‹#›</a:t>
            </a:fld>
            <a:endParaRPr lang="en-US" altLang="zh-CN"/>
          </a:p>
        </p:txBody>
      </p:sp>
    </p:spTree>
    <p:extLst>
      <p:ext uri="{BB962C8B-B14F-4D97-AF65-F5344CB8AC3E}">
        <p14:creationId xmlns:p14="http://schemas.microsoft.com/office/powerpoint/2010/main" val="271455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3451BAF-D892-46C8-83FC-B3233C1D72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D33B752-0482-409A-97A2-5095774458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1DE06FE-F1B5-43DA-91D0-6A027E8862D9}"/>
              </a:ext>
            </a:extLst>
          </p:cNvPr>
          <p:cNvSpPr>
            <a:spLocks noGrp="1" noChangeArrowheads="1"/>
          </p:cNvSpPr>
          <p:nvPr>
            <p:ph type="sldNum" sz="quarter" idx="12"/>
          </p:nvPr>
        </p:nvSpPr>
        <p:spPr>
          <a:ln/>
        </p:spPr>
        <p:txBody>
          <a:bodyPr/>
          <a:lstStyle>
            <a:lvl1pPr>
              <a:defRPr/>
            </a:lvl1pPr>
          </a:lstStyle>
          <a:p>
            <a:fld id="{807DEC42-208C-4035-9A8A-5AA16B468711}" type="slidenum">
              <a:rPr lang="en-US" altLang="zh-CN"/>
              <a:pPr/>
              <a:t>‹#›</a:t>
            </a:fld>
            <a:endParaRPr lang="en-US" altLang="zh-CN"/>
          </a:p>
        </p:txBody>
      </p:sp>
    </p:spTree>
    <p:extLst>
      <p:ext uri="{BB962C8B-B14F-4D97-AF65-F5344CB8AC3E}">
        <p14:creationId xmlns:p14="http://schemas.microsoft.com/office/powerpoint/2010/main" val="16092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6CA07F2-7352-438D-9259-00CB7C6944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EEE25CD-6B81-490A-BF31-36D9325A72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D0805E2-8DB4-4603-AC39-A05A2E2826FC}"/>
              </a:ext>
            </a:extLst>
          </p:cNvPr>
          <p:cNvSpPr>
            <a:spLocks noGrp="1" noChangeArrowheads="1"/>
          </p:cNvSpPr>
          <p:nvPr>
            <p:ph type="sldNum" sz="quarter" idx="12"/>
          </p:nvPr>
        </p:nvSpPr>
        <p:spPr>
          <a:ln/>
        </p:spPr>
        <p:txBody>
          <a:bodyPr/>
          <a:lstStyle>
            <a:lvl1pPr>
              <a:defRPr/>
            </a:lvl1pPr>
          </a:lstStyle>
          <a:p>
            <a:fld id="{B8E4A534-F8E6-4536-B1C4-07270B3AB299}" type="slidenum">
              <a:rPr lang="en-US" altLang="zh-CN"/>
              <a:pPr/>
              <a:t>‹#›</a:t>
            </a:fld>
            <a:endParaRPr lang="en-US" altLang="zh-CN"/>
          </a:p>
        </p:txBody>
      </p:sp>
    </p:spTree>
    <p:extLst>
      <p:ext uri="{BB962C8B-B14F-4D97-AF65-F5344CB8AC3E}">
        <p14:creationId xmlns:p14="http://schemas.microsoft.com/office/powerpoint/2010/main" val="89598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40E3569-532E-47D8-93CE-5E57662A0A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8A74522-A530-46D2-8770-76A35FC2D2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B14796A-2F4B-44C8-BCC9-0B5996B3AADD}"/>
              </a:ext>
            </a:extLst>
          </p:cNvPr>
          <p:cNvSpPr>
            <a:spLocks noGrp="1" noChangeArrowheads="1"/>
          </p:cNvSpPr>
          <p:nvPr>
            <p:ph type="sldNum" sz="quarter" idx="12"/>
          </p:nvPr>
        </p:nvSpPr>
        <p:spPr>
          <a:ln/>
        </p:spPr>
        <p:txBody>
          <a:bodyPr/>
          <a:lstStyle>
            <a:lvl1pPr>
              <a:defRPr/>
            </a:lvl1pPr>
          </a:lstStyle>
          <a:p>
            <a:fld id="{C5182C52-6527-4F39-AB76-D9F61AB49D67}" type="slidenum">
              <a:rPr lang="en-US" altLang="zh-CN"/>
              <a:pPr/>
              <a:t>‹#›</a:t>
            </a:fld>
            <a:endParaRPr lang="en-US" altLang="zh-CN"/>
          </a:p>
        </p:txBody>
      </p:sp>
    </p:spTree>
    <p:extLst>
      <p:ext uri="{BB962C8B-B14F-4D97-AF65-F5344CB8AC3E}">
        <p14:creationId xmlns:p14="http://schemas.microsoft.com/office/powerpoint/2010/main" val="104618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CECB889-E8D4-407C-802A-468B366586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3C6C5A78-4AF8-47BB-A7F5-C812E1889D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16836F7-98CA-410B-BE33-362E8705EC52}"/>
              </a:ext>
            </a:extLst>
          </p:cNvPr>
          <p:cNvSpPr>
            <a:spLocks noGrp="1" noChangeArrowheads="1"/>
          </p:cNvSpPr>
          <p:nvPr>
            <p:ph type="sldNum" sz="quarter" idx="12"/>
          </p:nvPr>
        </p:nvSpPr>
        <p:spPr>
          <a:ln/>
        </p:spPr>
        <p:txBody>
          <a:bodyPr/>
          <a:lstStyle>
            <a:lvl1pPr>
              <a:defRPr/>
            </a:lvl1pPr>
          </a:lstStyle>
          <a:p>
            <a:fld id="{ED263378-6412-43AC-9385-749037D35E36}" type="slidenum">
              <a:rPr lang="en-US" altLang="zh-CN"/>
              <a:pPr/>
              <a:t>‹#›</a:t>
            </a:fld>
            <a:endParaRPr lang="en-US" altLang="zh-CN"/>
          </a:p>
        </p:txBody>
      </p:sp>
    </p:spTree>
    <p:extLst>
      <p:ext uri="{BB962C8B-B14F-4D97-AF65-F5344CB8AC3E}">
        <p14:creationId xmlns:p14="http://schemas.microsoft.com/office/powerpoint/2010/main" val="243525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C5B92CD-A5A3-43B4-99BD-B50D1D6843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E2BB7DE-2D38-4092-BFBC-1A87F32481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936BF68-71F4-4163-8281-68B2649F68E1}"/>
              </a:ext>
            </a:extLst>
          </p:cNvPr>
          <p:cNvSpPr>
            <a:spLocks noGrp="1" noChangeArrowheads="1"/>
          </p:cNvSpPr>
          <p:nvPr>
            <p:ph type="sldNum" sz="quarter" idx="12"/>
          </p:nvPr>
        </p:nvSpPr>
        <p:spPr>
          <a:ln/>
        </p:spPr>
        <p:txBody>
          <a:bodyPr/>
          <a:lstStyle>
            <a:lvl1pPr>
              <a:defRPr/>
            </a:lvl1pPr>
          </a:lstStyle>
          <a:p>
            <a:fld id="{DC0AC845-40E8-40DF-B92D-C5A6820A1747}" type="slidenum">
              <a:rPr lang="en-US" altLang="zh-CN"/>
              <a:pPr/>
              <a:t>‹#›</a:t>
            </a:fld>
            <a:endParaRPr lang="en-US" altLang="zh-CN"/>
          </a:p>
        </p:txBody>
      </p:sp>
    </p:spTree>
    <p:extLst>
      <p:ext uri="{BB962C8B-B14F-4D97-AF65-F5344CB8AC3E}">
        <p14:creationId xmlns:p14="http://schemas.microsoft.com/office/powerpoint/2010/main" val="168896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435BA5F-F697-4BAB-9821-F5E49D335B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F1D6E34-0F88-4407-B059-5434E7203C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A3CD3B2-22A4-4A11-8E83-23489E2BFA7A}"/>
              </a:ext>
            </a:extLst>
          </p:cNvPr>
          <p:cNvSpPr>
            <a:spLocks noGrp="1" noChangeArrowheads="1"/>
          </p:cNvSpPr>
          <p:nvPr>
            <p:ph type="sldNum" sz="quarter" idx="12"/>
          </p:nvPr>
        </p:nvSpPr>
        <p:spPr>
          <a:ln/>
        </p:spPr>
        <p:txBody>
          <a:bodyPr/>
          <a:lstStyle>
            <a:lvl1pPr>
              <a:defRPr/>
            </a:lvl1pPr>
          </a:lstStyle>
          <a:p>
            <a:fld id="{E82EAC92-FB1B-4BE1-A555-90B3016D7EB6}" type="slidenum">
              <a:rPr lang="en-US" altLang="zh-CN"/>
              <a:pPr/>
              <a:t>‹#›</a:t>
            </a:fld>
            <a:endParaRPr lang="en-US" altLang="zh-CN"/>
          </a:p>
        </p:txBody>
      </p:sp>
    </p:spTree>
    <p:extLst>
      <p:ext uri="{BB962C8B-B14F-4D97-AF65-F5344CB8AC3E}">
        <p14:creationId xmlns:p14="http://schemas.microsoft.com/office/powerpoint/2010/main" val="129424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537367E-DC79-40EC-800A-D647C2092CD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37CBC51-5D73-4BC5-BD00-695D5C586A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0D4C41A-0578-4BE7-92FD-CC0B762A1B18}"/>
              </a:ext>
            </a:extLst>
          </p:cNvPr>
          <p:cNvSpPr>
            <a:spLocks noGrp="1" noChangeArrowheads="1"/>
          </p:cNvSpPr>
          <p:nvPr>
            <p:ph type="sldNum" sz="quarter" idx="12"/>
          </p:nvPr>
        </p:nvSpPr>
        <p:spPr>
          <a:ln/>
        </p:spPr>
        <p:txBody>
          <a:bodyPr/>
          <a:lstStyle>
            <a:lvl1pPr>
              <a:defRPr/>
            </a:lvl1pPr>
          </a:lstStyle>
          <a:p>
            <a:fld id="{901483BE-EA33-4042-8BB6-C7E576DC54EF}" type="slidenum">
              <a:rPr lang="en-US" altLang="zh-CN"/>
              <a:pPr/>
              <a:t>‹#›</a:t>
            </a:fld>
            <a:endParaRPr lang="en-US" altLang="zh-CN"/>
          </a:p>
        </p:txBody>
      </p:sp>
    </p:spTree>
    <p:extLst>
      <p:ext uri="{BB962C8B-B14F-4D97-AF65-F5344CB8AC3E}">
        <p14:creationId xmlns:p14="http://schemas.microsoft.com/office/powerpoint/2010/main" val="71844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700379B-8A38-461B-A5ED-6154B841F02E}"/>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94952CD-B786-407B-9A2D-F5B933D056EC}"/>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C2C05E7-DEEE-4F47-945A-CBBD7D03C09E}"/>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a:extLst>
              <a:ext uri="{FF2B5EF4-FFF2-40B4-BE49-F238E27FC236}">
                <a16:creationId xmlns:a16="http://schemas.microsoft.com/office/drawing/2014/main" id="{EC75C3A8-2E96-499B-B148-A682EF309CF8}"/>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a:extLst>
              <a:ext uri="{FF2B5EF4-FFF2-40B4-BE49-F238E27FC236}">
                <a16:creationId xmlns:a16="http://schemas.microsoft.com/office/drawing/2014/main" id="{DD321967-3DB7-4380-B7F3-A5CD04F32483}"/>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C4CA07B-D7FD-43FA-B9EF-250CDE463AA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xfan@suda.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10.bin"/><Relationship Id="rId18" Type="http://schemas.openxmlformats.org/officeDocument/2006/relationships/oleObject" Target="../embeddings/oleObject15.bin"/><Relationship Id="rId3" Type="http://schemas.openxmlformats.org/officeDocument/2006/relationships/image" Target="../media/image2.wmf"/><Relationship Id="rId21" Type="http://schemas.openxmlformats.org/officeDocument/2006/relationships/oleObject" Target="../embeddings/oleObject18.bin"/><Relationship Id="rId7" Type="http://schemas.openxmlformats.org/officeDocument/2006/relationships/oleObject" Target="../embeddings/oleObject5.bin"/><Relationship Id="rId12" Type="http://schemas.openxmlformats.org/officeDocument/2006/relationships/oleObject" Target="../embeddings/oleObject9.bin"/><Relationship Id="rId17" Type="http://schemas.openxmlformats.org/officeDocument/2006/relationships/oleObject" Target="../embeddings/oleObject14.bin"/><Relationship Id="rId2" Type="http://schemas.openxmlformats.org/officeDocument/2006/relationships/oleObject" Target="../embeddings/oleObject2.bin"/><Relationship Id="rId16" Type="http://schemas.openxmlformats.org/officeDocument/2006/relationships/oleObject" Target="../embeddings/oleObject13.bin"/><Relationship Id="rId20"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oleObject" Target="../embeddings/oleObject4.bin"/><Relationship Id="rId11" Type="http://schemas.openxmlformats.org/officeDocument/2006/relationships/oleObject" Target="../embeddings/oleObject8.bin"/><Relationship Id="rId5" Type="http://schemas.openxmlformats.org/officeDocument/2006/relationships/image" Target="../media/image3.wmf"/><Relationship Id="rId15" Type="http://schemas.openxmlformats.org/officeDocument/2006/relationships/oleObject" Target="../embeddings/oleObject12.bin"/><Relationship Id="rId10" Type="http://schemas.openxmlformats.org/officeDocument/2006/relationships/oleObject" Target="../embeddings/oleObject7.bin"/><Relationship Id="rId19" Type="http://schemas.openxmlformats.org/officeDocument/2006/relationships/oleObject" Target="../embeddings/oleObject16.bin"/><Relationship Id="rId4" Type="http://schemas.openxmlformats.org/officeDocument/2006/relationships/oleObject" Target="../embeddings/oleObject3.bin"/><Relationship Id="rId9" Type="http://schemas.openxmlformats.org/officeDocument/2006/relationships/oleObject" Target="../embeddings/oleObject6.bin"/><Relationship Id="rId14" Type="http://schemas.openxmlformats.org/officeDocument/2006/relationships/oleObject" Target="../embeddings/oleObject11.bin"/><Relationship Id="rId22"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oleObject" Target="../embeddings/oleObject29.bin"/><Relationship Id="rId18" Type="http://schemas.openxmlformats.org/officeDocument/2006/relationships/oleObject" Target="../embeddings/oleObject34.bin"/><Relationship Id="rId26" Type="http://schemas.openxmlformats.org/officeDocument/2006/relationships/image" Target="../media/image8.wmf"/><Relationship Id="rId3" Type="http://schemas.openxmlformats.org/officeDocument/2006/relationships/image" Target="../media/image5.wmf"/><Relationship Id="rId21" Type="http://schemas.openxmlformats.org/officeDocument/2006/relationships/oleObject" Target="../embeddings/oleObject36.bin"/><Relationship Id="rId7" Type="http://schemas.openxmlformats.org/officeDocument/2006/relationships/oleObject" Target="../embeddings/oleObject24.bin"/><Relationship Id="rId12" Type="http://schemas.openxmlformats.org/officeDocument/2006/relationships/oleObject" Target="../embeddings/oleObject28.bin"/><Relationship Id="rId17" Type="http://schemas.openxmlformats.org/officeDocument/2006/relationships/oleObject" Target="../embeddings/oleObject33.bin"/><Relationship Id="rId25" Type="http://schemas.openxmlformats.org/officeDocument/2006/relationships/oleObject" Target="../embeddings/oleObject39.bin"/><Relationship Id="rId2" Type="http://schemas.openxmlformats.org/officeDocument/2006/relationships/oleObject" Target="../embeddings/oleObject20.bin"/><Relationship Id="rId16" Type="http://schemas.openxmlformats.org/officeDocument/2006/relationships/oleObject" Target="../embeddings/oleObject32.bin"/><Relationship Id="rId20" Type="http://schemas.openxmlformats.org/officeDocument/2006/relationships/oleObject" Target="../embeddings/oleObject35.bin"/><Relationship Id="rId29" Type="http://schemas.openxmlformats.org/officeDocument/2006/relationships/oleObject" Target="../embeddings/oleObject42.bin"/><Relationship Id="rId1" Type="http://schemas.openxmlformats.org/officeDocument/2006/relationships/slideLayout" Target="../slideLayouts/slideLayout7.xml"/><Relationship Id="rId6" Type="http://schemas.openxmlformats.org/officeDocument/2006/relationships/oleObject" Target="../embeddings/oleObject23.bin"/><Relationship Id="rId11" Type="http://schemas.openxmlformats.org/officeDocument/2006/relationships/oleObject" Target="../embeddings/oleObject27.bin"/><Relationship Id="rId24" Type="http://schemas.openxmlformats.org/officeDocument/2006/relationships/image" Target="../media/image7.wmf"/><Relationship Id="rId5" Type="http://schemas.openxmlformats.org/officeDocument/2006/relationships/oleObject" Target="../embeddings/oleObject22.bin"/><Relationship Id="rId15" Type="http://schemas.openxmlformats.org/officeDocument/2006/relationships/oleObject" Target="../embeddings/oleObject31.bin"/><Relationship Id="rId23" Type="http://schemas.openxmlformats.org/officeDocument/2006/relationships/oleObject" Target="../embeddings/oleObject38.bin"/><Relationship Id="rId28" Type="http://schemas.openxmlformats.org/officeDocument/2006/relationships/oleObject" Target="../embeddings/oleObject41.bin"/><Relationship Id="rId10" Type="http://schemas.openxmlformats.org/officeDocument/2006/relationships/oleObject" Target="../embeddings/oleObject26.bin"/><Relationship Id="rId19" Type="http://schemas.openxmlformats.org/officeDocument/2006/relationships/image" Target="../media/image6.wmf"/><Relationship Id="rId4" Type="http://schemas.openxmlformats.org/officeDocument/2006/relationships/oleObject" Target="../embeddings/oleObject21.bin"/><Relationship Id="rId9" Type="http://schemas.openxmlformats.org/officeDocument/2006/relationships/image" Target="../media/image1.wmf"/><Relationship Id="rId14" Type="http://schemas.openxmlformats.org/officeDocument/2006/relationships/oleObject" Target="../embeddings/oleObject30.bin"/><Relationship Id="rId22" Type="http://schemas.openxmlformats.org/officeDocument/2006/relationships/oleObject" Target="../embeddings/oleObject37.bin"/><Relationship Id="rId27" Type="http://schemas.openxmlformats.org/officeDocument/2006/relationships/oleObject" Target="../embeddings/oleObject40.bin"/><Relationship Id="rId30" Type="http://schemas.openxmlformats.org/officeDocument/2006/relationships/oleObject" Target="../embeddings/oleObject4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4.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5.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6A306F2F-5827-4964-B1EB-32B74CBDEA4A}"/>
              </a:ext>
            </a:extLst>
          </p:cNvPr>
          <p:cNvSpPr>
            <a:spLocks noGrp="1" noChangeArrowheads="1"/>
          </p:cNvSpPr>
          <p:nvPr>
            <p:ph type="ctrTitle"/>
          </p:nvPr>
        </p:nvSpPr>
        <p:spPr/>
        <p:txBody>
          <a:bodyPr/>
          <a:lstStyle/>
          <a:p>
            <a:pPr eaLnBrk="1" hangingPunct="1"/>
            <a:r>
              <a:rPr lang="zh-CN" altLang="en-US" b="1" dirty="0"/>
              <a:t>离散数学</a:t>
            </a:r>
            <a:endParaRPr lang="zh-CN" altLang="zh-CN" b="1" dirty="0"/>
          </a:p>
        </p:txBody>
      </p:sp>
      <p:sp>
        <p:nvSpPr>
          <p:cNvPr id="2051" name="Rectangle 3">
            <a:extLst>
              <a:ext uri="{FF2B5EF4-FFF2-40B4-BE49-F238E27FC236}">
                <a16:creationId xmlns:a16="http://schemas.microsoft.com/office/drawing/2014/main" id="{EF34B245-0FEF-45B9-8F57-70D3F0623A2B}"/>
              </a:ext>
            </a:extLst>
          </p:cNvPr>
          <p:cNvSpPr>
            <a:spLocks noGrp="1" noChangeArrowheads="1"/>
          </p:cNvSpPr>
          <p:nvPr>
            <p:ph type="subTitle" idx="1"/>
          </p:nvPr>
        </p:nvSpPr>
        <p:spPr/>
        <p:txBody>
          <a:bodyPr/>
          <a:lstStyle/>
          <a:p>
            <a:pPr eaLnBrk="1" hangingPunct="1">
              <a:lnSpc>
                <a:spcPct val="80000"/>
              </a:lnSpc>
            </a:pPr>
            <a:r>
              <a:rPr lang="zh-CN" altLang="en-US" sz="2400"/>
              <a:t>樊建席</a:t>
            </a:r>
          </a:p>
          <a:p>
            <a:pPr eaLnBrk="1" hangingPunct="1">
              <a:lnSpc>
                <a:spcPct val="80000"/>
              </a:lnSpc>
            </a:pPr>
            <a:r>
              <a:rPr lang="en-US" altLang="zh-CN" sz="2400"/>
              <a:t>Email: </a:t>
            </a:r>
            <a:r>
              <a:rPr lang="en-US" altLang="zh-CN" sz="2400">
                <a:hlinkClick r:id="rId2"/>
              </a:rPr>
              <a:t>jxfan@suda.edu.cn</a:t>
            </a:r>
            <a:endParaRPr lang="en-US" altLang="zh-C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EBF95594-5A29-4483-AA22-7F451ED15173}"/>
              </a:ext>
            </a:extLst>
          </p:cNvPr>
          <p:cNvSpPr>
            <a:spLocks noChangeArrowheads="1"/>
          </p:cNvSpPr>
          <p:nvPr/>
        </p:nvSpPr>
        <p:spPr bwMode="auto">
          <a:xfrm>
            <a:off x="228600" y="76200"/>
            <a:ext cx="8686800"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pPr>
            <a:r>
              <a:rPr lang="en-US" altLang="zh-CN" sz="2800">
                <a:solidFill>
                  <a:schemeClr val="tx2"/>
                </a:solidFill>
              </a:rPr>
              <a:t>1-1.2	</a:t>
            </a:r>
            <a:r>
              <a:rPr lang="zh-CN" altLang="en-US" sz="2800" b="1">
                <a:solidFill>
                  <a:schemeClr val="tx2"/>
                </a:solidFill>
              </a:rPr>
              <a:t>命题标识符</a:t>
            </a:r>
            <a:r>
              <a:rPr lang="zh-CN" altLang="en-US" sz="2800"/>
              <a:t>：表示命题的符号，如 </a:t>
            </a:r>
            <a:r>
              <a:rPr lang="en-US" altLang="zh-CN" sz="2800"/>
              <a:t>P </a:t>
            </a:r>
            <a:r>
              <a:rPr lang="zh-CN" altLang="en-US" sz="2800"/>
              <a:t>和</a:t>
            </a:r>
            <a:r>
              <a:rPr lang="en-US" altLang="zh-CN" sz="2800"/>
              <a:t>[13]</a:t>
            </a:r>
            <a:r>
              <a:rPr lang="zh-CN" altLang="en-US" sz="2800"/>
              <a:t>。</a:t>
            </a:r>
          </a:p>
          <a:p>
            <a:pPr eaLnBrk="1" hangingPunct="1">
              <a:lnSpc>
                <a:spcPct val="90000"/>
              </a:lnSpc>
              <a:spcBef>
                <a:spcPct val="50000"/>
              </a:spcBef>
            </a:pPr>
            <a:r>
              <a:rPr lang="zh-CN" altLang="en-US">
                <a:solidFill>
                  <a:schemeClr val="accent2"/>
                </a:solidFill>
              </a:rPr>
              <a:t>注</a:t>
            </a:r>
            <a:r>
              <a:rPr lang="zh-CN" altLang="en-US"/>
              <a:t>：</a:t>
            </a:r>
            <a:r>
              <a:rPr lang="en-US" altLang="zh-CN"/>
              <a:t>1</a:t>
            </a:r>
            <a:r>
              <a:rPr lang="zh-CN" altLang="en-US"/>
              <a:t>、原子命题：不能分解为更简单的陈述句；</a:t>
            </a:r>
          </a:p>
          <a:p>
            <a:pPr eaLnBrk="1" hangingPunct="1">
              <a:lnSpc>
                <a:spcPct val="90000"/>
              </a:lnSpc>
              <a:spcBef>
                <a:spcPct val="50000"/>
              </a:spcBef>
            </a:pPr>
            <a:r>
              <a:rPr lang="en-US" altLang="zh-CN"/>
              <a:t>2</a:t>
            </a:r>
            <a:r>
              <a:rPr lang="zh-CN" altLang="en-US"/>
              <a:t>、复合命题：由联结词、标点符号和原子命题复合构成的命题；</a:t>
            </a:r>
          </a:p>
          <a:p>
            <a:pPr eaLnBrk="1" hangingPunct="1">
              <a:lnSpc>
                <a:spcPct val="90000"/>
              </a:lnSpc>
              <a:spcBef>
                <a:spcPct val="50000"/>
              </a:spcBef>
            </a:pPr>
            <a:r>
              <a:rPr lang="en-US" altLang="zh-CN"/>
              <a:t>3</a:t>
            </a:r>
            <a:r>
              <a:rPr lang="zh-CN" altLang="en-US"/>
              <a:t>、真值 “真”或“假”分别用</a:t>
            </a:r>
            <a:r>
              <a:rPr lang="en-US" altLang="zh-CN"/>
              <a:t>T</a:t>
            </a:r>
            <a:r>
              <a:rPr lang="zh-CN" altLang="en-US"/>
              <a:t>或</a:t>
            </a:r>
            <a:r>
              <a:rPr lang="en-US" altLang="zh-CN"/>
              <a:t>F</a:t>
            </a:r>
            <a:r>
              <a:rPr lang="zh-CN" altLang="en-US"/>
              <a:t>表示；</a:t>
            </a:r>
          </a:p>
          <a:p>
            <a:pPr eaLnBrk="1" hangingPunct="1">
              <a:lnSpc>
                <a:spcPct val="90000"/>
              </a:lnSpc>
              <a:spcBef>
                <a:spcPct val="50000"/>
              </a:spcBef>
            </a:pPr>
            <a:r>
              <a:rPr lang="en-US" altLang="zh-CN"/>
              <a:t>3</a:t>
            </a:r>
            <a:r>
              <a:rPr lang="zh-CN" altLang="en-US"/>
              <a:t>、使用大写字母</a:t>
            </a:r>
            <a:r>
              <a:rPr lang="en-US" altLang="zh-CN"/>
              <a:t>A</a:t>
            </a:r>
            <a:r>
              <a:rPr lang="zh-CN" altLang="en-US"/>
              <a:t>，</a:t>
            </a:r>
            <a:r>
              <a:rPr lang="en-US" altLang="zh-CN"/>
              <a:t>B</a:t>
            </a:r>
            <a:r>
              <a:rPr lang="zh-CN" altLang="en-US"/>
              <a:t>，</a:t>
            </a:r>
            <a:r>
              <a:rPr lang="en-US" altLang="zh-CN"/>
              <a:t>…</a:t>
            </a:r>
            <a:r>
              <a:rPr lang="zh-CN" altLang="en-US"/>
              <a:t>，或用带下标的大写字母或</a:t>
            </a:r>
            <a:r>
              <a:rPr lang="en-US" altLang="zh-CN"/>
              <a:t>[</a:t>
            </a:r>
            <a:r>
              <a:rPr lang="zh-CN" altLang="en-US"/>
              <a:t>数字</a:t>
            </a:r>
            <a:r>
              <a:rPr lang="en-US" altLang="zh-CN"/>
              <a:t>],</a:t>
            </a:r>
          </a:p>
          <a:p>
            <a:pPr eaLnBrk="1" hangingPunct="1">
              <a:lnSpc>
                <a:spcPct val="90000"/>
              </a:lnSpc>
              <a:spcBef>
                <a:spcPct val="50000"/>
              </a:spcBef>
            </a:pPr>
            <a:r>
              <a:rPr lang="zh-CN" altLang="en-US"/>
              <a:t>如</a:t>
            </a:r>
            <a:r>
              <a:rPr lang="en-US" altLang="zh-CN"/>
              <a:t>A</a:t>
            </a:r>
            <a:r>
              <a:rPr lang="en-US" altLang="zh-CN" baseline="-25000"/>
              <a:t>i </a:t>
            </a:r>
            <a:r>
              <a:rPr lang="zh-CN" altLang="en-US"/>
              <a:t>、</a:t>
            </a:r>
            <a:r>
              <a:rPr lang="en-US" altLang="zh-CN"/>
              <a:t>[13]</a:t>
            </a:r>
            <a:r>
              <a:rPr lang="zh-CN" altLang="en-US"/>
              <a:t>等来表示命题；</a:t>
            </a:r>
          </a:p>
          <a:p>
            <a:pPr eaLnBrk="1" hangingPunct="1">
              <a:lnSpc>
                <a:spcPct val="90000"/>
              </a:lnSpc>
              <a:spcBef>
                <a:spcPct val="50000"/>
              </a:spcBef>
            </a:pPr>
            <a:r>
              <a:rPr lang="en-US" altLang="zh-CN"/>
              <a:t>6</a:t>
            </a:r>
            <a:r>
              <a:rPr lang="zh-CN" altLang="en-US"/>
              <a:t>、命题标识符若表示确定的命题，则称为命题常量；若表示任</a:t>
            </a:r>
          </a:p>
          <a:p>
            <a:pPr eaLnBrk="1" hangingPunct="1">
              <a:lnSpc>
                <a:spcPct val="90000"/>
              </a:lnSpc>
              <a:spcBef>
                <a:spcPct val="50000"/>
              </a:spcBef>
            </a:pPr>
            <a:r>
              <a:rPr lang="zh-CN" altLang="en-US"/>
              <a:t>意命题的位置标志，则称为命题变元；</a:t>
            </a:r>
          </a:p>
          <a:p>
            <a:pPr eaLnBrk="1" hangingPunct="1">
              <a:lnSpc>
                <a:spcPct val="90000"/>
              </a:lnSpc>
              <a:spcBef>
                <a:spcPct val="50000"/>
              </a:spcBef>
            </a:pPr>
            <a:r>
              <a:rPr lang="en-US" altLang="zh-CN"/>
              <a:t>7</a:t>
            </a:r>
            <a:r>
              <a:rPr lang="zh-CN" altLang="en-US"/>
              <a:t>、当命题变元</a:t>
            </a:r>
            <a:r>
              <a:rPr lang="en-US" altLang="zh-CN"/>
              <a:t>P</a:t>
            </a:r>
            <a:r>
              <a:rPr lang="zh-CN" altLang="en-US"/>
              <a:t>用特定命题取代时，</a:t>
            </a:r>
            <a:r>
              <a:rPr lang="en-US" altLang="zh-CN"/>
              <a:t>P</a:t>
            </a:r>
            <a:r>
              <a:rPr lang="zh-CN" altLang="en-US"/>
              <a:t>才能确定真值，该过程称为对变元</a:t>
            </a:r>
            <a:r>
              <a:rPr lang="en-US" altLang="zh-CN"/>
              <a:t>P</a:t>
            </a:r>
            <a:r>
              <a:rPr lang="zh-CN" altLang="en-US"/>
              <a:t>进行</a:t>
            </a:r>
            <a:r>
              <a:rPr lang="zh-CN" altLang="en-US" b="1"/>
              <a:t>指派</a:t>
            </a:r>
            <a:r>
              <a:rPr lang="zh-CN" altLang="en-US"/>
              <a:t>；</a:t>
            </a:r>
          </a:p>
          <a:p>
            <a:pPr eaLnBrk="1" hangingPunct="1">
              <a:lnSpc>
                <a:spcPct val="90000"/>
              </a:lnSpc>
              <a:spcBef>
                <a:spcPct val="50000"/>
              </a:spcBef>
            </a:pPr>
            <a:r>
              <a:rPr lang="en-US" altLang="zh-CN"/>
              <a:t>8</a:t>
            </a:r>
            <a:r>
              <a:rPr lang="zh-CN" altLang="en-US"/>
              <a:t>、当命题变元表示原子命题时，该变元称为原子变元。</a:t>
            </a:r>
          </a:p>
        </p:txBody>
      </p:sp>
      <p:sp>
        <p:nvSpPr>
          <p:cNvPr id="9222" name="Text Box 6">
            <a:extLst>
              <a:ext uri="{FF2B5EF4-FFF2-40B4-BE49-F238E27FC236}">
                <a16:creationId xmlns:a16="http://schemas.microsoft.com/office/drawing/2014/main" id="{70658E5F-DEBD-49AC-98B0-EED54C7EDEF2}"/>
              </a:ext>
            </a:extLst>
          </p:cNvPr>
          <p:cNvSpPr txBox="1">
            <a:spLocks noChangeArrowheads="1"/>
          </p:cNvSpPr>
          <p:nvPr/>
        </p:nvSpPr>
        <p:spPr bwMode="auto">
          <a:xfrm>
            <a:off x="7239000" y="6248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hlinkClick r:id="rId2" action="ppaction://hlinksldjump"/>
              </a:rPr>
              <a:t>命题逻辑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0-#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22"/>
                                        </p:tgtEl>
                                        <p:attrNameLst>
                                          <p:attrName>style.visibility</p:attrName>
                                        </p:attrNameLst>
                                      </p:cBhvr>
                                      <p:to>
                                        <p:strVal val="visible"/>
                                      </p:to>
                                    </p:set>
                                    <p:anim calcmode="lin" valueType="num">
                                      <p:cBhvr additive="base">
                                        <p:cTn id="13" dur="500" fill="hold"/>
                                        <p:tgtEl>
                                          <p:spTgt spid="9222"/>
                                        </p:tgtEl>
                                        <p:attrNameLst>
                                          <p:attrName>ppt_x</p:attrName>
                                        </p:attrNameLst>
                                      </p:cBhvr>
                                      <p:tavLst>
                                        <p:tav tm="0">
                                          <p:val>
                                            <p:strVal val="0-#ppt_w/2"/>
                                          </p:val>
                                        </p:tav>
                                        <p:tav tm="100000">
                                          <p:val>
                                            <p:strVal val="#ppt_x"/>
                                          </p:val>
                                        </p:tav>
                                      </p:tavLst>
                                    </p:anim>
                                    <p:anim calcmode="lin" valueType="num">
                                      <p:cBhvr additive="base">
                                        <p:cTn id="14"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922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0F11E56C-3FE2-41EA-8440-D711EEBB1F27}"/>
              </a:ext>
            </a:extLst>
          </p:cNvPr>
          <p:cNvSpPr>
            <a:spLocks noGrp="1" noChangeArrowheads="1"/>
          </p:cNvSpPr>
          <p:nvPr>
            <p:ph type="title" idx="4294967295"/>
          </p:nvPr>
        </p:nvSpPr>
        <p:spPr>
          <a:xfrm>
            <a:off x="685800" y="228600"/>
            <a:ext cx="7772400" cy="533400"/>
          </a:xfrm>
        </p:spPr>
        <p:txBody>
          <a:bodyPr/>
          <a:lstStyle/>
          <a:p>
            <a:pPr eaLnBrk="1" hangingPunct="1"/>
            <a:r>
              <a:rPr lang="en-US" altLang="zh-CN" sz="3200" b="1"/>
              <a:t>1-2   </a:t>
            </a:r>
            <a:r>
              <a:rPr lang="zh-CN" altLang="en-US" sz="3200" b="1"/>
              <a:t>联结词</a:t>
            </a:r>
          </a:p>
        </p:txBody>
      </p:sp>
      <p:sp>
        <p:nvSpPr>
          <p:cNvPr id="11271" name="Text Box 7">
            <a:extLst>
              <a:ext uri="{FF2B5EF4-FFF2-40B4-BE49-F238E27FC236}">
                <a16:creationId xmlns:a16="http://schemas.microsoft.com/office/drawing/2014/main" id="{0523036A-655C-416B-88ED-AA952C7F1023}"/>
              </a:ext>
            </a:extLst>
          </p:cNvPr>
          <p:cNvSpPr txBox="1">
            <a:spLocks noChangeArrowheads="1"/>
          </p:cNvSpPr>
          <p:nvPr/>
        </p:nvSpPr>
        <p:spPr bwMode="auto">
          <a:xfrm>
            <a:off x="304800" y="838200"/>
            <a:ext cx="86106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en-US" altLang="zh-CN" sz="2000">
                <a:solidFill>
                  <a:schemeClr val="tx2"/>
                </a:solidFill>
              </a:rPr>
              <a:t>         </a:t>
            </a:r>
            <a:r>
              <a:rPr lang="zh-CN" altLang="en-US"/>
              <a:t>数理逻辑中，复合命题由原子命题与联结词组合而成，为</a:t>
            </a:r>
          </a:p>
          <a:p>
            <a:pPr eaLnBrk="1" hangingPunct="1">
              <a:lnSpc>
                <a:spcPct val="80000"/>
              </a:lnSpc>
              <a:spcBef>
                <a:spcPct val="50000"/>
              </a:spcBef>
            </a:pPr>
            <a:r>
              <a:rPr lang="zh-CN" altLang="en-US"/>
              <a:t>便于书写和推演，须对联结词明确规定并符号化。</a:t>
            </a:r>
          </a:p>
        </p:txBody>
      </p:sp>
      <p:sp>
        <p:nvSpPr>
          <p:cNvPr id="11272" name="Text Box 8">
            <a:extLst>
              <a:ext uri="{FF2B5EF4-FFF2-40B4-BE49-F238E27FC236}">
                <a16:creationId xmlns:a16="http://schemas.microsoft.com/office/drawing/2014/main" id="{829083B4-57F7-4665-8848-FC4D062A099B}"/>
              </a:ext>
            </a:extLst>
          </p:cNvPr>
          <p:cNvSpPr txBox="1">
            <a:spLocks noChangeArrowheads="1"/>
          </p:cNvSpPr>
          <p:nvPr/>
        </p:nvSpPr>
        <p:spPr bwMode="auto">
          <a:xfrm>
            <a:off x="228600" y="1828800"/>
            <a:ext cx="86868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en-US" altLang="zh-CN" b="1">
                <a:solidFill>
                  <a:srgbClr val="800000"/>
                </a:solidFill>
              </a:rPr>
              <a:t>(1)</a:t>
            </a:r>
            <a:r>
              <a:rPr lang="zh-CN" altLang="en-US" b="1">
                <a:solidFill>
                  <a:srgbClr val="800000"/>
                </a:solidFill>
              </a:rPr>
              <a:t>否定</a:t>
            </a:r>
          </a:p>
          <a:p>
            <a:pPr eaLnBrk="1" hangingPunct="1">
              <a:lnSpc>
                <a:spcPct val="80000"/>
              </a:lnSpc>
              <a:spcBef>
                <a:spcPct val="50000"/>
              </a:spcBef>
            </a:pPr>
            <a:r>
              <a:rPr lang="zh-CN" altLang="en-US" b="1">
                <a:solidFill>
                  <a:schemeClr val="accent2"/>
                </a:solidFill>
              </a:rPr>
              <a:t>定义</a:t>
            </a:r>
            <a:r>
              <a:rPr lang="en-US" altLang="zh-CN" b="1">
                <a:solidFill>
                  <a:schemeClr val="accent2"/>
                </a:solidFill>
              </a:rPr>
              <a:t>1-2.1</a:t>
            </a:r>
            <a:r>
              <a:rPr lang="en-US" altLang="zh-CN"/>
              <a:t>	</a:t>
            </a:r>
            <a:r>
              <a:rPr lang="zh-CN" altLang="en-US"/>
              <a:t>设</a:t>
            </a:r>
            <a:r>
              <a:rPr lang="en-US" altLang="zh-CN"/>
              <a:t>P</a:t>
            </a:r>
            <a:r>
              <a:rPr lang="zh-CN" altLang="en-US"/>
              <a:t>为命题，</a:t>
            </a:r>
            <a:r>
              <a:rPr lang="en-US" altLang="zh-CN"/>
              <a:t>P</a:t>
            </a:r>
            <a:r>
              <a:rPr lang="zh-CN" altLang="en-US"/>
              <a:t>的否定为一新命题，记作</a:t>
            </a:r>
            <a:r>
              <a:rPr lang="en-US" altLang="zh-CN"/>
              <a:t>﹁P</a:t>
            </a:r>
            <a:r>
              <a:rPr lang="zh-CN" altLang="en-US"/>
              <a:t>；若</a:t>
            </a:r>
            <a:r>
              <a:rPr lang="en-US" altLang="zh-CN"/>
              <a:t>P</a:t>
            </a:r>
          </a:p>
          <a:p>
            <a:pPr eaLnBrk="1" hangingPunct="1">
              <a:lnSpc>
                <a:spcPct val="80000"/>
              </a:lnSpc>
              <a:spcBef>
                <a:spcPct val="50000"/>
              </a:spcBef>
            </a:pPr>
            <a:r>
              <a:rPr lang="zh-CN" altLang="en-US"/>
              <a:t>为</a:t>
            </a:r>
            <a:r>
              <a:rPr lang="en-US" altLang="zh-CN"/>
              <a:t>T</a:t>
            </a:r>
            <a:r>
              <a:rPr lang="zh-CN" altLang="en-US"/>
              <a:t>，</a:t>
            </a:r>
            <a:r>
              <a:rPr lang="en-US" altLang="zh-CN"/>
              <a:t>﹁ P</a:t>
            </a:r>
            <a:r>
              <a:rPr lang="zh-CN" altLang="en-US"/>
              <a:t>为</a:t>
            </a:r>
            <a:r>
              <a:rPr lang="en-US" altLang="zh-CN"/>
              <a:t>F</a:t>
            </a:r>
            <a:r>
              <a:rPr lang="zh-CN" altLang="en-US"/>
              <a:t>；若</a:t>
            </a:r>
            <a:r>
              <a:rPr lang="en-US" altLang="zh-CN"/>
              <a:t>P</a:t>
            </a:r>
            <a:r>
              <a:rPr lang="zh-CN" altLang="en-US"/>
              <a:t>为</a:t>
            </a:r>
            <a:r>
              <a:rPr lang="en-US" altLang="zh-CN"/>
              <a:t>F,﹁ P</a:t>
            </a:r>
            <a:r>
              <a:rPr lang="zh-CN" altLang="en-US"/>
              <a:t>为</a:t>
            </a:r>
            <a:r>
              <a:rPr lang="en-US" altLang="zh-CN"/>
              <a:t>T</a:t>
            </a:r>
            <a:r>
              <a:rPr lang="zh-CN" altLang="en-US"/>
              <a:t>； “</a:t>
            </a:r>
            <a:r>
              <a:rPr lang="en-US" altLang="zh-CN"/>
              <a:t>﹁”</a:t>
            </a:r>
            <a:r>
              <a:rPr lang="zh-CN" altLang="en-US"/>
              <a:t>表示命题的否定。</a:t>
            </a:r>
            <a:r>
              <a:rPr lang="en-US" altLang="zh-CN"/>
              <a:t>P</a:t>
            </a:r>
            <a:r>
              <a:rPr lang="zh-CN" altLang="en-US"/>
              <a:t>与</a:t>
            </a:r>
            <a:r>
              <a:rPr lang="en-US" altLang="zh-CN"/>
              <a:t>﹁ P</a:t>
            </a:r>
            <a:r>
              <a:rPr lang="zh-CN" altLang="en-US"/>
              <a:t>的关系如真值表所示：</a:t>
            </a:r>
          </a:p>
        </p:txBody>
      </p:sp>
      <p:graphicFrame>
        <p:nvGraphicFramePr>
          <p:cNvPr id="11310" name="Group 46">
            <a:extLst>
              <a:ext uri="{FF2B5EF4-FFF2-40B4-BE49-F238E27FC236}">
                <a16:creationId xmlns:a16="http://schemas.microsoft.com/office/drawing/2014/main" id="{762B8F93-5EDF-488C-8F44-4F1CBF2C0214}"/>
              </a:ext>
            </a:extLst>
          </p:cNvPr>
          <p:cNvGraphicFramePr>
            <a:graphicFrameLocks noGrp="1"/>
          </p:cNvGraphicFramePr>
          <p:nvPr/>
        </p:nvGraphicFramePr>
        <p:xfrm>
          <a:off x="5181600" y="3886200"/>
          <a:ext cx="3657600" cy="125095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4574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marT="45743" marB="457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P</a:t>
                      </a:r>
                    </a:p>
                  </a:txBody>
                  <a:tcPr marT="45743" marB="457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70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43" marB="457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43" marB="457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4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43" marB="457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43" marB="457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306" name="Text Box 42">
            <a:extLst>
              <a:ext uri="{FF2B5EF4-FFF2-40B4-BE49-F238E27FC236}">
                <a16:creationId xmlns:a16="http://schemas.microsoft.com/office/drawing/2014/main" id="{ECCD1FF7-1B8D-4C86-A54A-3873290AB6B2}"/>
              </a:ext>
            </a:extLst>
          </p:cNvPr>
          <p:cNvSpPr txBox="1">
            <a:spLocks noChangeArrowheads="1"/>
          </p:cNvSpPr>
          <p:nvPr/>
        </p:nvSpPr>
        <p:spPr bwMode="auto">
          <a:xfrm>
            <a:off x="304800" y="3962400"/>
            <a:ext cx="42672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800000"/>
                </a:solidFill>
              </a:rPr>
              <a:t>例</a:t>
            </a:r>
            <a:r>
              <a:rPr lang="zh-CN" altLang="en-US" sz="2000"/>
              <a:t> </a:t>
            </a:r>
          </a:p>
          <a:p>
            <a:pPr eaLnBrk="1" hangingPunct="1">
              <a:spcBef>
                <a:spcPct val="50000"/>
              </a:spcBef>
            </a:pPr>
            <a:r>
              <a:rPr lang="zh-CN" altLang="en-US" sz="2000"/>
              <a:t>         </a:t>
            </a:r>
            <a:r>
              <a:rPr lang="en-US" altLang="zh-CN" sz="2000"/>
              <a:t>P:</a:t>
            </a:r>
            <a:r>
              <a:rPr lang="zh-CN" altLang="en-US" sz="2000"/>
              <a:t>苏州是一个古城</a:t>
            </a:r>
          </a:p>
          <a:p>
            <a:pPr eaLnBrk="1" hangingPunct="1">
              <a:spcBef>
                <a:spcPct val="50000"/>
              </a:spcBef>
            </a:pPr>
            <a:r>
              <a:rPr lang="zh-CN" altLang="en-US" sz="2000"/>
              <a:t> </a:t>
            </a:r>
            <a:r>
              <a:rPr lang="en-US" altLang="zh-CN"/>
              <a:t>﹁</a:t>
            </a:r>
            <a:r>
              <a:rPr lang="en-US" altLang="zh-CN" sz="2000"/>
              <a:t> P:</a:t>
            </a:r>
            <a:r>
              <a:rPr lang="zh-CN" altLang="en-US" sz="2000"/>
              <a:t>苏州并不是一个古城</a:t>
            </a:r>
          </a:p>
          <a:p>
            <a:pPr eaLnBrk="1" hangingPunct="1">
              <a:spcBef>
                <a:spcPct val="50000"/>
              </a:spcBef>
            </a:pPr>
            <a:endParaRPr lang="zh-CN" altLang="en-US" sz="2000"/>
          </a:p>
          <a:p>
            <a:pPr eaLnBrk="1" hangingPunct="1">
              <a:spcBef>
                <a:spcPct val="50000"/>
              </a:spcBef>
            </a:pPr>
            <a:r>
              <a:rPr lang="zh-CN" altLang="en-US" sz="2000" b="1">
                <a:solidFill>
                  <a:schemeClr val="accent2"/>
                </a:solidFill>
              </a:rPr>
              <a:t>注</a:t>
            </a:r>
            <a:r>
              <a:rPr lang="zh-CN" altLang="en-US" sz="2000"/>
              <a:t>：“</a:t>
            </a:r>
            <a:r>
              <a:rPr lang="en-US" altLang="zh-CN"/>
              <a:t>﹁</a:t>
            </a:r>
            <a:r>
              <a:rPr lang="en-US" altLang="zh-CN" sz="2000"/>
              <a:t> ”</a:t>
            </a:r>
            <a:r>
              <a:rPr lang="zh-CN" altLang="en-US" sz="2000"/>
              <a:t>为一元运算。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 calcmode="lin" valueType="num">
                                      <p:cBhvr additive="base">
                                        <p:cTn id="7" dur="500" fill="hold"/>
                                        <p:tgtEl>
                                          <p:spTgt spid="11270"/>
                                        </p:tgtEl>
                                        <p:attrNameLst>
                                          <p:attrName>ppt_x</p:attrName>
                                        </p:attrNameLst>
                                      </p:cBhvr>
                                      <p:tavLst>
                                        <p:tav tm="0">
                                          <p:val>
                                            <p:strVal val="0-#ppt_w/2"/>
                                          </p:val>
                                        </p:tav>
                                        <p:tav tm="100000">
                                          <p:val>
                                            <p:strVal val="#ppt_x"/>
                                          </p:val>
                                        </p:tav>
                                      </p:tavLst>
                                    </p:anim>
                                    <p:anim calcmode="lin" valueType="num">
                                      <p:cBhvr additive="base">
                                        <p:cTn id="8" dur="500" fill="hold"/>
                                        <p:tgtEl>
                                          <p:spTgt spid="112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71">
                                            <p:txEl>
                                              <p:pRg st="0" end="0"/>
                                            </p:txEl>
                                          </p:spTgt>
                                        </p:tgtEl>
                                        <p:attrNameLst>
                                          <p:attrName>style.visibility</p:attrName>
                                        </p:attrNameLst>
                                      </p:cBhvr>
                                      <p:to>
                                        <p:strVal val="visible"/>
                                      </p:to>
                                    </p:set>
                                    <p:anim calcmode="lin" valueType="num">
                                      <p:cBhvr additive="base">
                                        <p:cTn id="13" dur="500" fill="hold"/>
                                        <p:tgtEl>
                                          <p:spTgt spid="1127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71">
                                            <p:txEl>
                                              <p:pRg st="1" end="1"/>
                                            </p:txEl>
                                          </p:spTgt>
                                        </p:tgtEl>
                                        <p:attrNameLst>
                                          <p:attrName>style.visibility</p:attrName>
                                        </p:attrNameLst>
                                      </p:cBhvr>
                                      <p:to>
                                        <p:strVal val="visible"/>
                                      </p:to>
                                    </p:set>
                                    <p:anim calcmode="lin" valueType="num">
                                      <p:cBhvr additive="base">
                                        <p:cTn id="19" dur="500" fill="hold"/>
                                        <p:tgtEl>
                                          <p:spTgt spid="1127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72">
                                            <p:txEl>
                                              <p:pRg st="0" end="0"/>
                                            </p:txEl>
                                          </p:spTgt>
                                        </p:tgtEl>
                                        <p:attrNameLst>
                                          <p:attrName>style.visibility</p:attrName>
                                        </p:attrNameLst>
                                      </p:cBhvr>
                                      <p:to>
                                        <p:strVal val="visible"/>
                                      </p:to>
                                    </p:set>
                                    <p:anim calcmode="lin" valueType="num">
                                      <p:cBhvr additive="base">
                                        <p:cTn id="25" dur="500" fill="hold"/>
                                        <p:tgtEl>
                                          <p:spTgt spid="11272">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272">
                                            <p:txEl>
                                              <p:pRg st="1" end="1"/>
                                            </p:txEl>
                                          </p:spTgt>
                                        </p:tgtEl>
                                        <p:attrNameLst>
                                          <p:attrName>style.visibility</p:attrName>
                                        </p:attrNameLst>
                                      </p:cBhvr>
                                      <p:to>
                                        <p:strVal val="visible"/>
                                      </p:to>
                                    </p:set>
                                    <p:anim calcmode="lin" valueType="num">
                                      <p:cBhvr additive="base">
                                        <p:cTn id="31" dur="500" fill="hold"/>
                                        <p:tgtEl>
                                          <p:spTgt spid="11272">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72">
                                            <p:txEl>
                                              <p:pRg st="2" end="2"/>
                                            </p:txEl>
                                          </p:spTgt>
                                        </p:tgtEl>
                                        <p:attrNameLst>
                                          <p:attrName>style.visibility</p:attrName>
                                        </p:attrNameLst>
                                      </p:cBhvr>
                                      <p:to>
                                        <p:strVal val="visible"/>
                                      </p:to>
                                    </p:set>
                                    <p:anim calcmode="lin" valueType="num">
                                      <p:cBhvr additive="base">
                                        <p:cTn id="37" dur="500" fill="hold"/>
                                        <p:tgtEl>
                                          <p:spTgt spid="11272">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1310"/>
                                        </p:tgtEl>
                                        <p:attrNameLst>
                                          <p:attrName>style.visibility</p:attrName>
                                        </p:attrNameLst>
                                      </p:cBhvr>
                                      <p:to>
                                        <p:strVal val="visible"/>
                                      </p:to>
                                    </p:set>
                                    <p:anim calcmode="lin" valueType="num">
                                      <p:cBhvr additive="base">
                                        <p:cTn id="43" dur="500" fill="hold"/>
                                        <p:tgtEl>
                                          <p:spTgt spid="11310"/>
                                        </p:tgtEl>
                                        <p:attrNameLst>
                                          <p:attrName>ppt_x</p:attrName>
                                        </p:attrNameLst>
                                      </p:cBhvr>
                                      <p:tavLst>
                                        <p:tav tm="0">
                                          <p:val>
                                            <p:strVal val="0-#ppt_w/2"/>
                                          </p:val>
                                        </p:tav>
                                        <p:tav tm="100000">
                                          <p:val>
                                            <p:strVal val="#ppt_x"/>
                                          </p:val>
                                        </p:tav>
                                      </p:tavLst>
                                    </p:anim>
                                    <p:anim calcmode="lin" valueType="num">
                                      <p:cBhvr additive="base">
                                        <p:cTn id="44" dur="500" fill="hold"/>
                                        <p:tgtEl>
                                          <p:spTgt spid="1131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306">
                                            <p:txEl>
                                              <p:pRg st="0" end="0"/>
                                            </p:txEl>
                                          </p:spTgt>
                                        </p:tgtEl>
                                        <p:attrNameLst>
                                          <p:attrName>style.visibility</p:attrName>
                                        </p:attrNameLst>
                                      </p:cBhvr>
                                      <p:to>
                                        <p:strVal val="visible"/>
                                      </p:to>
                                    </p:set>
                                    <p:anim calcmode="lin" valueType="num">
                                      <p:cBhvr additive="base">
                                        <p:cTn id="49" dur="500" fill="hold"/>
                                        <p:tgtEl>
                                          <p:spTgt spid="11306">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3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306">
                                            <p:txEl>
                                              <p:pRg st="1" end="1"/>
                                            </p:txEl>
                                          </p:spTgt>
                                        </p:tgtEl>
                                        <p:attrNameLst>
                                          <p:attrName>style.visibility</p:attrName>
                                        </p:attrNameLst>
                                      </p:cBhvr>
                                      <p:to>
                                        <p:strVal val="visible"/>
                                      </p:to>
                                    </p:set>
                                    <p:anim calcmode="lin" valueType="num">
                                      <p:cBhvr additive="base">
                                        <p:cTn id="55" dur="500" fill="hold"/>
                                        <p:tgtEl>
                                          <p:spTgt spid="11306">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3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306">
                                            <p:txEl>
                                              <p:pRg st="2" end="2"/>
                                            </p:txEl>
                                          </p:spTgt>
                                        </p:tgtEl>
                                        <p:attrNameLst>
                                          <p:attrName>style.visibility</p:attrName>
                                        </p:attrNameLst>
                                      </p:cBhvr>
                                      <p:to>
                                        <p:strVal val="visible"/>
                                      </p:to>
                                    </p:set>
                                    <p:anim calcmode="lin" valueType="num">
                                      <p:cBhvr additive="base">
                                        <p:cTn id="61" dur="500" fill="hold"/>
                                        <p:tgtEl>
                                          <p:spTgt spid="11306">
                                            <p:txEl>
                                              <p:pRg st="2" end="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3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306">
                                            <p:txEl>
                                              <p:pRg st="4" end="4"/>
                                            </p:txEl>
                                          </p:spTgt>
                                        </p:tgtEl>
                                        <p:attrNameLst>
                                          <p:attrName>style.visibility</p:attrName>
                                        </p:attrNameLst>
                                      </p:cBhvr>
                                      <p:to>
                                        <p:strVal val="visible"/>
                                      </p:to>
                                    </p:set>
                                    <p:anim calcmode="lin" valueType="num">
                                      <p:cBhvr additive="base">
                                        <p:cTn id="67" dur="500" fill="hold"/>
                                        <p:tgtEl>
                                          <p:spTgt spid="11306">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30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utoUpdateAnimBg="0"/>
      <p:bldP spid="11271" grpId="0" build="p" autoUpdateAnimBg="0"/>
      <p:bldP spid="11272" grpId="0" build="p" autoUpdateAnimBg="0"/>
      <p:bldP spid="1130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a:extLst>
              <a:ext uri="{FF2B5EF4-FFF2-40B4-BE49-F238E27FC236}">
                <a16:creationId xmlns:a16="http://schemas.microsoft.com/office/drawing/2014/main" id="{BB71E65A-3D04-40DB-84A5-926F6509B161}"/>
              </a:ext>
            </a:extLst>
          </p:cNvPr>
          <p:cNvSpPr txBox="1">
            <a:spLocks noChangeArrowheads="1"/>
          </p:cNvSpPr>
          <p:nvPr/>
        </p:nvSpPr>
        <p:spPr bwMode="auto">
          <a:xfrm>
            <a:off x="228600" y="76200"/>
            <a:ext cx="8686800" cy="151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50000"/>
              </a:spcBef>
            </a:pPr>
            <a:r>
              <a:rPr lang="en-US" altLang="zh-CN" b="1">
                <a:solidFill>
                  <a:srgbClr val="800000"/>
                </a:solidFill>
              </a:rPr>
              <a:t>(2)</a:t>
            </a:r>
            <a:r>
              <a:rPr lang="zh-CN" altLang="en-US" b="1">
                <a:solidFill>
                  <a:srgbClr val="800000"/>
                </a:solidFill>
              </a:rPr>
              <a:t>合取</a:t>
            </a:r>
          </a:p>
          <a:p>
            <a:pPr eaLnBrk="1" hangingPunct="1">
              <a:lnSpc>
                <a:spcPct val="85000"/>
              </a:lnSpc>
              <a:spcBef>
                <a:spcPct val="50000"/>
              </a:spcBef>
            </a:pPr>
            <a:r>
              <a:rPr lang="zh-CN" altLang="en-US" b="1">
                <a:solidFill>
                  <a:schemeClr val="accent2"/>
                </a:solidFill>
              </a:rPr>
              <a:t>定义</a:t>
            </a:r>
            <a:r>
              <a:rPr lang="en-US" altLang="zh-CN" b="1">
                <a:solidFill>
                  <a:schemeClr val="accent2"/>
                </a:solidFill>
              </a:rPr>
              <a:t>1-2.2</a:t>
            </a:r>
            <a:r>
              <a:rPr lang="en-US" altLang="zh-CN"/>
              <a:t>	</a:t>
            </a:r>
            <a:r>
              <a:rPr lang="zh-CN" altLang="en-US"/>
              <a:t>命题</a:t>
            </a:r>
            <a:r>
              <a:rPr lang="en-US" altLang="zh-CN"/>
              <a:t>P</a:t>
            </a:r>
            <a:r>
              <a:rPr lang="zh-CN" altLang="en-US"/>
              <a:t>和</a:t>
            </a:r>
            <a:r>
              <a:rPr lang="en-US" altLang="zh-CN"/>
              <a:t>Q</a:t>
            </a:r>
            <a:r>
              <a:rPr lang="zh-CN" altLang="en-US"/>
              <a:t>的合取是复合命题，记作</a:t>
            </a:r>
            <a:r>
              <a:rPr lang="en-US" altLang="zh-CN"/>
              <a:t>P </a:t>
            </a:r>
            <a:r>
              <a:rPr lang="en-US" altLang="zh-CN" sz="2000"/>
              <a:t>∧</a:t>
            </a:r>
            <a:r>
              <a:rPr lang="en-US" altLang="zh-CN"/>
              <a:t> Q</a:t>
            </a:r>
            <a:r>
              <a:rPr lang="zh-CN" altLang="en-US"/>
              <a:t>：</a:t>
            </a:r>
            <a:r>
              <a:rPr lang="en-US" altLang="zh-CN"/>
              <a:t>P</a:t>
            </a:r>
            <a:r>
              <a:rPr lang="zh-CN" altLang="en-US"/>
              <a:t>并且</a:t>
            </a:r>
            <a:r>
              <a:rPr lang="en-US" altLang="zh-CN"/>
              <a:t>Q</a:t>
            </a:r>
            <a:r>
              <a:rPr lang="zh-CN" altLang="en-US"/>
              <a:t>。</a:t>
            </a:r>
            <a:r>
              <a:rPr lang="en-US" altLang="zh-CN" i="1"/>
              <a:t>iff</a:t>
            </a:r>
            <a:r>
              <a:rPr lang="en-US" altLang="zh-CN"/>
              <a:t> P</a:t>
            </a:r>
            <a:r>
              <a:rPr lang="zh-CN" altLang="en-US"/>
              <a:t>与</a:t>
            </a:r>
            <a:r>
              <a:rPr lang="en-US" altLang="zh-CN"/>
              <a:t>Q</a:t>
            </a:r>
            <a:r>
              <a:rPr lang="zh-CN" altLang="en-US"/>
              <a:t>均为</a:t>
            </a:r>
            <a:r>
              <a:rPr lang="en-US" altLang="zh-CN"/>
              <a:t>T</a:t>
            </a:r>
            <a:r>
              <a:rPr lang="zh-CN" altLang="en-US"/>
              <a:t>时，</a:t>
            </a:r>
            <a:r>
              <a:rPr lang="en-US" altLang="zh-CN"/>
              <a:t>P </a:t>
            </a:r>
            <a:r>
              <a:rPr lang="en-US" altLang="zh-CN" sz="2000"/>
              <a:t>∧</a:t>
            </a:r>
            <a:r>
              <a:rPr lang="en-US" altLang="zh-CN"/>
              <a:t> Q</a:t>
            </a:r>
            <a:r>
              <a:rPr lang="zh-CN" altLang="en-US"/>
              <a:t>才为</a:t>
            </a:r>
            <a:r>
              <a:rPr lang="en-US" altLang="zh-CN"/>
              <a:t>T</a:t>
            </a:r>
            <a:r>
              <a:rPr lang="zh-CN" altLang="en-US"/>
              <a:t>；其它情况均为</a:t>
            </a:r>
            <a:r>
              <a:rPr lang="en-US" altLang="zh-CN"/>
              <a:t>F</a:t>
            </a:r>
            <a:r>
              <a:rPr lang="zh-CN" altLang="en-US"/>
              <a:t>。该联结词的定义如真值表：</a:t>
            </a:r>
          </a:p>
        </p:txBody>
      </p:sp>
      <p:graphicFrame>
        <p:nvGraphicFramePr>
          <p:cNvPr id="13382" name="Group 70">
            <a:extLst>
              <a:ext uri="{FF2B5EF4-FFF2-40B4-BE49-F238E27FC236}">
                <a16:creationId xmlns:a16="http://schemas.microsoft.com/office/drawing/2014/main" id="{7AD2E238-67D9-4112-BDDF-2A9F9EAED2CC}"/>
              </a:ext>
            </a:extLst>
          </p:cNvPr>
          <p:cNvGraphicFramePr>
            <a:graphicFrameLocks noGrp="1"/>
          </p:cNvGraphicFramePr>
          <p:nvPr/>
        </p:nvGraphicFramePr>
        <p:xfrm>
          <a:off x="4876800" y="2133600"/>
          <a:ext cx="3962400" cy="1981200"/>
        </p:xfrm>
        <a:graphic>
          <a:graphicData uri="http://schemas.openxmlformats.org/drawingml/2006/table">
            <a:tbl>
              <a:tblPr/>
              <a:tblGrid>
                <a:gridCol w="1368425">
                  <a:extLst>
                    <a:ext uri="{9D8B030D-6E8A-4147-A177-3AD203B41FA5}">
                      <a16:colId xmlns:a16="http://schemas.microsoft.com/office/drawing/2014/main" val="20000"/>
                    </a:ext>
                  </a:extLst>
                </a:gridCol>
                <a:gridCol w="1296988">
                  <a:extLst>
                    <a:ext uri="{9D8B030D-6E8A-4147-A177-3AD203B41FA5}">
                      <a16:colId xmlns:a16="http://schemas.microsoft.com/office/drawing/2014/main" val="20001"/>
                    </a:ext>
                  </a:extLst>
                </a:gridCol>
                <a:gridCol w="1296987">
                  <a:extLst>
                    <a:ext uri="{9D8B030D-6E8A-4147-A177-3AD203B41FA5}">
                      <a16:colId xmlns:a16="http://schemas.microsoft.com/office/drawing/2014/main" val="20002"/>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 ∧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370" name="Text Box 58">
            <a:extLst>
              <a:ext uri="{FF2B5EF4-FFF2-40B4-BE49-F238E27FC236}">
                <a16:creationId xmlns:a16="http://schemas.microsoft.com/office/drawing/2014/main" id="{45356DCC-BB19-4B18-8258-A2068927EACE}"/>
              </a:ext>
            </a:extLst>
          </p:cNvPr>
          <p:cNvSpPr txBox="1">
            <a:spLocks noChangeArrowheads="1"/>
          </p:cNvSpPr>
          <p:nvPr/>
        </p:nvSpPr>
        <p:spPr bwMode="auto">
          <a:xfrm>
            <a:off x="228600" y="4437063"/>
            <a:ext cx="8686800"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chemeClr val="accent2"/>
                </a:solidFill>
              </a:rPr>
              <a:t>注</a:t>
            </a:r>
            <a:r>
              <a:rPr lang="zh-CN" altLang="en-US" sz="2000"/>
              <a:t>：</a:t>
            </a:r>
            <a:r>
              <a:rPr lang="en-US" altLang="zh-CN" sz="2000"/>
              <a:t>1</a:t>
            </a:r>
            <a:r>
              <a:rPr lang="zh-CN" altLang="en-US" sz="2000"/>
              <a:t>、“∧ ”具有对称性，即</a:t>
            </a:r>
            <a:r>
              <a:rPr lang="en-US" altLang="zh-CN" sz="2000"/>
              <a:t>P ∧ Q </a:t>
            </a:r>
            <a:r>
              <a:rPr lang="en-US" altLang="zh-CN" sz="2000">
                <a:latin typeface="宋体" panose="02010600030101010101" pitchFamily="2" charset="-122"/>
                <a:sym typeface="Symbol" panose="05050102010706020507" pitchFamily="18" charset="2"/>
              </a:rPr>
              <a:t></a:t>
            </a:r>
            <a:r>
              <a:rPr lang="en-US" altLang="zh-CN" sz="2000"/>
              <a:t> Q ∧ P</a:t>
            </a:r>
            <a:r>
              <a:rPr lang="zh-CN" altLang="en-US" sz="2000"/>
              <a:t>且为二元运算；</a:t>
            </a:r>
          </a:p>
          <a:p>
            <a:pPr eaLnBrk="1" hangingPunct="1">
              <a:spcBef>
                <a:spcPct val="50000"/>
              </a:spcBef>
            </a:pPr>
            <a:r>
              <a:rPr lang="en-US" altLang="zh-CN" sz="2000"/>
              <a:t>2</a:t>
            </a:r>
            <a:r>
              <a:rPr lang="zh-CN" altLang="en-US" sz="2000"/>
              <a:t>、</a:t>
            </a:r>
            <a:r>
              <a:rPr lang="en-US" altLang="zh-CN" sz="2000"/>
              <a:t>P∧</a:t>
            </a:r>
            <a:r>
              <a:rPr lang="en-US" altLang="zh-CN"/>
              <a:t>﹁P</a:t>
            </a:r>
            <a:r>
              <a:rPr lang="zh-CN" altLang="en-US" sz="2000"/>
              <a:t>永为“</a:t>
            </a:r>
            <a:r>
              <a:rPr lang="en-US" altLang="zh-CN" sz="2000"/>
              <a:t>F”</a:t>
            </a:r>
            <a:r>
              <a:rPr lang="zh-CN" altLang="en-US" sz="2000"/>
              <a:t>，且可以多次使用“∧”，如：</a:t>
            </a:r>
            <a:r>
              <a:rPr lang="en-US" altLang="zh-CN" sz="2000"/>
              <a:t>P ∧Q ∧R</a:t>
            </a:r>
          </a:p>
          <a:p>
            <a:pPr eaLnBrk="1" hangingPunct="1">
              <a:spcBef>
                <a:spcPct val="50000"/>
              </a:spcBef>
            </a:pPr>
            <a:r>
              <a:rPr lang="en-US" altLang="zh-CN" sz="2000"/>
              <a:t>3</a:t>
            </a:r>
            <a:r>
              <a:rPr lang="zh-CN" altLang="en-US" sz="2000"/>
              <a:t>、汉语中的“与”和逻辑“与”意义并不完全相同： 首先，日常语言中使用“与”时，通常是两个命题间有某种联系；而数理逻辑中则不然。如：今天天晴并且太阳从东方升起。   其次，日常语言中常用“与”将两个名词联结起来，如：张明与张亮是兄弟。这里的“与”和数理逻辑中的不同</a:t>
            </a:r>
            <a:r>
              <a:rPr lang="en-US" altLang="zh-CN" sz="2000"/>
              <a:t>(</a:t>
            </a:r>
            <a:r>
              <a:rPr lang="zh-CN" altLang="en-US" sz="2000"/>
              <a:t>联结的不是命题）。</a:t>
            </a:r>
          </a:p>
          <a:p>
            <a:pPr eaLnBrk="1" hangingPunct="1">
              <a:spcBef>
                <a:spcPct val="50000"/>
              </a:spcBef>
            </a:pPr>
            <a:endParaRPr lang="en-US" altLang="zh-CN" sz="2000"/>
          </a:p>
        </p:txBody>
      </p:sp>
      <p:sp>
        <p:nvSpPr>
          <p:cNvPr id="13373" name="Text Box 61">
            <a:extLst>
              <a:ext uri="{FF2B5EF4-FFF2-40B4-BE49-F238E27FC236}">
                <a16:creationId xmlns:a16="http://schemas.microsoft.com/office/drawing/2014/main" id="{211FA7F5-028A-4F65-B8F5-8BB166AA8E6D}"/>
              </a:ext>
            </a:extLst>
          </p:cNvPr>
          <p:cNvSpPr txBox="1">
            <a:spLocks noChangeArrowheads="1"/>
          </p:cNvSpPr>
          <p:nvPr/>
        </p:nvSpPr>
        <p:spPr bwMode="auto">
          <a:xfrm>
            <a:off x="0" y="2133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800000"/>
                </a:solidFill>
              </a:rPr>
              <a:t>例</a:t>
            </a:r>
            <a:r>
              <a:rPr lang="en-US" altLang="zh-CN" sz="2000" b="1">
                <a:solidFill>
                  <a:srgbClr val="800000"/>
                </a:solidFill>
              </a:rPr>
              <a:t>1</a:t>
            </a:r>
            <a:r>
              <a:rPr lang="en-US" altLang="zh-CN" sz="2000"/>
              <a:t>	P:</a:t>
            </a:r>
            <a:r>
              <a:rPr lang="zh-CN" altLang="en-US" sz="2000"/>
              <a:t>今天下雨；</a:t>
            </a:r>
            <a:r>
              <a:rPr lang="en-US" altLang="zh-CN" sz="2000"/>
              <a:t>Q:</a:t>
            </a:r>
            <a:r>
              <a:rPr lang="zh-CN" altLang="en-US" sz="2000"/>
              <a:t>明天下雨</a:t>
            </a:r>
          </a:p>
          <a:p>
            <a:pPr eaLnBrk="1" hangingPunct="1">
              <a:spcBef>
                <a:spcPct val="50000"/>
              </a:spcBef>
            </a:pPr>
            <a:r>
              <a:rPr lang="zh-CN" altLang="en-US" sz="2000"/>
              <a:t>	</a:t>
            </a:r>
            <a:r>
              <a:rPr lang="en-US" altLang="zh-CN" sz="2000"/>
              <a:t>P:</a:t>
            </a:r>
            <a:r>
              <a:rPr lang="zh-CN" altLang="en-US" sz="2000"/>
              <a:t>今天天晴；</a:t>
            </a:r>
            <a:r>
              <a:rPr lang="en-US" altLang="zh-CN" sz="2000"/>
              <a:t>Q:3+3=6</a:t>
            </a:r>
          </a:p>
          <a:p>
            <a:pPr eaLnBrk="1" hangingPunct="1">
              <a:spcBef>
                <a:spcPct val="50000"/>
              </a:spcBef>
            </a:pPr>
            <a:r>
              <a:rPr lang="zh-CN" altLang="en-US" sz="2000" b="1">
                <a:solidFill>
                  <a:srgbClr val="800000"/>
                </a:solidFill>
              </a:rPr>
              <a:t>例</a:t>
            </a:r>
            <a:r>
              <a:rPr lang="en-US" altLang="zh-CN" sz="2000" b="1">
                <a:solidFill>
                  <a:srgbClr val="800000"/>
                </a:solidFill>
              </a:rPr>
              <a:t>2</a:t>
            </a:r>
            <a:r>
              <a:rPr lang="en-US" altLang="zh-CN" sz="2000"/>
              <a:t>	P:</a:t>
            </a:r>
            <a:r>
              <a:rPr lang="zh-CN" altLang="en-US" sz="2000"/>
              <a:t>他打开这个箱子与他拿这个</a:t>
            </a:r>
          </a:p>
          <a:p>
            <a:pPr eaLnBrk="1" hangingPunct="1">
              <a:spcBef>
                <a:spcPct val="50000"/>
              </a:spcBef>
            </a:pPr>
            <a:r>
              <a:rPr lang="zh-CN" altLang="en-US" sz="2000"/>
              <a:t>箱子里面的衣服；</a:t>
            </a:r>
          </a:p>
          <a:p>
            <a:pPr eaLnBrk="1" hangingPunct="1">
              <a:spcBef>
                <a:spcPct val="50000"/>
              </a:spcBef>
            </a:pPr>
            <a:r>
              <a:rPr lang="zh-CN" altLang="en-US" sz="2000"/>
              <a:t>	</a:t>
            </a:r>
            <a:r>
              <a:rPr lang="en-US" altLang="zh-CN" sz="2000"/>
              <a:t>Q:</a:t>
            </a:r>
            <a:r>
              <a:rPr lang="zh-CN" altLang="en-US" sz="2000"/>
              <a:t>张明与张亮是兄弟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 calcmode="lin" valueType="num">
                                      <p:cBhvr additive="base">
                                        <p:cTn id="7" dur="500" fill="hold"/>
                                        <p:tgtEl>
                                          <p:spTgt spid="1331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3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316">
                                            <p:txEl>
                                              <p:pRg st="1" end="1"/>
                                            </p:txEl>
                                          </p:spTgt>
                                        </p:tgtEl>
                                        <p:attrNameLst>
                                          <p:attrName>style.visibility</p:attrName>
                                        </p:attrNameLst>
                                      </p:cBhvr>
                                      <p:to>
                                        <p:strVal val="visible"/>
                                      </p:to>
                                    </p:set>
                                    <p:anim calcmode="lin" valueType="num">
                                      <p:cBhvr additive="base">
                                        <p:cTn id="13" dur="500" fill="hold"/>
                                        <p:tgtEl>
                                          <p:spTgt spid="1331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33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382"/>
                                        </p:tgtEl>
                                        <p:attrNameLst>
                                          <p:attrName>style.visibility</p:attrName>
                                        </p:attrNameLst>
                                      </p:cBhvr>
                                      <p:to>
                                        <p:strVal val="visible"/>
                                      </p:to>
                                    </p:set>
                                    <p:anim calcmode="lin" valueType="num">
                                      <p:cBhvr additive="base">
                                        <p:cTn id="19" dur="500" fill="hold"/>
                                        <p:tgtEl>
                                          <p:spTgt spid="13382"/>
                                        </p:tgtEl>
                                        <p:attrNameLst>
                                          <p:attrName>ppt_x</p:attrName>
                                        </p:attrNameLst>
                                      </p:cBhvr>
                                      <p:tavLst>
                                        <p:tav tm="0">
                                          <p:val>
                                            <p:strVal val="0-#ppt_w/2"/>
                                          </p:val>
                                        </p:tav>
                                        <p:tav tm="100000">
                                          <p:val>
                                            <p:strVal val="#ppt_x"/>
                                          </p:val>
                                        </p:tav>
                                      </p:tavLst>
                                    </p:anim>
                                    <p:anim calcmode="lin" valueType="num">
                                      <p:cBhvr additive="base">
                                        <p:cTn id="20" dur="500" fill="hold"/>
                                        <p:tgtEl>
                                          <p:spTgt spid="1338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373">
                                            <p:txEl>
                                              <p:pRg st="0" end="0"/>
                                            </p:txEl>
                                          </p:spTgt>
                                        </p:tgtEl>
                                        <p:attrNameLst>
                                          <p:attrName>style.visibility</p:attrName>
                                        </p:attrNameLst>
                                      </p:cBhvr>
                                      <p:to>
                                        <p:strVal val="visible"/>
                                      </p:to>
                                    </p:set>
                                    <p:anim calcmode="lin" valueType="num">
                                      <p:cBhvr additive="base">
                                        <p:cTn id="25" dur="500" fill="hold"/>
                                        <p:tgtEl>
                                          <p:spTgt spid="13373">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33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373">
                                            <p:txEl>
                                              <p:pRg st="1" end="1"/>
                                            </p:txEl>
                                          </p:spTgt>
                                        </p:tgtEl>
                                        <p:attrNameLst>
                                          <p:attrName>style.visibility</p:attrName>
                                        </p:attrNameLst>
                                      </p:cBhvr>
                                      <p:to>
                                        <p:strVal val="visible"/>
                                      </p:to>
                                    </p:set>
                                    <p:anim calcmode="lin" valueType="num">
                                      <p:cBhvr additive="base">
                                        <p:cTn id="31" dur="500" fill="hold"/>
                                        <p:tgtEl>
                                          <p:spTgt spid="13373">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33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3373">
                                            <p:txEl>
                                              <p:pRg st="2" end="2"/>
                                            </p:txEl>
                                          </p:spTgt>
                                        </p:tgtEl>
                                        <p:attrNameLst>
                                          <p:attrName>style.visibility</p:attrName>
                                        </p:attrNameLst>
                                      </p:cBhvr>
                                      <p:to>
                                        <p:strVal val="visible"/>
                                      </p:to>
                                    </p:set>
                                    <p:anim calcmode="lin" valueType="num">
                                      <p:cBhvr additive="base">
                                        <p:cTn id="37" dur="500" fill="hold"/>
                                        <p:tgtEl>
                                          <p:spTgt spid="13373">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33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3373">
                                            <p:txEl>
                                              <p:pRg st="3" end="3"/>
                                            </p:txEl>
                                          </p:spTgt>
                                        </p:tgtEl>
                                        <p:attrNameLst>
                                          <p:attrName>style.visibility</p:attrName>
                                        </p:attrNameLst>
                                      </p:cBhvr>
                                      <p:to>
                                        <p:strVal val="visible"/>
                                      </p:to>
                                    </p:set>
                                    <p:anim calcmode="lin" valueType="num">
                                      <p:cBhvr additive="base">
                                        <p:cTn id="43" dur="500" fill="hold"/>
                                        <p:tgtEl>
                                          <p:spTgt spid="13373">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337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3373">
                                            <p:txEl>
                                              <p:pRg st="4" end="4"/>
                                            </p:txEl>
                                          </p:spTgt>
                                        </p:tgtEl>
                                        <p:attrNameLst>
                                          <p:attrName>style.visibility</p:attrName>
                                        </p:attrNameLst>
                                      </p:cBhvr>
                                      <p:to>
                                        <p:strVal val="visible"/>
                                      </p:to>
                                    </p:set>
                                    <p:anim calcmode="lin" valueType="num">
                                      <p:cBhvr additive="base">
                                        <p:cTn id="49" dur="500" fill="hold"/>
                                        <p:tgtEl>
                                          <p:spTgt spid="13373">
                                            <p:txEl>
                                              <p:pRg st="4" end="4"/>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33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ntr" presetSubtype="4" fill="hold" grpId="0" nodeType="clickEffect">
                                  <p:stCondLst>
                                    <p:cond delay="0"/>
                                  </p:stCondLst>
                                  <p:childTnLst>
                                    <p:set>
                                      <p:cBhvr>
                                        <p:cTn id="54" dur="1" fill="hold">
                                          <p:stCondLst>
                                            <p:cond delay="0"/>
                                          </p:stCondLst>
                                        </p:cTn>
                                        <p:tgtEl>
                                          <p:spTgt spid="13370"/>
                                        </p:tgtEl>
                                        <p:attrNameLst>
                                          <p:attrName>style.visibility</p:attrName>
                                        </p:attrNameLst>
                                      </p:cBhvr>
                                      <p:to>
                                        <p:strVal val="visible"/>
                                      </p:to>
                                    </p:set>
                                    <p:anim calcmode="lin" valueType="num">
                                      <p:cBhvr additive="base">
                                        <p:cTn id="55" dur="5000" fill="hold"/>
                                        <p:tgtEl>
                                          <p:spTgt spid="13370"/>
                                        </p:tgtEl>
                                        <p:attrNameLst>
                                          <p:attrName>ppt_x</p:attrName>
                                        </p:attrNameLst>
                                      </p:cBhvr>
                                      <p:tavLst>
                                        <p:tav tm="0">
                                          <p:val>
                                            <p:strVal val="#ppt_x"/>
                                          </p:val>
                                        </p:tav>
                                        <p:tav tm="100000">
                                          <p:val>
                                            <p:strVal val="#ppt_x"/>
                                          </p:val>
                                        </p:tav>
                                      </p:tavLst>
                                    </p:anim>
                                    <p:anim calcmode="lin" valueType="num">
                                      <p:cBhvr additive="base">
                                        <p:cTn id="56" dur="5000" fill="hold"/>
                                        <p:tgtEl>
                                          <p:spTgt spid="133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utoUpdateAnimBg="0"/>
      <p:bldP spid="13370" grpId="0" autoUpdateAnimBg="0"/>
      <p:bldP spid="1337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a:extLst>
              <a:ext uri="{FF2B5EF4-FFF2-40B4-BE49-F238E27FC236}">
                <a16:creationId xmlns:a16="http://schemas.microsoft.com/office/drawing/2014/main" id="{36B728E8-6301-4725-8509-3B86D456B521}"/>
              </a:ext>
            </a:extLst>
          </p:cNvPr>
          <p:cNvSpPr txBox="1">
            <a:spLocks noChangeArrowheads="1"/>
          </p:cNvSpPr>
          <p:nvPr/>
        </p:nvSpPr>
        <p:spPr bwMode="auto">
          <a:xfrm>
            <a:off x="0" y="0"/>
            <a:ext cx="9144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800000"/>
                </a:solidFill>
              </a:rPr>
              <a:t>(3)</a:t>
            </a:r>
            <a:r>
              <a:rPr lang="zh-CN" altLang="en-US" b="1">
                <a:solidFill>
                  <a:srgbClr val="800000"/>
                </a:solidFill>
              </a:rPr>
              <a:t>析取</a:t>
            </a:r>
          </a:p>
          <a:p>
            <a:pPr eaLnBrk="1" hangingPunct="1">
              <a:spcBef>
                <a:spcPct val="50000"/>
              </a:spcBef>
            </a:pPr>
            <a:r>
              <a:rPr lang="zh-CN" altLang="en-US" b="1">
                <a:solidFill>
                  <a:schemeClr val="accent2"/>
                </a:solidFill>
              </a:rPr>
              <a:t>定义</a:t>
            </a:r>
            <a:r>
              <a:rPr lang="en-US" altLang="zh-CN" b="1">
                <a:solidFill>
                  <a:schemeClr val="accent2"/>
                </a:solidFill>
              </a:rPr>
              <a:t>1-2.3</a:t>
            </a:r>
            <a:r>
              <a:rPr lang="en-US" altLang="zh-CN"/>
              <a:t>	</a:t>
            </a:r>
            <a:r>
              <a:rPr lang="zh-CN" altLang="en-US"/>
              <a:t>命题</a:t>
            </a:r>
            <a:r>
              <a:rPr lang="en-US" altLang="zh-CN"/>
              <a:t>P</a:t>
            </a:r>
            <a:r>
              <a:rPr lang="zh-CN" altLang="en-US"/>
              <a:t>和</a:t>
            </a:r>
            <a:r>
              <a:rPr lang="en-US" altLang="zh-CN"/>
              <a:t>Q</a:t>
            </a:r>
            <a:r>
              <a:rPr lang="zh-CN" altLang="en-US"/>
              <a:t>的析取是复合命题，记作</a:t>
            </a:r>
            <a:r>
              <a:rPr lang="en-US" altLang="zh-CN"/>
              <a:t>P ∨ Q</a:t>
            </a:r>
            <a:r>
              <a:rPr lang="zh-CN" altLang="en-US"/>
              <a:t>：</a:t>
            </a:r>
            <a:r>
              <a:rPr lang="en-US" altLang="zh-CN"/>
              <a:t>P</a:t>
            </a:r>
            <a:r>
              <a:rPr lang="zh-CN" altLang="en-US"/>
              <a:t>或</a:t>
            </a:r>
            <a:r>
              <a:rPr lang="en-US" altLang="zh-CN"/>
              <a:t>Q</a:t>
            </a:r>
            <a:r>
              <a:rPr lang="zh-CN" altLang="en-US"/>
              <a:t>。</a:t>
            </a:r>
            <a:r>
              <a:rPr lang="en-US" altLang="zh-CN" i="1"/>
              <a:t>iff</a:t>
            </a:r>
            <a:r>
              <a:rPr lang="en-US" altLang="zh-CN"/>
              <a:t> </a:t>
            </a:r>
          </a:p>
          <a:p>
            <a:pPr eaLnBrk="1" hangingPunct="1">
              <a:spcBef>
                <a:spcPct val="50000"/>
              </a:spcBef>
            </a:pPr>
            <a:r>
              <a:rPr lang="en-US" altLang="zh-CN"/>
              <a:t>P</a:t>
            </a:r>
            <a:r>
              <a:rPr lang="zh-CN" altLang="en-US"/>
              <a:t>和</a:t>
            </a:r>
            <a:r>
              <a:rPr lang="en-US" altLang="zh-CN"/>
              <a:t>Q</a:t>
            </a:r>
            <a:r>
              <a:rPr lang="zh-CN" altLang="en-US"/>
              <a:t>同时为</a:t>
            </a:r>
            <a:r>
              <a:rPr lang="en-US" altLang="zh-CN"/>
              <a:t>F</a:t>
            </a:r>
            <a:r>
              <a:rPr lang="zh-CN" altLang="en-US"/>
              <a:t>时，</a:t>
            </a:r>
            <a:r>
              <a:rPr lang="en-US" altLang="zh-CN"/>
              <a:t>P ∨ Q</a:t>
            </a:r>
            <a:r>
              <a:rPr lang="zh-CN" altLang="en-US"/>
              <a:t>才为</a:t>
            </a:r>
            <a:r>
              <a:rPr lang="en-US" altLang="zh-CN"/>
              <a:t>F</a:t>
            </a:r>
            <a:r>
              <a:rPr lang="zh-CN" altLang="en-US"/>
              <a:t>；否则其真值为</a:t>
            </a:r>
            <a:r>
              <a:rPr lang="en-US" altLang="zh-CN"/>
              <a:t>T</a:t>
            </a:r>
            <a:r>
              <a:rPr lang="zh-CN" altLang="en-US"/>
              <a:t>。其真值表如下：</a:t>
            </a:r>
          </a:p>
        </p:txBody>
      </p:sp>
      <p:graphicFrame>
        <p:nvGraphicFramePr>
          <p:cNvPr id="15417" name="Group 57">
            <a:extLst>
              <a:ext uri="{FF2B5EF4-FFF2-40B4-BE49-F238E27FC236}">
                <a16:creationId xmlns:a16="http://schemas.microsoft.com/office/drawing/2014/main" id="{0D392B84-9EF9-40F7-AD8F-74D13A1F6FA3}"/>
              </a:ext>
            </a:extLst>
          </p:cNvPr>
          <p:cNvGraphicFramePr>
            <a:graphicFrameLocks noGrp="1"/>
          </p:cNvGraphicFramePr>
          <p:nvPr/>
        </p:nvGraphicFramePr>
        <p:xfrm>
          <a:off x="5334000" y="1981200"/>
          <a:ext cx="3581400" cy="1981200"/>
        </p:xfrm>
        <a:graphic>
          <a:graphicData uri="http://schemas.openxmlformats.org/drawingml/2006/table">
            <a:tbl>
              <a:tblPr/>
              <a:tblGrid>
                <a:gridCol w="119380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tblGrid>
              <a:tr h="314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 </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410" name="Text Box 50">
            <a:extLst>
              <a:ext uri="{FF2B5EF4-FFF2-40B4-BE49-F238E27FC236}">
                <a16:creationId xmlns:a16="http://schemas.microsoft.com/office/drawing/2014/main" id="{A1B4F2D9-87D1-438B-BA3F-555E8B884709}"/>
              </a:ext>
            </a:extLst>
          </p:cNvPr>
          <p:cNvSpPr txBox="1">
            <a:spLocks noChangeArrowheads="1"/>
          </p:cNvSpPr>
          <p:nvPr/>
        </p:nvSpPr>
        <p:spPr bwMode="auto">
          <a:xfrm>
            <a:off x="0" y="1828800"/>
            <a:ext cx="51816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800000"/>
                </a:solidFill>
              </a:rPr>
              <a:t>例</a:t>
            </a:r>
          </a:p>
          <a:p>
            <a:pPr eaLnBrk="1" hangingPunct="1">
              <a:spcBef>
                <a:spcPct val="50000"/>
              </a:spcBef>
            </a:pPr>
            <a:r>
              <a:rPr lang="en-US" altLang="zh-CN" sz="2000"/>
              <a:t>1</a:t>
            </a:r>
            <a:r>
              <a:rPr lang="zh-CN" altLang="en-US" sz="2000"/>
              <a:t>、他可能是</a:t>
            </a:r>
            <a:r>
              <a:rPr lang="en-US" altLang="zh-CN" sz="2000"/>
              <a:t>100</a:t>
            </a:r>
            <a:r>
              <a:rPr lang="zh-CN" altLang="en-US" sz="2000"/>
              <a:t>米或</a:t>
            </a:r>
            <a:r>
              <a:rPr lang="en-US" altLang="zh-CN" sz="2000"/>
              <a:t>400</a:t>
            </a:r>
            <a:r>
              <a:rPr lang="zh-CN" altLang="en-US" sz="2000"/>
              <a:t>米赛跑的冠军。</a:t>
            </a:r>
          </a:p>
          <a:p>
            <a:pPr eaLnBrk="1" hangingPunct="1">
              <a:spcBef>
                <a:spcPct val="50000"/>
              </a:spcBef>
            </a:pPr>
            <a:r>
              <a:rPr lang="en-US" altLang="zh-CN" sz="1800"/>
              <a:t>(</a:t>
            </a:r>
            <a:r>
              <a:rPr lang="zh-CN" altLang="en-US" sz="1800"/>
              <a:t>可以用析取连接词</a:t>
            </a:r>
            <a:r>
              <a:rPr lang="en-US" altLang="zh-CN" sz="1800"/>
              <a:t>)</a:t>
            </a:r>
          </a:p>
          <a:p>
            <a:pPr eaLnBrk="1" hangingPunct="1">
              <a:spcBef>
                <a:spcPct val="50000"/>
              </a:spcBef>
            </a:pPr>
            <a:r>
              <a:rPr lang="en-US" altLang="zh-CN" sz="2000"/>
              <a:t>2</a:t>
            </a:r>
            <a:r>
              <a:rPr lang="zh-CN" altLang="en-US" sz="2000"/>
              <a:t>、今天晚上我在家看电视或去剧场看戏。</a:t>
            </a:r>
          </a:p>
          <a:p>
            <a:pPr eaLnBrk="1" hangingPunct="1">
              <a:spcBef>
                <a:spcPct val="50000"/>
              </a:spcBef>
            </a:pPr>
            <a:r>
              <a:rPr lang="en-US" altLang="zh-CN" sz="1800"/>
              <a:t>(</a:t>
            </a:r>
            <a:r>
              <a:rPr lang="zh-CN" altLang="en-US" sz="1800"/>
              <a:t>不能直接用析取连接词来表示，不可兼或</a:t>
            </a:r>
            <a:r>
              <a:rPr lang="en-US" altLang="zh-CN" sz="1800"/>
              <a:t>)</a:t>
            </a:r>
          </a:p>
          <a:p>
            <a:pPr eaLnBrk="1" hangingPunct="1">
              <a:spcBef>
                <a:spcPct val="50000"/>
              </a:spcBef>
            </a:pPr>
            <a:r>
              <a:rPr lang="en-US" altLang="zh-CN" sz="2000"/>
              <a:t>3</a:t>
            </a:r>
            <a:r>
              <a:rPr lang="zh-CN" altLang="en-US" sz="2000"/>
              <a:t>、他昨天做了二十或三十道习题。</a:t>
            </a:r>
          </a:p>
          <a:p>
            <a:pPr eaLnBrk="1" hangingPunct="1">
              <a:spcBef>
                <a:spcPct val="50000"/>
              </a:spcBef>
            </a:pPr>
            <a:r>
              <a:rPr lang="en-US" altLang="zh-CN" sz="1800"/>
              <a:t>(</a:t>
            </a:r>
            <a:r>
              <a:rPr lang="zh-CN" altLang="en-US" sz="1800"/>
              <a:t>不能直接用析取连接词来表示，它是简单命题。</a:t>
            </a:r>
            <a:r>
              <a:rPr lang="en-US" altLang="zh-CN" sz="1800"/>
              <a:t>)</a:t>
            </a:r>
          </a:p>
        </p:txBody>
      </p:sp>
      <p:sp>
        <p:nvSpPr>
          <p:cNvPr id="15411" name="Text Box 51">
            <a:extLst>
              <a:ext uri="{FF2B5EF4-FFF2-40B4-BE49-F238E27FC236}">
                <a16:creationId xmlns:a16="http://schemas.microsoft.com/office/drawing/2014/main" id="{4850C24C-A01D-4E29-B7FE-765E6F5E8EFC}"/>
              </a:ext>
            </a:extLst>
          </p:cNvPr>
          <p:cNvSpPr txBox="1">
            <a:spLocks noChangeArrowheads="1"/>
          </p:cNvSpPr>
          <p:nvPr/>
        </p:nvSpPr>
        <p:spPr bwMode="auto">
          <a:xfrm>
            <a:off x="250825" y="5373688"/>
            <a:ext cx="8424863" cy="17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a:solidFill>
                  <a:schemeClr val="accent2"/>
                </a:solidFill>
              </a:rPr>
              <a:t>注</a:t>
            </a:r>
            <a:r>
              <a:rPr lang="zh-CN" altLang="en-US" sz="1800"/>
              <a:t>：</a:t>
            </a:r>
            <a:r>
              <a:rPr lang="en-US" altLang="zh-CN" sz="1800"/>
              <a:t>1</a:t>
            </a:r>
            <a:r>
              <a:rPr lang="zh-CN" altLang="en-US" sz="1800"/>
              <a:t>、“∨ ”指“可兼或”；</a:t>
            </a:r>
          </a:p>
          <a:p>
            <a:pPr eaLnBrk="1" hangingPunct="1">
              <a:spcBef>
                <a:spcPct val="50000"/>
              </a:spcBef>
            </a:pPr>
            <a:r>
              <a:rPr lang="en-US" altLang="zh-CN" sz="1800"/>
              <a:t>2</a:t>
            </a:r>
            <a:r>
              <a:rPr lang="zh-CN" altLang="en-US" sz="1800"/>
              <a:t>、汉语中的“或”可以表示</a:t>
            </a:r>
            <a:r>
              <a:rPr lang="zh-CN" altLang="en-US" sz="1800" b="1"/>
              <a:t>“排斥或”</a:t>
            </a:r>
            <a:r>
              <a:rPr lang="zh-CN" altLang="en-US" sz="1800"/>
              <a:t> </a:t>
            </a:r>
            <a:r>
              <a:rPr lang="zh-CN" altLang="en-US" sz="2000"/>
              <a:t>（如：</a:t>
            </a:r>
            <a:r>
              <a:rPr lang="en-US" altLang="zh-CN" sz="2000"/>
              <a:t>8</a:t>
            </a:r>
            <a:r>
              <a:rPr lang="zh-CN" altLang="en-US" sz="2000"/>
              <a:t>或者是偶数或者是奇数）</a:t>
            </a:r>
            <a:r>
              <a:rPr lang="zh-CN" altLang="en-US" sz="1800"/>
              <a:t>，也可以表示</a:t>
            </a:r>
            <a:r>
              <a:rPr lang="zh-CN" altLang="en-US" sz="1800" b="1"/>
              <a:t>“可兼或”</a:t>
            </a:r>
            <a:r>
              <a:rPr lang="zh-CN" altLang="en-US" sz="1800"/>
              <a:t>（如：</a:t>
            </a:r>
            <a:r>
              <a:rPr lang="en-US" altLang="zh-CN" sz="1800"/>
              <a:t>ab=0</a:t>
            </a:r>
            <a:r>
              <a:rPr lang="zh-CN" altLang="en-US" sz="1800"/>
              <a:t>，即</a:t>
            </a:r>
            <a:r>
              <a:rPr lang="en-US" altLang="zh-CN" sz="1800"/>
              <a:t>a=0</a:t>
            </a:r>
            <a:r>
              <a:rPr lang="zh-CN" altLang="en-US" sz="1800"/>
              <a:t>或</a:t>
            </a:r>
            <a:r>
              <a:rPr lang="en-US" altLang="zh-CN" sz="1800"/>
              <a:t>b=0</a:t>
            </a:r>
            <a:r>
              <a:rPr lang="zh-CN" altLang="en-US" sz="1800"/>
              <a:t>或</a:t>
            </a:r>
            <a:r>
              <a:rPr lang="en-US" altLang="zh-CN" sz="1800"/>
              <a:t>a=b=0</a:t>
            </a:r>
            <a:r>
              <a:rPr lang="zh-CN" altLang="en-US" sz="1800"/>
              <a:t>），还可以表示</a:t>
            </a:r>
            <a:r>
              <a:rPr lang="zh-CN" altLang="en-US" sz="1800" b="1"/>
              <a:t>近似概念</a:t>
            </a:r>
            <a:r>
              <a:rPr lang="zh-CN" altLang="en-US" sz="1800"/>
              <a:t>，如：去图书馆需要</a:t>
            </a:r>
            <a:r>
              <a:rPr lang="en-US" altLang="zh-CN" sz="1800"/>
              <a:t>6</a:t>
            </a:r>
            <a:r>
              <a:rPr lang="zh-CN" altLang="en-US" sz="1800"/>
              <a:t>或</a:t>
            </a:r>
            <a:r>
              <a:rPr lang="en-US" altLang="zh-CN" sz="1800"/>
              <a:t>7</a:t>
            </a:r>
            <a:r>
              <a:rPr lang="zh-CN" altLang="en-US" sz="1800"/>
              <a:t>分钟（这里“或”不是联结词）。</a:t>
            </a:r>
          </a:p>
          <a:p>
            <a:pPr eaLnBrk="1" hangingPunct="1">
              <a:spcBef>
                <a:spcPct val="50000"/>
              </a:spcBef>
            </a:pPr>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364">
                                            <p:txEl>
                                              <p:pRg st="1" end="1"/>
                                            </p:txEl>
                                          </p:spTgt>
                                        </p:tgtEl>
                                        <p:attrNameLst>
                                          <p:attrName>style.visibility</p:attrName>
                                        </p:attrNameLst>
                                      </p:cBhvr>
                                      <p:to>
                                        <p:strVal val="visible"/>
                                      </p:to>
                                    </p:set>
                                    <p:anim calcmode="lin" valueType="num">
                                      <p:cBhvr additive="base">
                                        <p:cTn id="13" dur="500" fill="hold"/>
                                        <p:tgtEl>
                                          <p:spTgt spid="1536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3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364">
                                            <p:txEl>
                                              <p:pRg st="2" end="2"/>
                                            </p:txEl>
                                          </p:spTgt>
                                        </p:tgtEl>
                                        <p:attrNameLst>
                                          <p:attrName>style.visibility</p:attrName>
                                        </p:attrNameLst>
                                      </p:cBhvr>
                                      <p:to>
                                        <p:strVal val="visible"/>
                                      </p:to>
                                    </p:set>
                                    <p:anim calcmode="lin" valueType="num">
                                      <p:cBhvr additive="base">
                                        <p:cTn id="19" dur="500" fill="hold"/>
                                        <p:tgtEl>
                                          <p:spTgt spid="1536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3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417"/>
                                        </p:tgtEl>
                                        <p:attrNameLst>
                                          <p:attrName>style.visibility</p:attrName>
                                        </p:attrNameLst>
                                      </p:cBhvr>
                                      <p:to>
                                        <p:strVal val="visible"/>
                                      </p:to>
                                    </p:set>
                                    <p:anim calcmode="lin" valueType="num">
                                      <p:cBhvr additive="base">
                                        <p:cTn id="25" dur="500" fill="hold"/>
                                        <p:tgtEl>
                                          <p:spTgt spid="15417"/>
                                        </p:tgtEl>
                                        <p:attrNameLst>
                                          <p:attrName>ppt_x</p:attrName>
                                        </p:attrNameLst>
                                      </p:cBhvr>
                                      <p:tavLst>
                                        <p:tav tm="0">
                                          <p:val>
                                            <p:strVal val="0-#ppt_w/2"/>
                                          </p:val>
                                        </p:tav>
                                        <p:tav tm="100000">
                                          <p:val>
                                            <p:strVal val="#ppt_x"/>
                                          </p:val>
                                        </p:tav>
                                      </p:tavLst>
                                    </p:anim>
                                    <p:anim calcmode="lin" valueType="num">
                                      <p:cBhvr additive="base">
                                        <p:cTn id="26" dur="500" fill="hold"/>
                                        <p:tgtEl>
                                          <p:spTgt spid="1541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410">
                                            <p:txEl>
                                              <p:pRg st="0" end="0"/>
                                            </p:txEl>
                                          </p:spTgt>
                                        </p:tgtEl>
                                        <p:attrNameLst>
                                          <p:attrName>style.visibility</p:attrName>
                                        </p:attrNameLst>
                                      </p:cBhvr>
                                      <p:to>
                                        <p:strVal val="visible"/>
                                      </p:to>
                                    </p:set>
                                    <p:anim calcmode="lin" valueType="num">
                                      <p:cBhvr additive="base">
                                        <p:cTn id="31" dur="500" fill="hold"/>
                                        <p:tgtEl>
                                          <p:spTgt spid="15410">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4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5410">
                                            <p:txEl>
                                              <p:pRg st="1" end="1"/>
                                            </p:txEl>
                                          </p:spTgt>
                                        </p:tgtEl>
                                        <p:attrNameLst>
                                          <p:attrName>style.visibility</p:attrName>
                                        </p:attrNameLst>
                                      </p:cBhvr>
                                      <p:to>
                                        <p:strVal val="visible"/>
                                      </p:to>
                                    </p:set>
                                    <p:anim calcmode="lin" valueType="num">
                                      <p:cBhvr additive="base">
                                        <p:cTn id="37" dur="500" fill="hold"/>
                                        <p:tgtEl>
                                          <p:spTgt spid="15410">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54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5410">
                                            <p:txEl>
                                              <p:pRg st="2" end="2"/>
                                            </p:txEl>
                                          </p:spTgt>
                                        </p:tgtEl>
                                        <p:attrNameLst>
                                          <p:attrName>style.visibility</p:attrName>
                                        </p:attrNameLst>
                                      </p:cBhvr>
                                      <p:to>
                                        <p:strVal val="visible"/>
                                      </p:to>
                                    </p:set>
                                    <p:anim calcmode="lin" valueType="num">
                                      <p:cBhvr additive="base">
                                        <p:cTn id="43" dur="500" fill="hold"/>
                                        <p:tgtEl>
                                          <p:spTgt spid="15410">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54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5410">
                                            <p:txEl>
                                              <p:pRg st="3" end="3"/>
                                            </p:txEl>
                                          </p:spTgt>
                                        </p:tgtEl>
                                        <p:attrNameLst>
                                          <p:attrName>style.visibility</p:attrName>
                                        </p:attrNameLst>
                                      </p:cBhvr>
                                      <p:to>
                                        <p:strVal val="visible"/>
                                      </p:to>
                                    </p:set>
                                    <p:anim calcmode="lin" valueType="num">
                                      <p:cBhvr additive="base">
                                        <p:cTn id="49" dur="500" fill="hold"/>
                                        <p:tgtEl>
                                          <p:spTgt spid="15410">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54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5410">
                                            <p:txEl>
                                              <p:pRg st="4" end="4"/>
                                            </p:txEl>
                                          </p:spTgt>
                                        </p:tgtEl>
                                        <p:attrNameLst>
                                          <p:attrName>style.visibility</p:attrName>
                                        </p:attrNameLst>
                                      </p:cBhvr>
                                      <p:to>
                                        <p:strVal val="visible"/>
                                      </p:to>
                                    </p:set>
                                    <p:anim calcmode="lin" valueType="num">
                                      <p:cBhvr additive="base">
                                        <p:cTn id="55" dur="500" fill="hold"/>
                                        <p:tgtEl>
                                          <p:spTgt spid="15410">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54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5410">
                                            <p:txEl>
                                              <p:pRg st="5" end="5"/>
                                            </p:txEl>
                                          </p:spTgt>
                                        </p:tgtEl>
                                        <p:attrNameLst>
                                          <p:attrName>style.visibility</p:attrName>
                                        </p:attrNameLst>
                                      </p:cBhvr>
                                      <p:to>
                                        <p:strVal val="visible"/>
                                      </p:to>
                                    </p:set>
                                    <p:anim calcmode="lin" valueType="num">
                                      <p:cBhvr additive="base">
                                        <p:cTn id="61" dur="500" fill="hold"/>
                                        <p:tgtEl>
                                          <p:spTgt spid="15410">
                                            <p:txEl>
                                              <p:pRg st="5" end="5"/>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54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5410">
                                            <p:txEl>
                                              <p:pRg st="6" end="6"/>
                                            </p:txEl>
                                          </p:spTgt>
                                        </p:tgtEl>
                                        <p:attrNameLst>
                                          <p:attrName>style.visibility</p:attrName>
                                        </p:attrNameLst>
                                      </p:cBhvr>
                                      <p:to>
                                        <p:strVal val="visible"/>
                                      </p:to>
                                    </p:set>
                                    <p:anim calcmode="lin" valueType="num">
                                      <p:cBhvr additive="base">
                                        <p:cTn id="67" dur="500" fill="hold"/>
                                        <p:tgtEl>
                                          <p:spTgt spid="15410">
                                            <p:txEl>
                                              <p:pRg st="6" end="6"/>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54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7" presetClass="entr" presetSubtype="4" fill="hold" grpId="0" nodeType="clickEffect">
                                  <p:stCondLst>
                                    <p:cond delay="0"/>
                                  </p:stCondLst>
                                  <p:childTnLst>
                                    <p:set>
                                      <p:cBhvr>
                                        <p:cTn id="72" dur="1" fill="hold">
                                          <p:stCondLst>
                                            <p:cond delay="0"/>
                                          </p:stCondLst>
                                        </p:cTn>
                                        <p:tgtEl>
                                          <p:spTgt spid="15411"/>
                                        </p:tgtEl>
                                        <p:attrNameLst>
                                          <p:attrName>style.visibility</p:attrName>
                                        </p:attrNameLst>
                                      </p:cBhvr>
                                      <p:to>
                                        <p:strVal val="visible"/>
                                      </p:to>
                                    </p:set>
                                    <p:anim calcmode="lin" valueType="num">
                                      <p:cBhvr additive="base">
                                        <p:cTn id="73" dur="5000" fill="hold"/>
                                        <p:tgtEl>
                                          <p:spTgt spid="15411"/>
                                        </p:tgtEl>
                                        <p:attrNameLst>
                                          <p:attrName>ppt_x</p:attrName>
                                        </p:attrNameLst>
                                      </p:cBhvr>
                                      <p:tavLst>
                                        <p:tav tm="0">
                                          <p:val>
                                            <p:strVal val="#ppt_x"/>
                                          </p:val>
                                        </p:tav>
                                        <p:tav tm="100000">
                                          <p:val>
                                            <p:strVal val="#ppt_x"/>
                                          </p:val>
                                        </p:tav>
                                      </p:tavLst>
                                    </p:anim>
                                    <p:anim calcmode="lin" valueType="num">
                                      <p:cBhvr additive="base">
                                        <p:cTn id="74" dur="5000" fill="hold"/>
                                        <p:tgtEl>
                                          <p:spTgt spid="15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P spid="15410" grpId="0" build="p" autoUpdateAnimBg="0"/>
      <p:bldP spid="154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a:extLst>
              <a:ext uri="{FF2B5EF4-FFF2-40B4-BE49-F238E27FC236}">
                <a16:creationId xmlns:a16="http://schemas.microsoft.com/office/drawing/2014/main" id="{1B6F53CD-BC2D-4A47-B475-D194E158F97C}"/>
              </a:ext>
            </a:extLst>
          </p:cNvPr>
          <p:cNvSpPr txBox="1">
            <a:spLocks noChangeArrowheads="1"/>
          </p:cNvSpPr>
          <p:nvPr/>
        </p:nvSpPr>
        <p:spPr bwMode="auto">
          <a:xfrm>
            <a:off x="0" y="152400"/>
            <a:ext cx="89154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5000"/>
              </a:lnSpc>
              <a:spcBef>
                <a:spcPct val="50000"/>
              </a:spcBef>
            </a:pPr>
            <a:r>
              <a:rPr lang="en-US" altLang="zh-CN" b="1">
                <a:solidFill>
                  <a:srgbClr val="800000"/>
                </a:solidFill>
              </a:rPr>
              <a:t>(4)</a:t>
            </a:r>
            <a:r>
              <a:rPr lang="zh-CN" altLang="en-US" b="1">
                <a:solidFill>
                  <a:srgbClr val="800000"/>
                </a:solidFill>
              </a:rPr>
              <a:t>条件</a:t>
            </a:r>
          </a:p>
          <a:p>
            <a:pPr eaLnBrk="1" hangingPunct="1">
              <a:lnSpc>
                <a:spcPct val="75000"/>
              </a:lnSpc>
              <a:spcBef>
                <a:spcPct val="50000"/>
              </a:spcBef>
            </a:pPr>
            <a:r>
              <a:rPr lang="zh-CN" altLang="en-US" b="1">
                <a:solidFill>
                  <a:schemeClr val="accent2"/>
                </a:solidFill>
              </a:rPr>
              <a:t>定义</a:t>
            </a:r>
            <a:r>
              <a:rPr lang="en-US" altLang="zh-CN" b="1">
                <a:solidFill>
                  <a:schemeClr val="accent2"/>
                </a:solidFill>
              </a:rPr>
              <a:t>1-2.4</a:t>
            </a:r>
            <a:r>
              <a:rPr lang="en-US" altLang="zh-CN"/>
              <a:t>	</a:t>
            </a:r>
            <a:r>
              <a:rPr lang="zh-CN" altLang="en-US"/>
              <a:t>设</a:t>
            </a:r>
            <a:r>
              <a:rPr lang="en-US" altLang="zh-CN"/>
              <a:t>P</a:t>
            </a:r>
            <a:r>
              <a:rPr lang="zh-CN" altLang="en-US"/>
              <a:t>和</a:t>
            </a:r>
            <a:r>
              <a:rPr lang="en-US" altLang="zh-CN"/>
              <a:t>Q</a:t>
            </a:r>
            <a:r>
              <a:rPr lang="zh-CN" altLang="en-US"/>
              <a:t>是两个命题，其条件命题是复合命题，记作</a:t>
            </a:r>
            <a:r>
              <a:rPr lang="en-US" altLang="zh-CN"/>
              <a:t>P → Q</a:t>
            </a:r>
            <a:r>
              <a:rPr lang="zh-CN" altLang="en-US"/>
              <a:t>，读作如果</a:t>
            </a:r>
            <a:r>
              <a:rPr lang="en-US" altLang="zh-CN"/>
              <a:t>P</a:t>
            </a:r>
            <a:r>
              <a:rPr lang="zh-CN" altLang="en-US"/>
              <a:t>，那么</a:t>
            </a:r>
            <a:r>
              <a:rPr lang="en-US" altLang="zh-CN"/>
              <a:t>Q</a:t>
            </a:r>
            <a:r>
              <a:rPr lang="zh-CN" altLang="en-US"/>
              <a:t>；或 若</a:t>
            </a:r>
            <a:r>
              <a:rPr lang="en-US" altLang="zh-CN"/>
              <a:t>P</a:t>
            </a:r>
            <a:r>
              <a:rPr lang="zh-CN" altLang="en-US"/>
              <a:t>，则</a:t>
            </a:r>
            <a:r>
              <a:rPr lang="en-US" altLang="zh-CN"/>
              <a:t>Q</a:t>
            </a:r>
            <a:r>
              <a:rPr lang="zh-CN" altLang="en-US"/>
              <a:t>；</a:t>
            </a:r>
            <a:r>
              <a:rPr lang="en-US" altLang="zh-CN" i="1"/>
              <a:t>iff</a:t>
            </a:r>
            <a:r>
              <a:rPr lang="en-US" altLang="zh-CN"/>
              <a:t> P</a:t>
            </a:r>
            <a:r>
              <a:rPr lang="zh-CN" altLang="en-US"/>
              <a:t>为</a:t>
            </a:r>
            <a:r>
              <a:rPr lang="en-US" altLang="zh-CN"/>
              <a:t>T</a:t>
            </a:r>
            <a:r>
              <a:rPr lang="zh-CN" altLang="en-US"/>
              <a:t>，</a:t>
            </a:r>
            <a:r>
              <a:rPr lang="en-US" altLang="zh-CN"/>
              <a:t>Q</a:t>
            </a:r>
            <a:r>
              <a:rPr lang="zh-CN" altLang="en-US"/>
              <a:t>为</a:t>
            </a:r>
            <a:r>
              <a:rPr lang="en-US" altLang="zh-CN"/>
              <a:t>F</a:t>
            </a:r>
            <a:r>
              <a:rPr lang="zh-CN" altLang="en-US"/>
              <a:t>时，</a:t>
            </a:r>
            <a:r>
              <a:rPr lang="en-US" altLang="zh-CN"/>
              <a:t>P → Q</a:t>
            </a:r>
            <a:r>
              <a:rPr lang="zh-CN" altLang="en-US"/>
              <a:t>的真值为</a:t>
            </a:r>
            <a:r>
              <a:rPr lang="en-US" altLang="zh-CN"/>
              <a:t>F</a:t>
            </a:r>
            <a:r>
              <a:rPr lang="zh-CN" altLang="en-US"/>
              <a:t>；否则</a:t>
            </a:r>
            <a:r>
              <a:rPr lang="en-US" altLang="zh-CN"/>
              <a:t>P → Q</a:t>
            </a:r>
            <a:r>
              <a:rPr lang="zh-CN" altLang="en-US"/>
              <a:t>为</a:t>
            </a:r>
            <a:r>
              <a:rPr lang="en-US" altLang="zh-CN"/>
              <a:t>T</a:t>
            </a:r>
            <a:r>
              <a:rPr lang="zh-CN" altLang="en-US"/>
              <a:t>。称</a:t>
            </a:r>
            <a:r>
              <a:rPr lang="en-US" altLang="zh-CN"/>
              <a:t>P</a:t>
            </a:r>
            <a:r>
              <a:rPr lang="zh-CN" altLang="en-US"/>
              <a:t>为前件，</a:t>
            </a:r>
            <a:r>
              <a:rPr lang="en-US" altLang="zh-CN"/>
              <a:t>Q</a:t>
            </a:r>
            <a:r>
              <a:rPr lang="zh-CN" altLang="en-US"/>
              <a:t>为后件。其真值表如下：</a:t>
            </a:r>
          </a:p>
        </p:txBody>
      </p:sp>
      <p:graphicFrame>
        <p:nvGraphicFramePr>
          <p:cNvPr id="17489" name="Group 81">
            <a:extLst>
              <a:ext uri="{FF2B5EF4-FFF2-40B4-BE49-F238E27FC236}">
                <a16:creationId xmlns:a16="http://schemas.microsoft.com/office/drawing/2014/main" id="{E135DCDE-3BCE-4152-82BA-921D2401C6BE}"/>
              </a:ext>
            </a:extLst>
          </p:cNvPr>
          <p:cNvGraphicFramePr>
            <a:graphicFrameLocks noGrp="1"/>
          </p:cNvGraphicFramePr>
          <p:nvPr/>
        </p:nvGraphicFramePr>
        <p:xfrm>
          <a:off x="4953000" y="2286000"/>
          <a:ext cx="3863975" cy="2041525"/>
        </p:xfrm>
        <a:graphic>
          <a:graphicData uri="http://schemas.openxmlformats.org/drawingml/2006/table">
            <a:tbl>
              <a:tblPr/>
              <a:tblGrid>
                <a:gridCol w="1295400">
                  <a:extLst>
                    <a:ext uri="{9D8B030D-6E8A-4147-A177-3AD203B41FA5}">
                      <a16:colId xmlns:a16="http://schemas.microsoft.com/office/drawing/2014/main" val="20000"/>
                    </a:ext>
                  </a:extLst>
                </a:gridCol>
                <a:gridCol w="1339850">
                  <a:extLst>
                    <a:ext uri="{9D8B030D-6E8A-4147-A177-3AD203B41FA5}">
                      <a16:colId xmlns:a16="http://schemas.microsoft.com/office/drawing/2014/main" val="20001"/>
                    </a:ext>
                  </a:extLst>
                </a:gridCol>
                <a:gridCol w="1228725">
                  <a:extLst>
                    <a:ext uri="{9D8B030D-6E8A-4147-A177-3AD203B41FA5}">
                      <a16:colId xmlns:a16="http://schemas.microsoft.com/office/drawing/2014/main" val="20002"/>
                    </a:ext>
                  </a:extLst>
                </a:gridCol>
              </a:tblGrid>
              <a:tr h="4570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 </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Q</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478" name="Text Box 70">
            <a:extLst>
              <a:ext uri="{FF2B5EF4-FFF2-40B4-BE49-F238E27FC236}">
                <a16:creationId xmlns:a16="http://schemas.microsoft.com/office/drawing/2014/main" id="{6F06219A-52B4-43A1-AAFA-28376B4FB5BA}"/>
              </a:ext>
            </a:extLst>
          </p:cNvPr>
          <p:cNvSpPr txBox="1">
            <a:spLocks noChangeArrowheads="1"/>
          </p:cNvSpPr>
          <p:nvPr/>
        </p:nvSpPr>
        <p:spPr bwMode="auto">
          <a:xfrm>
            <a:off x="0" y="2362200"/>
            <a:ext cx="4876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800000"/>
                </a:solidFill>
              </a:rPr>
              <a:t>例</a:t>
            </a:r>
            <a:r>
              <a:rPr lang="en-US" altLang="zh-CN" sz="2000" b="1">
                <a:solidFill>
                  <a:srgbClr val="800000"/>
                </a:solidFill>
              </a:rPr>
              <a:t>1</a:t>
            </a:r>
          </a:p>
          <a:p>
            <a:pPr eaLnBrk="1" hangingPunct="1">
              <a:spcBef>
                <a:spcPct val="50000"/>
              </a:spcBef>
            </a:pPr>
            <a:r>
              <a:rPr lang="en-US" altLang="zh-CN" sz="2000"/>
              <a:t>P:</a:t>
            </a:r>
            <a:r>
              <a:rPr lang="zh-CN" altLang="en-US" sz="2000"/>
              <a:t>我拿起这本书，</a:t>
            </a:r>
            <a:r>
              <a:rPr lang="en-US" altLang="zh-CN" sz="2000"/>
              <a:t>Q:</a:t>
            </a:r>
            <a:r>
              <a:rPr lang="zh-CN" altLang="en-US" sz="2000"/>
              <a:t>我一口气读完这本书。</a:t>
            </a:r>
          </a:p>
          <a:p>
            <a:pPr eaLnBrk="1" hangingPunct="1">
              <a:spcBef>
                <a:spcPct val="50000"/>
              </a:spcBef>
            </a:pPr>
            <a:r>
              <a:rPr lang="zh-CN" altLang="en-US" sz="2000"/>
              <a:t>则</a:t>
            </a:r>
            <a:r>
              <a:rPr lang="en-US" altLang="zh-CN" sz="2000"/>
              <a:t>P</a:t>
            </a:r>
            <a:r>
              <a:rPr lang="en-US" altLang="zh-CN" sz="1800"/>
              <a:t> →</a:t>
            </a:r>
            <a:r>
              <a:rPr lang="en-US" altLang="zh-CN" sz="2000"/>
              <a:t> Q: </a:t>
            </a:r>
            <a:r>
              <a:rPr lang="zh-CN" altLang="en-US" sz="2000"/>
              <a:t>如果我拿起这本书，则我一口气读完它。</a:t>
            </a:r>
          </a:p>
        </p:txBody>
      </p:sp>
      <p:sp>
        <p:nvSpPr>
          <p:cNvPr id="17479" name="Text Box 71">
            <a:extLst>
              <a:ext uri="{FF2B5EF4-FFF2-40B4-BE49-F238E27FC236}">
                <a16:creationId xmlns:a16="http://schemas.microsoft.com/office/drawing/2014/main" id="{7B343A30-28B4-4D51-AFA1-A8EABA911E7D}"/>
              </a:ext>
            </a:extLst>
          </p:cNvPr>
          <p:cNvSpPr txBox="1">
            <a:spLocks noChangeArrowheads="1"/>
          </p:cNvSpPr>
          <p:nvPr/>
        </p:nvSpPr>
        <p:spPr bwMode="auto">
          <a:xfrm>
            <a:off x="0" y="4343400"/>
            <a:ext cx="4572000"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800000"/>
                </a:solidFill>
              </a:rPr>
              <a:t>例</a:t>
            </a:r>
            <a:r>
              <a:rPr lang="en-US" altLang="zh-CN" sz="2000" b="1">
                <a:solidFill>
                  <a:srgbClr val="800000"/>
                </a:solidFill>
              </a:rPr>
              <a:t>2</a:t>
            </a:r>
          </a:p>
          <a:p>
            <a:pPr eaLnBrk="1" hangingPunct="1">
              <a:spcBef>
                <a:spcPct val="50000"/>
              </a:spcBef>
            </a:pPr>
            <a:r>
              <a:rPr lang="en-US" altLang="zh-CN" sz="2000"/>
              <a:t>P:</a:t>
            </a:r>
            <a:r>
              <a:rPr lang="zh-CN" altLang="en-US" sz="2000"/>
              <a:t>月亮出来了，	</a:t>
            </a:r>
            <a:r>
              <a:rPr lang="en-US" altLang="zh-CN" sz="2000"/>
              <a:t>Q:</a:t>
            </a:r>
            <a:r>
              <a:rPr lang="zh-CN" altLang="en-US" sz="2000"/>
              <a:t>三乘三等于九，</a:t>
            </a:r>
          </a:p>
          <a:p>
            <a:pPr eaLnBrk="1" hangingPunct="1">
              <a:spcBef>
                <a:spcPct val="50000"/>
              </a:spcBef>
            </a:pPr>
            <a:r>
              <a:rPr lang="zh-CN" altLang="en-US" sz="2000"/>
              <a:t>则</a:t>
            </a:r>
            <a:r>
              <a:rPr lang="en-US" altLang="zh-CN" sz="2000"/>
              <a:t>P </a:t>
            </a:r>
            <a:r>
              <a:rPr lang="en-US" altLang="zh-CN"/>
              <a:t>→</a:t>
            </a:r>
            <a:r>
              <a:rPr lang="en-US" altLang="zh-CN" sz="2000"/>
              <a:t> Q:</a:t>
            </a:r>
            <a:r>
              <a:rPr lang="zh-CN" altLang="en-US" sz="2000"/>
              <a:t>如果月亮出来了，那么三乘三</a:t>
            </a:r>
          </a:p>
          <a:p>
            <a:pPr eaLnBrk="1" hangingPunct="1">
              <a:spcBef>
                <a:spcPct val="50000"/>
              </a:spcBef>
            </a:pPr>
            <a:r>
              <a:rPr lang="zh-CN" altLang="en-US" sz="2000"/>
              <a:t>等于九。</a:t>
            </a:r>
          </a:p>
          <a:p>
            <a:pPr eaLnBrk="1" hangingPunct="1">
              <a:spcBef>
                <a:spcPct val="50000"/>
              </a:spcBef>
            </a:pPr>
            <a:r>
              <a:rPr lang="zh-CN" altLang="en-US" sz="2000"/>
              <a:t>（</a:t>
            </a:r>
            <a:r>
              <a:rPr lang="zh-CN" altLang="en-US" sz="2000" b="1">
                <a:solidFill>
                  <a:srgbClr val="FF0066"/>
                </a:solidFill>
              </a:rPr>
              <a:t>注</a:t>
            </a:r>
            <a:r>
              <a:rPr lang="zh-CN" altLang="en-US" sz="2000"/>
              <a:t>：</a:t>
            </a:r>
            <a:r>
              <a:rPr lang="en-US" altLang="zh-CN" sz="2000"/>
              <a:t>P</a:t>
            </a:r>
            <a:r>
              <a:rPr lang="zh-CN" altLang="en-US" sz="2000"/>
              <a:t>与</a:t>
            </a:r>
            <a:r>
              <a:rPr lang="en-US" altLang="zh-CN" sz="2000"/>
              <a:t>Q</a:t>
            </a:r>
            <a:r>
              <a:rPr lang="zh-CN" altLang="en-US" sz="2000"/>
              <a:t>不一定有关系）</a:t>
            </a:r>
          </a:p>
        </p:txBody>
      </p:sp>
      <p:sp>
        <p:nvSpPr>
          <p:cNvPr id="17480" name="Text Box 72">
            <a:extLst>
              <a:ext uri="{FF2B5EF4-FFF2-40B4-BE49-F238E27FC236}">
                <a16:creationId xmlns:a16="http://schemas.microsoft.com/office/drawing/2014/main" id="{3445B8A3-BE07-4CD7-AB29-D4E1A1FE1E90}"/>
              </a:ext>
            </a:extLst>
          </p:cNvPr>
          <p:cNvSpPr txBox="1">
            <a:spLocks noChangeArrowheads="1"/>
          </p:cNvSpPr>
          <p:nvPr/>
        </p:nvSpPr>
        <p:spPr bwMode="auto">
          <a:xfrm>
            <a:off x="4572000" y="4343400"/>
            <a:ext cx="4572000" cy="18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800000"/>
                </a:solidFill>
              </a:rPr>
              <a:t>例</a:t>
            </a:r>
            <a:r>
              <a:rPr lang="en-US" altLang="zh-CN" sz="2000" b="1">
                <a:solidFill>
                  <a:srgbClr val="800000"/>
                </a:solidFill>
              </a:rPr>
              <a:t>3</a:t>
            </a:r>
          </a:p>
          <a:p>
            <a:pPr eaLnBrk="1" hangingPunct="1">
              <a:spcBef>
                <a:spcPct val="50000"/>
              </a:spcBef>
            </a:pPr>
            <a:r>
              <a:rPr lang="en-US" altLang="zh-CN" sz="2000"/>
              <a:t>P:</a:t>
            </a:r>
            <a:r>
              <a:rPr lang="zh-CN" altLang="en-US" sz="2000"/>
              <a:t>他是苏州人，    </a:t>
            </a:r>
            <a:r>
              <a:rPr lang="en-US" altLang="zh-CN" sz="2000"/>
              <a:t>Q:</a:t>
            </a:r>
            <a:r>
              <a:rPr lang="zh-CN" altLang="en-US" sz="2000"/>
              <a:t>他是江苏人，</a:t>
            </a:r>
          </a:p>
          <a:p>
            <a:pPr eaLnBrk="1" hangingPunct="1">
              <a:spcBef>
                <a:spcPct val="50000"/>
              </a:spcBef>
            </a:pPr>
            <a:r>
              <a:rPr lang="zh-CN" altLang="en-US" sz="2000"/>
              <a:t>则</a:t>
            </a:r>
            <a:r>
              <a:rPr lang="en-US" altLang="zh-CN" sz="2000"/>
              <a:t>P</a:t>
            </a:r>
            <a:r>
              <a:rPr lang="en-US" altLang="zh-CN"/>
              <a:t>→</a:t>
            </a:r>
            <a:r>
              <a:rPr lang="en-US" altLang="zh-CN" sz="2000"/>
              <a:t>Q:</a:t>
            </a:r>
            <a:r>
              <a:rPr lang="zh-CN" altLang="en-US" sz="2000"/>
              <a:t>如果他是苏州人 ，那么他是江</a:t>
            </a:r>
          </a:p>
          <a:p>
            <a:pPr eaLnBrk="1" hangingPunct="1">
              <a:spcBef>
                <a:spcPct val="50000"/>
              </a:spcBef>
            </a:pPr>
            <a:r>
              <a:rPr lang="zh-CN" altLang="en-US" sz="2000"/>
              <a:t>苏人。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 calcmode="lin" valueType="num">
                                      <p:cBhvr additive="base">
                                        <p:cTn id="7" dur="500" fill="hold"/>
                                        <p:tgtEl>
                                          <p:spTgt spid="174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4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412">
                                            <p:txEl>
                                              <p:pRg st="1" end="1"/>
                                            </p:txEl>
                                          </p:spTgt>
                                        </p:tgtEl>
                                        <p:attrNameLst>
                                          <p:attrName>style.visibility</p:attrName>
                                        </p:attrNameLst>
                                      </p:cBhvr>
                                      <p:to>
                                        <p:strVal val="visible"/>
                                      </p:to>
                                    </p:set>
                                    <p:anim calcmode="lin" valueType="num">
                                      <p:cBhvr additive="base">
                                        <p:cTn id="13" dur="500" fill="hold"/>
                                        <p:tgtEl>
                                          <p:spTgt spid="1741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74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89"/>
                                        </p:tgtEl>
                                        <p:attrNameLst>
                                          <p:attrName>style.visibility</p:attrName>
                                        </p:attrNameLst>
                                      </p:cBhvr>
                                      <p:to>
                                        <p:strVal val="visible"/>
                                      </p:to>
                                    </p:set>
                                    <p:anim calcmode="lin" valueType="num">
                                      <p:cBhvr additive="base">
                                        <p:cTn id="19" dur="500" fill="hold"/>
                                        <p:tgtEl>
                                          <p:spTgt spid="17489"/>
                                        </p:tgtEl>
                                        <p:attrNameLst>
                                          <p:attrName>ppt_x</p:attrName>
                                        </p:attrNameLst>
                                      </p:cBhvr>
                                      <p:tavLst>
                                        <p:tav tm="0">
                                          <p:val>
                                            <p:strVal val="0-#ppt_w/2"/>
                                          </p:val>
                                        </p:tav>
                                        <p:tav tm="100000">
                                          <p:val>
                                            <p:strVal val="#ppt_x"/>
                                          </p:val>
                                        </p:tav>
                                      </p:tavLst>
                                    </p:anim>
                                    <p:anim calcmode="lin" valueType="num">
                                      <p:cBhvr additive="base">
                                        <p:cTn id="20" dur="500" fill="hold"/>
                                        <p:tgtEl>
                                          <p:spTgt spid="1748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478">
                                            <p:txEl>
                                              <p:pRg st="0" end="0"/>
                                            </p:txEl>
                                          </p:spTgt>
                                        </p:tgtEl>
                                        <p:attrNameLst>
                                          <p:attrName>style.visibility</p:attrName>
                                        </p:attrNameLst>
                                      </p:cBhvr>
                                      <p:to>
                                        <p:strVal val="visible"/>
                                      </p:to>
                                    </p:set>
                                    <p:anim calcmode="lin" valueType="num">
                                      <p:cBhvr additive="base">
                                        <p:cTn id="25" dur="500" fill="hold"/>
                                        <p:tgtEl>
                                          <p:spTgt spid="17478">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74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478">
                                            <p:txEl>
                                              <p:pRg st="1" end="1"/>
                                            </p:txEl>
                                          </p:spTgt>
                                        </p:tgtEl>
                                        <p:attrNameLst>
                                          <p:attrName>style.visibility</p:attrName>
                                        </p:attrNameLst>
                                      </p:cBhvr>
                                      <p:to>
                                        <p:strVal val="visible"/>
                                      </p:to>
                                    </p:set>
                                    <p:anim calcmode="lin" valueType="num">
                                      <p:cBhvr additive="base">
                                        <p:cTn id="31" dur="500" fill="hold"/>
                                        <p:tgtEl>
                                          <p:spTgt spid="17478">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74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478">
                                            <p:txEl>
                                              <p:pRg st="2" end="2"/>
                                            </p:txEl>
                                          </p:spTgt>
                                        </p:tgtEl>
                                        <p:attrNameLst>
                                          <p:attrName>style.visibility</p:attrName>
                                        </p:attrNameLst>
                                      </p:cBhvr>
                                      <p:to>
                                        <p:strVal val="visible"/>
                                      </p:to>
                                    </p:set>
                                    <p:anim calcmode="lin" valueType="num">
                                      <p:cBhvr additive="base">
                                        <p:cTn id="37" dur="500" fill="hold"/>
                                        <p:tgtEl>
                                          <p:spTgt spid="17478">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74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7479">
                                            <p:txEl>
                                              <p:pRg st="0" end="0"/>
                                            </p:txEl>
                                          </p:spTgt>
                                        </p:tgtEl>
                                        <p:attrNameLst>
                                          <p:attrName>style.visibility</p:attrName>
                                        </p:attrNameLst>
                                      </p:cBhvr>
                                      <p:to>
                                        <p:strVal val="visible"/>
                                      </p:to>
                                    </p:set>
                                    <p:anim calcmode="lin" valueType="num">
                                      <p:cBhvr additive="base">
                                        <p:cTn id="43" dur="500" fill="hold"/>
                                        <p:tgtEl>
                                          <p:spTgt spid="1747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74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7479">
                                            <p:txEl>
                                              <p:pRg st="1" end="1"/>
                                            </p:txEl>
                                          </p:spTgt>
                                        </p:tgtEl>
                                        <p:attrNameLst>
                                          <p:attrName>style.visibility</p:attrName>
                                        </p:attrNameLst>
                                      </p:cBhvr>
                                      <p:to>
                                        <p:strVal val="visible"/>
                                      </p:to>
                                    </p:set>
                                    <p:anim calcmode="lin" valueType="num">
                                      <p:cBhvr additive="base">
                                        <p:cTn id="49" dur="500" fill="hold"/>
                                        <p:tgtEl>
                                          <p:spTgt spid="17479">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74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7479">
                                            <p:txEl>
                                              <p:pRg st="2" end="2"/>
                                            </p:txEl>
                                          </p:spTgt>
                                        </p:tgtEl>
                                        <p:attrNameLst>
                                          <p:attrName>style.visibility</p:attrName>
                                        </p:attrNameLst>
                                      </p:cBhvr>
                                      <p:to>
                                        <p:strVal val="visible"/>
                                      </p:to>
                                    </p:set>
                                    <p:anim calcmode="lin" valueType="num">
                                      <p:cBhvr additive="base">
                                        <p:cTn id="55" dur="500" fill="hold"/>
                                        <p:tgtEl>
                                          <p:spTgt spid="17479">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4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7479">
                                            <p:txEl>
                                              <p:pRg st="3" end="3"/>
                                            </p:txEl>
                                          </p:spTgt>
                                        </p:tgtEl>
                                        <p:attrNameLst>
                                          <p:attrName>style.visibility</p:attrName>
                                        </p:attrNameLst>
                                      </p:cBhvr>
                                      <p:to>
                                        <p:strVal val="visible"/>
                                      </p:to>
                                    </p:set>
                                    <p:anim calcmode="lin" valueType="num">
                                      <p:cBhvr additive="base">
                                        <p:cTn id="61" dur="500" fill="hold"/>
                                        <p:tgtEl>
                                          <p:spTgt spid="17479">
                                            <p:txEl>
                                              <p:pRg st="3" end="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74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7479">
                                            <p:txEl>
                                              <p:pRg st="4" end="4"/>
                                            </p:txEl>
                                          </p:spTgt>
                                        </p:tgtEl>
                                        <p:attrNameLst>
                                          <p:attrName>style.visibility</p:attrName>
                                        </p:attrNameLst>
                                      </p:cBhvr>
                                      <p:to>
                                        <p:strVal val="visible"/>
                                      </p:to>
                                    </p:set>
                                    <p:anim calcmode="lin" valueType="num">
                                      <p:cBhvr additive="base">
                                        <p:cTn id="67" dur="500" fill="hold"/>
                                        <p:tgtEl>
                                          <p:spTgt spid="17479">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74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7480">
                                            <p:txEl>
                                              <p:pRg st="0" end="0"/>
                                            </p:txEl>
                                          </p:spTgt>
                                        </p:tgtEl>
                                        <p:attrNameLst>
                                          <p:attrName>style.visibility</p:attrName>
                                        </p:attrNameLst>
                                      </p:cBhvr>
                                      <p:to>
                                        <p:strVal val="visible"/>
                                      </p:to>
                                    </p:set>
                                    <p:anim calcmode="lin" valueType="num">
                                      <p:cBhvr additive="base">
                                        <p:cTn id="73" dur="500" fill="hold"/>
                                        <p:tgtEl>
                                          <p:spTgt spid="17480">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74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7480">
                                            <p:txEl>
                                              <p:pRg st="1" end="1"/>
                                            </p:txEl>
                                          </p:spTgt>
                                        </p:tgtEl>
                                        <p:attrNameLst>
                                          <p:attrName>style.visibility</p:attrName>
                                        </p:attrNameLst>
                                      </p:cBhvr>
                                      <p:to>
                                        <p:strVal val="visible"/>
                                      </p:to>
                                    </p:set>
                                    <p:anim calcmode="lin" valueType="num">
                                      <p:cBhvr additive="base">
                                        <p:cTn id="79" dur="500" fill="hold"/>
                                        <p:tgtEl>
                                          <p:spTgt spid="17480">
                                            <p:txEl>
                                              <p:pRg st="1" end="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74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7480">
                                            <p:txEl>
                                              <p:pRg st="2" end="2"/>
                                            </p:txEl>
                                          </p:spTgt>
                                        </p:tgtEl>
                                        <p:attrNameLst>
                                          <p:attrName>style.visibility</p:attrName>
                                        </p:attrNameLst>
                                      </p:cBhvr>
                                      <p:to>
                                        <p:strVal val="visible"/>
                                      </p:to>
                                    </p:set>
                                    <p:anim calcmode="lin" valueType="num">
                                      <p:cBhvr additive="base">
                                        <p:cTn id="85" dur="500" fill="hold"/>
                                        <p:tgtEl>
                                          <p:spTgt spid="17480">
                                            <p:txEl>
                                              <p:pRg st="2" end="2"/>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74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7480">
                                            <p:txEl>
                                              <p:pRg st="3" end="3"/>
                                            </p:txEl>
                                          </p:spTgt>
                                        </p:tgtEl>
                                        <p:attrNameLst>
                                          <p:attrName>style.visibility</p:attrName>
                                        </p:attrNameLst>
                                      </p:cBhvr>
                                      <p:to>
                                        <p:strVal val="visible"/>
                                      </p:to>
                                    </p:set>
                                    <p:anim calcmode="lin" valueType="num">
                                      <p:cBhvr additive="base">
                                        <p:cTn id="91" dur="500" fill="hold"/>
                                        <p:tgtEl>
                                          <p:spTgt spid="17480">
                                            <p:txEl>
                                              <p:pRg st="3" end="3"/>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748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autoUpdateAnimBg="0"/>
      <p:bldP spid="17478" grpId="0" build="p" autoUpdateAnimBg="0"/>
      <p:bldP spid="17479" grpId="0" build="p" autoUpdateAnimBg="0"/>
      <p:bldP spid="1748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a:extLst>
              <a:ext uri="{FF2B5EF4-FFF2-40B4-BE49-F238E27FC236}">
                <a16:creationId xmlns:a16="http://schemas.microsoft.com/office/drawing/2014/main" id="{9B70A54F-5BC9-4BDD-8E86-DFA82A32FFB1}"/>
              </a:ext>
            </a:extLst>
          </p:cNvPr>
          <p:cNvSpPr txBox="1">
            <a:spLocks noChangeArrowheads="1"/>
          </p:cNvSpPr>
          <p:nvPr/>
        </p:nvSpPr>
        <p:spPr bwMode="auto">
          <a:xfrm>
            <a:off x="228600" y="152400"/>
            <a:ext cx="868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注：汉语中与命题“若</a:t>
            </a:r>
            <a:r>
              <a:rPr lang="en-US" altLang="zh-CN" sz="2000"/>
              <a:t>P</a:t>
            </a:r>
            <a:r>
              <a:rPr lang="zh-CN" altLang="en-US" sz="2000"/>
              <a:t>，则</a:t>
            </a:r>
            <a:r>
              <a:rPr lang="en-US" altLang="zh-CN" sz="2000"/>
              <a:t>Q”</a:t>
            </a:r>
            <a:r>
              <a:rPr lang="zh-CN" altLang="en-US" sz="2000"/>
              <a:t>等价的命题有： “如果</a:t>
            </a:r>
            <a:r>
              <a:rPr lang="en-US" altLang="zh-CN" sz="2000"/>
              <a:t>P</a:t>
            </a:r>
            <a:r>
              <a:rPr lang="zh-CN" altLang="en-US" sz="2000"/>
              <a:t>，那么</a:t>
            </a:r>
            <a:r>
              <a:rPr lang="en-US" altLang="zh-CN" sz="2000"/>
              <a:t>Q”</a:t>
            </a:r>
            <a:r>
              <a:rPr lang="zh-CN" altLang="en-US" sz="2000"/>
              <a:t>、“对于</a:t>
            </a:r>
            <a:r>
              <a:rPr lang="en-US" altLang="zh-CN" sz="2000"/>
              <a:t>Q</a:t>
            </a:r>
            <a:r>
              <a:rPr lang="zh-CN" altLang="en-US" sz="2000"/>
              <a:t>来说，</a:t>
            </a:r>
            <a:r>
              <a:rPr lang="en-US" altLang="zh-CN" sz="2000"/>
              <a:t>P</a:t>
            </a:r>
            <a:r>
              <a:rPr lang="zh-CN" altLang="en-US" sz="2000"/>
              <a:t>是充分的”。</a:t>
            </a:r>
          </a:p>
        </p:txBody>
      </p:sp>
      <p:sp>
        <p:nvSpPr>
          <p:cNvPr id="19461" name="Text Box 5">
            <a:extLst>
              <a:ext uri="{FF2B5EF4-FFF2-40B4-BE49-F238E27FC236}">
                <a16:creationId xmlns:a16="http://schemas.microsoft.com/office/drawing/2014/main" id="{E168E34E-2231-43F6-B7BF-28E4215F50BC}"/>
              </a:ext>
            </a:extLst>
          </p:cNvPr>
          <p:cNvSpPr txBox="1">
            <a:spLocks noChangeArrowheads="1"/>
          </p:cNvSpPr>
          <p:nvPr/>
        </p:nvSpPr>
        <p:spPr bwMode="auto">
          <a:xfrm>
            <a:off x="228600" y="1066800"/>
            <a:ext cx="8686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b="1">
                <a:solidFill>
                  <a:srgbClr val="800000"/>
                </a:solidFill>
              </a:rPr>
              <a:t>(5)</a:t>
            </a:r>
            <a:r>
              <a:rPr lang="zh-CN" altLang="en-US" b="1">
                <a:solidFill>
                  <a:srgbClr val="800000"/>
                </a:solidFill>
              </a:rPr>
              <a:t>双条件</a:t>
            </a:r>
          </a:p>
          <a:p>
            <a:pPr eaLnBrk="1" hangingPunct="1">
              <a:lnSpc>
                <a:spcPct val="70000"/>
              </a:lnSpc>
              <a:spcBef>
                <a:spcPct val="50000"/>
              </a:spcBef>
            </a:pPr>
            <a:r>
              <a:rPr lang="zh-CN" altLang="en-US" b="1">
                <a:solidFill>
                  <a:schemeClr val="accent2"/>
                </a:solidFill>
              </a:rPr>
              <a:t>定义</a:t>
            </a:r>
            <a:r>
              <a:rPr lang="en-US" altLang="zh-CN" b="1">
                <a:solidFill>
                  <a:schemeClr val="accent2"/>
                </a:solidFill>
              </a:rPr>
              <a:t>1-2.5</a:t>
            </a:r>
            <a:r>
              <a:rPr lang="en-US" altLang="zh-CN"/>
              <a:t>	</a:t>
            </a:r>
            <a:r>
              <a:rPr lang="zh-CN" altLang="en-US"/>
              <a:t>设</a:t>
            </a:r>
            <a:r>
              <a:rPr lang="en-US" altLang="zh-CN"/>
              <a:t>P</a:t>
            </a:r>
            <a:r>
              <a:rPr lang="zh-CN" altLang="en-US"/>
              <a:t>和</a:t>
            </a:r>
            <a:r>
              <a:rPr lang="en-US" altLang="zh-CN"/>
              <a:t>Q</a:t>
            </a:r>
            <a:r>
              <a:rPr lang="zh-CN" altLang="en-US"/>
              <a:t>是两个命题，其复合命题</a:t>
            </a:r>
            <a:r>
              <a:rPr lang="en-US" altLang="zh-CN"/>
              <a:t>P </a:t>
            </a:r>
            <a:r>
              <a:rPr lang="en-US" altLang="zh-CN">
                <a:latin typeface="宋体" panose="02010600030101010101" pitchFamily="2" charset="-122"/>
                <a:sym typeface="Symbol" panose="05050102010706020507" pitchFamily="18" charset="2"/>
              </a:rPr>
              <a:t></a:t>
            </a:r>
            <a:r>
              <a:rPr lang="en-US" altLang="zh-CN"/>
              <a:t> Q</a:t>
            </a:r>
            <a:r>
              <a:rPr lang="zh-CN" altLang="en-US"/>
              <a:t>称作双条件命题，读作“</a:t>
            </a:r>
            <a:r>
              <a:rPr lang="en-US" altLang="zh-CN"/>
              <a:t>P</a:t>
            </a:r>
            <a:r>
              <a:rPr lang="zh-CN" altLang="en-US"/>
              <a:t>当且仅当</a:t>
            </a:r>
            <a:r>
              <a:rPr lang="en-US" altLang="zh-CN"/>
              <a:t>Q”</a:t>
            </a:r>
            <a:r>
              <a:rPr lang="zh-CN" altLang="en-US"/>
              <a:t>；该命题真值由</a:t>
            </a:r>
            <a:r>
              <a:rPr lang="en-US" altLang="zh-CN"/>
              <a:t>P</a:t>
            </a:r>
            <a:r>
              <a:rPr lang="zh-CN" altLang="en-US"/>
              <a:t>与</a:t>
            </a:r>
            <a:r>
              <a:rPr lang="en-US" altLang="zh-CN"/>
              <a:t>Q</a:t>
            </a:r>
            <a:r>
              <a:rPr lang="zh-CN" altLang="en-US"/>
              <a:t>的真值确定；当</a:t>
            </a:r>
            <a:r>
              <a:rPr lang="en-US" altLang="zh-CN"/>
              <a:t>P</a:t>
            </a:r>
            <a:r>
              <a:rPr lang="zh-CN" altLang="en-US"/>
              <a:t>和</a:t>
            </a:r>
            <a:r>
              <a:rPr lang="en-US" altLang="zh-CN"/>
              <a:t>Q</a:t>
            </a:r>
            <a:r>
              <a:rPr lang="zh-CN" altLang="en-US"/>
              <a:t>具有相同的真值时，</a:t>
            </a:r>
            <a:r>
              <a:rPr lang="en-US" altLang="zh-CN"/>
              <a:t>P </a:t>
            </a:r>
            <a:r>
              <a:rPr lang="en-US" altLang="zh-CN">
                <a:latin typeface="宋体" panose="02010600030101010101" pitchFamily="2" charset="-122"/>
                <a:sym typeface="Symbol" panose="05050102010706020507" pitchFamily="18" charset="2"/>
              </a:rPr>
              <a:t></a:t>
            </a:r>
            <a:r>
              <a:rPr lang="en-US" altLang="zh-CN"/>
              <a:t> Q</a:t>
            </a:r>
            <a:r>
              <a:rPr lang="zh-CN" altLang="en-US"/>
              <a:t>是“</a:t>
            </a:r>
            <a:r>
              <a:rPr lang="en-US" altLang="zh-CN"/>
              <a:t>T”</a:t>
            </a:r>
            <a:r>
              <a:rPr lang="zh-CN" altLang="en-US"/>
              <a:t>，否则为“</a:t>
            </a:r>
            <a:r>
              <a:rPr lang="en-US" altLang="zh-CN"/>
              <a:t>F”</a:t>
            </a:r>
            <a:r>
              <a:rPr lang="zh-CN" altLang="en-US"/>
              <a:t>。其真值表如下：</a:t>
            </a:r>
          </a:p>
        </p:txBody>
      </p:sp>
      <p:graphicFrame>
        <p:nvGraphicFramePr>
          <p:cNvPr id="19507" name="Group 51">
            <a:extLst>
              <a:ext uri="{FF2B5EF4-FFF2-40B4-BE49-F238E27FC236}">
                <a16:creationId xmlns:a16="http://schemas.microsoft.com/office/drawing/2014/main" id="{CE581782-E30A-4D77-879B-070084236361}"/>
              </a:ext>
            </a:extLst>
          </p:cNvPr>
          <p:cNvGraphicFramePr>
            <a:graphicFrameLocks noGrp="1"/>
          </p:cNvGraphicFramePr>
          <p:nvPr/>
        </p:nvGraphicFramePr>
        <p:xfrm>
          <a:off x="4876800" y="2819400"/>
          <a:ext cx="3962400" cy="2041525"/>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70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P </a:t>
                      </a:r>
                      <a:r>
                        <a:rPr kumimoji="1" lang="en-US" altLang="zh-CN" sz="24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Q</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502" name="Text Box 46">
            <a:extLst>
              <a:ext uri="{FF2B5EF4-FFF2-40B4-BE49-F238E27FC236}">
                <a16:creationId xmlns:a16="http://schemas.microsoft.com/office/drawing/2014/main" id="{4884E58B-D642-41C8-AF17-FABF0A5B5911}"/>
              </a:ext>
            </a:extLst>
          </p:cNvPr>
          <p:cNvSpPr txBox="1">
            <a:spLocks noChangeArrowheads="1"/>
          </p:cNvSpPr>
          <p:nvPr/>
        </p:nvSpPr>
        <p:spPr bwMode="auto">
          <a:xfrm>
            <a:off x="457200" y="2971800"/>
            <a:ext cx="388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800000"/>
                </a:solidFill>
              </a:rPr>
              <a:t>例</a:t>
            </a:r>
          </a:p>
          <a:p>
            <a:pPr eaLnBrk="1" hangingPunct="1">
              <a:spcBef>
                <a:spcPct val="50000"/>
              </a:spcBef>
            </a:pPr>
            <a:r>
              <a:rPr lang="en-US" altLang="zh-CN" sz="2000"/>
              <a:t>P: a</a:t>
            </a:r>
            <a:r>
              <a:rPr lang="en-US" altLang="zh-CN" sz="2000" baseline="30000"/>
              <a:t>2</a:t>
            </a:r>
            <a:r>
              <a:rPr lang="en-US" altLang="zh-CN" sz="2000"/>
              <a:t>+b</a:t>
            </a:r>
            <a:r>
              <a:rPr lang="en-US" altLang="zh-CN" sz="2000" baseline="30000"/>
              <a:t>2</a:t>
            </a:r>
            <a:r>
              <a:rPr lang="en-US" altLang="zh-CN" sz="2000"/>
              <a:t>=a</a:t>
            </a:r>
            <a:r>
              <a:rPr lang="en-US" altLang="zh-CN" sz="2000" baseline="30000"/>
              <a:t>2</a:t>
            </a:r>
            <a:r>
              <a:rPr lang="zh-CN" altLang="en-US" sz="2000"/>
              <a:t>，</a:t>
            </a:r>
            <a:r>
              <a:rPr lang="en-US" altLang="zh-CN" sz="2000"/>
              <a:t>Q: b=0</a:t>
            </a:r>
            <a:r>
              <a:rPr lang="zh-CN" altLang="en-US" sz="2000"/>
              <a:t>，</a:t>
            </a:r>
          </a:p>
          <a:p>
            <a:pPr eaLnBrk="1" hangingPunct="1">
              <a:spcBef>
                <a:spcPct val="50000"/>
              </a:spcBef>
            </a:pPr>
            <a:r>
              <a:rPr lang="zh-CN" altLang="en-US" sz="2000"/>
              <a:t>则</a:t>
            </a:r>
            <a:r>
              <a:rPr lang="en-US" altLang="zh-CN" sz="2000"/>
              <a:t>P </a:t>
            </a:r>
            <a:r>
              <a:rPr lang="en-US" altLang="zh-CN" sz="2000">
                <a:latin typeface="宋体" panose="02010600030101010101" pitchFamily="2" charset="-122"/>
                <a:sym typeface="Symbol" panose="05050102010706020507" pitchFamily="18" charset="2"/>
              </a:rPr>
              <a:t></a:t>
            </a:r>
            <a:r>
              <a:rPr lang="en-US" altLang="zh-CN" sz="2000"/>
              <a:t> Q: a</a:t>
            </a:r>
            <a:r>
              <a:rPr lang="en-US" altLang="zh-CN" sz="2000" baseline="30000"/>
              <a:t>2</a:t>
            </a:r>
            <a:r>
              <a:rPr lang="en-US" altLang="zh-CN" sz="2000"/>
              <a:t>+b</a:t>
            </a:r>
            <a:r>
              <a:rPr lang="en-US" altLang="zh-CN" sz="2000" baseline="30000"/>
              <a:t>2</a:t>
            </a:r>
            <a:r>
              <a:rPr lang="en-US" altLang="zh-CN" sz="2000"/>
              <a:t>=a</a:t>
            </a:r>
            <a:r>
              <a:rPr lang="en-US" altLang="zh-CN" sz="2000" baseline="30000"/>
              <a:t>2</a:t>
            </a:r>
            <a:r>
              <a:rPr lang="zh-CN" altLang="en-US" sz="2000"/>
              <a:t>当且仅当</a:t>
            </a:r>
            <a:r>
              <a:rPr lang="en-US" altLang="zh-CN" sz="2000"/>
              <a:t>b</a:t>
            </a:r>
            <a:r>
              <a:rPr lang="zh-CN" altLang="en-US" sz="2000"/>
              <a:t>＝</a:t>
            </a:r>
            <a:r>
              <a:rPr lang="en-US" altLang="zh-CN" sz="2000"/>
              <a:t>0</a:t>
            </a:r>
            <a:r>
              <a:rPr lang="zh-CN" altLang="en-US" sz="2000"/>
              <a:t>。</a:t>
            </a:r>
          </a:p>
        </p:txBody>
      </p:sp>
      <p:sp>
        <p:nvSpPr>
          <p:cNvPr id="19503" name="Text Box 47">
            <a:extLst>
              <a:ext uri="{FF2B5EF4-FFF2-40B4-BE49-F238E27FC236}">
                <a16:creationId xmlns:a16="http://schemas.microsoft.com/office/drawing/2014/main" id="{100706E3-FF36-4945-96C0-BD28E98273C2}"/>
              </a:ext>
            </a:extLst>
          </p:cNvPr>
          <p:cNvSpPr txBox="1">
            <a:spLocks noChangeArrowheads="1"/>
          </p:cNvSpPr>
          <p:nvPr/>
        </p:nvSpPr>
        <p:spPr bwMode="auto">
          <a:xfrm>
            <a:off x="152400" y="4800600"/>
            <a:ext cx="67818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65000"/>
              </a:lnSpc>
              <a:spcBef>
                <a:spcPct val="50000"/>
              </a:spcBef>
            </a:pPr>
            <a:r>
              <a:rPr lang="zh-CN" altLang="en-US" sz="1600" b="1">
                <a:solidFill>
                  <a:schemeClr val="accent2"/>
                </a:solidFill>
              </a:rPr>
              <a:t>注</a:t>
            </a:r>
            <a:r>
              <a:rPr lang="zh-CN" altLang="en-US" sz="1600"/>
              <a:t>：</a:t>
            </a:r>
          </a:p>
          <a:p>
            <a:pPr eaLnBrk="1" hangingPunct="1">
              <a:lnSpc>
                <a:spcPct val="65000"/>
              </a:lnSpc>
              <a:spcBef>
                <a:spcPct val="50000"/>
              </a:spcBef>
            </a:pPr>
            <a:r>
              <a:rPr lang="en-US" altLang="zh-CN" sz="1800"/>
              <a:t>1</a:t>
            </a:r>
            <a:r>
              <a:rPr lang="zh-CN" altLang="en-US" sz="1800"/>
              <a:t>、汉语中，命题“</a:t>
            </a:r>
            <a:r>
              <a:rPr lang="en-US" altLang="zh-CN" sz="1800"/>
              <a:t>P </a:t>
            </a:r>
            <a:r>
              <a:rPr lang="en-US" altLang="zh-CN" sz="1800" i="1"/>
              <a:t>iff</a:t>
            </a:r>
            <a:r>
              <a:rPr lang="en-US" altLang="zh-CN" sz="1800"/>
              <a:t> Q”</a:t>
            </a:r>
            <a:r>
              <a:rPr lang="zh-CN" altLang="en-US" sz="1800"/>
              <a:t>与命题“</a:t>
            </a:r>
            <a:r>
              <a:rPr lang="en-US" altLang="zh-CN" sz="1800"/>
              <a:t>P</a:t>
            </a:r>
            <a:r>
              <a:rPr lang="zh-CN" altLang="en-US" sz="1800"/>
              <a:t>和</a:t>
            </a:r>
            <a:r>
              <a:rPr lang="en-US" altLang="zh-CN" sz="1800"/>
              <a:t>Q</a:t>
            </a:r>
            <a:r>
              <a:rPr lang="zh-CN" altLang="en-US" sz="1800"/>
              <a:t>是互为充分必要的”、命题</a:t>
            </a:r>
          </a:p>
          <a:p>
            <a:pPr eaLnBrk="1" hangingPunct="1">
              <a:lnSpc>
                <a:spcPct val="65000"/>
              </a:lnSpc>
              <a:spcBef>
                <a:spcPct val="50000"/>
              </a:spcBef>
            </a:pPr>
            <a:r>
              <a:rPr lang="zh-CN" altLang="en-US" sz="1800"/>
              <a:t>“有且仅有</a:t>
            </a:r>
            <a:r>
              <a:rPr lang="en-US" altLang="zh-CN" sz="1800"/>
              <a:t>P</a:t>
            </a:r>
            <a:r>
              <a:rPr lang="zh-CN" altLang="en-US" sz="1800"/>
              <a:t>才能有</a:t>
            </a:r>
            <a:r>
              <a:rPr lang="en-US" altLang="zh-CN" sz="1800"/>
              <a:t>Q”</a:t>
            </a:r>
            <a:r>
              <a:rPr lang="zh-CN" altLang="en-US" sz="1800"/>
              <a:t>是等价命题。</a:t>
            </a:r>
          </a:p>
          <a:p>
            <a:pPr eaLnBrk="1" hangingPunct="1">
              <a:lnSpc>
                <a:spcPct val="65000"/>
              </a:lnSpc>
              <a:spcBef>
                <a:spcPct val="50000"/>
              </a:spcBef>
            </a:pPr>
            <a:r>
              <a:rPr lang="en-US" altLang="zh-CN" sz="1800"/>
              <a:t>2</a:t>
            </a:r>
            <a:r>
              <a:rPr lang="zh-CN" altLang="en-US" sz="1800"/>
              <a:t>、上述联结词只有“否定”为一元联结词，其余均为二元联结词。</a:t>
            </a:r>
          </a:p>
          <a:p>
            <a:pPr eaLnBrk="1" hangingPunct="1">
              <a:lnSpc>
                <a:spcPct val="65000"/>
              </a:lnSpc>
              <a:spcBef>
                <a:spcPct val="50000"/>
              </a:spcBef>
            </a:pPr>
            <a:r>
              <a:rPr lang="en-US" altLang="zh-CN" sz="1800"/>
              <a:t>3</a:t>
            </a:r>
            <a:r>
              <a:rPr lang="zh-CN" altLang="en-US" sz="1800"/>
              <a:t>、不包含任何联结词的命题称作原子命题；至少含一个原子命题</a:t>
            </a:r>
          </a:p>
          <a:p>
            <a:pPr eaLnBrk="1" hangingPunct="1">
              <a:lnSpc>
                <a:spcPct val="65000"/>
              </a:lnSpc>
              <a:spcBef>
                <a:spcPct val="50000"/>
              </a:spcBef>
            </a:pPr>
            <a:r>
              <a:rPr lang="zh-CN" altLang="en-US" sz="1800"/>
              <a:t>和一个联结词的命题称为复合命题。</a:t>
            </a:r>
          </a:p>
        </p:txBody>
      </p:sp>
      <p:sp>
        <p:nvSpPr>
          <p:cNvPr id="19508" name="Text Box 52">
            <a:extLst>
              <a:ext uri="{FF2B5EF4-FFF2-40B4-BE49-F238E27FC236}">
                <a16:creationId xmlns:a16="http://schemas.microsoft.com/office/drawing/2014/main" id="{94E081D5-A1E1-4098-8E92-54108274B003}"/>
              </a:ext>
            </a:extLst>
          </p:cNvPr>
          <p:cNvSpPr txBox="1">
            <a:spLocks noChangeArrowheads="1"/>
          </p:cNvSpPr>
          <p:nvPr/>
        </p:nvSpPr>
        <p:spPr bwMode="auto">
          <a:xfrm>
            <a:off x="7696200" y="6248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hlinkClick r:id="rId2" action="ppaction://hlinksldjump"/>
              </a:rPr>
              <a:t>命题逻辑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461">
                                            <p:txEl>
                                              <p:pRg st="0" end="0"/>
                                            </p:txEl>
                                          </p:spTgt>
                                        </p:tgtEl>
                                        <p:attrNameLst>
                                          <p:attrName>style.visibility</p:attrName>
                                        </p:attrNameLst>
                                      </p:cBhvr>
                                      <p:to>
                                        <p:strVal val="visible"/>
                                      </p:to>
                                    </p:set>
                                    <p:anim calcmode="lin" valueType="num">
                                      <p:cBhvr additive="base">
                                        <p:cTn id="13" dur="500" fill="hold"/>
                                        <p:tgtEl>
                                          <p:spTgt spid="1946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4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461">
                                            <p:txEl>
                                              <p:pRg st="1" end="1"/>
                                            </p:txEl>
                                          </p:spTgt>
                                        </p:tgtEl>
                                        <p:attrNameLst>
                                          <p:attrName>style.visibility</p:attrName>
                                        </p:attrNameLst>
                                      </p:cBhvr>
                                      <p:to>
                                        <p:strVal val="visible"/>
                                      </p:to>
                                    </p:set>
                                    <p:anim calcmode="lin" valueType="num">
                                      <p:cBhvr additive="base">
                                        <p:cTn id="19" dur="500" fill="hold"/>
                                        <p:tgtEl>
                                          <p:spTgt spid="1946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4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507"/>
                                        </p:tgtEl>
                                        <p:attrNameLst>
                                          <p:attrName>style.visibility</p:attrName>
                                        </p:attrNameLst>
                                      </p:cBhvr>
                                      <p:to>
                                        <p:strVal val="visible"/>
                                      </p:to>
                                    </p:set>
                                    <p:anim calcmode="lin" valueType="num">
                                      <p:cBhvr additive="base">
                                        <p:cTn id="25" dur="500" fill="hold"/>
                                        <p:tgtEl>
                                          <p:spTgt spid="19507"/>
                                        </p:tgtEl>
                                        <p:attrNameLst>
                                          <p:attrName>ppt_x</p:attrName>
                                        </p:attrNameLst>
                                      </p:cBhvr>
                                      <p:tavLst>
                                        <p:tav tm="0">
                                          <p:val>
                                            <p:strVal val="0-#ppt_w/2"/>
                                          </p:val>
                                        </p:tav>
                                        <p:tav tm="100000">
                                          <p:val>
                                            <p:strVal val="#ppt_x"/>
                                          </p:val>
                                        </p:tav>
                                      </p:tavLst>
                                    </p:anim>
                                    <p:anim calcmode="lin" valueType="num">
                                      <p:cBhvr additive="base">
                                        <p:cTn id="26" dur="500" fill="hold"/>
                                        <p:tgtEl>
                                          <p:spTgt spid="1950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502">
                                            <p:txEl>
                                              <p:pRg st="0" end="0"/>
                                            </p:txEl>
                                          </p:spTgt>
                                        </p:tgtEl>
                                        <p:attrNameLst>
                                          <p:attrName>style.visibility</p:attrName>
                                        </p:attrNameLst>
                                      </p:cBhvr>
                                      <p:to>
                                        <p:strVal val="visible"/>
                                      </p:to>
                                    </p:set>
                                    <p:anim calcmode="lin" valueType="num">
                                      <p:cBhvr additive="base">
                                        <p:cTn id="31" dur="500" fill="hold"/>
                                        <p:tgtEl>
                                          <p:spTgt spid="1950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5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502">
                                            <p:txEl>
                                              <p:pRg st="1" end="1"/>
                                            </p:txEl>
                                          </p:spTgt>
                                        </p:tgtEl>
                                        <p:attrNameLst>
                                          <p:attrName>style.visibility</p:attrName>
                                        </p:attrNameLst>
                                      </p:cBhvr>
                                      <p:to>
                                        <p:strVal val="visible"/>
                                      </p:to>
                                    </p:set>
                                    <p:anim calcmode="lin" valueType="num">
                                      <p:cBhvr additive="base">
                                        <p:cTn id="37" dur="500" fill="hold"/>
                                        <p:tgtEl>
                                          <p:spTgt spid="19502">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5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502">
                                            <p:txEl>
                                              <p:pRg st="2" end="2"/>
                                            </p:txEl>
                                          </p:spTgt>
                                        </p:tgtEl>
                                        <p:attrNameLst>
                                          <p:attrName>style.visibility</p:attrName>
                                        </p:attrNameLst>
                                      </p:cBhvr>
                                      <p:to>
                                        <p:strVal val="visible"/>
                                      </p:to>
                                    </p:set>
                                    <p:anim calcmode="lin" valueType="num">
                                      <p:cBhvr additive="base">
                                        <p:cTn id="43" dur="500" fill="hold"/>
                                        <p:tgtEl>
                                          <p:spTgt spid="19502">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5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9503">
                                            <p:txEl>
                                              <p:pRg st="0" end="0"/>
                                            </p:txEl>
                                          </p:spTgt>
                                        </p:tgtEl>
                                        <p:attrNameLst>
                                          <p:attrName>style.visibility</p:attrName>
                                        </p:attrNameLst>
                                      </p:cBhvr>
                                      <p:to>
                                        <p:strVal val="visible"/>
                                      </p:to>
                                    </p:set>
                                    <p:anim calcmode="lin" valueType="num">
                                      <p:cBhvr additive="base">
                                        <p:cTn id="49" dur="500" fill="hold"/>
                                        <p:tgtEl>
                                          <p:spTgt spid="19503">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95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9503">
                                            <p:txEl>
                                              <p:pRg st="1" end="1"/>
                                            </p:txEl>
                                          </p:spTgt>
                                        </p:tgtEl>
                                        <p:attrNameLst>
                                          <p:attrName>style.visibility</p:attrName>
                                        </p:attrNameLst>
                                      </p:cBhvr>
                                      <p:to>
                                        <p:strVal val="visible"/>
                                      </p:to>
                                    </p:set>
                                    <p:anim calcmode="lin" valueType="num">
                                      <p:cBhvr additive="base">
                                        <p:cTn id="55" dur="500" fill="hold"/>
                                        <p:tgtEl>
                                          <p:spTgt spid="19503">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95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9503">
                                            <p:txEl>
                                              <p:pRg st="2" end="2"/>
                                            </p:txEl>
                                          </p:spTgt>
                                        </p:tgtEl>
                                        <p:attrNameLst>
                                          <p:attrName>style.visibility</p:attrName>
                                        </p:attrNameLst>
                                      </p:cBhvr>
                                      <p:to>
                                        <p:strVal val="visible"/>
                                      </p:to>
                                    </p:set>
                                    <p:anim calcmode="lin" valueType="num">
                                      <p:cBhvr additive="base">
                                        <p:cTn id="61" dur="500" fill="hold"/>
                                        <p:tgtEl>
                                          <p:spTgt spid="19503">
                                            <p:txEl>
                                              <p:pRg st="2" end="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95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9503">
                                            <p:txEl>
                                              <p:pRg st="3" end="3"/>
                                            </p:txEl>
                                          </p:spTgt>
                                        </p:tgtEl>
                                        <p:attrNameLst>
                                          <p:attrName>style.visibility</p:attrName>
                                        </p:attrNameLst>
                                      </p:cBhvr>
                                      <p:to>
                                        <p:strVal val="visible"/>
                                      </p:to>
                                    </p:set>
                                    <p:anim calcmode="lin" valueType="num">
                                      <p:cBhvr additive="base">
                                        <p:cTn id="67" dur="500" fill="hold"/>
                                        <p:tgtEl>
                                          <p:spTgt spid="19503">
                                            <p:txEl>
                                              <p:pRg st="3" end="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95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9503">
                                            <p:txEl>
                                              <p:pRg st="4" end="4"/>
                                            </p:txEl>
                                          </p:spTgt>
                                        </p:tgtEl>
                                        <p:attrNameLst>
                                          <p:attrName>style.visibility</p:attrName>
                                        </p:attrNameLst>
                                      </p:cBhvr>
                                      <p:to>
                                        <p:strVal val="visible"/>
                                      </p:to>
                                    </p:set>
                                    <p:anim calcmode="lin" valueType="num">
                                      <p:cBhvr additive="base">
                                        <p:cTn id="73" dur="500" fill="hold"/>
                                        <p:tgtEl>
                                          <p:spTgt spid="19503">
                                            <p:txEl>
                                              <p:pRg st="4" end="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95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9503">
                                            <p:txEl>
                                              <p:pRg st="5" end="5"/>
                                            </p:txEl>
                                          </p:spTgt>
                                        </p:tgtEl>
                                        <p:attrNameLst>
                                          <p:attrName>style.visibility</p:attrName>
                                        </p:attrNameLst>
                                      </p:cBhvr>
                                      <p:to>
                                        <p:strVal val="visible"/>
                                      </p:to>
                                    </p:set>
                                    <p:anim calcmode="lin" valueType="num">
                                      <p:cBhvr additive="base">
                                        <p:cTn id="79" dur="500" fill="hold"/>
                                        <p:tgtEl>
                                          <p:spTgt spid="19503">
                                            <p:txEl>
                                              <p:pRg st="5" end="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95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9508">
                                            <p:txEl>
                                              <p:pRg st="0" end="0"/>
                                            </p:txEl>
                                          </p:spTgt>
                                        </p:tgtEl>
                                        <p:attrNameLst>
                                          <p:attrName>style.visibility</p:attrName>
                                        </p:attrNameLst>
                                      </p:cBhvr>
                                      <p:to>
                                        <p:strVal val="visible"/>
                                      </p:to>
                                    </p:set>
                                    <p:anim calcmode="lin" valueType="num">
                                      <p:cBhvr additive="base">
                                        <p:cTn id="85" dur="500" fill="hold"/>
                                        <p:tgtEl>
                                          <p:spTgt spid="19508">
                                            <p:txEl>
                                              <p:pRg st="0" end="0"/>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950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p:bldP spid="19461" grpId="0" build="p" autoUpdateAnimBg="0"/>
      <p:bldP spid="19502" grpId="0" build="p" autoUpdateAnimBg="0"/>
      <p:bldP spid="19503" grpId="0" build="p" autoUpdateAnimBg="0"/>
      <p:bldP spid="1950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226637E-5C83-4EBA-A233-2BDFC340DB79}"/>
              </a:ext>
            </a:extLst>
          </p:cNvPr>
          <p:cNvSpPr>
            <a:spLocks noGrp="1" noChangeArrowheads="1"/>
          </p:cNvSpPr>
          <p:nvPr>
            <p:ph type="title"/>
          </p:nvPr>
        </p:nvSpPr>
        <p:spPr>
          <a:xfrm>
            <a:off x="685800" y="228600"/>
            <a:ext cx="7772400" cy="685800"/>
          </a:xfrm>
        </p:spPr>
        <p:txBody>
          <a:bodyPr/>
          <a:lstStyle/>
          <a:p>
            <a:pPr eaLnBrk="1" hangingPunct="1"/>
            <a:r>
              <a:rPr lang="en-US" altLang="zh-CN" sz="3200" b="1"/>
              <a:t>1-3    </a:t>
            </a:r>
            <a:r>
              <a:rPr lang="zh-CN" altLang="en-US" sz="3200" b="1"/>
              <a:t>命题公式与翻译</a:t>
            </a:r>
          </a:p>
        </p:txBody>
      </p:sp>
      <p:sp>
        <p:nvSpPr>
          <p:cNvPr id="22532" name="Rectangle 4">
            <a:extLst>
              <a:ext uri="{FF2B5EF4-FFF2-40B4-BE49-F238E27FC236}">
                <a16:creationId xmlns:a16="http://schemas.microsoft.com/office/drawing/2014/main" id="{65CAC529-9B1E-44D9-8FD0-9ABC896C966E}"/>
              </a:ext>
            </a:extLst>
          </p:cNvPr>
          <p:cNvSpPr>
            <a:spLocks noGrp="1" noChangeArrowheads="1"/>
          </p:cNvSpPr>
          <p:nvPr>
            <p:ph type="body" idx="1"/>
          </p:nvPr>
        </p:nvSpPr>
        <p:spPr>
          <a:xfrm>
            <a:off x="0" y="914400"/>
            <a:ext cx="9144000" cy="5791200"/>
          </a:xfrm>
        </p:spPr>
        <p:txBody>
          <a:bodyPr/>
          <a:lstStyle/>
          <a:p>
            <a:pPr marL="0" indent="0" eaLnBrk="1" hangingPunct="1">
              <a:buFontTx/>
              <a:buNone/>
            </a:pPr>
            <a:r>
              <a:rPr lang="en-US" altLang="zh-CN"/>
              <a:t>       </a:t>
            </a:r>
            <a:r>
              <a:rPr lang="zh-CN" altLang="en-US"/>
              <a:t>设</a:t>
            </a:r>
            <a:r>
              <a:rPr lang="en-US" altLang="zh-CN"/>
              <a:t>P</a:t>
            </a:r>
            <a:r>
              <a:rPr lang="zh-CN" altLang="en-US"/>
              <a:t>和</a:t>
            </a:r>
            <a:r>
              <a:rPr lang="en-US" altLang="zh-CN"/>
              <a:t>Q</a:t>
            </a:r>
            <a:r>
              <a:rPr lang="zh-CN" altLang="en-US"/>
              <a:t>是任意两个命题，则 </a:t>
            </a:r>
            <a:r>
              <a:rPr lang="en-US" altLang="zh-CN"/>
              <a:t>﹁ P</a:t>
            </a:r>
            <a:r>
              <a:rPr lang="zh-CN" altLang="en-US"/>
              <a:t>，    </a:t>
            </a:r>
            <a:r>
              <a:rPr lang="en-US" altLang="zh-CN"/>
              <a:t>P ∨Q</a:t>
            </a:r>
            <a:r>
              <a:rPr lang="zh-CN" altLang="en-US"/>
              <a:t>，</a:t>
            </a:r>
          </a:p>
          <a:p>
            <a:pPr marL="0" indent="0" eaLnBrk="1" hangingPunct="1">
              <a:buFontTx/>
              <a:buNone/>
            </a:pPr>
            <a:r>
              <a:rPr lang="en-US" altLang="zh-CN"/>
              <a:t>(P∧Q)∨(P→Q)</a:t>
            </a:r>
            <a:r>
              <a:rPr lang="zh-CN" altLang="en-US"/>
              <a:t>，</a:t>
            </a:r>
            <a:r>
              <a:rPr lang="en-US" altLang="zh-CN"/>
              <a:t>P </a:t>
            </a:r>
            <a:r>
              <a:rPr lang="en-US" altLang="zh-CN">
                <a:latin typeface="宋体" panose="02010600030101010101" pitchFamily="2" charset="-122"/>
                <a:sym typeface="Symbol" panose="05050102010706020507" pitchFamily="18" charset="2"/>
              </a:rPr>
              <a:t></a:t>
            </a:r>
            <a:r>
              <a:rPr lang="en-US" altLang="zh-CN"/>
              <a:t> (Q ∨﹁ P)</a:t>
            </a:r>
            <a:r>
              <a:rPr lang="zh-CN" altLang="en-US"/>
              <a:t>等都是复合命题。</a:t>
            </a:r>
          </a:p>
          <a:p>
            <a:pPr marL="0" indent="0" eaLnBrk="1" hangingPunct="1">
              <a:buFontTx/>
              <a:buNone/>
            </a:pPr>
            <a:r>
              <a:rPr lang="zh-CN" altLang="en-US"/>
              <a:t>        若</a:t>
            </a:r>
            <a:r>
              <a:rPr lang="en-US" altLang="zh-CN"/>
              <a:t>P</a:t>
            </a:r>
            <a:r>
              <a:rPr lang="zh-CN" altLang="en-US"/>
              <a:t>和</a:t>
            </a:r>
            <a:r>
              <a:rPr lang="en-US" altLang="zh-CN"/>
              <a:t>Q</a:t>
            </a:r>
            <a:r>
              <a:rPr lang="zh-CN" altLang="en-US"/>
              <a:t>是命题变元，则上述各式均称为</a:t>
            </a:r>
            <a:r>
              <a:rPr lang="zh-CN" altLang="en-US" b="1" u="sng">
                <a:solidFill>
                  <a:srgbClr val="800000"/>
                </a:solidFill>
              </a:rPr>
              <a:t>命题</a:t>
            </a:r>
          </a:p>
          <a:p>
            <a:pPr marL="0" indent="0" eaLnBrk="1" hangingPunct="1">
              <a:buFontTx/>
              <a:buNone/>
            </a:pPr>
            <a:r>
              <a:rPr lang="zh-CN" altLang="en-US" b="1" u="sng">
                <a:solidFill>
                  <a:srgbClr val="800000"/>
                </a:solidFill>
              </a:rPr>
              <a:t>公式</a:t>
            </a:r>
            <a:r>
              <a:rPr lang="zh-CN" altLang="en-US"/>
              <a:t>，而</a:t>
            </a:r>
            <a:r>
              <a:rPr lang="en-US" altLang="zh-CN"/>
              <a:t>P</a:t>
            </a:r>
            <a:r>
              <a:rPr lang="zh-CN" altLang="en-US"/>
              <a:t>和</a:t>
            </a:r>
            <a:r>
              <a:rPr lang="en-US" altLang="zh-CN"/>
              <a:t>Q</a:t>
            </a:r>
            <a:r>
              <a:rPr lang="zh-CN" altLang="en-US"/>
              <a:t>称作命题公式的</a:t>
            </a:r>
            <a:r>
              <a:rPr lang="zh-CN" altLang="en-US" b="1" u="sng">
                <a:solidFill>
                  <a:srgbClr val="800000"/>
                </a:solidFill>
              </a:rPr>
              <a:t>分量</a:t>
            </a:r>
            <a:r>
              <a:rPr lang="zh-CN" altLang="en-US"/>
              <a:t>。</a:t>
            </a:r>
          </a:p>
          <a:p>
            <a:pPr marL="0" indent="0" eaLnBrk="1" hangingPunct="1">
              <a:buFontTx/>
              <a:buNone/>
            </a:pPr>
            <a:r>
              <a:rPr lang="zh-CN" altLang="en-US" b="1">
                <a:solidFill>
                  <a:schemeClr val="accent2"/>
                </a:solidFill>
              </a:rPr>
              <a:t>注</a:t>
            </a:r>
            <a:r>
              <a:rPr lang="zh-CN" altLang="en-US"/>
              <a:t>：</a:t>
            </a:r>
          </a:p>
          <a:p>
            <a:pPr marL="0" indent="0" eaLnBrk="1" hangingPunct="1">
              <a:buFontTx/>
              <a:buNone/>
            </a:pPr>
            <a:r>
              <a:rPr lang="en-US" altLang="zh-CN"/>
              <a:t>1</a:t>
            </a:r>
            <a:r>
              <a:rPr lang="zh-CN" altLang="en-US"/>
              <a:t>、命题公式没有真假值，仅当在对命题变元进行</a:t>
            </a:r>
          </a:p>
          <a:p>
            <a:pPr marL="0" indent="0" eaLnBrk="1" hangingPunct="1">
              <a:buFontTx/>
              <a:buNone/>
            </a:pPr>
            <a:r>
              <a:rPr lang="zh-CN" altLang="en-US"/>
              <a:t>真值指派时方能成为命题；</a:t>
            </a:r>
          </a:p>
          <a:p>
            <a:pPr marL="0" indent="0" eaLnBrk="1" hangingPunct="1">
              <a:buFontTx/>
              <a:buNone/>
            </a:pPr>
            <a:r>
              <a:rPr lang="en-US" altLang="zh-CN"/>
              <a:t>2</a:t>
            </a:r>
            <a:r>
              <a:rPr lang="zh-CN" altLang="en-US"/>
              <a:t>、并不是由命题变元、联结词和一些括号组成的</a:t>
            </a:r>
          </a:p>
          <a:p>
            <a:pPr marL="0" indent="0" eaLnBrk="1" hangingPunct="1">
              <a:buFontTx/>
              <a:buNone/>
            </a:pPr>
            <a:r>
              <a:rPr lang="zh-CN" altLang="en-US"/>
              <a:t>字符串都能成为命题公式。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0-#ppt_w/2"/>
                                          </p:val>
                                        </p:tav>
                                        <p:tav tm="100000">
                                          <p:val>
                                            <p:strVal val="#ppt_x"/>
                                          </p:val>
                                        </p:tav>
                                      </p:tavLst>
                                    </p:anim>
                                    <p:anim calcmode="lin" valueType="num">
                                      <p:cBhvr additive="base">
                                        <p:cTn id="8" dur="500" fill="hold"/>
                                        <p:tgtEl>
                                          <p:spTgt spid="225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2">
                                            <p:txEl>
                                              <p:pRg st="0" end="0"/>
                                            </p:txEl>
                                          </p:spTgt>
                                        </p:tgtEl>
                                        <p:attrNameLst>
                                          <p:attrName>style.visibility</p:attrName>
                                        </p:attrNameLst>
                                      </p:cBhvr>
                                      <p:to>
                                        <p:strVal val="visible"/>
                                      </p:to>
                                    </p:set>
                                    <p:anim calcmode="lin" valueType="num">
                                      <p:cBhvr additive="base">
                                        <p:cTn id="13" dur="500" fill="hold"/>
                                        <p:tgtEl>
                                          <p:spTgt spid="2253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32">
                                            <p:txEl>
                                              <p:pRg st="1" end="1"/>
                                            </p:txEl>
                                          </p:spTgt>
                                        </p:tgtEl>
                                        <p:attrNameLst>
                                          <p:attrName>style.visibility</p:attrName>
                                        </p:attrNameLst>
                                      </p:cBhvr>
                                      <p:to>
                                        <p:strVal val="visible"/>
                                      </p:to>
                                    </p:set>
                                    <p:anim calcmode="lin" valueType="num">
                                      <p:cBhvr additive="base">
                                        <p:cTn id="19" dur="500" fill="hold"/>
                                        <p:tgtEl>
                                          <p:spTgt spid="2253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532">
                                            <p:txEl>
                                              <p:pRg st="2" end="2"/>
                                            </p:txEl>
                                          </p:spTgt>
                                        </p:tgtEl>
                                        <p:attrNameLst>
                                          <p:attrName>style.visibility</p:attrName>
                                        </p:attrNameLst>
                                      </p:cBhvr>
                                      <p:to>
                                        <p:strVal val="visible"/>
                                      </p:to>
                                    </p:set>
                                    <p:anim calcmode="lin" valueType="num">
                                      <p:cBhvr additive="base">
                                        <p:cTn id="25" dur="500" fill="hold"/>
                                        <p:tgtEl>
                                          <p:spTgt spid="2253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532">
                                            <p:txEl>
                                              <p:pRg st="3" end="3"/>
                                            </p:txEl>
                                          </p:spTgt>
                                        </p:tgtEl>
                                        <p:attrNameLst>
                                          <p:attrName>style.visibility</p:attrName>
                                        </p:attrNameLst>
                                      </p:cBhvr>
                                      <p:to>
                                        <p:strVal val="visible"/>
                                      </p:to>
                                    </p:set>
                                    <p:anim calcmode="lin" valueType="num">
                                      <p:cBhvr additive="base">
                                        <p:cTn id="31" dur="500" fill="hold"/>
                                        <p:tgtEl>
                                          <p:spTgt spid="2253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532">
                                            <p:txEl>
                                              <p:pRg st="4" end="4"/>
                                            </p:txEl>
                                          </p:spTgt>
                                        </p:tgtEl>
                                        <p:attrNameLst>
                                          <p:attrName>style.visibility</p:attrName>
                                        </p:attrNameLst>
                                      </p:cBhvr>
                                      <p:to>
                                        <p:strVal val="visible"/>
                                      </p:to>
                                    </p:set>
                                    <p:anim calcmode="lin" valueType="num">
                                      <p:cBhvr additive="base">
                                        <p:cTn id="37" dur="500" fill="hold"/>
                                        <p:tgtEl>
                                          <p:spTgt spid="22532">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532">
                                            <p:txEl>
                                              <p:pRg st="5" end="5"/>
                                            </p:txEl>
                                          </p:spTgt>
                                        </p:tgtEl>
                                        <p:attrNameLst>
                                          <p:attrName>style.visibility</p:attrName>
                                        </p:attrNameLst>
                                      </p:cBhvr>
                                      <p:to>
                                        <p:strVal val="visible"/>
                                      </p:to>
                                    </p:set>
                                    <p:anim calcmode="lin" valueType="num">
                                      <p:cBhvr additive="base">
                                        <p:cTn id="43" dur="500" fill="hold"/>
                                        <p:tgtEl>
                                          <p:spTgt spid="22532">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53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2532">
                                            <p:txEl>
                                              <p:pRg st="6" end="6"/>
                                            </p:txEl>
                                          </p:spTgt>
                                        </p:tgtEl>
                                        <p:attrNameLst>
                                          <p:attrName>style.visibility</p:attrName>
                                        </p:attrNameLst>
                                      </p:cBhvr>
                                      <p:to>
                                        <p:strVal val="visible"/>
                                      </p:to>
                                    </p:set>
                                    <p:anim calcmode="lin" valueType="num">
                                      <p:cBhvr additive="base">
                                        <p:cTn id="49" dur="500" fill="hold"/>
                                        <p:tgtEl>
                                          <p:spTgt spid="22532">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253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2532">
                                            <p:txEl>
                                              <p:pRg st="7" end="7"/>
                                            </p:txEl>
                                          </p:spTgt>
                                        </p:tgtEl>
                                        <p:attrNameLst>
                                          <p:attrName>style.visibility</p:attrName>
                                        </p:attrNameLst>
                                      </p:cBhvr>
                                      <p:to>
                                        <p:strVal val="visible"/>
                                      </p:to>
                                    </p:set>
                                    <p:anim calcmode="lin" valueType="num">
                                      <p:cBhvr additive="base">
                                        <p:cTn id="55" dur="500" fill="hold"/>
                                        <p:tgtEl>
                                          <p:spTgt spid="22532">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253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2532">
                                            <p:txEl>
                                              <p:pRg st="8" end="8"/>
                                            </p:txEl>
                                          </p:spTgt>
                                        </p:tgtEl>
                                        <p:attrNameLst>
                                          <p:attrName>style.visibility</p:attrName>
                                        </p:attrNameLst>
                                      </p:cBhvr>
                                      <p:to>
                                        <p:strVal val="visible"/>
                                      </p:to>
                                    </p:set>
                                    <p:anim calcmode="lin" valueType="num">
                                      <p:cBhvr additive="base">
                                        <p:cTn id="61" dur="500" fill="hold"/>
                                        <p:tgtEl>
                                          <p:spTgt spid="22532">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253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a:extLst>
              <a:ext uri="{FF2B5EF4-FFF2-40B4-BE49-F238E27FC236}">
                <a16:creationId xmlns:a16="http://schemas.microsoft.com/office/drawing/2014/main" id="{7B0FCC89-55AC-4E90-8AC4-6FCE1416AE6F}"/>
              </a:ext>
            </a:extLst>
          </p:cNvPr>
          <p:cNvSpPr txBox="1">
            <a:spLocks noChangeArrowheads="1"/>
          </p:cNvSpPr>
          <p:nvPr/>
        </p:nvSpPr>
        <p:spPr bwMode="auto">
          <a:xfrm>
            <a:off x="228600" y="152400"/>
            <a:ext cx="8686800" cy="60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pPr>
            <a:r>
              <a:rPr lang="zh-CN" altLang="en-US" b="1">
                <a:solidFill>
                  <a:schemeClr val="accent2"/>
                </a:solidFill>
              </a:rPr>
              <a:t>定义</a:t>
            </a:r>
            <a:r>
              <a:rPr lang="en-US" altLang="zh-CN" b="1">
                <a:solidFill>
                  <a:schemeClr val="accent2"/>
                </a:solidFill>
              </a:rPr>
              <a:t>1-3.1</a:t>
            </a:r>
            <a:r>
              <a:rPr lang="zh-CN" altLang="en-US" b="1">
                <a:solidFill>
                  <a:schemeClr val="accent2"/>
                </a:solidFill>
              </a:rPr>
              <a:t>（递归）</a:t>
            </a:r>
            <a:r>
              <a:rPr lang="zh-CN" altLang="en-US"/>
              <a:t>	命题演算的合式公式，定义为：</a:t>
            </a:r>
          </a:p>
          <a:p>
            <a:pPr eaLnBrk="1" hangingPunct="1">
              <a:lnSpc>
                <a:spcPct val="90000"/>
              </a:lnSpc>
              <a:spcBef>
                <a:spcPct val="50000"/>
              </a:spcBef>
              <a:buFontTx/>
              <a:buAutoNum type="arabicParenBoth"/>
            </a:pPr>
            <a:r>
              <a:rPr lang="zh-CN" altLang="en-US" sz="2000"/>
              <a:t>单个命题变元本身是一个合式公式；</a:t>
            </a:r>
          </a:p>
          <a:p>
            <a:pPr eaLnBrk="1" hangingPunct="1">
              <a:lnSpc>
                <a:spcPct val="90000"/>
              </a:lnSpc>
              <a:spcBef>
                <a:spcPct val="50000"/>
              </a:spcBef>
              <a:buFontTx/>
              <a:buAutoNum type="arabicParenBoth"/>
            </a:pPr>
            <a:r>
              <a:rPr lang="zh-CN" altLang="en-US" sz="2000"/>
              <a:t>如果</a:t>
            </a:r>
            <a:r>
              <a:rPr lang="en-US" altLang="zh-CN" sz="2000"/>
              <a:t>A</a:t>
            </a:r>
            <a:r>
              <a:rPr lang="zh-CN" altLang="en-US" sz="2000"/>
              <a:t>是合式公式，那么 （</a:t>
            </a:r>
            <a:r>
              <a:rPr lang="en-US" altLang="zh-CN" sz="2000"/>
              <a:t>﹁A</a:t>
            </a:r>
            <a:r>
              <a:rPr lang="zh-CN" altLang="en-US" sz="2000"/>
              <a:t>）也是合式公式；</a:t>
            </a:r>
          </a:p>
          <a:p>
            <a:pPr eaLnBrk="1" hangingPunct="1">
              <a:lnSpc>
                <a:spcPct val="90000"/>
              </a:lnSpc>
              <a:spcBef>
                <a:spcPct val="50000"/>
              </a:spcBef>
              <a:buFontTx/>
              <a:buAutoNum type="arabicParenBoth"/>
            </a:pPr>
            <a:r>
              <a:rPr lang="zh-CN" altLang="en-US" sz="2000"/>
              <a:t>如果</a:t>
            </a:r>
            <a:r>
              <a:rPr lang="en-US" altLang="zh-CN" sz="2000"/>
              <a:t>A</a:t>
            </a:r>
            <a:r>
              <a:rPr lang="zh-CN" altLang="en-US" sz="2000"/>
              <a:t>和</a:t>
            </a:r>
            <a:r>
              <a:rPr lang="en-US" altLang="zh-CN" sz="2000"/>
              <a:t>B</a:t>
            </a:r>
            <a:r>
              <a:rPr lang="zh-CN" altLang="en-US" sz="2000"/>
              <a:t>是合式公式，那么（</a:t>
            </a:r>
            <a:r>
              <a:rPr lang="en-US" altLang="zh-CN" sz="2000"/>
              <a:t>A ∧ B</a:t>
            </a:r>
            <a:r>
              <a:rPr lang="zh-CN" altLang="en-US" sz="2000"/>
              <a:t>）</a:t>
            </a:r>
            <a:r>
              <a:rPr lang="en-US" altLang="zh-CN" sz="2000"/>
              <a:t>, </a:t>
            </a:r>
            <a:r>
              <a:rPr lang="zh-CN" altLang="en-US" sz="2000"/>
              <a:t>（ </a:t>
            </a:r>
            <a:r>
              <a:rPr lang="en-US" altLang="zh-CN" sz="2000"/>
              <a:t>A ∨ B</a:t>
            </a:r>
            <a:r>
              <a:rPr lang="zh-CN" altLang="en-US" sz="2000"/>
              <a:t>），（</a:t>
            </a:r>
            <a:r>
              <a:rPr lang="en-US" altLang="zh-CN" sz="2000"/>
              <a:t>A → B</a:t>
            </a:r>
            <a:r>
              <a:rPr lang="zh-CN" altLang="en-US" sz="2000"/>
              <a:t>），（</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t> B</a:t>
            </a:r>
            <a:r>
              <a:rPr lang="zh-CN" altLang="en-US" sz="2000"/>
              <a:t>）都是合式公式；</a:t>
            </a:r>
          </a:p>
          <a:p>
            <a:pPr eaLnBrk="1" hangingPunct="1">
              <a:lnSpc>
                <a:spcPct val="90000"/>
              </a:lnSpc>
              <a:spcBef>
                <a:spcPct val="50000"/>
              </a:spcBef>
            </a:pPr>
            <a:r>
              <a:rPr lang="en-US" altLang="zh-CN" sz="2000"/>
              <a:t>(4)</a:t>
            </a:r>
            <a:r>
              <a:rPr lang="en-US" altLang="zh-CN" sz="2000" i="1"/>
              <a:t>iff </a:t>
            </a:r>
            <a:r>
              <a:rPr lang="zh-CN" altLang="en-US" sz="2000"/>
              <a:t>能够有限次应用</a:t>
            </a:r>
            <a:r>
              <a:rPr lang="en-US" altLang="zh-CN" sz="2000"/>
              <a:t>(1)</a:t>
            </a:r>
            <a:r>
              <a:rPr lang="zh-CN" altLang="en-US" sz="2000"/>
              <a:t>、</a:t>
            </a:r>
            <a:r>
              <a:rPr lang="en-US" altLang="zh-CN" sz="2000"/>
              <a:t>(2)</a:t>
            </a:r>
            <a:r>
              <a:rPr lang="zh-CN" altLang="en-US" sz="2000"/>
              <a:t>、</a:t>
            </a:r>
            <a:r>
              <a:rPr lang="en-US" altLang="zh-CN" sz="2000"/>
              <a:t>(3)</a:t>
            </a:r>
            <a:r>
              <a:rPr lang="zh-CN" altLang="en-US" sz="2000"/>
              <a:t>所得到的包含命题变元、联结词和括号的</a:t>
            </a:r>
          </a:p>
          <a:p>
            <a:pPr eaLnBrk="1" hangingPunct="1">
              <a:lnSpc>
                <a:spcPct val="90000"/>
              </a:lnSpc>
              <a:spcBef>
                <a:spcPct val="50000"/>
              </a:spcBef>
            </a:pPr>
            <a:r>
              <a:rPr lang="zh-CN" altLang="en-US" sz="2000"/>
              <a:t>     符号串是合式公式。</a:t>
            </a:r>
          </a:p>
          <a:p>
            <a:pPr eaLnBrk="1" hangingPunct="1">
              <a:lnSpc>
                <a:spcPct val="90000"/>
              </a:lnSpc>
              <a:spcBef>
                <a:spcPct val="50000"/>
              </a:spcBef>
            </a:pPr>
            <a:r>
              <a:rPr lang="zh-CN" altLang="en-US" sz="2000"/>
              <a:t>	合式公式</a:t>
            </a:r>
            <a:r>
              <a:rPr lang="en-US" altLang="zh-CN" sz="2000"/>
              <a:t>:   ﹁(P∧Q),      ﹁ (</a:t>
            </a:r>
            <a:r>
              <a:rPr lang="en-US" altLang="zh-CN" sz="2000">
                <a:sym typeface="Wingdings" panose="05000000000000000000" pitchFamily="2" charset="2"/>
              </a:rPr>
              <a:t>P </a:t>
            </a:r>
            <a:r>
              <a:rPr lang="en-US" altLang="zh-CN" sz="2000"/>
              <a:t>→</a:t>
            </a:r>
            <a:r>
              <a:rPr lang="en-US" altLang="zh-CN" sz="2000">
                <a:sym typeface="Wingdings" panose="05000000000000000000" pitchFamily="2" charset="2"/>
              </a:rPr>
              <a:t> Q) ∨R,        (</a:t>
            </a:r>
            <a:r>
              <a:rPr lang="en-US" altLang="zh-CN" sz="2000"/>
              <a:t>﹁P </a:t>
            </a:r>
            <a:r>
              <a:rPr lang="en-US" altLang="zh-CN" sz="2000">
                <a:sym typeface="Symbol" panose="05050102010706020507" pitchFamily="18" charset="2"/>
              </a:rPr>
              <a:t>Q) ∧(P→</a:t>
            </a:r>
            <a:r>
              <a:rPr lang="en-US" altLang="zh-CN" sz="2000"/>
              <a:t>﹁R)</a:t>
            </a:r>
            <a:r>
              <a:rPr lang="zh-CN" altLang="en-US" sz="2000"/>
              <a:t>；</a:t>
            </a:r>
          </a:p>
          <a:p>
            <a:pPr eaLnBrk="1" hangingPunct="1">
              <a:lnSpc>
                <a:spcPct val="90000"/>
              </a:lnSpc>
              <a:spcBef>
                <a:spcPct val="50000"/>
              </a:spcBef>
            </a:pPr>
            <a:r>
              <a:rPr lang="zh-CN" altLang="en-US" sz="2000">
                <a:sym typeface="Wingdings" panose="05000000000000000000" pitchFamily="2" charset="2"/>
              </a:rPr>
              <a:t>   非</a:t>
            </a:r>
            <a:r>
              <a:rPr lang="zh-CN" altLang="en-US" sz="2000"/>
              <a:t>合式公式：</a:t>
            </a:r>
            <a:r>
              <a:rPr lang="en-US" altLang="zh-CN" sz="2000">
                <a:sym typeface="Wingdings" panose="05000000000000000000" pitchFamily="2" charset="2"/>
              </a:rPr>
              <a:t>(P </a:t>
            </a:r>
            <a:r>
              <a:rPr lang="en-US" altLang="zh-CN" sz="2000"/>
              <a:t>→</a:t>
            </a:r>
            <a:r>
              <a:rPr lang="en-US" altLang="zh-CN" sz="2000">
                <a:sym typeface="Wingdings" panose="05000000000000000000" pitchFamily="2" charset="2"/>
              </a:rPr>
              <a:t> Q) </a:t>
            </a:r>
            <a:r>
              <a:rPr lang="en-US" altLang="zh-CN" sz="2000"/>
              <a:t>→</a:t>
            </a:r>
            <a:r>
              <a:rPr lang="en-US" altLang="zh-CN" sz="2000">
                <a:sym typeface="Wingdings" panose="05000000000000000000" pitchFamily="2" charset="2"/>
              </a:rPr>
              <a:t>(</a:t>
            </a:r>
            <a:r>
              <a:rPr lang="en-US" altLang="zh-CN" sz="2000"/>
              <a:t>∧</a:t>
            </a:r>
            <a:r>
              <a:rPr lang="en-US" altLang="zh-CN" sz="2000">
                <a:sym typeface="Wingdings" panose="05000000000000000000" pitchFamily="2" charset="2"/>
              </a:rPr>
              <a:t> Q)</a:t>
            </a:r>
            <a:r>
              <a:rPr lang="zh-CN" altLang="en-US" sz="2000">
                <a:sym typeface="Wingdings" panose="05000000000000000000" pitchFamily="2" charset="2"/>
              </a:rPr>
              <a:t>，  </a:t>
            </a:r>
            <a:r>
              <a:rPr lang="en-US" altLang="zh-CN" sz="2000">
                <a:sym typeface="Wingdings" panose="05000000000000000000" pitchFamily="2" charset="2"/>
              </a:rPr>
              <a:t>(P </a:t>
            </a:r>
            <a:r>
              <a:rPr lang="en-US" altLang="zh-CN" sz="2000"/>
              <a:t>→</a:t>
            </a:r>
            <a:r>
              <a:rPr lang="en-US" altLang="zh-CN" sz="2000">
                <a:sym typeface="Wingdings" panose="05000000000000000000" pitchFamily="2" charset="2"/>
              </a:rPr>
              <a:t> Q</a:t>
            </a:r>
            <a:r>
              <a:rPr lang="zh-CN" altLang="en-US" sz="2000">
                <a:sym typeface="Wingdings" panose="05000000000000000000" pitchFamily="2" charset="2"/>
              </a:rPr>
              <a:t>，</a:t>
            </a:r>
            <a:r>
              <a:rPr lang="en-US" altLang="zh-CN" sz="2000">
                <a:sym typeface="Wingdings" panose="05000000000000000000" pitchFamily="2" charset="2"/>
              </a:rPr>
              <a:t>(P </a:t>
            </a:r>
            <a:r>
              <a:rPr lang="en-US" altLang="zh-CN" sz="2000"/>
              <a:t>∧</a:t>
            </a:r>
            <a:r>
              <a:rPr lang="en-US" altLang="zh-CN" sz="2000">
                <a:sym typeface="Wingdings" panose="05000000000000000000" pitchFamily="2" charset="2"/>
              </a:rPr>
              <a:t> Q) </a:t>
            </a:r>
            <a:r>
              <a:rPr lang="en-US" altLang="zh-CN" sz="2000"/>
              <a:t>→</a:t>
            </a:r>
            <a:r>
              <a:rPr lang="en-US" altLang="zh-CN" sz="2000">
                <a:sym typeface="Wingdings" panose="05000000000000000000" pitchFamily="2" charset="2"/>
              </a:rPr>
              <a:t> Q) </a:t>
            </a:r>
            <a:r>
              <a:rPr lang="zh-CN" altLang="en-US" sz="2000">
                <a:sym typeface="Wingdings" panose="05000000000000000000" pitchFamily="2" charset="2"/>
              </a:rPr>
              <a:t>。</a:t>
            </a:r>
          </a:p>
          <a:p>
            <a:pPr eaLnBrk="1" hangingPunct="1">
              <a:lnSpc>
                <a:spcPct val="90000"/>
              </a:lnSpc>
              <a:spcBef>
                <a:spcPct val="50000"/>
              </a:spcBef>
            </a:pPr>
            <a:r>
              <a:rPr lang="zh-CN" altLang="en-US" sz="2000">
                <a:sym typeface="Wingdings" panose="05000000000000000000" pitchFamily="2" charset="2"/>
              </a:rPr>
              <a:t>注：</a:t>
            </a:r>
          </a:p>
          <a:p>
            <a:pPr eaLnBrk="1" hangingPunct="1">
              <a:lnSpc>
                <a:spcPct val="90000"/>
              </a:lnSpc>
              <a:spcBef>
                <a:spcPct val="50000"/>
              </a:spcBef>
            </a:pPr>
            <a:r>
              <a:rPr lang="en-US" altLang="zh-CN" sz="2000">
                <a:sym typeface="Wingdings" panose="05000000000000000000" pitchFamily="2" charset="2"/>
              </a:rPr>
              <a:t>1</a:t>
            </a:r>
            <a:r>
              <a:rPr lang="zh-CN" altLang="en-US" sz="2000">
                <a:sym typeface="Wingdings" panose="05000000000000000000" pitchFamily="2" charset="2"/>
              </a:rPr>
              <a:t>、合式公式的定义以递归形式给出，</a:t>
            </a:r>
            <a:r>
              <a:rPr lang="en-US" altLang="zh-CN" sz="2000">
                <a:sym typeface="Wingdings" panose="05000000000000000000" pitchFamily="2" charset="2"/>
              </a:rPr>
              <a:t>(1)</a:t>
            </a:r>
            <a:r>
              <a:rPr lang="zh-CN" altLang="en-US" sz="2000">
                <a:sym typeface="Wingdings" panose="05000000000000000000" pitchFamily="2" charset="2"/>
              </a:rPr>
              <a:t>为基础，</a:t>
            </a:r>
            <a:r>
              <a:rPr lang="en-US" altLang="zh-CN" sz="2000">
                <a:sym typeface="Wingdings" panose="05000000000000000000" pitchFamily="2" charset="2"/>
              </a:rPr>
              <a:t>(2)</a:t>
            </a:r>
            <a:r>
              <a:rPr lang="zh-CN" altLang="en-US" sz="2000">
                <a:sym typeface="Wingdings" panose="05000000000000000000" pitchFamily="2" charset="2"/>
              </a:rPr>
              <a:t>和</a:t>
            </a:r>
            <a:r>
              <a:rPr lang="en-US" altLang="zh-CN" sz="2000">
                <a:sym typeface="Wingdings" panose="05000000000000000000" pitchFamily="2" charset="2"/>
              </a:rPr>
              <a:t>(3)</a:t>
            </a:r>
            <a:r>
              <a:rPr lang="zh-CN" altLang="en-US" sz="2000">
                <a:sym typeface="Wingdings" panose="05000000000000000000" pitchFamily="2" charset="2"/>
              </a:rPr>
              <a:t>是归纳，</a:t>
            </a:r>
            <a:r>
              <a:rPr lang="en-US" altLang="zh-CN" sz="2000">
                <a:sym typeface="Wingdings" panose="05000000000000000000" pitchFamily="2" charset="2"/>
              </a:rPr>
              <a:t>(4)</a:t>
            </a:r>
            <a:r>
              <a:rPr lang="zh-CN" altLang="en-US" sz="2000">
                <a:sym typeface="Wingdings" panose="05000000000000000000" pitchFamily="2" charset="2"/>
              </a:rPr>
              <a:t>称之为界限；</a:t>
            </a:r>
          </a:p>
          <a:p>
            <a:pPr eaLnBrk="1" hangingPunct="1">
              <a:lnSpc>
                <a:spcPct val="90000"/>
              </a:lnSpc>
              <a:spcBef>
                <a:spcPct val="50000"/>
              </a:spcBef>
            </a:pPr>
            <a:r>
              <a:rPr lang="en-US" altLang="zh-CN" sz="2000">
                <a:sym typeface="Wingdings" panose="05000000000000000000" pitchFamily="2" charset="2"/>
              </a:rPr>
              <a:t>2</a:t>
            </a:r>
            <a:r>
              <a:rPr lang="zh-CN" altLang="en-US" sz="2000">
                <a:sym typeface="Wingdings" panose="05000000000000000000" pitchFamily="2" charset="2"/>
              </a:rPr>
              <a:t>、为减少使用圆括号数量，约定最外层括号可以省略；</a:t>
            </a:r>
          </a:p>
          <a:p>
            <a:pPr eaLnBrk="1" hangingPunct="1">
              <a:lnSpc>
                <a:spcPct val="90000"/>
              </a:lnSpc>
              <a:spcBef>
                <a:spcPct val="50000"/>
              </a:spcBef>
            </a:pPr>
            <a:r>
              <a:rPr lang="en-US" altLang="zh-CN" sz="2000">
                <a:sym typeface="Wingdings" panose="05000000000000000000" pitchFamily="2" charset="2"/>
              </a:rPr>
              <a:t>3</a:t>
            </a:r>
            <a:r>
              <a:rPr lang="zh-CN" altLang="en-US" sz="2000">
                <a:sym typeface="Wingdings" panose="05000000000000000000" pitchFamily="2" charset="2"/>
              </a:rPr>
              <a:t>、“否定”只作用于邻接其后的命题；</a:t>
            </a:r>
          </a:p>
          <a:p>
            <a:pPr eaLnBrk="1" hangingPunct="1">
              <a:lnSpc>
                <a:spcPct val="90000"/>
              </a:lnSpc>
              <a:spcBef>
                <a:spcPct val="50000"/>
              </a:spcBef>
            </a:pPr>
            <a:r>
              <a:rPr lang="en-US" altLang="zh-CN" sz="2000">
                <a:sym typeface="Wingdings" panose="05000000000000000000" pitchFamily="2" charset="2"/>
              </a:rPr>
              <a:t>4</a:t>
            </a:r>
            <a:r>
              <a:rPr lang="zh-CN" altLang="en-US" sz="2000">
                <a:sym typeface="Wingdings" panose="05000000000000000000" pitchFamily="2" charset="2"/>
              </a:rPr>
              <a:t>、联结词运算规定优先次序： </a:t>
            </a:r>
            <a:r>
              <a:rPr lang="en-US" altLang="zh-CN" sz="2000">
                <a:sym typeface="Wingdings" panose="05000000000000000000" pitchFamily="2" charset="2"/>
              </a:rPr>
              <a:t>﹁, </a:t>
            </a:r>
            <a:r>
              <a:rPr lang="en-US" altLang="zh-CN" sz="2000"/>
              <a:t>∧</a:t>
            </a:r>
            <a:r>
              <a:rPr lang="en-US" altLang="zh-CN" sz="2000">
                <a:sym typeface="Wingdings" panose="05000000000000000000" pitchFamily="2" charset="2"/>
              </a:rPr>
              <a:t> , </a:t>
            </a:r>
            <a:r>
              <a:rPr lang="en-US" altLang="zh-CN" sz="2000"/>
              <a:t>∨</a:t>
            </a:r>
            <a:r>
              <a:rPr lang="en-US" altLang="zh-CN" sz="2000">
                <a:sym typeface="Wingdings" panose="05000000000000000000" pitchFamily="2" charset="2"/>
              </a:rPr>
              <a:t> , </a:t>
            </a:r>
            <a:r>
              <a:rPr lang="en-US" altLang="zh-CN" sz="2000"/>
              <a:t>→</a:t>
            </a:r>
            <a:r>
              <a:rPr lang="en-US" altLang="zh-CN" sz="2000">
                <a:sym typeface="Wingdings" panose="05000000000000000000" pitchFamily="2" charset="2"/>
              </a:rPr>
              <a:t> , </a:t>
            </a:r>
            <a:r>
              <a:rPr lang="en-US" altLang="zh-CN" sz="2000">
                <a:latin typeface="宋体" panose="02010600030101010101" pitchFamily="2" charset="-122"/>
                <a:sym typeface="Symbol" panose="05050102010706020507" pitchFamily="18" charset="2"/>
              </a:rPr>
              <a:t></a:t>
            </a:r>
            <a:r>
              <a:rPr lang="en-US" altLang="zh-CN" sz="2000">
                <a:sym typeface="Wingdings" panose="05000000000000000000" pitchFamily="2" charset="2"/>
              </a:rPr>
              <a:t> </a:t>
            </a:r>
            <a:r>
              <a:rPr lang="zh-CN" altLang="en-US" sz="2000">
                <a:sym typeface="Wingdings" panose="05000000000000000000" pitchFamily="2" charset="2"/>
              </a:rPr>
              <a:t>。如：</a:t>
            </a:r>
            <a:r>
              <a:rPr lang="en-US" altLang="zh-CN" sz="2000">
                <a:sym typeface="Wingdings" panose="05000000000000000000" pitchFamily="2" charset="2"/>
              </a:rPr>
              <a:t>P </a:t>
            </a:r>
            <a:r>
              <a:rPr lang="en-US" altLang="zh-CN" sz="2000"/>
              <a:t>∧</a:t>
            </a:r>
            <a:r>
              <a:rPr lang="en-US" altLang="zh-CN" sz="2000">
                <a:sym typeface="Wingdings" panose="05000000000000000000" pitchFamily="2" charset="2"/>
              </a:rPr>
              <a:t> Q </a:t>
            </a:r>
            <a:r>
              <a:rPr lang="en-US" altLang="zh-CN" sz="2000"/>
              <a:t>→</a:t>
            </a:r>
            <a:r>
              <a:rPr lang="en-US" altLang="zh-CN" sz="2000">
                <a:sym typeface="Wingdings" panose="05000000000000000000" pitchFamily="2" charset="2"/>
              </a:rPr>
              <a:t> R</a:t>
            </a:r>
            <a:r>
              <a:rPr lang="zh-CN" altLang="en-US" sz="2000">
                <a:sym typeface="Wingdings" panose="05000000000000000000"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 calcmode="lin" valueType="num">
                                      <p:cBhvr additive="base">
                                        <p:cTn id="7" dur="500" fill="hold"/>
                                        <p:tgtEl>
                                          <p:spTgt spid="2355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5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556">
                                            <p:txEl>
                                              <p:pRg st="1" end="1"/>
                                            </p:txEl>
                                          </p:spTgt>
                                        </p:tgtEl>
                                        <p:attrNameLst>
                                          <p:attrName>style.visibility</p:attrName>
                                        </p:attrNameLst>
                                      </p:cBhvr>
                                      <p:to>
                                        <p:strVal val="visible"/>
                                      </p:to>
                                    </p:set>
                                    <p:anim calcmode="lin" valueType="num">
                                      <p:cBhvr additive="base">
                                        <p:cTn id="13" dur="500" fill="hold"/>
                                        <p:tgtEl>
                                          <p:spTgt spid="2355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5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556">
                                            <p:txEl>
                                              <p:pRg st="2" end="2"/>
                                            </p:txEl>
                                          </p:spTgt>
                                        </p:tgtEl>
                                        <p:attrNameLst>
                                          <p:attrName>style.visibility</p:attrName>
                                        </p:attrNameLst>
                                      </p:cBhvr>
                                      <p:to>
                                        <p:strVal val="visible"/>
                                      </p:to>
                                    </p:set>
                                    <p:anim calcmode="lin" valueType="num">
                                      <p:cBhvr additive="base">
                                        <p:cTn id="19" dur="500" fill="hold"/>
                                        <p:tgtEl>
                                          <p:spTgt spid="2355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5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556">
                                            <p:txEl>
                                              <p:pRg st="3" end="3"/>
                                            </p:txEl>
                                          </p:spTgt>
                                        </p:tgtEl>
                                        <p:attrNameLst>
                                          <p:attrName>style.visibility</p:attrName>
                                        </p:attrNameLst>
                                      </p:cBhvr>
                                      <p:to>
                                        <p:strVal val="visible"/>
                                      </p:to>
                                    </p:set>
                                    <p:anim calcmode="lin" valueType="num">
                                      <p:cBhvr additive="base">
                                        <p:cTn id="25" dur="500" fill="hold"/>
                                        <p:tgtEl>
                                          <p:spTgt spid="2355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5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 calcmode="lin" valueType="num">
                                      <p:cBhvr additive="base">
                                        <p:cTn id="31" dur="500" fill="hold"/>
                                        <p:tgtEl>
                                          <p:spTgt spid="2355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5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3556">
                                            <p:txEl>
                                              <p:pRg st="5" end="5"/>
                                            </p:txEl>
                                          </p:spTgt>
                                        </p:tgtEl>
                                        <p:attrNameLst>
                                          <p:attrName>style.visibility</p:attrName>
                                        </p:attrNameLst>
                                      </p:cBhvr>
                                      <p:to>
                                        <p:strVal val="visible"/>
                                      </p:to>
                                    </p:set>
                                    <p:anim calcmode="lin" valueType="num">
                                      <p:cBhvr additive="base">
                                        <p:cTn id="37" dur="500" fill="hold"/>
                                        <p:tgtEl>
                                          <p:spTgt spid="2355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55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3556">
                                            <p:txEl>
                                              <p:pRg st="6" end="6"/>
                                            </p:txEl>
                                          </p:spTgt>
                                        </p:tgtEl>
                                        <p:attrNameLst>
                                          <p:attrName>style.visibility</p:attrName>
                                        </p:attrNameLst>
                                      </p:cBhvr>
                                      <p:to>
                                        <p:strVal val="visible"/>
                                      </p:to>
                                    </p:set>
                                    <p:anim calcmode="lin" valueType="num">
                                      <p:cBhvr additive="base">
                                        <p:cTn id="43" dur="500" fill="hold"/>
                                        <p:tgtEl>
                                          <p:spTgt spid="2355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355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 calcmode="lin" valueType="num">
                                      <p:cBhvr additive="base">
                                        <p:cTn id="49" dur="500" fill="hold"/>
                                        <p:tgtEl>
                                          <p:spTgt spid="23556">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55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3556">
                                            <p:txEl>
                                              <p:pRg st="8" end="8"/>
                                            </p:txEl>
                                          </p:spTgt>
                                        </p:tgtEl>
                                        <p:attrNameLst>
                                          <p:attrName>style.visibility</p:attrName>
                                        </p:attrNameLst>
                                      </p:cBhvr>
                                      <p:to>
                                        <p:strVal val="visible"/>
                                      </p:to>
                                    </p:set>
                                    <p:anim calcmode="lin" valueType="num">
                                      <p:cBhvr additive="base">
                                        <p:cTn id="55" dur="500" fill="hold"/>
                                        <p:tgtEl>
                                          <p:spTgt spid="23556">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355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3556">
                                            <p:txEl>
                                              <p:pRg st="9" end="9"/>
                                            </p:txEl>
                                          </p:spTgt>
                                        </p:tgtEl>
                                        <p:attrNameLst>
                                          <p:attrName>style.visibility</p:attrName>
                                        </p:attrNameLst>
                                      </p:cBhvr>
                                      <p:to>
                                        <p:strVal val="visible"/>
                                      </p:to>
                                    </p:set>
                                    <p:anim calcmode="lin" valueType="num">
                                      <p:cBhvr additive="base">
                                        <p:cTn id="61" dur="500" fill="hold"/>
                                        <p:tgtEl>
                                          <p:spTgt spid="23556">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355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3556">
                                            <p:txEl>
                                              <p:pRg st="10" end="10"/>
                                            </p:txEl>
                                          </p:spTgt>
                                        </p:tgtEl>
                                        <p:attrNameLst>
                                          <p:attrName>style.visibility</p:attrName>
                                        </p:attrNameLst>
                                      </p:cBhvr>
                                      <p:to>
                                        <p:strVal val="visible"/>
                                      </p:to>
                                    </p:set>
                                    <p:anim calcmode="lin" valueType="num">
                                      <p:cBhvr additive="base">
                                        <p:cTn id="67" dur="500" fill="hold"/>
                                        <p:tgtEl>
                                          <p:spTgt spid="23556">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355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 calcmode="lin" valueType="num">
                                      <p:cBhvr additive="base">
                                        <p:cTn id="73" dur="500" fill="hold"/>
                                        <p:tgtEl>
                                          <p:spTgt spid="23556">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355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3556">
                                            <p:txEl>
                                              <p:pRg st="12" end="12"/>
                                            </p:txEl>
                                          </p:spTgt>
                                        </p:tgtEl>
                                        <p:attrNameLst>
                                          <p:attrName>style.visibility</p:attrName>
                                        </p:attrNameLst>
                                      </p:cBhvr>
                                      <p:to>
                                        <p:strVal val="visible"/>
                                      </p:to>
                                    </p:set>
                                    <p:anim calcmode="lin" valueType="num">
                                      <p:cBhvr additive="base">
                                        <p:cTn id="79" dur="500" fill="hold"/>
                                        <p:tgtEl>
                                          <p:spTgt spid="23556">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3556">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a:extLst>
              <a:ext uri="{FF2B5EF4-FFF2-40B4-BE49-F238E27FC236}">
                <a16:creationId xmlns:a16="http://schemas.microsoft.com/office/drawing/2014/main" id="{EFBB59BC-3DCA-4B18-BA10-847D5507BDF9}"/>
              </a:ext>
            </a:extLst>
          </p:cNvPr>
          <p:cNvSpPr txBox="1">
            <a:spLocks noChangeArrowheads="1"/>
          </p:cNvSpPr>
          <p:nvPr/>
        </p:nvSpPr>
        <p:spPr bwMode="auto">
          <a:xfrm>
            <a:off x="0" y="228600"/>
            <a:ext cx="86868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tx2"/>
                </a:solidFill>
              </a:rPr>
              <a:t>命题公式的翻译方法</a:t>
            </a:r>
            <a:r>
              <a:rPr lang="zh-CN" altLang="en-US"/>
              <a:t>：</a:t>
            </a:r>
          </a:p>
          <a:p>
            <a:pPr eaLnBrk="1" hangingPunct="1">
              <a:spcBef>
                <a:spcPct val="50000"/>
              </a:spcBef>
            </a:pPr>
            <a:r>
              <a:rPr lang="en-US" altLang="zh-CN" sz="2000"/>
              <a:t>1</a:t>
            </a:r>
            <a:r>
              <a:rPr lang="zh-CN" altLang="en-US" sz="2000"/>
              <a:t>）</a:t>
            </a:r>
            <a:r>
              <a:rPr lang="zh-CN" altLang="en-US" sz="2000" b="1">
                <a:solidFill>
                  <a:schemeClr val="accent2"/>
                </a:solidFill>
              </a:rPr>
              <a:t>直接翻译法</a:t>
            </a:r>
            <a:r>
              <a:rPr lang="zh-CN" altLang="en-US" sz="2000"/>
              <a:t>。（根据逻辑含义去翻译）</a:t>
            </a:r>
          </a:p>
          <a:p>
            <a:pPr eaLnBrk="1" hangingPunct="1">
              <a:spcBef>
                <a:spcPct val="50000"/>
              </a:spcBef>
            </a:pPr>
            <a:r>
              <a:rPr lang="zh-CN" altLang="en-US" sz="2000" b="1">
                <a:solidFill>
                  <a:srgbClr val="800000"/>
                </a:solidFill>
              </a:rPr>
              <a:t>例    </a:t>
            </a:r>
            <a:r>
              <a:rPr lang="en-US" altLang="zh-CN" sz="2000"/>
              <a:t>a)</a:t>
            </a:r>
            <a:r>
              <a:rPr lang="zh-CN" altLang="en-US" sz="2000"/>
              <a:t>他既聪明又用功。</a:t>
            </a:r>
          </a:p>
          <a:p>
            <a:pPr eaLnBrk="1" hangingPunct="1">
              <a:spcBef>
                <a:spcPct val="50000"/>
              </a:spcBef>
            </a:pPr>
            <a:r>
              <a:rPr lang="zh-CN" altLang="en-US" sz="2000" b="1"/>
              <a:t>解</a:t>
            </a:r>
            <a:r>
              <a:rPr lang="zh-CN" altLang="en-US" sz="2000"/>
              <a:t>：设   </a:t>
            </a:r>
            <a:r>
              <a:rPr lang="en-US" altLang="zh-CN" sz="2000"/>
              <a:t>P</a:t>
            </a:r>
            <a:r>
              <a:rPr lang="zh-CN" altLang="en-US" sz="2000"/>
              <a:t>：他聪明。</a:t>
            </a:r>
            <a:r>
              <a:rPr lang="en-US" altLang="zh-CN" sz="2000"/>
              <a:t>Q</a:t>
            </a:r>
            <a:r>
              <a:rPr lang="zh-CN" altLang="en-US" sz="2000"/>
              <a:t>：他用功。</a:t>
            </a:r>
          </a:p>
          <a:p>
            <a:pPr eaLnBrk="1" hangingPunct="1">
              <a:spcBef>
                <a:spcPct val="50000"/>
              </a:spcBef>
            </a:pPr>
            <a:r>
              <a:rPr lang="zh-CN" altLang="en-US" sz="2000"/>
              <a:t>            原命题可翻译为： </a:t>
            </a:r>
            <a:r>
              <a:rPr lang="en-US" altLang="zh-CN" sz="2000"/>
              <a:t>P∧Q</a:t>
            </a:r>
          </a:p>
          <a:p>
            <a:pPr eaLnBrk="1" hangingPunct="1">
              <a:spcBef>
                <a:spcPct val="50000"/>
              </a:spcBef>
            </a:pPr>
            <a:r>
              <a:rPr lang="en-US" altLang="zh-CN" sz="2000"/>
              <a:t>        b)	</a:t>
            </a:r>
            <a:r>
              <a:rPr lang="zh-CN" altLang="en-US" sz="2000"/>
              <a:t>我今天进城，除非下雨。</a:t>
            </a:r>
          </a:p>
          <a:p>
            <a:pPr eaLnBrk="1" hangingPunct="1">
              <a:spcBef>
                <a:spcPct val="50000"/>
              </a:spcBef>
            </a:pPr>
            <a:r>
              <a:rPr lang="zh-CN" altLang="en-US" sz="2000" b="1"/>
              <a:t>解</a:t>
            </a:r>
            <a:r>
              <a:rPr lang="zh-CN" altLang="en-US" sz="2000"/>
              <a:t>：设	</a:t>
            </a:r>
            <a:r>
              <a:rPr lang="en-US" altLang="zh-CN" sz="2000"/>
              <a:t>P:</a:t>
            </a:r>
            <a:r>
              <a:rPr lang="zh-CN" altLang="en-US" sz="2000"/>
              <a:t>我今天进城。	</a:t>
            </a:r>
            <a:r>
              <a:rPr lang="en-US" altLang="zh-CN" sz="2000"/>
              <a:t>Q:</a:t>
            </a:r>
            <a:r>
              <a:rPr lang="zh-CN" altLang="en-US" sz="2000"/>
              <a:t>下雨。</a:t>
            </a:r>
          </a:p>
          <a:p>
            <a:pPr eaLnBrk="1" hangingPunct="1">
              <a:spcBef>
                <a:spcPct val="50000"/>
              </a:spcBef>
            </a:pPr>
            <a:r>
              <a:rPr lang="zh-CN" altLang="en-US" sz="2000"/>
              <a:t>	原命题可翻译为： </a:t>
            </a:r>
            <a:r>
              <a:rPr lang="en-US" altLang="zh-CN" sz="2000"/>
              <a:t>P→﹁Q</a:t>
            </a:r>
            <a:r>
              <a:rPr lang="zh-CN" altLang="en-US" sz="2000"/>
              <a:t>（或</a:t>
            </a:r>
            <a:r>
              <a:rPr lang="en-US" altLang="zh-CN" sz="2000"/>
              <a:t>Q→﹁P </a:t>
            </a:r>
            <a:r>
              <a:rPr lang="zh-CN" altLang="en-US" sz="2000"/>
              <a:t>）</a:t>
            </a:r>
          </a:p>
          <a:p>
            <a:pPr eaLnBrk="1" hangingPunct="1">
              <a:spcBef>
                <a:spcPct val="50000"/>
              </a:spcBef>
            </a:pPr>
            <a:r>
              <a:rPr lang="zh-CN" altLang="en-US" sz="2000"/>
              <a:t>        </a:t>
            </a:r>
            <a:r>
              <a:rPr lang="en-US" altLang="zh-CN" sz="2000"/>
              <a:t>c)	</a:t>
            </a:r>
            <a:r>
              <a:rPr lang="zh-CN" altLang="en-US" sz="2000"/>
              <a:t>如果你来了，那么他唱不唱歌将看你是否伴奏而定。</a:t>
            </a:r>
          </a:p>
          <a:p>
            <a:pPr eaLnBrk="1" hangingPunct="1">
              <a:spcBef>
                <a:spcPct val="50000"/>
              </a:spcBef>
            </a:pPr>
            <a:r>
              <a:rPr lang="zh-CN" altLang="en-US" sz="2000" b="1"/>
              <a:t>解</a:t>
            </a:r>
            <a:r>
              <a:rPr lang="zh-CN" altLang="en-US" sz="2000"/>
              <a:t>：设	</a:t>
            </a:r>
            <a:r>
              <a:rPr lang="en-US" altLang="zh-CN" sz="2000"/>
              <a:t>P:</a:t>
            </a:r>
            <a:r>
              <a:rPr lang="zh-CN" altLang="en-US" sz="2000"/>
              <a:t>你来。	</a:t>
            </a:r>
            <a:r>
              <a:rPr lang="en-US" altLang="zh-CN" sz="2000"/>
              <a:t>Q:</a:t>
            </a:r>
            <a:r>
              <a:rPr lang="zh-CN" altLang="en-US" sz="2000"/>
              <a:t>他唱歌。	</a:t>
            </a:r>
            <a:r>
              <a:rPr lang="en-US" altLang="zh-CN" sz="2000"/>
              <a:t>R:</a:t>
            </a:r>
            <a:r>
              <a:rPr lang="zh-CN" altLang="en-US" sz="2000"/>
              <a:t>你伴奏。</a:t>
            </a:r>
          </a:p>
          <a:p>
            <a:pPr eaLnBrk="1" hangingPunct="1">
              <a:spcBef>
                <a:spcPct val="50000"/>
              </a:spcBef>
            </a:pPr>
            <a:r>
              <a:rPr lang="zh-CN" altLang="en-US" sz="2000"/>
              <a:t>	原命题可翻译为： </a:t>
            </a:r>
            <a:r>
              <a:rPr lang="en-US" altLang="zh-CN" sz="2000"/>
              <a:t>P → (Q </a:t>
            </a:r>
            <a:r>
              <a:rPr lang="en-US" altLang="zh-CN" sz="2000">
                <a:latin typeface="宋体" panose="02010600030101010101" pitchFamily="2" charset="-122"/>
                <a:sym typeface="Symbol" panose="05050102010706020507" pitchFamily="18" charset="2"/>
              </a:rPr>
              <a:t></a:t>
            </a:r>
            <a:r>
              <a:rPr lang="en-US" altLang="zh-CN" sz="2000"/>
              <a:t> R)</a:t>
            </a:r>
          </a:p>
          <a:p>
            <a:pPr eaLnBrk="1" hangingPunct="1">
              <a:spcBef>
                <a:spcPct val="50000"/>
              </a:spcBef>
            </a:pPr>
            <a:r>
              <a:rPr lang="en-US" altLang="zh-CN" sz="2000"/>
              <a:t>        d)   </a:t>
            </a:r>
            <a:r>
              <a:rPr lang="zh-CN" altLang="en-US" sz="2000"/>
              <a:t>除非你努力，否则你将失败。</a:t>
            </a:r>
          </a:p>
          <a:p>
            <a:pPr eaLnBrk="1" hangingPunct="1">
              <a:spcBef>
                <a:spcPct val="50000"/>
              </a:spcBef>
            </a:pPr>
            <a:r>
              <a:rPr lang="zh-CN" altLang="en-US" sz="2000" b="1"/>
              <a:t>解</a:t>
            </a:r>
            <a:r>
              <a:rPr lang="zh-CN" altLang="en-US" sz="2000"/>
              <a:t>：设   </a:t>
            </a:r>
            <a:r>
              <a:rPr lang="en-US" altLang="zh-CN" sz="2000"/>
              <a:t>P</a:t>
            </a:r>
            <a:r>
              <a:rPr lang="zh-CN" altLang="en-US" sz="2000"/>
              <a:t>：你努力。</a:t>
            </a:r>
            <a:r>
              <a:rPr lang="en-US" altLang="zh-CN" sz="2000"/>
              <a:t>Q</a:t>
            </a:r>
            <a:r>
              <a:rPr lang="zh-CN" altLang="en-US" sz="2000"/>
              <a:t>：你失败。</a:t>
            </a:r>
          </a:p>
          <a:p>
            <a:pPr eaLnBrk="1" hangingPunct="1">
              <a:spcBef>
                <a:spcPct val="50000"/>
              </a:spcBef>
            </a:pPr>
            <a:r>
              <a:rPr lang="zh-CN" altLang="en-US" sz="2000"/>
              <a:t>         原命题可翻译为： </a:t>
            </a:r>
            <a:r>
              <a:rPr lang="en-US" altLang="zh-CN" sz="2000"/>
              <a:t>﹁P→Q</a:t>
            </a:r>
            <a:r>
              <a:rPr lang="zh-CN" altLang="en-US" sz="2000"/>
              <a:t>，等价于：如果你不努力，那么你将失败。</a:t>
            </a:r>
          </a:p>
        </p:txBody>
      </p:sp>
      <p:graphicFrame>
        <p:nvGraphicFramePr>
          <p:cNvPr id="19459" name="Object 15">
            <a:extLst>
              <a:ext uri="{FF2B5EF4-FFF2-40B4-BE49-F238E27FC236}">
                <a16:creationId xmlns:a16="http://schemas.microsoft.com/office/drawing/2014/main" id="{D88D33E4-2622-4898-B7F8-D826F7094FB4}"/>
              </a:ext>
            </a:extLst>
          </p:cNvPr>
          <p:cNvGraphicFramePr>
            <a:graphicFrameLocks noChangeAspect="1"/>
          </p:cNvGraphicFramePr>
          <p:nvPr/>
        </p:nvGraphicFramePr>
        <p:xfrm>
          <a:off x="4508500" y="3302000"/>
          <a:ext cx="127000" cy="254000"/>
        </p:xfrm>
        <a:graphic>
          <a:graphicData uri="http://schemas.openxmlformats.org/presentationml/2006/ole">
            <mc:AlternateContent xmlns:mc="http://schemas.openxmlformats.org/markup-compatibility/2006">
              <mc:Choice xmlns:v="urn:schemas-microsoft-com:vml" Requires="v">
                <p:oleObj name="Equation" r:id="rId2" imgW="126835" imgH="253670" progId="Equation.3">
                  <p:embed/>
                </p:oleObj>
              </mc:Choice>
              <mc:Fallback>
                <p:oleObj name="Equation" r:id="rId2" imgW="126835" imgH="253670" progId="Equation.3">
                  <p:embed/>
                  <p:pic>
                    <p:nvPicPr>
                      <p:cNvPr id="19459" name="Object 15">
                        <a:extLst>
                          <a:ext uri="{FF2B5EF4-FFF2-40B4-BE49-F238E27FC236}">
                            <a16:creationId xmlns:a16="http://schemas.microsoft.com/office/drawing/2014/main" id="{D88D33E4-2622-4898-B7F8-D826F7094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0" y="3302000"/>
                        <a:ext cx="1270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additive="base">
                                        <p:cTn id="7" dur="500" fill="hold"/>
                                        <p:tgtEl>
                                          <p:spTgt spid="2560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4">
                                            <p:txEl>
                                              <p:pRg st="1" end="1"/>
                                            </p:txEl>
                                          </p:spTgt>
                                        </p:tgtEl>
                                        <p:attrNameLst>
                                          <p:attrName>style.visibility</p:attrName>
                                        </p:attrNameLst>
                                      </p:cBhvr>
                                      <p:to>
                                        <p:strVal val="visible"/>
                                      </p:to>
                                    </p:set>
                                    <p:anim calcmode="lin" valueType="num">
                                      <p:cBhvr additive="base">
                                        <p:cTn id="13" dur="500" fill="hold"/>
                                        <p:tgtEl>
                                          <p:spTgt spid="2560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4">
                                            <p:txEl>
                                              <p:pRg st="2" end="2"/>
                                            </p:txEl>
                                          </p:spTgt>
                                        </p:tgtEl>
                                        <p:attrNameLst>
                                          <p:attrName>style.visibility</p:attrName>
                                        </p:attrNameLst>
                                      </p:cBhvr>
                                      <p:to>
                                        <p:strVal val="visible"/>
                                      </p:to>
                                    </p:set>
                                    <p:anim calcmode="lin" valueType="num">
                                      <p:cBhvr additive="base">
                                        <p:cTn id="19" dur="500" fill="hold"/>
                                        <p:tgtEl>
                                          <p:spTgt spid="2560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4">
                                            <p:txEl>
                                              <p:pRg st="3" end="3"/>
                                            </p:txEl>
                                          </p:spTgt>
                                        </p:tgtEl>
                                        <p:attrNameLst>
                                          <p:attrName>style.visibility</p:attrName>
                                        </p:attrNameLst>
                                      </p:cBhvr>
                                      <p:to>
                                        <p:strVal val="visible"/>
                                      </p:to>
                                    </p:set>
                                    <p:anim calcmode="lin" valueType="num">
                                      <p:cBhvr additive="base">
                                        <p:cTn id="25" dur="500" fill="hold"/>
                                        <p:tgtEl>
                                          <p:spTgt spid="2560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60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4">
                                            <p:txEl>
                                              <p:pRg st="4" end="4"/>
                                            </p:txEl>
                                          </p:spTgt>
                                        </p:tgtEl>
                                        <p:attrNameLst>
                                          <p:attrName>style.visibility</p:attrName>
                                        </p:attrNameLst>
                                      </p:cBhvr>
                                      <p:to>
                                        <p:strVal val="visible"/>
                                      </p:to>
                                    </p:set>
                                    <p:anim calcmode="lin" valueType="num">
                                      <p:cBhvr additive="base">
                                        <p:cTn id="31" dur="500" fill="hold"/>
                                        <p:tgtEl>
                                          <p:spTgt spid="2560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60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4">
                                            <p:txEl>
                                              <p:pRg st="5" end="5"/>
                                            </p:txEl>
                                          </p:spTgt>
                                        </p:tgtEl>
                                        <p:attrNameLst>
                                          <p:attrName>style.visibility</p:attrName>
                                        </p:attrNameLst>
                                      </p:cBhvr>
                                      <p:to>
                                        <p:strVal val="visible"/>
                                      </p:to>
                                    </p:set>
                                    <p:anim calcmode="lin" valueType="num">
                                      <p:cBhvr additive="base">
                                        <p:cTn id="37" dur="500" fill="hold"/>
                                        <p:tgtEl>
                                          <p:spTgt spid="2560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60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604">
                                            <p:txEl>
                                              <p:pRg st="6" end="6"/>
                                            </p:txEl>
                                          </p:spTgt>
                                        </p:tgtEl>
                                        <p:attrNameLst>
                                          <p:attrName>style.visibility</p:attrName>
                                        </p:attrNameLst>
                                      </p:cBhvr>
                                      <p:to>
                                        <p:strVal val="visible"/>
                                      </p:to>
                                    </p:set>
                                    <p:anim calcmode="lin" valueType="num">
                                      <p:cBhvr additive="base">
                                        <p:cTn id="43" dur="500" fill="hold"/>
                                        <p:tgtEl>
                                          <p:spTgt spid="2560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60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604">
                                            <p:txEl>
                                              <p:pRg st="7" end="7"/>
                                            </p:txEl>
                                          </p:spTgt>
                                        </p:tgtEl>
                                        <p:attrNameLst>
                                          <p:attrName>style.visibility</p:attrName>
                                        </p:attrNameLst>
                                      </p:cBhvr>
                                      <p:to>
                                        <p:strVal val="visible"/>
                                      </p:to>
                                    </p:set>
                                    <p:anim calcmode="lin" valueType="num">
                                      <p:cBhvr additive="base">
                                        <p:cTn id="49" dur="500" fill="hold"/>
                                        <p:tgtEl>
                                          <p:spTgt spid="2560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60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604">
                                            <p:txEl>
                                              <p:pRg st="8" end="8"/>
                                            </p:txEl>
                                          </p:spTgt>
                                        </p:tgtEl>
                                        <p:attrNameLst>
                                          <p:attrName>style.visibility</p:attrName>
                                        </p:attrNameLst>
                                      </p:cBhvr>
                                      <p:to>
                                        <p:strVal val="visible"/>
                                      </p:to>
                                    </p:set>
                                    <p:anim calcmode="lin" valueType="num">
                                      <p:cBhvr additive="base">
                                        <p:cTn id="55" dur="500" fill="hold"/>
                                        <p:tgtEl>
                                          <p:spTgt spid="2560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560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5604">
                                            <p:txEl>
                                              <p:pRg st="9" end="9"/>
                                            </p:txEl>
                                          </p:spTgt>
                                        </p:tgtEl>
                                        <p:attrNameLst>
                                          <p:attrName>style.visibility</p:attrName>
                                        </p:attrNameLst>
                                      </p:cBhvr>
                                      <p:to>
                                        <p:strVal val="visible"/>
                                      </p:to>
                                    </p:set>
                                    <p:anim calcmode="lin" valueType="num">
                                      <p:cBhvr additive="base">
                                        <p:cTn id="61" dur="500" fill="hold"/>
                                        <p:tgtEl>
                                          <p:spTgt spid="2560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560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5604">
                                            <p:txEl>
                                              <p:pRg st="10" end="10"/>
                                            </p:txEl>
                                          </p:spTgt>
                                        </p:tgtEl>
                                        <p:attrNameLst>
                                          <p:attrName>style.visibility</p:attrName>
                                        </p:attrNameLst>
                                      </p:cBhvr>
                                      <p:to>
                                        <p:strVal val="visible"/>
                                      </p:to>
                                    </p:set>
                                    <p:anim calcmode="lin" valueType="num">
                                      <p:cBhvr additive="base">
                                        <p:cTn id="67" dur="500" fill="hold"/>
                                        <p:tgtEl>
                                          <p:spTgt spid="2560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560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5604">
                                            <p:txEl>
                                              <p:pRg st="11" end="11"/>
                                            </p:txEl>
                                          </p:spTgt>
                                        </p:tgtEl>
                                        <p:attrNameLst>
                                          <p:attrName>style.visibility</p:attrName>
                                        </p:attrNameLst>
                                      </p:cBhvr>
                                      <p:to>
                                        <p:strVal val="visible"/>
                                      </p:to>
                                    </p:set>
                                    <p:anim calcmode="lin" valueType="num">
                                      <p:cBhvr additive="base">
                                        <p:cTn id="73" dur="500" fill="hold"/>
                                        <p:tgtEl>
                                          <p:spTgt spid="25604">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560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5604">
                                            <p:txEl>
                                              <p:pRg st="12" end="12"/>
                                            </p:txEl>
                                          </p:spTgt>
                                        </p:tgtEl>
                                        <p:attrNameLst>
                                          <p:attrName>style.visibility</p:attrName>
                                        </p:attrNameLst>
                                      </p:cBhvr>
                                      <p:to>
                                        <p:strVal val="visible"/>
                                      </p:to>
                                    </p:set>
                                    <p:anim calcmode="lin" valueType="num">
                                      <p:cBhvr additive="base">
                                        <p:cTn id="79" dur="500" fill="hold"/>
                                        <p:tgtEl>
                                          <p:spTgt spid="25604">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560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5604">
                                            <p:txEl>
                                              <p:pRg st="13" end="13"/>
                                            </p:txEl>
                                          </p:spTgt>
                                        </p:tgtEl>
                                        <p:attrNameLst>
                                          <p:attrName>style.visibility</p:attrName>
                                        </p:attrNameLst>
                                      </p:cBhvr>
                                      <p:to>
                                        <p:strVal val="visible"/>
                                      </p:to>
                                    </p:set>
                                    <p:anim calcmode="lin" valueType="num">
                                      <p:cBhvr additive="base">
                                        <p:cTn id="85" dur="500" fill="hold"/>
                                        <p:tgtEl>
                                          <p:spTgt spid="25604">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5604">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4A8F6AC-CD54-4C7A-B4FB-A756237C7A09}"/>
              </a:ext>
            </a:extLst>
          </p:cNvPr>
          <p:cNvSpPr>
            <a:spLocks noGrp="1" noChangeArrowheads="1"/>
          </p:cNvSpPr>
          <p:nvPr>
            <p:ph type="title"/>
          </p:nvPr>
        </p:nvSpPr>
        <p:spPr/>
        <p:txBody>
          <a:bodyPr/>
          <a:lstStyle/>
          <a:p>
            <a:pPr eaLnBrk="1" hangingPunct="1"/>
            <a:endParaRPr lang="zh-CN" altLang="zh-CN"/>
          </a:p>
        </p:txBody>
      </p:sp>
      <p:sp>
        <p:nvSpPr>
          <p:cNvPr id="20483" name="Rectangle 3">
            <a:extLst>
              <a:ext uri="{FF2B5EF4-FFF2-40B4-BE49-F238E27FC236}">
                <a16:creationId xmlns:a16="http://schemas.microsoft.com/office/drawing/2014/main" id="{2780441D-57CE-4C69-94A4-5210AE33C6C2}"/>
              </a:ext>
            </a:extLst>
          </p:cNvPr>
          <p:cNvSpPr>
            <a:spLocks noGrp="1" noChangeArrowheads="1"/>
          </p:cNvSpPr>
          <p:nvPr>
            <p:ph type="body" idx="1"/>
          </p:nvPr>
        </p:nvSpPr>
        <p:spPr>
          <a:xfrm>
            <a:off x="611188" y="2060575"/>
            <a:ext cx="7772400" cy="4114800"/>
          </a:xfrm>
        </p:spPr>
        <p:txBody>
          <a:bodyPr/>
          <a:lstStyle/>
          <a:p>
            <a:pPr eaLnBrk="1" hangingPunct="1">
              <a:lnSpc>
                <a:spcPct val="80000"/>
              </a:lnSpc>
              <a:buFontTx/>
              <a:buNone/>
            </a:pPr>
            <a:r>
              <a:rPr lang="en-US" altLang="zh-CN" sz="2000"/>
              <a:t>    e</a:t>
            </a:r>
            <a:r>
              <a:rPr lang="zh-CN" altLang="en-US" sz="2000"/>
              <a:t>）除非有时间，我才去看电影。</a:t>
            </a:r>
          </a:p>
          <a:p>
            <a:pPr eaLnBrk="1" hangingPunct="1">
              <a:lnSpc>
                <a:spcPct val="80000"/>
              </a:lnSpc>
              <a:buFontTx/>
              <a:buNone/>
            </a:pPr>
            <a:r>
              <a:rPr lang="zh-CN" altLang="en-US" sz="2000" b="1"/>
              <a:t>解：</a:t>
            </a:r>
            <a:r>
              <a:rPr lang="zh-CN" altLang="en-US" sz="2000"/>
              <a:t>设</a:t>
            </a:r>
            <a:r>
              <a:rPr lang="en-US" altLang="zh-CN" sz="2000"/>
              <a:t>P</a:t>
            </a:r>
            <a:r>
              <a:rPr lang="zh-CN" altLang="en-US" sz="2000"/>
              <a:t>：我有时间。</a:t>
            </a:r>
            <a:r>
              <a:rPr lang="en-US" altLang="zh-CN" sz="2000"/>
              <a:t>Q</a:t>
            </a:r>
            <a:r>
              <a:rPr lang="zh-CN" altLang="en-US" sz="2000"/>
              <a:t>：我去看电影。</a:t>
            </a:r>
          </a:p>
          <a:p>
            <a:pPr eaLnBrk="1" hangingPunct="1">
              <a:lnSpc>
                <a:spcPct val="80000"/>
              </a:lnSpc>
              <a:buFontTx/>
              <a:buNone/>
            </a:pPr>
            <a:r>
              <a:rPr lang="zh-CN" altLang="en-US" sz="2000"/>
              <a:t>原命题可翻译为： </a:t>
            </a:r>
            <a:r>
              <a:rPr lang="en-US" altLang="zh-CN" sz="2000"/>
              <a:t>Q→P</a:t>
            </a:r>
            <a:r>
              <a:rPr lang="zh-CN" altLang="en-US" sz="2000"/>
              <a:t>，或者</a:t>
            </a:r>
            <a:r>
              <a:rPr lang="en-US" altLang="zh-CN" sz="2000"/>
              <a:t>﹁P→</a:t>
            </a:r>
            <a:r>
              <a:rPr lang="en-US" altLang="zh-CN" sz="1800"/>
              <a:t> ﹁ </a:t>
            </a:r>
            <a:r>
              <a:rPr lang="en-US" altLang="zh-CN" sz="2000"/>
              <a:t>Q</a:t>
            </a:r>
            <a:r>
              <a:rPr lang="zh-CN" altLang="en-US" sz="2000"/>
              <a:t>。</a:t>
            </a:r>
          </a:p>
          <a:p>
            <a:pPr eaLnBrk="1" hangingPunct="1">
              <a:lnSpc>
                <a:spcPct val="80000"/>
              </a:lnSpc>
              <a:buFontTx/>
              <a:buNone/>
            </a:pPr>
            <a:r>
              <a:rPr lang="zh-CN" altLang="en-US" sz="2000"/>
              <a:t>    </a:t>
            </a:r>
            <a:r>
              <a:rPr lang="en-US" altLang="zh-CN" sz="2000"/>
              <a:t>f</a:t>
            </a:r>
            <a:r>
              <a:rPr lang="zh-CN" altLang="en-US" sz="2000"/>
              <a:t>）我不承认你是对的，除非太阳从西边出来。</a:t>
            </a:r>
          </a:p>
          <a:p>
            <a:pPr eaLnBrk="1" hangingPunct="1">
              <a:lnSpc>
                <a:spcPct val="80000"/>
              </a:lnSpc>
              <a:buFontTx/>
              <a:buNone/>
            </a:pPr>
            <a:r>
              <a:rPr lang="zh-CN" altLang="en-US" sz="2000" b="1"/>
              <a:t>解：</a:t>
            </a:r>
            <a:r>
              <a:rPr lang="zh-CN" altLang="en-US" sz="2000"/>
              <a:t>设</a:t>
            </a:r>
            <a:r>
              <a:rPr lang="en-US" altLang="zh-CN" sz="2000"/>
              <a:t>P</a:t>
            </a:r>
            <a:r>
              <a:rPr lang="zh-CN" altLang="en-US" sz="2000"/>
              <a:t>：我不承认你是对的。</a:t>
            </a:r>
            <a:r>
              <a:rPr lang="en-US" altLang="zh-CN" sz="2000"/>
              <a:t>Q</a:t>
            </a:r>
            <a:r>
              <a:rPr lang="zh-CN" altLang="en-US" sz="2000"/>
              <a:t>：太阳从西边出来。</a:t>
            </a:r>
          </a:p>
          <a:p>
            <a:pPr eaLnBrk="1" hangingPunct="1">
              <a:lnSpc>
                <a:spcPct val="80000"/>
              </a:lnSpc>
              <a:buFontTx/>
              <a:buNone/>
            </a:pPr>
            <a:r>
              <a:rPr lang="zh-CN" altLang="en-US" sz="2000"/>
              <a:t>原命题可翻译为： </a:t>
            </a:r>
            <a:r>
              <a:rPr lang="en-US" altLang="zh-CN" sz="2000"/>
              <a:t>﹁Q→ P </a:t>
            </a:r>
            <a:r>
              <a:rPr lang="zh-CN" altLang="en-US" sz="2000"/>
              <a:t>。</a:t>
            </a:r>
          </a:p>
          <a:p>
            <a:pPr eaLnBrk="1" hangingPunct="1">
              <a:lnSpc>
                <a:spcPct val="80000"/>
              </a:lnSpc>
              <a:buFontTx/>
              <a:buNone/>
            </a:pPr>
            <a:r>
              <a:rPr lang="zh-CN" altLang="en-US" sz="2000"/>
              <a:t>    </a:t>
            </a:r>
            <a:r>
              <a:rPr lang="en-US" altLang="zh-CN" sz="2000"/>
              <a:t>g</a:t>
            </a:r>
            <a:r>
              <a:rPr lang="zh-CN" altLang="en-US" sz="2000"/>
              <a:t>）若你和他</a:t>
            </a:r>
            <a:r>
              <a:rPr lang="zh-CN" altLang="en-US" sz="2000" b="1"/>
              <a:t>都不</a:t>
            </a:r>
            <a:r>
              <a:rPr lang="zh-CN" altLang="en-US" sz="2000"/>
              <a:t>固执，则不愉快的事不会发生。</a:t>
            </a:r>
          </a:p>
          <a:p>
            <a:pPr eaLnBrk="1" hangingPunct="1">
              <a:lnSpc>
                <a:spcPct val="80000"/>
              </a:lnSpc>
              <a:buFontTx/>
              <a:buNone/>
            </a:pPr>
            <a:r>
              <a:rPr lang="zh-CN" altLang="en-US" sz="2000" b="1"/>
              <a:t>解：</a:t>
            </a:r>
            <a:r>
              <a:rPr lang="zh-CN" altLang="en-US" sz="2000"/>
              <a:t>设</a:t>
            </a:r>
            <a:r>
              <a:rPr lang="en-US" altLang="zh-CN" sz="2000"/>
              <a:t>P</a:t>
            </a:r>
            <a:r>
              <a:rPr lang="zh-CN" altLang="en-US" sz="2000"/>
              <a:t>：你固执。 </a:t>
            </a:r>
            <a:r>
              <a:rPr lang="en-US" altLang="zh-CN" sz="2000"/>
              <a:t>Q</a:t>
            </a:r>
            <a:r>
              <a:rPr lang="zh-CN" altLang="en-US" sz="2000"/>
              <a:t>：他固执。  </a:t>
            </a:r>
            <a:r>
              <a:rPr lang="en-US" altLang="zh-CN" sz="2000"/>
              <a:t>R</a:t>
            </a:r>
            <a:r>
              <a:rPr lang="zh-CN" altLang="en-US" sz="2000"/>
              <a:t>：不愉快的事不会发生。</a:t>
            </a:r>
          </a:p>
          <a:p>
            <a:pPr eaLnBrk="1" hangingPunct="1">
              <a:lnSpc>
                <a:spcPct val="80000"/>
              </a:lnSpc>
              <a:buFontTx/>
              <a:buNone/>
            </a:pPr>
            <a:r>
              <a:rPr lang="zh-CN" altLang="en-US" sz="2000"/>
              <a:t>原命题可翻译为： （</a:t>
            </a:r>
            <a:r>
              <a:rPr lang="en-US" altLang="zh-CN" sz="2000"/>
              <a:t>﹁P ∧ ﹁Q </a:t>
            </a:r>
            <a:r>
              <a:rPr lang="zh-CN" altLang="en-US" sz="2000"/>
              <a:t>）→</a:t>
            </a:r>
            <a:r>
              <a:rPr lang="en-US" altLang="zh-CN" sz="2000"/>
              <a:t>R</a:t>
            </a:r>
            <a:r>
              <a:rPr lang="zh-CN" altLang="en-US" sz="2000"/>
              <a:t>。</a:t>
            </a:r>
          </a:p>
          <a:p>
            <a:pPr eaLnBrk="1" hangingPunct="1">
              <a:lnSpc>
                <a:spcPct val="80000"/>
              </a:lnSpc>
              <a:buFontTx/>
              <a:buNone/>
            </a:pPr>
            <a:r>
              <a:rPr kumimoji="0" lang="zh-CN" altLang="en-US" sz="2000"/>
              <a:t>    </a:t>
            </a:r>
            <a:r>
              <a:rPr kumimoji="0" lang="en-US" altLang="zh-CN" sz="2000"/>
              <a:t>h</a:t>
            </a:r>
            <a:r>
              <a:rPr kumimoji="0" lang="zh-CN" altLang="en-US" sz="2000"/>
              <a:t>）</a:t>
            </a:r>
            <a:r>
              <a:rPr lang="zh-CN" altLang="en-US" sz="2000"/>
              <a:t>若你和他</a:t>
            </a:r>
            <a:r>
              <a:rPr lang="zh-CN" altLang="en-US" sz="2000" b="1"/>
              <a:t>不都</a:t>
            </a:r>
            <a:r>
              <a:rPr lang="zh-CN" altLang="en-US" sz="2000"/>
              <a:t>固执，则不愉快的事不会发生。</a:t>
            </a:r>
          </a:p>
          <a:p>
            <a:pPr eaLnBrk="1" hangingPunct="1">
              <a:lnSpc>
                <a:spcPct val="80000"/>
              </a:lnSpc>
              <a:buFontTx/>
              <a:buNone/>
            </a:pPr>
            <a:r>
              <a:rPr lang="zh-CN" altLang="en-US" sz="2000" b="1"/>
              <a:t>解：</a:t>
            </a:r>
            <a:r>
              <a:rPr lang="zh-CN" altLang="en-US" sz="2000"/>
              <a:t>设</a:t>
            </a:r>
            <a:r>
              <a:rPr lang="en-US" altLang="zh-CN" sz="2000"/>
              <a:t>P</a:t>
            </a:r>
            <a:r>
              <a:rPr lang="zh-CN" altLang="en-US" sz="2000"/>
              <a:t>：你固执。 </a:t>
            </a:r>
            <a:r>
              <a:rPr lang="en-US" altLang="zh-CN" sz="2000"/>
              <a:t>Q</a:t>
            </a:r>
            <a:r>
              <a:rPr lang="zh-CN" altLang="en-US" sz="2000"/>
              <a:t>：他固执。  </a:t>
            </a:r>
            <a:r>
              <a:rPr lang="en-US" altLang="zh-CN" sz="2000"/>
              <a:t>R</a:t>
            </a:r>
            <a:r>
              <a:rPr lang="zh-CN" altLang="en-US" sz="2000"/>
              <a:t>：不愉快的事不会发生。</a:t>
            </a:r>
          </a:p>
          <a:p>
            <a:pPr eaLnBrk="1" hangingPunct="1">
              <a:lnSpc>
                <a:spcPct val="80000"/>
              </a:lnSpc>
              <a:buFontTx/>
              <a:buNone/>
            </a:pPr>
            <a:r>
              <a:rPr lang="zh-CN" altLang="en-US" sz="2000"/>
              <a:t>原命题可翻译为： </a:t>
            </a:r>
            <a:r>
              <a:rPr lang="en-US" altLang="zh-CN" sz="2000"/>
              <a:t>﹁</a:t>
            </a:r>
            <a:r>
              <a:rPr lang="zh-CN" altLang="en-US" sz="2000"/>
              <a:t>（</a:t>
            </a:r>
            <a:r>
              <a:rPr lang="en-US" altLang="zh-CN" sz="2000"/>
              <a:t>P ∧Q </a:t>
            </a:r>
            <a:r>
              <a:rPr lang="zh-CN" altLang="en-US" sz="2000"/>
              <a:t>）→</a:t>
            </a:r>
            <a:r>
              <a:rPr lang="en-US" altLang="zh-CN" sz="2000"/>
              <a:t>R</a:t>
            </a:r>
            <a:r>
              <a:rPr lang="zh-CN" altLang="en-US" sz="2000"/>
              <a:t>。</a:t>
            </a:r>
            <a:endParaRPr kumimoji="0" lang="zh-CN" altLang="en-US" sz="2000"/>
          </a:p>
          <a:p>
            <a:pPr eaLnBrk="1" hangingPunct="1">
              <a:lnSpc>
                <a:spcPct val="80000"/>
              </a:lnSpc>
              <a:buFontTx/>
              <a:buNone/>
            </a:pPr>
            <a:r>
              <a:rPr lang="zh-CN" altLang="en-US" sz="200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1026">
            <a:extLst>
              <a:ext uri="{FF2B5EF4-FFF2-40B4-BE49-F238E27FC236}">
                <a16:creationId xmlns:a16="http://schemas.microsoft.com/office/drawing/2014/main" id="{06D84260-87B1-4547-B0FF-F1D05D4CA2B0}"/>
              </a:ext>
            </a:extLst>
          </p:cNvPr>
          <p:cNvSpPr txBox="1">
            <a:spLocks noChangeArrowheads="1"/>
          </p:cNvSpPr>
          <p:nvPr/>
        </p:nvSpPr>
        <p:spPr bwMode="auto">
          <a:xfrm>
            <a:off x="609600" y="152400"/>
            <a:ext cx="7924800" cy="76200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4400" b="1"/>
              <a:t>离散数学（前言）</a:t>
            </a:r>
          </a:p>
        </p:txBody>
      </p:sp>
      <p:sp>
        <p:nvSpPr>
          <p:cNvPr id="97283" name="Text Box 1027">
            <a:extLst>
              <a:ext uri="{FF2B5EF4-FFF2-40B4-BE49-F238E27FC236}">
                <a16:creationId xmlns:a16="http://schemas.microsoft.com/office/drawing/2014/main" id="{2924A27E-4A99-4824-A21E-705C7E37E241}"/>
              </a:ext>
            </a:extLst>
          </p:cNvPr>
          <p:cNvSpPr txBox="1">
            <a:spLocks noChangeArrowheads="1"/>
          </p:cNvSpPr>
          <p:nvPr/>
        </p:nvSpPr>
        <p:spPr bwMode="auto">
          <a:xfrm>
            <a:off x="0" y="1066800"/>
            <a:ext cx="91440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800000"/>
                </a:solidFill>
              </a:rPr>
              <a:t>考试要求</a:t>
            </a:r>
            <a:r>
              <a:rPr lang="zh-CN" altLang="en-US" sz="2800"/>
              <a:t>：</a:t>
            </a:r>
            <a:r>
              <a:rPr lang="zh-CN" altLang="en-US" sz="2800">
                <a:solidFill>
                  <a:srgbClr val="800000"/>
                </a:solidFill>
              </a:rPr>
              <a:t>闭卷</a:t>
            </a:r>
            <a:r>
              <a:rPr lang="zh-CN" altLang="en-US" sz="2800"/>
              <a:t>。</a:t>
            </a:r>
          </a:p>
          <a:p>
            <a:pPr eaLnBrk="1" hangingPunct="1">
              <a:spcBef>
                <a:spcPct val="50000"/>
              </a:spcBef>
            </a:pPr>
            <a:r>
              <a:rPr lang="zh-CN" altLang="en-US"/>
              <a:t>最终成绩：平时</a:t>
            </a:r>
            <a:r>
              <a:rPr lang="en-US" altLang="zh-CN"/>
              <a:t>10%+</a:t>
            </a:r>
            <a:r>
              <a:rPr lang="zh-CN" altLang="en-US"/>
              <a:t>期中</a:t>
            </a:r>
            <a:r>
              <a:rPr lang="en-US" altLang="zh-CN"/>
              <a:t>20%+</a:t>
            </a:r>
            <a:r>
              <a:rPr lang="zh-CN" altLang="en-US"/>
              <a:t>期末</a:t>
            </a:r>
            <a:r>
              <a:rPr lang="en-US" altLang="zh-CN"/>
              <a:t>70% </a:t>
            </a:r>
            <a:endParaRPr lang="en-US" altLang="zh-CN" sz="2800"/>
          </a:p>
          <a:p>
            <a:pPr eaLnBrk="1" hangingPunct="1">
              <a:spcBef>
                <a:spcPct val="50000"/>
              </a:spcBef>
            </a:pPr>
            <a:r>
              <a:rPr lang="en-US" altLang="zh-CN"/>
              <a:t>          </a:t>
            </a:r>
            <a:r>
              <a:rPr lang="zh-CN" altLang="en-US" sz="2800"/>
              <a:t>离散数学，是现代数学的一个重要分支，是计算机科学中基础理论的核心课程。离散数学是以研究离散量的结构和相互间的关系为主要目标，其研究对象一般地是有限个或可数个元素，因此它充分描述了计算机科学离散性的特点。离散数学是随着计算机科学的发展而逐步建立的它形成于七十年代初期是一门新兴的工具性学科。</a:t>
            </a:r>
          </a:p>
          <a:p>
            <a:pPr eaLnBrk="1" hangingPunct="1">
              <a:spcBef>
                <a:spcPct val="50000"/>
              </a:spcBef>
            </a:pPr>
            <a:r>
              <a:rPr lang="zh-CN" altLang="en-US" sz="2800"/>
              <a:t>        </a:t>
            </a:r>
            <a:r>
              <a:rPr lang="zh-CN" altLang="en-US" sz="2800" b="1"/>
              <a:t>离散数学与计算机科学中的数据结构、操作系统、编译理论、算法分析、逻辑设计、网络、数据库等课程有紧密联系。</a:t>
            </a:r>
          </a:p>
        </p:txBody>
      </p:sp>
      <p:sp>
        <p:nvSpPr>
          <p:cNvPr id="97284" name="Text Box 1028">
            <a:extLst>
              <a:ext uri="{FF2B5EF4-FFF2-40B4-BE49-F238E27FC236}">
                <a16:creationId xmlns:a16="http://schemas.microsoft.com/office/drawing/2014/main" id="{017DFEAD-68F4-44FA-85A8-DD0576131699}"/>
              </a:ext>
            </a:extLst>
          </p:cNvPr>
          <p:cNvSpPr txBox="1">
            <a:spLocks noChangeArrowheads="1"/>
          </p:cNvSpPr>
          <p:nvPr/>
        </p:nvSpPr>
        <p:spPr bwMode="auto">
          <a:xfrm>
            <a:off x="539750" y="5445125"/>
            <a:ext cx="80772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800000"/>
                </a:solidFill>
              </a:rPr>
              <a:t>  </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2"/>
                                        </p:tgtEl>
                                        <p:attrNameLst>
                                          <p:attrName>style.visibility</p:attrName>
                                        </p:attrNameLst>
                                      </p:cBhvr>
                                      <p:to>
                                        <p:strVal val="visible"/>
                                      </p:to>
                                    </p:set>
                                    <p:anim calcmode="lin" valueType="num">
                                      <p:cBhvr additive="base">
                                        <p:cTn id="7" dur="500" fill="hold"/>
                                        <p:tgtEl>
                                          <p:spTgt spid="97282"/>
                                        </p:tgtEl>
                                        <p:attrNameLst>
                                          <p:attrName>ppt_x</p:attrName>
                                        </p:attrNameLst>
                                      </p:cBhvr>
                                      <p:tavLst>
                                        <p:tav tm="0">
                                          <p:val>
                                            <p:strVal val="0-#ppt_w/2"/>
                                          </p:val>
                                        </p:tav>
                                        <p:tav tm="100000">
                                          <p:val>
                                            <p:strVal val="#ppt_x"/>
                                          </p:val>
                                        </p:tav>
                                      </p:tavLst>
                                    </p:anim>
                                    <p:anim calcmode="lin" valueType="num">
                                      <p:cBhvr additive="base">
                                        <p:cTn id="8" dur="500" fill="hold"/>
                                        <p:tgtEl>
                                          <p:spTgt spid="972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7283"/>
                                        </p:tgtEl>
                                        <p:attrNameLst>
                                          <p:attrName>style.visibility</p:attrName>
                                        </p:attrNameLst>
                                      </p:cBhvr>
                                      <p:to>
                                        <p:strVal val="visible"/>
                                      </p:to>
                                    </p:set>
                                    <p:anim calcmode="lin" valueType="num">
                                      <p:cBhvr additive="base">
                                        <p:cTn id="13" dur="500" fill="hold"/>
                                        <p:tgtEl>
                                          <p:spTgt spid="97283"/>
                                        </p:tgtEl>
                                        <p:attrNameLst>
                                          <p:attrName>ppt_x</p:attrName>
                                        </p:attrNameLst>
                                      </p:cBhvr>
                                      <p:tavLst>
                                        <p:tav tm="0">
                                          <p:val>
                                            <p:strVal val="1+#ppt_w/2"/>
                                          </p:val>
                                        </p:tav>
                                        <p:tav tm="100000">
                                          <p:val>
                                            <p:strVal val="#ppt_x"/>
                                          </p:val>
                                        </p:tav>
                                      </p:tavLst>
                                    </p:anim>
                                    <p:anim calcmode="lin" valueType="num">
                                      <p:cBhvr additive="base">
                                        <p:cTn id="14" dur="500" fill="hold"/>
                                        <p:tgtEl>
                                          <p:spTgt spid="972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7284"/>
                                        </p:tgtEl>
                                        <p:attrNameLst>
                                          <p:attrName>style.visibility</p:attrName>
                                        </p:attrNameLst>
                                      </p:cBhvr>
                                      <p:to>
                                        <p:strVal val="visible"/>
                                      </p:to>
                                    </p:set>
                                    <p:anim calcmode="lin" valueType="num">
                                      <p:cBhvr additive="base">
                                        <p:cTn id="19" dur="500" fill="hold"/>
                                        <p:tgtEl>
                                          <p:spTgt spid="97284"/>
                                        </p:tgtEl>
                                        <p:attrNameLst>
                                          <p:attrName>ppt_x</p:attrName>
                                        </p:attrNameLst>
                                      </p:cBhvr>
                                      <p:tavLst>
                                        <p:tav tm="0">
                                          <p:val>
                                            <p:strVal val="1+#ppt_w/2"/>
                                          </p:val>
                                        </p:tav>
                                        <p:tav tm="100000">
                                          <p:val>
                                            <p:strVal val="#ppt_x"/>
                                          </p:val>
                                        </p:tav>
                                      </p:tavLst>
                                    </p:anim>
                                    <p:anim calcmode="lin" valueType="num">
                                      <p:cBhvr additive="base">
                                        <p:cTn id="20" dur="500" fill="hold"/>
                                        <p:tgtEl>
                                          <p:spTgt spid="97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P spid="97283" grpId="0" autoUpdateAnimBg="0"/>
      <p:bldP spid="9728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E5C33D3D-657C-476A-9E41-BB0D7A58C793}"/>
              </a:ext>
            </a:extLst>
          </p:cNvPr>
          <p:cNvSpPr txBox="1">
            <a:spLocks noChangeArrowheads="1"/>
          </p:cNvSpPr>
          <p:nvPr/>
        </p:nvSpPr>
        <p:spPr bwMode="auto">
          <a:xfrm>
            <a:off x="304800" y="228600"/>
            <a:ext cx="8001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2</a:t>
            </a:r>
            <a:r>
              <a:rPr lang="zh-CN" altLang="en-US" sz="2000"/>
              <a:t>）</a:t>
            </a:r>
            <a:r>
              <a:rPr lang="zh-CN" altLang="en-US" sz="2000" b="1">
                <a:solidFill>
                  <a:schemeClr val="accent2"/>
                </a:solidFill>
              </a:rPr>
              <a:t>真值表法</a:t>
            </a:r>
            <a:r>
              <a:rPr lang="zh-CN" altLang="en-US" sz="2000"/>
              <a:t>。（构作真值表）</a:t>
            </a:r>
            <a:endParaRPr lang="zh-CN" altLang="en-US" sz="2000">
              <a:solidFill>
                <a:srgbClr val="FF6600"/>
              </a:solidFill>
            </a:endParaRPr>
          </a:p>
          <a:p>
            <a:pPr eaLnBrk="1" hangingPunct="1">
              <a:spcBef>
                <a:spcPct val="50000"/>
              </a:spcBef>
            </a:pPr>
            <a:r>
              <a:rPr lang="zh-CN" altLang="en-US" sz="2000" b="1">
                <a:solidFill>
                  <a:srgbClr val="800000"/>
                </a:solidFill>
              </a:rPr>
              <a:t>例</a:t>
            </a:r>
            <a:r>
              <a:rPr lang="zh-CN" altLang="en-US" sz="2000"/>
              <a:t>	上海到北京的</a:t>
            </a:r>
            <a:r>
              <a:rPr lang="en-US" altLang="zh-CN" sz="2000"/>
              <a:t>14</a:t>
            </a:r>
            <a:r>
              <a:rPr lang="zh-CN" altLang="en-US" sz="2000"/>
              <a:t>次列车在下午五点半或六点开。</a:t>
            </a:r>
          </a:p>
          <a:p>
            <a:pPr eaLnBrk="1" hangingPunct="1">
              <a:spcBef>
                <a:spcPct val="50000"/>
              </a:spcBef>
            </a:pPr>
            <a:r>
              <a:rPr lang="zh-CN" altLang="en-US" sz="2000" b="1"/>
              <a:t>解</a:t>
            </a:r>
            <a:r>
              <a:rPr lang="zh-CN" altLang="en-US" sz="2000"/>
              <a:t>：</a:t>
            </a:r>
          </a:p>
          <a:p>
            <a:pPr eaLnBrk="1" hangingPunct="1">
              <a:spcBef>
                <a:spcPct val="50000"/>
              </a:spcBef>
            </a:pPr>
            <a:r>
              <a:rPr lang="zh-CN" altLang="en-US" sz="2000"/>
              <a:t>	</a:t>
            </a:r>
            <a:r>
              <a:rPr lang="en-US" altLang="zh-CN" sz="2000"/>
              <a:t>P:</a:t>
            </a:r>
            <a:r>
              <a:rPr lang="zh-CN" altLang="en-US" sz="2000"/>
              <a:t>上海到北京的</a:t>
            </a:r>
            <a:r>
              <a:rPr lang="en-US" altLang="zh-CN" sz="2000"/>
              <a:t>14</a:t>
            </a:r>
            <a:r>
              <a:rPr lang="zh-CN" altLang="en-US" sz="2000"/>
              <a:t>次列车在下午五点半开。</a:t>
            </a:r>
          </a:p>
          <a:p>
            <a:pPr eaLnBrk="1" hangingPunct="1">
              <a:spcBef>
                <a:spcPct val="50000"/>
              </a:spcBef>
            </a:pPr>
            <a:r>
              <a:rPr lang="zh-CN" altLang="en-US" sz="2000"/>
              <a:t>	</a:t>
            </a:r>
            <a:r>
              <a:rPr lang="en-US" altLang="zh-CN" sz="2000"/>
              <a:t>Q:</a:t>
            </a:r>
            <a:r>
              <a:rPr lang="zh-CN" altLang="en-US" sz="2000"/>
              <a:t>上海到北京的</a:t>
            </a:r>
            <a:r>
              <a:rPr lang="en-US" altLang="zh-CN" sz="2000"/>
              <a:t>14</a:t>
            </a:r>
            <a:r>
              <a:rPr lang="zh-CN" altLang="en-US" sz="2000"/>
              <a:t>次列车在下午六点开。</a:t>
            </a:r>
          </a:p>
          <a:p>
            <a:pPr eaLnBrk="1" hangingPunct="1">
              <a:spcBef>
                <a:spcPct val="50000"/>
              </a:spcBef>
            </a:pPr>
            <a:r>
              <a:rPr lang="zh-CN" altLang="en-US" sz="2000"/>
              <a:t>构造真值表：</a:t>
            </a:r>
          </a:p>
        </p:txBody>
      </p:sp>
      <p:graphicFrame>
        <p:nvGraphicFramePr>
          <p:cNvPr id="80943" name="Group 47">
            <a:extLst>
              <a:ext uri="{FF2B5EF4-FFF2-40B4-BE49-F238E27FC236}">
                <a16:creationId xmlns:a16="http://schemas.microsoft.com/office/drawing/2014/main" id="{FC2D6C8A-C097-4101-BE7D-343ED49A6F85}"/>
              </a:ext>
            </a:extLst>
          </p:cNvPr>
          <p:cNvGraphicFramePr>
            <a:graphicFrameLocks noGrp="1"/>
          </p:cNvGraphicFramePr>
          <p:nvPr/>
        </p:nvGraphicFramePr>
        <p:xfrm>
          <a:off x="1447800" y="3352800"/>
          <a:ext cx="6096000" cy="22606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宋体" pitchFamily="2" charset="-122"/>
                        </a:rPr>
                        <a:t>原命题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 </a:t>
                      </a:r>
                      <a:r>
                        <a:rPr kumimoji="1" lang="en-US" altLang="zh-CN" sz="20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Wingdings" pitchFamily="2"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r>
                        <a:rPr kumimoji="1" lang="en-US" altLang="zh-CN" sz="20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0946" name="Text Box 50">
            <a:extLst>
              <a:ext uri="{FF2B5EF4-FFF2-40B4-BE49-F238E27FC236}">
                <a16:creationId xmlns:a16="http://schemas.microsoft.com/office/drawing/2014/main" id="{142B0EC1-C94E-4E53-B715-CEAD1964F6FC}"/>
              </a:ext>
            </a:extLst>
          </p:cNvPr>
          <p:cNvSpPr txBox="1">
            <a:spLocks noChangeArrowheads="1"/>
          </p:cNvSpPr>
          <p:nvPr/>
        </p:nvSpPr>
        <p:spPr bwMode="auto">
          <a:xfrm>
            <a:off x="611188" y="5815013"/>
            <a:ext cx="814546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故原命题公式可翻译为</a:t>
            </a:r>
            <a:r>
              <a:rPr lang="en-US" altLang="zh-CN" sz="2000">
                <a:sym typeface="Wingdings" panose="05000000000000000000" pitchFamily="2" charset="2"/>
              </a:rPr>
              <a:t>:﹁ (P </a:t>
            </a:r>
            <a:r>
              <a:rPr lang="en-US" altLang="zh-CN" sz="2000">
                <a:latin typeface="宋体" panose="02010600030101010101" pitchFamily="2" charset="-122"/>
                <a:sym typeface="Symbol" panose="05050102010706020507" pitchFamily="18" charset="2"/>
              </a:rPr>
              <a:t></a:t>
            </a:r>
            <a:r>
              <a:rPr lang="en-US" altLang="zh-CN" sz="2000">
                <a:sym typeface="Wingdings" panose="05000000000000000000" pitchFamily="2" charset="2"/>
              </a:rPr>
              <a:t> Q)</a:t>
            </a:r>
            <a:r>
              <a:rPr lang="zh-CN" altLang="en-US" sz="2000"/>
              <a:t>，或（</a:t>
            </a:r>
            <a:r>
              <a:rPr lang="en-US" altLang="zh-CN" sz="2000"/>
              <a:t>P ∧ </a:t>
            </a:r>
            <a:r>
              <a:rPr lang="en-US" altLang="zh-CN" sz="2000">
                <a:sym typeface="Wingdings" panose="05000000000000000000" pitchFamily="2" charset="2"/>
              </a:rPr>
              <a:t>﹁</a:t>
            </a:r>
            <a:r>
              <a:rPr lang="en-US" altLang="zh-CN" sz="2000"/>
              <a:t>Q</a:t>
            </a:r>
            <a:r>
              <a:rPr lang="zh-CN" altLang="en-US" sz="2000"/>
              <a:t>） ∨ （</a:t>
            </a:r>
            <a:r>
              <a:rPr lang="en-US" altLang="zh-CN" sz="2000">
                <a:sym typeface="Wingdings" panose="05000000000000000000" pitchFamily="2" charset="2"/>
              </a:rPr>
              <a:t>﹁</a:t>
            </a:r>
            <a:r>
              <a:rPr lang="en-US" altLang="zh-CN" sz="2000"/>
              <a:t>P ∧ Q</a:t>
            </a:r>
            <a:r>
              <a:rPr lang="zh-CN" altLang="en-US" sz="2000"/>
              <a:t>）等。</a:t>
            </a:r>
          </a:p>
          <a:p>
            <a:pPr eaLnBrk="1" hangingPunct="1">
              <a:spcBef>
                <a:spcPct val="50000"/>
              </a:spcBef>
            </a:pPr>
            <a:endParaRPr lang="en-US" altLang="zh-CN" sz="2000"/>
          </a:p>
        </p:txBody>
      </p:sp>
      <p:sp>
        <p:nvSpPr>
          <p:cNvPr id="80947" name="Text Box 51">
            <a:extLst>
              <a:ext uri="{FF2B5EF4-FFF2-40B4-BE49-F238E27FC236}">
                <a16:creationId xmlns:a16="http://schemas.microsoft.com/office/drawing/2014/main" id="{0F1EBCCB-B4EE-4E2E-A29B-974B6B47FBA7}"/>
              </a:ext>
            </a:extLst>
          </p:cNvPr>
          <p:cNvSpPr txBox="1">
            <a:spLocks noChangeArrowheads="1"/>
          </p:cNvSpPr>
          <p:nvPr/>
        </p:nvSpPr>
        <p:spPr bwMode="auto">
          <a:xfrm>
            <a:off x="6705600" y="6324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hlinkClick r:id="rId2" action="ppaction://hlinksldjump"/>
              </a:rPr>
              <a:t>命题逻辑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anim calcmode="lin" valueType="num">
                                      <p:cBhvr additive="base">
                                        <p:cTn id="7" dur="500" fill="hold"/>
                                        <p:tgtEl>
                                          <p:spTgt spid="8089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8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0898">
                                            <p:txEl>
                                              <p:pRg st="1" end="1"/>
                                            </p:txEl>
                                          </p:spTgt>
                                        </p:tgtEl>
                                        <p:attrNameLst>
                                          <p:attrName>style.visibility</p:attrName>
                                        </p:attrNameLst>
                                      </p:cBhvr>
                                      <p:to>
                                        <p:strVal val="visible"/>
                                      </p:to>
                                    </p:set>
                                    <p:anim calcmode="lin" valueType="num">
                                      <p:cBhvr additive="base">
                                        <p:cTn id="13" dur="500" fill="hold"/>
                                        <p:tgtEl>
                                          <p:spTgt spid="8089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8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0898">
                                            <p:txEl>
                                              <p:pRg st="2" end="2"/>
                                            </p:txEl>
                                          </p:spTgt>
                                        </p:tgtEl>
                                        <p:attrNameLst>
                                          <p:attrName>style.visibility</p:attrName>
                                        </p:attrNameLst>
                                      </p:cBhvr>
                                      <p:to>
                                        <p:strVal val="visible"/>
                                      </p:to>
                                    </p:set>
                                    <p:anim calcmode="lin" valueType="num">
                                      <p:cBhvr additive="base">
                                        <p:cTn id="19" dur="500" fill="hold"/>
                                        <p:tgtEl>
                                          <p:spTgt spid="8089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08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0898">
                                            <p:txEl>
                                              <p:pRg st="3" end="3"/>
                                            </p:txEl>
                                          </p:spTgt>
                                        </p:tgtEl>
                                        <p:attrNameLst>
                                          <p:attrName>style.visibility</p:attrName>
                                        </p:attrNameLst>
                                      </p:cBhvr>
                                      <p:to>
                                        <p:strVal val="visible"/>
                                      </p:to>
                                    </p:set>
                                    <p:anim calcmode="lin" valueType="num">
                                      <p:cBhvr additive="base">
                                        <p:cTn id="25" dur="500" fill="hold"/>
                                        <p:tgtEl>
                                          <p:spTgt spid="8089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8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0898">
                                            <p:txEl>
                                              <p:pRg st="4" end="4"/>
                                            </p:txEl>
                                          </p:spTgt>
                                        </p:tgtEl>
                                        <p:attrNameLst>
                                          <p:attrName>style.visibility</p:attrName>
                                        </p:attrNameLst>
                                      </p:cBhvr>
                                      <p:to>
                                        <p:strVal val="visible"/>
                                      </p:to>
                                    </p:set>
                                    <p:anim calcmode="lin" valueType="num">
                                      <p:cBhvr additive="base">
                                        <p:cTn id="31" dur="500" fill="hold"/>
                                        <p:tgtEl>
                                          <p:spTgt spid="8089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08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0898">
                                            <p:txEl>
                                              <p:pRg st="5" end="5"/>
                                            </p:txEl>
                                          </p:spTgt>
                                        </p:tgtEl>
                                        <p:attrNameLst>
                                          <p:attrName>style.visibility</p:attrName>
                                        </p:attrNameLst>
                                      </p:cBhvr>
                                      <p:to>
                                        <p:strVal val="visible"/>
                                      </p:to>
                                    </p:set>
                                    <p:anim calcmode="lin" valueType="num">
                                      <p:cBhvr additive="base">
                                        <p:cTn id="37" dur="500" fill="hold"/>
                                        <p:tgtEl>
                                          <p:spTgt spid="8089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089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80943"/>
                                        </p:tgtEl>
                                        <p:attrNameLst>
                                          <p:attrName>style.visibility</p:attrName>
                                        </p:attrNameLst>
                                      </p:cBhvr>
                                      <p:to>
                                        <p:strVal val="visible"/>
                                      </p:to>
                                    </p:set>
                                    <p:anim calcmode="lin" valueType="num">
                                      <p:cBhvr additive="base">
                                        <p:cTn id="43" dur="500" fill="hold"/>
                                        <p:tgtEl>
                                          <p:spTgt spid="80943"/>
                                        </p:tgtEl>
                                        <p:attrNameLst>
                                          <p:attrName>ppt_x</p:attrName>
                                        </p:attrNameLst>
                                      </p:cBhvr>
                                      <p:tavLst>
                                        <p:tav tm="0">
                                          <p:val>
                                            <p:strVal val="0-#ppt_w/2"/>
                                          </p:val>
                                        </p:tav>
                                        <p:tav tm="100000">
                                          <p:val>
                                            <p:strVal val="#ppt_x"/>
                                          </p:val>
                                        </p:tav>
                                      </p:tavLst>
                                    </p:anim>
                                    <p:anim calcmode="lin" valueType="num">
                                      <p:cBhvr additive="base">
                                        <p:cTn id="44" dur="500" fill="hold"/>
                                        <p:tgtEl>
                                          <p:spTgt spid="8094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0946">
                                            <p:txEl>
                                              <p:pRg st="0" end="0"/>
                                            </p:txEl>
                                          </p:spTgt>
                                        </p:tgtEl>
                                        <p:attrNameLst>
                                          <p:attrName>style.visibility</p:attrName>
                                        </p:attrNameLst>
                                      </p:cBhvr>
                                      <p:to>
                                        <p:strVal val="visible"/>
                                      </p:to>
                                    </p:set>
                                    <p:anim calcmode="lin" valueType="num">
                                      <p:cBhvr additive="base">
                                        <p:cTn id="49" dur="500" fill="hold"/>
                                        <p:tgtEl>
                                          <p:spTgt spid="8094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09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0947">
                                            <p:txEl>
                                              <p:pRg st="0" end="0"/>
                                            </p:txEl>
                                          </p:spTgt>
                                        </p:tgtEl>
                                        <p:attrNameLst>
                                          <p:attrName>style.visibility</p:attrName>
                                        </p:attrNameLst>
                                      </p:cBhvr>
                                      <p:to>
                                        <p:strVal val="visible"/>
                                      </p:to>
                                    </p:set>
                                    <p:anim calcmode="lin" valueType="num">
                                      <p:cBhvr additive="base">
                                        <p:cTn id="55" dur="500" fill="hold"/>
                                        <p:tgtEl>
                                          <p:spTgt spid="8094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09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autoUpdateAnimBg="0"/>
      <p:bldP spid="80946" grpId="0" build="p" autoUpdateAnimBg="0"/>
      <p:bldP spid="8094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43DBE29-9077-4966-898B-3EF4B3CF33EC}"/>
              </a:ext>
            </a:extLst>
          </p:cNvPr>
          <p:cNvSpPr>
            <a:spLocks noGrp="1" noChangeArrowheads="1"/>
          </p:cNvSpPr>
          <p:nvPr>
            <p:ph type="title"/>
          </p:nvPr>
        </p:nvSpPr>
        <p:spPr/>
        <p:txBody>
          <a:bodyPr/>
          <a:lstStyle/>
          <a:p>
            <a:pPr eaLnBrk="1" hangingPunct="1"/>
            <a:endParaRPr lang="zh-CN" altLang="zh-CN"/>
          </a:p>
        </p:txBody>
      </p:sp>
      <p:sp>
        <p:nvSpPr>
          <p:cNvPr id="22531" name="Rectangle 3">
            <a:extLst>
              <a:ext uri="{FF2B5EF4-FFF2-40B4-BE49-F238E27FC236}">
                <a16:creationId xmlns:a16="http://schemas.microsoft.com/office/drawing/2014/main" id="{180F3774-C53F-4D16-9C54-6555BFB6522A}"/>
              </a:ext>
            </a:extLst>
          </p:cNvPr>
          <p:cNvSpPr>
            <a:spLocks noGrp="1" noChangeArrowheads="1"/>
          </p:cNvSpPr>
          <p:nvPr>
            <p:ph type="body" idx="1"/>
          </p:nvPr>
        </p:nvSpPr>
        <p:spPr/>
        <p:txBody>
          <a:bodyPr/>
          <a:lstStyle/>
          <a:p>
            <a:pPr eaLnBrk="1" hangingPunct="1">
              <a:lnSpc>
                <a:spcPct val="90000"/>
              </a:lnSpc>
              <a:buFontTx/>
              <a:buNone/>
            </a:pPr>
            <a:r>
              <a:rPr lang="zh-CN" altLang="en-US" sz="2000"/>
              <a:t>例</a:t>
            </a:r>
          </a:p>
          <a:p>
            <a:pPr eaLnBrk="1" hangingPunct="1">
              <a:lnSpc>
                <a:spcPct val="90000"/>
              </a:lnSpc>
              <a:buFontTx/>
              <a:buNone/>
            </a:pPr>
            <a:r>
              <a:rPr lang="zh-CN" altLang="en-US" sz="2000"/>
              <a:t>      他获得了本次奥林匹克信息竞赛的冠军或亚军。</a:t>
            </a:r>
          </a:p>
          <a:p>
            <a:pPr eaLnBrk="1" hangingPunct="1">
              <a:lnSpc>
                <a:spcPct val="90000"/>
              </a:lnSpc>
              <a:buFontTx/>
              <a:buNone/>
            </a:pPr>
            <a:r>
              <a:rPr lang="zh-CN" altLang="en-US" sz="2000"/>
              <a:t>等价于：</a:t>
            </a:r>
          </a:p>
          <a:p>
            <a:pPr eaLnBrk="1" hangingPunct="1">
              <a:lnSpc>
                <a:spcPct val="90000"/>
              </a:lnSpc>
              <a:buFontTx/>
              <a:buNone/>
            </a:pPr>
            <a:r>
              <a:rPr lang="zh-CN" altLang="en-US" sz="2000"/>
              <a:t>      他获得了本次奥林匹克信息竞赛的冠军而没有获得本次奥林匹克信息竞赛的亚军，或者他获得了本次奥林匹克信息竞赛的亚军而没有获得本次奥林匹克信息竞赛的冠军。</a:t>
            </a:r>
          </a:p>
          <a:p>
            <a:pPr eaLnBrk="1" hangingPunct="1">
              <a:lnSpc>
                <a:spcPct val="90000"/>
              </a:lnSpc>
              <a:buFontTx/>
              <a:buNone/>
            </a:pPr>
            <a:r>
              <a:rPr lang="zh-CN" altLang="en-US" sz="2000" b="1"/>
              <a:t>解：</a:t>
            </a:r>
            <a:r>
              <a:rPr lang="zh-CN" altLang="en-US" sz="2000"/>
              <a:t>设</a:t>
            </a:r>
            <a:r>
              <a:rPr lang="en-US" altLang="zh-CN" sz="2000"/>
              <a:t>P</a:t>
            </a:r>
            <a:r>
              <a:rPr lang="zh-CN" altLang="en-US" sz="2000"/>
              <a:t>：他获得了本次奥林匹克信息竞赛的冠军。</a:t>
            </a:r>
          </a:p>
          <a:p>
            <a:pPr eaLnBrk="1" hangingPunct="1">
              <a:lnSpc>
                <a:spcPct val="90000"/>
              </a:lnSpc>
              <a:buFontTx/>
              <a:buNone/>
            </a:pPr>
            <a:r>
              <a:rPr lang="zh-CN" altLang="en-US" sz="2000"/>
              <a:t>            </a:t>
            </a:r>
            <a:r>
              <a:rPr lang="en-US" altLang="zh-CN" sz="2000"/>
              <a:t>Q</a:t>
            </a:r>
            <a:r>
              <a:rPr lang="zh-CN" altLang="en-US" sz="2000"/>
              <a:t>：他获得了本次奥林匹克信息竞赛的亚军。</a:t>
            </a:r>
          </a:p>
          <a:p>
            <a:pPr eaLnBrk="1" hangingPunct="1">
              <a:lnSpc>
                <a:spcPct val="90000"/>
              </a:lnSpc>
              <a:buFontTx/>
              <a:buNone/>
            </a:pPr>
            <a:r>
              <a:rPr lang="zh-CN" altLang="en-US" sz="2000"/>
              <a:t>原命题可翻译为（异或）：</a:t>
            </a:r>
            <a:r>
              <a:rPr lang="zh-CN" altLang="en-US" sz="2000">
                <a:sym typeface="Wingdings" panose="05000000000000000000" pitchFamily="2" charset="2"/>
              </a:rPr>
              <a:t>（</a:t>
            </a:r>
            <a:r>
              <a:rPr lang="en-US" altLang="zh-CN" sz="2000"/>
              <a:t>P ∧</a:t>
            </a:r>
            <a:r>
              <a:rPr lang="en-US" altLang="zh-CN" sz="2000">
                <a:sym typeface="Wingdings" panose="05000000000000000000" pitchFamily="2" charset="2"/>
              </a:rPr>
              <a:t>﹁</a:t>
            </a:r>
            <a:r>
              <a:rPr lang="en-US" altLang="zh-CN" sz="2000"/>
              <a:t> Q</a:t>
            </a:r>
            <a:r>
              <a:rPr lang="zh-CN" altLang="en-US" sz="2000"/>
              <a:t>） ∨ （</a:t>
            </a:r>
            <a:r>
              <a:rPr lang="en-US" altLang="zh-CN" sz="2000">
                <a:sym typeface="Wingdings" panose="05000000000000000000" pitchFamily="2" charset="2"/>
              </a:rPr>
              <a:t>﹁</a:t>
            </a:r>
            <a:r>
              <a:rPr lang="en-US" altLang="zh-CN" sz="2000"/>
              <a:t>P ∧ Q</a:t>
            </a:r>
            <a:r>
              <a:rPr lang="zh-CN" altLang="en-US" sz="2000"/>
              <a:t>）。</a:t>
            </a:r>
          </a:p>
          <a:p>
            <a:pPr eaLnBrk="1" hangingPunct="1">
              <a:lnSpc>
                <a:spcPct val="90000"/>
              </a:lnSpc>
              <a:buFontTx/>
              <a:buNone/>
            </a:pPr>
            <a:endParaRPr lang="zh-CN" altLang="en-US" sz="2000"/>
          </a:p>
          <a:p>
            <a:pPr eaLnBrk="1" hangingPunct="1">
              <a:lnSpc>
                <a:spcPct val="90000"/>
              </a:lnSpc>
              <a:buFontTx/>
              <a:buNone/>
            </a:pPr>
            <a:endParaRPr lang="zh-CN" altLang="en-US" sz="2000"/>
          </a:p>
          <a:p>
            <a:pPr eaLnBrk="1" hangingPunct="1">
              <a:lnSpc>
                <a:spcPct val="90000"/>
              </a:lnSpc>
              <a:buFontTx/>
              <a:buNone/>
            </a:pPr>
            <a:endParaRPr lang="en-US" altLang="zh-CN"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4">
            <a:extLst>
              <a:ext uri="{FF2B5EF4-FFF2-40B4-BE49-F238E27FC236}">
                <a16:creationId xmlns:a16="http://schemas.microsoft.com/office/drawing/2014/main" id="{F4B285E0-45EC-4538-A67E-3408C23F4E81}"/>
              </a:ext>
            </a:extLst>
          </p:cNvPr>
          <p:cNvSpPr>
            <a:spLocks noGrp="1" noChangeArrowheads="1"/>
          </p:cNvSpPr>
          <p:nvPr>
            <p:ph type="title" idx="4294967295"/>
          </p:nvPr>
        </p:nvSpPr>
        <p:spPr>
          <a:xfrm>
            <a:off x="685800" y="228600"/>
            <a:ext cx="7772400" cy="533400"/>
          </a:xfrm>
        </p:spPr>
        <p:txBody>
          <a:bodyPr/>
          <a:lstStyle/>
          <a:p>
            <a:pPr eaLnBrk="1" hangingPunct="1"/>
            <a:r>
              <a:rPr lang="en-US" altLang="zh-CN" sz="3200" b="1"/>
              <a:t>1-4    </a:t>
            </a:r>
            <a:r>
              <a:rPr lang="zh-CN" altLang="en-US" sz="3200" b="1"/>
              <a:t>真值表与等价公式</a:t>
            </a:r>
            <a:r>
              <a:rPr lang="zh-CN" altLang="en-US"/>
              <a:t>   </a:t>
            </a:r>
          </a:p>
        </p:txBody>
      </p:sp>
      <p:sp>
        <p:nvSpPr>
          <p:cNvPr id="27653" name="Text Box 5">
            <a:extLst>
              <a:ext uri="{FF2B5EF4-FFF2-40B4-BE49-F238E27FC236}">
                <a16:creationId xmlns:a16="http://schemas.microsoft.com/office/drawing/2014/main" id="{E09A2108-168D-4B0B-90D0-43CB721FC02F}"/>
              </a:ext>
            </a:extLst>
          </p:cNvPr>
          <p:cNvSpPr txBox="1">
            <a:spLocks noChangeArrowheads="1"/>
          </p:cNvSpPr>
          <p:nvPr/>
        </p:nvSpPr>
        <p:spPr bwMode="auto">
          <a:xfrm>
            <a:off x="76200" y="914400"/>
            <a:ext cx="89154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5000"/>
              </a:lnSpc>
              <a:spcBef>
                <a:spcPct val="50000"/>
              </a:spcBef>
            </a:pPr>
            <a:r>
              <a:rPr lang="zh-CN" altLang="en-US" b="1">
                <a:solidFill>
                  <a:schemeClr val="accent2"/>
                </a:solidFill>
              </a:rPr>
              <a:t>定义</a:t>
            </a:r>
            <a:r>
              <a:rPr lang="en-US" altLang="zh-CN" b="1">
                <a:solidFill>
                  <a:schemeClr val="accent2"/>
                </a:solidFill>
              </a:rPr>
              <a:t>1-4.1</a:t>
            </a:r>
            <a:r>
              <a:rPr lang="en-US" altLang="zh-CN"/>
              <a:t>	</a:t>
            </a:r>
            <a:r>
              <a:rPr lang="zh-CN" altLang="en-US"/>
              <a:t>在命题公式中，对于分量指派真值的各种可能组合，即可确定该命题公式的各种真值情况，汇列其为表，就称为该命题公式的真值表。</a:t>
            </a:r>
          </a:p>
          <a:p>
            <a:pPr eaLnBrk="1" hangingPunct="1">
              <a:lnSpc>
                <a:spcPct val="75000"/>
              </a:lnSpc>
              <a:spcBef>
                <a:spcPct val="50000"/>
              </a:spcBef>
            </a:pPr>
            <a:r>
              <a:rPr lang="zh-CN" altLang="en-US" sz="2000" b="1">
                <a:solidFill>
                  <a:srgbClr val="800000"/>
                </a:solidFill>
              </a:rPr>
              <a:t>例</a:t>
            </a:r>
            <a:r>
              <a:rPr lang="zh-CN" altLang="en-US" sz="2000">
                <a:solidFill>
                  <a:srgbClr val="800000"/>
                </a:solidFill>
              </a:rPr>
              <a:t> </a:t>
            </a:r>
            <a:r>
              <a:rPr lang="zh-CN" altLang="en-US" sz="2000"/>
              <a:t>    </a:t>
            </a:r>
            <a:r>
              <a:rPr lang="en-US" altLang="zh-CN" sz="2000">
                <a:sym typeface="Wingdings" panose="05000000000000000000" pitchFamily="2" charset="2"/>
              </a:rPr>
              <a:t>﹁</a:t>
            </a:r>
            <a:r>
              <a:rPr lang="en-US" altLang="zh-CN" sz="2000"/>
              <a:t> P∨Q</a:t>
            </a:r>
            <a:r>
              <a:rPr lang="zh-CN" altLang="en-US" sz="2000"/>
              <a:t>真值表的构造                    </a:t>
            </a:r>
            <a:r>
              <a:rPr lang="zh-CN" altLang="en-US" sz="2000" b="1">
                <a:solidFill>
                  <a:srgbClr val="800000"/>
                </a:solidFill>
              </a:rPr>
              <a:t>例	</a:t>
            </a:r>
            <a:r>
              <a:rPr lang="zh-CN" altLang="en-US" sz="2000"/>
              <a:t>        </a:t>
            </a:r>
            <a:r>
              <a:rPr lang="en-US" altLang="zh-CN" sz="2000"/>
              <a:t>(P ∧Q) ∧</a:t>
            </a:r>
            <a:r>
              <a:rPr lang="en-US" altLang="zh-CN" sz="2000">
                <a:sym typeface="Wingdings" panose="05000000000000000000" pitchFamily="2" charset="2"/>
              </a:rPr>
              <a:t>﹁</a:t>
            </a:r>
            <a:r>
              <a:rPr lang="en-US" altLang="zh-CN" sz="2000"/>
              <a:t> P</a:t>
            </a:r>
            <a:r>
              <a:rPr lang="zh-CN" altLang="en-US" sz="2000"/>
              <a:t>真值表的构造</a:t>
            </a:r>
          </a:p>
        </p:txBody>
      </p:sp>
      <p:graphicFrame>
        <p:nvGraphicFramePr>
          <p:cNvPr id="27847" name="Group 199">
            <a:extLst>
              <a:ext uri="{FF2B5EF4-FFF2-40B4-BE49-F238E27FC236}">
                <a16:creationId xmlns:a16="http://schemas.microsoft.com/office/drawing/2014/main" id="{F866245A-FFE2-49B8-925B-C122B655CD49}"/>
              </a:ext>
            </a:extLst>
          </p:cNvPr>
          <p:cNvGraphicFramePr>
            <a:graphicFrameLocks noGrp="1"/>
          </p:cNvGraphicFramePr>
          <p:nvPr/>
        </p:nvGraphicFramePr>
        <p:xfrm>
          <a:off x="152400" y="2971800"/>
          <a:ext cx="3886200" cy="201295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96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Wingdings" pitchFamily="2"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P</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Wingdings" pitchFamily="2"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P∨Q</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4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7849" name="Group 201">
            <a:extLst>
              <a:ext uri="{FF2B5EF4-FFF2-40B4-BE49-F238E27FC236}">
                <a16:creationId xmlns:a16="http://schemas.microsoft.com/office/drawing/2014/main" id="{5F4E350C-C512-4800-B554-6335491854EA}"/>
              </a:ext>
            </a:extLst>
          </p:cNvPr>
          <p:cNvGraphicFramePr>
            <a:graphicFrameLocks noGrp="1"/>
          </p:cNvGraphicFramePr>
          <p:nvPr/>
        </p:nvGraphicFramePr>
        <p:xfrm>
          <a:off x="4267200" y="2971800"/>
          <a:ext cx="4876800" cy="2041525"/>
        </p:xfrm>
        <a:graphic>
          <a:graphicData uri="http://schemas.openxmlformats.org/drawingml/2006/table">
            <a:tbl>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4570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Wingdings" pitchFamily="2"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P</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 ∧ Q</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(P∧Q)∧</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Wingdings" pitchFamily="2"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832" name="Text Box 184">
            <a:extLst>
              <a:ext uri="{FF2B5EF4-FFF2-40B4-BE49-F238E27FC236}">
                <a16:creationId xmlns:a16="http://schemas.microsoft.com/office/drawing/2014/main" id="{881A9515-1063-4FC3-844F-C78610C8759B}"/>
              </a:ext>
            </a:extLst>
          </p:cNvPr>
          <p:cNvSpPr txBox="1">
            <a:spLocks noChangeArrowheads="1"/>
          </p:cNvSpPr>
          <p:nvPr/>
        </p:nvSpPr>
        <p:spPr bwMode="auto">
          <a:xfrm>
            <a:off x="76200" y="5257800"/>
            <a:ext cx="8915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注</a:t>
            </a:r>
            <a:r>
              <a:rPr lang="zh-CN" altLang="en-US"/>
              <a:t>：在真值表中，命题公式中真值的取值数目，取决于分量的个</a:t>
            </a:r>
          </a:p>
          <a:p>
            <a:pPr eaLnBrk="1" hangingPunct="1">
              <a:spcBef>
                <a:spcPct val="50000"/>
              </a:spcBef>
            </a:pPr>
            <a:r>
              <a:rPr lang="zh-CN" altLang="en-US"/>
              <a:t>数，一般是</a:t>
            </a:r>
            <a:r>
              <a:rPr lang="en-US" altLang="zh-CN" b="1"/>
              <a:t>n</a:t>
            </a:r>
            <a:r>
              <a:rPr lang="zh-CN" altLang="en-US" b="1"/>
              <a:t>个命题变元组成的命题公式共有</a:t>
            </a:r>
            <a:r>
              <a:rPr lang="en-US" altLang="zh-CN" b="1"/>
              <a:t>2 </a:t>
            </a:r>
            <a:r>
              <a:rPr lang="en-US" altLang="zh-CN" b="1" baseline="30000"/>
              <a:t>n </a:t>
            </a:r>
            <a:r>
              <a:rPr lang="zh-CN" altLang="en-US" b="1"/>
              <a:t>种真值情况</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500" fill="hold"/>
                                        <p:tgtEl>
                                          <p:spTgt spid="27652"/>
                                        </p:tgtEl>
                                        <p:attrNameLst>
                                          <p:attrName>ppt_x</p:attrName>
                                        </p:attrNameLst>
                                      </p:cBhvr>
                                      <p:tavLst>
                                        <p:tav tm="0">
                                          <p:val>
                                            <p:strVal val="0-#ppt_w/2"/>
                                          </p:val>
                                        </p:tav>
                                        <p:tav tm="100000">
                                          <p:val>
                                            <p:strVal val="#ppt_x"/>
                                          </p:val>
                                        </p:tav>
                                      </p:tavLst>
                                    </p:anim>
                                    <p:anim calcmode="lin" valueType="num">
                                      <p:cBhvr additive="base">
                                        <p:cTn id="8"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653">
                                            <p:txEl>
                                              <p:pRg st="0" end="0"/>
                                            </p:txEl>
                                          </p:spTgt>
                                        </p:tgtEl>
                                        <p:attrNameLst>
                                          <p:attrName>style.visibility</p:attrName>
                                        </p:attrNameLst>
                                      </p:cBhvr>
                                      <p:to>
                                        <p:strVal val="visible"/>
                                      </p:to>
                                    </p:set>
                                    <p:anim calcmode="lin" valueType="num">
                                      <p:cBhvr additive="base">
                                        <p:cTn id="13" dur="500" fill="hold"/>
                                        <p:tgtEl>
                                          <p:spTgt spid="2765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6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653">
                                            <p:txEl>
                                              <p:pRg st="1" end="1"/>
                                            </p:txEl>
                                          </p:spTgt>
                                        </p:tgtEl>
                                        <p:attrNameLst>
                                          <p:attrName>style.visibility</p:attrName>
                                        </p:attrNameLst>
                                      </p:cBhvr>
                                      <p:to>
                                        <p:strVal val="visible"/>
                                      </p:to>
                                    </p:set>
                                    <p:anim calcmode="lin" valueType="num">
                                      <p:cBhvr additive="base">
                                        <p:cTn id="19" dur="500" fill="hold"/>
                                        <p:tgtEl>
                                          <p:spTgt spid="2765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76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7847"/>
                                        </p:tgtEl>
                                        <p:attrNameLst>
                                          <p:attrName>style.visibility</p:attrName>
                                        </p:attrNameLst>
                                      </p:cBhvr>
                                      <p:to>
                                        <p:strVal val="visible"/>
                                      </p:to>
                                    </p:set>
                                    <p:anim calcmode="lin" valueType="num">
                                      <p:cBhvr additive="base">
                                        <p:cTn id="25" dur="500" fill="hold"/>
                                        <p:tgtEl>
                                          <p:spTgt spid="27847"/>
                                        </p:tgtEl>
                                        <p:attrNameLst>
                                          <p:attrName>ppt_x</p:attrName>
                                        </p:attrNameLst>
                                      </p:cBhvr>
                                      <p:tavLst>
                                        <p:tav tm="0">
                                          <p:val>
                                            <p:strVal val="0-#ppt_w/2"/>
                                          </p:val>
                                        </p:tav>
                                        <p:tav tm="100000">
                                          <p:val>
                                            <p:strVal val="#ppt_x"/>
                                          </p:val>
                                        </p:tav>
                                      </p:tavLst>
                                    </p:anim>
                                    <p:anim calcmode="lin" valueType="num">
                                      <p:cBhvr additive="base">
                                        <p:cTn id="26" dur="500" fill="hold"/>
                                        <p:tgtEl>
                                          <p:spTgt spid="2784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7849"/>
                                        </p:tgtEl>
                                        <p:attrNameLst>
                                          <p:attrName>style.visibility</p:attrName>
                                        </p:attrNameLst>
                                      </p:cBhvr>
                                      <p:to>
                                        <p:strVal val="visible"/>
                                      </p:to>
                                    </p:set>
                                    <p:anim calcmode="lin" valueType="num">
                                      <p:cBhvr additive="base">
                                        <p:cTn id="31" dur="500" fill="hold"/>
                                        <p:tgtEl>
                                          <p:spTgt spid="27849"/>
                                        </p:tgtEl>
                                        <p:attrNameLst>
                                          <p:attrName>ppt_x</p:attrName>
                                        </p:attrNameLst>
                                      </p:cBhvr>
                                      <p:tavLst>
                                        <p:tav tm="0">
                                          <p:val>
                                            <p:strVal val="0-#ppt_w/2"/>
                                          </p:val>
                                        </p:tav>
                                        <p:tav tm="100000">
                                          <p:val>
                                            <p:strVal val="#ppt_x"/>
                                          </p:val>
                                        </p:tav>
                                      </p:tavLst>
                                    </p:anim>
                                    <p:anim calcmode="lin" valueType="num">
                                      <p:cBhvr additive="base">
                                        <p:cTn id="32" dur="500" fill="hold"/>
                                        <p:tgtEl>
                                          <p:spTgt spid="2784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7832">
                                            <p:txEl>
                                              <p:pRg st="0" end="0"/>
                                            </p:txEl>
                                          </p:spTgt>
                                        </p:tgtEl>
                                        <p:attrNameLst>
                                          <p:attrName>style.visibility</p:attrName>
                                        </p:attrNameLst>
                                      </p:cBhvr>
                                      <p:to>
                                        <p:strVal val="visible"/>
                                      </p:to>
                                    </p:set>
                                    <p:anim calcmode="lin" valueType="num">
                                      <p:cBhvr additive="base">
                                        <p:cTn id="37" dur="500" fill="hold"/>
                                        <p:tgtEl>
                                          <p:spTgt spid="278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78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7832">
                                            <p:txEl>
                                              <p:pRg st="1" end="1"/>
                                            </p:txEl>
                                          </p:spTgt>
                                        </p:tgtEl>
                                        <p:attrNameLst>
                                          <p:attrName>style.visibility</p:attrName>
                                        </p:attrNameLst>
                                      </p:cBhvr>
                                      <p:to>
                                        <p:strVal val="visible"/>
                                      </p:to>
                                    </p:set>
                                    <p:anim calcmode="lin" valueType="num">
                                      <p:cBhvr additive="base">
                                        <p:cTn id="43" dur="500" fill="hold"/>
                                        <p:tgtEl>
                                          <p:spTgt spid="27832">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783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P spid="27653" grpId="0" build="p" autoUpdateAnimBg="0"/>
      <p:bldP spid="2783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a:extLst>
              <a:ext uri="{FF2B5EF4-FFF2-40B4-BE49-F238E27FC236}">
                <a16:creationId xmlns:a16="http://schemas.microsoft.com/office/drawing/2014/main" id="{A8A00E72-E0EC-4D85-8B08-3EAFD3591D78}"/>
              </a:ext>
            </a:extLst>
          </p:cNvPr>
          <p:cNvSpPr txBox="1">
            <a:spLocks noChangeArrowheads="1"/>
          </p:cNvSpPr>
          <p:nvPr/>
        </p:nvSpPr>
        <p:spPr bwMode="auto">
          <a:xfrm>
            <a:off x="228600" y="152400"/>
            <a:ext cx="86868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定义</a:t>
            </a:r>
            <a:r>
              <a:rPr lang="en-US" altLang="zh-CN" b="1">
                <a:solidFill>
                  <a:schemeClr val="accent2"/>
                </a:solidFill>
              </a:rPr>
              <a:t>1-4.2</a:t>
            </a:r>
            <a:r>
              <a:rPr lang="en-US" altLang="zh-CN"/>
              <a:t>	</a:t>
            </a:r>
            <a:r>
              <a:rPr lang="zh-CN" altLang="en-US"/>
              <a:t>设</a:t>
            </a:r>
            <a:r>
              <a:rPr lang="en-US" altLang="zh-CN"/>
              <a:t>A</a:t>
            </a:r>
            <a:r>
              <a:rPr lang="zh-CN" altLang="en-US"/>
              <a:t>和</a:t>
            </a:r>
            <a:r>
              <a:rPr lang="en-US" altLang="zh-CN"/>
              <a:t>B</a:t>
            </a:r>
            <a:r>
              <a:rPr lang="zh-CN" altLang="en-US"/>
              <a:t>是两个命题公式，且</a:t>
            </a:r>
            <a:r>
              <a:rPr lang="en-US" altLang="zh-CN"/>
              <a:t>P</a:t>
            </a:r>
            <a:r>
              <a:rPr lang="en-US" altLang="zh-CN" baseline="-25000"/>
              <a:t>1</a:t>
            </a:r>
            <a:r>
              <a:rPr lang="zh-CN" altLang="en-US"/>
              <a:t>，</a:t>
            </a:r>
            <a:r>
              <a:rPr lang="en-US" altLang="zh-CN"/>
              <a:t>P</a:t>
            </a:r>
            <a:r>
              <a:rPr lang="en-US" altLang="zh-CN" baseline="-25000"/>
              <a:t>2</a:t>
            </a:r>
            <a:r>
              <a:rPr lang="zh-CN" altLang="en-US"/>
              <a:t>，</a:t>
            </a:r>
            <a:r>
              <a:rPr lang="en-US" altLang="zh-CN"/>
              <a:t>…</a:t>
            </a:r>
            <a:r>
              <a:rPr lang="zh-CN" altLang="en-US"/>
              <a:t>，</a:t>
            </a:r>
            <a:r>
              <a:rPr lang="en-US" altLang="zh-CN"/>
              <a:t>P </a:t>
            </a:r>
            <a:r>
              <a:rPr lang="en-US" altLang="zh-CN" baseline="-25000"/>
              <a:t>n</a:t>
            </a:r>
            <a:r>
              <a:rPr lang="zh-CN" altLang="en-US"/>
              <a:t>为所有出现于</a:t>
            </a:r>
            <a:r>
              <a:rPr lang="en-US" altLang="zh-CN"/>
              <a:t>A</a:t>
            </a:r>
            <a:r>
              <a:rPr lang="zh-CN" altLang="en-US"/>
              <a:t>和</a:t>
            </a:r>
            <a:r>
              <a:rPr lang="en-US" altLang="zh-CN"/>
              <a:t>B</a:t>
            </a:r>
            <a:r>
              <a:rPr lang="zh-CN" altLang="en-US"/>
              <a:t>的原子变元，若对于</a:t>
            </a:r>
            <a:r>
              <a:rPr lang="en-US" altLang="zh-CN"/>
              <a:t>P</a:t>
            </a:r>
            <a:r>
              <a:rPr lang="en-US" altLang="zh-CN" baseline="-25000"/>
              <a:t>1</a:t>
            </a:r>
            <a:r>
              <a:rPr lang="zh-CN" altLang="en-US"/>
              <a:t>，</a:t>
            </a:r>
            <a:r>
              <a:rPr lang="en-US" altLang="zh-CN"/>
              <a:t>P</a:t>
            </a:r>
            <a:r>
              <a:rPr lang="en-US" altLang="zh-CN" baseline="-25000"/>
              <a:t>2</a:t>
            </a:r>
            <a:r>
              <a:rPr lang="zh-CN" altLang="en-US"/>
              <a:t>，</a:t>
            </a:r>
            <a:r>
              <a:rPr lang="en-US" altLang="zh-CN"/>
              <a:t>…</a:t>
            </a:r>
            <a:r>
              <a:rPr lang="zh-CN" altLang="en-US"/>
              <a:t>，</a:t>
            </a:r>
            <a:r>
              <a:rPr lang="en-US" altLang="zh-CN"/>
              <a:t>P </a:t>
            </a:r>
            <a:r>
              <a:rPr lang="en-US" altLang="zh-CN" baseline="-25000"/>
              <a:t>n</a:t>
            </a:r>
            <a:r>
              <a:rPr lang="zh-CN" altLang="en-US"/>
              <a:t>的任一真值指派，</a:t>
            </a:r>
            <a:r>
              <a:rPr lang="en-US" altLang="zh-CN"/>
              <a:t>A</a:t>
            </a:r>
            <a:r>
              <a:rPr lang="zh-CN" altLang="en-US"/>
              <a:t>和</a:t>
            </a:r>
            <a:r>
              <a:rPr lang="en-US" altLang="zh-CN"/>
              <a:t>B</a:t>
            </a:r>
            <a:r>
              <a:rPr lang="zh-CN" altLang="en-US"/>
              <a:t>的真值均相同，则称</a:t>
            </a:r>
            <a:r>
              <a:rPr lang="en-US" altLang="zh-CN"/>
              <a:t>A</a:t>
            </a:r>
            <a:r>
              <a:rPr lang="zh-CN" altLang="en-US"/>
              <a:t>与</a:t>
            </a:r>
            <a:r>
              <a:rPr lang="en-US" altLang="zh-CN"/>
              <a:t>B</a:t>
            </a:r>
            <a:r>
              <a:rPr lang="zh-CN" altLang="en-US"/>
              <a:t>等价或逻辑相等，记作</a:t>
            </a:r>
            <a:r>
              <a:rPr lang="en-US" altLang="zh-CN">
                <a:solidFill>
                  <a:srgbClr val="800000"/>
                </a:solidFill>
              </a:rPr>
              <a:t>A </a:t>
            </a:r>
            <a:r>
              <a:rPr lang="en-US" altLang="zh-CN">
                <a:solidFill>
                  <a:srgbClr val="800000"/>
                </a:solidFill>
                <a:latin typeface="宋体" panose="02010600030101010101" pitchFamily="2" charset="-122"/>
                <a:sym typeface="Symbol" panose="05050102010706020507" pitchFamily="18" charset="2"/>
              </a:rPr>
              <a:t></a:t>
            </a:r>
            <a:r>
              <a:rPr lang="en-US" altLang="zh-CN">
                <a:solidFill>
                  <a:srgbClr val="800000"/>
                </a:solidFill>
              </a:rPr>
              <a:t> B</a:t>
            </a:r>
            <a:r>
              <a:rPr lang="zh-CN" altLang="en-US"/>
              <a:t>。</a:t>
            </a:r>
          </a:p>
          <a:p>
            <a:pPr eaLnBrk="1" hangingPunct="1">
              <a:spcBef>
                <a:spcPct val="50000"/>
              </a:spcBef>
            </a:pPr>
            <a:r>
              <a:rPr lang="zh-CN" altLang="en-US" sz="2000" b="1">
                <a:solidFill>
                  <a:srgbClr val="800000"/>
                </a:solidFill>
              </a:rPr>
              <a:t>例</a:t>
            </a:r>
            <a:r>
              <a:rPr lang="zh-CN" altLang="en-US" sz="2000"/>
              <a:t>	</a:t>
            </a:r>
            <a:r>
              <a:rPr lang="zh-CN" altLang="en-US" sz="2000" b="1"/>
              <a:t>证明</a:t>
            </a:r>
            <a:r>
              <a:rPr lang="zh-CN" altLang="en-US" sz="2000"/>
              <a:t> </a:t>
            </a:r>
            <a:r>
              <a:rPr lang="en-US" altLang="zh-CN" sz="2000"/>
              <a:t>﹁ </a:t>
            </a:r>
            <a:r>
              <a:rPr lang="en-US" altLang="zh-CN" sz="2000">
                <a:sym typeface="Wingdings" panose="05000000000000000000" pitchFamily="2" charset="2"/>
              </a:rPr>
              <a:t>(A→B) </a:t>
            </a:r>
            <a:r>
              <a:rPr lang="en-US" altLang="zh-CN" sz="2000">
                <a:latin typeface="宋体" panose="02010600030101010101" pitchFamily="2" charset="-122"/>
                <a:sym typeface="Symbol" panose="05050102010706020507" pitchFamily="18" charset="2"/>
              </a:rPr>
              <a:t></a:t>
            </a:r>
            <a:r>
              <a:rPr lang="en-US" altLang="zh-CN" sz="2000">
                <a:sym typeface="Wingdings" panose="05000000000000000000" pitchFamily="2" charset="2"/>
              </a:rPr>
              <a:t> A∧</a:t>
            </a:r>
            <a:r>
              <a:rPr lang="en-US" altLang="zh-CN" sz="2000"/>
              <a:t>﹁</a:t>
            </a:r>
            <a:r>
              <a:rPr lang="en-US" altLang="zh-CN" sz="2000">
                <a:sym typeface="Wingdings" panose="05000000000000000000" pitchFamily="2" charset="2"/>
              </a:rPr>
              <a:t> B         </a:t>
            </a:r>
            <a:r>
              <a:rPr lang="zh-CN" altLang="en-US" sz="2000">
                <a:sym typeface="Wingdings" panose="05000000000000000000" pitchFamily="2" charset="2"/>
              </a:rPr>
              <a:t>（利用真值表进行验证）</a:t>
            </a:r>
          </a:p>
          <a:p>
            <a:pPr eaLnBrk="1" hangingPunct="1">
              <a:spcBef>
                <a:spcPct val="50000"/>
              </a:spcBef>
            </a:pPr>
            <a:r>
              <a:rPr lang="zh-CN" altLang="en-US" sz="2000">
                <a:sym typeface="Wingdings" panose="05000000000000000000" pitchFamily="2" charset="2"/>
              </a:rPr>
              <a:t>证：构作真值表：</a:t>
            </a:r>
          </a:p>
        </p:txBody>
      </p:sp>
      <p:graphicFrame>
        <p:nvGraphicFramePr>
          <p:cNvPr id="30786" name="Group 66">
            <a:extLst>
              <a:ext uri="{FF2B5EF4-FFF2-40B4-BE49-F238E27FC236}">
                <a16:creationId xmlns:a16="http://schemas.microsoft.com/office/drawing/2014/main" id="{2DABFDDD-139A-48EB-B334-4D9296A1EF77}"/>
              </a:ext>
            </a:extLst>
          </p:cNvPr>
          <p:cNvGraphicFramePr>
            <a:graphicFrameLocks noGrp="1"/>
          </p:cNvGraphicFramePr>
          <p:nvPr/>
        </p:nvGraphicFramePr>
        <p:xfrm>
          <a:off x="990600" y="3048000"/>
          <a:ext cx="7010400" cy="2133600"/>
        </p:xfrm>
        <a:graphic>
          <a:graphicData uri="http://schemas.openxmlformats.org/drawingml/2006/table">
            <a:tbl>
              <a:tblPr/>
              <a:tblGrid>
                <a:gridCol w="11303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gridCol w="1130300">
                  <a:extLst>
                    <a:ext uri="{9D8B030D-6E8A-4147-A177-3AD203B41FA5}">
                      <a16:colId xmlns:a16="http://schemas.microsoft.com/office/drawing/2014/main" val="20003"/>
                    </a:ext>
                  </a:extLst>
                </a:gridCol>
                <a:gridCol w="11303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Wingdings" pitchFamily="2"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﹁(A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Wingdings" pitchFamily="2"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92" name="Text Box 72">
            <a:extLst>
              <a:ext uri="{FF2B5EF4-FFF2-40B4-BE49-F238E27FC236}">
                <a16:creationId xmlns:a16="http://schemas.microsoft.com/office/drawing/2014/main" id="{2E842F45-2B69-4C65-B36A-6A9C1804D693}"/>
              </a:ext>
            </a:extLst>
          </p:cNvPr>
          <p:cNvSpPr txBox="1">
            <a:spLocks noChangeArrowheads="1"/>
          </p:cNvSpPr>
          <p:nvPr/>
        </p:nvSpPr>
        <p:spPr bwMode="auto">
          <a:xfrm>
            <a:off x="762000" y="5791200"/>
            <a:ext cx="609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由上表可知： </a:t>
            </a:r>
            <a:r>
              <a:rPr lang="en-US" altLang="zh-CN" sz="2000"/>
              <a:t>﹁ </a:t>
            </a:r>
            <a:r>
              <a:rPr lang="en-US" altLang="zh-CN" sz="2000">
                <a:sym typeface="Wingdings" panose="05000000000000000000" pitchFamily="2" charset="2"/>
              </a:rPr>
              <a:t>(A→B) </a:t>
            </a:r>
            <a:r>
              <a:rPr lang="en-US" altLang="zh-CN" sz="2000">
                <a:latin typeface="宋体" panose="02010600030101010101" pitchFamily="2" charset="-122"/>
                <a:sym typeface="Symbol" panose="05050102010706020507" pitchFamily="18" charset="2"/>
              </a:rPr>
              <a:t></a:t>
            </a:r>
            <a:r>
              <a:rPr lang="en-US" altLang="zh-CN" sz="2000">
                <a:sym typeface="Wingdings" panose="05000000000000000000" pitchFamily="2" charset="2"/>
              </a:rPr>
              <a:t> A∧</a:t>
            </a:r>
            <a:r>
              <a:rPr lang="en-US" altLang="zh-CN" sz="2000"/>
              <a:t>﹁</a:t>
            </a:r>
            <a:r>
              <a:rPr lang="en-US" altLang="zh-CN" sz="2000">
                <a:sym typeface="Wingdings" panose="05000000000000000000" pitchFamily="2" charset="2"/>
              </a:rPr>
              <a:t> B</a:t>
            </a:r>
            <a:r>
              <a:rPr lang="en-US" altLang="zh-CN" sz="2000"/>
              <a:t> </a:t>
            </a:r>
            <a:r>
              <a:rPr lang="zh-CN" altLang="en-US" sz="2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additive="base">
                                        <p:cTn id="7" dur="500" fill="hold"/>
                                        <p:tgtEl>
                                          <p:spTgt spid="3072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7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724">
                                            <p:txEl>
                                              <p:pRg st="1" end="1"/>
                                            </p:txEl>
                                          </p:spTgt>
                                        </p:tgtEl>
                                        <p:attrNameLst>
                                          <p:attrName>style.visibility</p:attrName>
                                        </p:attrNameLst>
                                      </p:cBhvr>
                                      <p:to>
                                        <p:strVal val="visible"/>
                                      </p:to>
                                    </p:set>
                                    <p:anim calcmode="lin" valueType="num">
                                      <p:cBhvr additive="base">
                                        <p:cTn id="13" dur="500" fill="hold"/>
                                        <p:tgtEl>
                                          <p:spTgt spid="3072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7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724">
                                            <p:txEl>
                                              <p:pRg st="2" end="2"/>
                                            </p:txEl>
                                          </p:spTgt>
                                        </p:tgtEl>
                                        <p:attrNameLst>
                                          <p:attrName>style.visibility</p:attrName>
                                        </p:attrNameLst>
                                      </p:cBhvr>
                                      <p:to>
                                        <p:strVal val="visible"/>
                                      </p:to>
                                    </p:set>
                                    <p:anim calcmode="lin" valueType="num">
                                      <p:cBhvr additive="base">
                                        <p:cTn id="19" dur="500" fill="hold"/>
                                        <p:tgtEl>
                                          <p:spTgt spid="3072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07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786"/>
                                        </p:tgtEl>
                                        <p:attrNameLst>
                                          <p:attrName>style.visibility</p:attrName>
                                        </p:attrNameLst>
                                      </p:cBhvr>
                                      <p:to>
                                        <p:strVal val="visible"/>
                                      </p:to>
                                    </p:set>
                                    <p:anim calcmode="lin" valueType="num">
                                      <p:cBhvr additive="base">
                                        <p:cTn id="25" dur="500" fill="hold"/>
                                        <p:tgtEl>
                                          <p:spTgt spid="30786"/>
                                        </p:tgtEl>
                                        <p:attrNameLst>
                                          <p:attrName>ppt_x</p:attrName>
                                        </p:attrNameLst>
                                      </p:cBhvr>
                                      <p:tavLst>
                                        <p:tav tm="0">
                                          <p:val>
                                            <p:strVal val="0-#ppt_w/2"/>
                                          </p:val>
                                        </p:tav>
                                        <p:tav tm="100000">
                                          <p:val>
                                            <p:strVal val="#ppt_x"/>
                                          </p:val>
                                        </p:tav>
                                      </p:tavLst>
                                    </p:anim>
                                    <p:anim calcmode="lin" valueType="num">
                                      <p:cBhvr additive="base">
                                        <p:cTn id="26" dur="500" fill="hold"/>
                                        <p:tgtEl>
                                          <p:spTgt spid="3078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92"/>
                                        </p:tgtEl>
                                        <p:attrNameLst>
                                          <p:attrName>style.visibility</p:attrName>
                                        </p:attrNameLst>
                                      </p:cBhvr>
                                      <p:to>
                                        <p:strVal val="visible"/>
                                      </p:to>
                                    </p:set>
                                    <p:anim calcmode="lin" valueType="num">
                                      <p:cBhvr additive="base">
                                        <p:cTn id="31" dur="500" fill="hold"/>
                                        <p:tgtEl>
                                          <p:spTgt spid="30792"/>
                                        </p:tgtEl>
                                        <p:attrNameLst>
                                          <p:attrName>ppt_x</p:attrName>
                                        </p:attrNameLst>
                                      </p:cBhvr>
                                      <p:tavLst>
                                        <p:tav tm="0">
                                          <p:val>
                                            <p:strVal val="0-#ppt_w/2"/>
                                          </p:val>
                                        </p:tav>
                                        <p:tav tm="100000">
                                          <p:val>
                                            <p:strVal val="#ppt_x"/>
                                          </p:val>
                                        </p:tav>
                                      </p:tavLst>
                                    </p:anim>
                                    <p:anim calcmode="lin" valueType="num">
                                      <p:cBhvr additive="base">
                                        <p:cTn id="32" dur="500" fill="hold"/>
                                        <p:tgtEl>
                                          <p:spTgt spid="307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autoUpdateAnimBg="0"/>
      <p:bldP spid="3079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a:extLst>
              <a:ext uri="{FF2B5EF4-FFF2-40B4-BE49-F238E27FC236}">
                <a16:creationId xmlns:a16="http://schemas.microsoft.com/office/drawing/2014/main" id="{80A06ED5-9071-42AF-A89D-45824310B99B}"/>
              </a:ext>
            </a:extLst>
          </p:cNvPr>
          <p:cNvSpPr txBox="1">
            <a:spLocks noChangeArrowheads="1"/>
          </p:cNvSpPr>
          <p:nvPr/>
        </p:nvSpPr>
        <p:spPr bwMode="auto">
          <a:xfrm>
            <a:off x="228600" y="304800"/>
            <a:ext cx="844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P</a:t>
            </a:r>
            <a:r>
              <a:rPr lang="zh-CN" altLang="en-US" sz="2000"/>
              <a:t>下表列出命题定律，均可用真值表进行，特别的：   </a:t>
            </a:r>
            <a:r>
              <a:rPr lang="en-US" altLang="zh-CN"/>
              <a:t>P→Q</a:t>
            </a:r>
            <a:r>
              <a:rPr lang="en-US" altLang="zh-CN">
                <a:sym typeface="Symbol" panose="05050102010706020507" pitchFamily="18" charset="2"/>
              </a:rPr>
              <a:t> </a:t>
            </a:r>
            <a:r>
              <a:rPr lang="en-US" altLang="zh-CN"/>
              <a:t>﹁ P ∨Q</a:t>
            </a:r>
          </a:p>
        </p:txBody>
      </p:sp>
      <p:graphicFrame>
        <p:nvGraphicFramePr>
          <p:cNvPr id="32910" name="Group 142">
            <a:extLst>
              <a:ext uri="{FF2B5EF4-FFF2-40B4-BE49-F238E27FC236}">
                <a16:creationId xmlns:a16="http://schemas.microsoft.com/office/drawing/2014/main" id="{C6681C9C-FE9D-4F12-9416-413F6645D0F4}"/>
              </a:ext>
            </a:extLst>
          </p:cNvPr>
          <p:cNvGraphicFramePr>
            <a:graphicFrameLocks noGrp="1"/>
          </p:cNvGraphicFramePr>
          <p:nvPr/>
        </p:nvGraphicFramePr>
        <p:xfrm>
          <a:off x="228600" y="838200"/>
          <a:ext cx="8686800" cy="5776913"/>
        </p:xfrm>
        <a:graphic>
          <a:graphicData uri="http://schemas.openxmlformats.org/drawingml/2006/table">
            <a:tbl>
              <a:tblPr/>
              <a:tblGrid>
                <a:gridCol w="28956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508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对等律</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双重否定</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幂等律</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P∨P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P∧P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2</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31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结合律</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 ∨R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 (Q∨R)</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 ∧R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 (Q∧R)</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3</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9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交换律</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Q∨P</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Q∧P</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4</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49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分配律</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(Q∧R)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∧(P∨R)</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(Q∨R)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(P∧Q) ∨(P∧R)</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5</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49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吸收律</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(P∧Q)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(P∨Q)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6</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949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德</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摩根律</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﹁P∧﹁Q</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﹁P∨﹁Q</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7</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9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同一律</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P∨F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 , P∧T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P</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8</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零律</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P∧F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F , P∨T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T</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9</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08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否定律</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P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T , P∧﹁ P </a:t>
                      </a:r>
                      <a:r>
                        <a:rPr kumimoji="1" lang="en-US" altLang="zh-CN" sz="1800" b="0" i="0" u="none" strike="noStrike" cap="none" normalizeH="0" baseline="0">
                          <a:ln>
                            <a:noFill/>
                          </a:ln>
                          <a:solidFill>
                            <a:schemeClr val="tx1"/>
                          </a:solidFill>
                          <a:effectLst/>
                          <a:latin typeface="宋体" pitchFamily="2" charset="-122"/>
                          <a:ea typeface="宋体" pitchFamily="2" charset="-122"/>
                          <a:sym typeface="Symbol" pitchFamily="18" charset="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 F</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10</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0-#ppt_w/2"/>
                                          </p:val>
                                        </p:tav>
                                        <p:tav tm="100000">
                                          <p:val>
                                            <p:strVal val="#ppt_x"/>
                                          </p:val>
                                        </p:tav>
                                      </p:tavLst>
                                    </p:anim>
                                    <p:anim calcmode="lin" valueType="num">
                                      <p:cBhvr additive="base">
                                        <p:cTn id="8"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32910"/>
                                        </p:tgtEl>
                                        <p:attrNameLst>
                                          <p:attrName>style.visibility</p:attrName>
                                        </p:attrNameLst>
                                      </p:cBhvr>
                                      <p:to>
                                        <p:strVal val="visible"/>
                                      </p:to>
                                    </p:set>
                                    <p:anim calcmode="lin" valueType="num">
                                      <p:cBhvr additive="base">
                                        <p:cTn id="13" dur="5000" fill="hold"/>
                                        <p:tgtEl>
                                          <p:spTgt spid="32910"/>
                                        </p:tgtEl>
                                        <p:attrNameLst>
                                          <p:attrName>ppt_x</p:attrName>
                                        </p:attrNameLst>
                                      </p:cBhvr>
                                      <p:tavLst>
                                        <p:tav tm="0">
                                          <p:val>
                                            <p:strVal val="#ppt_x"/>
                                          </p:val>
                                        </p:tav>
                                        <p:tav tm="100000">
                                          <p:val>
                                            <p:strVal val="#ppt_x"/>
                                          </p:val>
                                        </p:tav>
                                      </p:tavLst>
                                    </p:anim>
                                    <p:anim calcmode="lin" valueType="num">
                                      <p:cBhvr additive="base">
                                        <p:cTn id="14" dur="5000" fill="hold"/>
                                        <p:tgtEl>
                                          <p:spTgt spid="32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a:extLst>
              <a:ext uri="{FF2B5EF4-FFF2-40B4-BE49-F238E27FC236}">
                <a16:creationId xmlns:a16="http://schemas.microsoft.com/office/drawing/2014/main" id="{AD9E7CA4-B9EC-46D7-A4FF-42180A4BE9A8}"/>
              </a:ext>
            </a:extLst>
          </p:cNvPr>
          <p:cNvSpPr txBox="1">
            <a:spLocks noChangeArrowheads="1"/>
          </p:cNvSpPr>
          <p:nvPr/>
        </p:nvSpPr>
        <p:spPr bwMode="auto">
          <a:xfrm>
            <a:off x="228600" y="3276600"/>
            <a:ext cx="868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2"/>
                </a:solidFill>
              </a:rPr>
              <a:t>定义</a:t>
            </a:r>
            <a:r>
              <a:rPr lang="en-US" altLang="zh-CN" b="1">
                <a:solidFill>
                  <a:schemeClr val="accent2"/>
                </a:solidFill>
              </a:rPr>
              <a:t>1-4.3</a:t>
            </a:r>
            <a:r>
              <a:rPr lang="en-US" altLang="zh-CN"/>
              <a:t>	</a:t>
            </a:r>
            <a:r>
              <a:rPr lang="zh-CN" altLang="en-US"/>
              <a:t>如果</a:t>
            </a:r>
            <a:r>
              <a:rPr lang="en-US" altLang="zh-CN"/>
              <a:t>X</a:t>
            </a:r>
            <a:r>
              <a:rPr lang="zh-CN" altLang="en-US"/>
              <a:t>是一个合式公式，且是合式公式</a:t>
            </a:r>
            <a:r>
              <a:rPr lang="en-US" altLang="zh-CN"/>
              <a:t>A</a:t>
            </a:r>
            <a:r>
              <a:rPr lang="zh-CN" altLang="en-US"/>
              <a:t>的一部分，则称</a:t>
            </a:r>
            <a:r>
              <a:rPr lang="en-US" altLang="zh-CN"/>
              <a:t>X</a:t>
            </a:r>
            <a:r>
              <a:rPr lang="zh-CN" altLang="en-US"/>
              <a:t>为公式</a:t>
            </a:r>
            <a:r>
              <a:rPr lang="en-US" altLang="zh-CN"/>
              <a:t>A</a:t>
            </a:r>
            <a:r>
              <a:rPr lang="zh-CN" altLang="en-US"/>
              <a:t>的子公式。</a:t>
            </a:r>
          </a:p>
        </p:txBody>
      </p:sp>
      <p:graphicFrame>
        <p:nvGraphicFramePr>
          <p:cNvPr id="34894" name="Group 78">
            <a:extLst>
              <a:ext uri="{FF2B5EF4-FFF2-40B4-BE49-F238E27FC236}">
                <a16:creationId xmlns:a16="http://schemas.microsoft.com/office/drawing/2014/main" id="{D552972C-951B-4B4B-B4B7-ED826D279C5E}"/>
              </a:ext>
            </a:extLst>
          </p:cNvPr>
          <p:cNvGraphicFramePr>
            <a:graphicFrameLocks noGrp="1"/>
          </p:cNvGraphicFramePr>
          <p:nvPr/>
        </p:nvGraphicFramePr>
        <p:xfrm>
          <a:off x="457200" y="762000"/>
          <a:ext cx="8229600" cy="2413000"/>
        </p:xfrm>
        <a:graphic>
          <a:graphicData uri="http://schemas.openxmlformats.org/drawingml/2006/table">
            <a:tbl>
              <a:tblPr/>
              <a:tblGrid>
                <a:gridCol w="1176338">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176337">
                  <a:extLst>
                    <a:ext uri="{9D8B030D-6E8A-4147-A177-3AD203B41FA5}">
                      <a16:colId xmlns:a16="http://schemas.microsoft.com/office/drawing/2014/main" val="20006"/>
                    </a:ext>
                  </a:extLst>
                </a:gridCol>
              </a:tblGrid>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76" name="Text Box 60">
            <a:extLst>
              <a:ext uri="{FF2B5EF4-FFF2-40B4-BE49-F238E27FC236}">
                <a16:creationId xmlns:a16="http://schemas.microsoft.com/office/drawing/2014/main" id="{03B432E5-4ED1-4431-8CE6-035AAC031224}"/>
              </a:ext>
            </a:extLst>
          </p:cNvPr>
          <p:cNvSpPr txBox="1">
            <a:spLocks noChangeArrowheads="1"/>
          </p:cNvSpPr>
          <p:nvPr/>
        </p:nvSpPr>
        <p:spPr bwMode="auto">
          <a:xfrm>
            <a:off x="228600" y="228600"/>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利用真值表来验证德</a:t>
            </a:r>
            <a:r>
              <a:rPr lang="en-US" altLang="zh-CN" sz="2000"/>
              <a:t>.</a:t>
            </a:r>
            <a:r>
              <a:rPr lang="zh-CN" altLang="en-US" sz="2000"/>
              <a:t>摩根律</a:t>
            </a:r>
            <a:r>
              <a:rPr lang="en-US" altLang="zh-CN" sz="2000"/>
              <a:t>:﹁(P∨Q) </a:t>
            </a:r>
            <a:r>
              <a:rPr lang="en-US" altLang="zh-CN" sz="2000">
                <a:latin typeface="宋体" panose="02010600030101010101" pitchFamily="2" charset="-122"/>
                <a:sym typeface="Symbol" panose="05050102010706020507" pitchFamily="18" charset="2"/>
              </a:rPr>
              <a:t></a:t>
            </a:r>
            <a:r>
              <a:rPr lang="en-US" altLang="zh-CN" sz="2000"/>
              <a:t> ﹁P∧﹁Q, ﹁(P∧Q) </a:t>
            </a:r>
            <a:r>
              <a:rPr lang="en-US" altLang="zh-CN" sz="2000">
                <a:latin typeface="宋体" panose="02010600030101010101" pitchFamily="2" charset="-122"/>
                <a:sym typeface="Symbol" panose="05050102010706020507" pitchFamily="18" charset="2"/>
              </a:rPr>
              <a:t></a:t>
            </a:r>
            <a:r>
              <a:rPr lang="en-US" altLang="zh-CN" sz="2000"/>
              <a:t> ﹁P∨﹁Q.</a:t>
            </a:r>
          </a:p>
        </p:txBody>
      </p:sp>
      <p:sp>
        <p:nvSpPr>
          <p:cNvPr id="34895" name="Text Box 79">
            <a:extLst>
              <a:ext uri="{FF2B5EF4-FFF2-40B4-BE49-F238E27FC236}">
                <a16:creationId xmlns:a16="http://schemas.microsoft.com/office/drawing/2014/main" id="{B9C146F6-5FF2-44E1-9D9A-ECEE664DFCC2}"/>
              </a:ext>
            </a:extLst>
          </p:cNvPr>
          <p:cNvSpPr txBox="1">
            <a:spLocks noChangeArrowheads="1"/>
          </p:cNvSpPr>
          <p:nvPr/>
        </p:nvSpPr>
        <p:spPr bwMode="auto">
          <a:xfrm>
            <a:off x="228600" y="4267200"/>
            <a:ext cx="8534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tx2"/>
                </a:solidFill>
              </a:rPr>
              <a:t>定理</a:t>
            </a:r>
            <a:r>
              <a:rPr lang="en-US" altLang="zh-CN" b="1">
                <a:solidFill>
                  <a:schemeClr val="tx2"/>
                </a:solidFill>
              </a:rPr>
              <a:t>1-4.1</a:t>
            </a:r>
            <a:r>
              <a:rPr lang="en-US" altLang="zh-CN"/>
              <a:t>	</a:t>
            </a:r>
            <a:r>
              <a:rPr lang="zh-CN" altLang="en-US"/>
              <a:t>设</a:t>
            </a:r>
            <a:r>
              <a:rPr lang="en-US" altLang="zh-CN"/>
              <a:t>X</a:t>
            </a:r>
            <a:r>
              <a:rPr lang="zh-CN" altLang="en-US"/>
              <a:t>是合式公式</a:t>
            </a:r>
            <a:r>
              <a:rPr lang="en-US" altLang="zh-CN"/>
              <a:t>A</a:t>
            </a:r>
            <a:r>
              <a:rPr lang="zh-CN" altLang="en-US"/>
              <a:t>的子公式且</a:t>
            </a:r>
            <a:r>
              <a:rPr lang="en-US" altLang="zh-CN"/>
              <a:t>X </a:t>
            </a:r>
            <a:r>
              <a:rPr lang="en-US" altLang="zh-CN">
                <a:latin typeface="宋体" panose="02010600030101010101" pitchFamily="2" charset="-122"/>
                <a:sym typeface="Symbol" panose="05050102010706020507" pitchFamily="18" charset="2"/>
              </a:rPr>
              <a:t></a:t>
            </a:r>
            <a:r>
              <a:rPr lang="en-US" altLang="zh-CN"/>
              <a:t> Y</a:t>
            </a:r>
            <a:r>
              <a:rPr lang="zh-CN" altLang="en-US"/>
              <a:t>，则将</a:t>
            </a:r>
            <a:r>
              <a:rPr lang="en-US" altLang="zh-CN"/>
              <a:t>A</a:t>
            </a:r>
          </a:p>
          <a:p>
            <a:pPr eaLnBrk="1" hangingPunct="1">
              <a:spcBef>
                <a:spcPct val="50000"/>
              </a:spcBef>
            </a:pPr>
            <a:r>
              <a:rPr lang="zh-CN" altLang="en-US"/>
              <a:t>中的</a:t>
            </a:r>
            <a:r>
              <a:rPr lang="en-US" altLang="zh-CN"/>
              <a:t>X</a:t>
            </a:r>
            <a:r>
              <a:rPr lang="zh-CN" altLang="en-US"/>
              <a:t>用</a:t>
            </a:r>
            <a:r>
              <a:rPr lang="en-US" altLang="zh-CN"/>
              <a:t>Y</a:t>
            </a:r>
            <a:r>
              <a:rPr lang="zh-CN" altLang="en-US"/>
              <a:t>来置换所得到的公式</a:t>
            </a:r>
            <a:r>
              <a:rPr lang="en-US" altLang="zh-CN"/>
              <a:t>B</a:t>
            </a:r>
            <a:r>
              <a:rPr lang="zh-CN" altLang="en-US"/>
              <a:t>与公式</a:t>
            </a:r>
            <a:r>
              <a:rPr lang="en-US" altLang="zh-CN"/>
              <a:t>A</a:t>
            </a:r>
            <a:r>
              <a:rPr lang="zh-CN" altLang="en-US"/>
              <a:t>等价，即</a:t>
            </a:r>
            <a:r>
              <a:rPr lang="en-US" altLang="zh-CN"/>
              <a:t>A </a:t>
            </a:r>
            <a:r>
              <a:rPr lang="en-US" altLang="zh-CN">
                <a:latin typeface="宋体" panose="02010600030101010101" pitchFamily="2" charset="-122"/>
                <a:sym typeface="Symbol" panose="05050102010706020507" pitchFamily="18" charset="2"/>
              </a:rPr>
              <a:t></a:t>
            </a:r>
            <a:r>
              <a:rPr lang="en-US" altLang="zh-CN"/>
              <a:t> B</a:t>
            </a:r>
            <a:r>
              <a:rPr lang="zh-CN" altLang="en-US"/>
              <a:t>。</a:t>
            </a:r>
          </a:p>
        </p:txBody>
      </p:sp>
      <p:sp>
        <p:nvSpPr>
          <p:cNvPr id="34896" name="Text Box 80">
            <a:extLst>
              <a:ext uri="{FF2B5EF4-FFF2-40B4-BE49-F238E27FC236}">
                <a16:creationId xmlns:a16="http://schemas.microsoft.com/office/drawing/2014/main" id="{A37941DE-2A8F-4531-BC21-55F68CEAC613}"/>
              </a:ext>
            </a:extLst>
          </p:cNvPr>
          <p:cNvSpPr txBox="1">
            <a:spLocks noChangeArrowheads="1"/>
          </p:cNvSpPr>
          <p:nvPr/>
        </p:nvSpPr>
        <p:spPr bwMode="auto">
          <a:xfrm>
            <a:off x="0" y="5394325"/>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t>证明</a:t>
            </a:r>
            <a:r>
              <a:rPr lang="zh-CN" altLang="en-US" sz="2000"/>
              <a:t>：因为在相应变元的任一种指派情况下，</a:t>
            </a:r>
            <a:r>
              <a:rPr lang="en-US" altLang="zh-CN" sz="2000"/>
              <a:t>X</a:t>
            </a:r>
            <a:r>
              <a:rPr lang="zh-CN" altLang="en-US" sz="2000"/>
              <a:t>与</a:t>
            </a:r>
            <a:r>
              <a:rPr lang="en-US" altLang="zh-CN" sz="2000"/>
              <a:t>Y</a:t>
            </a:r>
            <a:r>
              <a:rPr lang="zh-CN" altLang="en-US" sz="2000"/>
              <a:t>的真值相同，故以</a:t>
            </a:r>
            <a:r>
              <a:rPr lang="en-US" altLang="zh-CN" sz="2000"/>
              <a:t>Y</a:t>
            </a:r>
            <a:r>
              <a:rPr lang="zh-CN" altLang="en-US" sz="2000"/>
              <a:t>取代</a:t>
            </a:r>
            <a:r>
              <a:rPr lang="en-US" altLang="zh-CN" sz="2000"/>
              <a:t>X</a:t>
            </a:r>
            <a:r>
              <a:rPr lang="zh-CN" altLang="en-US" sz="2000"/>
              <a:t>后，公式</a:t>
            </a:r>
            <a:r>
              <a:rPr lang="en-US" altLang="zh-CN" sz="2000"/>
              <a:t>B</a:t>
            </a:r>
            <a:r>
              <a:rPr lang="zh-CN" altLang="en-US" sz="2000"/>
              <a:t>与公式</a:t>
            </a:r>
            <a:r>
              <a:rPr lang="en-US" altLang="zh-CN" sz="2000"/>
              <a:t>A</a:t>
            </a:r>
            <a:r>
              <a:rPr lang="zh-CN" altLang="en-US" sz="2000"/>
              <a:t>在相应的指派情况下，其真值亦必相同，故</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t> B</a:t>
            </a:r>
            <a:r>
              <a:rPr lang="zh-CN" altLang="en-US" sz="2000"/>
              <a:t>。                   ＃</a:t>
            </a:r>
          </a:p>
        </p:txBody>
      </p:sp>
      <p:sp>
        <p:nvSpPr>
          <p:cNvPr id="34897" name="Text Box 81">
            <a:extLst>
              <a:ext uri="{FF2B5EF4-FFF2-40B4-BE49-F238E27FC236}">
                <a16:creationId xmlns:a16="http://schemas.microsoft.com/office/drawing/2014/main" id="{D0AE60A3-C05C-4BE4-9F20-EC9A0272E69C}"/>
              </a:ext>
            </a:extLst>
          </p:cNvPr>
          <p:cNvSpPr txBox="1">
            <a:spLocks noChangeArrowheads="1"/>
          </p:cNvSpPr>
          <p:nvPr/>
        </p:nvSpPr>
        <p:spPr bwMode="auto">
          <a:xfrm>
            <a:off x="7467600" y="63246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hlinkClick r:id="rId2" action="ppaction://hlinksldjump"/>
              </a:rPr>
              <a:t>命题逻辑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76"/>
                                        </p:tgtEl>
                                        <p:attrNameLst>
                                          <p:attrName>style.visibility</p:attrName>
                                        </p:attrNameLst>
                                      </p:cBhvr>
                                      <p:to>
                                        <p:strVal val="visible"/>
                                      </p:to>
                                    </p:set>
                                    <p:anim calcmode="lin" valueType="num">
                                      <p:cBhvr additive="base">
                                        <p:cTn id="7" dur="500" fill="hold"/>
                                        <p:tgtEl>
                                          <p:spTgt spid="34876"/>
                                        </p:tgtEl>
                                        <p:attrNameLst>
                                          <p:attrName>ppt_x</p:attrName>
                                        </p:attrNameLst>
                                      </p:cBhvr>
                                      <p:tavLst>
                                        <p:tav tm="0">
                                          <p:val>
                                            <p:strVal val="0-#ppt_w/2"/>
                                          </p:val>
                                        </p:tav>
                                        <p:tav tm="100000">
                                          <p:val>
                                            <p:strVal val="#ppt_x"/>
                                          </p:val>
                                        </p:tav>
                                      </p:tavLst>
                                    </p:anim>
                                    <p:anim calcmode="lin" valueType="num">
                                      <p:cBhvr additive="base">
                                        <p:cTn id="8" dur="500" fill="hold"/>
                                        <p:tgtEl>
                                          <p:spTgt spid="348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894"/>
                                        </p:tgtEl>
                                        <p:attrNameLst>
                                          <p:attrName>style.visibility</p:attrName>
                                        </p:attrNameLst>
                                      </p:cBhvr>
                                      <p:to>
                                        <p:strVal val="visible"/>
                                      </p:to>
                                    </p:set>
                                    <p:anim calcmode="lin" valueType="num">
                                      <p:cBhvr additive="base">
                                        <p:cTn id="13" dur="500" fill="hold"/>
                                        <p:tgtEl>
                                          <p:spTgt spid="34894"/>
                                        </p:tgtEl>
                                        <p:attrNameLst>
                                          <p:attrName>ppt_x</p:attrName>
                                        </p:attrNameLst>
                                      </p:cBhvr>
                                      <p:tavLst>
                                        <p:tav tm="0">
                                          <p:val>
                                            <p:strVal val="0-#ppt_w/2"/>
                                          </p:val>
                                        </p:tav>
                                        <p:tav tm="100000">
                                          <p:val>
                                            <p:strVal val="#ppt_x"/>
                                          </p:val>
                                        </p:tav>
                                      </p:tavLst>
                                    </p:anim>
                                    <p:anim calcmode="lin" valueType="num">
                                      <p:cBhvr additive="base">
                                        <p:cTn id="14" dur="500" fill="hold"/>
                                        <p:tgtEl>
                                          <p:spTgt spid="3489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20">
                                            <p:txEl>
                                              <p:pRg st="0" end="0"/>
                                            </p:txEl>
                                          </p:spTgt>
                                        </p:tgtEl>
                                        <p:attrNameLst>
                                          <p:attrName>style.visibility</p:attrName>
                                        </p:attrNameLst>
                                      </p:cBhvr>
                                      <p:to>
                                        <p:strVal val="visible"/>
                                      </p:to>
                                    </p:set>
                                    <p:anim calcmode="lin" valueType="num">
                                      <p:cBhvr additive="base">
                                        <p:cTn id="19" dur="500" fill="hold"/>
                                        <p:tgtEl>
                                          <p:spTgt spid="3482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895">
                                            <p:txEl>
                                              <p:pRg st="0" end="0"/>
                                            </p:txEl>
                                          </p:spTgt>
                                        </p:tgtEl>
                                        <p:attrNameLst>
                                          <p:attrName>style.visibility</p:attrName>
                                        </p:attrNameLst>
                                      </p:cBhvr>
                                      <p:to>
                                        <p:strVal val="visible"/>
                                      </p:to>
                                    </p:set>
                                    <p:anim calcmode="lin" valueType="num">
                                      <p:cBhvr additive="base">
                                        <p:cTn id="25" dur="500" fill="hold"/>
                                        <p:tgtEl>
                                          <p:spTgt spid="34895">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48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4895">
                                            <p:txEl>
                                              <p:pRg st="1" end="1"/>
                                            </p:txEl>
                                          </p:spTgt>
                                        </p:tgtEl>
                                        <p:attrNameLst>
                                          <p:attrName>style.visibility</p:attrName>
                                        </p:attrNameLst>
                                      </p:cBhvr>
                                      <p:to>
                                        <p:strVal val="visible"/>
                                      </p:to>
                                    </p:set>
                                    <p:anim calcmode="lin" valueType="num">
                                      <p:cBhvr additive="base">
                                        <p:cTn id="31" dur="500" fill="hold"/>
                                        <p:tgtEl>
                                          <p:spTgt spid="34895">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48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96">
                                            <p:txEl>
                                              <p:pRg st="0" end="0"/>
                                            </p:txEl>
                                          </p:spTgt>
                                        </p:tgtEl>
                                        <p:attrNameLst>
                                          <p:attrName>style.visibility</p:attrName>
                                        </p:attrNameLst>
                                      </p:cBhvr>
                                      <p:to>
                                        <p:strVal val="visible"/>
                                      </p:to>
                                    </p:set>
                                    <p:anim calcmode="lin" valueType="num">
                                      <p:cBhvr additive="base">
                                        <p:cTn id="37" dur="500" fill="hold"/>
                                        <p:tgtEl>
                                          <p:spTgt spid="34896">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97">
                                            <p:txEl>
                                              <p:pRg st="0" end="0"/>
                                            </p:txEl>
                                          </p:spTgt>
                                        </p:tgtEl>
                                        <p:attrNameLst>
                                          <p:attrName>style.visibility</p:attrName>
                                        </p:attrNameLst>
                                      </p:cBhvr>
                                      <p:to>
                                        <p:strVal val="visible"/>
                                      </p:to>
                                    </p:set>
                                    <p:anim calcmode="lin" valueType="num">
                                      <p:cBhvr additive="base">
                                        <p:cTn id="43" dur="500" fill="hold"/>
                                        <p:tgtEl>
                                          <p:spTgt spid="34897">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9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autoUpdateAnimBg="0"/>
      <p:bldP spid="34876" grpId="0" autoUpdateAnimBg="0"/>
      <p:bldP spid="34895" grpId="0" build="p" autoUpdateAnimBg="0"/>
      <p:bldP spid="34896" grpId="0" build="p" autoUpdateAnimBg="0"/>
      <p:bldP spid="3489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4">
            <a:extLst>
              <a:ext uri="{FF2B5EF4-FFF2-40B4-BE49-F238E27FC236}">
                <a16:creationId xmlns:a16="http://schemas.microsoft.com/office/drawing/2014/main" id="{2BCBEA5F-2904-45DC-8194-6AA76F821C66}"/>
              </a:ext>
            </a:extLst>
          </p:cNvPr>
          <p:cNvSpPr>
            <a:spLocks noGrp="1" noChangeArrowheads="1"/>
          </p:cNvSpPr>
          <p:nvPr>
            <p:ph type="title" idx="4294967295"/>
          </p:nvPr>
        </p:nvSpPr>
        <p:spPr>
          <a:xfrm>
            <a:off x="685800" y="152400"/>
            <a:ext cx="7772400" cy="533400"/>
          </a:xfrm>
        </p:spPr>
        <p:txBody>
          <a:bodyPr/>
          <a:lstStyle/>
          <a:p>
            <a:pPr eaLnBrk="1" hangingPunct="1"/>
            <a:r>
              <a:rPr lang="en-US" altLang="zh-CN" sz="3200" b="1"/>
              <a:t>1-5    </a:t>
            </a:r>
            <a:r>
              <a:rPr lang="zh-CN" altLang="en-US" sz="3200" b="1"/>
              <a:t>重言式与蕴含式</a:t>
            </a:r>
          </a:p>
        </p:txBody>
      </p:sp>
      <p:sp>
        <p:nvSpPr>
          <p:cNvPr id="36869" name="Text Box 5">
            <a:extLst>
              <a:ext uri="{FF2B5EF4-FFF2-40B4-BE49-F238E27FC236}">
                <a16:creationId xmlns:a16="http://schemas.microsoft.com/office/drawing/2014/main" id="{BE5F4CC1-6963-4ECA-BA36-A909DD316B11}"/>
              </a:ext>
            </a:extLst>
          </p:cNvPr>
          <p:cNvSpPr txBox="1">
            <a:spLocks noChangeArrowheads="1"/>
          </p:cNvSpPr>
          <p:nvPr/>
        </p:nvSpPr>
        <p:spPr bwMode="auto">
          <a:xfrm>
            <a:off x="228600" y="762000"/>
            <a:ext cx="8686800" cy="586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b="1">
                <a:solidFill>
                  <a:schemeClr val="accent2"/>
                </a:solidFill>
              </a:rPr>
              <a:t>定义</a:t>
            </a:r>
            <a:r>
              <a:rPr lang="en-US" altLang="zh-CN" b="1">
                <a:solidFill>
                  <a:schemeClr val="accent2"/>
                </a:solidFill>
              </a:rPr>
              <a:t>1-5.1</a:t>
            </a:r>
            <a:r>
              <a:rPr lang="en-US" altLang="zh-CN"/>
              <a:t>	</a:t>
            </a:r>
            <a:r>
              <a:rPr lang="zh-CN" altLang="en-US"/>
              <a:t>对一命题公式，若无论对分量作怎样的指派，其</a:t>
            </a:r>
          </a:p>
          <a:p>
            <a:pPr eaLnBrk="1" hangingPunct="1">
              <a:lnSpc>
                <a:spcPct val="80000"/>
              </a:lnSpc>
              <a:spcBef>
                <a:spcPct val="50000"/>
              </a:spcBef>
            </a:pPr>
            <a:r>
              <a:rPr lang="zh-CN" altLang="en-US"/>
              <a:t>对应的真值永为</a:t>
            </a:r>
            <a:r>
              <a:rPr lang="en-US" altLang="zh-CN"/>
              <a:t>T</a:t>
            </a:r>
            <a:r>
              <a:rPr lang="zh-CN" altLang="en-US"/>
              <a:t>，则该命题公式为</a:t>
            </a:r>
            <a:r>
              <a:rPr lang="zh-CN" altLang="en-US" b="1"/>
              <a:t>重言式或永真公式</a:t>
            </a:r>
            <a:r>
              <a:rPr lang="zh-CN" altLang="en-US"/>
              <a:t>。</a:t>
            </a:r>
          </a:p>
          <a:p>
            <a:pPr eaLnBrk="1" hangingPunct="1">
              <a:lnSpc>
                <a:spcPct val="80000"/>
              </a:lnSpc>
              <a:spcBef>
                <a:spcPct val="50000"/>
              </a:spcBef>
            </a:pPr>
            <a:r>
              <a:rPr lang="zh-CN" altLang="en-US" b="1">
                <a:solidFill>
                  <a:schemeClr val="accent2"/>
                </a:solidFill>
              </a:rPr>
              <a:t>定义</a:t>
            </a:r>
            <a:r>
              <a:rPr lang="en-US" altLang="zh-CN" b="1">
                <a:solidFill>
                  <a:schemeClr val="accent2"/>
                </a:solidFill>
              </a:rPr>
              <a:t>1-5.2</a:t>
            </a:r>
            <a:r>
              <a:rPr lang="en-US" altLang="zh-CN"/>
              <a:t>	</a:t>
            </a:r>
            <a:r>
              <a:rPr lang="zh-CN" altLang="en-US"/>
              <a:t>对一命题公式，若无论对分量作怎样的指派，其</a:t>
            </a:r>
          </a:p>
          <a:p>
            <a:pPr eaLnBrk="1" hangingPunct="1">
              <a:lnSpc>
                <a:spcPct val="80000"/>
              </a:lnSpc>
              <a:spcBef>
                <a:spcPct val="50000"/>
              </a:spcBef>
            </a:pPr>
            <a:r>
              <a:rPr lang="zh-CN" altLang="en-US"/>
              <a:t>对应的真值永为</a:t>
            </a:r>
            <a:r>
              <a:rPr lang="en-US" altLang="zh-CN"/>
              <a:t>F</a:t>
            </a:r>
            <a:r>
              <a:rPr lang="zh-CN" altLang="en-US"/>
              <a:t>，则该命题公式为</a:t>
            </a:r>
            <a:r>
              <a:rPr lang="zh-CN" altLang="en-US" b="1"/>
              <a:t>矛盾式或永假公式</a:t>
            </a:r>
            <a:r>
              <a:rPr lang="zh-CN" altLang="en-US"/>
              <a:t>。</a:t>
            </a:r>
          </a:p>
          <a:p>
            <a:pPr eaLnBrk="1" hangingPunct="1">
              <a:lnSpc>
                <a:spcPct val="80000"/>
              </a:lnSpc>
              <a:spcBef>
                <a:spcPct val="50000"/>
              </a:spcBef>
            </a:pPr>
            <a:r>
              <a:rPr lang="zh-CN" altLang="en-US" b="1">
                <a:solidFill>
                  <a:schemeClr val="tx2"/>
                </a:solidFill>
              </a:rPr>
              <a:t>定理</a:t>
            </a:r>
            <a:r>
              <a:rPr lang="en-US" altLang="zh-CN" b="1">
                <a:solidFill>
                  <a:schemeClr val="tx2"/>
                </a:solidFill>
              </a:rPr>
              <a:t>1-5.1</a:t>
            </a:r>
            <a:r>
              <a:rPr lang="en-US" altLang="zh-CN"/>
              <a:t>	</a:t>
            </a:r>
            <a:r>
              <a:rPr lang="zh-CN" altLang="en-US"/>
              <a:t>任何两个重言式的合取或析取，仍为重言式。</a:t>
            </a:r>
          </a:p>
          <a:p>
            <a:pPr eaLnBrk="1" hangingPunct="1">
              <a:lnSpc>
                <a:spcPct val="80000"/>
              </a:lnSpc>
              <a:spcBef>
                <a:spcPct val="50000"/>
              </a:spcBef>
            </a:pPr>
            <a:r>
              <a:rPr lang="zh-CN" altLang="en-US" sz="2000" b="1"/>
              <a:t>证明</a:t>
            </a:r>
            <a:r>
              <a:rPr lang="zh-CN" altLang="en-US" sz="2000"/>
              <a:t>：</a:t>
            </a:r>
          </a:p>
          <a:p>
            <a:pPr eaLnBrk="1" hangingPunct="1">
              <a:lnSpc>
                <a:spcPct val="80000"/>
              </a:lnSpc>
              <a:spcBef>
                <a:spcPct val="50000"/>
              </a:spcBef>
            </a:pPr>
            <a:r>
              <a:rPr lang="zh-CN" altLang="en-US" sz="2000"/>
              <a:t>	设</a:t>
            </a:r>
            <a:r>
              <a:rPr lang="en-US" altLang="zh-CN" sz="2000"/>
              <a:t>A</a:t>
            </a:r>
            <a:r>
              <a:rPr lang="zh-CN" altLang="en-US" sz="2000"/>
              <a:t>，</a:t>
            </a:r>
            <a:r>
              <a:rPr lang="en-US" altLang="zh-CN" sz="2000"/>
              <a:t>B</a:t>
            </a:r>
            <a:r>
              <a:rPr lang="zh-CN" altLang="en-US" sz="2000"/>
              <a:t>为两个重言式，则不论</a:t>
            </a:r>
            <a:r>
              <a:rPr lang="en-US" altLang="zh-CN" sz="2000"/>
              <a:t>A</a:t>
            </a:r>
            <a:r>
              <a:rPr lang="zh-CN" altLang="en-US" sz="2000"/>
              <a:t>和</a:t>
            </a:r>
            <a:r>
              <a:rPr lang="en-US" altLang="zh-CN" sz="2000"/>
              <a:t>B</a:t>
            </a:r>
            <a:r>
              <a:rPr lang="zh-CN" altLang="en-US" sz="2000"/>
              <a:t>的分量指派任何值，总有</a:t>
            </a:r>
            <a:r>
              <a:rPr lang="en-US" altLang="zh-CN" sz="2000"/>
              <a:t>A</a:t>
            </a:r>
            <a:r>
              <a:rPr lang="zh-CN" altLang="en-US" sz="2000"/>
              <a:t>为</a:t>
            </a:r>
            <a:r>
              <a:rPr lang="en-US" altLang="zh-CN" sz="2000"/>
              <a:t>T</a:t>
            </a:r>
            <a:r>
              <a:rPr lang="zh-CN" altLang="en-US" sz="2000"/>
              <a:t>，</a:t>
            </a:r>
            <a:r>
              <a:rPr lang="en-US" altLang="zh-CN" sz="2000"/>
              <a:t>B</a:t>
            </a:r>
            <a:r>
              <a:rPr lang="zh-CN" altLang="en-US" sz="2000"/>
              <a:t>为</a:t>
            </a:r>
            <a:r>
              <a:rPr lang="en-US" altLang="zh-CN" sz="2000"/>
              <a:t>T</a:t>
            </a:r>
            <a:r>
              <a:rPr lang="zh-CN" altLang="en-US" sz="2000"/>
              <a:t>。则</a:t>
            </a:r>
            <a:r>
              <a:rPr lang="en-US" altLang="zh-CN" sz="2000"/>
              <a:t>A∧B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a:t>
            </a:r>
            <a:r>
              <a:rPr lang="en-US" altLang="zh-CN" sz="2000"/>
              <a:t>A ∨B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                                                               ＃</a:t>
            </a:r>
          </a:p>
          <a:p>
            <a:pPr eaLnBrk="1" hangingPunct="1">
              <a:lnSpc>
                <a:spcPct val="80000"/>
              </a:lnSpc>
              <a:spcBef>
                <a:spcPct val="50000"/>
              </a:spcBef>
            </a:pPr>
            <a:r>
              <a:rPr lang="zh-CN" altLang="en-US" b="1">
                <a:solidFill>
                  <a:schemeClr val="tx2"/>
                </a:solidFill>
              </a:rPr>
              <a:t>定理</a:t>
            </a:r>
            <a:r>
              <a:rPr lang="en-US" altLang="zh-CN" b="1">
                <a:solidFill>
                  <a:schemeClr val="tx2"/>
                </a:solidFill>
              </a:rPr>
              <a:t>1-5.2</a:t>
            </a:r>
            <a:r>
              <a:rPr lang="en-US" altLang="zh-CN"/>
              <a:t>	</a:t>
            </a:r>
            <a:r>
              <a:rPr lang="zh-CN" altLang="en-US"/>
              <a:t>一重言式，对同一分量都用任何公式置换，其结</a:t>
            </a:r>
          </a:p>
          <a:p>
            <a:pPr eaLnBrk="1" hangingPunct="1">
              <a:lnSpc>
                <a:spcPct val="80000"/>
              </a:lnSpc>
              <a:spcBef>
                <a:spcPct val="50000"/>
              </a:spcBef>
            </a:pPr>
            <a:r>
              <a:rPr lang="zh-CN" altLang="en-US"/>
              <a:t>果仍为一重言式。</a:t>
            </a:r>
          </a:p>
          <a:p>
            <a:pPr eaLnBrk="1" hangingPunct="1">
              <a:lnSpc>
                <a:spcPct val="80000"/>
              </a:lnSpc>
              <a:spcBef>
                <a:spcPct val="50000"/>
              </a:spcBef>
            </a:pPr>
            <a:r>
              <a:rPr lang="zh-CN" altLang="en-US" b="1"/>
              <a:t>证明</a:t>
            </a:r>
            <a:r>
              <a:rPr lang="zh-CN" altLang="en-US"/>
              <a:t>：</a:t>
            </a:r>
          </a:p>
          <a:p>
            <a:pPr eaLnBrk="1" hangingPunct="1">
              <a:lnSpc>
                <a:spcPct val="80000"/>
              </a:lnSpc>
              <a:spcBef>
                <a:spcPct val="50000"/>
              </a:spcBef>
            </a:pPr>
            <a:r>
              <a:rPr lang="zh-CN" altLang="en-US"/>
              <a:t>         </a:t>
            </a:r>
            <a:r>
              <a:rPr lang="zh-CN" altLang="en-US" sz="2000"/>
              <a:t>由于重言式的真值与分量的指派无关。故对同一分量的任何合式公式</a:t>
            </a:r>
          </a:p>
          <a:p>
            <a:pPr eaLnBrk="1" hangingPunct="1">
              <a:lnSpc>
                <a:spcPct val="80000"/>
              </a:lnSpc>
              <a:spcBef>
                <a:spcPct val="50000"/>
              </a:spcBef>
            </a:pPr>
            <a:r>
              <a:rPr lang="zh-CN" altLang="en-US" sz="2000"/>
              <a:t>置换后，重言式真值仍为</a:t>
            </a:r>
            <a:r>
              <a:rPr lang="en-US" altLang="zh-CN" sz="2000"/>
              <a:t>T</a:t>
            </a:r>
            <a:r>
              <a:rPr lang="zh-CN" altLang="en-US" sz="20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0-#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6869">
                                            <p:txEl>
                                              <p:pRg st="0" end="0"/>
                                            </p:txEl>
                                          </p:spTgt>
                                        </p:tgtEl>
                                        <p:attrNameLst>
                                          <p:attrName>style.visibility</p:attrName>
                                        </p:attrNameLst>
                                      </p:cBhvr>
                                      <p:to>
                                        <p:strVal val="visible"/>
                                      </p:to>
                                    </p:set>
                                    <p:anim calcmode="lin" valueType="num">
                                      <p:cBhvr additive="base">
                                        <p:cTn id="13" dur="500" fill="hold"/>
                                        <p:tgtEl>
                                          <p:spTgt spid="3686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68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6869">
                                            <p:txEl>
                                              <p:pRg st="1" end="1"/>
                                            </p:txEl>
                                          </p:spTgt>
                                        </p:tgtEl>
                                        <p:attrNameLst>
                                          <p:attrName>style.visibility</p:attrName>
                                        </p:attrNameLst>
                                      </p:cBhvr>
                                      <p:to>
                                        <p:strVal val="visible"/>
                                      </p:to>
                                    </p:set>
                                    <p:anim calcmode="lin" valueType="num">
                                      <p:cBhvr additive="base">
                                        <p:cTn id="19" dur="500" fill="hold"/>
                                        <p:tgtEl>
                                          <p:spTgt spid="3686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68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6869">
                                            <p:txEl>
                                              <p:pRg st="2" end="2"/>
                                            </p:txEl>
                                          </p:spTgt>
                                        </p:tgtEl>
                                        <p:attrNameLst>
                                          <p:attrName>style.visibility</p:attrName>
                                        </p:attrNameLst>
                                      </p:cBhvr>
                                      <p:to>
                                        <p:strVal val="visible"/>
                                      </p:to>
                                    </p:set>
                                    <p:anim calcmode="lin" valueType="num">
                                      <p:cBhvr additive="base">
                                        <p:cTn id="25" dur="500" fill="hold"/>
                                        <p:tgtEl>
                                          <p:spTgt spid="36869">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686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6869">
                                            <p:txEl>
                                              <p:pRg st="3" end="3"/>
                                            </p:txEl>
                                          </p:spTgt>
                                        </p:tgtEl>
                                        <p:attrNameLst>
                                          <p:attrName>style.visibility</p:attrName>
                                        </p:attrNameLst>
                                      </p:cBhvr>
                                      <p:to>
                                        <p:strVal val="visible"/>
                                      </p:to>
                                    </p:set>
                                    <p:anim calcmode="lin" valueType="num">
                                      <p:cBhvr additive="base">
                                        <p:cTn id="31" dur="500" fill="hold"/>
                                        <p:tgtEl>
                                          <p:spTgt spid="36869">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686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6869">
                                            <p:txEl>
                                              <p:pRg st="4" end="4"/>
                                            </p:txEl>
                                          </p:spTgt>
                                        </p:tgtEl>
                                        <p:attrNameLst>
                                          <p:attrName>style.visibility</p:attrName>
                                        </p:attrNameLst>
                                      </p:cBhvr>
                                      <p:to>
                                        <p:strVal val="visible"/>
                                      </p:to>
                                    </p:set>
                                    <p:anim calcmode="lin" valueType="num">
                                      <p:cBhvr additive="base">
                                        <p:cTn id="37" dur="500" fill="hold"/>
                                        <p:tgtEl>
                                          <p:spTgt spid="36869">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686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6869">
                                            <p:txEl>
                                              <p:pRg st="5" end="5"/>
                                            </p:txEl>
                                          </p:spTgt>
                                        </p:tgtEl>
                                        <p:attrNameLst>
                                          <p:attrName>style.visibility</p:attrName>
                                        </p:attrNameLst>
                                      </p:cBhvr>
                                      <p:to>
                                        <p:strVal val="visible"/>
                                      </p:to>
                                    </p:set>
                                    <p:anim calcmode="lin" valueType="num">
                                      <p:cBhvr additive="base">
                                        <p:cTn id="43" dur="500" fill="hold"/>
                                        <p:tgtEl>
                                          <p:spTgt spid="36869">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686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6869">
                                            <p:txEl>
                                              <p:pRg st="6" end="6"/>
                                            </p:txEl>
                                          </p:spTgt>
                                        </p:tgtEl>
                                        <p:attrNameLst>
                                          <p:attrName>style.visibility</p:attrName>
                                        </p:attrNameLst>
                                      </p:cBhvr>
                                      <p:to>
                                        <p:strVal val="visible"/>
                                      </p:to>
                                    </p:set>
                                    <p:anim calcmode="lin" valueType="num">
                                      <p:cBhvr additive="base">
                                        <p:cTn id="49" dur="500" fill="hold"/>
                                        <p:tgtEl>
                                          <p:spTgt spid="36869">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686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6869">
                                            <p:txEl>
                                              <p:pRg st="7" end="7"/>
                                            </p:txEl>
                                          </p:spTgt>
                                        </p:tgtEl>
                                        <p:attrNameLst>
                                          <p:attrName>style.visibility</p:attrName>
                                        </p:attrNameLst>
                                      </p:cBhvr>
                                      <p:to>
                                        <p:strVal val="visible"/>
                                      </p:to>
                                    </p:set>
                                    <p:anim calcmode="lin" valueType="num">
                                      <p:cBhvr additive="base">
                                        <p:cTn id="55" dur="500" fill="hold"/>
                                        <p:tgtEl>
                                          <p:spTgt spid="36869">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686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6869">
                                            <p:txEl>
                                              <p:pRg st="8" end="8"/>
                                            </p:txEl>
                                          </p:spTgt>
                                        </p:tgtEl>
                                        <p:attrNameLst>
                                          <p:attrName>style.visibility</p:attrName>
                                        </p:attrNameLst>
                                      </p:cBhvr>
                                      <p:to>
                                        <p:strVal val="visible"/>
                                      </p:to>
                                    </p:set>
                                    <p:anim calcmode="lin" valueType="num">
                                      <p:cBhvr additive="base">
                                        <p:cTn id="61" dur="500" fill="hold"/>
                                        <p:tgtEl>
                                          <p:spTgt spid="36869">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686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6869">
                                            <p:txEl>
                                              <p:pRg st="9" end="9"/>
                                            </p:txEl>
                                          </p:spTgt>
                                        </p:tgtEl>
                                        <p:attrNameLst>
                                          <p:attrName>style.visibility</p:attrName>
                                        </p:attrNameLst>
                                      </p:cBhvr>
                                      <p:to>
                                        <p:strVal val="visible"/>
                                      </p:to>
                                    </p:set>
                                    <p:anim calcmode="lin" valueType="num">
                                      <p:cBhvr additive="base">
                                        <p:cTn id="67" dur="500" fill="hold"/>
                                        <p:tgtEl>
                                          <p:spTgt spid="36869">
                                            <p:txEl>
                                              <p:pRg st="9" end="9"/>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686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6869">
                                            <p:txEl>
                                              <p:pRg st="10" end="10"/>
                                            </p:txEl>
                                          </p:spTgt>
                                        </p:tgtEl>
                                        <p:attrNameLst>
                                          <p:attrName>style.visibility</p:attrName>
                                        </p:attrNameLst>
                                      </p:cBhvr>
                                      <p:to>
                                        <p:strVal val="visible"/>
                                      </p:to>
                                    </p:set>
                                    <p:anim calcmode="lin" valueType="num">
                                      <p:cBhvr additive="base">
                                        <p:cTn id="73" dur="500" fill="hold"/>
                                        <p:tgtEl>
                                          <p:spTgt spid="36869">
                                            <p:txEl>
                                              <p:pRg st="10" end="1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3686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36869">
                                            <p:txEl>
                                              <p:pRg st="11" end="11"/>
                                            </p:txEl>
                                          </p:spTgt>
                                        </p:tgtEl>
                                        <p:attrNameLst>
                                          <p:attrName>style.visibility</p:attrName>
                                        </p:attrNameLst>
                                      </p:cBhvr>
                                      <p:to>
                                        <p:strVal val="visible"/>
                                      </p:to>
                                    </p:set>
                                    <p:anim calcmode="lin" valueType="num">
                                      <p:cBhvr additive="base">
                                        <p:cTn id="79" dur="500" fill="hold"/>
                                        <p:tgtEl>
                                          <p:spTgt spid="36869">
                                            <p:txEl>
                                              <p:pRg st="11" end="1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3686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6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a:extLst>
              <a:ext uri="{FF2B5EF4-FFF2-40B4-BE49-F238E27FC236}">
                <a16:creationId xmlns:a16="http://schemas.microsoft.com/office/drawing/2014/main" id="{603B7A83-B271-4DD5-B2CB-7328C9729A7A}"/>
              </a:ext>
            </a:extLst>
          </p:cNvPr>
          <p:cNvSpPr txBox="1">
            <a:spLocks noChangeArrowheads="1"/>
          </p:cNvSpPr>
          <p:nvPr/>
        </p:nvSpPr>
        <p:spPr bwMode="auto">
          <a:xfrm>
            <a:off x="152400" y="152400"/>
            <a:ext cx="8915400" cy="657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tx2"/>
                </a:solidFill>
              </a:rPr>
              <a:t>定理</a:t>
            </a:r>
            <a:r>
              <a:rPr lang="en-US" altLang="zh-CN" b="1">
                <a:solidFill>
                  <a:schemeClr val="tx2"/>
                </a:solidFill>
              </a:rPr>
              <a:t>1-5.3</a:t>
            </a:r>
            <a:r>
              <a:rPr lang="en-US" altLang="zh-CN"/>
              <a:t>	</a:t>
            </a:r>
            <a:r>
              <a:rPr lang="zh-CN" altLang="en-US"/>
              <a:t>设</a:t>
            </a:r>
            <a:r>
              <a:rPr lang="en-US" altLang="zh-CN"/>
              <a:t>A</a:t>
            </a:r>
            <a:r>
              <a:rPr lang="zh-CN" altLang="en-US"/>
              <a:t>，</a:t>
            </a:r>
            <a:r>
              <a:rPr lang="en-US" altLang="zh-CN"/>
              <a:t>B</a:t>
            </a:r>
            <a:r>
              <a:rPr lang="zh-CN" altLang="en-US"/>
              <a:t>为命题公式，则</a:t>
            </a:r>
            <a:r>
              <a:rPr lang="en-US" altLang="zh-CN"/>
              <a:t>A </a:t>
            </a:r>
            <a:r>
              <a:rPr lang="en-US" altLang="zh-CN">
                <a:latin typeface="宋体" panose="02010600030101010101" pitchFamily="2" charset="-122"/>
                <a:sym typeface="Symbol" panose="05050102010706020507" pitchFamily="18" charset="2"/>
              </a:rPr>
              <a:t></a:t>
            </a:r>
            <a:r>
              <a:rPr lang="en-US" altLang="zh-CN"/>
              <a:t> B </a:t>
            </a:r>
            <a:r>
              <a:rPr lang="en-US" altLang="zh-CN" i="1"/>
              <a:t>iff</a:t>
            </a:r>
            <a:r>
              <a:rPr lang="en-US" altLang="zh-CN"/>
              <a:t> A </a:t>
            </a:r>
            <a:r>
              <a:rPr lang="en-US" altLang="zh-CN">
                <a:latin typeface="宋体" panose="02010600030101010101" pitchFamily="2" charset="-122"/>
                <a:sym typeface="Symbol" panose="05050102010706020507" pitchFamily="18" charset="2"/>
              </a:rPr>
              <a:t></a:t>
            </a:r>
            <a:r>
              <a:rPr lang="en-US" altLang="zh-CN" sz="2000">
                <a:sym typeface="Wingdings" panose="05000000000000000000" pitchFamily="2" charset="2"/>
              </a:rPr>
              <a:t> </a:t>
            </a:r>
            <a:r>
              <a:rPr lang="en-US" altLang="zh-CN"/>
              <a:t>B</a:t>
            </a:r>
            <a:r>
              <a:rPr lang="zh-CN" altLang="en-US"/>
              <a:t>为一个重言式。</a:t>
            </a:r>
          </a:p>
          <a:p>
            <a:pPr eaLnBrk="1" hangingPunct="1">
              <a:spcBef>
                <a:spcPct val="50000"/>
              </a:spcBef>
            </a:pPr>
            <a:r>
              <a:rPr lang="zh-CN" altLang="en-US" sz="2000" b="1"/>
              <a:t>证明</a:t>
            </a:r>
            <a:r>
              <a:rPr lang="zh-CN" altLang="en-US" sz="2000"/>
              <a:t>：</a:t>
            </a:r>
          </a:p>
          <a:p>
            <a:pPr eaLnBrk="1" hangingPunct="1">
              <a:spcBef>
                <a:spcPct val="50000"/>
              </a:spcBef>
            </a:pPr>
            <a:r>
              <a:rPr lang="zh-CN" altLang="en-US"/>
              <a:t>“</a:t>
            </a:r>
            <a:r>
              <a:rPr lang="zh-CN" altLang="en-US">
                <a:sym typeface="Symbol" panose="05050102010706020507" pitchFamily="18" charset="2"/>
              </a:rPr>
              <a:t></a:t>
            </a:r>
            <a:r>
              <a:rPr lang="zh-CN" altLang="en-US"/>
              <a:t> ”：</a:t>
            </a:r>
            <a:r>
              <a:rPr lang="zh-CN" altLang="en-US" sz="2000"/>
              <a:t>由</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t> B</a:t>
            </a:r>
            <a:r>
              <a:rPr lang="zh-CN" altLang="en-US" sz="2000"/>
              <a:t>知，</a:t>
            </a:r>
            <a:r>
              <a:rPr lang="en-US" altLang="zh-CN" sz="2000"/>
              <a:t>A</a:t>
            </a:r>
            <a:r>
              <a:rPr lang="zh-CN" altLang="en-US" sz="2000"/>
              <a:t>与</a:t>
            </a:r>
            <a:r>
              <a:rPr lang="en-US" altLang="zh-CN" sz="2000"/>
              <a:t>B</a:t>
            </a:r>
            <a:r>
              <a:rPr lang="zh-CN" altLang="en-US" sz="2000"/>
              <a:t>具有相同的真值，</a:t>
            </a:r>
          </a:p>
          <a:p>
            <a:pPr eaLnBrk="1" hangingPunct="1">
              <a:spcBef>
                <a:spcPct val="50000"/>
              </a:spcBef>
            </a:pPr>
            <a:r>
              <a:rPr lang="zh-CN" altLang="en-US" sz="2000"/>
              <a:t>            则由双条件联结词定义可知：</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t> B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a:t>
            </a:r>
          </a:p>
          <a:p>
            <a:pPr eaLnBrk="1" hangingPunct="1">
              <a:spcBef>
                <a:spcPct val="50000"/>
              </a:spcBef>
            </a:pPr>
            <a:r>
              <a:rPr lang="zh-CN" altLang="en-US"/>
              <a:t>“</a:t>
            </a:r>
            <a:r>
              <a:rPr lang="zh-CN" altLang="en-US">
                <a:sym typeface="Symbol" panose="05050102010706020507" pitchFamily="18" charset="2"/>
              </a:rPr>
              <a:t></a:t>
            </a:r>
            <a:r>
              <a:rPr lang="zh-CN" altLang="en-US"/>
              <a:t> ”：</a:t>
            </a:r>
            <a:r>
              <a:rPr lang="zh-CN" altLang="en-US" sz="2000"/>
              <a:t>由</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sym typeface="Wingdings" panose="05000000000000000000" pitchFamily="2" charset="2"/>
              </a:rPr>
              <a:t> </a:t>
            </a:r>
            <a:r>
              <a:rPr lang="en-US" altLang="zh-CN" sz="2000"/>
              <a:t>B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知，</a:t>
            </a:r>
            <a:r>
              <a:rPr lang="en-US" altLang="zh-CN" sz="2000"/>
              <a:t>A</a:t>
            </a:r>
            <a:r>
              <a:rPr lang="zh-CN" altLang="en-US" sz="2000"/>
              <a:t>与</a:t>
            </a:r>
            <a:r>
              <a:rPr lang="en-US" altLang="zh-CN" sz="2000"/>
              <a:t>B</a:t>
            </a:r>
            <a:r>
              <a:rPr lang="zh-CN" altLang="en-US" sz="2000"/>
              <a:t>具有相同的真值，</a:t>
            </a:r>
          </a:p>
          <a:p>
            <a:pPr eaLnBrk="1" hangingPunct="1">
              <a:spcBef>
                <a:spcPct val="50000"/>
              </a:spcBef>
            </a:pPr>
            <a:r>
              <a:rPr lang="zh-CN" altLang="en-US" sz="2000"/>
              <a:t>              则由命题等价定义可知：</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t> B</a:t>
            </a:r>
            <a:r>
              <a:rPr lang="zh-CN" altLang="en-US" sz="2000"/>
              <a:t>。                                   ＃</a:t>
            </a:r>
          </a:p>
          <a:p>
            <a:pPr eaLnBrk="1" hangingPunct="1">
              <a:spcBef>
                <a:spcPct val="50000"/>
              </a:spcBef>
            </a:pPr>
            <a:r>
              <a:rPr lang="zh-CN" altLang="en-US" b="1">
                <a:solidFill>
                  <a:schemeClr val="accent2"/>
                </a:solidFill>
              </a:rPr>
              <a:t>定义</a:t>
            </a:r>
            <a:r>
              <a:rPr lang="en-US" altLang="zh-CN" b="1">
                <a:solidFill>
                  <a:schemeClr val="accent2"/>
                </a:solidFill>
              </a:rPr>
              <a:t>1-5.3</a:t>
            </a:r>
            <a:r>
              <a:rPr lang="en-US" altLang="zh-CN"/>
              <a:t>	</a:t>
            </a:r>
            <a:r>
              <a:rPr lang="en-US" altLang="zh-CN" i="1"/>
              <a:t>iff</a:t>
            </a:r>
            <a:r>
              <a:rPr lang="en-US" altLang="zh-CN"/>
              <a:t> P→Q</a:t>
            </a:r>
            <a:r>
              <a:rPr lang="zh-CN" altLang="en-US"/>
              <a:t>为重言式时，称“</a:t>
            </a:r>
            <a:r>
              <a:rPr lang="en-US" altLang="zh-CN"/>
              <a:t>P</a:t>
            </a:r>
            <a:r>
              <a:rPr lang="zh-CN" altLang="en-US"/>
              <a:t>蕴含</a:t>
            </a:r>
            <a:r>
              <a:rPr lang="en-US" altLang="zh-CN"/>
              <a:t>Q”</a:t>
            </a:r>
            <a:r>
              <a:rPr lang="zh-CN" altLang="en-US"/>
              <a:t>，计为</a:t>
            </a:r>
            <a:r>
              <a:rPr lang="en-US" altLang="zh-CN"/>
              <a:t>P </a:t>
            </a:r>
            <a:r>
              <a:rPr lang="en-US" altLang="zh-CN">
                <a:sym typeface="Symbol" panose="05050102010706020507" pitchFamily="18" charset="2"/>
              </a:rPr>
              <a:t></a:t>
            </a:r>
            <a:r>
              <a:rPr lang="en-US" altLang="zh-CN"/>
              <a:t> Q</a:t>
            </a:r>
            <a:r>
              <a:rPr lang="zh-CN" altLang="en-US"/>
              <a:t>。</a:t>
            </a:r>
            <a:endParaRPr lang="zh-CN" altLang="en-US" sz="1600"/>
          </a:p>
          <a:p>
            <a:pPr eaLnBrk="1" hangingPunct="1">
              <a:spcBef>
                <a:spcPct val="50000"/>
              </a:spcBef>
            </a:pPr>
            <a:r>
              <a:rPr lang="zh-CN" altLang="en-US" b="1">
                <a:solidFill>
                  <a:schemeClr val="accent2"/>
                </a:solidFill>
              </a:rPr>
              <a:t>注</a:t>
            </a:r>
            <a:r>
              <a:rPr lang="zh-CN" altLang="en-US"/>
              <a:t>：</a:t>
            </a:r>
          </a:p>
          <a:p>
            <a:pPr eaLnBrk="1" hangingPunct="1">
              <a:spcBef>
                <a:spcPct val="50000"/>
              </a:spcBef>
            </a:pPr>
            <a:r>
              <a:rPr lang="en-US" altLang="zh-CN"/>
              <a:t>1</a:t>
            </a:r>
            <a:r>
              <a:rPr lang="zh-CN" altLang="en-US"/>
              <a:t>、因</a:t>
            </a:r>
            <a:r>
              <a:rPr lang="en-US" altLang="zh-CN"/>
              <a:t>P→Q</a:t>
            </a:r>
            <a:r>
              <a:rPr lang="zh-CN" altLang="en-US"/>
              <a:t>不是对称关系，则</a:t>
            </a:r>
            <a:r>
              <a:rPr lang="en-US" altLang="zh-CN"/>
              <a:t>P→Q</a:t>
            </a:r>
            <a:r>
              <a:rPr lang="zh-CN" altLang="en-US"/>
              <a:t>与</a:t>
            </a:r>
            <a:r>
              <a:rPr lang="en-US" altLang="zh-CN"/>
              <a:t>Q→P</a:t>
            </a:r>
            <a:r>
              <a:rPr lang="zh-CN" altLang="en-US"/>
              <a:t>不等价；</a:t>
            </a:r>
          </a:p>
          <a:p>
            <a:pPr eaLnBrk="1" hangingPunct="1">
              <a:spcBef>
                <a:spcPct val="50000"/>
              </a:spcBef>
            </a:pPr>
            <a:r>
              <a:rPr lang="en-US" altLang="zh-CN"/>
              <a:t>2</a:t>
            </a:r>
            <a:r>
              <a:rPr lang="zh-CN" altLang="en-US"/>
              <a:t>、对</a:t>
            </a:r>
            <a:r>
              <a:rPr lang="en-US" altLang="zh-CN"/>
              <a:t>P→Q</a:t>
            </a:r>
            <a:r>
              <a:rPr lang="zh-CN" altLang="en-US"/>
              <a:t>，其逆换式为</a:t>
            </a:r>
            <a:r>
              <a:rPr lang="en-US" altLang="zh-CN"/>
              <a:t>Q→  P </a:t>
            </a:r>
            <a:r>
              <a:rPr lang="zh-CN" altLang="en-US"/>
              <a:t>，反换式为</a:t>
            </a:r>
            <a:r>
              <a:rPr lang="en-US" altLang="zh-CN"/>
              <a:t>﹁ P→ ﹁ Q </a:t>
            </a:r>
            <a:r>
              <a:rPr lang="zh-CN" altLang="en-US"/>
              <a:t>，逆反式</a:t>
            </a:r>
          </a:p>
          <a:p>
            <a:pPr eaLnBrk="1" hangingPunct="1">
              <a:spcBef>
                <a:spcPct val="50000"/>
              </a:spcBef>
            </a:pPr>
            <a:r>
              <a:rPr lang="zh-CN" altLang="en-US"/>
              <a:t>为</a:t>
            </a:r>
            <a:r>
              <a:rPr lang="en-US" altLang="zh-CN"/>
              <a:t>﹁ Q→ ﹁ P </a:t>
            </a:r>
            <a:r>
              <a:rPr lang="zh-CN" altLang="en-US"/>
              <a:t>。 </a:t>
            </a:r>
          </a:p>
          <a:p>
            <a:pPr eaLnBrk="1" hangingPunct="1">
              <a:spcBef>
                <a:spcPct val="50000"/>
              </a:spcBef>
            </a:pPr>
            <a:r>
              <a:rPr lang="en-US" altLang="zh-CN"/>
              <a:t>3</a:t>
            </a:r>
            <a:r>
              <a:rPr lang="zh-CN" altLang="en-US"/>
              <a:t>、</a:t>
            </a:r>
            <a:r>
              <a:rPr lang="en-US" altLang="zh-CN"/>
              <a:t>P→Q </a:t>
            </a:r>
            <a:r>
              <a:rPr lang="en-US" altLang="zh-CN">
                <a:latin typeface="宋体" panose="02010600030101010101" pitchFamily="2" charset="-122"/>
                <a:sym typeface="Symbol" panose="05050102010706020507" pitchFamily="18" charset="2"/>
              </a:rPr>
              <a:t> </a:t>
            </a:r>
            <a:r>
              <a:rPr lang="en-US" altLang="zh-CN"/>
              <a:t>﹁ Q→﹁ P</a:t>
            </a:r>
            <a:r>
              <a:rPr lang="zh-CN" altLang="en-US"/>
              <a:t>。</a:t>
            </a:r>
            <a:r>
              <a:rPr lang="zh-CN" altLang="en-US" sz="20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 calcmode="lin" valueType="num">
                                      <p:cBhvr additive="base">
                                        <p:cTn id="7" dur="500" fill="hold"/>
                                        <p:tgtEl>
                                          <p:spTgt spid="3891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9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916">
                                            <p:txEl>
                                              <p:pRg st="1" end="1"/>
                                            </p:txEl>
                                          </p:spTgt>
                                        </p:tgtEl>
                                        <p:attrNameLst>
                                          <p:attrName>style.visibility</p:attrName>
                                        </p:attrNameLst>
                                      </p:cBhvr>
                                      <p:to>
                                        <p:strVal val="visible"/>
                                      </p:to>
                                    </p:set>
                                    <p:anim calcmode="lin" valueType="num">
                                      <p:cBhvr additive="base">
                                        <p:cTn id="13" dur="500" fill="hold"/>
                                        <p:tgtEl>
                                          <p:spTgt spid="3891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89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8916">
                                            <p:txEl>
                                              <p:pRg st="2" end="2"/>
                                            </p:txEl>
                                          </p:spTgt>
                                        </p:tgtEl>
                                        <p:attrNameLst>
                                          <p:attrName>style.visibility</p:attrName>
                                        </p:attrNameLst>
                                      </p:cBhvr>
                                      <p:to>
                                        <p:strVal val="visible"/>
                                      </p:to>
                                    </p:set>
                                    <p:anim calcmode="lin" valueType="num">
                                      <p:cBhvr additive="base">
                                        <p:cTn id="19" dur="500" fill="hold"/>
                                        <p:tgtEl>
                                          <p:spTgt spid="3891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89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8916">
                                            <p:txEl>
                                              <p:pRg st="3" end="3"/>
                                            </p:txEl>
                                          </p:spTgt>
                                        </p:tgtEl>
                                        <p:attrNameLst>
                                          <p:attrName>style.visibility</p:attrName>
                                        </p:attrNameLst>
                                      </p:cBhvr>
                                      <p:to>
                                        <p:strVal val="visible"/>
                                      </p:to>
                                    </p:set>
                                    <p:anim calcmode="lin" valueType="num">
                                      <p:cBhvr additive="base">
                                        <p:cTn id="25" dur="500" fill="hold"/>
                                        <p:tgtEl>
                                          <p:spTgt spid="3891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89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8916">
                                            <p:txEl>
                                              <p:pRg st="4" end="4"/>
                                            </p:txEl>
                                          </p:spTgt>
                                        </p:tgtEl>
                                        <p:attrNameLst>
                                          <p:attrName>style.visibility</p:attrName>
                                        </p:attrNameLst>
                                      </p:cBhvr>
                                      <p:to>
                                        <p:strVal val="visible"/>
                                      </p:to>
                                    </p:set>
                                    <p:anim calcmode="lin" valueType="num">
                                      <p:cBhvr additive="base">
                                        <p:cTn id="31" dur="500" fill="hold"/>
                                        <p:tgtEl>
                                          <p:spTgt spid="3891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89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8916">
                                            <p:txEl>
                                              <p:pRg st="5" end="5"/>
                                            </p:txEl>
                                          </p:spTgt>
                                        </p:tgtEl>
                                        <p:attrNameLst>
                                          <p:attrName>style.visibility</p:attrName>
                                        </p:attrNameLst>
                                      </p:cBhvr>
                                      <p:to>
                                        <p:strVal val="visible"/>
                                      </p:to>
                                    </p:set>
                                    <p:anim calcmode="lin" valueType="num">
                                      <p:cBhvr additive="base">
                                        <p:cTn id="37" dur="500" fill="hold"/>
                                        <p:tgtEl>
                                          <p:spTgt spid="3891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891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8916">
                                            <p:txEl>
                                              <p:pRg st="6" end="6"/>
                                            </p:txEl>
                                          </p:spTgt>
                                        </p:tgtEl>
                                        <p:attrNameLst>
                                          <p:attrName>style.visibility</p:attrName>
                                        </p:attrNameLst>
                                      </p:cBhvr>
                                      <p:to>
                                        <p:strVal val="visible"/>
                                      </p:to>
                                    </p:set>
                                    <p:anim calcmode="lin" valueType="num">
                                      <p:cBhvr additive="base">
                                        <p:cTn id="43" dur="500" fill="hold"/>
                                        <p:tgtEl>
                                          <p:spTgt spid="3891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891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8916">
                                            <p:txEl>
                                              <p:pRg st="7" end="7"/>
                                            </p:txEl>
                                          </p:spTgt>
                                        </p:tgtEl>
                                        <p:attrNameLst>
                                          <p:attrName>style.visibility</p:attrName>
                                        </p:attrNameLst>
                                      </p:cBhvr>
                                      <p:to>
                                        <p:strVal val="visible"/>
                                      </p:to>
                                    </p:set>
                                    <p:anim calcmode="lin" valueType="num">
                                      <p:cBhvr additive="base">
                                        <p:cTn id="49" dur="500" fill="hold"/>
                                        <p:tgtEl>
                                          <p:spTgt spid="38916">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891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8916">
                                            <p:txEl>
                                              <p:pRg st="8" end="8"/>
                                            </p:txEl>
                                          </p:spTgt>
                                        </p:tgtEl>
                                        <p:attrNameLst>
                                          <p:attrName>style.visibility</p:attrName>
                                        </p:attrNameLst>
                                      </p:cBhvr>
                                      <p:to>
                                        <p:strVal val="visible"/>
                                      </p:to>
                                    </p:set>
                                    <p:anim calcmode="lin" valueType="num">
                                      <p:cBhvr additive="base">
                                        <p:cTn id="55" dur="500" fill="hold"/>
                                        <p:tgtEl>
                                          <p:spTgt spid="38916">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891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8916">
                                            <p:txEl>
                                              <p:pRg st="9" end="9"/>
                                            </p:txEl>
                                          </p:spTgt>
                                        </p:tgtEl>
                                        <p:attrNameLst>
                                          <p:attrName>style.visibility</p:attrName>
                                        </p:attrNameLst>
                                      </p:cBhvr>
                                      <p:to>
                                        <p:strVal val="visible"/>
                                      </p:to>
                                    </p:set>
                                    <p:anim calcmode="lin" valueType="num">
                                      <p:cBhvr additive="base">
                                        <p:cTn id="61" dur="500" fill="hold"/>
                                        <p:tgtEl>
                                          <p:spTgt spid="38916">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891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8916">
                                            <p:txEl>
                                              <p:pRg st="10" end="10"/>
                                            </p:txEl>
                                          </p:spTgt>
                                        </p:tgtEl>
                                        <p:attrNameLst>
                                          <p:attrName>style.visibility</p:attrName>
                                        </p:attrNameLst>
                                      </p:cBhvr>
                                      <p:to>
                                        <p:strVal val="visible"/>
                                      </p:to>
                                    </p:set>
                                    <p:anim calcmode="lin" valueType="num">
                                      <p:cBhvr additive="base">
                                        <p:cTn id="67" dur="500" fill="hold"/>
                                        <p:tgtEl>
                                          <p:spTgt spid="38916">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891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8916">
                                            <p:txEl>
                                              <p:pRg st="11" end="11"/>
                                            </p:txEl>
                                          </p:spTgt>
                                        </p:tgtEl>
                                        <p:attrNameLst>
                                          <p:attrName>style.visibility</p:attrName>
                                        </p:attrNameLst>
                                      </p:cBhvr>
                                      <p:to>
                                        <p:strVal val="visible"/>
                                      </p:to>
                                    </p:set>
                                    <p:anim calcmode="lin" valueType="num">
                                      <p:cBhvr additive="base">
                                        <p:cTn id="73" dur="500" fill="hold"/>
                                        <p:tgtEl>
                                          <p:spTgt spid="38916">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3891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a:extLst>
              <a:ext uri="{FF2B5EF4-FFF2-40B4-BE49-F238E27FC236}">
                <a16:creationId xmlns:a16="http://schemas.microsoft.com/office/drawing/2014/main" id="{C63A1FCA-4DF8-4E94-BC5C-513469F073E7}"/>
              </a:ext>
            </a:extLst>
          </p:cNvPr>
          <p:cNvSpPr txBox="1">
            <a:spLocks noChangeArrowheads="1"/>
          </p:cNvSpPr>
          <p:nvPr/>
        </p:nvSpPr>
        <p:spPr bwMode="auto">
          <a:xfrm>
            <a:off x="152400" y="0"/>
            <a:ext cx="86868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下表所列是常见蕴含式，均可以使用上述等价方式进行证明：</a:t>
            </a:r>
          </a:p>
          <a:p>
            <a:pPr eaLnBrk="1" hangingPunct="1">
              <a:spcBef>
                <a:spcPct val="50000"/>
              </a:spcBef>
            </a:pPr>
            <a:endParaRPr lang="en-US" altLang="zh-CN"/>
          </a:p>
        </p:txBody>
      </p:sp>
      <p:graphicFrame>
        <p:nvGraphicFramePr>
          <p:cNvPr id="41068" name="Group 108">
            <a:extLst>
              <a:ext uri="{FF2B5EF4-FFF2-40B4-BE49-F238E27FC236}">
                <a16:creationId xmlns:a16="http://schemas.microsoft.com/office/drawing/2014/main" id="{C594CBB1-CA9C-4202-9ADF-8DB2075700DB}"/>
              </a:ext>
            </a:extLst>
          </p:cNvPr>
          <p:cNvGraphicFramePr>
            <a:graphicFrameLocks noGrp="1"/>
          </p:cNvGraphicFramePr>
          <p:nvPr/>
        </p:nvGraphicFramePr>
        <p:xfrm>
          <a:off x="0" y="1052513"/>
          <a:ext cx="8686800" cy="2773362"/>
        </p:xfrm>
        <a:graphic>
          <a:graphicData uri="http://schemas.openxmlformats.org/drawingml/2006/table">
            <a:tbl>
              <a:tblPr/>
              <a:tblGrid>
                <a:gridCol w="23622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40767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961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P∧Q </a:t>
                      </a:r>
                      <a:r>
                        <a:rPr kumimoji="1" lang="en-US" altLang="zh-CN" sz="2000" b="0" i="0" u="none" strike="noStrike" cap="none" normalizeH="0" baseline="0">
                          <a:ln>
                            <a:noFill/>
                          </a:ln>
                          <a:solidFill>
                            <a:schemeClr val="accent2"/>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 P</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P∧ (P →Q) </a:t>
                      </a:r>
                      <a:r>
                        <a:rPr kumimoji="1" lang="en-US" altLang="zh-CN" sz="2000" b="0" i="0" u="none" strike="noStrike" cap="none" normalizeH="0" baseline="0">
                          <a:ln>
                            <a:noFill/>
                          </a:ln>
                          <a:solidFill>
                            <a:schemeClr val="accent2"/>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 Q</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8</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P∧Q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Q</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Q∧ (P→Q)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9</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P </a:t>
                      </a:r>
                      <a:r>
                        <a:rPr kumimoji="1" lang="en-US" altLang="zh-CN" sz="2000" b="0" i="0" u="none" strike="noStrike" cap="none" normalizeH="0" baseline="0">
                          <a:ln>
                            <a:noFill/>
                          </a:ln>
                          <a:solidFill>
                            <a:schemeClr val="accent2"/>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 P∨Q</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P∧ (P∨Q)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Q</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P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P→Q</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(P→Q) ∧(Q→R) </a:t>
                      </a:r>
                      <a:r>
                        <a:rPr kumimoji="1" lang="en-US" altLang="zh-CN" sz="2000" b="0" i="0" u="none" strike="noStrike" cap="none" normalizeH="0" baseline="0">
                          <a:ln>
                            <a:noFill/>
                          </a:ln>
                          <a:solidFill>
                            <a:schemeClr val="accent2"/>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 P→R</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11</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P→Q</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(P∨Q) ∧(P→R) ∧(Q→R)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R</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12</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﹁(P→Q)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 P</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(P→Q) ∧(R→S)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(P∧R) →(Q∧S)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13</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﹁(P→Q) </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a:t>
                      </a: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7</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(P </a:t>
                      </a:r>
                      <a:r>
                        <a:rPr kumimoji="1" lang="en-US" altLang="zh-CN" sz="2000" b="0" i="0" u="none" strike="noStrike" cap="none" normalizeH="0" baseline="0">
                          <a:ln>
                            <a:noFill/>
                          </a:ln>
                          <a:solidFill>
                            <a:schemeClr val="accent2"/>
                          </a:solidFill>
                          <a:effectLst/>
                          <a:latin typeface="宋体" pitchFamily="2" charset="-122"/>
                          <a:ea typeface="宋体" pitchFamily="2" charset="-122"/>
                          <a:sym typeface="Symbol" pitchFamily="18" charset="2"/>
                        </a:rPr>
                        <a:t></a:t>
                      </a: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 Q) ∧(Q </a:t>
                      </a:r>
                      <a:r>
                        <a:rPr kumimoji="1" lang="en-US" altLang="zh-CN" sz="2000" b="0" i="0" u="none" strike="noStrike" cap="none" normalizeH="0" baseline="0">
                          <a:ln>
                            <a:noFill/>
                          </a:ln>
                          <a:solidFill>
                            <a:schemeClr val="accent2"/>
                          </a:solidFill>
                          <a:effectLst/>
                          <a:latin typeface="宋体" pitchFamily="2" charset="-122"/>
                          <a:ea typeface="宋体" pitchFamily="2" charset="-122"/>
                          <a:sym typeface="Symbol" pitchFamily="18" charset="2"/>
                        </a:rPr>
                        <a:t></a:t>
                      </a: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 R) </a:t>
                      </a:r>
                      <a:r>
                        <a:rPr kumimoji="1" lang="en-US" altLang="zh-CN" sz="2000" b="0" i="0" u="none" strike="noStrike" cap="none" normalizeH="0" baseline="0">
                          <a:ln>
                            <a:noFill/>
                          </a:ln>
                          <a:solidFill>
                            <a:schemeClr val="accent2"/>
                          </a:solidFill>
                          <a:effectLst/>
                          <a:latin typeface="Times New Roman" pitchFamily="18" charset="0"/>
                          <a:ea typeface="宋体" pitchFamily="2" charset="-122"/>
                          <a:sym typeface="Symbol" pitchFamily="18" charset="2"/>
                        </a:rPr>
                        <a:t></a:t>
                      </a: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P </a:t>
                      </a:r>
                      <a:r>
                        <a:rPr kumimoji="1" lang="en-US" altLang="zh-CN" sz="2000" b="0" i="0" u="none" strike="noStrike" cap="none" normalizeH="0" baseline="0">
                          <a:ln>
                            <a:noFill/>
                          </a:ln>
                          <a:solidFill>
                            <a:schemeClr val="accent2"/>
                          </a:solidFill>
                          <a:effectLst/>
                          <a:latin typeface="宋体" pitchFamily="2" charset="-122"/>
                          <a:ea typeface="宋体" pitchFamily="2" charset="-122"/>
                          <a:sym typeface="Symbol" pitchFamily="18" charset="2"/>
                        </a:rPr>
                        <a:t></a:t>
                      </a:r>
                      <a:r>
                        <a:rPr kumimoji="1" lang="en-US" altLang="zh-CN" sz="2000" b="0" i="0" u="none" strike="noStrike" cap="none" normalizeH="0" baseline="0">
                          <a:ln>
                            <a:noFill/>
                          </a:ln>
                          <a:solidFill>
                            <a:schemeClr val="accent2"/>
                          </a:solidFill>
                          <a:effectLst/>
                          <a:latin typeface="Times New Roman" pitchFamily="18" charset="0"/>
                          <a:ea typeface="宋体" pitchFamily="2" charset="-122"/>
                        </a:rPr>
                        <a:t> R</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14</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1083" name="Text Box 123">
            <a:extLst>
              <a:ext uri="{FF2B5EF4-FFF2-40B4-BE49-F238E27FC236}">
                <a16:creationId xmlns:a16="http://schemas.microsoft.com/office/drawing/2014/main" id="{14433751-34FE-4953-AF16-EDE5D955040B}"/>
              </a:ext>
            </a:extLst>
          </p:cNvPr>
          <p:cNvSpPr txBox="1">
            <a:spLocks noChangeArrowheads="1"/>
          </p:cNvSpPr>
          <p:nvPr/>
        </p:nvSpPr>
        <p:spPr bwMode="auto">
          <a:xfrm>
            <a:off x="0" y="3505200"/>
            <a:ext cx="89154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a:p>
          <a:p>
            <a:pPr eaLnBrk="1" hangingPunct="1">
              <a:spcBef>
                <a:spcPct val="50000"/>
              </a:spcBef>
            </a:pPr>
            <a:r>
              <a:rPr lang="zh-CN" altLang="en-US" sz="2000" b="1">
                <a:solidFill>
                  <a:schemeClr val="tx2"/>
                </a:solidFill>
              </a:rPr>
              <a:t>定理</a:t>
            </a:r>
            <a:r>
              <a:rPr lang="en-US" altLang="zh-CN" sz="2000" b="1">
                <a:solidFill>
                  <a:schemeClr val="tx2"/>
                </a:solidFill>
              </a:rPr>
              <a:t>1-5.4</a:t>
            </a:r>
            <a:r>
              <a:rPr lang="en-US" altLang="zh-CN" sz="2000"/>
              <a:t>	</a:t>
            </a:r>
            <a:r>
              <a:rPr lang="zh-CN" altLang="en-US" sz="2000"/>
              <a:t>设</a:t>
            </a:r>
            <a:r>
              <a:rPr lang="en-US" altLang="zh-CN" sz="2000"/>
              <a:t>P</a:t>
            </a:r>
            <a:r>
              <a:rPr lang="zh-CN" altLang="en-US" sz="2000"/>
              <a:t>，</a:t>
            </a:r>
            <a:r>
              <a:rPr lang="en-US" altLang="zh-CN" sz="2000"/>
              <a:t>Q</a:t>
            </a:r>
            <a:r>
              <a:rPr lang="zh-CN" altLang="en-US" sz="2000"/>
              <a:t>为任意两命题公式。</a:t>
            </a:r>
          </a:p>
          <a:p>
            <a:pPr eaLnBrk="1" hangingPunct="1">
              <a:spcBef>
                <a:spcPct val="50000"/>
              </a:spcBef>
            </a:pPr>
            <a:r>
              <a:rPr lang="zh-CN" altLang="en-US" sz="2000"/>
              <a:t>                      </a:t>
            </a:r>
            <a:r>
              <a:rPr lang="en-US" altLang="zh-CN" sz="2000"/>
              <a:t>P </a:t>
            </a:r>
            <a:r>
              <a:rPr lang="en-US" altLang="zh-CN" sz="2000">
                <a:latin typeface="宋体" panose="02010600030101010101" pitchFamily="2" charset="-122"/>
                <a:sym typeface="Symbol" panose="05050102010706020507" pitchFamily="18" charset="2"/>
              </a:rPr>
              <a:t></a:t>
            </a:r>
            <a:r>
              <a:rPr lang="en-US" altLang="zh-CN" sz="2000"/>
              <a:t> Q</a:t>
            </a:r>
            <a:r>
              <a:rPr lang="zh-CN" altLang="en-US" sz="2000"/>
              <a:t>的充要条件：</a:t>
            </a:r>
            <a:r>
              <a:rPr lang="en-US" altLang="zh-CN" sz="2000"/>
              <a:t>P</a:t>
            </a:r>
            <a:r>
              <a:rPr lang="en-US" altLang="zh-CN" sz="2000">
                <a:sym typeface="Symbol" panose="05050102010706020507" pitchFamily="18" charset="2"/>
              </a:rPr>
              <a:t></a:t>
            </a:r>
            <a:r>
              <a:rPr lang="en-US" altLang="zh-CN" sz="2000"/>
              <a:t>Q</a:t>
            </a:r>
            <a:r>
              <a:rPr lang="zh-CN" altLang="en-US" sz="2000"/>
              <a:t>且</a:t>
            </a:r>
            <a:r>
              <a:rPr lang="en-US" altLang="zh-CN" sz="2000"/>
              <a:t>Q </a:t>
            </a:r>
            <a:r>
              <a:rPr lang="en-US" altLang="zh-CN" sz="2000">
                <a:sym typeface="Symbol" panose="05050102010706020507" pitchFamily="18" charset="2"/>
              </a:rPr>
              <a:t></a:t>
            </a:r>
            <a:r>
              <a:rPr lang="en-US" altLang="zh-CN" sz="2000"/>
              <a:t> P</a:t>
            </a:r>
            <a:r>
              <a:rPr lang="zh-CN" altLang="en-US" sz="2000"/>
              <a:t>。</a:t>
            </a:r>
          </a:p>
          <a:p>
            <a:pPr eaLnBrk="1" hangingPunct="1">
              <a:spcBef>
                <a:spcPct val="50000"/>
              </a:spcBef>
            </a:pPr>
            <a:r>
              <a:rPr lang="zh-CN" altLang="en-US" sz="2000"/>
              <a:t>证明：</a:t>
            </a:r>
            <a:r>
              <a:rPr lang="zh-CN" altLang="en-US"/>
              <a:t>“</a:t>
            </a:r>
            <a:r>
              <a:rPr lang="zh-CN" altLang="en-US">
                <a:sym typeface="Symbol" panose="05050102010706020507" pitchFamily="18" charset="2"/>
              </a:rPr>
              <a:t></a:t>
            </a:r>
            <a:r>
              <a:rPr lang="zh-CN" altLang="en-US"/>
              <a:t> ”：</a:t>
            </a:r>
            <a:r>
              <a:rPr lang="en-US" altLang="zh-CN" sz="2000"/>
              <a:t>P </a:t>
            </a:r>
            <a:r>
              <a:rPr lang="en-US" altLang="zh-CN" sz="2000">
                <a:latin typeface="宋体" panose="02010600030101010101" pitchFamily="2" charset="-122"/>
                <a:sym typeface="Symbol" panose="05050102010706020507" pitchFamily="18" charset="2"/>
              </a:rPr>
              <a:t></a:t>
            </a:r>
            <a:r>
              <a:rPr lang="en-US" altLang="zh-CN" sz="2000"/>
              <a:t> Q</a:t>
            </a:r>
            <a:r>
              <a:rPr lang="zh-CN" altLang="en-US" sz="2000"/>
              <a:t>，则</a:t>
            </a:r>
            <a:r>
              <a:rPr lang="en-US" altLang="zh-CN" sz="2000"/>
              <a:t>P </a:t>
            </a:r>
            <a:r>
              <a:rPr lang="en-US" altLang="zh-CN" sz="2000">
                <a:latin typeface="宋体" panose="02010600030101010101" pitchFamily="2" charset="-122"/>
                <a:sym typeface="Symbol" panose="05050102010706020507" pitchFamily="18" charset="2"/>
              </a:rPr>
              <a:t></a:t>
            </a:r>
            <a:r>
              <a:rPr lang="en-US" altLang="zh-CN" sz="2000"/>
              <a:t> Q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；又    </a:t>
            </a:r>
            <a:r>
              <a:rPr lang="en-US" altLang="zh-CN" sz="2000"/>
              <a:t>P </a:t>
            </a:r>
            <a:r>
              <a:rPr lang="en-US" altLang="zh-CN" sz="2000">
                <a:latin typeface="宋体" panose="02010600030101010101" pitchFamily="2" charset="-122"/>
                <a:sym typeface="Symbol" panose="05050102010706020507" pitchFamily="18" charset="2"/>
              </a:rPr>
              <a:t></a:t>
            </a:r>
            <a:r>
              <a:rPr lang="en-US" altLang="zh-CN" sz="2000"/>
              <a:t> Q</a:t>
            </a:r>
            <a:r>
              <a:rPr lang="en-US" altLang="zh-CN" sz="2000">
                <a:latin typeface="宋体" panose="02010600030101010101" pitchFamily="2" charset="-122"/>
                <a:sym typeface="Symbol" panose="05050102010706020507" pitchFamily="18" charset="2"/>
              </a:rPr>
              <a:t></a:t>
            </a:r>
            <a:r>
              <a:rPr lang="en-US" altLang="zh-CN" sz="2000"/>
              <a:t>(P→Q) ∧(Q→P) </a:t>
            </a:r>
            <a:r>
              <a:rPr lang="en-US" altLang="zh-CN" sz="2000">
                <a:latin typeface="宋体" panose="02010600030101010101" pitchFamily="2" charset="-122"/>
                <a:sym typeface="Symbol" panose="05050102010706020507" pitchFamily="18" charset="2"/>
              </a:rPr>
              <a:t></a:t>
            </a:r>
            <a:r>
              <a:rPr lang="en-US" altLang="zh-CN" sz="2000"/>
              <a:t> T </a:t>
            </a:r>
            <a:r>
              <a:rPr lang="zh-CN" altLang="en-US" sz="2000"/>
              <a:t>。</a:t>
            </a:r>
          </a:p>
          <a:p>
            <a:pPr eaLnBrk="1" hangingPunct="1">
              <a:spcBef>
                <a:spcPct val="50000"/>
              </a:spcBef>
            </a:pPr>
            <a:r>
              <a:rPr lang="zh-CN" altLang="en-US" sz="2000"/>
              <a:t>则</a:t>
            </a:r>
            <a:r>
              <a:rPr lang="en-US" altLang="zh-CN" sz="2000"/>
              <a:t>P → Q</a:t>
            </a:r>
            <a:r>
              <a:rPr lang="en-US" altLang="zh-CN" sz="2000">
                <a:latin typeface="宋体" panose="02010600030101010101" pitchFamily="2" charset="-122"/>
                <a:sym typeface="Symbol" panose="05050102010706020507" pitchFamily="18" charset="2"/>
              </a:rPr>
              <a:t></a:t>
            </a:r>
            <a:r>
              <a:rPr lang="en-US" altLang="zh-CN" sz="2000"/>
              <a:t>T</a:t>
            </a:r>
            <a:r>
              <a:rPr lang="zh-CN" altLang="en-US" sz="2000"/>
              <a:t>， </a:t>
            </a:r>
            <a:r>
              <a:rPr lang="en-US" altLang="zh-CN" sz="2000"/>
              <a:t>Q → P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。则</a:t>
            </a:r>
            <a:r>
              <a:rPr lang="en-US" altLang="zh-CN" sz="2000"/>
              <a:t>P</a:t>
            </a:r>
            <a:r>
              <a:rPr lang="en-US" altLang="zh-CN" sz="2000">
                <a:sym typeface="Symbol" panose="05050102010706020507" pitchFamily="18" charset="2"/>
              </a:rPr>
              <a:t></a:t>
            </a:r>
            <a:r>
              <a:rPr lang="en-US" altLang="zh-CN" sz="2000"/>
              <a:t>Q</a:t>
            </a:r>
            <a:r>
              <a:rPr lang="zh-CN" altLang="en-US" sz="2000"/>
              <a:t>，</a:t>
            </a:r>
            <a:r>
              <a:rPr lang="en-US" altLang="zh-CN" sz="2000"/>
              <a:t>Q </a:t>
            </a:r>
            <a:r>
              <a:rPr lang="en-US" altLang="zh-CN" sz="2000">
                <a:sym typeface="Symbol" panose="05050102010706020507" pitchFamily="18" charset="2"/>
              </a:rPr>
              <a:t></a:t>
            </a:r>
            <a:r>
              <a:rPr lang="en-US" altLang="zh-CN" sz="2000"/>
              <a:t> P</a:t>
            </a:r>
            <a:r>
              <a:rPr lang="zh-CN" altLang="en-US" sz="2000"/>
              <a:t>。</a:t>
            </a:r>
          </a:p>
          <a:p>
            <a:pPr eaLnBrk="1" hangingPunct="1">
              <a:spcBef>
                <a:spcPct val="50000"/>
              </a:spcBef>
            </a:pPr>
            <a:r>
              <a:rPr lang="zh-CN" altLang="en-US"/>
              <a:t>“</a:t>
            </a:r>
            <a:r>
              <a:rPr lang="zh-CN" altLang="en-US">
                <a:sym typeface="Symbol" panose="05050102010706020507" pitchFamily="18" charset="2"/>
              </a:rPr>
              <a:t></a:t>
            </a:r>
            <a:r>
              <a:rPr lang="zh-CN" altLang="en-US"/>
              <a:t>”： </a:t>
            </a:r>
            <a:r>
              <a:rPr lang="en-US" altLang="zh-CN" sz="2000"/>
              <a:t>P</a:t>
            </a:r>
            <a:r>
              <a:rPr lang="en-US" altLang="zh-CN" sz="2000">
                <a:sym typeface="Symbol" panose="05050102010706020507" pitchFamily="18" charset="2"/>
              </a:rPr>
              <a:t></a:t>
            </a:r>
            <a:r>
              <a:rPr lang="en-US" altLang="zh-CN" sz="2000"/>
              <a:t>Q</a:t>
            </a:r>
            <a:r>
              <a:rPr lang="zh-CN" altLang="en-US" sz="2000"/>
              <a:t>，</a:t>
            </a:r>
            <a:r>
              <a:rPr lang="en-US" altLang="zh-CN" sz="2000"/>
              <a:t>Q</a:t>
            </a:r>
            <a:r>
              <a:rPr lang="en-US" altLang="zh-CN" sz="2000">
                <a:sym typeface="Symbol" panose="05050102010706020507" pitchFamily="18" charset="2"/>
              </a:rPr>
              <a:t></a:t>
            </a:r>
            <a:r>
              <a:rPr lang="en-US" altLang="zh-CN" sz="2000"/>
              <a:t>P</a:t>
            </a:r>
            <a:r>
              <a:rPr lang="zh-CN" altLang="en-US" sz="2000"/>
              <a:t>，则</a:t>
            </a:r>
            <a:r>
              <a:rPr lang="en-US" altLang="zh-CN" sz="2000"/>
              <a:t>P→Q</a:t>
            </a:r>
            <a:r>
              <a:rPr lang="en-US" altLang="zh-CN" sz="2000">
                <a:latin typeface="宋体" panose="02010600030101010101" pitchFamily="2" charset="-122"/>
                <a:sym typeface="Symbol" panose="05050102010706020507" pitchFamily="18" charset="2"/>
              </a:rPr>
              <a:t></a:t>
            </a:r>
            <a:r>
              <a:rPr lang="en-US" altLang="zh-CN" sz="2000"/>
              <a:t>T</a:t>
            </a:r>
            <a:r>
              <a:rPr lang="zh-CN" altLang="en-US" sz="2000"/>
              <a:t>，</a:t>
            </a:r>
            <a:r>
              <a:rPr lang="en-US" altLang="zh-CN" sz="2000"/>
              <a:t>Q→P</a:t>
            </a:r>
            <a:r>
              <a:rPr lang="en-US" altLang="zh-CN" sz="2000">
                <a:latin typeface="宋体" panose="02010600030101010101" pitchFamily="2" charset="-122"/>
                <a:sym typeface="Symbol" panose="05050102010706020507" pitchFamily="18" charset="2"/>
              </a:rPr>
              <a:t></a:t>
            </a:r>
            <a:r>
              <a:rPr lang="en-US" altLang="zh-CN" sz="2000"/>
              <a:t>T</a:t>
            </a:r>
            <a:r>
              <a:rPr lang="zh-CN" altLang="en-US" sz="2000"/>
              <a:t>。 </a:t>
            </a:r>
            <a:r>
              <a:rPr lang="en-US" altLang="zh-CN" sz="2000"/>
              <a:t>(P→Q) ∧(Q→P)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，即</a:t>
            </a:r>
          </a:p>
          <a:p>
            <a:pPr eaLnBrk="1" hangingPunct="1">
              <a:spcBef>
                <a:spcPct val="50000"/>
              </a:spcBef>
            </a:pPr>
            <a:r>
              <a:rPr lang="en-US" altLang="zh-CN" sz="2000"/>
              <a:t>P </a:t>
            </a:r>
            <a:r>
              <a:rPr lang="en-US" altLang="zh-CN" sz="2000">
                <a:latin typeface="宋体" panose="02010600030101010101" pitchFamily="2" charset="-122"/>
                <a:sym typeface="Symbol" panose="05050102010706020507" pitchFamily="18" charset="2"/>
              </a:rPr>
              <a:t></a:t>
            </a:r>
            <a:r>
              <a:rPr lang="en-US" altLang="zh-CN" sz="2000"/>
              <a:t> Q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。所以     </a:t>
            </a:r>
            <a:r>
              <a:rPr lang="en-US" altLang="zh-CN" sz="2000"/>
              <a:t>P </a:t>
            </a:r>
            <a:r>
              <a:rPr lang="en-US" altLang="zh-CN" sz="2000">
                <a:latin typeface="宋体" panose="02010600030101010101" pitchFamily="2" charset="-122"/>
                <a:sym typeface="Symbol" panose="05050102010706020507" pitchFamily="18" charset="2"/>
              </a:rPr>
              <a:t></a:t>
            </a:r>
            <a:r>
              <a:rPr lang="en-US" altLang="zh-CN" sz="2000"/>
              <a:t> Q </a:t>
            </a:r>
            <a:r>
              <a:rPr lang="zh-CN" altLang="en-US" sz="20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0-#ppt_w/2"/>
                                          </p:val>
                                        </p:tav>
                                        <p:tav tm="100000">
                                          <p:val>
                                            <p:strVal val="#ppt_x"/>
                                          </p:val>
                                        </p:tav>
                                      </p:tavLst>
                                    </p:anim>
                                    <p:anim calcmode="lin" valueType="num">
                                      <p:cBhvr additive="base">
                                        <p:cTn id="8"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41068"/>
                                        </p:tgtEl>
                                        <p:attrNameLst>
                                          <p:attrName>style.visibility</p:attrName>
                                        </p:attrNameLst>
                                      </p:cBhvr>
                                      <p:to>
                                        <p:strVal val="visible"/>
                                      </p:to>
                                    </p:set>
                                    <p:anim calcmode="lin" valueType="num">
                                      <p:cBhvr additive="base">
                                        <p:cTn id="13" dur="5000" fill="hold"/>
                                        <p:tgtEl>
                                          <p:spTgt spid="41068"/>
                                        </p:tgtEl>
                                        <p:attrNameLst>
                                          <p:attrName>ppt_x</p:attrName>
                                        </p:attrNameLst>
                                      </p:cBhvr>
                                      <p:tavLst>
                                        <p:tav tm="0">
                                          <p:val>
                                            <p:strVal val="#ppt_x"/>
                                          </p:val>
                                        </p:tav>
                                        <p:tav tm="100000">
                                          <p:val>
                                            <p:strVal val="#ppt_x"/>
                                          </p:val>
                                        </p:tav>
                                      </p:tavLst>
                                    </p:anim>
                                    <p:anim calcmode="lin" valueType="num">
                                      <p:cBhvr additive="base">
                                        <p:cTn id="14" dur="5000" fill="hold"/>
                                        <p:tgtEl>
                                          <p:spTgt spid="4106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083">
                                            <p:txEl>
                                              <p:pRg st="1" end="1"/>
                                            </p:txEl>
                                          </p:spTgt>
                                        </p:tgtEl>
                                        <p:attrNameLst>
                                          <p:attrName>style.visibility</p:attrName>
                                        </p:attrNameLst>
                                      </p:cBhvr>
                                      <p:to>
                                        <p:strVal val="visible"/>
                                      </p:to>
                                    </p:set>
                                    <p:anim calcmode="lin" valueType="num">
                                      <p:cBhvr additive="base">
                                        <p:cTn id="19" dur="500" fill="hold"/>
                                        <p:tgtEl>
                                          <p:spTgt spid="4108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1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1083">
                                            <p:txEl>
                                              <p:pRg st="2" end="2"/>
                                            </p:txEl>
                                          </p:spTgt>
                                        </p:tgtEl>
                                        <p:attrNameLst>
                                          <p:attrName>style.visibility</p:attrName>
                                        </p:attrNameLst>
                                      </p:cBhvr>
                                      <p:to>
                                        <p:strVal val="visible"/>
                                      </p:to>
                                    </p:set>
                                    <p:anim calcmode="lin" valueType="num">
                                      <p:cBhvr additive="base">
                                        <p:cTn id="25" dur="500" fill="hold"/>
                                        <p:tgtEl>
                                          <p:spTgt spid="4108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1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1083">
                                            <p:txEl>
                                              <p:pRg st="3" end="3"/>
                                            </p:txEl>
                                          </p:spTgt>
                                        </p:tgtEl>
                                        <p:attrNameLst>
                                          <p:attrName>style.visibility</p:attrName>
                                        </p:attrNameLst>
                                      </p:cBhvr>
                                      <p:to>
                                        <p:strVal val="visible"/>
                                      </p:to>
                                    </p:set>
                                    <p:anim calcmode="lin" valueType="num">
                                      <p:cBhvr additive="base">
                                        <p:cTn id="31" dur="500" fill="hold"/>
                                        <p:tgtEl>
                                          <p:spTgt spid="4108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1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1083">
                                            <p:txEl>
                                              <p:pRg st="4" end="4"/>
                                            </p:txEl>
                                          </p:spTgt>
                                        </p:tgtEl>
                                        <p:attrNameLst>
                                          <p:attrName>style.visibility</p:attrName>
                                        </p:attrNameLst>
                                      </p:cBhvr>
                                      <p:to>
                                        <p:strVal val="visible"/>
                                      </p:to>
                                    </p:set>
                                    <p:anim calcmode="lin" valueType="num">
                                      <p:cBhvr additive="base">
                                        <p:cTn id="37" dur="500" fill="hold"/>
                                        <p:tgtEl>
                                          <p:spTgt spid="4108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10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1083">
                                            <p:txEl>
                                              <p:pRg st="5" end="5"/>
                                            </p:txEl>
                                          </p:spTgt>
                                        </p:tgtEl>
                                        <p:attrNameLst>
                                          <p:attrName>style.visibility</p:attrName>
                                        </p:attrNameLst>
                                      </p:cBhvr>
                                      <p:to>
                                        <p:strVal val="visible"/>
                                      </p:to>
                                    </p:set>
                                    <p:anim calcmode="lin" valueType="num">
                                      <p:cBhvr additive="base">
                                        <p:cTn id="43" dur="500" fill="hold"/>
                                        <p:tgtEl>
                                          <p:spTgt spid="41083">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10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1083">
                                            <p:txEl>
                                              <p:pRg st="6" end="6"/>
                                            </p:txEl>
                                          </p:spTgt>
                                        </p:tgtEl>
                                        <p:attrNameLst>
                                          <p:attrName>style.visibility</p:attrName>
                                        </p:attrNameLst>
                                      </p:cBhvr>
                                      <p:to>
                                        <p:strVal val="visible"/>
                                      </p:to>
                                    </p:set>
                                    <p:anim calcmode="lin" valueType="num">
                                      <p:cBhvr additive="base">
                                        <p:cTn id="49" dur="500" fill="hold"/>
                                        <p:tgtEl>
                                          <p:spTgt spid="41083">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10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108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a:extLst>
              <a:ext uri="{FF2B5EF4-FFF2-40B4-BE49-F238E27FC236}">
                <a16:creationId xmlns:a16="http://schemas.microsoft.com/office/drawing/2014/main" id="{5B9E101D-8BE4-4A6E-B48D-D25F10C816AD}"/>
              </a:ext>
            </a:extLst>
          </p:cNvPr>
          <p:cNvSpPr txBox="1">
            <a:spLocks noChangeArrowheads="1"/>
          </p:cNvSpPr>
          <p:nvPr/>
        </p:nvSpPr>
        <p:spPr bwMode="auto">
          <a:xfrm>
            <a:off x="0" y="0"/>
            <a:ext cx="9144000" cy="667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50000"/>
              </a:spcBef>
            </a:pPr>
            <a:r>
              <a:rPr lang="zh-CN" altLang="en-US" sz="2800" b="1">
                <a:solidFill>
                  <a:srgbClr val="800000"/>
                </a:solidFill>
              </a:rPr>
              <a:t>蕴含常见性质</a:t>
            </a:r>
          </a:p>
          <a:p>
            <a:pPr eaLnBrk="1" hangingPunct="1">
              <a:lnSpc>
                <a:spcPct val="95000"/>
              </a:lnSpc>
              <a:spcBef>
                <a:spcPct val="50000"/>
              </a:spcBef>
            </a:pPr>
            <a:r>
              <a:rPr lang="en-US" altLang="zh-CN" sz="2000"/>
              <a:t>1</a:t>
            </a:r>
            <a:r>
              <a:rPr lang="zh-CN" altLang="en-US" sz="2000"/>
              <a:t>、设</a:t>
            </a:r>
            <a:r>
              <a:rPr lang="en-US" altLang="zh-CN" sz="2000"/>
              <a:t>A</a:t>
            </a:r>
            <a:r>
              <a:rPr lang="zh-CN" altLang="en-US" sz="2000"/>
              <a:t>、</a:t>
            </a:r>
            <a:r>
              <a:rPr lang="en-US" altLang="zh-CN" sz="2000"/>
              <a:t>B</a:t>
            </a:r>
            <a:r>
              <a:rPr lang="zh-CN" altLang="en-US" sz="2000"/>
              <a:t>、</a:t>
            </a:r>
            <a:r>
              <a:rPr lang="en-US" altLang="zh-CN" sz="2000"/>
              <a:t>C</a:t>
            </a:r>
            <a:r>
              <a:rPr lang="zh-CN" altLang="en-US" sz="2000"/>
              <a:t>为合式公式，若</a:t>
            </a:r>
            <a:r>
              <a:rPr lang="en-US" altLang="zh-CN" sz="2000"/>
              <a:t>A </a:t>
            </a:r>
            <a:r>
              <a:rPr lang="en-US" altLang="zh-CN" sz="2000">
                <a:sym typeface="Symbol" panose="05050102010706020507" pitchFamily="18" charset="2"/>
              </a:rPr>
              <a:t></a:t>
            </a:r>
            <a:r>
              <a:rPr lang="en-US" altLang="zh-CN" sz="2000"/>
              <a:t> B</a:t>
            </a:r>
            <a:r>
              <a:rPr lang="zh-CN" altLang="en-US" sz="2000"/>
              <a:t>且</a:t>
            </a:r>
            <a:r>
              <a:rPr lang="en-US" altLang="zh-CN" sz="2000"/>
              <a:t>A</a:t>
            </a:r>
            <a:r>
              <a:rPr lang="zh-CN" altLang="en-US" sz="2000"/>
              <a:t>是重言式，则</a:t>
            </a:r>
            <a:r>
              <a:rPr lang="en-US" altLang="zh-CN" sz="2000"/>
              <a:t>B</a:t>
            </a:r>
            <a:r>
              <a:rPr lang="zh-CN" altLang="en-US" sz="2000"/>
              <a:t>也是重言式。</a:t>
            </a:r>
          </a:p>
          <a:p>
            <a:pPr eaLnBrk="1" hangingPunct="1">
              <a:lnSpc>
                <a:spcPct val="95000"/>
              </a:lnSpc>
              <a:spcBef>
                <a:spcPct val="50000"/>
              </a:spcBef>
            </a:pPr>
            <a:r>
              <a:rPr lang="zh-CN" altLang="en-US" sz="2000" b="1"/>
              <a:t>证</a:t>
            </a:r>
            <a:r>
              <a:rPr lang="zh-CN" altLang="en-US" sz="2000"/>
              <a:t>：由</a:t>
            </a:r>
            <a:r>
              <a:rPr lang="en-US" altLang="zh-CN" sz="2000"/>
              <a:t>A </a:t>
            </a:r>
            <a:r>
              <a:rPr lang="en-US" altLang="zh-CN" sz="2000">
                <a:sym typeface="Symbol" panose="05050102010706020507" pitchFamily="18" charset="2"/>
              </a:rPr>
              <a:t></a:t>
            </a:r>
            <a:r>
              <a:rPr lang="en-US" altLang="zh-CN" sz="2000"/>
              <a:t> B</a:t>
            </a:r>
            <a:r>
              <a:rPr lang="zh-CN" altLang="en-US" sz="2000"/>
              <a:t>知：</a:t>
            </a:r>
            <a:r>
              <a:rPr lang="en-US" altLang="zh-CN" sz="2000"/>
              <a:t>A→B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。再由条件定义知</a:t>
            </a:r>
            <a:r>
              <a:rPr lang="en-US" altLang="zh-CN" sz="2000"/>
              <a:t>A</a:t>
            </a:r>
            <a:r>
              <a:rPr lang="zh-CN" altLang="en-US" sz="2000"/>
              <a:t>为</a:t>
            </a:r>
            <a:r>
              <a:rPr lang="en-US" altLang="zh-CN" sz="2000"/>
              <a:t>T</a:t>
            </a:r>
            <a:r>
              <a:rPr lang="zh-CN" altLang="en-US" sz="2000"/>
              <a:t>时，</a:t>
            </a:r>
            <a:r>
              <a:rPr lang="en-US" altLang="zh-CN" sz="2000"/>
              <a:t>B</a:t>
            </a:r>
            <a:r>
              <a:rPr lang="zh-CN" altLang="en-US" sz="2000"/>
              <a:t>必为</a:t>
            </a:r>
            <a:r>
              <a:rPr lang="en-US" altLang="zh-CN" sz="2000"/>
              <a:t>T</a:t>
            </a:r>
            <a:r>
              <a:rPr lang="zh-CN" altLang="en-US" sz="2000"/>
              <a:t>。</a:t>
            </a:r>
          </a:p>
          <a:p>
            <a:pPr eaLnBrk="1" hangingPunct="1">
              <a:lnSpc>
                <a:spcPct val="95000"/>
              </a:lnSpc>
              <a:spcBef>
                <a:spcPct val="50000"/>
              </a:spcBef>
            </a:pPr>
            <a:r>
              <a:rPr lang="en-US" altLang="zh-CN" sz="2000"/>
              <a:t>2</a:t>
            </a:r>
            <a:r>
              <a:rPr lang="zh-CN" altLang="en-US" sz="2000"/>
              <a:t>、若</a:t>
            </a:r>
            <a:r>
              <a:rPr lang="en-US" altLang="zh-CN" sz="2000"/>
              <a:t>A</a:t>
            </a:r>
            <a:r>
              <a:rPr lang="en-US" altLang="zh-CN" sz="2000">
                <a:sym typeface="Symbol" panose="05050102010706020507" pitchFamily="18" charset="2"/>
              </a:rPr>
              <a:t></a:t>
            </a:r>
            <a:r>
              <a:rPr lang="en-US" altLang="zh-CN" sz="2000"/>
              <a:t>B</a:t>
            </a:r>
            <a:r>
              <a:rPr lang="zh-CN" altLang="en-US" sz="2000"/>
              <a:t>，</a:t>
            </a:r>
            <a:r>
              <a:rPr lang="en-US" altLang="zh-CN" sz="2000"/>
              <a:t>B</a:t>
            </a:r>
            <a:r>
              <a:rPr lang="en-US" altLang="zh-CN" sz="2000">
                <a:sym typeface="Symbol" panose="05050102010706020507" pitchFamily="18" charset="2"/>
              </a:rPr>
              <a:t></a:t>
            </a:r>
            <a:r>
              <a:rPr lang="en-US" altLang="zh-CN" sz="2000"/>
              <a:t>C</a:t>
            </a:r>
            <a:r>
              <a:rPr lang="zh-CN" altLang="en-US" sz="2000"/>
              <a:t>，则</a:t>
            </a:r>
            <a:r>
              <a:rPr lang="en-US" altLang="zh-CN" sz="2000"/>
              <a:t>A</a:t>
            </a:r>
            <a:r>
              <a:rPr lang="en-US" altLang="zh-CN" sz="2000">
                <a:sym typeface="Symbol" panose="05050102010706020507" pitchFamily="18" charset="2"/>
              </a:rPr>
              <a:t></a:t>
            </a:r>
            <a:r>
              <a:rPr lang="en-US" altLang="zh-CN" sz="2000"/>
              <a:t>C</a:t>
            </a:r>
            <a:r>
              <a:rPr lang="zh-CN" altLang="en-US" sz="2000"/>
              <a:t>，即蕴含关系是传递的。</a:t>
            </a:r>
          </a:p>
          <a:p>
            <a:pPr eaLnBrk="1" hangingPunct="1">
              <a:lnSpc>
                <a:spcPct val="95000"/>
              </a:lnSpc>
              <a:spcBef>
                <a:spcPct val="50000"/>
              </a:spcBef>
            </a:pPr>
            <a:r>
              <a:rPr lang="zh-CN" altLang="en-US" sz="2000" b="1"/>
              <a:t>证</a:t>
            </a:r>
            <a:r>
              <a:rPr lang="zh-CN" altLang="en-US" sz="2000"/>
              <a:t>：由</a:t>
            </a:r>
            <a:r>
              <a:rPr lang="en-US" altLang="zh-CN" sz="2000"/>
              <a:t>A</a:t>
            </a:r>
            <a:r>
              <a:rPr lang="en-US" altLang="zh-CN" sz="2000">
                <a:sym typeface="Symbol" panose="05050102010706020507" pitchFamily="18" charset="2"/>
              </a:rPr>
              <a:t></a:t>
            </a:r>
            <a:r>
              <a:rPr lang="en-US" altLang="zh-CN" sz="2000"/>
              <a:t>B</a:t>
            </a:r>
            <a:r>
              <a:rPr lang="zh-CN" altLang="en-US" sz="2000"/>
              <a:t>，</a:t>
            </a:r>
            <a:r>
              <a:rPr lang="en-US" altLang="zh-CN" sz="2000"/>
              <a:t>B</a:t>
            </a:r>
            <a:r>
              <a:rPr lang="en-US" altLang="zh-CN" sz="2000">
                <a:sym typeface="Symbol" panose="05050102010706020507" pitchFamily="18" charset="2"/>
              </a:rPr>
              <a:t></a:t>
            </a:r>
            <a:r>
              <a:rPr lang="en-US" altLang="zh-CN" sz="2000"/>
              <a:t>C</a:t>
            </a:r>
            <a:r>
              <a:rPr lang="zh-CN" altLang="en-US" sz="2000"/>
              <a:t>，即</a:t>
            </a:r>
            <a:r>
              <a:rPr lang="en-US" altLang="zh-CN" sz="2000"/>
              <a:t>A→B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a:t>
            </a:r>
            <a:r>
              <a:rPr lang="en-US" altLang="zh-CN" sz="2000"/>
              <a:t>B→C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。所以</a:t>
            </a:r>
            <a:r>
              <a:rPr lang="en-US" altLang="zh-CN" sz="2000"/>
              <a:t>(A→B)∧(B→C)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。又</a:t>
            </a:r>
          </a:p>
          <a:p>
            <a:pPr eaLnBrk="1" hangingPunct="1">
              <a:lnSpc>
                <a:spcPct val="95000"/>
              </a:lnSpc>
              <a:spcBef>
                <a:spcPct val="50000"/>
              </a:spcBef>
            </a:pPr>
            <a:r>
              <a:rPr lang="zh-CN" altLang="en-US" sz="2000"/>
              <a:t>因为</a:t>
            </a:r>
            <a:r>
              <a:rPr lang="en-US" altLang="zh-CN" sz="2000"/>
              <a:t>(A→B)∧(B→C) </a:t>
            </a:r>
            <a:r>
              <a:rPr lang="en-US" altLang="zh-CN" sz="2000">
                <a:sym typeface="Symbol" panose="05050102010706020507" pitchFamily="18" charset="2"/>
              </a:rPr>
              <a:t></a:t>
            </a:r>
            <a:r>
              <a:rPr lang="en-US" altLang="zh-CN" sz="2000"/>
              <a:t> A→C</a:t>
            </a:r>
            <a:r>
              <a:rPr lang="zh-CN" altLang="en-US" sz="2000"/>
              <a:t>，故由性质</a:t>
            </a:r>
            <a:r>
              <a:rPr lang="en-US" altLang="zh-CN" sz="2000"/>
              <a:t>1</a:t>
            </a:r>
            <a:r>
              <a:rPr lang="zh-CN" altLang="en-US" sz="2000"/>
              <a:t>， </a:t>
            </a:r>
            <a:r>
              <a:rPr lang="en-US" altLang="zh-CN" sz="2000"/>
              <a:t>A→C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，即</a:t>
            </a:r>
            <a:r>
              <a:rPr lang="en-US" altLang="zh-CN" sz="2000"/>
              <a:t>A</a:t>
            </a:r>
            <a:r>
              <a:rPr lang="en-US" altLang="zh-CN" sz="2000">
                <a:sym typeface="Symbol" panose="05050102010706020507" pitchFamily="18" charset="2"/>
              </a:rPr>
              <a:t></a:t>
            </a:r>
            <a:r>
              <a:rPr lang="en-US" altLang="zh-CN" sz="2000"/>
              <a:t>C</a:t>
            </a:r>
            <a:r>
              <a:rPr lang="zh-CN" altLang="en-US" sz="2000"/>
              <a:t>。</a:t>
            </a:r>
          </a:p>
          <a:p>
            <a:pPr eaLnBrk="1" hangingPunct="1">
              <a:lnSpc>
                <a:spcPct val="95000"/>
              </a:lnSpc>
              <a:spcBef>
                <a:spcPct val="50000"/>
              </a:spcBef>
            </a:pPr>
            <a:r>
              <a:rPr lang="en-US" altLang="zh-CN" sz="2000"/>
              <a:t>3</a:t>
            </a:r>
            <a:r>
              <a:rPr lang="zh-CN" altLang="en-US" sz="2000"/>
              <a:t>、若</a:t>
            </a:r>
            <a:r>
              <a:rPr lang="en-US" altLang="zh-CN" sz="2000"/>
              <a:t>A </a:t>
            </a:r>
            <a:r>
              <a:rPr lang="en-US" altLang="zh-CN" sz="2000">
                <a:sym typeface="Symbol" panose="05050102010706020507" pitchFamily="18" charset="2"/>
              </a:rPr>
              <a:t></a:t>
            </a:r>
            <a:r>
              <a:rPr lang="en-US" altLang="zh-CN" sz="2000"/>
              <a:t> B</a:t>
            </a:r>
            <a:r>
              <a:rPr lang="zh-CN" altLang="en-US" sz="2000"/>
              <a:t>，</a:t>
            </a:r>
            <a:r>
              <a:rPr lang="en-US" altLang="zh-CN" sz="2000"/>
              <a:t>A </a:t>
            </a:r>
            <a:r>
              <a:rPr lang="en-US" altLang="zh-CN" sz="2000">
                <a:sym typeface="Symbol" panose="05050102010706020507" pitchFamily="18" charset="2"/>
              </a:rPr>
              <a:t></a:t>
            </a:r>
            <a:r>
              <a:rPr lang="en-US" altLang="zh-CN" sz="2000"/>
              <a:t> C</a:t>
            </a:r>
            <a:r>
              <a:rPr lang="zh-CN" altLang="en-US" sz="2000"/>
              <a:t>，则</a:t>
            </a:r>
            <a:r>
              <a:rPr lang="en-US" altLang="zh-CN" sz="2000"/>
              <a:t>A </a:t>
            </a:r>
            <a:r>
              <a:rPr lang="en-US" altLang="zh-CN" sz="2000">
                <a:sym typeface="Symbol" panose="05050102010706020507" pitchFamily="18" charset="2"/>
              </a:rPr>
              <a:t></a:t>
            </a:r>
            <a:r>
              <a:rPr lang="en-US" altLang="zh-CN" sz="2000"/>
              <a:t>(B∧C)</a:t>
            </a:r>
            <a:r>
              <a:rPr lang="zh-CN" altLang="en-US" sz="2000"/>
              <a:t>。</a:t>
            </a:r>
          </a:p>
          <a:p>
            <a:pPr eaLnBrk="1" hangingPunct="1">
              <a:lnSpc>
                <a:spcPct val="95000"/>
              </a:lnSpc>
              <a:spcBef>
                <a:spcPct val="50000"/>
              </a:spcBef>
            </a:pPr>
            <a:r>
              <a:rPr lang="zh-CN" altLang="en-US" sz="2000" b="1"/>
              <a:t>证</a:t>
            </a:r>
            <a:r>
              <a:rPr lang="zh-CN" altLang="en-US" sz="2000"/>
              <a:t>：因为</a:t>
            </a:r>
            <a:r>
              <a:rPr lang="en-US" altLang="zh-CN" sz="2000"/>
              <a:t>A→B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a:t>
            </a:r>
            <a:r>
              <a:rPr lang="en-US" altLang="zh-CN" sz="2000"/>
              <a:t>A→C</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a:t>
            </a:r>
          </a:p>
          <a:p>
            <a:pPr eaLnBrk="1" hangingPunct="1">
              <a:lnSpc>
                <a:spcPct val="95000"/>
              </a:lnSpc>
              <a:spcBef>
                <a:spcPct val="50000"/>
              </a:spcBef>
            </a:pPr>
            <a:r>
              <a:rPr lang="en-US" altLang="zh-CN" sz="2000"/>
              <a:t>1</a:t>
            </a:r>
            <a:r>
              <a:rPr lang="zh-CN" altLang="en-US" sz="2000"/>
              <a:t>）若</a:t>
            </a:r>
            <a:r>
              <a:rPr lang="en-US" altLang="zh-CN" sz="2000"/>
              <a:t>A</a:t>
            </a:r>
            <a:r>
              <a:rPr lang="zh-CN" altLang="en-US" sz="2000"/>
              <a:t>为</a:t>
            </a:r>
            <a:r>
              <a:rPr lang="en-US" altLang="zh-CN" sz="2000"/>
              <a:t>T</a:t>
            </a:r>
            <a:r>
              <a:rPr lang="zh-CN" altLang="en-US" sz="2000"/>
              <a:t>，则</a:t>
            </a:r>
            <a:r>
              <a:rPr lang="en-US" altLang="zh-CN" sz="2000"/>
              <a:t>B</a:t>
            </a:r>
            <a:r>
              <a:rPr lang="zh-CN" altLang="en-US" sz="2000"/>
              <a:t>与</a:t>
            </a:r>
            <a:r>
              <a:rPr lang="en-US" altLang="zh-CN" sz="2000"/>
              <a:t>C</a:t>
            </a:r>
            <a:r>
              <a:rPr lang="zh-CN" altLang="en-US" sz="2000"/>
              <a:t>均为</a:t>
            </a:r>
            <a:r>
              <a:rPr lang="en-US" altLang="zh-CN" sz="2000"/>
              <a:t>T</a:t>
            </a:r>
            <a:r>
              <a:rPr lang="zh-CN" altLang="en-US" sz="2000"/>
              <a:t>，故</a:t>
            </a:r>
            <a:r>
              <a:rPr lang="en-US" altLang="zh-CN" sz="2000"/>
              <a:t>B∧C</a:t>
            </a:r>
            <a:r>
              <a:rPr lang="zh-CN" altLang="en-US" sz="2000"/>
              <a:t>为</a:t>
            </a:r>
            <a:r>
              <a:rPr lang="en-US" altLang="zh-CN" sz="2000"/>
              <a:t>T</a:t>
            </a:r>
            <a:r>
              <a:rPr lang="zh-CN" altLang="en-US" sz="2000"/>
              <a:t>。因此， </a:t>
            </a:r>
            <a:r>
              <a:rPr lang="en-US" altLang="zh-CN" sz="2000"/>
              <a:t>A→(B∧C)</a:t>
            </a:r>
            <a:r>
              <a:rPr lang="zh-CN" altLang="en-US" sz="2000"/>
              <a:t>为</a:t>
            </a:r>
            <a:r>
              <a:rPr lang="en-US" altLang="zh-CN" sz="2000"/>
              <a:t>T</a:t>
            </a:r>
            <a:r>
              <a:rPr lang="zh-CN" altLang="en-US" sz="2000"/>
              <a:t>。</a:t>
            </a:r>
          </a:p>
          <a:p>
            <a:pPr eaLnBrk="1" hangingPunct="1">
              <a:lnSpc>
                <a:spcPct val="95000"/>
              </a:lnSpc>
              <a:spcBef>
                <a:spcPct val="50000"/>
              </a:spcBef>
            </a:pPr>
            <a:r>
              <a:rPr lang="en-US" altLang="zh-CN" sz="2000"/>
              <a:t>2</a:t>
            </a:r>
            <a:r>
              <a:rPr lang="zh-CN" altLang="en-US" sz="2000"/>
              <a:t>）若</a:t>
            </a:r>
            <a:r>
              <a:rPr lang="en-US" altLang="zh-CN" sz="2000"/>
              <a:t>A</a:t>
            </a:r>
            <a:r>
              <a:rPr lang="zh-CN" altLang="en-US" sz="2000"/>
              <a:t>为</a:t>
            </a:r>
            <a:r>
              <a:rPr lang="en-US" altLang="zh-CN" sz="2000"/>
              <a:t>F</a:t>
            </a:r>
            <a:r>
              <a:rPr lang="zh-CN" altLang="en-US" sz="2000"/>
              <a:t>，则</a:t>
            </a:r>
            <a:r>
              <a:rPr lang="en-US" altLang="zh-CN" sz="2000"/>
              <a:t>A→(B∧C)</a:t>
            </a:r>
            <a:r>
              <a:rPr lang="zh-CN" altLang="en-US" sz="2000"/>
              <a:t>为</a:t>
            </a:r>
            <a:r>
              <a:rPr lang="en-US" altLang="zh-CN" sz="2000"/>
              <a:t>T</a:t>
            </a:r>
            <a:r>
              <a:rPr lang="zh-CN" altLang="en-US" sz="2000"/>
              <a:t>。</a:t>
            </a:r>
          </a:p>
          <a:p>
            <a:pPr eaLnBrk="1" hangingPunct="1">
              <a:lnSpc>
                <a:spcPct val="95000"/>
              </a:lnSpc>
              <a:spcBef>
                <a:spcPct val="50000"/>
              </a:spcBef>
            </a:pPr>
            <a:r>
              <a:rPr lang="zh-CN" altLang="en-US" sz="2000"/>
              <a:t>所以， </a:t>
            </a:r>
            <a:r>
              <a:rPr lang="en-US" altLang="zh-CN" sz="2000"/>
              <a:t>A </a:t>
            </a:r>
            <a:r>
              <a:rPr lang="en-US" altLang="zh-CN" sz="2000">
                <a:sym typeface="Symbol" panose="05050102010706020507" pitchFamily="18" charset="2"/>
              </a:rPr>
              <a:t></a:t>
            </a:r>
            <a:r>
              <a:rPr lang="en-US" altLang="zh-CN" sz="2000"/>
              <a:t>(B∧C)</a:t>
            </a:r>
            <a:r>
              <a:rPr lang="zh-CN" altLang="en-US" sz="2000"/>
              <a:t>。</a:t>
            </a:r>
          </a:p>
          <a:p>
            <a:pPr eaLnBrk="1" hangingPunct="1">
              <a:lnSpc>
                <a:spcPct val="95000"/>
              </a:lnSpc>
              <a:spcBef>
                <a:spcPct val="50000"/>
              </a:spcBef>
            </a:pPr>
            <a:r>
              <a:rPr lang="en-US" altLang="zh-CN" sz="2000"/>
              <a:t>4</a:t>
            </a:r>
            <a:r>
              <a:rPr lang="zh-CN" altLang="en-US" sz="2000"/>
              <a:t>、若</a:t>
            </a:r>
            <a:r>
              <a:rPr lang="en-US" altLang="zh-CN" sz="2000"/>
              <a:t>A </a:t>
            </a:r>
            <a:r>
              <a:rPr lang="en-US" altLang="zh-CN" sz="2000">
                <a:sym typeface="Symbol" panose="05050102010706020507" pitchFamily="18" charset="2"/>
              </a:rPr>
              <a:t></a:t>
            </a:r>
            <a:r>
              <a:rPr lang="en-US" altLang="zh-CN" sz="2000"/>
              <a:t> B</a:t>
            </a:r>
            <a:r>
              <a:rPr lang="zh-CN" altLang="en-US" sz="2000"/>
              <a:t>且</a:t>
            </a:r>
            <a:r>
              <a:rPr lang="en-US" altLang="zh-CN" sz="2000"/>
              <a:t>C </a:t>
            </a:r>
            <a:r>
              <a:rPr lang="en-US" altLang="zh-CN" sz="2000">
                <a:sym typeface="Symbol" panose="05050102010706020507" pitchFamily="18" charset="2"/>
              </a:rPr>
              <a:t></a:t>
            </a:r>
            <a:r>
              <a:rPr lang="en-US" altLang="zh-CN" sz="2000"/>
              <a:t> B</a:t>
            </a:r>
            <a:r>
              <a:rPr lang="zh-CN" altLang="en-US" sz="2000"/>
              <a:t>，则</a:t>
            </a:r>
            <a:r>
              <a:rPr lang="en-US" altLang="zh-CN" sz="2000"/>
              <a:t>(A∨C) </a:t>
            </a:r>
            <a:r>
              <a:rPr lang="en-US" altLang="zh-CN" sz="2000">
                <a:sym typeface="Symbol" panose="05050102010706020507" pitchFamily="18" charset="2"/>
              </a:rPr>
              <a:t></a:t>
            </a:r>
            <a:r>
              <a:rPr lang="en-US" altLang="zh-CN" sz="2000"/>
              <a:t> B</a:t>
            </a:r>
            <a:r>
              <a:rPr lang="zh-CN" altLang="en-US" sz="2000"/>
              <a:t>。</a:t>
            </a:r>
          </a:p>
          <a:p>
            <a:pPr eaLnBrk="1" hangingPunct="1">
              <a:lnSpc>
                <a:spcPct val="95000"/>
              </a:lnSpc>
              <a:spcBef>
                <a:spcPct val="50000"/>
              </a:spcBef>
            </a:pPr>
            <a:r>
              <a:rPr lang="zh-CN" altLang="en-US" sz="2000" b="1"/>
              <a:t>证</a:t>
            </a:r>
            <a:r>
              <a:rPr lang="zh-CN" altLang="en-US" sz="2000"/>
              <a:t>：因为</a:t>
            </a:r>
            <a:r>
              <a:rPr lang="en-US" altLang="zh-CN" sz="2000"/>
              <a:t>A→B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a:t>
            </a:r>
            <a:r>
              <a:rPr lang="en-US" altLang="zh-CN" sz="2000"/>
              <a:t>C→B</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a:t>
            </a:r>
          </a:p>
          <a:p>
            <a:pPr eaLnBrk="1" hangingPunct="1">
              <a:lnSpc>
                <a:spcPct val="95000"/>
              </a:lnSpc>
              <a:spcBef>
                <a:spcPct val="50000"/>
              </a:spcBef>
            </a:pPr>
            <a:r>
              <a:rPr lang="zh-CN" altLang="en-US" sz="2000"/>
              <a:t>故 </a:t>
            </a:r>
            <a:r>
              <a:rPr lang="en-US" altLang="zh-CN" sz="2000"/>
              <a:t>(﹁A∨B) ∧(﹁ C∨B) </a:t>
            </a:r>
            <a:r>
              <a:rPr lang="en-US" altLang="zh-CN" sz="2000">
                <a:latin typeface="宋体" panose="02010600030101010101" pitchFamily="2" charset="-122"/>
                <a:sym typeface="Symbol" panose="05050102010706020507" pitchFamily="18" charset="2"/>
              </a:rPr>
              <a:t></a:t>
            </a:r>
            <a:r>
              <a:rPr lang="en-US" altLang="zh-CN" sz="2000"/>
              <a:t> T , </a:t>
            </a:r>
          </a:p>
          <a:p>
            <a:pPr eaLnBrk="1" hangingPunct="1">
              <a:lnSpc>
                <a:spcPct val="95000"/>
              </a:lnSpc>
              <a:spcBef>
                <a:spcPct val="50000"/>
              </a:spcBef>
            </a:pPr>
            <a:r>
              <a:rPr lang="en-US" altLang="zh-CN" sz="2000"/>
              <a:t>(﹁A∨B) ∧(﹁ C∨B) </a:t>
            </a:r>
            <a:r>
              <a:rPr lang="en-US" altLang="zh-CN" sz="2000">
                <a:latin typeface="宋体" panose="02010600030101010101" pitchFamily="2" charset="-122"/>
                <a:sym typeface="Symbol" panose="05050102010706020507" pitchFamily="18" charset="2"/>
              </a:rPr>
              <a:t></a:t>
            </a:r>
            <a:r>
              <a:rPr lang="en-US" altLang="zh-CN" sz="2000"/>
              <a:t> (﹁A∧﹁ C)∨B</a:t>
            </a:r>
            <a:r>
              <a:rPr lang="en-US" altLang="zh-CN" sz="2000">
                <a:latin typeface="宋体" panose="02010600030101010101" pitchFamily="2" charset="-122"/>
                <a:sym typeface="Symbol" panose="05050102010706020507" pitchFamily="18" charset="2"/>
              </a:rPr>
              <a:t></a:t>
            </a:r>
            <a:r>
              <a:rPr lang="en-US" altLang="zh-CN" sz="2000"/>
              <a:t>﹁(A∨C)∨B</a:t>
            </a:r>
            <a:r>
              <a:rPr lang="en-US" altLang="zh-CN" sz="2000">
                <a:latin typeface="宋体" panose="02010600030101010101" pitchFamily="2" charset="-122"/>
                <a:sym typeface="Symbol" panose="05050102010706020507" pitchFamily="18" charset="2"/>
              </a:rPr>
              <a:t> </a:t>
            </a:r>
            <a:r>
              <a:rPr lang="en-US" altLang="zh-CN" sz="2000"/>
              <a:t>(A∨C) → B</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a:t>
            </a:r>
          </a:p>
        </p:txBody>
      </p:sp>
      <p:sp>
        <p:nvSpPr>
          <p:cNvPr id="43064" name="Text Box 56">
            <a:extLst>
              <a:ext uri="{FF2B5EF4-FFF2-40B4-BE49-F238E27FC236}">
                <a16:creationId xmlns:a16="http://schemas.microsoft.com/office/drawing/2014/main" id="{D3E83524-9ED9-4757-BC3D-AF76E22943D7}"/>
              </a:ext>
            </a:extLst>
          </p:cNvPr>
          <p:cNvSpPr txBox="1">
            <a:spLocks noChangeArrowheads="1"/>
          </p:cNvSpPr>
          <p:nvPr/>
        </p:nvSpPr>
        <p:spPr bwMode="auto">
          <a:xfrm>
            <a:off x="7239000" y="5486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hlinkClick r:id="rId2" action="ppaction://hlinksldjump"/>
              </a:rPr>
              <a:t>命题逻辑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 calcmode="lin" valueType="num">
                                      <p:cBhvr additive="base">
                                        <p:cTn id="7" dur="500" fill="hold"/>
                                        <p:tgtEl>
                                          <p:spTgt spid="430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2">
                                            <p:txEl>
                                              <p:pRg st="1" end="1"/>
                                            </p:txEl>
                                          </p:spTgt>
                                        </p:tgtEl>
                                        <p:attrNameLst>
                                          <p:attrName>style.visibility</p:attrName>
                                        </p:attrNameLst>
                                      </p:cBhvr>
                                      <p:to>
                                        <p:strVal val="visible"/>
                                      </p:to>
                                    </p:set>
                                    <p:anim calcmode="lin" valueType="num">
                                      <p:cBhvr additive="base">
                                        <p:cTn id="13" dur="500" fill="hold"/>
                                        <p:tgtEl>
                                          <p:spTgt spid="4301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2">
                                            <p:txEl>
                                              <p:pRg st="2" end="2"/>
                                            </p:txEl>
                                          </p:spTgt>
                                        </p:tgtEl>
                                        <p:attrNameLst>
                                          <p:attrName>style.visibility</p:attrName>
                                        </p:attrNameLst>
                                      </p:cBhvr>
                                      <p:to>
                                        <p:strVal val="visible"/>
                                      </p:to>
                                    </p:set>
                                    <p:anim calcmode="lin" valueType="num">
                                      <p:cBhvr additive="base">
                                        <p:cTn id="19" dur="500" fill="hold"/>
                                        <p:tgtEl>
                                          <p:spTgt spid="4301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12">
                                            <p:txEl>
                                              <p:pRg st="3" end="3"/>
                                            </p:txEl>
                                          </p:spTgt>
                                        </p:tgtEl>
                                        <p:attrNameLst>
                                          <p:attrName>style.visibility</p:attrName>
                                        </p:attrNameLst>
                                      </p:cBhvr>
                                      <p:to>
                                        <p:strVal val="visible"/>
                                      </p:to>
                                    </p:set>
                                    <p:anim calcmode="lin" valueType="num">
                                      <p:cBhvr additive="base">
                                        <p:cTn id="25" dur="500" fill="hold"/>
                                        <p:tgtEl>
                                          <p:spTgt spid="4301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0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012">
                                            <p:txEl>
                                              <p:pRg st="4" end="4"/>
                                            </p:txEl>
                                          </p:spTgt>
                                        </p:tgtEl>
                                        <p:attrNameLst>
                                          <p:attrName>style.visibility</p:attrName>
                                        </p:attrNameLst>
                                      </p:cBhvr>
                                      <p:to>
                                        <p:strVal val="visible"/>
                                      </p:to>
                                    </p:set>
                                    <p:anim calcmode="lin" valueType="num">
                                      <p:cBhvr additive="base">
                                        <p:cTn id="31" dur="500" fill="hold"/>
                                        <p:tgtEl>
                                          <p:spTgt spid="4301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30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3012">
                                            <p:txEl>
                                              <p:pRg st="5" end="5"/>
                                            </p:txEl>
                                          </p:spTgt>
                                        </p:tgtEl>
                                        <p:attrNameLst>
                                          <p:attrName>style.visibility</p:attrName>
                                        </p:attrNameLst>
                                      </p:cBhvr>
                                      <p:to>
                                        <p:strVal val="visible"/>
                                      </p:to>
                                    </p:set>
                                    <p:anim calcmode="lin" valueType="num">
                                      <p:cBhvr additive="base">
                                        <p:cTn id="37" dur="500" fill="hold"/>
                                        <p:tgtEl>
                                          <p:spTgt spid="4301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30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3012">
                                            <p:txEl>
                                              <p:pRg st="6" end="6"/>
                                            </p:txEl>
                                          </p:spTgt>
                                        </p:tgtEl>
                                        <p:attrNameLst>
                                          <p:attrName>style.visibility</p:attrName>
                                        </p:attrNameLst>
                                      </p:cBhvr>
                                      <p:to>
                                        <p:strVal val="visible"/>
                                      </p:to>
                                    </p:set>
                                    <p:anim calcmode="lin" valueType="num">
                                      <p:cBhvr additive="base">
                                        <p:cTn id="43" dur="500" fill="hold"/>
                                        <p:tgtEl>
                                          <p:spTgt spid="4301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30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3012">
                                            <p:txEl>
                                              <p:pRg st="7" end="7"/>
                                            </p:txEl>
                                          </p:spTgt>
                                        </p:tgtEl>
                                        <p:attrNameLst>
                                          <p:attrName>style.visibility</p:attrName>
                                        </p:attrNameLst>
                                      </p:cBhvr>
                                      <p:to>
                                        <p:strVal val="visible"/>
                                      </p:to>
                                    </p:set>
                                    <p:anim calcmode="lin" valueType="num">
                                      <p:cBhvr additive="base">
                                        <p:cTn id="49" dur="500" fill="hold"/>
                                        <p:tgtEl>
                                          <p:spTgt spid="4301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30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3012">
                                            <p:txEl>
                                              <p:pRg st="8" end="8"/>
                                            </p:txEl>
                                          </p:spTgt>
                                        </p:tgtEl>
                                        <p:attrNameLst>
                                          <p:attrName>style.visibility</p:attrName>
                                        </p:attrNameLst>
                                      </p:cBhvr>
                                      <p:to>
                                        <p:strVal val="visible"/>
                                      </p:to>
                                    </p:set>
                                    <p:anim calcmode="lin" valueType="num">
                                      <p:cBhvr additive="base">
                                        <p:cTn id="55" dur="500" fill="hold"/>
                                        <p:tgtEl>
                                          <p:spTgt spid="4301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301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3012">
                                            <p:txEl>
                                              <p:pRg st="9" end="9"/>
                                            </p:txEl>
                                          </p:spTgt>
                                        </p:tgtEl>
                                        <p:attrNameLst>
                                          <p:attrName>style.visibility</p:attrName>
                                        </p:attrNameLst>
                                      </p:cBhvr>
                                      <p:to>
                                        <p:strVal val="visible"/>
                                      </p:to>
                                    </p:set>
                                    <p:anim calcmode="lin" valueType="num">
                                      <p:cBhvr additive="base">
                                        <p:cTn id="61" dur="500" fill="hold"/>
                                        <p:tgtEl>
                                          <p:spTgt spid="43012">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301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3012">
                                            <p:txEl>
                                              <p:pRg st="10" end="10"/>
                                            </p:txEl>
                                          </p:spTgt>
                                        </p:tgtEl>
                                        <p:attrNameLst>
                                          <p:attrName>style.visibility</p:attrName>
                                        </p:attrNameLst>
                                      </p:cBhvr>
                                      <p:to>
                                        <p:strVal val="visible"/>
                                      </p:to>
                                    </p:set>
                                    <p:anim calcmode="lin" valueType="num">
                                      <p:cBhvr additive="base">
                                        <p:cTn id="67" dur="500" fill="hold"/>
                                        <p:tgtEl>
                                          <p:spTgt spid="43012">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301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3012">
                                            <p:txEl>
                                              <p:pRg st="11" end="11"/>
                                            </p:txEl>
                                          </p:spTgt>
                                        </p:tgtEl>
                                        <p:attrNameLst>
                                          <p:attrName>style.visibility</p:attrName>
                                        </p:attrNameLst>
                                      </p:cBhvr>
                                      <p:to>
                                        <p:strVal val="visible"/>
                                      </p:to>
                                    </p:set>
                                    <p:anim calcmode="lin" valueType="num">
                                      <p:cBhvr additive="base">
                                        <p:cTn id="73" dur="500" fill="hold"/>
                                        <p:tgtEl>
                                          <p:spTgt spid="43012">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301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3012">
                                            <p:txEl>
                                              <p:pRg st="12" end="12"/>
                                            </p:txEl>
                                          </p:spTgt>
                                        </p:tgtEl>
                                        <p:attrNameLst>
                                          <p:attrName>style.visibility</p:attrName>
                                        </p:attrNameLst>
                                      </p:cBhvr>
                                      <p:to>
                                        <p:strVal val="visible"/>
                                      </p:to>
                                    </p:set>
                                    <p:anim calcmode="lin" valueType="num">
                                      <p:cBhvr additive="base">
                                        <p:cTn id="79" dur="500" fill="hold"/>
                                        <p:tgtEl>
                                          <p:spTgt spid="43012">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3012">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3012">
                                            <p:txEl>
                                              <p:pRg st="13" end="13"/>
                                            </p:txEl>
                                          </p:spTgt>
                                        </p:tgtEl>
                                        <p:attrNameLst>
                                          <p:attrName>style.visibility</p:attrName>
                                        </p:attrNameLst>
                                      </p:cBhvr>
                                      <p:to>
                                        <p:strVal val="visible"/>
                                      </p:to>
                                    </p:set>
                                    <p:anim calcmode="lin" valueType="num">
                                      <p:cBhvr additive="base">
                                        <p:cTn id="85" dur="500" fill="hold"/>
                                        <p:tgtEl>
                                          <p:spTgt spid="43012">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301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43012">
                                            <p:txEl>
                                              <p:pRg st="14" end="14"/>
                                            </p:txEl>
                                          </p:spTgt>
                                        </p:tgtEl>
                                        <p:attrNameLst>
                                          <p:attrName>style.visibility</p:attrName>
                                        </p:attrNameLst>
                                      </p:cBhvr>
                                      <p:to>
                                        <p:strVal val="visible"/>
                                      </p:to>
                                    </p:set>
                                    <p:anim calcmode="lin" valueType="num">
                                      <p:cBhvr additive="base">
                                        <p:cTn id="91" dur="500" fill="hold"/>
                                        <p:tgtEl>
                                          <p:spTgt spid="43012">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3012">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43064">
                                            <p:txEl>
                                              <p:pRg st="0" end="0"/>
                                            </p:txEl>
                                          </p:spTgt>
                                        </p:tgtEl>
                                        <p:attrNameLst>
                                          <p:attrName>style.visibility</p:attrName>
                                        </p:attrNameLst>
                                      </p:cBhvr>
                                      <p:to>
                                        <p:strVal val="visible"/>
                                      </p:to>
                                    </p:set>
                                    <p:anim calcmode="lin" valueType="num">
                                      <p:cBhvr additive="base">
                                        <p:cTn id="97" dur="500" fill="hold"/>
                                        <p:tgtEl>
                                          <p:spTgt spid="43064">
                                            <p:txEl>
                                              <p:pRg st="0" end="0"/>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4306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autoUpdateAnimBg="0"/>
      <p:bldP spid="4306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60602F5-684F-432E-B5F6-C453F2C19010}"/>
              </a:ext>
            </a:extLst>
          </p:cNvPr>
          <p:cNvSpPr>
            <a:spLocks noGrp="1" noChangeArrowheads="1"/>
          </p:cNvSpPr>
          <p:nvPr>
            <p:ph type="title"/>
          </p:nvPr>
        </p:nvSpPr>
        <p:spPr/>
        <p:txBody>
          <a:bodyPr/>
          <a:lstStyle/>
          <a:p>
            <a:pPr eaLnBrk="1" hangingPunct="1"/>
            <a:r>
              <a:rPr lang="zh-CN" altLang="en-US" b="1" dirty="0"/>
              <a:t>参考教材</a:t>
            </a:r>
            <a:endParaRPr lang="zh-CN" altLang="zh-CN" b="1" dirty="0"/>
          </a:p>
        </p:txBody>
      </p:sp>
      <p:sp>
        <p:nvSpPr>
          <p:cNvPr id="103427" name="Rectangle 3">
            <a:extLst>
              <a:ext uri="{FF2B5EF4-FFF2-40B4-BE49-F238E27FC236}">
                <a16:creationId xmlns:a16="http://schemas.microsoft.com/office/drawing/2014/main" id="{0DC2B9A6-D43A-4869-9A9C-A8C941F1C9B1}"/>
              </a:ext>
            </a:extLst>
          </p:cNvPr>
          <p:cNvSpPr>
            <a:spLocks noGrp="1" noChangeArrowheads="1"/>
          </p:cNvSpPr>
          <p:nvPr>
            <p:ph type="body" idx="1"/>
          </p:nvPr>
        </p:nvSpPr>
        <p:spPr/>
        <p:txBody>
          <a:bodyPr/>
          <a:lstStyle/>
          <a:p>
            <a:pPr marL="0" indent="0" eaLnBrk="1" hangingPunct="1">
              <a:buFontTx/>
              <a:buNone/>
              <a:defRPr/>
            </a:pPr>
            <a:r>
              <a:rPr lang="zh-CN" altLang="en-US" dirty="0"/>
              <a:t>离散数学</a:t>
            </a:r>
            <a:r>
              <a:rPr lang="en-US" altLang="zh-CN" dirty="0"/>
              <a:t>.  </a:t>
            </a:r>
            <a:r>
              <a:rPr lang="zh-CN" altLang="en-US" dirty="0"/>
              <a:t>左孝凌等</a:t>
            </a:r>
            <a:r>
              <a:rPr lang="en-US" altLang="zh-CN" dirty="0"/>
              <a:t>.  </a:t>
            </a:r>
            <a:r>
              <a:rPr lang="zh-CN" altLang="en-US" dirty="0"/>
              <a:t>上海科学技术</a:t>
            </a:r>
            <a:r>
              <a:rPr lang="zh-CN" altLang="en-US"/>
              <a:t>文献出版社</a:t>
            </a:r>
            <a:endParaRPr lang="en-US" altLang="zh-CN" dirty="0"/>
          </a:p>
          <a:p>
            <a:pPr eaLnBrk="1" hangingPunct="1">
              <a:buFontTx/>
              <a:buNone/>
              <a:defRPr/>
            </a:pP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4962D481-BBC5-4E29-A1AD-3A79CF1BA2DB}"/>
              </a:ext>
            </a:extLst>
          </p:cNvPr>
          <p:cNvSpPr>
            <a:spLocks noGrp="1" noChangeArrowheads="1"/>
          </p:cNvSpPr>
          <p:nvPr>
            <p:ph type="title" idx="4294967295"/>
          </p:nvPr>
        </p:nvSpPr>
        <p:spPr>
          <a:xfrm>
            <a:off x="685800" y="228600"/>
            <a:ext cx="7772400" cy="685800"/>
          </a:xfrm>
        </p:spPr>
        <p:txBody>
          <a:bodyPr/>
          <a:lstStyle/>
          <a:p>
            <a:pPr eaLnBrk="1" hangingPunct="1"/>
            <a:r>
              <a:rPr lang="en-US" altLang="zh-CN" sz="3200" b="1"/>
              <a:t>1-6    </a:t>
            </a:r>
            <a:r>
              <a:rPr lang="zh-CN" altLang="en-US" sz="3200" b="1"/>
              <a:t>其他联结词</a:t>
            </a:r>
          </a:p>
        </p:txBody>
      </p:sp>
      <p:sp>
        <p:nvSpPr>
          <p:cNvPr id="110595" name="Text Box 3">
            <a:extLst>
              <a:ext uri="{FF2B5EF4-FFF2-40B4-BE49-F238E27FC236}">
                <a16:creationId xmlns:a16="http://schemas.microsoft.com/office/drawing/2014/main" id="{FECAC6BF-DCE0-4978-A350-F867D17255D9}"/>
              </a:ext>
            </a:extLst>
          </p:cNvPr>
          <p:cNvSpPr txBox="1">
            <a:spLocks noChangeArrowheads="1"/>
          </p:cNvSpPr>
          <p:nvPr/>
        </p:nvSpPr>
        <p:spPr bwMode="auto">
          <a:xfrm>
            <a:off x="304800" y="9144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2"/>
                </a:solidFill>
              </a:rPr>
              <a:t>定义</a:t>
            </a:r>
            <a:r>
              <a:rPr lang="en-US" altLang="zh-CN" b="1">
                <a:solidFill>
                  <a:schemeClr val="accent2"/>
                </a:solidFill>
              </a:rPr>
              <a:t>1-6.1</a:t>
            </a:r>
            <a:r>
              <a:rPr lang="en-US" altLang="zh-CN"/>
              <a:t>	</a:t>
            </a:r>
            <a:r>
              <a:rPr lang="zh-CN" altLang="en-US"/>
              <a:t>设</a:t>
            </a:r>
            <a:r>
              <a:rPr lang="en-US" altLang="zh-CN"/>
              <a:t>P</a:t>
            </a:r>
            <a:r>
              <a:rPr lang="zh-CN" altLang="en-US"/>
              <a:t>和</a:t>
            </a:r>
            <a:r>
              <a:rPr lang="en-US" altLang="zh-CN"/>
              <a:t>Q</a:t>
            </a:r>
            <a:r>
              <a:rPr lang="zh-CN" altLang="en-US"/>
              <a:t>是命题公式，复合命题</a:t>
            </a:r>
            <a:r>
              <a:rPr lang="en-US" altLang="zh-CN"/>
              <a:t>P    Q</a:t>
            </a:r>
            <a:r>
              <a:rPr lang="zh-CN" altLang="en-US"/>
              <a:t>称作</a:t>
            </a:r>
            <a:r>
              <a:rPr lang="en-US" altLang="zh-CN"/>
              <a:t>P</a:t>
            </a:r>
            <a:r>
              <a:rPr lang="zh-CN" altLang="en-US"/>
              <a:t>和</a:t>
            </a:r>
            <a:r>
              <a:rPr lang="en-US" altLang="zh-CN"/>
              <a:t>Q</a:t>
            </a:r>
            <a:r>
              <a:rPr lang="zh-CN" altLang="en-US"/>
              <a:t>的</a:t>
            </a:r>
            <a:r>
              <a:rPr lang="zh-CN" altLang="en-US" b="1"/>
              <a:t>不可兼析取</a:t>
            </a:r>
            <a:r>
              <a:rPr lang="zh-CN" altLang="en-US"/>
              <a:t>。</a:t>
            </a:r>
            <a:r>
              <a:rPr lang="en-US" altLang="zh-CN"/>
              <a:t>P    Q</a:t>
            </a:r>
            <a:r>
              <a:rPr lang="zh-CN" altLang="en-US"/>
              <a:t>真值为</a:t>
            </a:r>
            <a:r>
              <a:rPr lang="en-US" altLang="zh-CN"/>
              <a:t>T </a:t>
            </a:r>
            <a:r>
              <a:rPr lang="en-US" altLang="zh-CN" i="1"/>
              <a:t>iff</a:t>
            </a:r>
            <a:r>
              <a:rPr lang="en-US" altLang="zh-CN"/>
              <a:t> P</a:t>
            </a:r>
            <a:r>
              <a:rPr lang="zh-CN" altLang="en-US"/>
              <a:t>与</a:t>
            </a:r>
            <a:r>
              <a:rPr lang="en-US" altLang="zh-CN"/>
              <a:t>Q</a:t>
            </a:r>
            <a:r>
              <a:rPr lang="zh-CN" altLang="en-US"/>
              <a:t>取不同真值，否则</a:t>
            </a:r>
            <a:r>
              <a:rPr lang="en-US" altLang="zh-CN"/>
              <a:t>P    Q</a:t>
            </a:r>
            <a:r>
              <a:rPr lang="zh-CN" altLang="en-US"/>
              <a:t>为</a:t>
            </a:r>
            <a:r>
              <a:rPr lang="en-US" altLang="zh-CN"/>
              <a:t>F</a:t>
            </a:r>
            <a:r>
              <a:rPr lang="zh-CN" altLang="en-US"/>
              <a:t>。</a:t>
            </a:r>
            <a:r>
              <a:rPr lang="zh-CN" altLang="en-US" sz="2000"/>
              <a:t>该联结词定义如下表：</a:t>
            </a:r>
          </a:p>
        </p:txBody>
      </p:sp>
      <p:graphicFrame>
        <p:nvGraphicFramePr>
          <p:cNvPr id="110596" name="Object 4">
            <a:extLst>
              <a:ext uri="{FF2B5EF4-FFF2-40B4-BE49-F238E27FC236}">
                <a16:creationId xmlns:a16="http://schemas.microsoft.com/office/drawing/2014/main" id="{E9C5511F-39DA-458B-B4D9-3D8D959EEA97}"/>
              </a:ext>
            </a:extLst>
          </p:cNvPr>
          <p:cNvGraphicFramePr>
            <a:graphicFrameLocks noChangeAspect="1"/>
          </p:cNvGraphicFramePr>
          <p:nvPr/>
        </p:nvGraphicFramePr>
        <p:xfrm>
          <a:off x="6443663" y="981075"/>
          <a:ext cx="274637" cy="381000"/>
        </p:xfrm>
        <a:graphic>
          <a:graphicData uri="http://schemas.openxmlformats.org/presentationml/2006/ole">
            <mc:AlternateContent xmlns:mc="http://schemas.openxmlformats.org/markup-compatibility/2006">
              <mc:Choice xmlns:v="urn:schemas-microsoft-com:vml" Requires="v">
                <p:oleObj name="Equation" r:id="rId2" imgW="165028" imgH="228501" progId="Equation.3">
                  <p:embed/>
                </p:oleObj>
              </mc:Choice>
              <mc:Fallback>
                <p:oleObj name="Equation" r:id="rId2" imgW="165028" imgH="228501" progId="Equation.3">
                  <p:embed/>
                  <p:pic>
                    <p:nvPicPr>
                      <p:cNvPr id="110596" name="Object 4">
                        <a:extLst>
                          <a:ext uri="{FF2B5EF4-FFF2-40B4-BE49-F238E27FC236}">
                            <a16:creationId xmlns:a16="http://schemas.microsoft.com/office/drawing/2014/main" id="{E9C5511F-39DA-458B-B4D9-3D8D959EE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981075"/>
                        <a:ext cx="2746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7" name="Object 5">
            <a:extLst>
              <a:ext uri="{FF2B5EF4-FFF2-40B4-BE49-F238E27FC236}">
                <a16:creationId xmlns:a16="http://schemas.microsoft.com/office/drawing/2014/main" id="{B3F5A4D9-16F3-4236-A301-D9BB91D13C26}"/>
              </a:ext>
            </a:extLst>
          </p:cNvPr>
          <p:cNvGraphicFramePr>
            <a:graphicFrameLocks noChangeAspect="1"/>
          </p:cNvGraphicFramePr>
          <p:nvPr/>
        </p:nvGraphicFramePr>
        <p:xfrm>
          <a:off x="2411413" y="1412875"/>
          <a:ext cx="274637" cy="381000"/>
        </p:xfrm>
        <a:graphic>
          <a:graphicData uri="http://schemas.openxmlformats.org/presentationml/2006/ole">
            <mc:AlternateContent xmlns:mc="http://schemas.openxmlformats.org/markup-compatibility/2006">
              <mc:Choice xmlns:v="urn:schemas-microsoft-com:vml" Requires="v">
                <p:oleObj name="Equation" r:id="rId4" imgW="165028" imgH="228501" progId="Equation.3">
                  <p:embed/>
                </p:oleObj>
              </mc:Choice>
              <mc:Fallback>
                <p:oleObj name="Equation" r:id="rId4" imgW="165028" imgH="228501" progId="Equation.3">
                  <p:embed/>
                  <p:pic>
                    <p:nvPicPr>
                      <p:cNvPr id="110597" name="Object 5">
                        <a:extLst>
                          <a:ext uri="{FF2B5EF4-FFF2-40B4-BE49-F238E27FC236}">
                            <a16:creationId xmlns:a16="http://schemas.microsoft.com/office/drawing/2014/main" id="{B3F5A4D9-16F3-4236-A301-D9BB91D13C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412875"/>
                        <a:ext cx="2746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8" name="Object 6">
            <a:extLst>
              <a:ext uri="{FF2B5EF4-FFF2-40B4-BE49-F238E27FC236}">
                <a16:creationId xmlns:a16="http://schemas.microsoft.com/office/drawing/2014/main" id="{BAAD02CF-67DF-497E-BEAC-F4C9C673EA24}"/>
              </a:ext>
            </a:extLst>
          </p:cNvPr>
          <p:cNvGraphicFramePr>
            <a:graphicFrameLocks noChangeAspect="1"/>
          </p:cNvGraphicFramePr>
          <p:nvPr/>
        </p:nvGraphicFramePr>
        <p:xfrm>
          <a:off x="7740650" y="1268413"/>
          <a:ext cx="274638" cy="381000"/>
        </p:xfrm>
        <a:graphic>
          <a:graphicData uri="http://schemas.openxmlformats.org/presentationml/2006/ole">
            <mc:AlternateContent xmlns:mc="http://schemas.openxmlformats.org/markup-compatibility/2006">
              <mc:Choice xmlns:v="urn:schemas-microsoft-com:vml" Requires="v">
                <p:oleObj name="Equation" r:id="rId6" imgW="165028" imgH="228501" progId="Equation.3">
                  <p:embed/>
                </p:oleObj>
              </mc:Choice>
              <mc:Fallback>
                <p:oleObj name="Equation" r:id="rId6" imgW="165028" imgH="228501" progId="Equation.3">
                  <p:embed/>
                  <p:pic>
                    <p:nvPicPr>
                      <p:cNvPr id="110598" name="Object 6">
                        <a:extLst>
                          <a:ext uri="{FF2B5EF4-FFF2-40B4-BE49-F238E27FC236}">
                            <a16:creationId xmlns:a16="http://schemas.microsoft.com/office/drawing/2014/main" id="{BAAD02CF-67DF-497E-BEAC-F4C9C673EA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0650" y="1268413"/>
                        <a:ext cx="2746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9" name="Group 7">
            <a:extLst>
              <a:ext uri="{FF2B5EF4-FFF2-40B4-BE49-F238E27FC236}">
                <a16:creationId xmlns:a16="http://schemas.microsoft.com/office/drawing/2014/main" id="{65A32A79-396C-484E-965C-745EE89FF2FD}"/>
              </a:ext>
            </a:extLst>
          </p:cNvPr>
          <p:cNvGraphicFramePr>
            <a:graphicFrameLocks noGrp="1"/>
          </p:cNvGraphicFramePr>
          <p:nvPr/>
        </p:nvGraphicFramePr>
        <p:xfrm>
          <a:off x="4724400" y="2413000"/>
          <a:ext cx="4191000" cy="203200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10625" name="Object 33">
            <a:extLst>
              <a:ext uri="{FF2B5EF4-FFF2-40B4-BE49-F238E27FC236}">
                <a16:creationId xmlns:a16="http://schemas.microsoft.com/office/drawing/2014/main" id="{F561AFD5-D32F-4D14-BA46-0EC0CE0C66CD}"/>
              </a:ext>
            </a:extLst>
          </p:cNvPr>
          <p:cNvGraphicFramePr>
            <a:graphicFrameLocks noChangeAspect="1"/>
          </p:cNvGraphicFramePr>
          <p:nvPr/>
        </p:nvGraphicFramePr>
        <p:xfrm>
          <a:off x="8077200" y="2438400"/>
          <a:ext cx="274638" cy="381000"/>
        </p:xfrm>
        <a:graphic>
          <a:graphicData uri="http://schemas.openxmlformats.org/presentationml/2006/ole">
            <mc:AlternateContent xmlns:mc="http://schemas.openxmlformats.org/markup-compatibility/2006">
              <mc:Choice xmlns:v="urn:schemas-microsoft-com:vml" Requires="v">
                <p:oleObj name="Equation" r:id="rId7" imgW="165028" imgH="228501" progId="Equation.3">
                  <p:embed/>
                </p:oleObj>
              </mc:Choice>
              <mc:Fallback>
                <p:oleObj name="Equation" r:id="rId7" imgW="165028" imgH="228501" progId="Equation.3">
                  <p:embed/>
                  <p:pic>
                    <p:nvPicPr>
                      <p:cNvPr id="110625" name="Object 33">
                        <a:extLst>
                          <a:ext uri="{FF2B5EF4-FFF2-40B4-BE49-F238E27FC236}">
                            <a16:creationId xmlns:a16="http://schemas.microsoft.com/office/drawing/2014/main" id="{F561AFD5-D32F-4D14-BA46-0EC0CE0C66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7200" y="2438400"/>
                        <a:ext cx="2746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26" name="Text Box 34">
            <a:extLst>
              <a:ext uri="{FF2B5EF4-FFF2-40B4-BE49-F238E27FC236}">
                <a16:creationId xmlns:a16="http://schemas.microsoft.com/office/drawing/2014/main" id="{CFC0CC8D-939D-4940-9230-6DD540CF6F2B}"/>
              </a:ext>
            </a:extLst>
          </p:cNvPr>
          <p:cNvSpPr txBox="1">
            <a:spLocks noChangeArrowheads="1"/>
          </p:cNvSpPr>
          <p:nvPr/>
        </p:nvSpPr>
        <p:spPr bwMode="auto">
          <a:xfrm>
            <a:off x="304800" y="2209800"/>
            <a:ext cx="4343400" cy="396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    ”</a:t>
            </a:r>
            <a:r>
              <a:rPr lang="zh-CN" altLang="en-US" sz="2000"/>
              <a:t>的</a:t>
            </a:r>
            <a:r>
              <a:rPr lang="zh-CN" altLang="en-US" sz="2000" b="1">
                <a:solidFill>
                  <a:srgbClr val="800000"/>
                </a:solidFill>
              </a:rPr>
              <a:t>性质</a:t>
            </a:r>
            <a:r>
              <a:rPr lang="zh-CN" altLang="en-US" sz="2000"/>
              <a:t>：</a:t>
            </a:r>
          </a:p>
          <a:p>
            <a:pPr eaLnBrk="1" hangingPunct="1">
              <a:spcBef>
                <a:spcPct val="50000"/>
              </a:spcBef>
            </a:pPr>
            <a:r>
              <a:rPr lang="en-US" altLang="zh-CN" sz="2000"/>
              <a:t>(1)P    Q </a:t>
            </a:r>
            <a:r>
              <a:rPr lang="en-US" altLang="zh-CN" sz="2000">
                <a:latin typeface="宋体" panose="02010600030101010101" pitchFamily="2" charset="-122"/>
                <a:sym typeface="Symbol" panose="05050102010706020507" pitchFamily="18" charset="2"/>
              </a:rPr>
              <a:t></a:t>
            </a:r>
            <a:r>
              <a:rPr lang="en-US" altLang="zh-CN" sz="2000"/>
              <a:t> Q    P</a:t>
            </a:r>
          </a:p>
          <a:p>
            <a:pPr eaLnBrk="1" hangingPunct="1">
              <a:spcBef>
                <a:spcPct val="50000"/>
              </a:spcBef>
            </a:pPr>
            <a:r>
              <a:rPr lang="en-US" altLang="zh-CN" sz="2000"/>
              <a:t>(2)(P    Q)    R </a:t>
            </a:r>
            <a:r>
              <a:rPr lang="en-US" altLang="zh-CN" sz="2000">
                <a:latin typeface="宋体" panose="02010600030101010101" pitchFamily="2" charset="-122"/>
                <a:sym typeface="Symbol" panose="05050102010706020507" pitchFamily="18" charset="2"/>
              </a:rPr>
              <a:t></a:t>
            </a:r>
            <a:r>
              <a:rPr lang="en-US" altLang="zh-CN" sz="2000"/>
              <a:t> P    (Q    R)</a:t>
            </a:r>
          </a:p>
          <a:p>
            <a:pPr eaLnBrk="1" hangingPunct="1">
              <a:spcBef>
                <a:spcPct val="50000"/>
              </a:spcBef>
            </a:pPr>
            <a:r>
              <a:rPr lang="en-US" altLang="zh-CN" sz="2000"/>
              <a:t>(3)P∧ (Q    R) </a:t>
            </a:r>
            <a:r>
              <a:rPr lang="en-US" altLang="zh-CN" sz="2000">
                <a:latin typeface="宋体" panose="02010600030101010101" pitchFamily="2" charset="-122"/>
                <a:sym typeface="Symbol" panose="05050102010706020507" pitchFamily="18" charset="2"/>
              </a:rPr>
              <a:t> </a:t>
            </a:r>
            <a:r>
              <a:rPr lang="en-US" altLang="zh-CN" sz="2000"/>
              <a:t>(P∧Q)    (P∧R)</a:t>
            </a:r>
          </a:p>
          <a:p>
            <a:pPr eaLnBrk="1" hangingPunct="1">
              <a:spcBef>
                <a:spcPct val="50000"/>
              </a:spcBef>
            </a:pPr>
            <a:r>
              <a:rPr lang="en-US" altLang="zh-CN" sz="2000"/>
              <a:t>(4)(P    Q) </a:t>
            </a:r>
            <a:r>
              <a:rPr lang="en-US" altLang="zh-CN" sz="2000">
                <a:latin typeface="宋体" panose="02010600030101010101" pitchFamily="2" charset="-122"/>
                <a:sym typeface="Symbol" panose="05050102010706020507" pitchFamily="18" charset="2"/>
              </a:rPr>
              <a:t> </a:t>
            </a:r>
            <a:r>
              <a:rPr lang="en-US" altLang="zh-CN" sz="2000"/>
              <a:t>(P∧</a:t>
            </a:r>
            <a:r>
              <a:rPr lang="en-US" altLang="zh-CN" sz="1800"/>
              <a:t>﹁</a:t>
            </a:r>
            <a:r>
              <a:rPr lang="en-US" altLang="zh-CN" sz="2000"/>
              <a:t> Q) ∨(</a:t>
            </a:r>
            <a:r>
              <a:rPr lang="en-US" altLang="zh-CN" sz="1800"/>
              <a:t>﹁</a:t>
            </a:r>
            <a:r>
              <a:rPr lang="en-US" altLang="zh-CN" sz="2000"/>
              <a:t>P∧Q)</a:t>
            </a:r>
          </a:p>
          <a:p>
            <a:pPr eaLnBrk="1" hangingPunct="1">
              <a:spcBef>
                <a:spcPct val="50000"/>
              </a:spcBef>
            </a:pPr>
            <a:r>
              <a:rPr lang="en-US" altLang="zh-CN" sz="2000"/>
              <a:t>(5)</a:t>
            </a:r>
            <a:r>
              <a:rPr lang="en-US" altLang="zh-CN" sz="2000" b="1"/>
              <a:t>(P    Q) </a:t>
            </a:r>
            <a:r>
              <a:rPr lang="en-US" altLang="zh-CN" sz="2000" b="1">
                <a:latin typeface="宋体" panose="02010600030101010101" pitchFamily="2" charset="-122"/>
                <a:sym typeface="Symbol" panose="05050102010706020507" pitchFamily="18" charset="2"/>
              </a:rPr>
              <a:t> </a:t>
            </a:r>
            <a:r>
              <a:rPr lang="en-US" altLang="zh-CN" sz="1800" b="1"/>
              <a:t>﹁</a:t>
            </a:r>
            <a:r>
              <a:rPr lang="en-US" altLang="zh-CN" sz="2000" b="1"/>
              <a:t>(P</a:t>
            </a:r>
            <a:r>
              <a:rPr lang="en-US" altLang="zh-CN" sz="2000" b="1">
                <a:latin typeface="宋体" panose="02010600030101010101" pitchFamily="2" charset="-122"/>
                <a:sym typeface="Symbol" panose="05050102010706020507" pitchFamily="18" charset="2"/>
              </a:rPr>
              <a:t></a:t>
            </a:r>
            <a:r>
              <a:rPr lang="en-US" altLang="zh-CN" sz="2000" b="1"/>
              <a:t>Q)</a:t>
            </a:r>
          </a:p>
          <a:p>
            <a:pPr eaLnBrk="1" hangingPunct="1">
              <a:spcBef>
                <a:spcPct val="50000"/>
              </a:spcBef>
            </a:pPr>
            <a:r>
              <a:rPr lang="en-US" altLang="zh-CN" sz="2000"/>
              <a:t>(6)P    P </a:t>
            </a:r>
            <a:r>
              <a:rPr lang="en-US" altLang="zh-CN" sz="2000">
                <a:latin typeface="宋体" panose="02010600030101010101" pitchFamily="2" charset="-122"/>
                <a:sym typeface="Symbol" panose="05050102010706020507" pitchFamily="18" charset="2"/>
              </a:rPr>
              <a:t></a:t>
            </a:r>
            <a:r>
              <a:rPr lang="en-US" altLang="zh-CN" sz="2000"/>
              <a:t> F</a:t>
            </a:r>
            <a:r>
              <a:rPr lang="zh-CN" altLang="en-US" sz="2000"/>
              <a:t>，</a:t>
            </a:r>
            <a:r>
              <a:rPr lang="en-US" altLang="zh-CN" sz="2000"/>
              <a:t>F    P </a:t>
            </a:r>
            <a:r>
              <a:rPr lang="en-US" altLang="zh-CN" sz="2000">
                <a:latin typeface="宋体" panose="02010600030101010101" pitchFamily="2" charset="-122"/>
                <a:sym typeface="Symbol" panose="05050102010706020507" pitchFamily="18" charset="2"/>
              </a:rPr>
              <a:t></a:t>
            </a:r>
            <a:r>
              <a:rPr lang="en-US" altLang="zh-CN" sz="2000"/>
              <a:t> P</a:t>
            </a:r>
            <a:r>
              <a:rPr lang="zh-CN" altLang="en-US" sz="2000"/>
              <a:t>，</a:t>
            </a:r>
            <a:r>
              <a:rPr lang="en-US" altLang="zh-CN" sz="2000"/>
              <a:t>T   P</a:t>
            </a:r>
            <a:r>
              <a:rPr lang="en-US" altLang="zh-CN" sz="2000">
                <a:latin typeface="宋体" panose="02010600030101010101" pitchFamily="2" charset="-122"/>
                <a:sym typeface="Symbol" panose="05050102010706020507" pitchFamily="18" charset="2"/>
              </a:rPr>
              <a:t></a:t>
            </a:r>
            <a:r>
              <a:rPr lang="en-US" altLang="zh-CN" sz="1800"/>
              <a:t>﹁</a:t>
            </a:r>
            <a:r>
              <a:rPr lang="en-US" altLang="zh-CN" sz="2000"/>
              <a:t>P</a:t>
            </a:r>
          </a:p>
          <a:p>
            <a:pPr eaLnBrk="1" hangingPunct="1">
              <a:spcBef>
                <a:spcPct val="50000"/>
              </a:spcBef>
            </a:pPr>
            <a:endParaRPr lang="en-US" altLang="zh-CN" sz="1600"/>
          </a:p>
          <a:p>
            <a:pPr eaLnBrk="1" hangingPunct="1">
              <a:spcBef>
                <a:spcPct val="50000"/>
              </a:spcBef>
            </a:pPr>
            <a:r>
              <a:rPr lang="zh-CN" altLang="en-US" sz="2000" b="1">
                <a:solidFill>
                  <a:schemeClr val="accent2"/>
                </a:solidFill>
              </a:rPr>
              <a:t>注</a:t>
            </a:r>
            <a:r>
              <a:rPr lang="zh-CN" altLang="en-US" sz="2000"/>
              <a:t>：该连接词亦称为“</a:t>
            </a:r>
            <a:r>
              <a:rPr lang="zh-CN" altLang="en-US" sz="2000" b="1"/>
              <a:t>异或</a:t>
            </a:r>
            <a:r>
              <a:rPr lang="zh-CN" altLang="en-US" sz="2000"/>
              <a:t>”。</a:t>
            </a:r>
          </a:p>
        </p:txBody>
      </p:sp>
      <p:graphicFrame>
        <p:nvGraphicFramePr>
          <p:cNvPr id="110627" name="Object 35">
            <a:extLst>
              <a:ext uri="{FF2B5EF4-FFF2-40B4-BE49-F238E27FC236}">
                <a16:creationId xmlns:a16="http://schemas.microsoft.com/office/drawing/2014/main" id="{9DE72228-E7E8-4495-8472-89711CDE2D53}"/>
              </a:ext>
            </a:extLst>
          </p:cNvPr>
          <p:cNvGraphicFramePr>
            <a:graphicFrameLocks noChangeAspect="1"/>
          </p:cNvGraphicFramePr>
          <p:nvPr/>
        </p:nvGraphicFramePr>
        <p:xfrm>
          <a:off x="539750" y="2276475"/>
          <a:ext cx="219075" cy="304800"/>
        </p:xfrm>
        <a:graphic>
          <a:graphicData uri="http://schemas.openxmlformats.org/presentationml/2006/ole">
            <mc:AlternateContent xmlns:mc="http://schemas.openxmlformats.org/markup-compatibility/2006">
              <mc:Choice xmlns:v="urn:schemas-microsoft-com:vml" Requires="v">
                <p:oleObj name="Equation" r:id="rId9" imgW="165028" imgH="228501" progId="Equation.3">
                  <p:embed/>
                </p:oleObj>
              </mc:Choice>
              <mc:Fallback>
                <p:oleObj name="Equation" r:id="rId9" imgW="165028" imgH="228501" progId="Equation.3">
                  <p:embed/>
                  <p:pic>
                    <p:nvPicPr>
                      <p:cNvPr id="110627" name="Object 35">
                        <a:extLst>
                          <a:ext uri="{FF2B5EF4-FFF2-40B4-BE49-F238E27FC236}">
                            <a16:creationId xmlns:a16="http://schemas.microsoft.com/office/drawing/2014/main" id="{9DE72228-E7E8-4495-8472-89711CDE2D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276475"/>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28" name="Object 36">
            <a:extLst>
              <a:ext uri="{FF2B5EF4-FFF2-40B4-BE49-F238E27FC236}">
                <a16:creationId xmlns:a16="http://schemas.microsoft.com/office/drawing/2014/main" id="{BFC8BAF8-9C06-4AC6-B794-ED1A2450FBAE}"/>
              </a:ext>
            </a:extLst>
          </p:cNvPr>
          <p:cNvGraphicFramePr>
            <a:graphicFrameLocks noChangeAspect="1"/>
          </p:cNvGraphicFramePr>
          <p:nvPr/>
        </p:nvGraphicFramePr>
        <p:xfrm>
          <a:off x="838200" y="2667000"/>
          <a:ext cx="219075" cy="304800"/>
        </p:xfrm>
        <a:graphic>
          <a:graphicData uri="http://schemas.openxmlformats.org/presentationml/2006/ole">
            <mc:AlternateContent xmlns:mc="http://schemas.openxmlformats.org/markup-compatibility/2006">
              <mc:Choice xmlns:v="urn:schemas-microsoft-com:vml" Requires="v">
                <p:oleObj name="Equation" r:id="rId10" imgW="165028" imgH="228501" progId="Equation.3">
                  <p:embed/>
                </p:oleObj>
              </mc:Choice>
              <mc:Fallback>
                <p:oleObj name="Equation" r:id="rId10" imgW="165028" imgH="228501" progId="Equation.3">
                  <p:embed/>
                  <p:pic>
                    <p:nvPicPr>
                      <p:cNvPr id="110628" name="Object 36">
                        <a:extLst>
                          <a:ext uri="{FF2B5EF4-FFF2-40B4-BE49-F238E27FC236}">
                            <a16:creationId xmlns:a16="http://schemas.microsoft.com/office/drawing/2014/main" id="{BFC8BAF8-9C06-4AC6-B794-ED1A2450FB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6670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29" name="Object 37">
            <a:extLst>
              <a:ext uri="{FF2B5EF4-FFF2-40B4-BE49-F238E27FC236}">
                <a16:creationId xmlns:a16="http://schemas.microsoft.com/office/drawing/2014/main" id="{71BBE39B-AC14-4829-A7A2-075A6FF892ED}"/>
              </a:ext>
            </a:extLst>
          </p:cNvPr>
          <p:cNvGraphicFramePr>
            <a:graphicFrameLocks noChangeAspect="1"/>
          </p:cNvGraphicFramePr>
          <p:nvPr/>
        </p:nvGraphicFramePr>
        <p:xfrm>
          <a:off x="1828800" y="2667000"/>
          <a:ext cx="219075" cy="304800"/>
        </p:xfrm>
        <a:graphic>
          <a:graphicData uri="http://schemas.openxmlformats.org/presentationml/2006/ole">
            <mc:AlternateContent xmlns:mc="http://schemas.openxmlformats.org/markup-compatibility/2006">
              <mc:Choice xmlns:v="urn:schemas-microsoft-com:vml" Requires="v">
                <p:oleObj name="Equation" r:id="rId11" imgW="165028" imgH="228501" progId="Equation.3">
                  <p:embed/>
                </p:oleObj>
              </mc:Choice>
              <mc:Fallback>
                <p:oleObj name="Equation" r:id="rId11" imgW="165028" imgH="228501" progId="Equation.3">
                  <p:embed/>
                  <p:pic>
                    <p:nvPicPr>
                      <p:cNvPr id="110629" name="Object 37">
                        <a:extLst>
                          <a:ext uri="{FF2B5EF4-FFF2-40B4-BE49-F238E27FC236}">
                            <a16:creationId xmlns:a16="http://schemas.microsoft.com/office/drawing/2014/main" id="{71BBE39B-AC14-4829-A7A2-075A6FF892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6670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0" name="Object 38">
            <a:extLst>
              <a:ext uri="{FF2B5EF4-FFF2-40B4-BE49-F238E27FC236}">
                <a16:creationId xmlns:a16="http://schemas.microsoft.com/office/drawing/2014/main" id="{6C6D54C6-57C9-4A6F-9B07-A641CB94FAD9}"/>
              </a:ext>
            </a:extLst>
          </p:cNvPr>
          <p:cNvGraphicFramePr>
            <a:graphicFrameLocks noChangeAspect="1"/>
          </p:cNvGraphicFramePr>
          <p:nvPr/>
        </p:nvGraphicFramePr>
        <p:xfrm>
          <a:off x="923925" y="4038600"/>
          <a:ext cx="219075" cy="304800"/>
        </p:xfrm>
        <a:graphic>
          <a:graphicData uri="http://schemas.openxmlformats.org/presentationml/2006/ole">
            <mc:AlternateContent xmlns:mc="http://schemas.openxmlformats.org/markup-compatibility/2006">
              <mc:Choice xmlns:v="urn:schemas-microsoft-com:vml" Requires="v">
                <p:oleObj name="Equation" r:id="rId12" imgW="165028" imgH="228501" progId="Equation.3">
                  <p:embed/>
                </p:oleObj>
              </mc:Choice>
              <mc:Fallback>
                <p:oleObj name="Equation" r:id="rId12" imgW="165028" imgH="228501" progId="Equation.3">
                  <p:embed/>
                  <p:pic>
                    <p:nvPicPr>
                      <p:cNvPr id="110630" name="Object 38">
                        <a:extLst>
                          <a:ext uri="{FF2B5EF4-FFF2-40B4-BE49-F238E27FC236}">
                            <a16:creationId xmlns:a16="http://schemas.microsoft.com/office/drawing/2014/main" id="{6C6D54C6-57C9-4A6F-9B07-A641CB94FA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3925" y="40386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1" name="Object 39">
            <a:extLst>
              <a:ext uri="{FF2B5EF4-FFF2-40B4-BE49-F238E27FC236}">
                <a16:creationId xmlns:a16="http://schemas.microsoft.com/office/drawing/2014/main" id="{1E7E84C6-8252-422B-91B7-CD1E719E1BFE}"/>
              </a:ext>
            </a:extLst>
          </p:cNvPr>
          <p:cNvGraphicFramePr>
            <a:graphicFrameLocks noChangeAspect="1"/>
          </p:cNvGraphicFramePr>
          <p:nvPr/>
        </p:nvGraphicFramePr>
        <p:xfrm>
          <a:off x="1447800" y="3124200"/>
          <a:ext cx="219075" cy="304800"/>
        </p:xfrm>
        <a:graphic>
          <a:graphicData uri="http://schemas.openxmlformats.org/presentationml/2006/ole">
            <mc:AlternateContent xmlns:mc="http://schemas.openxmlformats.org/markup-compatibility/2006">
              <mc:Choice xmlns:v="urn:schemas-microsoft-com:vml" Requires="v">
                <p:oleObj name="Equation" r:id="rId13" imgW="165028" imgH="228501" progId="Equation.3">
                  <p:embed/>
                </p:oleObj>
              </mc:Choice>
              <mc:Fallback>
                <p:oleObj name="Equation" r:id="rId13" imgW="165028" imgH="228501" progId="Equation.3">
                  <p:embed/>
                  <p:pic>
                    <p:nvPicPr>
                      <p:cNvPr id="110631" name="Object 39">
                        <a:extLst>
                          <a:ext uri="{FF2B5EF4-FFF2-40B4-BE49-F238E27FC236}">
                            <a16:creationId xmlns:a16="http://schemas.microsoft.com/office/drawing/2014/main" id="{1E7E84C6-8252-422B-91B7-CD1E719E1B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1242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2" name="Object 40">
            <a:extLst>
              <a:ext uri="{FF2B5EF4-FFF2-40B4-BE49-F238E27FC236}">
                <a16:creationId xmlns:a16="http://schemas.microsoft.com/office/drawing/2014/main" id="{A6FC9CF2-5373-4853-9284-9C2565C72450}"/>
              </a:ext>
            </a:extLst>
          </p:cNvPr>
          <p:cNvGraphicFramePr>
            <a:graphicFrameLocks noChangeAspect="1"/>
          </p:cNvGraphicFramePr>
          <p:nvPr/>
        </p:nvGraphicFramePr>
        <p:xfrm>
          <a:off x="2438400" y="3124200"/>
          <a:ext cx="219075" cy="304800"/>
        </p:xfrm>
        <a:graphic>
          <a:graphicData uri="http://schemas.openxmlformats.org/presentationml/2006/ole">
            <mc:AlternateContent xmlns:mc="http://schemas.openxmlformats.org/markup-compatibility/2006">
              <mc:Choice xmlns:v="urn:schemas-microsoft-com:vml" Requires="v">
                <p:oleObj name="Equation" r:id="rId14" imgW="165028" imgH="228501" progId="Equation.3">
                  <p:embed/>
                </p:oleObj>
              </mc:Choice>
              <mc:Fallback>
                <p:oleObj name="Equation" r:id="rId14" imgW="165028" imgH="228501" progId="Equation.3">
                  <p:embed/>
                  <p:pic>
                    <p:nvPicPr>
                      <p:cNvPr id="110632" name="Object 40">
                        <a:extLst>
                          <a:ext uri="{FF2B5EF4-FFF2-40B4-BE49-F238E27FC236}">
                            <a16:creationId xmlns:a16="http://schemas.microsoft.com/office/drawing/2014/main" id="{A6FC9CF2-5373-4853-9284-9C2565C724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1242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3" name="Object 41">
            <a:extLst>
              <a:ext uri="{FF2B5EF4-FFF2-40B4-BE49-F238E27FC236}">
                <a16:creationId xmlns:a16="http://schemas.microsoft.com/office/drawing/2014/main" id="{6033B3DF-4002-4CBF-A9F4-4E42C3FCC80F}"/>
              </a:ext>
            </a:extLst>
          </p:cNvPr>
          <p:cNvGraphicFramePr>
            <a:graphicFrameLocks noChangeAspect="1"/>
          </p:cNvGraphicFramePr>
          <p:nvPr/>
        </p:nvGraphicFramePr>
        <p:xfrm>
          <a:off x="2971800" y="3124200"/>
          <a:ext cx="219075" cy="304800"/>
        </p:xfrm>
        <a:graphic>
          <a:graphicData uri="http://schemas.openxmlformats.org/presentationml/2006/ole">
            <mc:AlternateContent xmlns:mc="http://schemas.openxmlformats.org/markup-compatibility/2006">
              <mc:Choice xmlns:v="urn:schemas-microsoft-com:vml" Requires="v">
                <p:oleObj name="Equation" r:id="rId15" imgW="165028" imgH="228501" progId="Equation.3">
                  <p:embed/>
                </p:oleObj>
              </mc:Choice>
              <mc:Fallback>
                <p:oleObj name="Equation" r:id="rId15" imgW="165028" imgH="228501" progId="Equation.3">
                  <p:embed/>
                  <p:pic>
                    <p:nvPicPr>
                      <p:cNvPr id="110633" name="Object 41">
                        <a:extLst>
                          <a:ext uri="{FF2B5EF4-FFF2-40B4-BE49-F238E27FC236}">
                            <a16:creationId xmlns:a16="http://schemas.microsoft.com/office/drawing/2014/main" id="{6033B3DF-4002-4CBF-A9F4-4E42C3FCC8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1242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4" name="Object 42">
            <a:extLst>
              <a:ext uri="{FF2B5EF4-FFF2-40B4-BE49-F238E27FC236}">
                <a16:creationId xmlns:a16="http://schemas.microsoft.com/office/drawing/2014/main" id="{BB35A382-D5C3-4A04-B744-1A17A9FCB1BD}"/>
              </a:ext>
            </a:extLst>
          </p:cNvPr>
          <p:cNvGraphicFramePr>
            <a:graphicFrameLocks noChangeAspect="1"/>
          </p:cNvGraphicFramePr>
          <p:nvPr/>
        </p:nvGraphicFramePr>
        <p:xfrm>
          <a:off x="1371600" y="3581400"/>
          <a:ext cx="219075" cy="304800"/>
        </p:xfrm>
        <a:graphic>
          <a:graphicData uri="http://schemas.openxmlformats.org/presentationml/2006/ole">
            <mc:AlternateContent xmlns:mc="http://schemas.openxmlformats.org/markup-compatibility/2006">
              <mc:Choice xmlns:v="urn:schemas-microsoft-com:vml" Requires="v">
                <p:oleObj name="Equation" r:id="rId16" imgW="165028" imgH="228501" progId="Equation.3">
                  <p:embed/>
                </p:oleObj>
              </mc:Choice>
              <mc:Fallback>
                <p:oleObj name="Equation" r:id="rId16" imgW="165028" imgH="228501" progId="Equation.3">
                  <p:embed/>
                  <p:pic>
                    <p:nvPicPr>
                      <p:cNvPr id="110634" name="Object 42">
                        <a:extLst>
                          <a:ext uri="{FF2B5EF4-FFF2-40B4-BE49-F238E27FC236}">
                            <a16:creationId xmlns:a16="http://schemas.microsoft.com/office/drawing/2014/main" id="{BB35A382-D5C3-4A04-B744-1A17A9FCB1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5814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5" name="Object 43">
            <a:extLst>
              <a:ext uri="{FF2B5EF4-FFF2-40B4-BE49-F238E27FC236}">
                <a16:creationId xmlns:a16="http://schemas.microsoft.com/office/drawing/2014/main" id="{FCEA0B2F-81A5-4964-975F-F9590D098372}"/>
              </a:ext>
            </a:extLst>
          </p:cNvPr>
          <p:cNvGraphicFramePr>
            <a:graphicFrameLocks noChangeAspect="1"/>
          </p:cNvGraphicFramePr>
          <p:nvPr/>
        </p:nvGraphicFramePr>
        <p:xfrm>
          <a:off x="3133725" y="3581400"/>
          <a:ext cx="219075" cy="304800"/>
        </p:xfrm>
        <a:graphic>
          <a:graphicData uri="http://schemas.openxmlformats.org/presentationml/2006/ole">
            <mc:AlternateContent xmlns:mc="http://schemas.openxmlformats.org/markup-compatibility/2006">
              <mc:Choice xmlns:v="urn:schemas-microsoft-com:vml" Requires="v">
                <p:oleObj name="Equation" r:id="rId17" imgW="165028" imgH="228501" progId="Equation.3">
                  <p:embed/>
                </p:oleObj>
              </mc:Choice>
              <mc:Fallback>
                <p:oleObj name="Equation" r:id="rId17" imgW="165028" imgH="228501" progId="Equation.3">
                  <p:embed/>
                  <p:pic>
                    <p:nvPicPr>
                      <p:cNvPr id="110635" name="Object 43">
                        <a:extLst>
                          <a:ext uri="{FF2B5EF4-FFF2-40B4-BE49-F238E27FC236}">
                            <a16:creationId xmlns:a16="http://schemas.microsoft.com/office/drawing/2014/main" id="{FCEA0B2F-81A5-4964-975F-F9590D0983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3725" y="35814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6" name="Object 44">
            <a:extLst>
              <a:ext uri="{FF2B5EF4-FFF2-40B4-BE49-F238E27FC236}">
                <a16:creationId xmlns:a16="http://schemas.microsoft.com/office/drawing/2014/main" id="{C95D5034-375A-4FAF-8099-1150C3C0E9D4}"/>
              </a:ext>
            </a:extLst>
          </p:cNvPr>
          <p:cNvGraphicFramePr>
            <a:graphicFrameLocks noChangeAspect="1"/>
          </p:cNvGraphicFramePr>
          <p:nvPr/>
        </p:nvGraphicFramePr>
        <p:xfrm>
          <a:off x="914400" y="3124200"/>
          <a:ext cx="219075" cy="304800"/>
        </p:xfrm>
        <a:graphic>
          <a:graphicData uri="http://schemas.openxmlformats.org/presentationml/2006/ole">
            <mc:AlternateContent xmlns:mc="http://schemas.openxmlformats.org/markup-compatibility/2006">
              <mc:Choice xmlns:v="urn:schemas-microsoft-com:vml" Requires="v">
                <p:oleObj name="Equation" r:id="rId18" imgW="165028" imgH="228501" progId="Equation.3">
                  <p:embed/>
                </p:oleObj>
              </mc:Choice>
              <mc:Fallback>
                <p:oleObj name="Equation" r:id="rId18" imgW="165028" imgH="228501" progId="Equation.3">
                  <p:embed/>
                  <p:pic>
                    <p:nvPicPr>
                      <p:cNvPr id="110636" name="Object 44">
                        <a:extLst>
                          <a:ext uri="{FF2B5EF4-FFF2-40B4-BE49-F238E27FC236}">
                            <a16:creationId xmlns:a16="http://schemas.microsoft.com/office/drawing/2014/main" id="{C95D5034-375A-4FAF-8099-1150C3C0E9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1242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7" name="Object 45">
            <a:extLst>
              <a:ext uri="{FF2B5EF4-FFF2-40B4-BE49-F238E27FC236}">
                <a16:creationId xmlns:a16="http://schemas.microsoft.com/office/drawing/2014/main" id="{9822EB9F-81A9-469D-89F6-4A7773C75E5A}"/>
              </a:ext>
            </a:extLst>
          </p:cNvPr>
          <p:cNvGraphicFramePr>
            <a:graphicFrameLocks noChangeAspect="1"/>
          </p:cNvGraphicFramePr>
          <p:nvPr/>
        </p:nvGraphicFramePr>
        <p:xfrm>
          <a:off x="914400" y="4495800"/>
          <a:ext cx="219075" cy="304800"/>
        </p:xfrm>
        <a:graphic>
          <a:graphicData uri="http://schemas.openxmlformats.org/presentationml/2006/ole">
            <mc:AlternateContent xmlns:mc="http://schemas.openxmlformats.org/markup-compatibility/2006">
              <mc:Choice xmlns:v="urn:schemas-microsoft-com:vml" Requires="v">
                <p:oleObj name="Equation" r:id="rId19" imgW="165028" imgH="228501" progId="Equation.3">
                  <p:embed/>
                </p:oleObj>
              </mc:Choice>
              <mc:Fallback>
                <p:oleObj name="Equation" r:id="rId19" imgW="165028" imgH="228501" progId="Equation.3">
                  <p:embed/>
                  <p:pic>
                    <p:nvPicPr>
                      <p:cNvPr id="110637" name="Object 45">
                        <a:extLst>
                          <a:ext uri="{FF2B5EF4-FFF2-40B4-BE49-F238E27FC236}">
                            <a16:creationId xmlns:a16="http://schemas.microsoft.com/office/drawing/2014/main" id="{9822EB9F-81A9-469D-89F6-4A7773C75E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4958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8" name="Object 46">
            <a:extLst>
              <a:ext uri="{FF2B5EF4-FFF2-40B4-BE49-F238E27FC236}">
                <a16:creationId xmlns:a16="http://schemas.microsoft.com/office/drawing/2014/main" id="{838AB427-F814-42BA-9ED4-B199A8598633}"/>
              </a:ext>
            </a:extLst>
          </p:cNvPr>
          <p:cNvGraphicFramePr>
            <a:graphicFrameLocks noChangeAspect="1"/>
          </p:cNvGraphicFramePr>
          <p:nvPr/>
        </p:nvGraphicFramePr>
        <p:xfrm>
          <a:off x="838200" y="4953000"/>
          <a:ext cx="219075" cy="304800"/>
        </p:xfrm>
        <a:graphic>
          <a:graphicData uri="http://schemas.openxmlformats.org/presentationml/2006/ole">
            <mc:AlternateContent xmlns:mc="http://schemas.openxmlformats.org/markup-compatibility/2006">
              <mc:Choice xmlns:v="urn:schemas-microsoft-com:vml" Requires="v">
                <p:oleObj name="Equation" r:id="rId20" imgW="165028" imgH="228501" progId="Equation.3">
                  <p:embed/>
                </p:oleObj>
              </mc:Choice>
              <mc:Fallback>
                <p:oleObj name="Equation" r:id="rId20" imgW="165028" imgH="228501" progId="Equation.3">
                  <p:embed/>
                  <p:pic>
                    <p:nvPicPr>
                      <p:cNvPr id="110638" name="Object 46">
                        <a:extLst>
                          <a:ext uri="{FF2B5EF4-FFF2-40B4-BE49-F238E27FC236}">
                            <a16:creationId xmlns:a16="http://schemas.microsoft.com/office/drawing/2014/main" id="{838AB427-F814-42BA-9ED4-B199A85986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9530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39" name="Object 47">
            <a:extLst>
              <a:ext uri="{FF2B5EF4-FFF2-40B4-BE49-F238E27FC236}">
                <a16:creationId xmlns:a16="http://schemas.microsoft.com/office/drawing/2014/main" id="{1415E439-22D9-4410-9743-B5521F9EB6D2}"/>
              </a:ext>
            </a:extLst>
          </p:cNvPr>
          <p:cNvGraphicFramePr>
            <a:graphicFrameLocks noChangeAspect="1"/>
          </p:cNvGraphicFramePr>
          <p:nvPr/>
        </p:nvGraphicFramePr>
        <p:xfrm>
          <a:off x="2219325" y="4953000"/>
          <a:ext cx="219075" cy="304800"/>
        </p:xfrm>
        <a:graphic>
          <a:graphicData uri="http://schemas.openxmlformats.org/presentationml/2006/ole">
            <mc:AlternateContent xmlns:mc="http://schemas.openxmlformats.org/markup-compatibility/2006">
              <mc:Choice xmlns:v="urn:schemas-microsoft-com:vml" Requires="v">
                <p:oleObj name="Equation" r:id="rId21" imgW="165028" imgH="228501" progId="Equation.3">
                  <p:embed/>
                </p:oleObj>
              </mc:Choice>
              <mc:Fallback>
                <p:oleObj name="Equation" r:id="rId21" imgW="165028" imgH="228501" progId="Equation.3">
                  <p:embed/>
                  <p:pic>
                    <p:nvPicPr>
                      <p:cNvPr id="110639" name="Object 47">
                        <a:extLst>
                          <a:ext uri="{FF2B5EF4-FFF2-40B4-BE49-F238E27FC236}">
                            <a16:creationId xmlns:a16="http://schemas.microsoft.com/office/drawing/2014/main" id="{1415E439-22D9-4410-9743-B5521F9EB6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9325" y="49530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40" name="Object 48">
            <a:extLst>
              <a:ext uri="{FF2B5EF4-FFF2-40B4-BE49-F238E27FC236}">
                <a16:creationId xmlns:a16="http://schemas.microsoft.com/office/drawing/2014/main" id="{B1CE706E-ADDC-4C7B-A412-B224B0C2F5CA}"/>
              </a:ext>
            </a:extLst>
          </p:cNvPr>
          <p:cNvGraphicFramePr>
            <a:graphicFrameLocks noChangeAspect="1"/>
          </p:cNvGraphicFramePr>
          <p:nvPr/>
        </p:nvGraphicFramePr>
        <p:xfrm>
          <a:off x="3438525" y="4953000"/>
          <a:ext cx="219075" cy="304800"/>
        </p:xfrm>
        <a:graphic>
          <a:graphicData uri="http://schemas.openxmlformats.org/presentationml/2006/ole">
            <mc:AlternateContent xmlns:mc="http://schemas.openxmlformats.org/markup-compatibility/2006">
              <mc:Choice xmlns:v="urn:schemas-microsoft-com:vml" Requires="v">
                <p:oleObj name="Equation" r:id="rId22" imgW="165028" imgH="228501" progId="Equation.3">
                  <p:embed/>
                </p:oleObj>
              </mc:Choice>
              <mc:Fallback>
                <p:oleObj name="Equation" r:id="rId22" imgW="165028" imgH="228501" progId="Equation.3">
                  <p:embed/>
                  <p:pic>
                    <p:nvPicPr>
                      <p:cNvPr id="110640" name="Object 48">
                        <a:extLst>
                          <a:ext uri="{FF2B5EF4-FFF2-40B4-BE49-F238E27FC236}">
                            <a16:creationId xmlns:a16="http://schemas.microsoft.com/office/drawing/2014/main" id="{B1CE706E-ADDC-4C7B-A412-B224B0C2F5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8525" y="4953000"/>
                        <a:ext cx="219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additive="base">
                                        <p:cTn id="7" dur="500" fill="hold"/>
                                        <p:tgtEl>
                                          <p:spTgt spid="110594"/>
                                        </p:tgtEl>
                                        <p:attrNameLst>
                                          <p:attrName>ppt_x</p:attrName>
                                        </p:attrNameLst>
                                      </p:cBhvr>
                                      <p:tavLst>
                                        <p:tav tm="0">
                                          <p:val>
                                            <p:strVal val="0-#ppt_w/2"/>
                                          </p:val>
                                        </p:tav>
                                        <p:tav tm="100000">
                                          <p:val>
                                            <p:strVal val="#ppt_x"/>
                                          </p:val>
                                        </p:tav>
                                      </p:tavLst>
                                    </p:anim>
                                    <p:anim calcmode="lin" valueType="num">
                                      <p:cBhvr additive="base">
                                        <p:cTn id="8" dur="500" fill="hold"/>
                                        <p:tgtEl>
                                          <p:spTgt spid="1105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0596"/>
                                        </p:tgtEl>
                                        <p:attrNameLst>
                                          <p:attrName>style.visibility</p:attrName>
                                        </p:attrNameLst>
                                      </p:cBhvr>
                                      <p:to>
                                        <p:strVal val="visible"/>
                                      </p:to>
                                    </p:set>
                                    <p:anim calcmode="lin" valueType="num">
                                      <p:cBhvr additive="base">
                                        <p:cTn id="13" dur="500" fill="hold"/>
                                        <p:tgtEl>
                                          <p:spTgt spid="110596"/>
                                        </p:tgtEl>
                                        <p:attrNameLst>
                                          <p:attrName>ppt_x</p:attrName>
                                        </p:attrNameLst>
                                      </p:cBhvr>
                                      <p:tavLst>
                                        <p:tav tm="0">
                                          <p:val>
                                            <p:strVal val="0-#ppt_w/2"/>
                                          </p:val>
                                        </p:tav>
                                        <p:tav tm="100000">
                                          <p:val>
                                            <p:strVal val="#ppt_x"/>
                                          </p:val>
                                        </p:tav>
                                      </p:tavLst>
                                    </p:anim>
                                    <p:anim calcmode="lin" valueType="num">
                                      <p:cBhvr additive="base">
                                        <p:cTn id="14" dur="500" fill="hold"/>
                                        <p:tgtEl>
                                          <p:spTgt spid="11059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0597"/>
                                        </p:tgtEl>
                                        <p:attrNameLst>
                                          <p:attrName>style.visibility</p:attrName>
                                        </p:attrNameLst>
                                      </p:cBhvr>
                                      <p:to>
                                        <p:strVal val="visible"/>
                                      </p:to>
                                    </p:set>
                                    <p:anim calcmode="lin" valueType="num">
                                      <p:cBhvr additive="base">
                                        <p:cTn id="19" dur="500" fill="hold"/>
                                        <p:tgtEl>
                                          <p:spTgt spid="110597"/>
                                        </p:tgtEl>
                                        <p:attrNameLst>
                                          <p:attrName>ppt_x</p:attrName>
                                        </p:attrNameLst>
                                      </p:cBhvr>
                                      <p:tavLst>
                                        <p:tav tm="0">
                                          <p:val>
                                            <p:strVal val="0-#ppt_w/2"/>
                                          </p:val>
                                        </p:tav>
                                        <p:tav tm="100000">
                                          <p:val>
                                            <p:strVal val="#ppt_x"/>
                                          </p:val>
                                        </p:tav>
                                      </p:tavLst>
                                    </p:anim>
                                    <p:anim calcmode="lin" valueType="num">
                                      <p:cBhvr additive="base">
                                        <p:cTn id="20" dur="500" fill="hold"/>
                                        <p:tgtEl>
                                          <p:spTgt spid="1105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0598"/>
                                        </p:tgtEl>
                                        <p:attrNameLst>
                                          <p:attrName>style.visibility</p:attrName>
                                        </p:attrNameLst>
                                      </p:cBhvr>
                                      <p:to>
                                        <p:strVal val="visible"/>
                                      </p:to>
                                    </p:set>
                                    <p:anim calcmode="lin" valueType="num">
                                      <p:cBhvr additive="base">
                                        <p:cTn id="25" dur="500" fill="hold"/>
                                        <p:tgtEl>
                                          <p:spTgt spid="110598"/>
                                        </p:tgtEl>
                                        <p:attrNameLst>
                                          <p:attrName>ppt_x</p:attrName>
                                        </p:attrNameLst>
                                      </p:cBhvr>
                                      <p:tavLst>
                                        <p:tav tm="0">
                                          <p:val>
                                            <p:strVal val="0-#ppt_w/2"/>
                                          </p:val>
                                        </p:tav>
                                        <p:tav tm="100000">
                                          <p:val>
                                            <p:strVal val="#ppt_x"/>
                                          </p:val>
                                        </p:tav>
                                      </p:tavLst>
                                    </p:anim>
                                    <p:anim calcmode="lin" valueType="num">
                                      <p:cBhvr additive="base">
                                        <p:cTn id="26"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0595">
                                            <p:txEl>
                                              <p:pRg st="0" end="0"/>
                                            </p:txEl>
                                          </p:spTgt>
                                        </p:tgtEl>
                                        <p:attrNameLst>
                                          <p:attrName>style.visibility</p:attrName>
                                        </p:attrNameLst>
                                      </p:cBhvr>
                                      <p:to>
                                        <p:strVal val="visible"/>
                                      </p:to>
                                    </p:set>
                                    <p:anim calcmode="lin" valueType="num">
                                      <p:cBhvr additive="base">
                                        <p:cTn id="31"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0599"/>
                                        </p:tgtEl>
                                        <p:attrNameLst>
                                          <p:attrName>style.visibility</p:attrName>
                                        </p:attrNameLst>
                                      </p:cBhvr>
                                      <p:to>
                                        <p:strVal val="visible"/>
                                      </p:to>
                                    </p:set>
                                    <p:anim calcmode="lin" valueType="num">
                                      <p:cBhvr additive="base">
                                        <p:cTn id="37" dur="500" fill="hold"/>
                                        <p:tgtEl>
                                          <p:spTgt spid="110599"/>
                                        </p:tgtEl>
                                        <p:attrNameLst>
                                          <p:attrName>ppt_x</p:attrName>
                                        </p:attrNameLst>
                                      </p:cBhvr>
                                      <p:tavLst>
                                        <p:tav tm="0">
                                          <p:val>
                                            <p:strVal val="0-#ppt_w/2"/>
                                          </p:val>
                                        </p:tav>
                                        <p:tav tm="100000">
                                          <p:val>
                                            <p:strVal val="#ppt_x"/>
                                          </p:val>
                                        </p:tav>
                                      </p:tavLst>
                                    </p:anim>
                                    <p:anim calcmode="lin" valueType="num">
                                      <p:cBhvr additive="base">
                                        <p:cTn id="38" dur="500" fill="hold"/>
                                        <p:tgtEl>
                                          <p:spTgt spid="11059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10625"/>
                                        </p:tgtEl>
                                        <p:attrNameLst>
                                          <p:attrName>style.visibility</p:attrName>
                                        </p:attrNameLst>
                                      </p:cBhvr>
                                      <p:to>
                                        <p:strVal val="visible"/>
                                      </p:to>
                                    </p:set>
                                    <p:anim calcmode="lin" valueType="num">
                                      <p:cBhvr additive="base">
                                        <p:cTn id="43" dur="500" fill="hold"/>
                                        <p:tgtEl>
                                          <p:spTgt spid="110625"/>
                                        </p:tgtEl>
                                        <p:attrNameLst>
                                          <p:attrName>ppt_x</p:attrName>
                                        </p:attrNameLst>
                                      </p:cBhvr>
                                      <p:tavLst>
                                        <p:tav tm="0">
                                          <p:val>
                                            <p:strVal val="0-#ppt_w/2"/>
                                          </p:val>
                                        </p:tav>
                                        <p:tav tm="100000">
                                          <p:val>
                                            <p:strVal val="#ppt_x"/>
                                          </p:val>
                                        </p:tav>
                                      </p:tavLst>
                                    </p:anim>
                                    <p:anim calcmode="lin" valueType="num">
                                      <p:cBhvr additive="base">
                                        <p:cTn id="44" dur="500" fill="hold"/>
                                        <p:tgtEl>
                                          <p:spTgt spid="11062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0626">
                                            <p:txEl>
                                              <p:pRg st="0" end="0"/>
                                            </p:txEl>
                                          </p:spTgt>
                                        </p:tgtEl>
                                        <p:attrNameLst>
                                          <p:attrName>style.visibility</p:attrName>
                                        </p:attrNameLst>
                                      </p:cBhvr>
                                      <p:to>
                                        <p:strVal val="visible"/>
                                      </p:to>
                                    </p:set>
                                    <p:anim calcmode="lin" valueType="num">
                                      <p:cBhvr additive="base">
                                        <p:cTn id="49" dur="500" fill="hold"/>
                                        <p:tgtEl>
                                          <p:spTgt spid="11062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06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0626">
                                            <p:txEl>
                                              <p:pRg st="1" end="1"/>
                                            </p:txEl>
                                          </p:spTgt>
                                        </p:tgtEl>
                                        <p:attrNameLst>
                                          <p:attrName>style.visibility</p:attrName>
                                        </p:attrNameLst>
                                      </p:cBhvr>
                                      <p:to>
                                        <p:strVal val="visible"/>
                                      </p:to>
                                    </p:set>
                                    <p:anim calcmode="lin" valueType="num">
                                      <p:cBhvr additive="base">
                                        <p:cTn id="55" dur="500" fill="hold"/>
                                        <p:tgtEl>
                                          <p:spTgt spid="110626">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06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0626">
                                            <p:txEl>
                                              <p:pRg st="2" end="2"/>
                                            </p:txEl>
                                          </p:spTgt>
                                        </p:tgtEl>
                                        <p:attrNameLst>
                                          <p:attrName>style.visibility</p:attrName>
                                        </p:attrNameLst>
                                      </p:cBhvr>
                                      <p:to>
                                        <p:strVal val="visible"/>
                                      </p:to>
                                    </p:set>
                                    <p:anim calcmode="lin" valueType="num">
                                      <p:cBhvr additive="base">
                                        <p:cTn id="61" dur="500" fill="hold"/>
                                        <p:tgtEl>
                                          <p:spTgt spid="110626">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106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10626">
                                            <p:txEl>
                                              <p:pRg st="3" end="3"/>
                                            </p:txEl>
                                          </p:spTgt>
                                        </p:tgtEl>
                                        <p:attrNameLst>
                                          <p:attrName>style.visibility</p:attrName>
                                        </p:attrNameLst>
                                      </p:cBhvr>
                                      <p:to>
                                        <p:strVal val="visible"/>
                                      </p:to>
                                    </p:set>
                                    <p:anim calcmode="lin" valueType="num">
                                      <p:cBhvr additive="base">
                                        <p:cTn id="67" dur="500" fill="hold"/>
                                        <p:tgtEl>
                                          <p:spTgt spid="110626">
                                            <p:txEl>
                                              <p:pRg st="3" end="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106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0626">
                                            <p:txEl>
                                              <p:pRg st="4" end="4"/>
                                            </p:txEl>
                                          </p:spTgt>
                                        </p:tgtEl>
                                        <p:attrNameLst>
                                          <p:attrName>style.visibility</p:attrName>
                                        </p:attrNameLst>
                                      </p:cBhvr>
                                      <p:to>
                                        <p:strVal val="visible"/>
                                      </p:to>
                                    </p:set>
                                    <p:anim calcmode="lin" valueType="num">
                                      <p:cBhvr additive="base">
                                        <p:cTn id="73" dur="500" fill="hold"/>
                                        <p:tgtEl>
                                          <p:spTgt spid="110626">
                                            <p:txEl>
                                              <p:pRg st="4" end="4"/>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106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10626">
                                            <p:txEl>
                                              <p:pRg st="5" end="5"/>
                                            </p:txEl>
                                          </p:spTgt>
                                        </p:tgtEl>
                                        <p:attrNameLst>
                                          <p:attrName>style.visibility</p:attrName>
                                        </p:attrNameLst>
                                      </p:cBhvr>
                                      <p:to>
                                        <p:strVal val="visible"/>
                                      </p:to>
                                    </p:set>
                                    <p:anim calcmode="lin" valueType="num">
                                      <p:cBhvr additive="base">
                                        <p:cTn id="79" dur="500" fill="hold"/>
                                        <p:tgtEl>
                                          <p:spTgt spid="110626">
                                            <p:txEl>
                                              <p:pRg st="5" end="5"/>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106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10626">
                                            <p:txEl>
                                              <p:pRg st="6" end="6"/>
                                            </p:txEl>
                                          </p:spTgt>
                                        </p:tgtEl>
                                        <p:attrNameLst>
                                          <p:attrName>style.visibility</p:attrName>
                                        </p:attrNameLst>
                                      </p:cBhvr>
                                      <p:to>
                                        <p:strVal val="visible"/>
                                      </p:to>
                                    </p:set>
                                    <p:anim calcmode="lin" valueType="num">
                                      <p:cBhvr additive="base">
                                        <p:cTn id="85" dur="500" fill="hold"/>
                                        <p:tgtEl>
                                          <p:spTgt spid="110626">
                                            <p:txEl>
                                              <p:pRg st="6" end="6"/>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1062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10626">
                                            <p:txEl>
                                              <p:pRg st="8" end="8"/>
                                            </p:txEl>
                                          </p:spTgt>
                                        </p:tgtEl>
                                        <p:attrNameLst>
                                          <p:attrName>style.visibility</p:attrName>
                                        </p:attrNameLst>
                                      </p:cBhvr>
                                      <p:to>
                                        <p:strVal val="visible"/>
                                      </p:to>
                                    </p:set>
                                    <p:anim calcmode="lin" valueType="num">
                                      <p:cBhvr additive="base">
                                        <p:cTn id="91" dur="500" fill="hold"/>
                                        <p:tgtEl>
                                          <p:spTgt spid="110626">
                                            <p:txEl>
                                              <p:pRg st="8" end="8"/>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1062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110627"/>
                                        </p:tgtEl>
                                        <p:attrNameLst>
                                          <p:attrName>style.visibility</p:attrName>
                                        </p:attrNameLst>
                                      </p:cBhvr>
                                      <p:to>
                                        <p:strVal val="visible"/>
                                      </p:to>
                                    </p:set>
                                    <p:anim calcmode="lin" valueType="num">
                                      <p:cBhvr additive="base">
                                        <p:cTn id="97" dur="500" fill="hold"/>
                                        <p:tgtEl>
                                          <p:spTgt spid="110627"/>
                                        </p:tgtEl>
                                        <p:attrNameLst>
                                          <p:attrName>ppt_x</p:attrName>
                                        </p:attrNameLst>
                                      </p:cBhvr>
                                      <p:tavLst>
                                        <p:tav tm="0">
                                          <p:val>
                                            <p:strVal val="0-#ppt_w/2"/>
                                          </p:val>
                                        </p:tav>
                                        <p:tav tm="100000">
                                          <p:val>
                                            <p:strVal val="#ppt_x"/>
                                          </p:val>
                                        </p:tav>
                                      </p:tavLst>
                                    </p:anim>
                                    <p:anim calcmode="lin" valueType="num">
                                      <p:cBhvr additive="base">
                                        <p:cTn id="98" dur="500" fill="hold"/>
                                        <p:tgtEl>
                                          <p:spTgt spid="110627"/>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10628"/>
                                        </p:tgtEl>
                                        <p:attrNameLst>
                                          <p:attrName>style.visibility</p:attrName>
                                        </p:attrNameLst>
                                      </p:cBhvr>
                                      <p:to>
                                        <p:strVal val="visible"/>
                                      </p:to>
                                    </p:set>
                                    <p:anim calcmode="lin" valueType="num">
                                      <p:cBhvr additive="base">
                                        <p:cTn id="103" dur="500" fill="hold"/>
                                        <p:tgtEl>
                                          <p:spTgt spid="110628"/>
                                        </p:tgtEl>
                                        <p:attrNameLst>
                                          <p:attrName>ppt_x</p:attrName>
                                        </p:attrNameLst>
                                      </p:cBhvr>
                                      <p:tavLst>
                                        <p:tav tm="0">
                                          <p:val>
                                            <p:strVal val="0-#ppt_w/2"/>
                                          </p:val>
                                        </p:tav>
                                        <p:tav tm="100000">
                                          <p:val>
                                            <p:strVal val="#ppt_x"/>
                                          </p:val>
                                        </p:tav>
                                      </p:tavLst>
                                    </p:anim>
                                    <p:anim calcmode="lin" valueType="num">
                                      <p:cBhvr additive="base">
                                        <p:cTn id="104" dur="500" fill="hold"/>
                                        <p:tgtEl>
                                          <p:spTgt spid="110628"/>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110629"/>
                                        </p:tgtEl>
                                        <p:attrNameLst>
                                          <p:attrName>style.visibility</p:attrName>
                                        </p:attrNameLst>
                                      </p:cBhvr>
                                      <p:to>
                                        <p:strVal val="visible"/>
                                      </p:to>
                                    </p:set>
                                    <p:anim calcmode="lin" valueType="num">
                                      <p:cBhvr additive="base">
                                        <p:cTn id="109" dur="500" fill="hold"/>
                                        <p:tgtEl>
                                          <p:spTgt spid="110629"/>
                                        </p:tgtEl>
                                        <p:attrNameLst>
                                          <p:attrName>ppt_x</p:attrName>
                                        </p:attrNameLst>
                                      </p:cBhvr>
                                      <p:tavLst>
                                        <p:tav tm="0">
                                          <p:val>
                                            <p:strVal val="0-#ppt_w/2"/>
                                          </p:val>
                                        </p:tav>
                                        <p:tav tm="100000">
                                          <p:val>
                                            <p:strVal val="#ppt_x"/>
                                          </p:val>
                                        </p:tav>
                                      </p:tavLst>
                                    </p:anim>
                                    <p:anim calcmode="lin" valueType="num">
                                      <p:cBhvr additive="base">
                                        <p:cTn id="110" dur="500" fill="hold"/>
                                        <p:tgtEl>
                                          <p:spTgt spid="110629"/>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nodeType="clickEffect">
                                  <p:stCondLst>
                                    <p:cond delay="0"/>
                                  </p:stCondLst>
                                  <p:childTnLst>
                                    <p:set>
                                      <p:cBhvr>
                                        <p:cTn id="114" dur="1" fill="hold">
                                          <p:stCondLst>
                                            <p:cond delay="0"/>
                                          </p:stCondLst>
                                        </p:cTn>
                                        <p:tgtEl>
                                          <p:spTgt spid="110630"/>
                                        </p:tgtEl>
                                        <p:attrNameLst>
                                          <p:attrName>style.visibility</p:attrName>
                                        </p:attrNameLst>
                                      </p:cBhvr>
                                      <p:to>
                                        <p:strVal val="visible"/>
                                      </p:to>
                                    </p:set>
                                    <p:anim calcmode="lin" valueType="num">
                                      <p:cBhvr additive="base">
                                        <p:cTn id="115" dur="500" fill="hold"/>
                                        <p:tgtEl>
                                          <p:spTgt spid="110630"/>
                                        </p:tgtEl>
                                        <p:attrNameLst>
                                          <p:attrName>ppt_x</p:attrName>
                                        </p:attrNameLst>
                                      </p:cBhvr>
                                      <p:tavLst>
                                        <p:tav tm="0">
                                          <p:val>
                                            <p:strVal val="0-#ppt_w/2"/>
                                          </p:val>
                                        </p:tav>
                                        <p:tav tm="100000">
                                          <p:val>
                                            <p:strVal val="#ppt_x"/>
                                          </p:val>
                                        </p:tav>
                                      </p:tavLst>
                                    </p:anim>
                                    <p:anim calcmode="lin" valueType="num">
                                      <p:cBhvr additive="base">
                                        <p:cTn id="116" dur="500" fill="hold"/>
                                        <p:tgtEl>
                                          <p:spTgt spid="110630"/>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nodeType="clickEffect">
                                  <p:stCondLst>
                                    <p:cond delay="0"/>
                                  </p:stCondLst>
                                  <p:childTnLst>
                                    <p:set>
                                      <p:cBhvr>
                                        <p:cTn id="120" dur="1" fill="hold">
                                          <p:stCondLst>
                                            <p:cond delay="0"/>
                                          </p:stCondLst>
                                        </p:cTn>
                                        <p:tgtEl>
                                          <p:spTgt spid="110631"/>
                                        </p:tgtEl>
                                        <p:attrNameLst>
                                          <p:attrName>style.visibility</p:attrName>
                                        </p:attrNameLst>
                                      </p:cBhvr>
                                      <p:to>
                                        <p:strVal val="visible"/>
                                      </p:to>
                                    </p:set>
                                    <p:anim calcmode="lin" valueType="num">
                                      <p:cBhvr additive="base">
                                        <p:cTn id="121" dur="500" fill="hold"/>
                                        <p:tgtEl>
                                          <p:spTgt spid="110631"/>
                                        </p:tgtEl>
                                        <p:attrNameLst>
                                          <p:attrName>ppt_x</p:attrName>
                                        </p:attrNameLst>
                                      </p:cBhvr>
                                      <p:tavLst>
                                        <p:tav tm="0">
                                          <p:val>
                                            <p:strVal val="0-#ppt_w/2"/>
                                          </p:val>
                                        </p:tav>
                                        <p:tav tm="100000">
                                          <p:val>
                                            <p:strVal val="#ppt_x"/>
                                          </p:val>
                                        </p:tav>
                                      </p:tavLst>
                                    </p:anim>
                                    <p:anim calcmode="lin" valueType="num">
                                      <p:cBhvr additive="base">
                                        <p:cTn id="122" dur="500" fill="hold"/>
                                        <p:tgtEl>
                                          <p:spTgt spid="110631"/>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nodeType="clickEffect">
                                  <p:stCondLst>
                                    <p:cond delay="0"/>
                                  </p:stCondLst>
                                  <p:childTnLst>
                                    <p:set>
                                      <p:cBhvr>
                                        <p:cTn id="126" dur="1" fill="hold">
                                          <p:stCondLst>
                                            <p:cond delay="0"/>
                                          </p:stCondLst>
                                        </p:cTn>
                                        <p:tgtEl>
                                          <p:spTgt spid="110632"/>
                                        </p:tgtEl>
                                        <p:attrNameLst>
                                          <p:attrName>style.visibility</p:attrName>
                                        </p:attrNameLst>
                                      </p:cBhvr>
                                      <p:to>
                                        <p:strVal val="visible"/>
                                      </p:to>
                                    </p:set>
                                    <p:anim calcmode="lin" valueType="num">
                                      <p:cBhvr additive="base">
                                        <p:cTn id="127" dur="500" fill="hold"/>
                                        <p:tgtEl>
                                          <p:spTgt spid="110632"/>
                                        </p:tgtEl>
                                        <p:attrNameLst>
                                          <p:attrName>ppt_x</p:attrName>
                                        </p:attrNameLst>
                                      </p:cBhvr>
                                      <p:tavLst>
                                        <p:tav tm="0">
                                          <p:val>
                                            <p:strVal val="0-#ppt_w/2"/>
                                          </p:val>
                                        </p:tav>
                                        <p:tav tm="100000">
                                          <p:val>
                                            <p:strVal val="#ppt_x"/>
                                          </p:val>
                                        </p:tav>
                                      </p:tavLst>
                                    </p:anim>
                                    <p:anim calcmode="lin" valueType="num">
                                      <p:cBhvr additive="base">
                                        <p:cTn id="128" dur="500" fill="hold"/>
                                        <p:tgtEl>
                                          <p:spTgt spid="110632"/>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nodeType="clickEffect">
                                  <p:stCondLst>
                                    <p:cond delay="0"/>
                                  </p:stCondLst>
                                  <p:childTnLst>
                                    <p:set>
                                      <p:cBhvr>
                                        <p:cTn id="132" dur="1" fill="hold">
                                          <p:stCondLst>
                                            <p:cond delay="0"/>
                                          </p:stCondLst>
                                        </p:cTn>
                                        <p:tgtEl>
                                          <p:spTgt spid="110633"/>
                                        </p:tgtEl>
                                        <p:attrNameLst>
                                          <p:attrName>style.visibility</p:attrName>
                                        </p:attrNameLst>
                                      </p:cBhvr>
                                      <p:to>
                                        <p:strVal val="visible"/>
                                      </p:to>
                                    </p:set>
                                    <p:anim calcmode="lin" valueType="num">
                                      <p:cBhvr additive="base">
                                        <p:cTn id="133" dur="500" fill="hold"/>
                                        <p:tgtEl>
                                          <p:spTgt spid="110633"/>
                                        </p:tgtEl>
                                        <p:attrNameLst>
                                          <p:attrName>ppt_x</p:attrName>
                                        </p:attrNameLst>
                                      </p:cBhvr>
                                      <p:tavLst>
                                        <p:tav tm="0">
                                          <p:val>
                                            <p:strVal val="0-#ppt_w/2"/>
                                          </p:val>
                                        </p:tav>
                                        <p:tav tm="100000">
                                          <p:val>
                                            <p:strVal val="#ppt_x"/>
                                          </p:val>
                                        </p:tav>
                                      </p:tavLst>
                                    </p:anim>
                                    <p:anim calcmode="lin" valueType="num">
                                      <p:cBhvr additive="base">
                                        <p:cTn id="134" dur="500" fill="hold"/>
                                        <p:tgtEl>
                                          <p:spTgt spid="110633"/>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nodeType="clickEffect">
                                  <p:stCondLst>
                                    <p:cond delay="0"/>
                                  </p:stCondLst>
                                  <p:childTnLst>
                                    <p:set>
                                      <p:cBhvr>
                                        <p:cTn id="138" dur="1" fill="hold">
                                          <p:stCondLst>
                                            <p:cond delay="0"/>
                                          </p:stCondLst>
                                        </p:cTn>
                                        <p:tgtEl>
                                          <p:spTgt spid="110634"/>
                                        </p:tgtEl>
                                        <p:attrNameLst>
                                          <p:attrName>style.visibility</p:attrName>
                                        </p:attrNameLst>
                                      </p:cBhvr>
                                      <p:to>
                                        <p:strVal val="visible"/>
                                      </p:to>
                                    </p:set>
                                    <p:anim calcmode="lin" valueType="num">
                                      <p:cBhvr additive="base">
                                        <p:cTn id="139" dur="500" fill="hold"/>
                                        <p:tgtEl>
                                          <p:spTgt spid="110634"/>
                                        </p:tgtEl>
                                        <p:attrNameLst>
                                          <p:attrName>ppt_x</p:attrName>
                                        </p:attrNameLst>
                                      </p:cBhvr>
                                      <p:tavLst>
                                        <p:tav tm="0">
                                          <p:val>
                                            <p:strVal val="0-#ppt_w/2"/>
                                          </p:val>
                                        </p:tav>
                                        <p:tav tm="100000">
                                          <p:val>
                                            <p:strVal val="#ppt_x"/>
                                          </p:val>
                                        </p:tav>
                                      </p:tavLst>
                                    </p:anim>
                                    <p:anim calcmode="lin" valueType="num">
                                      <p:cBhvr additive="base">
                                        <p:cTn id="140" dur="500" fill="hold"/>
                                        <p:tgtEl>
                                          <p:spTgt spid="110634"/>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nodeType="clickEffect">
                                  <p:stCondLst>
                                    <p:cond delay="0"/>
                                  </p:stCondLst>
                                  <p:childTnLst>
                                    <p:set>
                                      <p:cBhvr>
                                        <p:cTn id="144" dur="1" fill="hold">
                                          <p:stCondLst>
                                            <p:cond delay="0"/>
                                          </p:stCondLst>
                                        </p:cTn>
                                        <p:tgtEl>
                                          <p:spTgt spid="110635"/>
                                        </p:tgtEl>
                                        <p:attrNameLst>
                                          <p:attrName>style.visibility</p:attrName>
                                        </p:attrNameLst>
                                      </p:cBhvr>
                                      <p:to>
                                        <p:strVal val="visible"/>
                                      </p:to>
                                    </p:set>
                                    <p:anim calcmode="lin" valueType="num">
                                      <p:cBhvr additive="base">
                                        <p:cTn id="145" dur="500" fill="hold"/>
                                        <p:tgtEl>
                                          <p:spTgt spid="110635"/>
                                        </p:tgtEl>
                                        <p:attrNameLst>
                                          <p:attrName>ppt_x</p:attrName>
                                        </p:attrNameLst>
                                      </p:cBhvr>
                                      <p:tavLst>
                                        <p:tav tm="0">
                                          <p:val>
                                            <p:strVal val="0-#ppt_w/2"/>
                                          </p:val>
                                        </p:tav>
                                        <p:tav tm="100000">
                                          <p:val>
                                            <p:strVal val="#ppt_x"/>
                                          </p:val>
                                        </p:tav>
                                      </p:tavLst>
                                    </p:anim>
                                    <p:anim calcmode="lin" valueType="num">
                                      <p:cBhvr additive="base">
                                        <p:cTn id="146" dur="500" fill="hold"/>
                                        <p:tgtEl>
                                          <p:spTgt spid="110635"/>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nodeType="clickEffect">
                                  <p:stCondLst>
                                    <p:cond delay="0"/>
                                  </p:stCondLst>
                                  <p:childTnLst>
                                    <p:set>
                                      <p:cBhvr>
                                        <p:cTn id="150" dur="1" fill="hold">
                                          <p:stCondLst>
                                            <p:cond delay="0"/>
                                          </p:stCondLst>
                                        </p:cTn>
                                        <p:tgtEl>
                                          <p:spTgt spid="110636"/>
                                        </p:tgtEl>
                                        <p:attrNameLst>
                                          <p:attrName>style.visibility</p:attrName>
                                        </p:attrNameLst>
                                      </p:cBhvr>
                                      <p:to>
                                        <p:strVal val="visible"/>
                                      </p:to>
                                    </p:set>
                                    <p:anim calcmode="lin" valueType="num">
                                      <p:cBhvr additive="base">
                                        <p:cTn id="151" dur="500" fill="hold"/>
                                        <p:tgtEl>
                                          <p:spTgt spid="110636"/>
                                        </p:tgtEl>
                                        <p:attrNameLst>
                                          <p:attrName>ppt_x</p:attrName>
                                        </p:attrNameLst>
                                      </p:cBhvr>
                                      <p:tavLst>
                                        <p:tav tm="0">
                                          <p:val>
                                            <p:strVal val="0-#ppt_w/2"/>
                                          </p:val>
                                        </p:tav>
                                        <p:tav tm="100000">
                                          <p:val>
                                            <p:strVal val="#ppt_x"/>
                                          </p:val>
                                        </p:tav>
                                      </p:tavLst>
                                    </p:anim>
                                    <p:anim calcmode="lin" valueType="num">
                                      <p:cBhvr additive="base">
                                        <p:cTn id="152" dur="500" fill="hold"/>
                                        <p:tgtEl>
                                          <p:spTgt spid="110636"/>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nodeType="clickEffect">
                                  <p:stCondLst>
                                    <p:cond delay="0"/>
                                  </p:stCondLst>
                                  <p:childTnLst>
                                    <p:set>
                                      <p:cBhvr>
                                        <p:cTn id="156" dur="1" fill="hold">
                                          <p:stCondLst>
                                            <p:cond delay="0"/>
                                          </p:stCondLst>
                                        </p:cTn>
                                        <p:tgtEl>
                                          <p:spTgt spid="110637"/>
                                        </p:tgtEl>
                                        <p:attrNameLst>
                                          <p:attrName>style.visibility</p:attrName>
                                        </p:attrNameLst>
                                      </p:cBhvr>
                                      <p:to>
                                        <p:strVal val="visible"/>
                                      </p:to>
                                    </p:set>
                                    <p:anim calcmode="lin" valueType="num">
                                      <p:cBhvr additive="base">
                                        <p:cTn id="157" dur="500" fill="hold"/>
                                        <p:tgtEl>
                                          <p:spTgt spid="110637"/>
                                        </p:tgtEl>
                                        <p:attrNameLst>
                                          <p:attrName>ppt_x</p:attrName>
                                        </p:attrNameLst>
                                      </p:cBhvr>
                                      <p:tavLst>
                                        <p:tav tm="0">
                                          <p:val>
                                            <p:strVal val="0-#ppt_w/2"/>
                                          </p:val>
                                        </p:tav>
                                        <p:tav tm="100000">
                                          <p:val>
                                            <p:strVal val="#ppt_x"/>
                                          </p:val>
                                        </p:tav>
                                      </p:tavLst>
                                    </p:anim>
                                    <p:anim calcmode="lin" valueType="num">
                                      <p:cBhvr additive="base">
                                        <p:cTn id="158" dur="500" fill="hold"/>
                                        <p:tgtEl>
                                          <p:spTgt spid="110637"/>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nodeType="clickEffect">
                                  <p:stCondLst>
                                    <p:cond delay="0"/>
                                  </p:stCondLst>
                                  <p:childTnLst>
                                    <p:set>
                                      <p:cBhvr>
                                        <p:cTn id="162" dur="1" fill="hold">
                                          <p:stCondLst>
                                            <p:cond delay="0"/>
                                          </p:stCondLst>
                                        </p:cTn>
                                        <p:tgtEl>
                                          <p:spTgt spid="110638"/>
                                        </p:tgtEl>
                                        <p:attrNameLst>
                                          <p:attrName>style.visibility</p:attrName>
                                        </p:attrNameLst>
                                      </p:cBhvr>
                                      <p:to>
                                        <p:strVal val="visible"/>
                                      </p:to>
                                    </p:set>
                                    <p:anim calcmode="lin" valueType="num">
                                      <p:cBhvr additive="base">
                                        <p:cTn id="163" dur="500" fill="hold"/>
                                        <p:tgtEl>
                                          <p:spTgt spid="110638"/>
                                        </p:tgtEl>
                                        <p:attrNameLst>
                                          <p:attrName>ppt_x</p:attrName>
                                        </p:attrNameLst>
                                      </p:cBhvr>
                                      <p:tavLst>
                                        <p:tav tm="0">
                                          <p:val>
                                            <p:strVal val="0-#ppt_w/2"/>
                                          </p:val>
                                        </p:tav>
                                        <p:tav tm="100000">
                                          <p:val>
                                            <p:strVal val="#ppt_x"/>
                                          </p:val>
                                        </p:tav>
                                      </p:tavLst>
                                    </p:anim>
                                    <p:anim calcmode="lin" valueType="num">
                                      <p:cBhvr additive="base">
                                        <p:cTn id="164" dur="500" fill="hold"/>
                                        <p:tgtEl>
                                          <p:spTgt spid="110638"/>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8" fill="hold" nodeType="clickEffect">
                                  <p:stCondLst>
                                    <p:cond delay="0"/>
                                  </p:stCondLst>
                                  <p:childTnLst>
                                    <p:set>
                                      <p:cBhvr>
                                        <p:cTn id="168" dur="1" fill="hold">
                                          <p:stCondLst>
                                            <p:cond delay="0"/>
                                          </p:stCondLst>
                                        </p:cTn>
                                        <p:tgtEl>
                                          <p:spTgt spid="110639"/>
                                        </p:tgtEl>
                                        <p:attrNameLst>
                                          <p:attrName>style.visibility</p:attrName>
                                        </p:attrNameLst>
                                      </p:cBhvr>
                                      <p:to>
                                        <p:strVal val="visible"/>
                                      </p:to>
                                    </p:set>
                                    <p:anim calcmode="lin" valueType="num">
                                      <p:cBhvr additive="base">
                                        <p:cTn id="169" dur="500" fill="hold"/>
                                        <p:tgtEl>
                                          <p:spTgt spid="110639"/>
                                        </p:tgtEl>
                                        <p:attrNameLst>
                                          <p:attrName>ppt_x</p:attrName>
                                        </p:attrNameLst>
                                      </p:cBhvr>
                                      <p:tavLst>
                                        <p:tav tm="0">
                                          <p:val>
                                            <p:strVal val="0-#ppt_w/2"/>
                                          </p:val>
                                        </p:tav>
                                        <p:tav tm="100000">
                                          <p:val>
                                            <p:strVal val="#ppt_x"/>
                                          </p:val>
                                        </p:tav>
                                      </p:tavLst>
                                    </p:anim>
                                    <p:anim calcmode="lin" valueType="num">
                                      <p:cBhvr additive="base">
                                        <p:cTn id="170" dur="500" fill="hold"/>
                                        <p:tgtEl>
                                          <p:spTgt spid="110639"/>
                                        </p:tgtEl>
                                        <p:attrNameLst>
                                          <p:attrName>ppt_y</p:attrName>
                                        </p:attrNameLst>
                                      </p:cBhvr>
                                      <p:tavLst>
                                        <p:tav tm="0">
                                          <p:val>
                                            <p:strVal val="#ppt_y"/>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8" fill="hold" nodeType="clickEffect">
                                  <p:stCondLst>
                                    <p:cond delay="0"/>
                                  </p:stCondLst>
                                  <p:childTnLst>
                                    <p:set>
                                      <p:cBhvr>
                                        <p:cTn id="174" dur="1" fill="hold">
                                          <p:stCondLst>
                                            <p:cond delay="0"/>
                                          </p:stCondLst>
                                        </p:cTn>
                                        <p:tgtEl>
                                          <p:spTgt spid="110640"/>
                                        </p:tgtEl>
                                        <p:attrNameLst>
                                          <p:attrName>style.visibility</p:attrName>
                                        </p:attrNameLst>
                                      </p:cBhvr>
                                      <p:to>
                                        <p:strVal val="visible"/>
                                      </p:to>
                                    </p:set>
                                    <p:anim calcmode="lin" valueType="num">
                                      <p:cBhvr additive="base">
                                        <p:cTn id="175" dur="500" fill="hold"/>
                                        <p:tgtEl>
                                          <p:spTgt spid="110640"/>
                                        </p:tgtEl>
                                        <p:attrNameLst>
                                          <p:attrName>ppt_x</p:attrName>
                                        </p:attrNameLst>
                                      </p:cBhvr>
                                      <p:tavLst>
                                        <p:tav tm="0">
                                          <p:val>
                                            <p:strVal val="0-#ppt_w/2"/>
                                          </p:val>
                                        </p:tav>
                                        <p:tav tm="100000">
                                          <p:val>
                                            <p:strVal val="#ppt_x"/>
                                          </p:val>
                                        </p:tav>
                                      </p:tavLst>
                                    </p:anim>
                                    <p:anim calcmode="lin" valueType="num">
                                      <p:cBhvr additive="base">
                                        <p:cTn id="176" dur="500" fill="hold"/>
                                        <p:tgtEl>
                                          <p:spTgt spid="1106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5" grpId="0" build="p" autoUpdateAnimBg="0"/>
      <p:bldP spid="11062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E44171E9-6269-43D9-8C41-5983D95E6EEF}"/>
              </a:ext>
            </a:extLst>
          </p:cNvPr>
          <p:cNvSpPr txBox="1">
            <a:spLocks noChangeArrowheads="1"/>
          </p:cNvSpPr>
          <p:nvPr/>
        </p:nvSpPr>
        <p:spPr bwMode="auto">
          <a:xfrm>
            <a:off x="228600" y="228600"/>
            <a:ext cx="8686800" cy="319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tx2"/>
                </a:solidFill>
              </a:rPr>
              <a:t>定理</a:t>
            </a:r>
            <a:r>
              <a:rPr lang="en-US" altLang="zh-CN" b="1">
                <a:solidFill>
                  <a:schemeClr val="tx2"/>
                </a:solidFill>
              </a:rPr>
              <a:t>1-6.1</a:t>
            </a:r>
            <a:r>
              <a:rPr lang="en-US" altLang="zh-CN"/>
              <a:t>	</a:t>
            </a:r>
            <a:r>
              <a:rPr lang="zh-CN" altLang="en-US"/>
              <a:t>设</a:t>
            </a:r>
            <a:r>
              <a:rPr lang="en-US" altLang="zh-CN"/>
              <a:t>P</a:t>
            </a:r>
            <a:r>
              <a:rPr lang="zh-CN" altLang="en-US"/>
              <a:t>、</a:t>
            </a:r>
            <a:r>
              <a:rPr lang="en-US" altLang="zh-CN"/>
              <a:t>Q</a:t>
            </a:r>
            <a:r>
              <a:rPr lang="zh-CN" altLang="en-US"/>
              <a:t>、</a:t>
            </a:r>
            <a:r>
              <a:rPr lang="en-US" altLang="zh-CN"/>
              <a:t>R</a:t>
            </a:r>
            <a:r>
              <a:rPr lang="zh-CN" altLang="en-US"/>
              <a:t>为命题公式。若</a:t>
            </a:r>
            <a:r>
              <a:rPr lang="en-US" altLang="zh-CN"/>
              <a:t>P    Q </a:t>
            </a:r>
            <a:r>
              <a:rPr lang="en-US" altLang="zh-CN">
                <a:latin typeface="宋体" panose="02010600030101010101" pitchFamily="2" charset="-122"/>
                <a:sym typeface="Symbol" panose="05050102010706020507" pitchFamily="18" charset="2"/>
              </a:rPr>
              <a:t></a:t>
            </a:r>
            <a:r>
              <a:rPr lang="en-US" altLang="zh-CN"/>
              <a:t> R</a:t>
            </a:r>
            <a:r>
              <a:rPr lang="zh-CN" altLang="en-US"/>
              <a:t>，则</a:t>
            </a:r>
            <a:r>
              <a:rPr lang="en-US" altLang="zh-CN"/>
              <a:t>P    R</a:t>
            </a:r>
            <a:r>
              <a:rPr lang="en-US" altLang="zh-CN">
                <a:latin typeface="宋体" panose="02010600030101010101" pitchFamily="2" charset="-122"/>
                <a:sym typeface="Symbol" panose="05050102010706020507" pitchFamily="18" charset="2"/>
              </a:rPr>
              <a:t></a:t>
            </a:r>
            <a:r>
              <a:rPr lang="en-US" altLang="zh-CN"/>
              <a:t> Q</a:t>
            </a:r>
            <a:r>
              <a:rPr lang="zh-CN" altLang="en-US"/>
              <a:t>，</a:t>
            </a:r>
            <a:r>
              <a:rPr lang="en-US" altLang="zh-CN"/>
              <a:t>Q    R </a:t>
            </a:r>
            <a:r>
              <a:rPr lang="en-US" altLang="zh-CN">
                <a:latin typeface="宋体" panose="02010600030101010101" pitchFamily="2" charset="-122"/>
                <a:sym typeface="Symbol" panose="05050102010706020507" pitchFamily="18" charset="2"/>
              </a:rPr>
              <a:t></a:t>
            </a:r>
            <a:r>
              <a:rPr lang="en-US" altLang="zh-CN"/>
              <a:t> P</a:t>
            </a:r>
            <a:r>
              <a:rPr lang="zh-CN" altLang="en-US"/>
              <a:t>，且</a:t>
            </a:r>
            <a:r>
              <a:rPr lang="en-US" altLang="zh-CN"/>
              <a:t>P    Q    R</a:t>
            </a:r>
            <a:r>
              <a:rPr lang="zh-CN" altLang="en-US"/>
              <a:t>为矛盾式。</a:t>
            </a:r>
          </a:p>
          <a:p>
            <a:pPr eaLnBrk="1" hangingPunct="1">
              <a:spcBef>
                <a:spcPct val="50000"/>
              </a:spcBef>
            </a:pPr>
            <a:r>
              <a:rPr lang="zh-CN" altLang="en-US" b="1"/>
              <a:t>证明</a:t>
            </a:r>
            <a:r>
              <a:rPr lang="zh-CN" altLang="en-US"/>
              <a:t>：</a:t>
            </a:r>
          </a:p>
          <a:p>
            <a:pPr eaLnBrk="1" hangingPunct="1">
              <a:spcBef>
                <a:spcPct val="50000"/>
              </a:spcBef>
            </a:pPr>
            <a:r>
              <a:rPr lang="zh-CN" altLang="en-US" sz="2000"/>
              <a:t>	若	</a:t>
            </a:r>
            <a:r>
              <a:rPr lang="en-US" altLang="zh-CN" sz="2000"/>
              <a:t>P    Q </a:t>
            </a:r>
            <a:r>
              <a:rPr lang="en-US" altLang="zh-CN" sz="2000">
                <a:latin typeface="宋体" panose="02010600030101010101" pitchFamily="2" charset="-122"/>
                <a:sym typeface="Symbol" panose="05050102010706020507" pitchFamily="18" charset="2"/>
              </a:rPr>
              <a:t></a:t>
            </a:r>
            <a:r>
              <a:rPr lang="en-US" altLang="zh-CN" sz="2000"/>
              <a:t> R</a:t>
            </a:r>
          </a:p>
          <a:p>
            <a:pPr eaLnBrk="1" hangingPunct="1">
              <a:spcBef>
                <a:spcPct val="50000"/>
              </a:spcBef>
            </a:pPr>
            <a:r>
              <a:rPr lang="en-US" altLang="zh-CN" sz="2000"/>
              <a:t>	</a:t>
            </a:r>
            <a:r>
              <a:rPr lang="zh-CN" altLang="en-US" sz="2000"/>
              <a:t>则	</a:t>
            </a:r>
            <a:r>
              <a:rPr lang="en-US" altLang="zh-CN" sz="2000"/>
              <a:t>P    R </a:t>
            </a:r>
            <a:r>
              <a:rPr lang="en-US" altLang="zh-CN" sz="2000">
                <a:latin typeface="宋体" panose="02010600030101010101" pitchFamily="2" charset="-122"/>
                <a:sym typeface="Symbol" panose="05050102010706020507" pitchFamily="18" charset="2"/>
              </a:rPr>
              <a:t></a:t>
            </a:r>
            <a:r>
              <a:rPr lang="en-US" altLang="zh-CN" sz="2000"/>
              <a:t> P    P    Q </a:t>
            </a:r>
            <a:r>
              <a:rPr lang="en-US" altLang="zh-CN" sz="2000">
                <a:latin typeface="宋体" panose="02010600030101010101" pitchFamily="2" charset="-122"/>
                <a:sym typeface="Symbol" panose="05050102010706020507" pitchFamily="18" charset="2"/>
              </a:rPr>
              <a:t></a:t>
            </a:r>
            <a:r>
              <a:rPr lang="en-US" altLang="zh-CN" sz="2000"/>
              <a:t> F    Q </a:t>
            </a:r>
            <a:r>
              <a:rPr lang="en-US" altLang="zh-CN" sz="2000">
                <a:latin typeface="宋体" panose="02010600030101010101" pitchFamily="2" charset="-122"/>
                <a:sym typeface="Symbol" panose="05050102010706020507" pitchFamily="18" charset="2"/>
              </a:rPr>
              <a:t></a:t>
            </a:r>
            <a:r>
              <a:rPr lang="en-US" altLang="zh-CN" sz="2000"/>
              <a:t> Q</a:t>
            </a:r>
          </a:p>
          <a:p>
            <a:pPr eaLnBrk="1" hangingPunct="1">
              <a:spcBef>
                <a:spcPct val="50000"/>
              </a:spcBef>
            </a:pPr>
            <a:r>
              <a:rPr lang="en-US" altLang="zh-CN" sz="2000"/>
              <a:t>		Q    R </a:t>
            </a:r>
            <a:r>
              <a:rPr lang="en-US" altLang="zh-CN" sz="2000">
                <a:latin typeface="宋体" panose="02010600030101010101" pitchFamily="2" charset="-122"/>
                <a:sym typeface="Symbol" panose="05050102010706020507" pitchFamily="18" charset="2"/>
              </a:rPr>
              <a:t></a:t>
            </a:r>
            <a:r>
              <a:rPr lang="en-US" altLang="zh-CN" sz="2000"/>
              <a:t> Q   P    Q </a:t>
            </a:r>
            <a:r>
              <a:rPr lang="en-US" altLang="zh-CN" sz="2000">
                <a:latin typeface="宋体" panose="02010600030101010101" pitchFamily="2" charset="-122"/>
                <a:sym typeface="Symbol" panose="05050102010706020507" pitchFamily="18" charset="2"/>
              </a:rPr>
              <a:t></a:t>
            </a:r>
            <a:r>
              <a:rPr lang="en-US" altLang="zh-CN" sz="2000"/>
              <a:t> F    P </a:t>
            </a:r>
            <a:r>
              <a:rPr lang="en-US" altLang="zh-CN" sz="2000">
                <a:latin typeface="宋体" panose="02010600030101010101" pitchFamily="2" charset="-122"/>
                <a:sym typeface="Symbol" panose="05050102010706020507" pitchFamily="18" charset="2"/>
              </a:rPr>
              <a:t></a:t>
            </a:r>
            <a:r>
              <a:rPr lang="en-US" altLang="zh-CN" sz="2000"/>
              <a:t> P</a:t>
            </a:r>
          </a:p>
          <a:p>
            <a:pPr eaLnBrk="1" hangingPunct="1">
              <a:spcBef>
                <a:spcPct val="50000"/>
              </a:spcBef>
            </a:pPr>
            <a:r>
              <a:rPr lang="en-US" altLang="zh-CN" sz="2000"/>
              <a:t>    	     	P     Q     R </a:t>
            </a:r>
            <a:r>
              <a:rPr lang="en-US" altLang="zh-CN" sz="2000">
                <a:latin typeface="宋体" panose="02010600030101010101" pitchFamily="2" charset="-122"/>
                <a:sym typeface="Symbol" panose="05050102010706020507" pitchFamily="18" charset="2"/>
              </a:rPr>
              <a:t></a:t>
            </a:r>
            <a:r>
              <a:rPr lang="en-US" altLang="zh-CN" sz="2000"/>
              <a:t> R   R </a:t>
            </a:r>
            <a:r>
              <a:rPr lang="en-US" altLang="zh-CN" sz="2000">
                <a:latin typeface="宋体" panose="02010600030101010101" pitchFamily="2" charset="-122"/>
                <a:sym typeface="Symbol" panose="05050102010706020507" pitchFamily="18" charset="2"/>
              </a:rPr>
              <a:t></a:t>
            </a:r>
            <a:r>
              <a:rPr lang="en-US" altLang="zh-CN" sz="2000"/>
              <a:t> F                                                             #</a:t>
            </a:r>
          </a:p>
        </p:txBody>
      </p:sp>
      <p:graphicFrame>
        <p:nvGraphicFramePr>
          <p:cNvPr id="32771" name="Object 3">
            <a:extLst>
              <a:ext uri="{FF2B5EF4-FFF2-40B4-BE49-F238E27FC236}">
                <a16:creationId xmlns:a16="http://schemas.microsoft.com/office/drawing/2014/main" id="{A50FE80C-FF92-480F-ADA2-5D81B7C58CA5}"/>
              </a:ext>
            </a:extLst>
          </p:cNvPr>
          <p:cNvGraphicFramePr>
            <a:graphicFrameLocks noChangeAspect="1"/>
          </p:cNvGraphicFramePr>
          <p:nvPr/>
        </p:nvGraphicFramePr>
        <p:xfrm>
          <a:off x="5943600" y="304800"/>
          <a:ext cx="220663" cy="304800"/>
        </p:xfrm>
        <a:graphic>
          <a:graphicData uri="http://schemas.openxmlformats.org/presentationml/2006/ole">
            <mc:AlternateContent xmlns:mc="http://schemas.openxmlformats.org/markup-compatibility/2006">
              <mc:Choice xmlns:v="urn:schemas-microsoft-com:vml" Requires="v">
                <p:oleObj name="Equation" r:id="rId2" imgW="165028" imgH="228501" progId="Equation.3">
                  <p:embed/>
                </p:oleObj>
              </mc:Choice>
              <mc:Fallback>
                <p:oleObj name="Equation" r:id="rId2" imgW="165028" imgH="228501" progId="Equation.3">
                  <p:embed/>
                  <p:pic>
                    <p:nvPicPr>
                      <p:cNvPr id="32771" name="Object 3">
                        <a:extLst>
                          <a:ext uri="{FF2B5EF4-FFF2-40B4-BE49-F238E27FC236}">
                            <a16:creationId xmlns:a16="http://schemas.microsoft.com/office/drawing/2014/main" id="{A50FE80C-FF92-480F-ADA2-5D81B7C58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048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4">
            <a:extLst>
              <a:ext uri="{FF2B5EF4-FFF2-40B4-BE49-F238E27FC236}">
                <a16:creationId xmlns:a16="http://schemas.microsoft.com/office/drawing/2014/main" id="{4CCE644C-0770-4C6D-8944-C3EA26A2F9A5}"/>
              </a:ext>
            </a:extLst>
          </p:cNvPr>
          <p:cNvGraphicFramePr>
            <a:graphicFrameLocks noChangeAspect="1"/>
          </p:cNvGraphicFramePr>
          <p:nvPr/>
        </p:nvGraphicFramePr>
        <p:xfrm>
          <a:off x="7924800" y="304800"/>
          <a:ext cx="220663" cy="304800"/>
        </p:xfrm>
        <a:graphic>
          <a:graphicData uri="http://schemas.openxmlformats.org/presentationml/2006/ole">
            <mc:AlternateContent xmlns:mc="http://schemas.openxmlformats.org/markup-compatibility/2006">
              <mc:Choice xmlns:v="urn:schemas-microsoft-com:vml" Requires="v">
                <p:oleObj name="Equation" r:id="rId4" imgW="165028" imgH="228501" progId="Equation.3">
                  <p:embed/>
                </p:oleObj>
              </mc:Choice>
              <mc:Fallback>
                <p:oleObj name="Equation" r:id="rId4" imgW="165028" imgH="228501" progId="Equation.3">
                  <p:embed/>
                  <p:pic>
                    <p:nvPicPr>
                      <p:cNvPr id="32772" name="Object 4">
                        <a:extLst>
                          <a:ext uri="{FF2B5EF4-FFF2-40B4-BE49-F238E27FC236}">
                            <a16:creationId xmlns:a16="http://schemas.microsoft.com/office/drawing/2014/main" id="{4CCE644C-0770-4C6D-8944-C3EA26A2F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3048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5">
            <a:extLst>
              <a:ext uri="{FF2B5EF4-FFF2-40B4-BE49-F238E27FC236}">
                <a16:creationId xmlns:a16="http://schemas.microsoft.com/office/drawing/2014/main" id="{78212E67-F739-4138-8613-E23449F75104}"/>
              </a:ext>
            </a:extLst>
          </p:cNvPr>
          <p:cNvGraphicFramePr>
            <a:graphicFrameLocks noChangeAspect="1"/>
          </p:cNvGraphicFramePr>
          <p:nvPr/>
        </p:nvGraphicFramePr>
        <p:xfrm>
          <a:off x="1074738" y="609600"/>
          <a:ext cx="220662" cy="304800"/>
        </p:xfrm>
        <a:graphic>
          <a:graphicData uri="http://schemas.openxmlformats.org/presentationml/2006/ole">
            <mc:AlternateContent xmlns:mc="http://schemas.openxmlformats.org/markup-compatibility/2006">
              <mc:Choice xmlns:v="urn:schemas-microsoft-com:vml" Requires="v">
                <p:oleObj name="Equation" r:id="rId5" imgW="165028" imgH="228501" progId="Equation.3">
                  <p:embed/>
                </p:oleObj>
              </mc:Choice>
              <mc:Fallback>
                <p:oleObj name="Equation" r:id="rId5" imgW="165028" imgH="228501" progId="Equation.3">
                  <p:embed/>
                  <p:pic>
                    <p:nvPicPr>
                      <p:cNvPr id="32773" name="Object 5">
                        <a:extLst>
                          <a:ext uri="{FF2B5EF4-FFF2-40B4-BE49-F238E27FC236}">
                            <a16:creationId xmlns:a16="http://schemas.microsoft.com/office/drawing/2014/main" id="{78212E67-F739-4138-8613-E23449F75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738" y="609600"/>
                        <a:ext cx="2206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6">
            <a:extLst>
              <a:ext uri="{FF2B5EF4-FFF2-40B4-BE49-F238E27FC236}">
                <a16:creationId xmlns:a16="http://schemas.microsoft.com/office/drawing/2014/main" id="{15EEE001-A112-4B4F-BA88-19CB83661D22}"/>
              </a:ext>
            </a:extLst>
          </p:cNvPr>
          <p:cNvGraphicFramePr>
            <a:graphicFrameLocks noChangeAspect="1"/>
          </p:cNvGraphicFramePr>
          <p:nvPr/>
        </p:nvGraphicFramePr>
        <p:xfrm>
          <a:off x="2286000" y="1676400"/>
          <a:ext cx="220663" cy="304800"/>
        </p:xfrm>
        <a:graphic>
          <a:graphicData uri="http://schemas.openxmlformats.org/presentationml/2006/ole">
            <mc:AlternateContent xmlns:mc="http://schemas.openxmlformats.org/markup-compatibility/2006">
              <mc:Choice xmlns:v="urn:schemas-microsoft-com:vml" Requires="v">
                <p:oleObj name="Equation" r:id="rId6" imgW="165028" imgH="228501" progId="Equation.3">
                  <p:embed/>
                </p:oleObj>
              </mc:Choice>
              <mc:Fallback>
                <p:oleObj name="Equation" r:id="rId6" imgW="165028" imgH="228501" progId="Equation.3">
                  <p:embed/>
                  <p:pic>
                    <p:nvPicPr>
                      <p:cNvPr id="32774" name="Object 6">
                        <a:extLst>
                          <a:ext uri="{FF2B5EF4-FFF2-40B4-BE49-F238E27FC236}">
                            <a16:creationId xmlns:a16="http://schemas.microsoft.com/office/drawing/2014/main" id="{15EEE001-A112-4B4F-BA88-19CB83661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764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a:extLst>
              <a:ext uri="{FF2B5EF4-FFF2-40B4-BE49-F238E27FC236}">
                <a16:creationId xmlns:a16="http://schemas.microsoft.com/office/drawing/2014/main" id="{DCE6C314-B589-46F4-B5E9-E90D60AE2206}"/>
              </a:ext>
            </a:extLst>
          </p:cNvPr>
          <p:cNvGraphicFramePr>
            <a:graphicFrameLocks noChangeAspect="1"/>
          </p:cNvGraphicFramePr>
          <p:nvPr/>
        </p:nvGraphicFramePr>
        <p:xfrm>
          <a:off x="3505200" y="685800"/>
          <a:ext cx="220663" cy="304800"/>
        </p:xfrm>
        <a:graphic>
          <a:graphicData uri="http://schemas.openxmlformats.org/presentationml/2006/ole">
            <mc:AlternateContent xmlns:mc="http://schemas.openxmlformats.org/markup-compatibility/2006">
              <mc:Choice xmlns:v="urn:schemas-microsoft-com:vml" Requires="v">
                <p:oleObj name="Equation" r:id="rId7" imgW="165028" imgH="228501" progId="Equation.3">
                  <p:embed/>
                </p:oleObj>
              </mc:Choice>
              <mc:Fallback>
                <p:oleObj name="Equation" r:id="rId7" imgW="165028" imgH="228501" progId="Equation.3">
                  <p:embed/>
                  <p:pic>
                    <p:nvPicPr>
                      <p:cNvPr id="32775" name="Object 7">
                        <a:extLst>
                          <a:ext uri="{FF2B5EF4-FFF2-40B4-BE49-F238E27FC236}">
                            <a16:creationId xmlns:a16="http://schemas.microsoft.com/office/drawing/2014/main" id="{DCE6C314-B589-46F4-B5E9-E90D60AE2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6858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a:extLst>
              <a:ext uri="{FF2B5EF4-FFF2-40B4-BE49-F238E27FC236}">
                <a16:creationId xmlns:a16="http://schemas.microsoft.com/office/drawing/2014/main" id="{06C8CB5F-7D48-4F7F-AFBD-D8C2A0B725CC}"/>
              </a:ext>
            </a:extLst>
          </p:cNvPr>
          <p:cNvGraphicFramePr>
            <a:graphicFrameLocks noChangeAspect="1"/>
          </p:cNvGraphicFramePr>
          <p:nvPr/>
        </p:nvGraphicFramePr>
        <p:xfrm>
          <a:off x="4508500" y="3302000"/>
          <a:ext cx="127000" cy="254000"/>
        </p:xfrm>
        <a:graphic>
          <a:graphicData uri="http://schemas.openxmlformats.org/presentationml/2006/ole">
            <mc:AlternateContent xmlns:mc="http://schemas.openxmlformats.org/markup-compatibility/2006">
              <mc:Choice xmlns:v="urn:schemas-microsoft-com:vml" Requires="v">
                <p:oleObj name="Equation" r:id="rId8" imgW="126835" imgH="253670" progId="Equation.3">
                  <p:embed/>
                </p:oleObj>
              </mc:Choice>
              <mc:Fallback>
                <p:oleObj name="Equation" r:id="rId8" imgW="126835" imgH="253670" progId="Equation.3">
                  <p:embed/>
                  <p:pic>
                    <p:nvPicPr>
                      <p:cNvPr id="32776" name="Object 8">
                        <a:extLst>
                          <a:ext uri="{FF2B5EF4-FFF2-40B4-BE49-F238E27FC236}">
                            <a16:creationId xmlns:a16="http://schemas.microsoft.com/office/drawing/2014/main" id="{06C8CB5F-7D48-4F7F-AFBD-D8C2A0B725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3302000"/>
                        <a:ext cx="1270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9">
            <a:extLst>
              <a:ext uri="{FF2B5EF4-FFF2-40B4-BE49-F238E27FC236}">
                <a16:creationId xmlns:a16="http://schemas.microsoft.com/office/drawing/2014/main" id="{49564A8A-0E14-47CC-AAEC-D41FECD9ECEB}"/>
              </a:ext>
            </a:extLst>
          </p:cNvPr>
          <p:cNvGraphicFramePr>
            <a:graphicFrameLocks noChangeAspect="1"/>
          </p:cNvGraphicFramePr>
          <p:nvPr/>
        </p:nvGraphicFramePr>
        <p:xfrm>
          <a:off x="2286000" y="2133600"/>
          <a:ext cx="220663" cy="304800"/>
        </p:xfrm>
        <a:graphic>
          <a:graphicData uri="http://schemas.openxmlformats.org/presentationml/2006/ole">
            <mc:AlternateContent xmlns:mc="http://schemas.openxmlformats.org/markup-compatibility/2006">
              <mc:Choice xmlns:v="urn:schemas-microsoft-com:vml" Requires="v">
                <p:oleObj name="Equation" r:id="rId10" imgW="165028" imgH="228501" progId="Equation.3">
                  <p:embed/>
                </p:oleObj>
              </mc:Choice>
              <mc:Fallback>
                <p:oleObj name="Equation" r:id="rId10" imgW="165028" imgH="228501" progId="Equation.3">
                  <p:embed/>
                  <p:pic>
                    <p:nvPicPr>
                      <p:cNvPr id="32777" name="Object 9">
                        <a:extLst>
                          <a:ext uri="{FF2B5EF4-FFF2-40B4-BE49-F238E27FC236}">
                            <a16:creationId xmlns:a16="http://schemas.microsoft.com/office/drawing/2014/main" id="{49564A8A-0E14-47CC-AAEC-D41FECD9E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1336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10">
            <a:extLst>
              <a:ext uri="{FF2B5EF4-FFF2-40B4-BE49-F238E27FC236}">
                <a16:creationId xmlns:a16="http://schemas.microsoft.com/office/drawing/2014/main" id="{A71BDAF5-37E4-4294-AEDC-F8CB413F7D3F}"/>
              </a:ext>
            </a:extLst>
          </p:cNvPr>
          <p:cNvGraphicFramePr>
            <a:graphicFrameLocks noChangeAspect="1"/>
          </p:cNvGraphicFramePr>
          <p:nvPr/>
        </p:nvGraphicFramePr>
        <p:xfrm>
          <a:off x="3276600" y="2133600"/>
          <a:ext cx="220663" cy="304800"/>
        </p:xfrm>
        <a:graphic>
          <a:graphicData uri="http://schemas.openxmlformats.org/presentationml/2006/ole">
            <mc:AlternateContent xmlns:mc="http://schemas.openxmlformats.org/markup-compatibility/2006">
              <mc:Choice xmlns:v="urn:schemas-microsoft-com:vml" Requires="v">
                <p:oleObj name="Equation" r:id="rId11" imgW="165028" imgH="228501" progId="Equation.3">
                  <p:embed/>
                </p:oleObj>
              </mc:Choice>
              <mc:Fallback>
                <p:oleObj name="Equation" r:id="rId11" imgW="165028" imgH="228501" progId="Equation.3">
                  <p:embed/>
                  <p:pic>
                    <p:nvPicPr>
                      <p:cNvPr id="32778" name="Object 10">
                        <a:extLst>
                          <a:ext uri="{FF2B5EF4-FFF2-40B4-BE49-F238E27FC236}">
                            <a16:creationId xmlns:a16="http://schemas.microsoft.com/office/drawing/2014/main" id="{A71BDAF5-37E4-4294-AEDC-F8CB413F7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1336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9" name="Object 11">
            <a:extLst>
              <a:ext uri="{FF2B5EF4-FFF2-40B4-BE49-F238E27FC236}">
                <a16:creationId xmlns:a16="http://schemas.microsoft.com/office/drawing/2014/main" id="{037000A2-4AE2-4918-9FC7-13473690019B}"/>
              </a:ext>
            </a:extLst>
          </p:cNvPr>
          <p:cNvGraphicFramePr>
            <a:graphicFrameLocks noChangeAspect="1"/>
          </p:cNvGraphicFramePr>
          <p:nvPr/>
        </p:nvGraphicFramePr>
        <p:xfrm>
          <a:off x="3657600" y="2133600"/>
          <a:ext cx="220663" cy="304800"/>
        </p:xfrm>
        <a:graphic>
          <a:graphicData uri="http://schemas.openxmlformats.org/presentationml/2006/ole">
            <mc:AlternateContent xmlns:mc="http://schemas.openxmlformats.org/markup-compatibility/2006">
              <mc:Choice xmlns:v="urn:schemas-microsoft-com:vml" Requires="v">
                <p:oleObj name="Equation" r:id="rId12" imgW="165028" imgH="228501" progId="Equation.3">
                  <p:embed/>
                </p:oleObj>
              </mc:Choice>
              <mc:Fallback>
                <p:oleObj name="Equation" r:id="rId12" imgW="165028" imgH="228501" progId="Equation.3">
                  <p:embed/>
                  <p:pic>
                    <p:nvPicPr>
                      <p:cNvPr id="32779" name="Object 11">
                        <a:extLst>
                          <a:ext uri="{FF2B5EF4-FFF2-40B4-BE49-F238E27FC236}">
                            <a16:creationId xmlns:a16="http://schemas.microsoft.com/office/drawing/2014/main" id="{037000A2-4AE2-4918-9FC7-134736900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1336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12">
            <a:extLst>
              <a:ext uri="{FF2B5EF4-FFF2-40B4-BE49-F238E27FC236}">
                <a16:creationId xmlns:a16="http://schemas.microsoft.com/office/drawing/2014/main" id="{2203E9DC-D84E-453B-8FE3-0FE1A105311A}"/>
              </a:ext>
            </a:extLst>
          </p:cNvPr>
          <p:cNvGraphicFramePr>
            <a:graphicFrameLocks noChangeAspect="1"/>
          </p:cNvGraphicFramePr>
          <p:nvPr/>
        </p:nvGraphicFramePr>
        <p:xfrm>
          <a:off x="4656138" y="2133600"/>
          <a:ext cx="220662" cy="304800"/>
        </p:xfrm>
        <a:graphic>
          <a:graphicData uri="http://schemas.openxmlformats.org/presentationml/2006/ole">
            <mc:AlternateContent xmlns:mc="http://schemas.openxmlformats.org/markup-compatibility/2006">
              <mc:Choice xmlns:v="urn:schemas-microsoft-com:vml" Requires="v">
                <p:oleObj name="Equation" r:id="rId13" imgW="165028" imgH="228501" progId="Equation.3">
                  <p:embed/>
                </p:oleObj>
              </mc:Choice>
              <mc:Fallback>
                <p:oleObj name="Equation" r:id="rId13" imgW="165028" imgH="228501" progId="Equation.3">
                  <p:embed/>
                  <p:pic>
                    <p:nvPicPr>
                      <p:cNvPr id="32780" name="Object 12">
                        <a:extLst>
                          <a:ext uri="{FF2B5EF4-FFF2-40B4-BE49-F238E27FC236}">
                            <a16:creationId xmlns:a16="http://schemas.microsoft.com/office/drawing/2014/main" id="{2203E9DC-D84E-453B-8FE3-0FE1A1053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138" y="2133600"/>
                        <a:ext cx="2206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13">
            <a:extLst>
              <a:ext uri="{FF2B5EF4-FFF2-40B4-BE49-F238E27FC236}">
                <a16:creationId xmlns:a16="http://schemas.microsoft.com/office/drawing/2014/main" id="{5AE4F6BB-7227-4C57-9D1E-ABF6C7335EB5}"/>
              </a:ext>
            </a:extLst>
          </p:cNvPr>
          <p:cNvGraphicFramePr>
            <a:graphicFrameLocks noChangeAspect="1"/>
          </p:cNvGraphicFramePr>
          <p:nvPr/>
        </p:nvGraphicFramePr>
        <p:xfrm>
          <a:off x="2286000" y="2590800"/>
          <a:ext cx="220663" cy="304800"/>
        </p:xfrm>
        <a:graphic>
          <a:graphicData uri="http://schemas.openxmlformats.org/presentationml/2006/ole">
            <mc:AlternateContent xmlns:mc="http://schemas.openxmlformats.org/markup-compatibility/2006">
              <mc:Choice xmlns:v="urn:schemas-microsoft-com:vml" Requires="v">
                <p:oleObj name="Equation" r:id="rId14" imgW="165028" imgH="228501" progId="Equation.3">
                  <p:embed/>
                </p:oleObj>
              </mc:Choice>
              <mc:Fallback>
                <p:oleObj name="Equation" r:id="rId14" imgW="165028" imgH="228501" progId="Equation.3">
                  <p:embed/>
                  <p:pic>
                    <p:nvPicPr>
                      <p:cNvPr id="32781" name="Object 13">
                        <a:extLst>
                          <a:ext uri="{FF2B5EF4-FFF2-40B4-BE49-F238E27FC236}">
                            <a16:creationId xmlns:a16="http://schemas.microsoft.com/office/drawing/2014/main" id="{5AE4F6BB-7227-4C57-9D1E-ABF6C7335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908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2" name="Object 14">
            <a:extLst>
              <a:ext uri="{FF2B5EF4-FFF2-40B4-BE49-F238E27FC236}">
                <a16:creationId xmlns:a16="http://schemas.microsoft.com/office/drawing/2014/main" id="{14C95DFF-CCAA-4378-896D-371EF9B2E83C}"/>
              </a:ext>
            </a:extLst>
          </p:cNvPr>
          <p:cNvGraphicFramePr>
            <a:graphicFrameLocks noChangeAspect="1"/>
          </p:cNvGraphicFramePr>
          <p:nvPr/>
        </p:nvGraphicFramePr>
        <p:xfrm>
          <a:off x="3352800" y="2590800"/>
          <a:ext cx="220663" cy="304800"/>
        </p:xfrm>
        <a:graphic>
          <a:graphicData uri="http://schemas.openxmlformats.org/presentationml/2006/ole">
            <mc:AlternateContent xmlns:mc="http://schemas.openxmlformats.org/markup-compatibility/2006">
              <mc:Choice xmlns:v="urn:schemas-microsoft-com:vml" Requires="v">
                <p:oleObj name="Equation" r:id="rId15" imgW="165028" imgH="228501" progId="Equation.3">
                  <p:embed/>
                </p:oleObj>
              </mc:Choice>
              <mc:Fallback>
                <p:oleObj name="Equation" r:id="rId15" imgW="165028" imgH="228501" progId="Equation.3">
                  <p:embed/>
                  <p:pic>
                    <p:nvPicPr>
                      <p:cNvPr id="32782" name="Object 14">
                        <a:extLst>
                          <a:ext uri="{FF2B5EF4-FFF2-40B4-BE49-F238E27FC236}">
                            <a16:creationId xmlns:a16="http://schemas.microsoft.com/office/drawing/2014/main" id="{14C95DFF-CCAA-4378-896D-371EF9B2E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5908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3" name="Object 15">
            <a:extLst>
              <a:ext uri="{FF2B5EF4-FFF2-40B4-BE49-F238E27FC236}">
                <a16:creationId xmlns:a16="http://schemas.microsoft.com/office/drawing/2014/main" id="{03D7E519-A1D6-411E-8A2F-97DD1B053B90}"/>
              </a:ext>
            </a:extLst>
          </p:cNvPr>
          <p:cNvGraphicFramePr>
            <a:graphicFrameLocks noChangeAspect="1"/>
          </p:cNvGraphicFramePr>
          <p:nvPr/>
        </p:nvGraphicFramePr>
        <p:xfrm>
          <a:off x="3725863" y="2590800"/>
          <a:ext cx="220662" cy="304800"/>
        </p:xfrm>
        <a:graphic>
          <a:graphicData uri="http://schemas.openxmlformats.org/presentationml/2006/ole">
            <mc:AlternateContent xmlns:mc="http://schemas.openxmlformats.org/markup-compatibility/2006">
              <mc:Choice xmlns:v="urn:schemas-microsoft-com:vml" Requires="v">
                <p:oleObj name="Equation" r:id="rId16" imgW="165028" imgH="228501" progId="Equation.3">
                  <p:embed/>
                </p:oleObj>
              </mc:Choice>
              <mc:Fallback>
                <p:oleObj name="Equation" r:id="rId16" imgW="165028" imgH="228501" progId="Equation.3">
                  <p:embed/>
                  <p:pic>
                    <p:nvPicPr>
                      <p:cNvPr id="32783" name="Object 15">
                        <a:extLst>
                          <a:ext uri="{FF2B5EF4-FFF2-40B4-BE49-F238E27FC236}">
                            <a16:creationId xmlns:a16="http://schemas.microsoft.com/office/drawing/2014/main" id="{03D7E519-A1D6-411E-8A2F-97DD1B053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2590800"/>
                        <a:ext cx="2206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4" name="Object 16">
            <a:extLst>
              <a:ext uri="{FF2B5EF4-FFF2-40B4-BE49-F238E27FC236}">
                <a16:creationId xmlns:a16="http://schemas.microsoft.com/office/drawing/2014/main" id="{2FFB84B5-5C21-4ED2-89FD-4433AC83E9DA}"/>
              </a:ext>
            </a:extLst>
          </p:cNvPr>
          <p:cNvGraphicFramePr>
            <a:graphicFrameLocks noChangeAspect="1"/>
          </p:cNvGraphicFramePr>
          <p:nvPr/>
        </p:nvGraphicFramePr>
        <p:xfrm>
          <a:off x="4648200" y="2590800"/>
          <a:ext cx="220663" cy="304800"/>
        </p:xfrm>
        <a:graphic>
          <a:graphicData uri="http://schemas.openxmlformats.org/presentationml/2006/ole">
            <mc:AlternateContent xmlns:mc="http://schemas.openxmlformats.org/markup-compatibility/2006">
              <mc:Choice xmlns:v="urn:schemas-microsoft-com:vml" Requires="v">
                <p:oleObj name="Equation" r:id="rId17" imgW="165028" imgH="228501" progId="Equation.3">
                  <p:embed/>
                </p:oleObj>
              </mc:Choice>
              <mc:Fallback>
                <p:oleObj name="Equation" r:id="rId17" imgW="165028" imgH="228501" progId="Equation.3">
                  <p:embed/>
                  <p:pic>
                    <p:nvPicPr>
                      <p:cNvPr id="32784" name="Object 16">
                        <a:extLst>
                          <a:ext uri="{FF2B5EF4-FFF2-40B4-BE49-F238E27FC236}">
                            <a16:creationId xmlns:a16="http://schemas.microsoft.com/office/drawing/2014/main" id="{2FFB84B5-5C21-4ED2-89FD-4433AC83E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5908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5" name="Object 17">
            <a:extLst>
              <a:ext uri="{FF2B5EF4-FFF2-40B4-BE49-F238E27FC236}">
                <a16:creationId xmlns:a16="http://schemas.microsoft.com/office/drawing/2014/main" id="{CF82AAC5-15BC-445D-AE1C-B18280466F38}"/>
              </a:ext>
            </a:extLst>
          </p:cNvPr>
          <p:cNvGraphicFramePr>
            <a:graphicFrameLocks noChangeAspect="1"/>
          </p:cNvGraphicFramePr>
          <p:nvPr/>
        </p:nvGraphicFramePr>
        <p:xfrm>
          <a:off x="1371600" y="3124200"/>
          <a:ext cx="304800" cy="304800"/>
        </p:xfrm>
        <a:graphic>
          <a:graphicData uri="http://schemas.openxmlformats.org/presentationml/2006/ole">
            <mc:AlternateContent xmlns:mc="http://schemas.openxmlformats.org/markup-compatibility/2006">
              <mc:Choice xmlns:v="urn:schemas-microsoft-com:vml" Requires="v">
                <p:oleObj name="Equation" r:id="rId18" imgW="152268" imgH="152268" progId="Equation.3">
                  <p:embed/>
                </p:oleObj>
              </mc:Choice>
              <mc:Fallback>
                <p:oleObj name="Equation" r:id="rId18" imgW="152268" imgH="152268" progId="Equation.3">
                  <p:embed/>
                  <p:pic>
                    <p:nvPicPr>
                      <p:cNvPr id="32785" name="Object 17">
                        <a:extLst>
                          <a:ext uri="{FF2B5EF4-FFF2-40B4-BE49-F238E27FC236}">
                            <a16:creationId xmlns:a16="http://schemas.microsoft.com/office/drawing/2014/main" id="{CF82AAC5-15BC-445D-AE1C-B18280466F3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71600" y="3124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6" name="Object 18">
            <a:extLst>
              <a:ext uri="{FF2B5EF4-FFF2-40B4-BE49-F238E27FC236}">
                <a16:creationId xmlns:a16="http://schemas.microsoft.com/office/drawing/2014/main" id="{8252C0F3-BC49-4F42-A361-820F0631321A}"/>
              </a:ext>
            </a:extLst>
          </p:cNvPr>
          <p:cNvGraphicFramePr>
            <a:graphicFrameLocks noChangeAspect="1"/>
          </p:cNvGraphicFramePr>
          <p:nvPr/>
        </p:nvGraphicFramePr>
        <p:xfrm>
          <a:off x="2370138" y="3048000"/>
          <a:ext cx="220662" cy="304800"/>
        </p:xfrm>
        <a:graphic>
          <a:graphicData uri="http://schemas.openxmlformats.org/presentationml/2006/ole">
            <mc:AlternateContent xmlns:mc="http://schemas.openxmlformats.org/markup-compatibility/2006">
              <mc:Choice xmlns:v="urn:schemas-microsoft-com:vml" Requires="v">
                <p:oleObj name="Equation" r:id="rId20" imgW="165028" imgH="228501" progId="Equation.3">
                  <p:embed/>
                </p:oleObj>
              </mc:Choice>
              <mc:Fallback>
                <p:oleObj name="Equation" r:id="rId20" imgW="165028" imgH="228501" progId="Equation.3">
                  <p:embed/>
                  <p:pic>
                    <p:nvPicPr>
                      <p:cNvPr id="32786" name="Object 18">
                        <a:extLst>
                          <a:ext uri="{FF2B5EF4-FFF2-40B4-BE49-F238E27FC236}">
                            <a16:creationId xmlns:a16="http://schemas.microsoft.com/office/drawing/2014/main" id="{8252C0F3-BC49-4F42-A361-820F06313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138" y="3048000"/>
                        <a:ext cx="2206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7" name="Object 19">
            <a:extLst>
              <a:ext uri="{FF2B5EF4-FFF2-40B4-BE49-F238E27FC236}">
                <a16:creationId xmlns:a16="http://schemas.microsoft.com/office/drawing/2014/main" id="{DDF33E58-EB1C-4E76-BB0E-50FC88899CD5}"/>
              </a:ext>
            </a:extLst>
          </p:cNvPr>
          <p:cNvGraphicFramePr>
            <a:graphicFrameLocks noChangeAspect="1"/>
          </p:cNvGraphicFramePr>
          <p:nvPr/>
        </p:nvGraphicFramePr>
        <p:xfrm>
          <a:off x="2819400" y="3048000"/>
          <a:ext cx="220663" cy="304800"/>
        </p:xfrm>
        <a:graphic>
          <a:graphicData uri="http://schemas.openxmlformats.org/presentationml/2006/ole">
            <mc:AlternateContent xmlns:mc="http://schemas.openxmlformats.org/markup-compatibility/2006">
              <mc:Choice xmlns:v="urn:schemas-microsoft-com:vml" Requires="v">
                <p:oleObj name="Equation" r:id="rId21" imgW="165028" imgH="228501" progId="Equation.3">
                  <p:embed/>
                </p:oleObj>
              </mc:Choice>
              <mc:Fallback>
                <p:oleObj name="Equation" r:id="rId21" imgW="165028" imgH="228501" progId="Equation.3">
                  <p:embed/>
                  <p:pic>
                    <p:nvPicPr>
                      <p:cNvPr id="32787" name="Object 19">
                        <a:extLst>
                          <a:ext uri="{FF2B5EF4-FFF2-40B4-BE49-F238E27FC236}">
                            <a16:creationId xmlns:a16="http://schemas.microsoft.com/office/drawing/2014/main" id="{DDF33E58-EB1C-4E76-BB0E-50FC88899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0480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8" name="Object 20">
            <a:extLst>
              <a:ext uri="{FF2B5EF4-FFF2-40B4-BE49-F238E27FC236}">
                <a16:creationId xmlns:a16="http://schemas.microsoft.com/office/drawing/2014/main" id="{DE07613A-2EFF-4B7C-AC24-E782EC6064D4}"/>
              </a:ext>
            </a:extLst>
          </p:cNvPr>
          <p:cNvGraphicFramePr>
            <a:graphicFrameLocks noChangeAspect="1"/>
          </p:cNvGraphicFramePr>
          <p:nvPr/>
        </p:nvGraphicFramePr>
        <p:xfrm>
          <a:off x="3817938" y="3048000"/>
          <a:ext cx="220662" cy="304800"/>
        </p:xfrm>
        <a:graphic>
          <a:graphicData uri="http://schemas.openxmlformats.org/presentationml/2006/ole">
            <mc:AlternateContent xmlns:mc="http://schemas.openxmlformats.org/markup-compatibility/2006">
              <mc:Choice xmlns:v="urn:schemas-microsoft-com:vml" Requires="v">
                <p:oleObj name="Equation" r:id="rId22" imgW="165028" imgH="228501" progId="Equation.3">
                  <p:embed/>
                </p:oleObj>
              </mc:Choice>
              <mc:Fallback>
                <p:oleObj name="Equation" r:id="rId22" imgW="165028" imgH="228501" progId="Equation.3">
                  <p:embed/>
                  <p:pic>
                    <p:nvPicPr>
                      <p:cNvPr id="32788" name="Object 20">
                        <a:extLst>
                          <a:ext uri="{FF2B5EF4-FFF2-40B4-BE49-F238E27FC236}">
                            <a16:creationId xmlns:a16="http://schemas.microsoft.com/office/drawing/2014/main" id="{DE07613A-2EFF-4B7C-AC24-E782EC606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938" y="3048000"/>
                        <a:ext cx="2206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9" name="Text Box 21">
            <a:extLst>
              <a:ext uri="{FF2B5EF4-FFF2-40B4-BE49-F238E27FC236}">
                <a16:creationId xmlns:a16="http://schemas.microsoft.com/office/drawing/2014/main" id="{A7DD4A28-ADF2-45B5-A868-583E0D80D6B4}"/>
              </a:ext>
            </a:extLst>
          </p:cNvPr>
          <p:cNvSpPr txBox="1">
            <a:spLocks noChangeArrowheads="1"/>
          </p:cNvSpPr>
          <p:nvPr/>
        </p:nvSpPr>
        <p:spPr bwMode="auto">
          <a:xfrm>
            <a:off x="228600" y="3581400"/>
            <a:ext cx="86868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定义</a:t>
            </a:r>
            <a:r>
              <a:rPr lang="en-US" altLang="zh-CN" b="1">
                <a:solidFill>
                  <a:schemeClr val="accent2"/>
                </a:solidFill>
              </a:rPr>
              <a:t>1-6.2</a:t>
            </a:r>
            <a:r>
              <a:rPr lang="en-US" altLang="zh-CN"/>
              <a:t>	</a:t>
            </a:r>
            <a:r>
              <a:rPr lang="zh-CN" altLang="en-US"/>
              <a:t>设</a:t>
            </a:r>
            <a:r>
              <a:rPr lang="en-US" altLang="zh-CN"/>
              <a:t>P</a:t>
            </a:r>
            <a:r>
              <a:rPr lang="zh-CN" altLang="en-US"/>
              <a:t>和</a:t>
            </a:r>
            <a:r>
              <a:rPr lang="en-US" altLang="zh-CN"/>
              <a:t>Q</a:t>
            </a:r>
            <a:r>
              <a:rPr lang="zh-CN" altLang="en-US"/>
              <a:t>为命题公式，复合命题</a:t>
            </a:r>
            <a:r>
              <a:rPr lang="en-US" altLang="zh-CN"/>
              <a:t>P    Q</a:t>
            </a:r>
            <a:r>
              <a:rPr lang="zh-CN" altLang="en-US"/>
              <a:t>称作</a:t>
            </a:r>
            <a:r>
              <a:rPr lang="en-US" altLang="zh-CN"/>
              <a:t>P     Q</a:t>
            </a:r>
            <a:r>
              <a:rPr lang="zh-CN" altLang="en-US"/>
              <a:t>的</a:t>
            </a:r>
          </a:p>
          <a:p>
            <a:pPr eaLnBrk="1" hangingPunct="1">
              <a:spcBef>
                <a:spcPct val="50000"/>
              </a:spcBef>
            </a:pPr>
            <a:r>
              <a:rPr lang="zh-CN" altLang="en-US" b="1"/>
              <a:t>条件否定</a:t>
            </a:r>
            <a:r>
              <a:rPr lang="zh-CN" altLang="en-US"/>
              <a:t>，</a:t>
            </a:r>
            <a:r>
              <a:rPr lang="en-US" altLang="zh-CN"/>
              <a:t>P      Q</a:t>
            </a:r>
            <a:r>
              <a:rPr lang="zh-CN" altLang="en-US"/>
              <a:t>的真值为</a:t>
            </a:r>
            <a:r>
              <a:rPr lang="en-US" altLang="zh-CN"/>
              <a:t>T </a:t>
            </a:r>
            <a:r>
              <a:rPr lang="en-US" altLang="zh-CN" i="1"/>
              <a:t>iff</a:t>
            </a:r>
            <a:r>
              <a:rPr lang="en-US" altLang="zh-CN"/>
              <a:t> P</a:t>
            </a:r>
            <a:r>
              <a:rPr lang="zh-CN" altLang="en-US"/>
              <a:t>的真值为</a:t>
            </a:r>
            <a:r>
              <a:rPr lang="en-US" altLang="zh-CN"/>
              <a:t>T</a:t>
            </a:r>
            <a:r>
              <a:rPr lang="zh-CN" altLang="en-US"/>
              <a:t>，</a:t>
            </a:r>
            <a:r>
              <a:rPr lang="en-US" altLang="zh-CN"/>
              <a:t>Q</a:t>
            </a:r>
            <a:r>
              <a:rPr lang="zh-CN" altLang="en-US"/>
              <a:t>的真值为</a:t>
            </a:r>
            <a:r>
              <a:rPr lang="en-US" altLang="zh-CN"/>
              <a:t>F</a:t>
            </a:r>
            <a:r>
              <a:rPr lang="zh-CN" altLang="en-US"/>
              <a:t>，否</a:t>
            </a:r>
          </a:p>
          <a:p>
            <a:pPr eaLnBrk="1" hangingPunct="1">
              <a:spcBef>
                <a:spcPct val="50000"/>
              </a:spcBef>
            </a:pPr>
            <a:r>
              <a:rPr lang="zh-CN" altLang="en-US"/>
              <a:t>则其真值为</a:t>
            </a:r>
            <a:r>
              <a:rPr lang="en-US" altLang="zh-CN"/>
              <a:t>F</a:t>
            </a:r>
            <a:r>
              <a:rPr lang="zh-CN" altLang="en-US"/>
              <a:t>，即</a:t>
            </a:r>
          </a:p>
          <a:p>
            <a:pPr eaLnBrk="1" hangingPunct="1">
              <a:spcBef>
                <a:spcPct val="50000"/>
              </a:spcBef>
            </a:pPr>
            <a:r>
              <a:rPr lang="en-US" altLang="zh-CN"/>
              <a:t>P      Q </a:t>
            </a:r>
            <a:r>
              <a:rPr lang="en-US" altLang="zh-CN">
                <a:sym typeface="Symbol" panose="05050102010706020507" pitchFamily="18" charset="2"/>
              </a:rPr>
              <a:t></a:t>
            </a:r>
            <a:r>
              <a:rPr lang="en-US" altLang="zh-CN"/>
              <a:t> ﹁ (P → Q )</a:t>
            </a:r>
            <a:r>
              <a:rPr lang="zh-CN" altLang="en-US"/>
              <a:t>。</a:t>
            </a:r>
          </a:p>
        </p:txBody>
      </p:sp>
      <p:graphicFrame>
        <p:nvGraphicFramePr>
          <p:cNvPr id="32790" name="Object 22">
            <a:extLst>
              <a:ext uri="{FF2B5EF4-FFF2-40B4-BE49-F238E27FC236}">
                <a16:creationId xmlns:a16="http://schemas.microsoft.com/office/drawing/2014/main" id="{706BFD34-C450-4E27-9207-E46571E888EB}"/>
              </a:ext>
            </a:extLst>
          </p:cNvPr>
          <p:cNvGraphicFramePr>
            <a:graphicFrameLocks noChangeAspect="1"/>
          </p:cNvGraphicFramePr>
          <p:nvPr/>
        </p:nvGraphicFramePr>
        <p:xfrm>
          <a:off x="6248400" y="3429000"/>
          <a:ext cx="457200" cy="609600"/>
        </p:xfrm>
        <a:graphic>
          <a:graphicData uri="http://schemas.openxmlformats.org/presentationml/2006/ole">
            <mc:AlternateContent xmlns:mc="http://schemas.openxmlformats.org/markup-compatibility/2006">
              <mc:Choice xmlns:v="urn:schemas-microsoft-com:vml" Requires="v">
                <p:oleObj name="Equation" r:id="rId23" imgW="228501" imgH="304668" progId="Equation.3">
                  <p:embed/>
                </p:oleObj>
              </mc:Choice>
              <mc:Fallback>
                <p:oleObj name="Equation" r:id="rId23" imgW="228501" imgH="304668" progId="Equation.3">
                  <p:embed/>
                  <p:pic>
                    <p:nvPicPr>
                      <p:cNvPr id="32790" name="Object 22">
                        <a:extLst>
                          <a:ext uri="{FF2B5EF4-FFF2-40B4-BE49-F238E27FC236}">
                            <a16:creationId xmlns:a16="http://schemas.microsoft.com/office/drawing/2014/main" id="{706BFD34-C450-4E27-9207-E46571E888E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48400" y="3429000"/>
                        <a:ext cx="45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1" name="Object 23">
            <a:extLst>
              <a:ext uri="{FF2B5EF4-FFF2-40B4-BE49-F238E27FC236}">
                <a16:creationId xmlns:a16="http://schemas.microsoft.com/office/drawing/2014/main" id="{53C5CB4E-3A11-46B5-95AE-A9D82E2E3B6F}"/>
              </a:ext>
            </a:extLst>
          </p:cNvPr>
          <p:cNvGraphicFramePr>
            <a:graphicFrameLocks noChangeAspect="1"/>
          </p:cNvGraphicFramePr>
          <p:nvPr/>
        </p:nvGraphicFramePr>
        <p:xfrm>
          <a:off x="7658100" y="3454400"/>
          <a:ext cx="381000" cy="558800"/>
        </p:xfrm>
        <a:graphic>
          <a:graphicData uri="http://schemas.openxmlformats.org/presentationml/2006/ole">
            <mc:AlternateContent xmlns:mc="http://schemas.openxmlformats.org/markup-compatibility/2006">
              <mc:Choice xmlns:v="urn:schemas-microsoft-com:vml" Requires="v">
                <p:oleObj name="Equation" r:id="rId25" imgW="190500" imgH="279400" progId="Equation.3">
                  <p:embed/>
                </p:oleObj>
              </mc:Choice>
              <mc:Fallback>
                <p:oleObj name="Equation" r:id="rId25" imgW="190500" imgH="279400" progId="Equation.3">
                  <p:embed/>
                  <p:pic>
                    <p:nvPicPr>
                      <p:cNvPr id="32791" name="Object 23">
                        <a:extLst>
                          <a:ext uri="{FF2B5EF4-FFF2-40B4-BE49-F238E27FC236}">
                            <a16:creationId xmlns:a16="http://schemas.microsoft.com/office/drawing/2014/main" id="{53C5CB4E-3A11-46B5-95AE-A9D82E2E3B6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58100" y="3454400"/>
                        <a:ext cx="381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2" name="Object 24">
            <a:extLst>
              <a:ext uri="{FF2B5EF4-FFF2-40B4-BE49-F238E27FC236}">
                <a16:creationId xmlns:a16="http://schemas.microsoft.com/office/drawing/2014/main" id="{98F7D569-371C-4DB2-B251-E1A49F1B3556}"/>
              </a:ext>
            </a:extLst>
          </p:cNvPr>
          <p:cNvGraphicFramePr>
            <a:graphicFrameLocks noChangeAspect="1"/>
          </p:cNvGraphicFramePr>
          <p:nvPr/>
        </p:nvGraphicFramePr>
        <p:xfrm>
          <a:off x="1981200" y="3962400"/>
          <a:ext cx="457200" cy="609600"/>
        </p:xfrm>
        <a:graphic>
          <a:graphicData uri="http://schemas.openxmlformats.org/presentationml/2006/ole">
            <mc:AlternateContent xmlns:mc="http://schemas.openxmlformats.org/markup-compatibility/2006">
              <mc:Choice xmlns:v="urn:schemas-microsoft-com:vml" Requires="v">
                <p:oleObj name="Equation" r:id="rId27" imgW="228501" imgH="304668" progId="Equation.3">
                  <p:embed/>
                </p:oleObj>
              </mc:Choice>
              <mc:Fallback>
                <p:oleObj name="Equation" r:id="rId27" imgW="228501" imgH="304668" progId="Equation.3">
                  <p:embed/>
                  <p:pic>
                    <p:nvPicPr>
                      <p:cNvPr id="32792" name="Object 24">
                        <a:extLst>
                          <a:ext uri="{FF2B5EF4-FFF2-40B4-BE49-F238E27FC236}">
                            <a16:creationId xmlns:a16="http://schemas.microsoft.com/office/drawing/2014/main" id="{98F7D569-371C-4DB2-B251-E1A49F1B355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81200" y="3962400"/>
                        <a:ext cx="45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3" name="Text Box 25">
            <a:extLst>
              <a:ext uri="{FF2B5EF4-FFF2-40B4-BE49-F238E27FC236}">
                <a16:creationId xmlns:a16="http://schemas.microsoft.com/office/drawing/2014/main" id="{2CC55001-7FAF-4B23-B84F-0E585DABFFB4}"/>
              </a:ext>
            </a:extLst>
          </p:cNvPr>
          <p:cNvSpPr txBox="1">
            <a:spLocks noChangeArrowheads="1"/>
          </p:cNvSpPr>
          <p:nvPr/>
        </p:nvSpPr>
        <p:spPr bwMode="auto">
          <a:xfrm>
            <a:off x="250825" y="5805488"/>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该联结词真值表：</a:t>
            </a:r>
          </a:p>
        </p:txBody>
      </p:sp>
      <p:graphicFrame>
        <p:nvGraphicFramePr>
          <p:cNvPr id="111642" name="Group 26">
            <a:extLst>
              <a:ext uri="{FF2B5EF4-FFF2-40B4-BE49-F238E27FC236}">
                <a16:creationId xmlns:a16="http://schemas.microsoft.com/office/drawing/2014/main" id="{2408BCA9-A4E6-4C19-892E-33CF7202E201}"/>
              </a:ext>
            </a:extLst>
          </p:cNvPr>
          <p:cNvGraphicFramePr>
            <a:graphicFrameLocks noGrp="1"/>
          </p:cNvGraphicFramePr>
          <p:nvPr/>
        </p:nvGraphicFramePr>
        <p:xfrm>
          <a:off x="4724400" y="4648200"/>
          <a:ext cx="4114800" cy="1981200"/>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2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2820" name="Object 52">
            <a:extLst>
              <a:ext uri="{FF2B5EF4-FFF2-40B4-BE49-F238E27FC236}">
                <a16:creationId xmlns:a16="http://schemas.microsoft.com/office/drawing/2014/main" id="{7501311C-87FE-4638-825A-25FF1C487732}"/>
              </a:ext>
            </a:extLst>
          </p:cNvPr>
          <p:cNvGraphicFramePr>
            <a:graphicFrameLocks noChangeAspect="1"/>
          </p:cNvGraphicFramePr>
          <p:nvPr/>
        </p:nvGraphicFramePr>
        <p:xfrm>
          <a:off x="7924800" y="4648200"/>
          <a:ext cx="381000" cy="381000"/>
        </p:xfrm>
        <a:graphic>
          <a:graphicData uri="http://schemas.openxmlformats.org/presentationml/2006/ole">
            <mc:AlternateContent xmlns:mc="http://schemas.openxmlformats.org/markup-compatibility/2006">
              <mc:Choice xmlns:v="urn:schemas-microsoft-com:vml" Requires="v">
                <p:oleObj name="Equation" r:id="rId28" imgW="228501" imgH="304668" progId="Equation.3">
                  <p:embed/>
                </p:oleObj>
              </mc:Choice>
              <mc:Fallback>
                <p:oleObj name="Equation" r:id="rId28" imgW="228501" imgH="304668" progId="Equation.3">
                  <p:embed/>
                  <p:pic>
                    <p:nvPicPr>
                      <p:cNvPr id="32820" name="Object 52">
                        <a:extLst>
                          <a:ext uri="{FF2B5EF4-FFF2-40B4-BE49-F238E27FC236}">
                            <a16:creationId xmlns:a16="http://schemas.microsoft.com/office/drawing/2014/main" id="{7501311C-87FE-4638-825A-25FF1C48773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24800" y="46482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21" name="Object 53">
            <a:extLst>
              <a:ext uri="{FF2B5EF4-FFF2-40B4-BE49-F238E27FC236}">
                <a16:creationId xmlns:a16="http://schemas.microsoft.com/office/drawing/2014/main" id="{F087A7A8-C328-4AB6-9044-4901BD8FD768}"/>
              </a:ext>
            </a:extLst>
          </p:cNvPr>
          <p:cNvGraphicFramePr>
            <a:graphicFrameLocks noChangeAspect="1"/>
          </p:cNvGraphicFramePr>
          <p:nvPr/>
        </p:nvGraphicFramePr>
        <p:xfrm>
          <a:off x="2971800" y="685800"/>
          <a:ext cx="220663" cy="304800"/>
        </p:xfrm>
        <a:graphic>
          <a:graphicData uri="http://schemas.openxmlformats.org/presentationml/2006/ole">
            <mc:AlternateContent xmlns:mc="http://schemas.openxmlformats.org/markup-compatibility/2006">
              <mc:Choice xmlns:v="urn:schemas-microsoft-com:vml" Requires="v">
                <p:oleObj name="Equation" r:id="rId29" imgW="165028" imgH="228501" progId="Equation.3">
                  <p:embed/>
                </p:oleObj>
              </mc:Choice>
              <mc:Fallback>
                <p:oleObj name="Equation" r:id="rId29" imgW="165028" imgH="228501" progId="Equation.3">
                  <p:embed/>
                  <p:pic>
                    <p:nvPicPr>
                      <p:cNvPr id="32821" name="Object 53">
                        <a:extLst>
                          <a:ext uri="{FF2B5EF4-FFF2-40B4-BE49-F238E27FC236}">
                            <a16:creationId xmlns:a16="http://schemas.microsoft.com/office/drawing/2014/main" id="{F087A7A8-C328-4AB6-9044-4901BD8FD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685800"/>
                        <a:ext cx="220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22" name="Object 54">
            <a:extLst>
              <a:ext uri="{FF2B5EF4-FFF2-40B4-BE49-F238E27FC236}">
                <a16:creationId xmlns:a16="http://schemas.microsoft.com/office/drawing/2014/main" id="{007216B5-E245-4B95-8E05-A8E69BC57528}"/>
              </a:ext>
            </a:extLst>
          </p:cNvPr>
          <p:cNvGraphicFramePr>
            <a:graphicFrameLocks noChangeAspect="1"/>
          </p:cNvGraphicFramePr>
          <p:nvPr/>
        </p:nvGraphicFramePr>
        <p:xfrm>
          <a:off x="468313" y="5084763"/>
          <a:ext cx="457200" cy="609600"/>
        </p:xfrm>
        <a:graphic>
          <a:graphicData uri="http://schemas.openxmlformats.org/presentationml/2006/ole">
            <mc:AlternateContent xmlns:mc="http://schemas.openxmlformats.org/markup-compatibility/2006">
              <mc:Choice xmlns:v="urn:schemas-microsoft-com:vml" Requires="v">
                <p:oleObj name="Equation" r:id="rId30" imgW="228501" imgH="304668" progId="Equation.3">
                  <p:embed/>
                </p:oleObj>
              </mc:Choice>
              <mc:Fallback>
                <p:oleObj name="Equation" r:id="rId30" imgW="228501" imgH="304668" progId="Equation.3">
                  <p:embed/>
                  <p:pic>
                    <p:nvPicPr>
                      <p:cNvPr id="32822" name="Object 54">
                        <a:extLst>
                          <a:ext uri="{FF2B5EF4-FFF2-40B4-BE49-F238E27FC236}">
                            <a16:creationId xmlns:a16="http://schemas.microsoft.com/office/drawing/2014/main" id="{007216B5-E245-4B95-8E05-A8E69BC5752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8313" y="5084763"/>
                        <a:ext cx="45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791EE56F-F279-404C-BB77-30EB09EC236D}"/>
              </a:ext>
            </a:extLst>
          </p:cNvPr>
          <p:cNvSpPr txBox="1">
            <a:spLocks noChangeArrowheads="1"/>
          </p:cNvSpPr>
          <p:nvPr/>
        </p:nvSpPr>
        <p:spPr bwMode="auto">
          <a:xfrm>
            <a:off x="0" y="76200"/>
            <a:ext cx="9144000"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50000"/>
              </a:spcBef>
            </a:pPr>
            <a:r>
              <a:rPr lang="zh-CN" altLang="en-US" b="1">
                <a:solidFill>
                  <a:schemeClr val="accent2"/>
                </a:solidFill>
              </a:rPr>
              <a:t>定义</a:t>
            </a:r>
            <a:r>
              <a:rPr lang="en-US" altLang="zh-CN" b="1">
                <a:solidFill>
                  <a:schemeClr val="accent2"/>
                </a:solidFill>
              </a:rPr>
              <a:t>1-6.3</a:t>
            </a:r>
            <a:r>
              <a:rPr lang="en-US" altLang="zh-CN"/>
              <a:t>	</a:t>
            </a:r>
            <a:r>
              <a:rPr lang="zh-CN" altLang="en-US"/>
              <a:t>设</a:t>
            </a:r>
            <a:r>
              <a:rPr lang="en-US" altLang="zh-CN"/>
              <a:t>P</a:t>
            </a:r>
            <a:r>
              <a:rPr lang="zh-CN" altLang="en-US"/>
              <a:t>和</a:t>
            </a:r>
            <a:r>
              <a:rPr lang="en-US" altLang="zh-CN"/>
              <a:t>Q</a:t>
            </a:r>
            <a:r>
              <a:rPr lang="zh-CN" altLang="en-US"/>
              <a:t>是命题公式，复合命题</a:t>
            </a:r>
            <a:r>
              <a:rPr lang="en-US" altLang="zh-CN"/>
              <a:t>P↑Q</a:t>
            </a:r>
            <a:r>
              <a:rPr lang="zh-CN" altLang="en-US"/>
              <a:t>称作</a:t>
            </a:r>
            <a:r>
              <a:rPr lang="en-US" altLang="zh-CN"/>
              <a:t>P</a:t>
            </a:r>
            <a:r>
              <a:rPr lang="zh-CN" altLang="en-US"/>
              <a:t>和</a:t>
            </a:r>
            <a:r>
              <a:rPr lang="en-US" altLang="zh-CN"/>
              <a:t>Q</a:t>
            </a:r>
            <a:r>
              <a:rPr lang="zh-CN" altLang="en-US"/>
              <a:t>的</a:t>
            </a:r>
            <a:r>
              <a:rPr lang="zh-CN" altLang="en-US" b="1"/>
              <a:t>与</a:t>
            </a:r>
          </a:p>
          <a:p>
            <a:pPr eaLnBrk="1" hangingPunct="1">
              <a:lnSpc>
                <a:spcPct val="95000"/>
              </a:lnSpc>
              <a:spcBef>
                <a:spcPct val="50000"/>
              </a:spcBef>
            </a:pPr>
            <a:r>
              <a:rPr lang="zh-CN" altLang="en-US" b="1"/>
              <a:t>非</a:t>
            </a:r>
            <a:r>
              <a:rPr lang="zh-CN" altLang="en-US"/>
              <a:t>，即</a:t>
            </a:r>
            <a:r>
              <a:rPr lang="en-US" altLang="zh-CN"/>
              <a:t>P↑Q </a:t>
            </a:r>
            <a:r>
              <a:rPr lang="en-US" altLang="zh-CN">
                <a:sym typeface="Symbol" panose="05050102010706020507" pitchFamily="18" charset="2"/>
              </a:rPr>
              <a:t></a:t>
            </a:r>
            <a:r>
              <a:rPr lang="en-US" altLang="zh-CN"/>
              <a:t> ﹁(P ∧ Q) </a:t>
            </a:r>
            <a:r>
              <a:rPr lang="zh-CN" altLang="en-US"/>
              <a:t>。</a:t>
            </a:r>
            <a:r>
              <a:rPr lang="en-US" altLang="zh-CN" i="1"/>
              <a:t>iff </a:t>
            </a:r>
            <a:r>
              <a:rPr lang="en-US" altLang="zh-CN"/>
              <a:t> P</a:t>
            </a:r>
            <a:r>
              <a:rPr lang="zh-CN" altLang="en-US"/>
              <a:t>和</a:t>
            </a:r>
            <a:r>
              <a:rPr lang="en-US" altLang="zh-CN"/>
              <a:t>Q</a:t>
            </a:r>
            <a:r>
              <a:rPr lang="zh-CN" altLang="en-US"/>
              <a:t>真值均为</a:t>
            </a:r>
            <a:r>
              <a:rPr lang="en-US" altLang="zh-CN"/>
              <a:t>T</a:t>
            </a:r>
            <a:r>
              <a:rPr lang="zh-CN" altLang="en-US"/>
              <a:t>时，</a:t>
            </a:r>
            <a:r>
              <a:rPr lang="en-US" altLang="zh-CN"/>
              <a:t>P↑Q</a:t>
            </a:r>
            <a:r>
              <a:rPr lang="zh-CN" altLang="en-US"/>
              <a:t>为</a:t>
            </a:r>
            <a:r>
              <a:rPr lang="en-US" altLang="zh-CN"/>
              <a:t>F</a:t>
            </a:r>
            <a:r>
              <a:rPr lang="zh-CN" altLang="en-US"/>
              <a:t>，否则其真值均为</a:t>
            </a:r>
            <a:r>
              <a:rPr lang="en-US" altLang="zh-CN"/>
              <a:t>T</a:t>
            </a:r>
            <a:r>
              <a:rPr lang="zh-CN" altLang="en-US"/>
              <a:t>。</a:t>
            </a:r>
            <a:r>
              <a:rPr lang="zh-CN" altLang="en-US" sz="2000"/>
              <a:t>该联结词</a:t>
            </a:r>
            <a:r>
              <a:rPr lang="zh-CN" altLang="en-US" sz="2000" b="1">
                <a:solidFill>
                  <a:srgbClr val="800000"/>
                </a:solidFill>
              </a:rPr>
              <a:t>性质</a:t>
            </a:r>
            <a:r>
              <a:rPr lang="zh-CN" altLang="en-US" sz="2000"/>
              <a:t>如下</a:t>
            </a:r>
          </a:p>
        </p:txBody>
      </p:sp>
      <p:graphicFrame>
        <p:nvGraphicFramePr>
          <p:cNvPr id="112643" name="Group 3">
            <a:extLst>
              <a:ext uri="{FF2B5EF4-FFF2-40B4-BE49-F238E27FC236}">
                <a16:creationId xmlns:a16="http://schemas.microsoft.com/office/drawing/2014/main" id="{541C9D32-B702-4394-93C9-A66580C19AEB}"/>
              </a:ext>
            </a:extLst>
          </p:cNvPr>
          <p:cNvGraphicFramePr>
            <a:graphicFrameLocks noGrp="1"/>
          </p:cNvGraphicFramePr>
          <p:nvPr/>
        </p:nvGraphicFramePr>
        <p:xfrm>
          <a:off x="5486400" y="1219200"/>
          <a:ext cx="3429000" cy="1981200"/>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2669" name="Text Box 29">
            <a:extLst>
              <a:ext uri="{FF2B5EF4-FFF2-40B4-BE49-F238E27FC236}">
                <a16:creationId xmlns:a16="http://schemas.microsoft.com/office/drawing/2014/main" id="{6B019045-DD74-4948-8C88-4FF0B97B2B12}"/>
              </a:ext>
            </a:extLst>
          </p:cNvPr>
          <p:cNvSpPr txBox="1">
            <a:spLocks noChangeArrowheads="1"/>
          </p:cNvSpPr>
          <p:nvPr/>
        </p:nvSpPr>
        <p:spPr bwMode="auto">
          <a:xfrm>
            <a:off x="0" y="3505200"/>
            <a:ext cx="86868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b="1">
                <a:solidFill>
                  <a:schemeClr val="accent2"/>
                </a:solidFill>
              </a:rPr>
              <a:t>定义</a:t>
            </a:r>
            <a:r>
              <a:rPr lang="en-US" altLang="zh-CN" b="1">
                <a:solidFill>
                  <a:schemeClr val="accent2"/>
                </a:solidFill>
              </a:rPr>
              <a:t>1-6.4</a:t>
            </a:r>
            <a:r>
              <a:rPr lang="en-US" altLang="zh-CN"/>
              <a:t>	</a:t>
            </a:r>
            <a:r>
              <a:rPr lang="zh-CN" altLang="en-US"/>
              <a:t>设</a:t>
            </a:r>
            <a:r>
              <a:rPr lang="en-US" altLang="zh-CN"/>
              <a:t>P</a:t>
            </a:r>
            <a:r>
              <a:rPr lang="zh-CN" altLang="en-US"/>
              <a:t>和</a:t>
            </a:r>
            <a:r>
              <a:rPr lang="en-US" altLang="zh-CN"/>
              <a:t>Q</a:t>
            </a:r>
            <a:r>
              <a:rPr lang="zh-CN" altLang="en-US"/>
              <a:t>为命题公式，复合命题</a:t>
            </a:r>
            <a:r>
              <a:rPr lang="en-US" altLang="zh-CN"/>
              <a:t>P↓Q</a:t>
            </a:r>
            <a:r>
              <a:rPr lang="zh-CN" altLang="en-US"/>
              <a:t>称作</a:t>
            </a:r>
            <a:r>
              <a:rPr lang="en-US" altLang="zh-CN"/>
              <a:t>P</a:t>
            </a:r>
            <a:r>
              <a:rPr lang="zh-CN" altLang="en-US"/>
              <a:t>和</a:t>
            </a:r>
            <a:r>
              <a:rPr lang="en-US" altLang="zh-CN"/>
              <a:t>Q</a:t>
            </a:r>
            <a:r>
              <a:rPr lang="zh-CN" altLang="en-US"/>
              <a:t>的</a:t>
            </a:r>
          </a:p>
          <a:p>
            <a:pPr eaLnBrk="1" hangingPunct="1">
              <a:lnSpc>
                <a:spcPct val="80000"/>
              </a:lnSpc>
              <a:spcBef>
                <a:spcPct val="50000"/>
              </a:spcBef>
            </a:pPr>
            <a:r>
              <a:rPr lang="zh-CN" altLang="en-US" b="1"/>
              <a:t>或非</a:t>
            </a:r>
            <a:r>
              <a:rPr lang="zh-CN" altLang="en-US"/>
              <a:t>，</a:t>
            </a:r>
            <a:r>
              <a:rPr lang="en-US" altLang="zh-CN" i="1"/>
              <a:t>iff </a:t>
            </a:r>
            <a:r>
              <a:rPr lang="en-US" altLang="zh-CN"/>
              <a:t>P</a:t>
            </a:r>
            <a:r>
              <a:rPr lang="zh-CN" altLang="en-US"/>
              <a:t>和</a:t>
            </a:r>
            <a:r>
              <a:rPr lang="en-US" altLang="zh-CN"/>
              <a:t>Q</a:t>
            </a:r>
            <a:r>
              <a:rPr lang="zh-CN" altLang="en-US"/>
              <a:t>真值均为</a:t>
            </a:r>
            <a:r>
              <a:rPr lang="en-US" altLang="zh-CN"/>
              <a:t>F</a:t>
            </a:r>
            <a:r>
              <a:rPr lang="zh-CN" altLang="en-US"/>
              <a:t>时，</a:t>
            </a:r>
            <a:r>
              <a:rPr lang="en-US" altLang="zh-CN"/>
              <a:t>P↓Q</a:t>
            </a:r>
            <a:r>
              <a:rPr lang="zh-CN" altLang="en-US"/>
              <a:t>为</a:t>
            </a:r>
            <a:r>
              <a:rPr lang="en-US" altLang="zh-CN"/>
              <a:t>T</a:t>
            </a:r>
            <a:r>
              <a:rPr lang="zh-CN" altLang="en-US"/>
              <a:t>，否则其真值均为</a:t>
            </a:r>
            <a:r>
              <a:rPr lang="en-US" altLang="zh-CN"/>
              <a:t>F</a:t>
            </a:r>
            <a:r>
              <a:rPr lang="zh-CN" altLang="en-US"/>
              <a:t>，即</a:t>
            </a:r>
            <a:r>
              <a:rPr lang="en-US" altLang="zh-CN"/>
              <a:t>P↓Q </a:t>
            </a:r>
            <a:r>
              <a:rPr lang="en-US" altLang="zh-CN">
                <a:sym typeface="Symbol" panose="05050102010706020507" pitchFamily="18" charset="2"/>
              </a:rPr>
              <a:t></a:t>
            </a:r>
            <a:r>
              <a:rPr lang="en-US" altLang="zh-CN"/>
              <a:t> ﹁(P∨Q) </a:t>
            </a:r>
            <a:r>
              <a:rPr lang="zh-CN" altLang="en-US"/>
              <a:t>。</a:t>
            </a:r>
            <a:r>
              <a:rPr lang="zh-CN" altLang="en-US" sz="2000"/>
              <a:t>该联结词</a:t>
            </a:r>
            <a:r>
              <a:rPr lang="zh-CN" altLang="en-US" sz="2000" b="1">
                <a:solidFill>
                  <a:srgbClr val="800000"/>
                </a:solidFill>
              </a:rPr>
              <a:t>性质</a:t>
            </a:r>
            <a:r>
              <a:rPr lang="zh-CN" altLang="en-US" sz="2000"/>
              <a:t>如下</a:t>
            </a:r>
          </a:p>
        </p:txBody>
      </p:sp>
      <p:graphicFrame>
        <p:nvGraphicFramePr>
          <p:cNvPr id="112670" name="Group 30">
            <a:extLst>
              <a:ext uri="{FF2B5EF4-FFF2-40B4-BE49-F238E27FC236}">
                <a16:creationId xmlns:a16="http://schemas.microsoft.com/office/drawing/2014/main" id="{D4A438B6-96A6-4BDA-8D6D-664251724D5F}"/>
              </a:ext>
            </a:extLst>
          </p:cNvPr>
          <p:cNvGraphicFramePr>
            <a:graphicFrameLocks noGrp="1"/>
          </p:cNvGraphicFramePr>
          <p:nvPr/>
        </p:nvGraphicFramePr>
        <p:xfrm>
          <a:off x="4800600" y="4729163"/>
          <a:ext cx="4114800" cy="1981200"/>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P↓Q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2696" name="Text Box 56">
            <a:extLst>
              <a:ext uri="{FF2B5EF4-FFF2-40B4-BE49-F238E27FC236}">
                <a16:creationId xmlns:a16="http://schemas.microsoft.com/office/drawing/2014/main" id="{DD79DC00-445D-4835-9BD7-88E34FFB930A}"/>
              </a:ext>
            </a:extLst>
          </p:cNvPr>
          <p:cNvSpPr txBox="1">
            <a:spLocks noChangeArrowheads="1"/>
          </p:cNvSpPr>
          <p:nvPr/>
        </p:nvSpPr>
        <p:spPr bwMode="auto">
          <a:xfrm>
            <a:off x="76200" y="1600200"/>
            <a:ext cx="51054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55000"/>
              </a:lnSpc>
              <a:spcBef>
                <a:spcPct val="50000"/>
              </a:spcBef>
            </a:pPr>
            <a:r>
              <a:rPr lang="en-US" altLang="zh-CN" sz="2000"/>
              <a:t>(1)P↑P </a:t>
            </a:r>
            <a:r>
              <a:rPr lang="en-US" altLang="zh-CN" sz="2000">
                <a:latin typeface="宋体" panose="02010600030101010101" pitchFamily="2" charset="-122"/>
                <a:sym typeface="Symbol" panose="05050102010706020507" pitchFamily="18" charset="2"/>
              </a:rPr>
              <a:t> </a:t>
            </a:r>
            <a:r>
              <a:rPr lang="en-US" altLang="zh-CN" sz="1800"/>
              <a:t>﹁</a:t>
            </a:r>
            <a:r>
              <a:rPr lang="en-US" altLang="zh-CN" sz="2000"/>
              <a:t>(P∧P) </a:t>
            </a:r>
            <a:r>
              <a:rPr lang="en-US" altLang="zh-CN" sz="2000">
                <a:latin typeface="宋体" panose="02010600030101010101" pitchFamily="2" charset="-122"/>
                <a:sym typeface="Symbol" panose="05050102010706020507" pitchFamily="18" charset="2"/>
              </a:rPr>
              <a:t> </a:t>
            </a:r>
            <a:r>
              <a:rPr lang="en-US" altLang="zh-CN" sz="1800"/>
              <a:t>﹁</a:t>
            </a:r>
            <a:r>
              <a:rPr lang="en-US" altLang="zh-CN" sz="2000">
                <a:latin typeface="宋体" panose="02010600030101010101" pitchFamily="2" charset="-122"/>
                <a:sym typeface="Symbol" panose="05050102010706020507" pitchFamily="18" charset="2"/>
              </a:rPr>
              <a:t> </a:t>
            </a:r>
            <a:r>
              <a:rPr lang="en-US" altLang="zh-CN" sz="2000"/>
              <a:t>P</a:t>
            </a:r>
          </a:p>
          <a:p>
            <a:pPr eaLnBrk="1" hangingPunct="1">
              <a:lnSpc>
                <a:spcPct val="55000"/>
              </a:lnSpc>
              <a:spcBef>
                <a:spcPct val="50000"/>
              </a:spcBef>
            </a:pPr>
            <a:r>
              <a:rPr lang="en-US" altLang="zh-CN" sz="2000"/>
              <a:t>(2)(P↑Q) ↑(P↑Q) </a:t>
            </a:r>
            <a:r>
              <a:rPr lang="en-US" altLang="zh-CN" sz="2000">
                <a:latin typeface="宋体" panose="02010600030101010101" pitchFamily="2" charset="-122"/>
                <a:sym typeface="Symbol" panose="05050102010706020507" pitchFamily="18" charset="2"/>
              </a:rPr>
              <a:t></a:t>
            </a:r>
            <a:r>
              <a:rPr lang="en-US" altLang="zh-CN" sz="1800"/>
              <a:t>﹁</a:t>
            </a:r>
            <a:r>
              <a:rPr lang="en-US" altLang="zh-CN" sz="2000"/>
              <a:t>(P↑Q) </a:t>
            </a:r>
          </a:p>
          <a:p>
            <a:pPr eaLnBrk="1" hangingPunct="1">
              <a:lnSpc>
                <a:spcPct val="55000"/>
              </a:lnSpc>
              <a:spcBef>
                <a:spcPct val="50000"/>
              </a:spcBef>
            </a:pPr>
            <a:r>
              <a:rPr lang="en-US" altLang="zh-CN" sz="2000"/>
              <a:t>                                  </a:t>
            </a:r>
            <a:r>
              <a:rPr lang="en-US" altLang="zh-CN" sz="2000">
                <a:latin typeface="宋体" panose="02010600030101010101" pitchFamily="2" charset="-122"/>
                <a:sym typeface="Symbol" panose="05050102010706020507" pitchFamily="18" charset="2"/>
              </a:rPr>
              <a:t> </a:t>
            </a:r>
            <a:r>
              <a:rPr lang="en-US" altLang="zh-CN" sz="2000"/>
              <a:t>P∧Q</a:t>
            </a:r>
          </a:p>
          <a:p>
            <a:pPr eaLnBrk="1" hangingPunct="1">
              <a:lnSpc>
                <a:spcPct val="55000"/>
              </a:lnSpc>
              <a:spcBef>
                <a:spcPct val="50000"/>
              </a:spcBef>
            </a:pPr>
            <a:r>
              <a:rPr lang="en-US" altLang="zh-CN" sz="2000"/>
              <a:t>(3)(P↑P) ↑(Q↑Q) </a:t>
            </a:r>
            <a:r>
              <a:rPr lang="en-US" altLang="zh-CN" sz="2000">
                <a:latin typeface="宋体" panose="02010600030101010101" pitchFamily="2" charset="-122"/>
                <a:sym typeface="Symbol" panose="05050102010706020507" pitchFamily="18" charset="2"/>
              </a:rPr>
              <a:t></a:t>
            </a:r>
            <a:r>
              <a:rPr lang="en-US" altLang="zh-CN" sz="2000"/>
              <a:t> </a:t>
            </a:r>
            <a:r>
              <a:rPr lang="en-US" altLang="zh-CN" sz="1800"/>
              <a:t>﹁</a:t>
            </a:r>
            <a:r>
              <a:rPr lang="en-US" altLang="zh-CN" sz="2000"/>
              <a:t>P↑</a:t>
            </a:r>
            <a:r>
              <a:rPr lang="en-US" altLang="zh-CN" sz="1800"/>
              <a:t>﹁</a:t>
            </a:r>
            <a:r>
              <a:rPr lang="en-US" altLang="zh-CN" sz="2000"/>
              <a:t>Q </a:t>
            </a:r>
          </a:p>
          <a:p>
            <a:pPr eaLnBrk="1" hangingPunct="1">
              <a:lnSpc>
                <a:spcPct val="55000"/>
              </a:lnSpc>
              <a:spcBef>
                <a:spcPct val="50000"/>
              </a:spcBef>
            </a:pPr>
            <a:r>
              <a:rPr lang="en-US" altLang="zh-CN" sz="2000"/>
              <a:t>                                  </a:t>
            </a:r>
            <a:r>
              <a:rPr lang="en-US" altLang="zh-CN" sz="2000">
                <a:latin typeface="宋体" panose="02010600030101010101" pitchFamily="2" charset="-122"/>
                <a:sym typeface="Symbol" panose="05050102010706020507" pitchFamily="18" charset="2"/>
              </a:rPr>
              <a:t></a:t>
            </a:r>
            <a:r>
              <a:rPr lang="en-US" altLang="zh-CN" sz="2000"/>
              <a:t> </a:t>
            </a:r>
            <a:r>
              <a:rPr lang="en-US" altLang="zh-CN" sz="1800"/>
              <a:t>﹁</a:t>
            </a:r>
            <a:r>
              <a:rPr lang="en-US" altLang="zh-CN" sz="2000"/>
              <a:t>(</a:t>
            </a:r>
            <a:r>
              <a:rPr lang="en-US" altLang="zh-CN" sz="1800"/>
              <a:t>﹁</a:t>
            </a:r>
            <a:r>
              <a:rPr lang="en-US" altLang="zh-CN" sz="2000"/>
              <a:t> P∧</a:t>
            </a:r>
            <a:r>
              <a:rPr lang="en-US" altLang="zh-CN" sz="1800"/>
              <a:t>﹁</a:t>
            </a:r>
            <a:r>
              <a:rPr lang="en-US" altLang="zh-CN" sz="2000"/>
              <a:t>Q) </a:t>
            </a:r>
          </a:p>
          <a:p>
            <a:pPr eaLnBrk="1" hangingPunct="1">
              <a:lnSpc>
                <a:spcPct val="55000"/>
              </a:lnSpc>
              <a:spcBef>
                <a:spcPct val="50000"/>
              </a:spcBef>
            </a:pPr>
            <a:r>
              <a:rPr lang="en-US" altLang="zh-CN" sz="2000"/>
              <a:t>                                  </a:t>
            </a:r>
            <a:r>
              <a:rPr lang="en-US" altLang="zh-CN" sz="2000">
                <a:latin typeface="宋体" panose="02010600030101010101" pitchFamily="2" charset="-122"/>
                <a:sym typeface="Symbol" panose="05050102010706020507" pitchFamily="18" charset="2"/>
              </a:rPr>
              <a:t></a:t>
            </a:r>
            <a:r>
              <a:rPr lang="en-US" altLang="zh-CN" sz="2000"/>
              <a:t> P∨Q</a:t>
            </a:r>
          </a:p>
        </p:txBody>
      </p:sp>
      <p:sp>
        <p:nvSpPr>
          <p:cNvPr id="112697" name="Text Box 57">
            <a:extLst>
              <a:ext uri="{FF2B5EF4-FFF2-40B4-BE49-F238E27FC236}">
                <a16:creationId xmlns:a16="http://schemas.microsoft.com/office/drawing/2014/main" id="{51CEDC9A-ADDF-48FF-A911-4FF59827EC47}"/>
              </a:ext>
            </a:extLst>
          </p:cNvPr>
          <p:cNvSpPr txBox="1">
            <a:spLocks noChangeArrowheads="1"/>
          </p:cNvSpPr>
          <p:nvPr/>
        </p:nvSpPr>
        <p:spPr bwMode="auto">
          <a:xfrm>
            <a:off x="0" y="4800600"/>
            <a:ext cx="45720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a:t>(1)P↓P</a:t>
            </a:r>
            <a:r>
              <a:rPr lang="en-US" altLang="zh-CN" sz="2000">
                <a:latin typeface="宋体" panose="02010600030101010101" pitchFamily="2" charset="-122"/>
                <a:sym typeface="Symbol" panose="05050102010706020507" pitchFamily="18" charset="2"/>
              </a:rPr>
              <a:t></a:t>
            </a:r>
            <a:r>
              <a:rPr lang="en-US" altLang="zh-CN" sz="1800"/>
              <a:t>﹁</a:t>
            </a:r>
            <a:r>
              <a:rPr lang="en-US" altLang="zh-CN" sz="2000"/>
              <a:t> (P ∨ P) </a:t>
            </a:r>
            <a:r>
              <a:rPr lang="en-US" altLang="zh-CN" sz="2000">
                <a:latin typeface="宋体" panose="02010600030101010101" pitchFamily="2" charset="-122"/>
                <a:sym typeface="Symbol" panose="05050102010706020507" pitchFamily="18" charset="2"/>
              </a:rPr>
              <a:t></a:t>
            </a:r>
            <a:r>
              <a:rPr lang="en-US" altLang="zh-CN" sz="2000"/>
              <a:t> </a:t>
            </a:r>
            <a:r>
              <a:rPr lang="en-US" altLang="zh-CN" sz="1800"/>
              <a:t>﹁</a:t>
            </a:r>
            <a:r>
              <a:rPr lang="en-US" altLang="zh-CN" sz="2000"/>
              <a:t> P</a:t>
            </a:r>
          </a:p>
          <a:p>
            <a:pPr eaLnBrk="1" hangingPunct="1">
              <a:lnSpc>
                <a:spcPct val="70000"/>
              </a:lnSpc>
              <a:spcBef>
                <a:spcPct val="50000"/>
              </a:spcBef>
            </a:pPr>
            <a:r>
              <a:rPr lang="en-US" altLang="zh-CN" sz="2000"/>
              <a:t>(2)(P↓Q) ↓(P↓Q)</a:t>
            </a:r>
            <a:r>
              <a:rPr lang="en-US" altLang="zh-CN" sz="2000">
                <a:latin typeface="宋体" panose="02010600030101010101" pitchFamily="2" charset="-122"/>
                <a:sym typeface="Symbol" panose="05050102010706020507" pitchFamily="18" charset="2"/>
              </a:rPr>
              <a:t></a:t>
            </a:r>
            <a:r>
              <a:rPr lang="en-US" altLang="zh-CN" sz="1800"/>
              <a:t>﹁</a:t>
            </a:r>
            <a:r>
              <a:rPr lang="en-US" altLang="zh-CN" sz="2000"/>
              <a:t>(P↓Q)</a:t>
            </a:r>
          </a:p>
          <a:p>
            <a:pPr eaLnBrk="1" hangingPunct="1">
              <a:lnSpc>
                <a:spcPct val="70000"/>
              </a:lnSpc>
              <a:spcBef>
                <a:spcPct val="50000"/>
              </a:spcBef>
            </a:pPr>
            <a:r>
              <a:rPr lang="en-US" altLang="zh-CN" sz="2000"/>
              <a:t>                                 </a:t>
            </a:r>
            <a:r>
              <a:rPr lang="en-US" altLang="zh-CN" sz="2000">
                <a:latin typeface="宋体" panose="02010600030101010101" pitchFamily="2" charset="-122"/>
                <a:sym typeface="Symbol" panose="05050102010706020507" pitchFamily="18" charset="2"/>
              </a:rPr>
              <a:t></a:t>
            </a:r>
            <a:r>
              <a:rPr lang="en-US" altLang="zh-CN" sz="2000"/>
              <a:t> P∨Q</a:t>
            </a:r>
          </a:p>
          <a:p>
            <a:pPr eaLnBrk="1" hangingPunct="1">
              <a:lnSpc>
                <a:spcPct val="70000"/>
              </a:lnSpc>
              <a:spcBef>
                <a:spcPct val="50000"/>
              </a:spcBef>
            </a:pPr>
            <a:r>
              <a:rPr lang="en-US" altLang="zh-CN" sz="2000"/>
              <a:t>(3)(P↓P)↓(Q↓Q) </a:t>
            </a:r>
            <a:r>
              <a:rPr lang="en-US" altLang="zh-CN" sz="2000">
                <a:latin typeface="宋体" panose="02010600030101010101" pitchFamily="2" charset="-122"/>
                <a:sym typeface="Symbol" panose="05050102010706020507" pitchFamily="18" charset="2"/>
              </a:rPr>
              <a:t></a:t>
            </a:r>
            <a:r>
              <a:rPr lang="en-US" altLang="zh-CN" sz="2000"/>
              <a:t> </a:t>
            </a:r>
            <a:r>
              <a:rPr lang="en-US" altLang="zh-CN" sz="1800"/>
              <a:t>﹁</a:t>
            </a:r>
            <a:r>
              <a:rPr lang="en-US" altLang="zh-CN" sz="2000"/>
              <a:t> P↓ </a:t>
            </a:r>
            <a:r>
              <a:rPr lang="en-US" altLang="zh-CN" sz="1800"/>
              <a:t>﹁</a:t>
            </a:r>
            <a:r>
              <a:rPr lang="en-US" altLang="zh-CN" sz="2000"/>
              <a:t> Q</a:t>
            </a:r>
          </a:p>
          <a:p>
            <a:pPr eaLnBrk="1" hangingPunct="1">
              <a:lnSpc>
                <a:spcPct val="70000"/>
              </a:lnSpc>
              <a:spcBef>
                <a:spcPct val="50000"/>
              </a:spcBef>
            </a:pPr>
            <a:r>
              <a:rPr lang="en-US" altLang="zh-CN" sz="2000"/>
              <a:t>                                 </a:t>
            </a:r>
            <a:r>
              <a:rPr lang="en-US" altLang="zh-CN" sz="2000">
                <a:latin typeface="宋体" panose="02010600030101010101" pitchFamily="2" charset="-122"/>
                <a:sym typeface="Symbol" panose="05050102010706020507" pitchFamily="18" charset="2"/>
              </a:rPr>
              <a:t></a:t>
            </a:r>
            <a:r>
              <a:rPr lang="en-US" altLang="zh-CN" sz="2000"/>
              <a:t> P ∧ Q</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642">
                                            <p:txEl>
                                              <p:pRg st="0" end="0"/>
                                            </p:txEl>
                                          </p:spTgt>
                                        </p:tgtEl>
                                        <p:attrNameLst>
                                          <p:attrName>style.visibility</p:attrName>
                                        </p:attrNameLst>
                                      </p:cBhvr>
                                      <p:to>
                                        <p:strVal val="visible"/>
                                      </p:to>
                                    </p:set>
                                    <p:anim calcmode="lin" valueType="num">
                                      <p:cBhvr additive="base">
                                        <p:cTn id="7" dur="500" fill="hold"/>
                                        <p:tgtEl>
                                          <p:spTgt spid="11264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642">
                                            <p:txEl>
                                              <p:pRg st="1" end="1"/>
                                            </p:txEl>
                                          </p:spTgt>
                                        </p:tgtEl>
                                        <p:attrNameLst>
                                          <p:attrName>style.visibility</p:attrName>
                                        </p:attrNameLst>
                                      </p:cBhvr>
                                      <p:to>
                                        <p:strVal val="visible"/>
                                      </p:to>
                                    </p:set>
                                    <p:anim calcmode="lin" valueType="num">
                                      <p:cBhvr additive="base">
                                        <p:cTn id="13" dur="500" fill="hold"/>
                                        <p:tgtEl>
                                          <p:spTgt spid="11264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6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2643"/>
                                        </p:tgtEl>
                                        <p:attrNameLst>
                                          <p:attrName>style.visibility</p:attrName>
                                        </p:attrNameLst>
                                      </p:cBhvr>
                                      <p:to>
                                        <p:strVal val="visible"/>
                                      </p:to>
                                    </p:set>
                                    <p:anim calcmode="lin" valueType="num">
                                      <p:cBhvr additive="base">
                                        <p:cTn id="19" dur="500" fill="hold"/>
                                        <p:tgtEl>
                                          <p:spTgt spid="112643"/>
                                        </p:tgtEl>
                                        <p:attrNameLst>
                                          <p:attrName>ppt_x</p:attrName>
                                        </p:attrNameLst>
                                      </p:cBhvr>
                                      <p:tavLst>
                                        <p:tav tm="0">
                                          <p:val>
                                            <p:strVal val="0-#ppt_w/2"/>
                                          </p:val>
                                        </p:tav>
                                        <p:tav tm="100000">
                                          <p:val>
                                            <p:strVal val="#ppt_x"/>
                                          </p:val>
                                        </p:tav>
                                      </p:tavLst>
                                    </p:anim>
                                    <p:anim calcmode="lin" valueType="num">
                                      <p:cBhvr additive="base">
                                        <p:cTn id="20" dur="500" fill="hold"/>
                                        <p:tgtEl>
                                          <p:spTgt spid="11264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696">
                                            <p:txEl>
                                              <p:pRg st="0" end="0"/>
                                            </p:txEl>
                                          </p:spTgt>
                                        </p:tgtEl>
                                        <p:attrNameLst>
                                          <p:attrName>style.visibility</p:attrName>
                                        </p:attrNameLst>
                                      </p:cBhvr>
                                      <p:to>
                                        <p:strVal val="visible"/>
                                      </p:to>
                                    </p:set>
                                    <p:anim calcmode="lin" valueType="num">
                                      <p:cBhvr additive="base">
                                        <p:cTn id="25" dur="500" fill="hold"/>
                                        <p:tgtEl>
                                          <p:spTgt spid="112696">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6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2696">
                                            <p:txEl>
                                              <p:pRg st="1" end="1"/>
                                            </p:txEl>
                                          </p:spTgt>
                                        </p:tgtEl>
                                        <p:attrNameLst>
                                          <p:attrName>style.visibility</p:attrName>
                                        </p:attrNameLst>
                                      </p:cBhvr>
                                      <p:to>
                                        <p:strVal val="visible"/>
                                      </p:to>
                                    </p:set>
                                    <p:anim calcmode="lin" valueType="num">
                                      <p:cBhvr additive="base">
                                        <p:cTn id="31" dur="500" fill="hold"/>
                                        <p:tgtEl>
                                          <p:spTgt spid="112696">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6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696">
                                            <p:txEl>
                                              <p:pRg st="2" end="2"/>
                                            </p:txEl>
                                          </p:spTgt>
                                        </p:tgtEl>
                                        <p:attrNameLst>
                                          <p:attrName>style.visibility</p:attrName>
                                        </p:attrNameLst>
                                      </p:cBhvr>
                                      <p:to>
                                        <p:strVal val="visible"/>
                                      </p:to>
                                    </p:set>
                                    <p:anim calcmode="lin" valueType="num">
                                      <p:cBhvr additive="base">
                                        <p:cTn id="37" dur="500" fill="hold"/>
                                        <p:tgtEl>
                                          <p:spTgt spid="112696">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6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2696">
                                            <p:txEl>
                                              <p:pRg st="3" end="3"/>
                                            </p:txEl>
                                          </p:spTgt>
                                        </p:tgtEl>
                                        <p:attrNameLst>
                                          <p:attrName>style.visibility</p:attrName>
                                        </p:attrNameLst>
                                      </p:cBhvr>
                                      <p:to>
                                        <p:strVal val="visible"/>
                                      </p:to>
                                    </p:set>
                                    <p:anim calcmode="lin" valueType="num">
                                      <p:cBhvr additive="base">
                                        <p:cTn id="43" dur="500" fill="hold"/>
                                        <p:tgtEl>
                                          <p:spTgt spid="112696">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26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2696">
                                            <p:txEl>
                                              <p:pRg st="4" end="4"/>
                                            </p:txEl>
                                          </p:spTgt>
                                        </p:tgtEl>
                                        <p:attrNameLst>
                                          <p:attrName>style.visibility</p:attrName>
                                        </p:attrNameLst>
                                      </p:cBhvr>
                                      <p:to>
                                        <p:strVal val="visible"/>
                                      </p:to>
                                    </p:set>
                                    <p:anim calcmode="lin" valueType="num">
                                      <p:cBhvr additive="base">
                                        <p:cTn id="49" dur="500" fill="hold"/>
                                        <p:tgtEl>
                                          <p:spTgt spid="112696">
                                            <p:txEl>
                                              <p:pRg st="4" end="4"/>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269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2696">
                                            <p:txEl>
                                              <p:pRg st="5" end="5"/>
                                            </p:txEl>
                                          </p:spTgt>
                                        </p:tgtEl>
                                        <p:attrNameLst>
                                          <p:attrName>style.visibility</p:attrName>
                                        </p:attrNameLst>
                                      </p:cBhvr>
                                      <p:to>
                                        <p:strVal val="visible"/>
                                      </p:to>
                                    </p:set>
                                    <p:anim calcmode="lin" valueType="num">
                                      <p:cBhvr additive="base">
                                        <p:cTn id="55" dur="500" fill="hold"/>
                                        <p:tgtEl>
                                          <p:spTgt spid="112696">
                                            <p:txEl>
                                              <p:pRg st="5" end="5"/>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269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2669">
                                            <p:txEl>
                                              <p:pRg st="0" end="0"/>
                                            </p:txEl>
                                          </p:spTgt>
                                        </p:tgtEl>
                                        <p:attrNameLst>
                                          <p:attrName>style.visibility</p:attrName>
                                        </p:attrNameLst>
                                      </p:cBhvr>
                                      <p:to>
                                        <p:strVal val="visible"/>
                                      </p:to>
                                    </p:set>
                                    <p:anim calcmode="lin" valueType="num">
                                      <p:cBhvr additive="base">
                                        <p:cTn id="61" dur="500" fill="hold"/>
                                        <p:tgtEl>
                                          <p:spTgt spid="11266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26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2669">
                                            <p:txEl>
                                              <p:pRg st="1" end="1"/>
                                            </p:txEl>
                                          </p:spTgt>
                                        </p:tgtEl>
                                        <p:attrNameLst>
                                          <p:attrName>style.visibility</p:attrName>
                                        </p:attrNameLst>
                                      </p:cBhvr>
                                      <p:to>
                                        <p:strVal val="visible"/>
                                      </p:to>
                                    </p:set>
                                    <p:anim calcmode="lin" valueType="num">
                                      <p:cBhvr additive="base">
                                        <p:cTn id="67" dur="500" fill="hold"/>
                                        <p:tgtEl>
                                          <p:spTgt spid="112669">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26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112670"/>
                                        </p:tgtEl>
                                        <p:attrNameLst>
                                          <p:attrName>style.visibility</p:attrName>
                                        </p:attrNameLst>
                                      </p:cBhvr>
                                      <p:to>
                                        <p:strVal val="visible"/>
                                      </p:to>
                                    </p:set>
                                    <p:anim calcmode="lin" valueType="num">
                                      <p:cBhvr additive="base">
                                        <p:cTn id="73" dur="500" fill="hold"/>
                                        <p:tgtEl>
                                          <p:spTgt spid="112670"/>
                                        </p:tgtEl>
                                        <p:attrNameLst>
                                          <p:attrName>ppt_x</p:attrName>
                                        </p:attrNameLst>
                                      </p:cBhvr>
                                      <p:tavLst>
                                        <p:tav tm="0">
                                          <p:val>
                                            <p:strVal val="0-#ppt_w/2"/>
                                          </p:val>
                                        </p:tav>
                                        <p:tav tm="100000">
                                          <p:val>
                                            <p:strVal val="#ppt_x"/>
                                          </p:val>
                                        </p:tav>
                                      </p:tavLst>
                                    </p:anim>
                                    <p:anim calcmode="lin" valueType="num">
                                      <p:cBhvr additive="base">
                                        <p:cTn id="74" dur="500" fill="hold"/>
                                        <p:tgtEl>
                                          <p:spTgt spid="112670"/>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12697">
                                            <p:txEl>
                                              <p:pRg st="0" end="0"/>
                                            </p:txEl>
                                          </p:spTgt>
                                        </p:tgtEl>
                                        <p:attrNameLst>
                                          <p:attrName>style.visibility</p:attrName>
                                        </p:attrNameLst>
                                      </p:cBhvr>
                                      <p:to>
                                        <p:strVal val="visible"/>
                                      </p:to>
                                    </p:set>
                                    <p:anim calcmode="lin" valueType="num">
                                      <p:cBhvr additive="base">
                                        <p:cTn id="79" dur="500" fill="hold"/>
                                        <p:tgtEl>
                                          <p:spTgt spid="112697">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126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12697">
                                            <p:txEl>
                                              <p:pRg st="1" end="1"/>
                                            </p:txEl>
                                          </p:spTgt>
                                        </p:tgtEl>
                                        <p:attrNameLst>
                                          <p:attrName>style.visibility</p:attrName>
                                        </p:attrNameLst>
                                      </p:cBhvr>
                                      <p:to>
                                        <p:strVal val="visible"/>
                                      </p:to>
                                    </p:set>
                                    <p:anim calcmode="lin" valueType="num">
                                      <p:cBhvr additive="base">
                                        <p:cTn id="85" dur="500" fill="hold"/>
                                        <p:tgtEl>
                                          <p:spTgt spid="112697">
                                            <p:txEl>
                                              <p:p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1269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12697">
                                            <p:txEl>
                                              <p:pRg st="2" end="2"/>
                                            </p:txEl>
                                          </p:spTgt>
                                        </p:tgtEl>
                                        <p:attrNameLst>
                                          <p:attrName>style.visibility</p:attrName>
                                        </p:attrNameLst>
                                      </p:cBhvr>
                                      <p:to>
                                        <p:strVal val="visible"/>
                                      </p:to>
                                    </p:set>
                                    <p:anim calcmode="lin" valueType="num">
                                      <p:cBhvr additive="base">
                                        <p:cTn id="91" dur="500" fill="hold"/>
                                        <p:tgtEl>
                                          <p:spTgt spid="112697">
                                            <p:txEl>
                                              <p:p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1269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12697">
                                            <p:txEl>
                                              <p:pRg st="3" end="3"/>
                                            </p:txEl>
                                          </p:spTgt>
                                        </p:tgtEl>
                                        <p:attrNameLst>
                                          <p:attrName>style.visibility</p:attrName>
                                        </p:attrNameLst>
                                      </p:cBhvr>
                                      <p:to>
                                        <p:strVal val="visible"/>
                                      </p:to>
                                    </p:set>
                                    <p:anim calcmode="lin" valueType="num">
                                      <p:cBhvr additive="base">
                                        <p:cTn id="97" dur="500" fill="hold"/>
                                        <p:tgtEl>
                                          <p:spTgt spid="112697">
                                            <p:txEl>
                                              <p:p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11269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12697">
                                            <p:txEl>
                                              <p:pRg st="4" end="4"/>
                                            </p:txEl>
                                          </p:spTgt>
                                        </p:tgtEl>
                                        <p:attrNameLst>
                                          <p:attrName>style.visibility</p:attrName>
                                        </p:attrNameLst>
                                      </p:cBhvr>
                                      <p:to>
                                        <p:strVal val="visible"/>
                                      </p:to>
                                    </p:set>
                                    <p:anim calcmode="lin" valueType="num">
                                      <p:cBhvr additive="base">
                                        <p:cTn id="103" dur="500" fill="hold"/>
                                        <p:tgtEl>
                                          <p:spTgt spid="112697">
                                            <p:txEl>
                                              <p:p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11269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build="p" autoUpdateAnimBg="0"/>
      <p:bldP spid="112669" grpId="0" build="p" autoUpdateAnimBg="0"/>
      <p:bldP spid="112696" grpId="0" build="p" autoUpdateAnimBg="0"/>
      <p:bldP spid="11269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a:extLst>
              <a:ext uri="{FF2B5EF4-FFF2-40B4-BE49-F238E27FC236}">
                <a16:creationId xmlns:a16="http://schemas.microsoft.com/office/drawing/2014/main" id="{8AF222EC-A8E4-4A4B-AB2E-8134D9D03E7F}"/>
              </a:ext>
            </a:extLst>
          </p:cNvPr>
          <p:cNvSpPr txBox="1">
            <a:spLocks noChangeArrowheads="1"/>
          </p:cNvSpPr>
          <p:nvPr/>
        </p:nvSpPr>
        <p:spPr bwMode="auto">
          <a:xfrm>
            <a:off x="228600" y="152400"/>
            <a:ext cx="8686800"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         </a:t>
            </a:r>
            <a:r>
              <a:rPr lang="zh-CN" altLang="en-US"/>
              <a:t>若任何一个命题公式都能由仅含某些联结词的命题公式</a:t>
            </a:r>
          </a:p>
          <a:p>
            <a:pPr eaLnBrk="1" hangingPunct="1">
              <a:spcBef>
                <a:spcPct val="50000"/>
              </a:spcBef>
            </a:pPr>
            <a:r>
              <a:rPr lang="zh-CN" altLang="en-US"/>
              <a:t>等价代换，则这些联结词所组成的集合称为</a:t>
            </a:r>
            <a:r>
              <a:rPr lang="zh-CN" altLang="en-US" b="1" u="sng">
                <a:solidFill>
                  <a:schemeClr val="tx2"/>
                </a:solidFill>
              </a:rPr>
              <a:t>联结词组</a:t>
            </a:r>
            <a:r>
              <a:rPr lang="zh-CN" altLang="en-US"/>
              <a:t>。</a:t>
            </a:r>
          </a:p>
          <a:p>
            <a:pPr eaLnBrk="1" hangingPunct="1">
              <a:spcBef>
                <a:spcPct val="50000"/>
              </a:spcBef>
            </a:pPr>
            <a:r>
              <a:rPr lang="zh-CN" altLang="en-US"/>
              <a:t>如：｛ </a:t>
            </a:r>
            <a:r>
              <a:rPr lang="en-US" altLang="zh-CN"/>
              <a:t>﹁,∧ </a:t>
            </a:r>
            <a:r>
              <a:rPr lang="zh-CN" altLang="en-US"/>
              <a:t>｝，｛ </a:t>
            </a:r>
            <a:r>
              <a:rPr lang="en-US" altLang="zh-CN"/>
              <a:t>﹁,∧, ∨ </a:t>
            </a:r>
            <a:r>
              <a:rPr lang="zh-CN" altLang="en-US"/>
              <a:t>｝是联结词组。</a:t>
            </a:r>
          </a:p>
          <a:p>
            <a:pPr eaLnBrk="1" hangingPunct="1">
              <a:spcBef>
                <a:spcPct val="50000"/>
              </a:spcBef>
            </a:pPr>
            <a:r>
              <a:rPr lang="zh-CN" altLang="en-US"/>
              <a:t>        </a:t>
            </a:r>
            <a:r>
              <a:rPr lang="zh-CN" altLang="en-US" sz="2800" b="1">
                <a:solidFill>
                  <a:schemeClr val="tx2"/>
                </a:solidFill>
              </a:rPr>
              <a:t>最小联结词组</a:t>
            </a:r>
            <a:r>
              <a:rPr lang="zh-CN" altLang="en-US"/>
              <a:t>：它是联结词组，但其任何真子集不是联结词组。</a:t>
            </a:r>
          </a:p>
          <a:p>
            <a:pPr eaLnBrk="1" hangingPunct="1">
              <a:spcBef>
                <a:spcPct val="50000"/>
              </a:spcBef>
            </a:pPr>
            <a:r>
              <a:rPr lang="zh-CN" altLang="en-US" sz="2000"/>
              <a:t>        </a:t>
            </a:r>
            <a:r>
              <a:rPr lang="zh-CN" altLang="en-US"/>
              <a:t>由上述章节所学习的联结词以及相关知识可知， </a:t>
            </a:r>
            <a:r>
              <a:rPr lang="en-US" altLang="zh-CN" b="1"/>
              <a:t>{﹁,∧}</a:t>
            </a:r>
            <a:r>
              <a:rPr lang="zh-CN" altLang="en-US" b="1"/>
              <a:t>或</a:t>
            </a:r>
            <a:r>
              <a:rPr lang="en-US" altLang="zh-CN" b="1"/>
              <a:t>{﹁, ∨}</a:t>
            </a:r>
            <a:r>
              <a:rPr lang="zh-CN" altLang="en-US" b="1"/>
              <a:t>是最小联结词组</a:t>
            </a:r>
            <a:r>
              <a:rPr lang="zh-CN" altLang="en-US"/>
              <a:t>。</a:t>
            </a:r>
          </a:p>
          <a:p>
            <a:pPr eaLnBrk="1" hangingPunct="1">
              <a:spcBef>
                <a:spcPct val="50000"/>
              </a:spcBef>
            </a:pPr>
            <a:r>
              <a:rPr lang="zh-CN" altLang="en-US"/>
              <a:t>       根据“↑”，“↓ ”的性质可知，“</a:t>
            </a:r>
            <a:r>
              <a:rPr lang="en-US" altLang="zh-CN"/>
              <a:t>﹁”  </a:t>
            </a:r>
            <a:r>
              <a:rPr lang="zh-CN" altLang="en-US"/>
              <a:t>， “∧ ”，“∨ ”可分别用“↑ ”，“↓ ”所替代。所以</a:t>
            </a:r>
            <a:r>
              <a:rPr lang="zh-CN" altLang="en-US" b="1"/>
              <a:t>｛↑｝，｛ ↓｝也是最小联结词组。</a:t>
            </a:r>
          </a:p>
          <a:p>
            <a:pPr eaLnBrk="1" hangingPunct="1">
              <a:spcBef>
                <a:spcPct val="50000"/>
              </a:spcBef>
            </a:pPr>
            <a:r>
              <a:rPr lang="zh-CN" altLang="en-US"/>
              <a:t> ｛ </a:t>
            </a:r>
            <a:r>
              <a:rPr lang="en-US" altLang="zh-CN"/>
              <a:t>﹁,∧, ∨ </a:t>
            </a:r>
            <a:r>
              <a:rPr lang="zh-CN" altLang="en-US"/>
              <a:t>｝， “</a:t>
            </a:r>
            <a:r>
              <a:rPr lang="en-US" altLang="zh-CN"/>
              <a:t>﹁”  </a:t>
            </a:r>
            <a:r>
              <a:rPr lang="zh-CN" altLang="en-US"/>
              <a:t>， “∧ ”，“∨ ”不是最小联结词组。</a:t>
            </a:r>
          </a:p>
        </p:txBody>
      </p:sp>
      <p:sp>
        <p:nvSpPr>
          <p:cNvPr id="51217" name="Text Box 17">
            <a:extLst>
              <a:ext uri="{FF2B5EF4-FFF2-40B4-BE49-F238E27FC236}">
                <a16:creationId xmlns:a16="http://schemas.microsoft.com/office/drawing/2014/main" id="{F366C720-D6D5-46AD-ACDB-78427DBB2999}"/>
              </a:ext>
            </a:extLst>
          </p:cNvPr>
          <p:cNvSpPr txBox="1">
            <a:spLocks noChangeArrowheads="1"/>
          </p:cNvSpPr>
          <p:nvPr/>
        </p:nvSpPr>
        <p:spPr bwMode="auto">
          <a:xfrm>
            <a:off x="7162800" y="6324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hlinkClick r:id="rId2" action="ppaction://hlinksldjump"/>
              </a:rPr>
              <a:t>命题逻辑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1204">
                                            <p:txEl>
                                              <p:pRg st="4" end="4"/>
                                            </p:txEl>
                                          </p:spTgt>
                                        </p:tgtEl>
                                        <p:attrNameLst>
                                          <p:attrName>style.visibility</p:attrName>
                                        </p:attrNameLst>
                                      </p:cBhvr>
                                      <p:to>
                                        <p:strVal val="visible"/>
                                      </p:to>
                                    </p:set>
                                    <p:anim calcmode="lin" valueType="num">
                                      <p:cBhvr additive="base">
                                        <p:cTn id="31" dur="500" fill="hold"/>
                                        <p:tgtEl>
                                          <p:spTgt spid="5120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120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1204">
                                            <p:txEl>
                                              <p:pRg st="5" end="5"/>
                                            </p:txEl>
                                          </p:spTgt>
                                        </p:tgtEl>
                                        <p:attrNameLst>
                                          <p:attrName>style.visibility</p:attrName>
                                        </p:attrNameLst>
                                      </p:cBhvr>
                                      <p:to>
                                        <p:strVal val="visible"/>
                                      </p:to>
                                    </p:set>
                                    <p:anim calcmode="lin" valueType="num">
                                      <p:cBhvr additive="base">
                                        <p:cTn id="37" dur="500" fill="hold"/>
                                        <p:tgtEl>
                                          <p:spTgt spid="5120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120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1204">
                                            <p:txEl>
                                              <p:pRg st="6" end="6"/>
                                            </p:txEl>
                                          </p:spTgt>
                                        </p:tgtEl>
                                        <p:attrNameLst>
                                          <p:attrName>style.visibility</p:attrName>
                                        </p:attrNameLst>
                                      </p:cBhvr>
                                      <p:to>
                                        <p:strVal val="visible"/>
                                      </p:to>
                                    </p:set>
                                    <p:anim calcmode="lin" valueType="num">
                                      <p:cBhvr additive="base">
                                        <p:cTn id="43" dur="500" fill="hold"/>
                                        <p:tgtEl>
                                          <p:spTgt spid="51204">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120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1217">
                                            <p:txEl>
                                              <p:pRg st="0" end="0"/>
                                            </p:txEl>
                                          </p:spTgt>
                                        </p:tgtEl>
                                        <p:attrNameLst>
                                          <p:attrName>style.visibility</p:attrName>
                                        </p:attrNameLst>
                                      </p:cBhvr>
                                      <p:to>
                                        <p:strVal val="visible"/>
                                      </p:to>
                                    </p:set>
                                    <p:anim calcmode="lin" valueType="num">
                                      <p:cBhvr additive="base">
                                        <p:cTn id="49" dur="500" fill="hold"/>
                                        <p:tgtEl>
                                          <p:spTgt spid="51217">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12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autoUpdateAnimBg="0"/>
      <p:bldP spid="5121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323D28DB-4F45-4B08-9B1A-70A8B0A6F44A}"/>
              </a:ext>
            </a:extLst>
          </p:cNvPr>
          <p:cNvSpPr>
            <a:spLocks noGrp="1" noChangeArrowheads="1"/>
          </p:cNvSpPr>
          <p:nvPr>
            <p:ph type="title" idx="4294967295"/>
          </p:nvPr>
        </p:nvSpPr>
        <p:spPr>
          <a:xfrm>
            <a:off x="685800" y="152400"/>
            <a:ext cx="7772400" cy="533400"/>
          </a:xfrm>
        </p:spPr>
        <p:txBody>
          <a:bodyPr/>
          <a:lstStyle/>
          <a:p>
            <a:pPr eaLnBrk="1" hangingPunct="1"/>
            <a:r>
              <a:rPr lang="en-US" altLang="zh-CN" sz="3200" b="1"/>
              <a:t>1-7     </a:t>
            </a:r>
            <a:r>
              <a:rPr lang="zh-CN" altLang="en-US" sz="3200" b="1"/>
              <a:t>对偶与范式</a:t>
            </a:r>
          </a:p>
        </p:txBody>
      </p:sp>
      <p:sp>
        <p:nvSpPr>
          <p:cNvPr id="53253" name="Text Box 5">
            <a:extLst>
              <a:ext uri="{FF2B5EF4-FFF2-40B4-BE49-F238E27FC236}">
                <a16:creationId xmlns:a16="http://schemas.microsoft.com/office/drawing/2014/main" id="{A4FB6244-2285-4A00-B39D-F1F528B65E3A}"/>
              </a:ext>
            </a:extLst>
          </p:cNvPr>
          <p:cNvSpPr txBox="1">
            <a:spLocks noChangeArrowheads="1"/>
          </p:cNvSpPr>
          <p:nvPr/>
        </p:nvSpPr>
        <p:spPr bwMode="auto">
          <a:xfrm>
            <a:off x="228600" y="762000"/>
            <a:ext cx="8686800" cy="551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pPr>
            <a:r>
              <a:rPr lang="zh-CN" altLang="en-US" b="1">
                <a:solidFill>
                  <a:schemeClr val="accent2"/>
                </a:solidFill>
              </a:rPr>
              <a:t>定义</a:t>
            </a:r>
            <a:r>
              <a:rPr lang="en-US" altLang="zh-CN" b="1">
                <a:solidFill>
                  <a:schemeClr val="accent2"/>
                </a:solidFill>
              </a:rPr>
              <a:t>1-7.1</a:t>
            </a:r>
            <a:r>
              <a:rPr lang="en-US" altLang="zh-CN"/>
              <a:t>	</a:t>
            </a:r>
            <a:r>
              <a:rPr lang="zh-CN" altLang="en-US"/>
              <a:t>给定只含联结词</a:t>
            </a:r>
            <a:r>
              <a:rPr lang="en-US" altLang="zh-CN" u="sng"/>
              <a:t>﹁, ∧, ∨</a:t>
            </a:r>
            <a:r>
              <a:rPr lang="zh-CN" altLang="en-US" u="sng"/>
              <a:t>的</a:t>
            </a:r>
            <a:r>
              <a:rPr lang="zh-CN" altLang="en-US"/>
              <a:t> 命题公式</a:t>
            </a:r>
            <a:r>
              <a:rPr lang="en-US" altLang="zh-CN"/>
              <a:t>A</a:t>
            </a:r>
            <a:r>
              <a:rPr lang="zh-CN" altLang="en-US"/>
              <a:t>，将∨换成∧，将∧换成∨，</a:t>
            </a:r>
            <a:r>
              <a:rPr lang="en-US" altLang="zh-CN"/>
              <a:t>F</a:t>
            </a:r>
            <a:r>
              <a:rPr lang="zh-CN" altLang="en-US"/>
              <a:t>和</a:t>
            </a:r>
            <a:r>
              <a:rPr lang="en-US" altLang="zh-CN"/>
              <a:t>T</a:t>
            </a:r>
            <a:r>
              <a:rPr lang="zh-CN" altLang="en-US"/>
              <a:t>（若有）亦相互取代，所得命题公式</a:t>
            </a:r>
            <a:r>
              <a:rPr lang="en-US" altLang="zh-CN"/>
              <a:t>A*</a:t>
            </a:r>
            <a:r>
              <a:rPr lang="zh-CN" altLang="en-US"/>
              <a:t>称为</a:t>
            </a:r>
            <a:r>
              <a:rPr lang="en-US" altLang="zh-CN"/>
              <a:t>A</a:t>
            </a:r>
            <a:r>
              <a:rPr lang="zh-CN" altLang="en-US"/>
              <a:t>的对偶式。显然，</a:t>
            </a:r>
            <a:r>
              <a:rPr lang="en-US" altLang="zh-CN"/>
              <a:t>A</a:t>
            </a:r>
            <a:r>
              <a:rPr lang="zh-CN" altLang="en-US"/>
              <a:t>也是</a:t>
            </a:r>
            <a:r>
              <a:rPr lang="en-US" altLang="zh-CN"/>
              <a:t>A*</a:t>
            </a:r>
            <a:r>
              <a:rPr lang="zh-CN" altLang="en-US"/>
              <a:t>的对偶式（互为对偶）。</a:t>
            </a:r>
          </a:p>
          <a:p>
            <a:pPr eaLnBrk="1" hangingPunct="1">
              <a:lnSpc>
                <a:spcPct val="90000"/>
              </a:lnSpc>
              <a:spcBef>
                <a:spcPct val="50000"/>
              </a:spcBef>
            </a:pPr>
            <a:r>
              <a:rPr lang="zh-CN" altLang="en-US" b="1">
                <a:solidFill>
                  <a:schemeClr val="tx2"/>
                </a:solidFill>
              </a:rPr>
              <a:t>定理</a:t>
            </a:r>
            <a:r>
              <a:rPr lang="en-US" altLang="zh-CN" b="1">
                <a:solidFill>
                  <a:schemeClr val="tx2"/>
                </a:solidFill>
              </a:rPr>
              <a:t>1-7.1</a:t>
            </a:r>
            <a:r>
              <a:rPr lang="en-US" altLang="zh-CN"/>
              <a:t>	</a:t>
            </a:r>
            <a:r>
              <a:rPr lang="zh-CN" altLang="en-US"/>
              <a:t>设</a:t>
            </a:r>
            <a:r>
              <a:rPr lang="en-US" altLang="zh-CN"/>
              <a:t>A</a:t>
            </a:r>
            <a:r>
              <a:rPr lang="zh-CN" altLang="en-US"/>
              <a:t>和</a:t>
            </a:r>
            <a:r>
              <a:rPr lang="en-US" altLang="zh-CN"/>
              <a:t>A*</a:t>
            </a:r>
            <a:r>
              <a:rPr lang="zh-CN" altLang="en-US"/>
              <a:t>是对偶式，</a:t>
            </a:r>
            <a:r>
              <a:rPr lang="en-US" altLang="zh-CN"/>
              <a:t>P</a:t>
            </a:r>
            <a:r>
              <a:rPr lang="en-US" altLang="zh-CN" baseline="-25000"/>
              <a:t>1</a:t>
            </a:r>
            <a:r>
              <a:rPr lang="zh-CN" altLang="en-US"/>
              <a:t>，</a:t>
            </a:r>
            <a:r>
              <a:rPr lang="en-US" altLang="zh-CN"/>
              <a:t>P</a:t>
            </a:r>
            <a:r>
              <a:rPr lang="en-US" altLang="zh-CN" baseline="-25000"/>
              <a:t>2</a:t>
            </a:r>
            <a:r>
              <a:rPr lang="zh-CN" altLang="en-US"/>
              <a:t>，</a:t>
            </a:r>
            <a:r>
              <a:rPr lang="en-US" altLang="zh-CN"/>
              <a:t>…</a:t>
            </a:r>
            <a:r>
              <a:rPr lang="zh-CN" altLang="en-US"/>
              <a:t>，</a:t>
            </a:r>
            <a:r>
              <a:rPr lang="en-US" altLang="zh-CN"/>
              <a:t>P</a:t>
            </a:r>
            <a:r>
              <a:rPr lang="en-US" altLang="zh-CN" baseline="-25000"/>
              <a:t>n</a:t>
            </a:r>
            <a:r>
              <a:rPr lang="zh-CN" altLang="en-US"/>
              <a:t>，是出现在</a:t>
            </a:r>
            <a:r>
              <a:rPr lang="en-US" altLang="zh-CN"/>
              <a:t>A</a:t>
            </a:r>
          </a:p>
          <a:p>
            <a:pPr eaLnBrk="1" hangingPunct="1">
              <a:lnSpc>
                <a:spcPct val="90000"/>
              </a:lnSpc>
              <a:spcBef>
                <a:spcPct val="50000"/>
              </a:spcBef>
            </a:pPr>
            <a:r>
              <a:rPr lang="zh-CN" altLang="en-US"/>
              <a:t>和</a:t>
            </a:r>
            <a:r>
              <a:rPr lang="en-US" altLang="zh-CN"/>
              <a:t>A*</a:t>
            </a:r>
            <a:r>
              <a:rPr lang="zh-CN" altLang="en-US"/>
              <a:t>中的原子变元，则</a:t>
            </a:r>
          </a:p>
          <a:p>
            <a:pPr eaLnBrk="1" hangingPunct="1">
              <a:lnSpc>
                <a:spcPct val="90000"/>
              </a:lnSpc>
              <a:spcBef>
                <a:spcPct val="50000"/>
              </a:spcBef>
            </a:pPr>
            <a:r>
              <a:rPr lang="zh-CN" altLang="en-US"/>
              <a:t>    	 </a:t>
            </a:r>
            <a:r>
              <a:rPr lang="en-US" altLang="zh-CN"/>
              <a:t>﹁ A(P</a:t>
            </a:r>
            <a:r>
              <a:rPr lang="en-US" altLang="zh-CN" baseline="-25000"/>
              <a:t>1</a:t>
            </a:r>
            <a:r>
              <a:rPr lang="zh-CN" altLang="en-US"/>
              <a:t>，</a:t>
            </a:r>
            <a:r>
              <a:rPr lang="en-US" altLang="zh-CN"/>
              <a:t>P</a:t>
            </a:r>
            <a:r>
              <a:rPr lang="en-US" altLang="zh-CN" baseline="-25000"/>
              <a:t>2</a:t>
            </a:r>
            <a:r>
              <a:rPr lang="zh-CN" altLang="en-US"/>
              <a:t>，</a:t>
            </a:r>
            <a:r>
              <a:rPr lang="en-US" altLang="zh-CN"/>
              <a:t>…</a:t>
            </a:r>
            <a:r>
              <a:rPr lang="zh-CN" altLang="en-US"/>
              <a:t>，</a:t>
            </a:r>
            <a:r>
              <a:rPr lang="en-US" altLang="zh-CN"/>
              <a:t>P</a:t>
            </a:r>
            <a:r>
              <a:rPr lang="en-US" altLang="zh-CN" baseline="-25000"/>
              <a:t>n</a:t>
            </a:r>
            <a:r>
              <a:rPr lang="en-US" altLang="zh-CN"/>
              <a:t>) </a:t>
            </a:r>
            <a:r>
              <a:rPr lang="en-US" altLang="zh-CN">
                <a:latin typeface="宋体" panose="02010600030101010101" pitchFamily="2" charset="-122"/>
                <a:sym typeface="Symbol" panose="05050102010706020507" pitchFamily="18" charset="2"/>
              </a:rPr>
              <a:t></a:t>
            </a:r>
            <a:r>
              <a:rPr lang="en-US" altLang="zh-CN"/>
              <a:t> A*(﹁ P</a:t>
            </a:r>
            <a:r>
              <a:rPr lang="en-US" altLang="zh-CN" baseline="-25000"/>
              <a:t>1</a:t>
            </a:r>
            <a:r>
              <a:rPr lang="zh-CN" altLang="en-US"/>
              <a:t>，</a:t>
            </a:r>
            <a:r>
              <a:rPr lang="en-US" altLang="zh-CN"/>
              <a:t>﹁ P</a:t>
            </a:r>
            <a:r>
              <a:rPr lang="en-US" altLang="zh-CN" baseline="-25000"/>
              <a:t>2</a:t>
            </a:r>
            <a:r>
              <a:rPr lang="zh-CN" altLang="en-US"/>
              <a:t>，</a:t>
            </a:r>
            <a:r>
              <a:rPr lang="en-US" altLang="zh-CN"/>
              <a:t>…</a:t>
            </a:r>
            <a:r>
              <a:rPr lang="zh-CN" altLang="en-US"/>
              <a:t>， </a:t>
            </a:r>
            <a:r>
              <a:rPr lang="en-US" altLang="zh-CN"/>
              <a:t>﹁ P</a:t>
            </a:r>
            <a:r>
              <a:rPr lang="en-US" altLang="zh-CN" baseline="-25000"/>
              <a:t>n</a:t>
            </a:r>
            <a:r>
              <a:rPr lang="en-US" altLang="zh-CN"/>
              <a:t>)</a:t>
            </a:r>
          </a:p>
          <a:p>
            <a:pPr eaLnBrk="1" hangingPunct="1">
              <a:lnSpc>
                <a:spcPct val="90000"/>
              </a:lnSpc>
              <a:spcBef>
                <a:spcPct val="50000"/>
              </a:spcBef>
            </a:pPr>
            <a:r>
              <a:rPr lang="en-US" altLang="zh-CN"/>
              <a:t>	A(﹁ P</a:t>
            </a:r>
            <a:r>
              <a:rPr lang="en-US" altLang="zh-CN" baseline="-25000"/>
              <a:t>1</a:t>
            </a:r>
            <a:r>
              <a:rPr lang="zh-CN" altLang="en-US"/>
              <a:t>， </a:t>
            </a:r>
            <a:r>
              <a:rPr lang="en-US" altLang="zh-CN"/>
              <a:t>﹁ P</a:t>
            </a:r>
            <a:r>
              <a:rPr lang="en-US" altLang="zh-CN" baseline="-25000"/>
              <a:t>2</a:t>
            </a:r>
            <a:r>
              <a:rPr lang="zh-CN" altLang="en-US"/>
              <a:t>，</a:t>
            </a:r>
            <a:r>
              <a:rPr lang="en-US" altLang="zh-CN"/>
              <a:t>…</a:t>
            </a:r>
            <a:r>
              <a:rPr lang="zh-CN" altLang="en-US"/>
              <a:t>， </a:t>
            </a:r>
            <a:r>
              <a:rPr lang="en-US" altLang="zh-CN"/>
              <a:t>﹁ P</a:t>
            </a:r>
            <a:r>
              <a:rPr lang="en-US" altLang="zh-CN" baseline="-25000"/>
              <a:t>n</a:t>
            </a:r>
            <a:r>
              <a:rPr lang="en-US" altLang="zh-CN"/>
              <a:t>)</a:t>
            </a:r>
            <a:r>
              <a:rPr lang="en-US" altLang="zh-CN">
                <a:latin typeface="宋体" panose="02010600030101010101" pitchFamily="2" charset="-122"/>
                <a:sym typeface="Symbol" panose="05050102010706020507" pitchFamily="18" charset="2"/>
              </a:rPr>
              <a:t> </a:t>
            </a:r>
            <a:r>
              <a:rPr lang="en-US" altLang="zh-CN"/>
              <a:t>﹁ A*(P</a:t>
            </a:r>
            <a:r>
              <a:rPr lang="en-US" altLang="zh-CN" baseline="-25000"/>
              <a:t>1</a:t>
            </a:r>
            <a:r>
              <a:rPr lang="zh-CN" altLang="en-US"/>
              <a:t>，</a:t>
            </a:r>
            <a:r>
              <a:rPr lang="en-US" altLang="zh-CN"/>
              <a:t>P</a:t>
            </a:r>
            <a:r>
              <a:rPr lang="en-US" altLang="zh-CN" baseline="-25000"/>
              <a:t>2</a:t>
            </a:r>
            <a:r>
              <a:rPr lang="zh-CN" altLang="en-US"/>
              <a:t>，</a:t>
            </a:r>
            <a:r>
              <a:rPr lang="en-US" altLang="zh-CN"/>
              <a:t>…</a:t>
            </a:r>
            <a:r>
              <a:rPr lang="zh-CN" altLang="en-US"/>
              <a:t>，</a:t>
            </a:r>
            <a:r>
              <a:rPr lang="en-US" altLang="zh-CN"/>
              <a:t>P</a:t>
            </a:r>
            <a:r>
              <a:rPr lang="en-US" altLang="zh-CN" baseline="-25000"/>
              <a:t>n</a:t>
            </a:r>
            <a:r>
              <a:rPr lang="en-US" altLang="zh-CN"/>
              <a:t>)</a:t>
            </a:r>
          </a:p>
          <a:p>
            <a:pPr eaLnBrk="1" hangingPunct="1">
              <a:lnSpc>
                <a:spcPct val="90000"/>
              </a:lnSpc>
              <a:spcBef>
                <a:spcPct val="50000"/>
              </a:spcBef>
            </a:pPr>
            <a:r>
              <a:rPr lang="zh-CN" altLang="en-US" sz="2000" b="1"/>
              <a:t>证明</a:t>
            </a:r>
            <a:r>
              <a:rPr lang="zh-CN" altLang="en-US" sz="2000"/>
              <a:t>：</a:t>
            </a:r>
          </a:p>
          <a:p>
            <a:pPr eaLnBrk="1" hangingPunct="1">
              <a:lnSpc>
                <a:spcPct val="90000"/>
              </a:lnSpc>
              <a:spcBef>
                <a:spcPct val="50000"/>
              </a:spcBef>
            </a:pPr>
            <a:r>
              <a:rPr lang="zh-CN" altLang="en-US" sz="2000"/>
              <a:t>	由德</a:t>
            </a:r>
            <a:r>
              <a:rPr lang="en-US" altLang="zh-CN" sz="2000"/>
              <a:t>.</a:t>
            </a:r>
            <a:r>
              <a:rPr lang="zh-CN" altLang="en-US" sz="2000"/>
              <a:t>摩根律知：</a:t>
            </a:r>
            <a:r>
              <a:rPr lang="en-US" altLang="zh-CN" sz="2000"/>
              <a:t>P∧Q </a:t>
            </a:r>
            <a:r>
              <a:rPr lang="en-US" altLang="zh-CN" sz="2000">
                <a:latin typeface="宋体" panose="02010600030101010101" pitchFamily="2" charset="-122"/>
                <a:sym typeface="Symbol" panose="05050102010706020507" pitchFamily="18" charset="2"/>
              </a:rPr>
              <a:t></a:t>
            </a:r>
            <a:r>
              <a:rPr lang="en-US" altLang="zh-CN"/>
              <a:t>﹁</a:t>
            </a:r>
            <a:r>
              <a:rPr lang="en-US" altLang="zh-CN" sz="2000"/>
              <a:t> (</a:t>
            </a:r>
            <a:r>
              <a:rPr lang="en-US" altLang="zh-CN"/>
              <a:t>﹁</a:t>
            </a:r>
            <a:r>
              <a:rPr lang="en-US" altLang="zh-CN" sz="2000"/>
              <a:t> P∨</a:t>
            </a:r>
            <a:r>
              <a:rPr lang="en-US" altLang="zh-CN"/>
              <a:t>﹁</a:t>
            </a:r>
            <a:r>
              <a:rPr lang="en-US" altLang="zh-CN" sz="2000"/>
              <a:t> Q)</a:t>
            </a:r>
            <a:r>
              <a:rPr lang="zh-CN" altLang="en-US" sz="2000"/>
              <a:t>，</a:t>
            </a:r>
            <a:r>
              <a:rPr lang="en-US" altLang="zh-CN" sz="2000"/>
              <a:t>P∨Q </a:t>
            </a:r>
            <a:r>
              <a:rPr lang="en-US" altLang="zh-CN" sz="2000">
                <a:latin typeface="宋体" panose="02010600030101010101" pitchFamily="2" charset="-122"/>
                <a:sym typeface="Symbol" panose="05050102010706020507" pitchFamily="18" charset="2"/>
              </a:rPr>
              <a:t></a:t>
            </a:r>
            <a:r>
              <a:rPr lang="en-US" altLang="zh-CN"/>
              <a:t>﹁</a:t>
            </a:r>
            <a:r>
              <a:rPr lang="en-US" altLang="zh-CN" sz="2000"/>
              <a:t> (</a:t>
            </a:r>
            <a:r>
              <a:rPr lang="en-US" altLang="zh-CN"/>
              <a:t>﹁</a:t>
            </a:r>
            <a:r>
              <a:rPr lang="en-US" altLang="zh-CN" sz="2000"/>
              <a:t>P∧</a:t>
            </a:r>
            <a:r>
              <a:rPr lang="en-US" altLang="zh-CN"/>
              <a:t>﹁</a:t>
            </a:r>
            <a:r>
              <a:rPr lang="en-US" altLang="zh-CN" sz="2000"/>
              <a:t>Q)</a:t>
            </a:r>
          </a:p>
          <a:p>
            <a:pPr eaLnBrk="1" hangingPunct="1">
              <a:lnSpc>
                <a:spcPct val="90000"/>
              </a:lnSpc>
              <a:spcBef>
                <a:spcPct val="50000"/>
              </a:spcBef>
            </a:pPr>
            <a:r>
              <a:rPr lang="zh-CN" altLang="en-US" sz="2000"/>
              <a:t>故： </a:t>
            </a:r>
            <a:r>
              <a:rPr lang="en-US" altLang="zh-CN"/>
              <a:t>﹁</a:t>
            </a:r>
            <a:r>
              <a:rPr lang="en-US" altLang="zh-CN" sz="2000"/>
              <a:t> </a:t>
            </a:r>
            <a:r>
              <a:rPr lang="en-US" altLang="zh-CN"/>
              <a:t>A(P</a:t>
            </a:r>
            <a:r>
              <a:rPr lang="en-US" altLang="zh-CN" baseline="-25000"/>
              <a:t>1</a:t>
            </a:r>
            <a:r>
              <a:rPr lang="zh-CN" altLang="en-US"/>
              <a:t>，</a:t>
            </a:r>
            <a:r>
              <a:rPr lang="en-US" altLang="zh-CN"/>
              <a:t>P</a:t>
            </a:r>
            <a:r>
              <a:rPr lang="en-US" altLang="zh-CN" baseline="-25000"/>
              <a:t>2</a:t>
            </a:r>
            <a:r>
              <a:rPr lang="zh-CN" altLang="en-US"/>
              <a:t>，</a:t>
            </a:r>
            <a:r>
              <a:rPr lang="en-US" altLang="zh-CN"/>
              <a:t>…</a:t>
            </a:r>
            <a:r>
              <a:rPr lang="zh-CN" altLang="en-US"/>
              <a:t>，</a:t>
            </a:r>
            <a:r>
              <a:rPr lang="en-US" altLang="zh-CN"/>
              <a:t>P</a:t>
            </a:r>
            <a:r>
              <a:rPr lang="en-US" altLang="zh-CN" baseline="-25000"/>
              <a:t>n</a:t>
            </a:r>
            <a:r>
              <a:rPr lang="en-US" altLang="zh-CN"/>
              <a:t>) </a:t>
            </a:r>
            <a:r>
              <a:rPr lang="en-US" altLang="zh-CN">
                <a:latin typeface="宋体" panose="02010600030101010101" pitchFamily="2" charset="-122"/>
                <a:sym typeface="Symbol" panose="05050102010706020507" pitchFamily="18" charset="2"/>
              </a:rPr>
              <a:t></a:t>
            </a:r>
            <a:r>
              <a:rPr lang="en-US" altLang="zh-CN"/>
              <a:t> A*(﹁ P</a:t>
            </a:r>
            <a:r>
              <a:rPr lang="en-US" altLang="zh-CN" baseline="-25000"/>
              <a:t>1</a:t>
            </a:r>
            <a:r>
              <a:rPr lang="zh-CN" altLang="en-US"/>
              <a:t>， </a:t>
            </a:r>
            <a:r>
              <a:rPr lang="en-US" altLang="zh-CN"/>
              <a:t>﹁ P</a:t>
            </a:r>
            <a:r>
              <a:rPr lang="en-US" altLang="zh-CN" baseline="-25000"/>
              <a:t>2</a:t>
            </a:r>
            <a:r>
              <a:rPr lang="zh-CN" altLang="en-US"/>
              <a:t>，</a:t>
            </a:r>
            <a:r>
              <a:rPr lang="en-US" altLang="zh-CN"/>
              <a:t>…</a:t>
            </a:r>
            <a:r>
              <a:rPr lang="zh-CN" altLang="en-US"/>
              <a:t>， </a:t>
            </a:r>
            <a:r>
              <a:rPr lang="en-US" altLang="zh-CN"/>
              <a:t>﹁ P</a:t>
            </a:r>
            <a:r>
              <a:rPr lang="en-US" altLang="zh-CN" baseline="-25000"/>
              <a:t>n</a:t>
            </a:r>
            <a:r>
              <a:rPr lang="en-US" altLang="zh-CN"/>
              <a:t>)</a:t>
            </a:r>
          </a:p>
          <a:p>
            <a:pPr eaLnBrk="1" hangingPunct="1">
              <a:lnSpc>
                <a:spcPct val="90000"/>
              </a:lnSpc>
              <a:spcBef>
                <a:spcPct val="50000"/>
              </a:spcBef>
            </a:pPr>
            <a:r>
              <a:rPr lang="zh-CN" altLang="en-US" sz="2000"/>
              <a:t>同理</a:t>
            </a:r>
          </a:p>
          <a:p>
            <a:pPr eaLnBrk="1" hangingPunct="1">
              <a:lnSpc>
                <a:spcPct val="90000"/>
              </a:lnSpc>
              <a:spcBef>
                <a:spcPct val="50000"/>
              </a:spcBef>
            </a:pPr>
            <a:r>
              <a:rPr lang="zh-CN" altLang="en-US" sz="2000"/>
              <a:t>           </a:t>
            </a:r>
            <a:r>
              <a:rPr lang="en-US" altLang="zh-CN"/>
              <a:t>A(﹁ P</a:t>
            </a:r>
            <a:r>
              <a:rPr lang="en-US" altLang="zh-CN" baseline="-25000"/>
              <a:t>1</a:t>
            </a:r>
            <a:r>
              <a:rPr lang="zh-CN" altLang="en-US"/>
              <a:t>， </a:t>
            </a:r>
            <a:r>
              <a:rPr lang="en-US" altLang="zh-CN"/>
              <a:t>﹁ P</a:t>
            </a:r>
            <a:r>
              <a:rPr lang="en-US" altLang="zh-CN" baseline="-25000"/>
              <a:t>2</a:t>
            </a:r>
            <a:r>
              <a:rPr lang="zh-CN" altLang="en-US"/>
              <a:t>，</a:t>
            </a:r>
            <a:r>
              <a:rPr lang="en-US" altLang="zh-CN"/>
              <a:t>…</a:t>
            </a:r>
            <a:r>
              <a:rPr lang="zh-CN" altLang="en-US"/>
              <a:t>， </a:t>
            </a:r>
            <a:r>
              <a:rPr lang="en-US" altLang="zh-CN"/>
              <a:t>﹁ P</a:t>
            </a:r>
            <a:r>
              <a:rPr lang="en-US" altLang="zh-CN" baseline="-25000"/>
              <a:t>n</a:t>
            </a:r>
            <a:r>
              <a:rPr lang="en-US" altLang="zh-CN"/>
              <a:t>) </a:t>
            </a:r>
            <a:r>
              <a:rPr lang="en-US" altLang="zh-CN" sz="2000">
                <a:latin typeface="宋体" panose="02010600030101010101" pitchFamily="2" charset="-122"/>
                <a:sym typeface="Symbol" panose="05050102010706020507" pitchFamily="18" charset="2"/>
              </a:rPr>
              <a:t> </a:t>
            </a:r>
            <a:r>
              <a:rPr lang="en-US" altLang="zh-CN"/>
              <a:t>﹁ A*(P</a:t>
            </a:r>
            <a:r>
              <a:rPr lang="en-US" altLang="zh-CN" baseline="-25000"/>
              <a:t>1</a:t>
            </a:r>
            <a:r>
              <a:rPr lang="zh-CN" altLang="en-US"/>
              <a:t>，</a:t>
            </a:r>
            <a:r>
              <a:rPr lang="en-US" altLang="zh-CN"/>
              <a:t>P</a:t>
            </a:r>
            <a:r>
              <a:rPr lang="en-US" altLang="zh-CN" baseline="-25000"/>
              <a:t>2</a:t>
            </a:r>
            <a:r>
              <a:rPr lang="zh-CN" altLang="en-US"/>
              <a:t>，</a:t>
            </a:r>
            <a:r>
              <a:rPr lang="en-US" altLang="zh-CN"/>
              <a:t>…</a:t>
            </a:r>
            <a:r>
              <a:rPr lang="zh-CN" altLang="en-US"/>
              <a:t>，</a:t>
            </a:r>
            <a:r>
              <a:rPr lang="en-US" altLang="zh-CN"/>
              <a:t>P</a:t>
            </a:r>
            <a:r>
              <a:rPr lang="en-US" altLang="zh-CN" baseline="-25000"/>
              <a:t>n</a:t>
            </a:r>
            <a:r>
              <a:rPr lang="en-US" altLang="zh-CN"/>
              <a:t>)  </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 calcmode="lin" valueType="num">
                                      <p:cBhvr additive="base">
                                        <p:cTn id="7" dur="500" fill="hold"/>
                                        <p:tgtEl>
                                          <p:spTgt spid="53252"/>
                                        </p:tgtEl>
                                        <p:attrNameLst>
                                          <p:attrName>ppt_x</p:attrName>
                                        </p:attrNameLst>
                                      </p:cBhvr>
                                      <p:tavLst>
                                        <p:tav tm="0">
                                          <p:val>
                                            <p:strVal val="0-#ppt_w/2"/>
                                          </p:val>
                                        </p:tav>
                                        <p:tav tm="100000">
                                          <p:val>
                                            <p:strVal val="#ppt_x"/>
                                          </p:val>
                                        </p:tav>
                                      </p:tavLst>
                                    </p:anim>
                                    <p:anim calcmode="lin" valueType="num">
                                      <p:cBhvr additive="base">
                                        <p:cTn id="8"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3">
                                            <p:txEl>
                                              <p:pRg st="0" end="0"/>
                                            </p:txEl>
                                          </p:spTgt>
                                        </p:tgtEl>
                                        <p:attrNameLst>
                                          <p:attrName>style.visibility</p:attrName>
                                        </p:attrNameLst>
                                      </p:cBhvr>
                                      <p:to>
                                        <p:strVal val="visible"/>
                                      </p:to>
                                    </p:set>
                                    <p:anim calcmode="lin" valueType="num">
                                      <p:cBhvr additive="base">
                                        <p:cTn id="13" dur="500" fill="hold"/>
                                        <p:tgtEl>
                                          <p:spTgt spid="5325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3">
                                            <p:txEl>
                                              <p:pRg st="1" end="1"/>
                                            </p:txEl>
                                          </p:spTgt>
                                        </p:tgtEl>
                                        <p:attrNameLst>
                                          <p:attrName>style.visibility</p:attrName>
                                        </p:attrNameLst>
                                      </p:cBhvr>
                                      <p:to>
                                        <p:strVal val="visible"/>
                                      </p:to>
                                    </p:set>
                                    <p:anim calcmode="lin" valueType="num">
                                      <p:cBhvr additive="base">
                                        <p:cTn id="19" dur="500" fill="hold"/>
                                        <p:tgtEl>
                                          <p:spTgt spid="5325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3">
                                            <p:txEl>
                                              <p:pRg st="2" end="2"/>
                                            </p:txEl>
                                          </p:spTgt>
                                        </p:tgtEl>
                                        <p:attrNameLst>
                                          <p:attrName>style.visibility</p:attrName>
                                        </p:attrNameLst>
                                      </p:cBhvr>
                                      <p:to>
                                        <p:strVal val="visible"/>
                                      </p:to>
                                    </p:set>
                                    <p:anim calcmode="lin" valueType="num">
                                      <p:cBhvr additive="base">
                                        <p:cTn id="25" dur="500" fill="hold"/>
                                        <p:tgtEl>
                                          <p:spTgt spid="5325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3">
                                            <p:txEl>
                                              <p:pRg st="3" end="3"/>
                                            </p:txEl>
                                          </p:spTgt>
                                        </p:tgtEl>
                                        <p:attrNameLst>
                                          <p:attrName>style.visibility</p:attrName>
                                        </p:attrNameLst>
                                      </p:cBhvr>
                                      <p:to>
                                        <p:strVal val="visible"/>
                                      </p:to>
                                    </p:set>
                                    <p:anim calcmode="lin" valueType="num">
                                      <p:cBhvr additive="base">
                                        <p:cTn id="31" dur="500" fill="hold"/>
                                        <p:tgtEl>
                                          <p:spTgt spid="5325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3253">
                                            <p:txEl>
                                              <p:pRg st="4" end="4"/>
                                            </p:txEl>
                                          </p:spTgt>
                                        </p:tgtEl>
                                        <p:attrNameLst>
                                          <p:attrName>style.visibility</p:attrName>
                                        </p:attrNameLst>
                                      </p:cBhvr>
                                      <p:to>
                                        <p:strVal val="visible"/>
                                      </p:to>
                                    </p:set>
                                    <p:anim calcmode="lin" valueType="num">
                                      <p:cBhvr additive="base">
                                        <p:cTn id="37" dur="500" fill="hold"/>
                                        <p:tgtEl>
                                          <p:spTgt spid="5325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325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3253">
                                            <p:txEl>
                                              <p:pRg st="5" end="5"/>
                                            </p:txEl>
                                          </p:spTgt>
                                        </p:tgtEl>
                                        <p:attrNameLst>
                                          <p:attrName>style.visibility</p:attrName>
                                        </p:attrNameLst>
                                      </p:cBhvr>
                                      <p:to>
                                        <p:strVal val="visible"/>
                                      </p:to>
                                    </p:set>
                                    <p:anim calcmode="lin" valueType="num">
                                      <p:cBhvr additive="base">
                                        <p:cTn id="43" dur="500" fill="hold"/>
                                        <p:tgtEl>
                                          <p:spTgt spid="5325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325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3253">
                                            <p:txEl>
                                              <p:pRg st="6" end="6"/>
                                            </p:txEl>
                                          </p:spTgt>
                                        </p:tgtEl>
                                        <p:attrNameLst>
                                          <p:attrName>style.visibility</p:attrName>
                                        </p:attrNameLst>
                                      </p:cBhvr>
                                      <p:to>
                                        <p:strVal val="visible"/>
                                      </p:to>
                                    </p:set>
                                    <p:anim calcmode="lin" valueType="num">
                                      <p:cBhvr additive="base">
                                        <p:cTn id="49" dur="500" fill="hold"/>
                                        <p:tgtEl>
                                          <p:spTgt spid="5325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325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3253">
                                            <p:txEl>
                                              <p:pRg st="7" end="7"/>
                                            </p:txEl>
                                          </p:spTgt>
                                        </p:tgtEl>
                                        <p:attrNameLst>
                                          <p:attrName>style.visibility</p:attrName>
                                        </p:attrNameLst>
                                      </p:cBhvr>
                                      <p:to>
                                        <p:strVal val="visible"/>
                                      </p:to>
                                    </p:set>
                                    <p:anim calcmode="lin" valueType="num">
                                      <p:cBhvr additive="base">
                                        <p:cTn id="55" dur="500" fill="hold"/>
                                        <p:tgtEl>
                                          <p:spTgt spid="5325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325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3253">
                                            <p:txEl>
                                              <p:pRg st="8" end="8"/>
                                            </p:txEl>
                                          </p:spTgt>
                                        </p:tgtEl>
                                        <p:attrNameLst>
                                          <p:attrName>style.visibility</p:attrName>
                                        </p:attrNameLst>
                                      </p:cBhvr>
                                      <p:to>
                                        <p:strVal val="visible"/>
                                      </p:to>
                                    </p:set>
                                    <p:anim calcmode="lin" valueType="num">
                                      <p:cBhvr additive="base">
                                        <p:cTn id="61" dur="500" fill="hold"/>
                                        <p:tgtEl>
                                          <p:spTgt spid="5325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325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3253">
                                            <p:txEl>
                                              <p:pRg st="9" end="9"/>
                                            </p:txEl>
                                          </p:spTgt>
                                        </p:tgtEl>
                                        <p:attrNameLst>
                                          <p:attrName>style.visibility</p:attrName>
                                        </p:attrNameLst>
                                      </p:cBhvr>
                                      <p:to>
                                        <p:strVal val="visible"/>
                                      </p:to>
                                    </p:set>
                                    <p:anim calcmode="lin" valueType="num">
                                      <p:cBhvr additive="base">
                                        <p:cTn id="67" dur="500" fill="hold"/>
                                        <p:tgtEl>
                                          <p:spTgt spid="53253">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325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utoUpdateAnimBg="0"/>
      <p:bldP spid="5325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a:extLst>
              <a:ext uri="{FF2B5EF4-FFF2-40B4-BE49-F238E27FC236}">
                <a16:creationId xmlns:a16="http://schemas.microsoft.com/office/drawing/2014/main" id="{2B6EDCF0-2EBB-4C26-9FBA-78DEE4F3F4E1}"/>
              </a:ext>
            </a:extLst>
          </p:cNvPr>
          <p:cNvSpPr txBox="1">
            <a:spLocks noChangeArrowheads="1"/>
          </p:cNvSpPr>
          <p:nvPr/>
        </p:nvSpPr>
        <p:spPr bwMode="auto">
          <a:xfrm>
            <a:off x="304800" y="152400"/>
            <a:ext cx="8610600" cy="675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tx2"/>
                </a:solidFill>
              </a:rPr>
              <a:t>定理</a:t>
            </a:r>
            <a:r>
              <a:rPr lang="en-US" altLang="zh-CN" b="1">
                <a:solidFill>
                  <a:schemeClr val="tx2"/>
                </a:solidFill>
              </a:rPr>
              <a:t>1-7.2</a:t>
            </a:r>
            <a:r>
              <a:rPr lang="en-US" altLang="zh-CN"/>
              <a:t>	</a:t>
            </a:r>
            <a:r>
              <a:rPr lang="zh-CN" altLang="en-US"/>
              <a:t>设</a:t>
            </a:r>
            <a:r>
              <a:rPr lang="en-US" altLang="zh-CN"/>
              <a:t>P</a:t>
            </a:r>
            <a:r>
              <a:rPr lang="en-US" altLang="zh-CN" baseline="-25000"/>
              <a:t>1</a:t>
            </a:r>
            <a:r>
              <a:rPr lang="zh-CN" altLang="en-US"/>
              <a:t>，</a:t>
            </a:r>
            <a:r>
              <a:rPr lang="en-US" altLang="zh-CN"/>
              <a:t>P</a:t>
            </a:r>
            <a:r>
              <a:rPr lang="en-US" altLang="zh-CN" baseline="-25000"/>
              <a:t>2</a:t>
            </a:r>
            <a:r>
              <a:rPr lang="zh-CN" altLang="en-US"/>
              <a:t>，</a:t>
            </a:r>
            <a:r>
              <a:rPr lang="en-US" altLang="zh-CN"/>
              <a:t>…</a:t>
            </a:r>
            <a:r>
              <a:rPr lang="zh-CN" altLang="en-US"/>
              <a:t>，</a:t>
            </a:r>
            <a:r>
              <a:rPr lang="en-US" altLang="zh-CN"/>
              <a:t>P</a:t>
            </a:r>
            <a:r>
              <a:rPr lang="en-US" altLang="zh-CN" baseline="-25000"/>
              <a:t>n</a:t>
            </a:r>
            <a:r>
              <a:rPr lang="zh-CN" altLang="en-US"/>
              <a:t>是出现在公式</a:t>
            </a:r>
            <a:r>
              <a:rPr lang="en-US" altLang="zh-CN"/>
              <a:t>A</a:t>
            </a:r>
            <a:r>
              <a:rPr lang="zh-CN" altLang="en-US"/>
              <a:t>和</a:t>
            </a:r>
            <a:r>
              <a:rPr lang="en-US" altLang="zh-CN"/>
              <a:t>B</a:t>
            </a:r>
            <a:r>
              <a:rPr lang="zh-CN" altLang="en-US"/>
              <a:t>中的所有原</a:t>
            </a:r>
          </a:p>
          <a:p>
            <a:pPr eaLnBrk="1" hangingPunct="1">
              <a:spcBef>
                <a:spcPct val="50000"/>
              </a:spcBef>
            </a:pPr>
            <a:r>
              <a:rPr lang="zh-CN" altLang="en-US"/>
              <a:t>子变元，那么：</a:t>
            </a:r>
          </a:p>
          <a:p>
            <a:pPr eaLnBrk="1" hangingPunct="1">
              <a:spcBef>
                <a:spcPct val="50000"/>
              </a:spcBef>
            </a:pPr>
            <a:r>
              <a:rPr lang="zh-CN" altLang="en-US"/>
              <a:t>（</a:t>
            </a:r>
            <a:r>
              <a:rPr lang="en-US" altLang="zh-CN"/>
              <a:t>1</a:t>
            </a:r>
            <a:r>
              <a:rPr lang="zh-CN" altLang="en-US"/>
              <a:t>）若</a:t>
            </a:r>
            <a:r>
              <a:rPr lang="en-US" altLang="zh-CN"/>
              <a:t>A </a:t>
            </a:r>
            <a:r>
              <a:rPr lang="en-US" altLang="zh-CN">
                <a:latin typeface="宋体" panose="02010600030101010101" pitchFamily="2" charset="-122"/>
                <a:sym typeface="Symbol" panose="05050102010706020507" pitchFamily="18" charset="2"/>
              </a:rPr>
              <a:t></a:t>
            </a:r>
            <a:r>
              <a:rPr lang="en-US" altLang="zh-CN"/>
              <a:t> B</a:t>
            </a:r>
            <a:r>
              <a:rPr lang="zh-CN" altLang="en-US"/>
              <a:t>，则</a:t>
            </a:r>
            <a:r>
              <a:rPr lang="en-US" altLang="zh-CN"/>
              <a:t>A* </a:t>
            </a:r>
            <a:r>
              <a:rPr lang="en-US" altLang="zh-CN">
                <a:latin typeface="宋体" panose="02010600030101010101" pitchFamily="2" charset="-122"/>
                <a:sym typeface="Symbol" panose="05050102010706020507" pitchFamily="18" charset="2"/>
              </a:rPr>
              <a:t></a:t>
            </a:r>
            <a:r>
              <a:rPr lang="en-US" altLang="zh-CN"/>
              <a:t> B*</a:t>
            </a:r>
            <a:r>
              <a:rPr lang="zh-CN" altLang="en-US"/>
              <a:t>。</a:t>
            </a:r>
          </a:p>
          <a:p>
            <a:pPr eaLnBrk="1" hangingPunct="1">
              <a:spcBef>
                <a:spcPct val="50000"/>
              </a:spcBef>
            </a:pPr>
            <a:r>
              <a:rPr lang="zh-CN" altLang="en-US"/>
              <a:t>（</a:t>
            </a:r>
            <a:r>
              <a:rPr lang="en-US" altLang="zh-CN"/>
              <a:t>2</a:t>
            </a:r>
            <a:r>
              <a:rPr lang="zh-CN" altLang="en-US"/>
              <a:t>）若</a:t>
            </a:r>
            <a:r>
              <a:rPr lang="en-US" altLang="zh-CN"/>
              <a:t>A </a:t>
            </a:r>
            <a:r>
              <a:rPr lang="en-US" altLang="zh-CN" b="1">
                <a:sym typeface="Symbol" panose="05050102010706020507" pitchFamily="18" charset="2"/>
              </a:rPr>
              <a:t></a:t>
            </a:r>
            <a:r>
              <a:rPr lang="en-US" altLang="zh-CN"/>
              <a:t> B </a:t>
            </a:r>
            <a:r>
              <a:rPr lang="zh-CN" altLang="en-US"/>
              <a:t>（ 其中</a:t>
            </a:r>
            <a:r>
              <a:rPr lang="en-US" altLang="zh-CN"/>
              <a:t>A</a:t>
            </a:r>
            <a:r>
              <a:rPr lang="zh-CN" altLang="en-US"/>
              <a:t>和</a:t>
            </a:r>
            <a:r>
              <a:rPr lang="en-US" altLang="zh-CN"/>
              <a:t>B</a:t>
            </a:r>
            <a:r>
              <a:rPr lang="zh-CN" altLang="en-US"/>
              <a:t>为最简形式，且至少包含一个∧或∨ ），则</a:t>
            </a:r>
            <a:r>
              <a:rPr lang="en-US" altLang="zh-CN"/>
              <a:t>B* </a:t>
            </a:r>
            <a:r>
              <a:rPr lang="en-US" altLang="zh-CN" b="1">
                <a:sym typeface="Symbol" panose="05050102010706020507" pitchFamily="18" charset="2"/>
              </a:rPr>
              <a:t></a:t>
            </a:r>
            <a:r>
              <a:rPr lang="en-US" altLang="zh-CN"/>
              <a:t> A*</a:t>
            </a:r>
            <a:r>
              <a:rPr lang="zh-CN" altLang="en-US"/>
              <a:t>。</a:t>
            </a:r>
            <a:endParaRPr lang="zh-CN" altLang="en-US" sz="2000"/>
          </a:p>
          <a:p>
            <a:pPr eaLnBrk="1" hangingPunct="1">
              <a:spcBef>
                <a:spcPct val="50000"/>
              </a:spcBef>
            </a:pPr>
            <a:r>
              <a:rPr lang="zh-CN" altLang="en-US" sz="2000" b="1"/>
              <a:t>证明</a:t>
            </a:r>
            <a:r>
              <a:rPr lang="zh-CN" altLang="en-US" sz="2000"/>
              <a:t>：    因为 </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t> B</a:t>
            </a:r>
            <a:r>
              <a:rPr lang="zh-CN" altLang="en-US" sz="2000"/>
              <a:t>，即</a:t>
            </a:r>
          </a:p>
          <a:p>
            <a:pPr eaLnBrk="1" hangingPunct="1">
              <a:spcBef>
                <a:spcPct val="50000"/>
              </a:spcBef>
            </a:pPr>
            <a:r>
              <a:rPr lang="zh-CN" altLang="en-US" sz="2000"/>
              <a:t>	 </a:t>
            </a:r>
            <a:r>
              <a:rPr lang="en-US" altLang="zh-CN" sz="2000"/>
              <a:t>A(P</a:t>
            </a:r>
            <a:r>
              <a:rPr lang="en-US" altLang="zh-CN" sz="2000" baseline="-25000"/>
              <a:t>1</a:t>
            </a:r>
            <a:r>
              <a:rPr lang="zh-CN" altLang="en-US" sz="2000"/>
              <a:t>，</a:t>
            </a:r>
            <a:r>
              <a:rPr lang="en-US" altLang="zh-CN" sz="2000"/>
              <a:t>P</a:t>
            </a:r>
            <a:r>
              <a:rPr lang="en-US" altLang="zh-CN" sz="2000" baseline="-25000"/>
              <a:t>2</a:t>
            </a:r>
            <a:r>
              <a:rPr lang="zh-CN" altLang="en-US" sz="2000"/>
              <a:t>，</a:t>
            </a:r>
            <a:r>
              <a:rPr lang="en-US" altLang="zh-CN" sz="2000"/>
              <a:t>…</a:t>
            </a:r>
            <a:r>
              <a:rPr lang="zh-CN" altLang="en-US" sz="2000"/>
              <a:t>，</a:t>
            </a:r>
            <a:r>
              <a:rPr lang="en-US" altLang="zh-CN" sz="2000"/>
              <a:t>P</a:t>
            </a:r>
            <a:r>
              <a:rPr lang="en-US" altLang="zh-CN" sz="2000" baseline="-25000"/>
              <a:t>n</a:t>
            </a:r>
            <a:r>
              <a:rPr lang="en-US" altLang="zh-CN" sz="2000"/>
              <a:t>) </a:t>
            </a:r>
            <a:r>
              <a:rPr lang="en-US" altLang="zh-CN" sz="2000">
                <a:latin typeface="宋体" panose="02010600030101010101" pitchFamily="2" charset="-122"/>
                <a:sym typeface="Symbol" panose="05050102010706020507" pitchFamily="18" charset="2"/>
              </a:rPr>
              <a:t></a:t>
            </a:r>
            <a:r>
              <a:rPr lang="en-US" altLang="zh-CN" sz="2000"/>
              <a:t> B(P</a:t>
            </a:r>
            <a:r>
              <a:rPr lang="en-US" altLang="zh-CN" sz="2000" baseline="-25000"/>
              <a:t>1</a:t>
            </a:r>
            <a:r>
              <a:rPr lang="zh-CN" altLang="en-US" sz="2000"/>
              <a:t>，</a:t>
            </a:r>
            <a:r>
              <a:rPr lang="en-US" altLang="zh-CN" sz="2000"/>
              <a:t>P</a:t>
            </a:r>
            <a:r>
              <a:rPr lang="en-US" altLang="zh-CN" sz="2000" baseline="-25000"/>
              <a:t>2</a:t>
            </a:r>
            <a:r>
              <a:rPr lang="zh-CN" altLang="en-US" sz="2000"/>
              <a:t>，</a:t>
            </a:r>
            <a:r>
              <a:rPr lang="en-US" altLang="zh-CN" sz="2000"/>
              <a:t>…</a:t>
            </a:r>
            <a:r>
              <a:rPr lang="zh-CN" altLang="en-US" sz="2000"/>
              <a:t>，</a:t>
            </a:r>
            <a:r>
              <a:rPr lang="en-US" altLang="zh-CN" sz="2000"/>
              <a:t>P</a:t>
            </a:r>
            <a:r>
              <a:rPr lang="en-US" altLang="zh-CN" sz="2000" baseline="-25000"/>
              <a:t>n</a:t>
            </a:r>
            <a:r>
              <a:rPr lang="en-US" altLang="zh-CN" sz="2000"/>
              <a:t>)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。故</a:t>
            </a:r>
          </a:p>
          <a:p>
            <a:pPr eaLnBrk="1" hangingPunct="1">
              <a:spcBef>
                <a:spcPct val="50000"/>
              </a:spcBef>
            </a:pPr>
            <a:r>
              <a:rPr lang="zh-CN" altLang="en-US" sz="2000"/>
              <a:t>	 </a:t>
            </a:r>
            <a:r>
              <a:rPr lang="en-US" altLang="zh-CN" sz="2000"/>
              <a:t>A(﹁ P</a:t>
            </a:r>
            <a:r>
              <a:rPr lang="en-US" altLang="zh-CN" sz="2000" baseline="-25000"/>
              <a:t>1</a:t>
            </a:r>
            <a:r>
              <a:rPr lang="en-US" altLang="zh-CN" sz="2000"/>
              <a:t>, ﹁ P</a:t>
            </a:r>
            <a:r>
              <a:rPr lang="en-US" altLang="zh-CN" sz="2000" baseline="-25000"/>
              <a:t>2</a:t>
            </a:r>
            <a:r>
              <a:rPr lang="en-US" altLang="zh-CN" sz="2000"/>
              <a:t>,…,﹁ P</a:t>
            </a:r>
            <a:r>
              <a:rPr lang="en-US" altLang="zh-CN" sz="2000" baseline="-25000"/>
              <a:t>n</a:t>
            </a:r>
            <a:r>
              <a:rPr lang="en-US" altLang="zh-CN" sz="2000"/>
              <a:t>) </a:t>
            </a:r>
            <a:r>
              <a:rPr lang="en-US" altLang="zh-CN" sz="2000">
                <a:latin typeface="宋体" panose="02010600030101010101" pitchFamily="2" charset="-122"/>
                <a:sym typeface="Symbol" panose="05050102010706020507" pitchFamily="18" charset="2"/>
              </a:rPr>
              <a:t></a:t>
            </a:r>
            <a:r>
              <a:rPr lang="en-US" altLang="zh-CN" sz="2000"/>
              <a:t> B(﹁ P</a:t>
            </a:r>
            <a:r>
              <a:rPr lang="en-US" altLang="zh-CN" sz="2000" baseline="-25000"/>
              <a:t>1</a:t>
            </a:r>
            <a:r>
              <a:rPr lang="en-US" altLang="zh-CN" sz="2000"/>
              <a:t>,﹁ P</a:t>
            </a:r>
            <a:r>
              <a:rPr lang="en-US" altLang="zh-CN" sz="2000" baseline="-25000"/>
              <a:t>2</a:t>
            </a:r>
            <a:r>
              <a:rPr lang="en-US" altLang="zh-CN" sz="2000"/>
              <a:t>,…, ﹁ P</a:t>
            </a:r>
            <a:r>
              <a:rPr lang="en-US" altLang="zh-CN" sz="2000" baseline="-25000"/>
              <a:t>n</a:t>
            </a:r>
            <a:r>
              <a:rPr lang="en-US" altLang="zh-CN" sz="2000"/>
              <a:t>) </a:t>
            </a:r>
            <a:r>
              <a:rPr lang="en-US" altLang="zh-CN" sz="2000">
                <a:latin typeface="宋体" panose="02010600030101010101" pitchFamily="2" charset="-122"/>
                <a:sym typeface="Symbol" panose="05050102010706020507" pitchFamily="18" charset="2"/>
              </a:rPr>
              <a:t></a:t>
            </a:r>
            <a:r>
              <a:rPr lang="en-US" altLang="zh-CN" sz="2000"/>
              <a:t> T</a:t>
            </a:r>
            <a:r>
              <a:rPr lang="zh-CN" altLang="en-US" sz="2000"/>
              <a:t>，即	 </a:t>
            </a:r>
            <a:r>
              <a:rPr lang="en-US" altLang="zh-CN" sz="2000"/>
              <a:t>A(﹁ P</a:t>
            </a:r>
            <a:r>
              <a:rPr lang="en-US" altLang="zh-CN" sz="2000" baseline="-25000"/>
              <a:t>1</a:t>
            </a:r>
            <a:r>
              <a:rPr lang="en-US" altLang="zh-CN" sz="2000"/>
              <a:t>, ﹁ P</a:t>
            </a:r>
            <a:r>
              <a:rPr lang="en-US" altLang="zh-CN" sz="2000" baseline="-25000"/>
              <a:t>2</a:t>
            </a:r>
            <a:r>
              <a:rPr lang="zh-CN" altLang="en-US" sz="2000"/>
              <a:t>，</a:t>
            </a:r>
            <a:r>
              <a:rPr lang="en-US" altLang="zh-CN" sz="2000"/>
              <a:t>…,﹁ P</a:t>
            </a:r>
            <a:r>
              <a:rPr lang="en-US" altLang="zh-CN" sz="2000" baseline="-25000"/>
              <a:t>n</a:t>
            </a:r>
            <a:r>
              <a:rPr lang="en-US" altLang="zh-CN" sz="2000"/>
              <a:t>) </a:t>
            </a:r>
            <a:r>
              <a:rPr lang="en-US" altLang="zh-CN" sz="2000">
                <a:latin typeface="宋体" panose="02010600030101010101" pitchFamily="2" charset="-122"/>
                <a:sym typeface="Symbol" panose="05050102010706020507" pitchFamily="18" charset="2"/>
              </a:rPr>
              <a:t></a:t>
            </a:r>
            <a:r>
              <a:rPr lang="en-US" altLang="zh-CN" sz="2000"/>
              <a:t> B(﹁ P</a:t>
            </a:r>
            <a:r>
              <a:rPr lang="en-US" altLang="zh-CN" sz="2000" baseline="-25000"/>
              <a:t>1</a:t>
            </a:r>
            <a:r>
              <a:rPr lang="en-US" altLang="zh-CN" sz="2000"/>
              <a:t>, ﹁ P</a:t>
            </a:r>
            <a:r>
              <a:rPr lang="en-US" altLang="zh-CN" sz="2000" baseline="-25000"/>
              <a:t>2</a:t>
            </a:r>
            <a:r>
              <a:rPr lang="en-US" altLang="zh-CN" sz="2000"/>
              <a:t>,…, ﹁ P</a:t>
            </a:r>
            <a:r>
              <a:rPr lang="en-US" altLang="zh-CN" sz="2000" baseline="-25000"/>
              <a:t>n</a:t>
            </a:r>
            <a:r>
              <a:rPr lang="en-US" altLang="zh-CN" sz="2000"/>
              <a:t>)</a:t>
            </a:r>
          </a:p>
          <a:p>
            <a:pPr eaLnBrk="1" hangingPunct="1">
              <a:spcBef>
                <a:spcPct val="50000"/>
              </a:spcBef>
            </a:pPr>
            <a:r>
              <a:rPr lang="zh-CN" altLang="en-US" sz="2000"/>
              <a:t>则由定理</a:t>
            </a:r>
            <a:r>
              <a:rPr lang="en-US" altLang="zh-CN" sz="2000"/>
              <a:t>1-7.1</a:t>
            </a:r>
            <a:r>
              <a:rPr lang="zh-CN" altLang="en-US" sz="2000"/>
              <a:t>知</a:t>
            </a:r>
          </a:p>
          <a:p>
            <a:pPr eaLnBrk="1" hangingPunct="1">
              <a:spcBef>
                <a:spcPct val="50000"/>
              </a:spcBef>
            </a:pPr>
            <a:r>
              <a:rPr lang="zh-CN" altLang="en-US" sz="2000"/>
              <a:t> 	 </a:t>
            </a:r>
            <a:r>
              <a:rPr lang="en-US" altLang="zh-CN" sz="2000"/>
              <a:t>﹁A*(P</a:t>
            </a:r>
            <a:r>
              <a:rPr lang="en-US" altLang="zh-CN" sz="2000" baseline="-25000"/>
              <a:t>1</a:t>
            </a:r>
            <a:r>
              <a:rPr lang="zh-CN" altLang="en-US" sz="2000"/>
              <a:t>，</a:t>
            </a:r>
            <a:r>
              <a:rPr lang="en-US" altLang="zh-CN" sz="2000"/>
              <a:t>P</a:t>
            </a:r>
            <a:r>
              <a:rPr lang="en-US" altLang="zh-CN" sz="2000" baseline="-25000"/>
              <a:t>2</a:t>
            </a:r>
            <a:r>
              <a:rPr lang="zh-CN" altLang="en-US" sz="2000"/>
              <a:t>，</a:t>
            </a:r>
            <a:r>
              <a:rPr lang="en-US" altLang="zh-CN" sz="2000"/>
              <a:t>…</a:t>
            </a:r>
            <a:r>
              <a:rPr lang="zh-CN" altLang="en-US" sz="2000"/>
              <a:t>，</a:t>
            </a:r>
            <a:r>
              <a:rPr lang="en-US" altLang="zh-CN" sz="2000"/>
              <a:t>P</a:t>
            </a:r>
            <a:r>
              <a:rPr lang="en-US" altLang="zh-CN" sz="2000" baseline="-25000"/>
              <a:t>n</a:t>
            </a:r>
            <a:r>
              <a:rPr lang="en-US" altLang="zh-CN" sz="2000"/>
              <a:t>) </a:t>
            </a:r>
            <a:r>
              <a:rPr lang="en-US" altLang="zh-CN" sz="2000">
                <a:latin typeface="宋体" panose="02010600030101010101" pitchFamily="2" charset="-122"/>
                <a:sym typeface="Symbol" panose="05050102010706020507" pitchFamily="18" charset="2"/>
              </a:rPr>
              <a:t>﹁</a:t>
            </a:r>
            <a:r>
              <a:rPr lang="en-US" altLang="zh-CN" sz="2000"/>
              <a:t>B*(P</a:t>
            </a:r>
            <a:r>
              <a:rPr lang="en-US" altLang="zh-CN" sz="2000" baseline="-25000"/>
              <a:t>1</a:t>
            </a:r>
            <a:r>
              <a:rPr lang="zh-CN" altLang="en-US" sz="2000"/>
              <a:t>，</a:t>
            </a:r>
            <a:r>
              <a:rPr lang="en-US" altLang="zh-CN" sz="2000"/>
              <a:t>P</a:t>
            </a:r>
            <a:r>
              <a:rPr lang="en-US" altLang="zh-CN" sz="2000" baseline="-25000"/>
              <a:t>2</a:t>
            </a:r>
            <a:r>
              <a:rPr lang="zh-CN" altLang="en-US" sz="2000"/>
              <a:t>，</a:t>
            </a:r>
            <a:r>
              <a:rPr lang="en-US" altLang="zh-CN" sz="2000"/>
              <a:t>…</a:t>
            </a:r>
            <a:r>
              <a:rPr lang="zh-CN" altLang="en-US" sz="2000"/>
              <a:t>，</a:t>
            </a:r>
            <a:r>
              <a:rPr lang="en-US" altLang="zh-CN" sz="2000"/>
              <a:t>P</a:t>
            </a:r>
            <a:r>
              <a:rPr lang="en-US" altLang="zh-CN" sz="2000" baseline="-25000"/>
              <a:t>n</a:t>
            </a:r>
            <a:r>
              <a:rPr lang="en-US" altLang="zh-CN" sz="2000"/>
              <a:t>) </a:t>
            </a:r>
          </a:p>
          <a:p>
            <a:pPr eaLnBrk="1" hangingPunct="1">
              <a:spcBef>
                <a:spcPct val="50000"/>
              </a:spcBef>
            </a:pPr>
            <a:r>
              <a:rPr lang="zh-CN" altLang="en-US" sz="2000"/>
              <a:t>故			</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t> B*                                                                       #</a:t>
            </a:r>
          </a:p>
          <a:p>
            <a:pPr eaLnBrk="1" hangingPunct="1">
              <a:spcBef>
                <a:spcPct val="50000"/>
              </a:spcBef>
            </a:pPr>
            <a:r>
              <a:rPr lang="zh-CN" altLang="en-US" sz="1800" b="1">
                <a:solidFill>
                  <a:schemeClr val="accent2"/>
                </a:solidFill>
              </a:rPr>
              <a:t>注</a:t>
            </a:r>
            <a:r>
              <a:rPr lang="zh-CN" altLang="en-US" sz="1800"/>
              <a:t>：由真值表与对偶定律可以简化或推证一些命题公式。同一</a:t>
            </a:r>
          </a:p>
          <a:p>
            <a:pPr eaLnBrk="1" hangingPunct="1">
              <a:spcBef>
                <a:spcPct val="50000"/>
              </a:spcBef>
            </a:pPr>
            <a:r>
              <a:rPr lang="zh-CN" altLang="en-US" sz="1800"/>
              <a:t>命题公式可以有各种相互等价的表达形式，为了对其规范化，</a:t>
            </a:r>
          </a:p>
          <a:p>
            <a:pPr eaLnBrk="1" hangingPunct="1">
              <a:spcBef>
                <a:spcPct val="50000"/>
              </a:spcBef>
            </a:pPr>
            <a:r>
              <a:rPr lang="zh-CN" altLang="en-US" sz="1800"/>
              <a:t>下面引进“范式”概念。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 calcmode="lin" valueType="num">
                                      <p:cBhvr additive="base">
                                        <p:cTn id="7" dur="500" fill="hold"/>
                                        <p:tgtEl>
                                          <p:spTgt spid="553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3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00">
                                            <p:txEl>
                                              <p:pRg st="1" end="1"/>
                                            </p:txEl>
                                          </p:spTgt>
                                        </p:tgtEl>
                                        <p:attrNameLst>
                                          <p:attrName>style.visibility</p:attrName>
                                        </p:attrNameLst>
                                      </p:cBhvr>
                                      <p:to>
                                        <p:strVal val="visible"/>
                                      </p:to>
                                    </p:set>
                                    <p:anim calcmode="lin" valueType="num">
                                      <p:cBhvr additive="base">
                                        <p:cTn id="13" dur="500" fill="hold"/>
                                        <p:tgtEl>
                                          <p:spTgt spid="553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3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300">
                                            <p:txEl>
                                              <p:pRg st="2" end="2"/>
                                            </p:txEl>
                                          </p:spTgt>
                                        </p:tgtEl>
                                        <p:attrNameLst>
                                          <p:attrName>style.visibility</p:attrName>
                                        </p:attrNameLst>
                                      </p:cBhvr>
                                      <p:to>
                                        <p:strVal val="visible"/>
                                      </p:to>
                                    </p:set>
                                    <p:anim calcmode="lin" valueType="num">
                                      <p:cBhvr additive="base">
                                        <p:cTn id="19" dur="500" fill="hold"/>
                                        <p:tgtEl>
                                          <p:spTgt spid="5530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3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5300">
                                            <p:txEl>
                                              <p:pRg st="3" end="3"/>
                                            </p:txEl>
                                          </p:spTgt>
                                        </p:tgtEl>
                                        <p:attrNameLst>
                                          <p:attrName>style.visibility</p:attrName>
                                        </p:attrNameLst>
                                      </p:cBhvr>
                                      <p:to>
                                        <p:strVal val="visible"/>
                                      </p:to>
                                    </p:set>
                                    <p:anim calcmode="lin" valueType="num">
                                      <p:cBhvr additive="base">
                                        <p:cTn id="25" dur="500" fill="hold"/>
                                        <p:tgtEl>
                                          <p:spTgt spid="5530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53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5300">
                                            <p:txEl>
                                              <p:pRg st="4" end="4"/>
                                            </p:txEl>
                                          </p:spTgt>
                                        </p:tgtEl>
                                        <p:attrNameLst>
                                          <p:attrName>style.visibility</p:attrName>
                                        </p:attrNameLst>
                                      </p:cBhvr>
                                      <p:to>
                                        <p:strVal val="visible"/>
                                      </p:to>
                                    </p:set>
                                    <p:anim calcmode="lin" valueType="num">
                                      <p:cBhvr additive="base">
                                        <p:cTn id="31" dur="500" fill="hold"/>
                                        <p:tgtEl>
                                          <p:spTgt spid="5530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53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5300">
                                            <p:txEl>
                                              <p:pRg st="5" end="5"/>
                                            </p:txEl>
                                          </p:spTgt>
                                        </p:tgtEl>
                                        <p:attrNameLst>
                                          <p:attrName>style.visibility</p:attrName>
                                        </p:attrNameLst>
                                      </p:cBhvr>
                                      <p:to>
                                        <p:strVal val="visible"/>
                                      </p:to>
                                    </p:set>
                                    <p:anim calcmode="lin" valueType="num">
                                      <p:cBhvr additive="base">
                                        <p:cTn id="37" dur="500" fill="hold"/>
                                        <p:tgtEl>
                                          <p:spTgt spid="5530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530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5300">
                                            <p:txEl>
                                              <p:pRg st="6" end="6"/>
                                            </p:txEl>
                                          </p:spTgt>
                                        </p:tgtEl>
                                        <p:attrNameLst>
                                          <p:attrName>style.visibility</p:attrName>
                                        </p:attrNameLst>
                                      </p:cBhvr>
                                      <p:to>
                                        <p:strVal val="visible"/>
                                      </p:to>
                                    </p:set>
                                    <p:anim calcmode="lin" valueType="num">
                                      <p:cBhvr additive="base">
                                        <p:cTn id="43" dur="500" fill="hold"/>
                                        <p:tgtEl>
                                          <p:spTgt spid="5530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530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5300">
                                            <p:txEl>
                                              <p:pRg st="7" end="7"/>
                                            </p:txEl>
                                          </p:spTgt>
                                        </p:tgtEl>
                                        <p:attrNameLst>
                                          <p:attrName>style.visibility</p:attrName>
                                        </p:attrNameLst>
                                      </p:cBhvr>
                                      <p:to>
                                        <p:strVal val="visible"/>
                                      </p:to>
                                    </p:set>
                                    <p:anim calcmode="lin" valueType="num">
                                      <p:cBhvr additive="base">
                                        <p:cTn id="49" dur="500" fill="hold"/>
                                        <p:tgtEl>
                                          <p:spTgt spid="5530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530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5300">
                                            <p:txEl>
                                              <p:pRg st="8" end="8"/>
                                            </p:txEl>
                                          </p:spTgt>
                                        </p:tgtEl>
                                        <p:attrNameLst>
                                          <p:attrName>style.visibility</p:attrName>
                                        </p:attrNameLst>
                                      </p:cBhvr>
                                      <p:to>
                                        <p:strVal val="visible"/>
                                      </p:to>
                                    </p:set>
                                    <p:anim calcmode="lin" valueType="num">
                                      <p:cBhvr additive="base">
                                        <p:cTn id="55" dur="500" fill="hold"/>
                                        <p:tgtEl>
                                          <p:spTgt spid="5530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530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5300">
                                            <p:txEl>
                                              <p:pRg st="9" end="9"/>
                                            </p:txEl>
                                          </p:spTgt>
                                        </p:tgtEl>
                                        <p:attrNameLst>
                                          <p:attrName>style.visibility</p:attrName>
                                        </p:attrNameLst>
                                      </p:cBhvr>
                                      <p:to>
                                        <p:strVal val="visible"/>
                                      </p:to>
                                    </p:set>
                                    <p:anim calcmode="lin" valueType="num">
                                      <p:cBhvr additive="base">
                                        <p:cTn id="61" dur="500" fill="hold"/>
                                        <p:tgtEl>
                                          <p:spTgt spid="55300">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530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5300">
                                            <p:txEl>
                                              <p:pRg st="10" end="10"/>
                                            </p:txEl>
                                          </p:spTgt>
                                        </p:tgtEl>
                                        <p:attrNameLst>
                                          <p:attrName>style.visibility</p:attrName>
                                        </p:attrNameLst>
                                      </p:cBhvr>
                                      <p:to>
                                        <p:strVal val="visible"/>
                                      </p:to>
                                    </p:set>
                                    <p:anim calcmode="lin" valueType="num">
                                      <p:cBhvr additive="base">
                                        <p:cTn id="67" dur="500" fill="hold"/>
                                        <p:tgtEl>
                                          <p:spTgt spid="55300">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530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5300">
                                            <p:txEl>
                                              <p:pRg st="11" end="11"/>
                                            </p:txEl>
                                          </p:spTgt>
                                        </p:tgtEl>
                                        <p:attrNameLst>
                                          <p:attrName>style.visibility</p:attrName>
                                        </p:attrNameLst>
                                      </p:cBhvr>
                                      <p:to>
                                        <p:strVal val="visible"/>
                                      </p:to>
                                    </p:set>
                                    <p:anim calcmode="lin" valueType="num">
                                      <p:cBhvr additive="base">
                                        <p:cTn id="73" dur="500" fill="hold"/>
                                        <p:tgtEl>
                                          <p:spTgt spid="55300">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5300">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5300">
                                            <p:txEl>
                                              <p:pRg st="12" end="12"/>
                                            </p:txEl>
                                          </p:spTgt>
                                        </p:tgtEl>
                                        <p:attrNameLst>
                                          <p:attrName>style.visibility</p:attrName>
                                        </p:attrNameLst>
                                      </p:cBhvr>
                                      <p:to>
                                        <p:strVal val="visible"/>
                                      </p:to>
                                    </p:set>
                                    <p:anim calcmode="lin" valueType="num">
                                      <p:cBhvr additive="base">
                                        <p:cTn id="79" dur="500" fill="hold"/>
                                        <p:tgtEl>
                                          <p:spTgt spid="55300">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5300">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a:extLst>
              <a:ext uri="{FF2B5EF4-FFF2-40B4-BE49-F238E27FC236}">
                <a16:creationId xmlns:a16="http://schemas.microsoft.com/office/drawing/2014/main" id="{8C0DF0C9-54F3-4CD7-8C52-FC3323AD3CDF}"/>
              </a:ext>
            </a:extLst>
          </p:cNvPr>
          <p:cNvSpPr txBox="1">
            <a:spLocks noChangeArrowheads="1"/>
          </p:cNvSpPr>
          <p:nvPr/>
        </p:nvSpPr>
        <p:spPr bwMode="auto">
          <a:xfrm>
            <a:off x="228600" y="76200"/>
            <a:ext cx="8534400" cy="680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50000"/>
              </a:spcBef>
            </a:pPr>
            <a:r>
              <a:rPr lang="zh-CN" altLang="en-US" b="1">
                <a:solidFill>
                  <a:schemeClr val="accent2"/>
                </a:solidFill>
              </a:rPr>
              <a:t>定义</a:t>
            </a:r>
            <a:r>
              <a:rPr lang="en-US" altLang="zh-CN" b="1">
                <a:solidFill>
                  <a:schemeClr val="accent2"/>
                </a:solidFill>
              </a:rPr>
              <a:t>1-7.2</a:t>
            </a:r>
            <a:r>
              <a:rPr lang="en-US" altLang="zh-CN"/>
              <a:t>	</a:t>
            </a:r>
            <a:r>
              <a:rPr lang="zh-CN" altLang="en-US"/>
              <a:t>命题公式称为合取范式，</a:t>
            </a:r>
            <a:r>
              <a:rPr lang="en-US" altLang="zh-CN" i="1"/>
              <a:t>iff </a:t>
            </a:r>
            <a:r>
              <a:rPr lang="zh-CN" altLang="en-US"/>
              <a:t>它具有形式：</a:t>
            </a:r>
          </a:p>
          <a:p>
            <a:pPr eaLnBrk="1" hangingPunct="1">
              <a:lnSpc>
                <a:spcPct val="95000"/>
              </a:lnSpc>
              <a:spcBef>
                <a:spcPct val="50000"/>
              </a:spcBef>
            </a:pPr>
            <a:r>
              <a:rPr lang="en-US" altLang="zh-CN"/>
              <a:t>A</a:t>
            </a:r>
            <a:r>
              <a:rPr lang="en-US" altLang="zh-CN" baseline="-25000"/>
              <a:t>1</a:t>
            </a:r>
            <a:r>
              <a:rPr lang="en-US" altLang="zh-CN"/>
              <a:t>∧ A</a:t>
            </a:r>
            <a:r>
              <a:rPr lang="en-US" altLang="zh-CN" baseline="-25000"/>
              <a:t>2 </a:t>
            </a:r>
            <a:r>
              <a:rPr lang="en-US" altLang="zh-CN"/>
              <a:t>∧</a:t>
            </a:r>
            <a:r>
              <a:rPr lang="en-US" altLang="zh-CN" baseline="-25000"/>
              <a:t> </a:t>
            </a:r>
            <a:r>
              <a:rPr lang="en-US" altLang="zh-CN"/>
              <a:t>… ∧A</a:t>
            </a:r>
            <a:r>
              <a:rPr lang="en-US" altLang="zh-CN" baseline="-25000"/>
              <a:t>n    </a:t>
            </a:r>
            <a:r>
              <a:rPr lang="en-US" altLang="zh-CN"/>
              <a:t>(n ≥1)</a:t>
            </a:r>
            <a:r>
              <a:rPr lang="zh-CN" altLang="en-US"/>
              <a:t>，其中</a:t>
            </a:r>
            <a:r>
              <a:rPr lang="en-US" altLang="zh-CN"/>
              <a:t>A</a:t>
            </a:r>
            <a:r>
              <a:rPr lang="en-US" altLang="zh-CN" baseline="-25000"/>
              <a:t>1</a:t>
            </a:r>
            <a:r>
              <a:rPr lang="zh-CN" altLang="en-US"/>
              <a:t>，</a:t>
            </a:r>
            <a:r>
              <a:rPr lang="en-US" altLang="zh-CN"/>
              <a:t>A</a:t>
            </a:r>
            <a:r>
              <a:rPr lang="en-US" altLang="zh-CN" baseline="-25000"/>
              <a:t>2</a:t>
            </a:r>
            <a:r>
              <a:rPr lang="zh-CN" altLang="en-US"/>
              <a:t>，</a:t>
            </a:r>
            <a:r>
              <a:rPr lang="en-US" altLang="zh-CN"/>
              <a:t>…</a:t>
            </a:r>
            <a:r>
              <a:rPr lang="zh-CN" altLang="en-US"/>
              <a:t>，</a:t>
            </a:r>
            <a:r>
              <a:rPr lang="en-US" altLang="zh-CN"/>
              <a:t>A</a:t>
            </a:r>
            <a:r>
              <a:rPr lang="en-US" altLang="zh-CN" baseline="-25000"/>
              <a:t>n</a:t>
            </a:r>
            <a:r>
              <a:rPr lang="zh-CN" altLang="en-US"/>
              <a:t>都是命题变</a:t>
            </a:r>
          </a:p>
          <a:p>
            <a:pPr eaLnBrk="1" hangingPunct="1">
              <a:lnSpc>
                <a:spcPct val="95000"/>
              </a:lnSpc>
              <a:spcBef>
                <a:spcPct val="50000"/>
              </a:spcBef>
            </a:pPr>
            <a:r>
              <a:rPr lang="zh-CN" altLang="en-US"/>
              <a:t>元或其否定所组成的析取式。</a:t>
            </a:r>
          </a:p>
          <a:p>
            <a:pPr eaLnBrk="1" hangingPunct="1">
              <a:lnSpc>
                <a:spcPct val="95000"/>
              </a:lnSpc>
              <a:spcBef>
                <a:spcPct val="50000"/>
              </a:spcBef>
            </a:pPr>
            <a:r>
              <a:rPr lang="zh-CN" altLang="en-US"/>
              <a:t>        </a:t>
            </a:r>
            <a:r>
              <a:rPr lang="zh-CN" altLang="en-US" b="1"/>
              <a:t>例如</a:t>
            </a:r>
            <a:r>
              <a:rPr lang="zh-CN" altLang="en-US"/>
              <a:t>： </a:t>
            </a:r>
            <a:r>
              <a:rPr lang="en-US" altLang="zh-CN"/>
              <a:t>(</a:t>
            </a:r>
            <a:r>
              <a:rPr lang="en-US" altLang="zh-CN" sz="2000"/>
              <a:t>P∨Q)∧﹁ Q∧(﹁ P∨Q ∨ R),   (P∨Q∨R)  </a:t>
            </a:r>
            <a:r>
              <a:rPr lang="zh-CN" altLang="en-US" sz="2000"/>
              <a:t>为合取范式。</a:t>
            </a:r>
            <a:endParaRPr lang="zh-CN" altLang="en-US"/>
          </a:p>
          <a:p>
            <a:pPr eaLnBrk="1" hangingPunct="1">
              <a:lnSpc>
                <a:spcPct val="95000"/>
              </a:lnSpc>
              <a:spcBef>
                <a:spcPct val="50000"/>
              </a:spcBef>
            </a:pPr>
            <a:r>
              <a:rPr lang="zh-CN" altLang="en-US" b="1">
                <a:solidFill>
                  <a:schemeClr val="accent2"/>
                </a:solidFill>
              </a:rPr>
              <a:t>定义</a:t>
            </a:r>
            <a:r>
              <a:rPr lang="en-US" altLang="zh-CN" b="1">
                <a:solidFill>
                  <a:schemeClr val="accent2"/>
                </a:solidFill>
              </a:rPr>
              <a:t>1-7.3</a:t>
            </a:r>
            <a:r>
              <a:rPr lang="en-US" altLang="zh-CN"/>
              <a:t>	</a:t>
            </a:r>
            <a:r>
              <a:rPr lang="zh-CN" altLang="en-US"/>
              <a:t>命题公式称为析取范式，</a:t>
            </a:r>
            <a:r>
              <a:rPr lang="en-US" altLang="zh-CN" i="1"/>
              <a:t>iff</a:t>
            </a:r>
            <a:r>
              <a:rPr lang="en-US" altLang="zh-CN"/>
              <a:t> </a:t>
            </a:r>
            <a:r>
              <a:rPr lang="zh-CN" altLang="en-US"/>
              <a:t>它具有形式：</a:t>
            </a:r>
          </a:p>
          <a:p>
            <a:pPr eaLnBrk="1" hangingPunct="1">
              <a:lnSpc>
                <a:spcPct val="95000"/>
              </a:lnSpc>
              <a:spcBef>
                <a:spcPct val="50000"/>
              </a:spcBef>
            </a:pPr>
            <a:r>
              <a:rPr lang="en-US" altLang="zh-CN"/>
              <a:t>A</a:t>
            </a:r>
            <a:r>
              <a:rPr lang="en-US" altLang="zh-CN" baseline="-25000"/>
              <a:t>1</a:t>
            </a:r>
            <a:r>
              <a:rPr lang="en-US" altLang="zh-CN"/>
              <a:t>∨A</a:t>
            </a:r>
            <a:r>
              <a:rPr lang="en-US" altLang="zh-CN" baseline="-25000"/>
              <a:t>2</a:t>
            </a:r>
            <a:r>
              <a:rPr lang="en-US" altLang="zh-CN"/>
              <a:t>∨…∨A</a:t>
            </a:r>
            <a:r>
              <a:rPr lang="en-US" altLang="zh-CN" baseline="-25000"/>
              <a:t>n       </a:t>
            </a:r>
            <a:r>
              <a:rPr lang="en-US" altLang="zh-CN"/>
              <a:t>(n≥1)</a:t>
            </a:r>
            <a:r>
              <a:rPr lang="zh-CN" altLang="en-US"/>
              <a:t>，其中</a:t>
            </a:r>
            <a:r>
              <a:rPr lang="en-US" altLang="zh-CN"/>
              <a:t>A</a:t>
            </a:r>
            <a:r>
              <a:rPr lang="en-US" altLang="zh-CN" baseline="-25000"/>
              <a:t>1</a:t>
            </a:r>
            <a:r>
              <a:rPr lang="zh-CN" altLang="en-US"/>
              <a:t>，</a:t>
            </a:r>
            <a:r>
              <a:rPr lang="en-US" altLang="zh-CN"/>
              <a:t>A</a:t>
            </a:r>
            <a:r>
              <a:rPr lang="en-US" altLang="zh-CN" baseline="-25000"/>
              <a:t>2</a:t>
            </a:r>
            <a:r>
              <a:rPr lang="zh-CN" altLang="en-US"/>
              <a:t>，</a:t>
            </a:r>
            <a:r>
              <a:rPr lang="en-US" altLang="zh-CN"/>
              <a:t>…</a:t>
            </a:r>
            <a:r>
              <a:rPr lang="zh-CN" altLang="en-US"/>
              <a:t>，</a:t>
            </a:r>
            <a:r>
              <a:rPr lang="en-US" altLang="zh-CN"/>
              <a:t>A</a:t>
            </a:r>
            <a:r>
              <a:rPr lang="en-US" altLang="zh-CN" baseline="-25000"/>
              <a:t>n</a:t>
            </a:r>
            <a:r>
              <a:rPr lang="zh-CN" altLang="en-US"/>
              <a:t>都是命题变元</a:t>
            </a:r>
          </a:p>
          <a:p>
            <a:pPr eaLnBrk="1" hangingPunct="1">
              <a:lnSpc>
                <a:spcPct val="95000"/>
              </a:lnSpc>
              <a:spcBef>
                <a:spcPct val="50000"/>
              </a:spcBef>
            </a:pPr>
            <a:r>
              <a:rPr lang="zh-CN" altLang="en-US"/>
              <a:t>或其否定所组成的合取式。</a:t>
            </a:r>
          </a:p>
          <a:p>
            <a:pPr eaLnBrk="1" hangingPunct="1">
              <a:lnSpc>
                <a:spcPct val="95000"/>
              </a:lnSpc>
              <a:spcBef>
                <a:spcPct val="50000"/>
              </a:spcBef>
            </a:pPr>
            <a:r>
              <a:rPr lang="zh-CN" altLang="en-US"/>
              <a:t>        </a:t>
            </a:r>
            <a:r>
              <a:rPr lang="zh-CN" altLang="en-US" b="1"/>
              <a:t>例如</a:t>
            </a:r>
            <a:r>
              <a:rPr lang="zh-CN" altLang="en-US"/>
              <a:t>： </a:t>
            </a:r>
            <a:r>
              <a:rPr lang="en-US" altLang="zh-CN"/>
              <a:t>(</a:t>
            </a:r>
            <a:r>
              <a:rPr lang="en-US" altLang="zh-CN" sz="2000"/>
              <a:t>P∧﹁ Q)∨R∨(﹁ P∧R∧Q),     P∧Q∧﹁ R   </a:t>
            </a:r>
            <a:r>
              <a:rPr lang="zh-CN" altLang="en-US" sz="2000"/>
              <a:t>为析取范式。</a:t>
            </a:r>
            <a:endParaRPr lang="zh-CN" altLang="en-US"/>
          </a:p>
          <a:p>
            <a:pPr eaLnBrk="1" hangingPunct="1">
              <a:lnSpc>
                <a:spcPct val="95000"/>
              </a:lnSpc>
              <a:spcBef>
                <a:spcPct val="50000"/>
              </a:spcBef>
            </a:pPr>
            <a:r>
              <a:rPr lang="zh-CN" altLang="en-US"/>
              <a:t>	任何命题公式，其合取范式或析取范式均可按照下面三</a:t>
            </a:r>
          </a:p>
          <a:p>
            <a:pPr eaLnBrk="1" hangingPunct="1">
              <a:lnSpc>
                <a:spcPct val="95000"/>
              </a:lnSpc>
              <a:spcBef>
                <a:spcPct val="50000"/>
              </a:spcBef>
            </a:pPr>
            <a:r>
              <a:rPr lang="zh-CN" altLang="en-US"/>
              <a:t>个</a:t>
            </a:r>
            <a:r>
              <a:rPr lang="zh-CN" altLang="en-US" b="1"/>
              <a:t>步骤</a:t>
            </a:r>
            <a:r>
              <a:rPr lang="zh-CN" altLang="en-US"/>
              <a:t>进行：</a:t>
            </a:r>
          </a:p>
          <a:p>
            <a:pPr eaLnBrk="1" hangingPunct="1">
              <a:lnSpc>
                <a:spcPct val="95000"/>
              </a:lnSpc>
              <a:spcBef>
                <a:spcPct val="50000"/>
              </a:spcBef>
            </a:pPr>
            <a:r>
              <a:rPr lang="en-US" altLang="zh-CN"/>
              <a:t>(1)</a:t>
            </a:r>
            <a:r>
              <a:rPr lang="zh-CN" altLang="en-US"/>
              <a:t>将公式中的联结词化归为∧</a:t>
            </a:r>
            <a:r>
              <a:rPr lang="en-US" altLang="zh-CN"/>
              <a:t>, ∨ </a:t>
            </a:r>
            <a:r>
              <a:rPr lang="zh-CN" altLang="en-US"/>
              <a:t>及 </a:t>
            </a:r>
            <a:r>
              <a:rPr lang="en-US" altLang="zh-CN"/>
              <a:t>﹁</a:t>
            </a:r>
            <a:r>
              <a:rPr lang="zh-CN" altLang="en-US"/>
              <a:t>。</a:t>
            </a:r>
          </a:p>
          <a:p>
            <a:pPr eaLnBrk="1" hangingPunct="1">
              <a:lnSpc>
                <a:spcPct val="95000"/>
              </a:lnSpc>
              <a:spcBef>
                <a:spcPct val="50000"/>
              </a:spcBef>
            </a:pPr>
            <a:r>
              <a:rPr lang="en-US" altLang="zh-CN"/>
              <a:t>(2)</a:t>
            </a:r>
            <a:r>
              <a:rPr lang="zh-CN" altLang="en-US"/>
              <a:t>利用德</a:t>
            </a:r>
            <a:r>
              <a:rPr lang="en-US" altLang="zh-CN"/>
              <a:t>.</a:t>
            </a:r>
            <a:r>
              <a:rPr lang="zh-CN" altLang="en-US"/>
              <a:t>摩根律</a:t>
            </a:r>
            <a:r>
              <a:rPr lang="en-US" altLang="zh-CN"/>
              <a:t>(</a:t>
            </a:r>
            <a:r>
              <a:rPr lang="zh-CN" altLang="en-US"/>
              <a:t>对偶原理</a:t>
            </a:r>
            <a:r>
              <a:rPr lang="en-US" altLang="zh-CN"/>
              <a:t>)</a:t>
            </a:r>
            <a:r>
              <a:rPr lang="zh-CN" altLang="en-US"/>
              <a:t>将否定</a:t>
            </a:r>
            <a:r>
              <a:rPr lang="en-US" altLang="zh-CN"/>
              <a:t>﹁</a:t>
            </a:r>
            <a:r>
              <a:rPr lang="zh-CN" altLang="en-US"/>
              <a:t>直接移到各命题变元前。</a:t>
            </a:r>
          </a:p>
          <a:p>
            <a:pPr eaLnBrk="1" hangingPunct="1">
              <a:lnSpc>
                <a:spcPct val="95000"/>
              </a:lnSpc>
              <a:spcBef>
                <a:spcPct val="50000"/>
              </a:spcBef>
            </a:pPr>
            <a:r>
              <a:rPr lang="en-US" altLang="zh-CN"/>
              <a:t>(3)</a:t>
            </a:r>
            <a:r>
              <a:rPr lang="zh-CN" altLang="en-US"/>
              <a:t>利用分配律、结合律将公式归约为合取范式或析取范式。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anim calcmode="lin" valueType="num">
                                      <p:cBhvr additive="base">
                                        <p:cTn id="7" dur="500" fill="hold"/>
                                        <p:tgtEl>
                                          <p:spTgt spid="5734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73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7348">
                                            <p:txEl>
                                              <p:pRg st="1" end="1"/>
                                            </p:txEl>
                                          </p:spTgt>
                                        </p:tgtEl>
                                        <p:attrNameLst>
                                          <p:attrName>style.visibility</p:attrName>
                                        </p:attrNameLst>
                                      </p:cBhvr>
                                      <p:to>
                                        <p:strVal val="visible"/>
                                      </p:to>
                                    </p:set>
                                    <p:anim calcmode="lin" valueType="num">
                                      <p:cBhvr additive="base">
                                        <p:cTn id="13" dur="500" fill="hold"/>
                                        <p:tgtEl>
                                          <p:spTgt spid="5734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73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7348">
                                            <p:txEl>
                                              <p:pRg st="2" end="2"/>
                                            </p:txEl>
                                          </p:spTgt>
                                        </p:tgtEl>
                                        <p:attrNameLst>
                                          <p:attrName>style.visibility</p:attrName>
                                        </p:attrNameLst>
                                      </p:cBhvr>
                                      <p:to>
                                        <p:strVal val="visible"/>
                                      </p:to>
                                    </p:set>
                                    <p:anim calcmode="lin" valueType="num">
                                      <p:cBhvr additive="base">
                                        <p:cTn id="19" dur="500" fill="hold"/>
                                        <p:tgtEl>
                                          <p:spTgt spid="5734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734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7348">
                                            <p:txEl>
                                              <p:pRg st="3" end="3"/>
                                            </p:txEl>
                                          </p:spTgt>
                                        </p:tgtEl>
                                        <p:attrNameLst>
                                          <p:attrName>style.visibility</p:attrName>
                                        </p:attrNameLst>
                                      </p:cBhvr>
                                      <p:to>
                                        <p:strVal val="visible"/>
                                      </p:to>
                                    </p:set>
                                    <p:anim calcmode="lin" valueType="num">
                                      <p:cBhvr additive="base">
                                        <p:cTn id="25" dur="500" fill="hold"/>
                                        <p:tgtEl>
                                          <p:spTgt spid="5734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734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7348">
                                            <p:txEl>
                                              <p:pRg st="4" end="4"/>
                                            </p:txEl>
                                          </p:spTgt>
                                        </p:tgtEl>
                                        <p:attrNameLst>
                                          <p:attrName>style.visibility</p:attrName>
                                        </p:attrNameLst>
                                      </p:cBhvr>
                                      <p:to>
                                        <p:strVal val="visible"/>
                                      </p:to>
                                    </p:set>
                                    <p:anim calcmode="lin" valueType="num">
                                      <p:cBhvr additive="base">
                                        <p:cTn id="31" dur="500" fill="hold"/>
                                        <p:tgtEl>
                                          <p:spTgt spid="5734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734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7348">
                                            <p:txEl>
                                              <p:pRg st="5" end="5"/>
                                            </p:txEl>
                                          </p:spTgt>
                                        </p:tgtEl>
                                        <p:attrNameLst>
                                          <p:attrName>style.visibility</p:attrName>
                                        </p:attrNameLst>
                                      </p:cBhvr>
                                      <p:to>
                                        <p:strVal val="visible"/>
                                      </p:to>
                                    </p:set>
                                    <p:anim calcmode="lin" valueType="num">
                                      <p:cBhvr additive="base">
                                        <p:cTn id="37" dur="500" fill="hold"/>
                                        <p:tgtEl>
                                          <p:spTgt spid="5734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734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7348">
                                            <p:txEl>
                                              <p:pRg st="6" end="6"/>
                                            </p:txEl>
                                          </p:spTgt>
                                        </p:tgtEl>
                                        <p:attrNameLst>
                                          <p:attrName>style.visibility</p:attrName>
                                        </p:attrNameLst>
                                      </p:cBhvr>
                                      <p:to>
                                        <p:strVal val="visible"/>
                                      </p:to>
                                    </p:set>
                                    <p:anim calcmode="lin" valueType="num">
                                      <p:cBhvr additive="base">
                                        <p:cTn id="43" dur="500" fill="hold"/>
                                        <p:tgtEl>
                                          <p:spTgt spid="5734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734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7348">
                                            <p:txEl>
                                              <p:pRg st="7" end="7"/>
                                            </p:txEl>
                                          </p:spTgt>
                                        </p:tgtEl>
                                        <p:attrNameLst>
                                          <p:attrName>style.visibility</p:attrName>
                                        </p:attrNameLst>
                                      </p:cBhvr>
                                      <p:to>
                                        <p:strVal val="visible"/>
                                      </p:to>
                                    </p:set>
                                    <p:anim calcmode="lin" valueType="num">
                                      <p:cBhvr additive="base">
                                        <p:cTn id="49" dur="500" fill="hold"/>
                                        <p:tgtEl>
                                          <p:spTgt spid="57348">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734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7348">
                                            <p:txEl>
                                              <p:pRg st="8" end="8"/>
                                            </p:txEl>
                                          </p:spTgt>
                                        </p:tgtEl>
                                        <p:attrNameLst>
                                          <p:attrName>style.visibility</p:attrName>
                                        </p:attrNameLst>
                                      </p:cBhvr>
                                      <p:to>
                                        <p:strVal val="visible"/>
                                      </p:to>
                                    </p:set>
                                    <p:anim calcmode="lin" valueType="num">
                                      <p:cBhvr additive="base">
                                        <p:cTn id="55" dur="500" fill="hold"/>
                                        <p:tgtEl>
                                          <p:spTgt spid="57348">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734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7348">
                                            <p:txEl>
                                              <p:pRg st="9" end="9"/>
                                            </p:txEl>
                                          </p:spTgt>
                                        </p:tgtEl>
                                        <p:attrNameLst>
                                          <p:attrName>style.visibility</p:attrName>
                                        </p:attrNameLst>
                                      </p:cBhvr>
                                      <p:to>
                                        <p:strVal val="visible"/>
                                      </p:to>
                                    </p:set>
                                    <p:anim calcmode="lin" valueType="num">
                                      <p:cBhvr additive="base">
                                        <p:cTn id="61" dur="500" fill="hold"/>
                                        <p:tgtEl>
                                          <p:spTgt spid="57348">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734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7348">
                                            <p:txEl>
                                              <p:pRg st="10" end="10"/>
                                            </p:txEl>
                                          </p:spTgt>
                                        </p:tgtEl>
                                        <p:attrNameLst>
                                          <p:attrName>style.visibility</p:attrName>
                                        </p:attrNameLst>
                                      </p:cBhvr>
                                      <p:to>
                                        <p:strVal val="visible"/>
                                      </p:to>
                                    </p:set>
                                    <p:anim calcmode="lin" valueType="num">
                                      <p:cBhvr additive="base">
                                        <p:cTn id="67" dur="500" fill="hold"/>
                                        <p:tgtEl>
                                          <p:spTgt spid="57348">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734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57348">
                                            <p:txEl>
                                              <p:pRg st="11" end="11"/>
                                            </p:txEl>
                                          </p:spTgt>
                                        </p:tgtEl>
                                        <p:attrNameLst>
                                          <p:attrName>style.visibility</p:attrName>
                                        </p:attrNameLst>
                                      </p:cBhvr>
                                      <p:to>
                                        <p:strVal val="visible"/>
                                      </p:to>
                                    </p:set>
                                    <p:anim calcmode="lin" valueType="num">
                                      <p:cBhvr additive="base">
                                        <p:cTn id="73" dur="500" fill="hold"/>
                                        <p:tgtEl>
                                          <p:spTgt spid="57348">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734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57348">
                                            <p:txEl>
                                              <p:pRg st="12" end="12"/>
                                            </p:txEl>
                                          </p:spTgt>
                                        </p:tgtEl>
                                        <p:attrNameLst>
                                          <p:attrName>style.visibility</p:attrName>
                                        </p:attrNameLst>
                                      </p:cBhvr>
                                      <p:to>
                                        <p:strVal val="visible"/>
                                      </p:to>
                                    </p:set>
                                    <p:anim calcmode="lin" valueType="num">
                                      <p:cBhvr additive="base">
                                        <p:cTn id="79" dur="500" fill="hold"/>
                                        <p:tgtEl>
                                          <p:spTgt spid="57348">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57348">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026">
            <a:extLst>
              <a:ext uri="{FF2B5EF4-FFF2-40B4-BE49-F238E27FC236}">
                <a16:creationId xmlns:a16="http://schemas.microsoft.com/office/drawing/2014/main" id="{82FEAFA9-6E24-48A9-9468-5377466FC3F9}"/>
              </a:ext>
            </a:extLst>
          </p:cNvPr>
          <p:cNvSpPr txBox="1">
            <a:spLocks noChangeArrowheads="1"/>
          </p:cNvSpPr>
          <p:nvPr/>
        </p:nvSpPr>
        <p:spPr bwMode="auto">
          <a:xfrm>
            <a:off x="0" y="0"/>
            <a:ext cx="9144000" cy="634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pPr>
            <a:r>
              <a:rPr lang="zh-CN" altLang="en-US" sz="2000" b="1">
                <a:solidFill>
                  <a:srgbClr val="800000"/>
                </a:solidFill>
              </a:rPr>
              <a:t>例</a:t>
            </a:r>
            <a:r>
              <a:rPr lang="zh-CN" altLang="en-US" sz="2000"/>
              <a:t>：求</a:t>
            </a:r>
            <a:r>
              <a:rPr lang="en-US" altLang="zh-CN" sz="2000"/>
              <a:t>(P∧(Q→R))→S</a:t>
            </a:r>
            <a:r>
              <a:rPr lang="zh-CN" altLang="en-US" sz="2000"/>
              <a:t>的合取范式。</a:t>
            </a:r>
          </a:p>
          <a:p>
            <a:pPr eaLnBrk="1" hangingPunct="1">
              <a:lnSpc>
                <a:spcPct val="90000"/>
              </a:lnSpc>
              <a:spcBef>
                <a:spcPct val="50000"/>
              </a:spcBef>
            </a:pPr>
            <a:r>
              <a:rPr lang="zh-CN" altLang="en-US" sz="2000"/>
              <a:t>     </a:t>
            </a:r>
            <a:r>
              <a:rPr lang="zh-CN" altLang="en-US" sz="2000" b="1"/>
              <a:t>解</a:t>
            </a:r>
            <a:r>
              <a:rPr lang="zh-CN" altLang="en-US" sz="2000"/>
              <a:t>： </a:t>
            </a:r>
            <a:r>
              <a:rPr lang="en-US" altLang="zh-CN" sz="2000"/>
              <a:t>(P∧(Q→R))→S </a:t>
            </a:r>
            <a:r>
              <a:rPr lang="en-US" altLang="zh-CN" sz="2000">
                <a:latin typeface="宋体" panose="02010600030101010101" pitchFamily="2" charset="-122"/>
                <a:sym typeface="Symbol" panose="05050102010706020507" pitchFamily="18" charset="2"/>
              </a:rPr>
              <a:t> </a:t>
            </a:r>
            <a:r>
              <a:rPr lang="en-US" altLang="zh-CN" sz="2000"/>
              <a:t>(P∧(﹁ Q∨R))→S </a:t>
            </a:r>
            <a:endParaRPr lang="en-US" altLang="zh-CN" sz="2000">
              <a:latin typeface="宋体" panose="02010600030101010101" pitchFamily="2" charset="-122"/>
              <a:sym typeface="Symbol" panose="05050102010706020507" pitchFamily="18" charset="2"/>
            </a:endParaRPr>
          </a:p>
          <a:p>
            <a:pPr eaLnBrk="1" hangingPunct="1">
              <a:lnSpc>
                <a:spcPct val="90000"/>
              </a:lnSpc>
              <a:spcBef>
                <a:spcPct val="50000"/>
              </a:spcBef>
            </a:pPr>
            <a:r>
              <a:rPr lang="en-US" altLang="zh-CN" sz="2000">
                <a:latin typeface="宋体" panose="02010600030101010101" pitchFamily="2" charset="-122"/>
                <a:sym typeface="Symbol" panose="05050102010706020507" pitchFamily="18" charset="2"/>
              </a:rPr>
              <a:t>                     </a:t>
            </a:r>
            <a:r>
              <a:rPr lang="en-US" altLang="zh-CN" sz="2000"/>
              <a:t>﹁(P∧(﹁ Q∨R)) ∨ S</a:t>
            </a:r>
            <a:r>
              <a:rPr lang="en-US" altLang="zh-CN" sz="2000">
                <a:latin typeface="宋体" panose="02010600030101010101" pitchFamily="2" charset="-122"/>
                <a:sym typeface="Symbol" panose="05050102010706020507" pitchFamily="18" charset="2"/>
              </a:rPr>
              <a:t> </a:t>
            </a:r>
          </a:p>
          <a:p>
            <a:pPr eaLnBrk="1" hangingPunct="1">
              <a:lnSpc>
                <a:spcPct val="90000"/>
              </a:lnSpc>
              <a:spcBef>
                <a:spcPct val="50000"/>
              </a:spcBef>
            </a:pPr>
            <a:r>
              <a:rPr lang="en-US" altLang="zh-CN" sz="2000">
                <a:latin typeface="宋体" panose="02010600030101010101" pitchFamily="2" charset="-122"/>
                <a:sym typeface="Symbol" panose="05050102010706020507" pitchFamily="18" charset="2"/>
              </a:rPr>
              <a:t>                      </a:t>
            </a:r>
            <a:r>
              <a:rPr lang="en-US" altLang="zh-CN" sz="2000"/>
              <a:t>﹁P ∨(Q∧﹁ R)∨ S</a:t>
            </a:r>
            <a:r>
              <a:rPr lang="en-US" altLang="zh-CN" sz="2000">
                <a:latin typeface="宋体" panose="02010600030101010101" pitchFamily="2" charset="-122"/>
                <a:sym typeface="Symbol" panose="05050102010706020507" pitchFamily="18" charset="2"/>
              </a:rPr>
              <a:t> </a:t>
            </a:r>
          </a:p>
          <a:p>
            <a:pPr eaLnBrk="1" hangingPunct="1">
              <a:lnSpc>
                <a:spcPct val="90000"/>
              </a:lnSpc>
              <a:spcBef>
                <a:spcPct val="50000"/>
              </a:spcBef>
            </a:pPr>
            <a:r>
              <a:rPr lang="en-US" altLang="zh-CN" sz="2000">
                <a:latin typeface="宋体" panose="02010600030101010101" pitchFamily="2" charset="-122"/>
                <a:sym typeface="Symbol" panose="05050102010706020507" pitchFamily="18" charset="2"/>
              </a:rPr>
              <a:t>                      </a:t>
            </a:r>
            <a:r>
              <a:rPr lang="en-US" altLang="zh-CN" sz="2000"/>
              <a:t>(﹁ P ∨S)∨(Q ∧﹁R)</a:t>
            </a:r>
            <a:endParaRPr lang="en-US" altLang="zh-CN" sz="2000">
              <a:latin typeface="宋体" panose="02010600030101010101" pitchFamily="2" charset="-122"/>
              <a:sym typeface="Symbol" panose="05050102010706020507" pitchFamily="18" charset="2"/>
            </a:endParaRPr>
          </a:p>
          <a:p>
            <a:pPr eaLnBrk="1" hangingPunct="1">
              <a:lnSpc>
                <a:spcPct val="90000"/>
              </a:lnSpc>
              <a:spcBef>
                <a:spcPct val="50000"/>
              </a:spcBef>
            </a:pPr>
            <a:r>
              <a:rPr lang="en-US" altLang="zh-CN" sz="2000">
                <a:latin typeface="宋体" panose="02010600030101010101" pitchFamily="2" charset="-122"/>
                <a:sym typeface="Symbol" panose="05050102010706020507" pitchFamily="18" charset="2"/>
              </a:rPr>
              <a:t>                      </a:t>
            </a:r>
            <a:r>
              <a:rPr lang="en-US" altLang="zh-CN" sz="2000"/>
              <a:t>(﹁ P ∨ S∨Q) ∧(﹁ P∨S ∨﹁ R) </a:t>
            </a:r>
          </a:p>
          <a:p>
            <a:pPr eaLnBrk="1" hangingPunct="1">
              <a:lnSpc>
                <a:spcPct val="90000"/>
              </a:lnSpc>
              <a:spcBef>
                <a:spcPct val="50000"/>
              </a:spcBef>
            </a:pPr>
            <a:r>
              <a:rPr lang="zh-CN" altLang="en-US" sz="2000" b="1">
                <a:solidFill>
                  <a:srgbClr val="800000"/>
                </a:solidFill>
              </a:rPr>
              <a:t>例</a:t>
            </a:r>
            <a:r>
              <a:rPr lang="zh-CN" altLang="en-US" sz="2000"/>
              <a:t>：求</a:t>
            </a:r>
            <a:r>
              <a:rPr lang="en-US" altLang="zh-CN" sz="2000"/>
              <a:t>﹁ (P∨Q)</a:t>
            </a:r>
            <a:r>
              <a:rPr lang="en-US" altLang="zh-CN" sz="2000">
                <a:latin typeface="宋体" panose="02010600030101010101" pitchFamily="2" charset="-122"/>
                <a:sym typeface="Symbol" panose="05050102010706020507" pitchFamily="18" charset="2"/>
              </a:rPr>
              <a:t></a:t>
            </a:r>
            <a:r>
              <a:rPr lang="en-US" altLang="zh-CN" sz="2000">
                <a:sym typeface="Symbol" panose="05050102010706020507" pitchFamily="18" charset="2"/>
              </a:rPr>
              <a:t>(P∧Q)</a:t>
            </a:r>
            <a:r>
              <a:rPr lang="zh-CN" altLang="en-US" sz="2000"/>
              <a:t>的析取范式。</a:t>
            </a:r>
          </a:p>
          <a:p>
            <a:pPr eaLnBrk="1" hangingPunct="1">
              <a:lnSpc>
                <a:spcPct val="90000"/>
              </a:lnSpc>
              <a:spcBef>
                <a:spcPct val="50000"/>
              </a:spcBef>
            </a:pPr>
            <a:r>
              <a:rPr lang="zh-CN" altLang="en-US" sz="2000"/>
              <a:t>     </a:t>
            </a:r>
            <a:r>
              <a:rPr lang="zh-CN" altLang="en-US" sz="2000" b="1"/>
              <a:t>解</a:t>
            </a:r>
            <a:r>
              <a:rPr lang="zh-CN" altLang="en-US" sz="2000"/>
              <a:t>：因为：</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sym typeface="Symbol" panose="05050102010706020507" pitchFamily="18" charset="2"/>
              </a:rPr>
              <a:t>B</a:t>
            </a:r>
            <a:r>
              <a:rPr lang="en-US" altLang="zh-CN" sz="2000">
                <a:latin typeface="宋体" panose="02010600030101010101" pitchFamily="2" charset="-122"/>
                <a:sym typeface="Symbol" panose="05050102010706020507" pitchFamily="18" charset="2"/>
              </a:rPr>
              <a:t></a:t>
            </a:r>
            <a:r>
              <a:rPr lang="en-US" altLang="zh-CN" sz="2000">
                <a:sym typeface="Symbol" panose="05050102010706020507" pitchFamily="18" charset="2"/>
              </a:rPr>
              <a:t>(A∧B)∨(</a:t>
            </a:r>
            <a:r>
              <a:rPr lang="en-US" altLang="zh-CN" sz="2000"/>
              <a:t>﹁A</a:t>
            </a:r>
            <a:r>
              <a:rPr lang="en-US" altLang="zh-CN" sz="2000">
                <a:sym typeface="Symbol" panose="05050102010706020507" pitchFamily="18" charset="2"/>
              </a:rPr>
              <a:t>∧</a:t>
            </a:r>
            <a:r>
              <a:rPr lang="en-US" altLang="zh-CN" sz="2000"/>
              <a:t>﹁B</a:t>
            </a:r>
            <a:r>
              <a:rPr lang="en-US" altLang="zh-CN" sz="2000">
                <a:sym typeface="Symbol" panose="05050102010706020507" pitchFamily="18" charset="2"/>
              </a:rPr>
              <a:t>)</a:t>
            </a:r>
          </a:p>
          <a:p>
            <a:pPr eaLnBrk="1" hangingPunct="1">
              <a:lnSpc>
                <a:spcPct val="90000"/>
              </a:lnSpc>
              <a:spcBef>
                <a:spcPct val="50000"/>
              </a:spcBef>
            </a:pPr>
            <a:r>
              <a:rPr lang="zh-CN" altLang="en-US" sz="2000">
                <a:latin typeface="宋体" panose="02010600030101010101" pitchFamily="2" charset="-122"/>
                <a:sym typeface="Symbol" panose="05050102010706020507" pitchFamily="18" charset="2"/>
              </a:rPr>
              <a:t>故</a:t>
            </a:r>
            <a:r>
              <a:rPr lang="en-US" altLang="zh-CN" sz="2000"/>
              <a:t>﹁ (P∨Q)</a:t>
            </a:r>
            <a:r>
              <a:rPr lang="en-US" altLang="zh-CN" sz="2000">
                <a:latin typeface="宋体" panose="02010600030101010101" pitchFamily="2" charset="-122"/>
                <a:sym typeface="Symbol" panose="05050102010706020507" pitchFamily="18" charset="2"/>
              </a:rPr>
              <a:t></a:t>
            </a:r>
            <a:r>
              <a:rPr lang="en-US" altLang="zh-CN" sz="2000">
                <a:sym typeface="Symbol" panose="05050102010706020507" pitchFamily="18" charset="2"/>
              </a:rPr>
              <a:t>(P∧Q)</a:t>
            </a:r>
            <a:r>
              <a:rPr lang="en-US" altLang="zh-CN" sz="2000">
                <a:latin typeface="宋体" panose="02010600030101010101" pitchFamily="2" charset="-122"/>
                <a:sym typeface="Symbol" panose="05050102010706020507" pitchFamily="18" charset="2"/>
              </a:rPr>
              <a:t>(</a:t>
            </a:r>
            <a:r>
              <a:rPr lang="en-US" altLang="zh-CN" sz="2000"/>
              <a:t>﹁ (P∨Q)</a:t>
            </a:r>
            <a:r>
              <a:rPr lang="en-US" altLang="zh-CN" sz="2000">
                <a:sym typeface="Symbol" panose="05050102010706020507" pitchFamily="18" charset="2"/>
              </a:rPr>
              <a:t>∧(P∧Q)) </a:t>
            </a:r>
            <a:r>
              <a:rPr lang="en-US" altLang="zh-CN" sz="2000"/>
              <a:t>∨((P∨Q)</a:t>
            </a:r>
            <a:r>
              <a:rPr lang="en-US" altLang="zh-CN" sz="2000">
                <a:sym typeface="Symbol" panose="05050102010706020507" pitchFamily="18" charset="2"/>
              </a:rPr>
              <a:t>∧</a:t>
            </a:r>
            <a:r>
              <a:rPr lang="en-US" altLang="zh-CN" sz="2000"/>
              <a:t>﹁</a:t>
            </a:r>
            <a:r>
              <a:rPr lang="en-US" altLang="zh-CN" sz="2000">
                <a:sym typeface="Symbol" panose="05050102010706020507" pitchFamily="18" charset="2"/>
              </a:rPr>
              <a:t>(P∧Q))</a:t>
            </a:r>
            <a:endParaRPr lang="en-US" altLang="zh-CN" sz="2000">
              <a:latin typeface="宋体" panose="02010600030101010101" pitchFamily="2" charset="-122"/>
              <a:sym typeface="Symbol" panose="05050102010706020507" pitchFamily="18" charset="2"/>
            </a:endParaRPr>
          </a:p>
          <a:p>
            <a:pPr eaLnBrk="1" hangingPunct="1">
              <a:lnSpc>
                <a:spcPct val="90000"/>
              </a:lnSpc>
              <a:spcBef>
                <a:spcPct val="50000"/>
              </a:spcBef>
            </a:pPr>
            <a:r>
              <a:rPr lang="en-US" altLang="zh-CN" sz="2000">
                <a:latin typeface="宋体" panose="02010600030101010101" pitchFamily="2" charset="-122"/>
                <a:sym typeface="Symbol" panose="05050102010706020507" pitchFamily="18" charset="2"/>
              </a:rPr>
              <a:t>                   (</a:t>
            </a:r>
            <a:r>
              <a:rPr lang="en-US" altLang="zh-CN" sz="2000"/>
              <a:t>﹁P </a:t>
            </a:r>
            <a:r>
              <a:rPr lang="en-US" altLang="zh-CN" sz="2000">
                <a:sym typeface="Symbol" panose="05050102010706020507" pitchFamily="18" charset="2"/>
              </a:rPr>
              <a:t>∧</a:t>
            </a:r>
            <a:r>
              <a:rPr lang="en-US" altLang="zh-CN" sz="2000"/>
              <a:t>﹁Q </a:t>
            </a:r>
            <a:r>
              <a:rPr lang="en-US" altLang="zh-CN" sz="2000">
                <a:sym typeface="Symbol" panose="05050102010706020507" pitchFamily="18" charset="2"/>
              </a:rPr>
              <a:t>∧</a:t>
            </a:r>
            <a:r>
              <a:rPr lang="en-US" altLang="zh-CN" sz="2000"/>
              <a:t> </a:t>
            </a:r>
            <a:r>
              <a:rPr lang="en-US" altLang="zh-CN" sz="2000">
                <a:sym typeface="Symbol" panose="05050102010706020507" pitchFamily="18" charset="2"/>
              </a:rPr>
              <a:t>P∧Q)</a:t>
            </a:r>
            <a:r>
              <a:rPr lang="en-US" altLang="zh-CN" sz="2000"/>
              <a:t>∨((P∨Q) </a:t>
            </a:r>
            <a:r>
              <a:rPr lang="en-US" altLang="zh-CN" sz="2000">
                <a:sym typeface="Symbol" panose="05050102010706020507" pitchFamily="18" charset="2"/>
              </a:rPr>
              <a:t>∧(</a:t>
            </a:r>
            <a:r>
              <a:rPr lang="en-US" altLang="zh-CN" sz="2000"/>
              <a:t>﹁</a:t>
            </a:r>
            <a:r>
              <a:rPr lang="en-US" altLang="zh-CN" sz="2000">
                <a:sym typeface="Symbol" panose="05050102010706020507" pitchFamily="18" charset="2"/>
              </a:rPr>
              <a:t> P</a:t>
            </a:r>
            <a:r>
              <a:rPr lang="en-US" altLang="zh-CN" sz="2000"/>
              <a:t>∨﹁</a:t>
            </a:r>
            <a:r>
              <a:rPr lang="en-US" altLang="zh-CN" sz="2000">
                <a:sym typeface="Symbol" panose="05050102010706020507" pitchFamily="18" charset="2"/>
              </a:rPr>
              <a:t>Q))</a:t>
            </a:r>
            <a:endParaRPr lang="en-US" altLang="zh-CN" sz="2000">
              <a:latin typeface="宋体" panose="02010600030101010101" pitchFamily="2" charset="-122"/>
              <a:sym typeface="Symbol" panose="05050102010706020507" pitchFamily="18" charset="2"/>
            </a:endParaRPr>
          </a:p>
          <a:p>
            <a:pPr eaLnBrk="1" hangingPunct="1">
              <a:lnSpc>
                <a:spcPct val="90000"/>
              </a:lnSpc>
              <a:spcBef>
                <a:spcPct val="50000"/>
              </a:spcBef>
            </a:pPr>
            <a:r>
              <a:rPr lang="en-US" altLang="zh-CN" sz="2000">
                <a:latin typeface="宋体" panose="02010600030101010101" pitchFamily="2" charset="-122"/>
                <a:sym typeface="Symbol" panose="05050102010706020507" pitchFamily="18" charset="2"/>
              </a:rPr>
              <a:t>         (</a:t>
            </a:r>
            <a:r>
              <a:rPr lang="en-US" altLang="zh-CN" sz="2000"/>
              <a:t>﹁P</a:t>
            </a:r>
            <a:r>
              <a:rPr lang="en-US" altLang="zh-CN" sz="2000">
                <a:sym typeface="Symbol" panose="05050102010706020507" pitchFamily="18" charset="2"/>
              </a:rPr>
              <a:t>∧</a:t>
            </a:r>
            <a:r>
              <a:rPr lang="en-US" altLang="zh-CN" sz="2000"/>
              <a:t>﹁Q </a:t>
            </a:r>
            <a:r>
              <a:rPr lang="en-US" altLang="zh-CN" sz="2000">
                <a:sym typeface="Symbol" panose="05050102010706020507" pitchFamily="18" charset="2"/>
              </a:rPr>
              <a:t>∧</a:t>
            </a:r>
            <a:r>
              <a:rPr lang="en-US" altLang="zh-CN" sz="2000"/>
              <a:t> </a:t>
            </a:r>
            <a:r>
              <a:rPr lang="en-US" altLang="zh-CN" sz="2000">
                <a:sym typeface="Symbol" panose="05050102010706020507" pitchFamily="18" charset="2"/>
              </a:rPr>
              <a:t>P∧Q)</a:t>
            </a:r>
            <a:r>
              <a:rPr lang="en-US" altLang="zh-CN" sz="2000"/>
              <a:t>∨(P</a:t>
            </a:r>
            <a:r>
              <a:rPr lang="en-US" altLang="zh-CN" sz="2000">
                <a:sym typeface="Symbol" panose="05050102010706020507" pitchFamily="18" charset="2"/>
              </a:rPr>
              <a:t>∧</a:t>
            </a:r>
            <a:r>
              <a:rPr lang="en-US" altLang="zh-CN" sz="2000"/>
              <a:t>﹁P) ∨</a:t>
            </a:r>
            <a:r>
              <a:rPr lang="en-US" altLang="zh-CN" sz="2000">
                <a:sym typeface="Symbol" panose="05050102010706020507" pitchFamily="18" charset="2"/>
              </a:rPr>
              <a:t>(Q∧</a:t>
            </a:r>
            <a:r>
              <a:rPr lang="en-US" altLang="zh-CN" sz="2000"/>
              <a:t>﹁P</a:t>
            </a:r>
            <a:r>
              <a:rPr lang="en-US" altLang="zh-CN" sz="2000">
                <a:sym typeface="Symbol" panose="05050102010706020507" pitchFamily="18" charset="2"/>
              </a:rPr>
              <a:t>)</a:t>
            </a:r>
            <a:r>
              <a:rPr lang="en-US" altLang="zh-CN" sz="2000"/>
              <a:t>∨(P</a:t>
            </a:r>
            <a:r>
              <a:rPr lang="en-US" altLang="zh-CN" sz="2000">
                <a:sym typeface="Symbol" panose="05050102010706020507" pitchFamily="18" charset="2"/>
              </a:rPr>
              <a:t>∧</a:t>
            </a:r>
            <a:r>
              <a:rPr lang="en-US" altLang="zh-CN" sz="2000"/>
              <a:t>﹁Q) ∨</a:t>
            </a:r>
            <a:r>
              <a:rPr lang="en-US" altLang="zh-CN" sz="2000">
                <a:sym typeface="Symbol" panose="05050102010706020507" pitchFamily="18" charset="2"/>
              </a:rPr>
              <a:t>(Q∧</a:t>
            </a:r>
            <a:r>
              <a:rPr lang="en-US" altLang="zh-CN" sz="2000"/>
              <a:t>﹁</a:t>
            </a:r>
            <a:r>
              <a:rPr lang="en-US" altLang="zh-CN" sz="2000">
                <a:sym typeface="Symbol" panose="05050102010706020507" pitchFamily="18" charset="2"/>
              </a:rPr>
              <a:t>Q)</a:t>
            </a:r>
            <a:endParaRPr lang="en-US" altLang="zh-CN" sz="2000"/>
          </a:p>
          <a:p>
            <a:pPr eaLnBrk="1" hangingPunct="1">
              <a:lnSpc>
                <a:spcPct val="90000"/>
              </a:lnSpc>
              <a:spcBef>
                <a:spcPct val="50000"/>
              </a:spcBef>
            </a:pPr>
            <a:r>
              <a:rPr lang="zh-CN" altLang="en-US" sz="2000" b="1">
                <a:solidFill>
                  <a:schemeClr val="accent2"/>
                </a:solidFill>
              </a:rPr>
              <a:t>注</a:t>
            </a:r>
            <a:r>
              <a:rPr lang="zh-CN" altLang="en-US" sz="2000"/>
              <a:t>： 命题公式的合取范式或析取范式并不唯一。</a:t>
            </a:r>
          </a:p>
          <a:p>
            <a:pPr eaLnBrk="1" hangingPunct="1">
              <a:lnSpc>
                <a:spcPct val="90000"/>
              </a:lnSpc>
              <a:spcBef>
                <a:spcPct val="50000"/>
              </a:spcBef>
            </a:pPr>
            <a:r>
              <a:rPr lang="zh-CN" altLang="en-US" sz="2000"/>
              <a:t>如： </a:t>
            </a:r>
            <a:r>
              <a:rPr lang="en-US" altLang="zh-CN" sz="2000"/>
              <a:t>P∨(Q</a:t>
            </a:r>
            <a:r>
              <a:rPr lang="en-US" altLang="zh-CN" sz="2000">
                <a:sym typeface="Symbol" panose="05050102010706020507" pitchFamily="18" charset="2"/>
              </a:rPr>
              <a:t>∧R) </a:t>
            </a:r>
            <a:r>
              <a:rPr lang="en-US" altLang="zh-CN" sz="2000">
                <a:latin typeface="宋体" panose="02010600030101010101" pitchFamily="2" charset="-122"/>
                <a:sym typeface="Symbol" panose="05050102010706020507" pitchFamily="18" charset="2"/>
              </a:rPr>
              <a:t> </a:t>
            </a:r>
            <a:r>
              <a:rPr lang="en-US" altLang="zh-CN" sz="2000"/>
              <a:t>(P∨Q)</a:t>
            </a:r>
            <a:r>
              <a:rPr lang="en-US" altLang="zh-CN" sz="2000">
                <a:sym typeface="Symbol" panose="05050102010706020507" pitchFamily="18" charset="2"/>
              </a:rPr>
              <a:t>∧</a:t>
            </a:r>
            <a:r>
              <a:rPr lang="en-US" altLang="zh-CN" sz="2000"/>
              <a:t>(P∨R) </a:t>
            </a:r>
            <a:endParaRPr lang="en-US" altLang="zh-CN" sz="2000">
              <a:latin typeface="宋体" panose="02010600030101010101" pitchFamily="2" charset="-122"/>
              <a:sym typeface="Symbol" panose="05050102010706020507" pitchFamily="18" charset="2"/>
            </a:endParaRPr>
          </a:p>
          <a:p>
            <a:pPr eaLnBrk="1" hangingPunct="1">
              <a:lnSpc>
                <a:spcPct val="90000"/>
              </a:lnSpc>
              <a:spcBef>
                <a:spcPct val="50000"/>
              </a:spcBef>
            </a:pPr>
            <a:r>
              <a:rPr lang="en-US" altLang="zh-CN" sz="2000">
                <a:latin typeface="宋体" panose="02010600030101010101" pitchFamily="2" charset="-122"/>
                <a:sym typeface="Symbol" panose="05050102010706020507" pitchFamily="18" charset="2"/>
              </a:rPr>
              <a:t>                </a:t>
            </a:r>
            <a:r>
              <a:rPr lang="en-US" altLang="zh-CN" sz="2000">
                <a:sym typeface="Symbol" panose="05050102010706020507" pitchFamily="18" charset="2"/>
              </a:rPr>
              <a:t>(P∧P) </a:t>
            </a:r>
            <a:r>
              <a:rPr lang="en-US" altLang="zh-CN" sz="2000"/>
              <a:t>∨</a:t>
            </a:r>
            <a:r>
              <a:rPr lang="en-US" altLang="zh-CN" sz="2000">
                <a:sym typeface="Symbol" panose="05050102010706020507" pitchFamily="18" charset="2"/>
              </a:rPr>
              <a:t> (P∧R) </a:t>
            </a:r>
            <a:r>
              <a:rPr lang="en-US" altLang="zh-CN" sz="2000"/>
              <a:t>∨</a:t>
            </a:r>
            <a:r>
              <a:rPr lang="en-US" altLang="zh-CN" sz="2000">
                <a:sym typeface="Symbol" panose="05050102010706020507" pitchFamily="18" charset="2"/>
              </a:rPr>
              <a:t>(Q∧P) </a:t>
            </a:r>
            <a:r>
              <a:rPr lang="en-US" altLang="zh-CN" sz="2000"/>
              <a:t>∨</a:t>
            </a:r>
            <a:r>
              <a:rPr lang="en-US" altLang="zh-CN" sz="2000">
                <a:sym typeface="Symbol" panose="05050102010706020507" pitchFamily="18" charset="2"/>
              </a:rPr>
              <a:t>(Q∧R) </a:t>
            </a:r>
            <a:endParaRPr lang="en-US" altLang="zh-CN" sz="2000"/>
          </a:p>
          <a:p>
            <a:pPr eaLnBrk="1" hangingPunct="1">
              <a:lnSpc>
                <a:spcPct val="90000"/>
              </a:lnSpc>
              <a:spcBef>
                <a:spcPct val="50000"/>
              </a:spcBef>
            </a:pPr>
            <a:r>
              <a:rPr lang="en-US" altLang="zh-CN" sz="2000"/>
              <a:t>      </a:t>
            </a:r>
            <a:r>
              <a:rPr lang="zh-CN" altLang="en-US" sz="2000"/>
              <a:t>为使任一命题公式化成唯一的等价命题的标准形式，下面引进“主范式”概念。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 calcmode="lin" valueType="num">
                                      <p:cBhvr additive="base">
                                        <p:cTn id="7" dur="500" fill="hold"/>
                                        <p:tgtEl>
                                          <p:spTgt spid="9830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83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8306">
                                            <p:txEl>
                                              <p:pRg st="1" end="1"/>
                                            </p:txEl>
                                          </p:spTgt>
                                        </p:tgtEl>
                                        <p:attrNameLst>
                                          <p:attrName>style.visibility</p:attrName>
                                        </p:attrNameLst>
                                      </p:cBhvr>
                                      <p:to>
                                        <p:strVal val="visible"/>
                                      </p:to>
                                    </p:set>
                                    <p:anim calcmode="lin" valueType="num">
                                      <p:cBhvr additive="base">
                                        <p:cTn id="13" dur="500" fill="hold"/>
                                        <p:tgtEl>
                                          <p:spTgt spid="9830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83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8306">
                                            <p:txEl>
                                              <p:pRg st="2" end="2"/>
                                            </p:txEl>
                                          </p:spTgt>
                                        </p:tgtEl>
                                        <p:attrNameLst>
                                          <p:attrName>style.visibility</p:attrName>
                                        </p:attrNameLst>
                                      </p:cBhvr>
                                      <p:to>
                                        <p:strVal val="visible"/>
                                      </p:to>
                                    </p:set>
                                    <p:anim calcmode="lin" valueType="num">
                                      <p:cBhvr additive="base">
                                        <p:cTn id="19" dur="500" fill="hold"/>
                                        <p:tgtEl>
                                          <p:spTgt spid="9830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83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8306">
                                            <p:txEl>
                                              <p:pRg st="3" end="3"/>
                                            </p:txEl>
                                          </p:spTgt>
                                        </p:tgtEl>
                                        <p:attrNameLst>
                                          <p:attrName>style.visibility</p:attrName>
                                        </p:attrNameLst>
                                      </p:cBhvr>
                                      <p:to>
                                        <p:strVal val="visible"/>
                                      </p:to>
                                    </p:set>
                                    <p:anim calcmode="lin" valueType="num">
                                      <p:cBhvr additive="base">
                                        <p:cTn id="25" dur="500" fill="hold"/>
                                        <p:tgtEl>
                                          <p:spTgt spid="9830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83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8306">
                                            <p:txEl>
                                              <p:pRg st="4" end="4"/>
                                            </p:txEl>
                                          </p:spTgt>
                                        </p:tgtEl>
                                        <p:attrNameLst>
                                          <p:attrName>style.visibility</p:attrName>
                                        </p:attrNameLst>
                                      </p:cBhvr>
                                      <p:to>
                                        <p:strVal val="visible"/>
                                      </p:to>
                                    </p:set>
                                    <p:anim calcmode="lin" valueType="num">
                                      <p:cBhvr additive="base">
                                        <p:cTn id="31" dur="500" fill="hold"/>
                                        <p:tgtEl>
                                          <p:spTgt spid="9830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83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8306">
                                            <p:txEl>
                                              <p:pRg st="5" end="5"/>
                                            </p:txEl>
                                          </p:spTgt>
                                        </p:tgtEl>
                                        <p:attrNameLst>
                                          <p:attrName>style.visibility</p:attrName>
                                        </p:attrNameLst>
                                      </p:cBhvr>
                                      <p:to>
                                        <p:strVal val="visible"/>
                                      </p:to>
                                    </p:set>
                                    <p:anim calcmode="lin" valueType="num">
                                      <p:cBhvr additive="base">
                                        <p:cTn id="37" dur="500" fill="hold"/>
                                        <p:tgtEl>
                                          <p:spTgt spid="9830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83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8306">
                                            <p:txEl>
                                              <p:pRg st="6" end="6"/>
                                            </p:txEl>
                                          </p:spTgt>
                                        </p:tgtEl>
                                        <p:attrNameLst>
                                          <p:attrName>style.visibility</p:attrName>
                                        </p:attrNameLst>
                                      </p:cBhvr>
                                      <p:to>
                                        <p:strVal val="visible"/>
                                      </p:to>
                                    </p:set>
                                    <p:anim calcmode="lin" valueType="num">
                                      <p:cBhvr additive="base">
                                        <p:cTn id="43" dur="500" fill="hold"/>
                                        <p:tgtEl>
                                          <p:spTgt spid="9830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830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8306">
                                            <p:txEl>
                                              <p:pRg st="7" end="7"/>
                                            </p:txEl>
                                          </p:spTgt>
                                        </p:tgtEl>
                                        <p:attrNameLst>
                                          <p:attrName>style.visibility</p:attrName>
                                        </p:attrNameLst>
                                      </p:cBhvr>
                                      <p:to>
                                        <p:strVal val="visible"/>
                                      </p:to>
                                    </p:set>
                                    <p:anim calcmode="lin" valueType="num">
                                      <p:cBhvr additive="base">
                                        <p:cTn id="49" dur="500" fill="hold"/>
                                        <p:tgtEl>
                                          <p:spTgt spid="98306">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830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98306">
                                            <p:txEl>
                                              <p:pRg st="8" end="8"/>
                                            </p:txEl>
                                          </p:spTgt>
                                        </p:tgtEl>
                                        <p:attrNameLst>
                                          <p:attrName>style.visibility</p:attrName>
                                        </p:attrNameLst>
                                      </p:cBhvr>
                                      <p:to>
                                        <p:strVal val="visible"/>
                                      </p:to>
                                    </p:set>
                                    <p:anim calcmode="lin" valueType="num">
                                      <p:cBhvr additive="base">
                                        <p:cTn id="55" dur="500" fill="hold"/>
                                        <p:tgtEl>
                                          <p:spTgt spid="98306">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830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98306">
                                            <p:txEl>
                                              <p:pRg st="9" end="9"/>
                                            </p:txEl>
                                          </p:spTgt>
                                        </p:tgtEl>
                                        <p:attrNameLst>
                                          <p:attrName>style.visibility</p:attrName>
                                        </p:attrNameLst>
                                      </p:cBhvr>
                                      <p:to>
                                        <p:strVal val="visible"/>
                                      </p:to>
                                    </p:set>
                                    <p:anim calcmode="lin" valueType="num">
                                      <p:cBhvr additive="base">
                                        <p:cTn id="61" dur="500" fill="hold"/>
                                        <p:tgtEl>
                                          <p:spTgt spid="98306">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830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98306">
                                            <p:txEl>
                                              <p:pRg st="10" end="10"/>
                                            </p:txEl>
                                          </p:spTgt>
                                        </p:tgtEl>
                                        <p:attrNameLst>
                                          <p:attrName>style.visibility</p:attrName>
                                        </p:attrNameLst>
                                      </p:cBhvr>
                                      <p:to>
                                        <p:strVal val="visible"/>
                                      </p:to>
                                    </p:set>
                                    <p:anim calcmode="lin" valueType="num">
                                      <p:cBhvr additive="base">
                                        <p:cTn id="67" dur="500" fill="hold"/>
                                        <p:tgtEl>
                                          <p:spTgt spid="98306">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830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98306">
                                            <p:txEl>
                                              <p:pRg st="11" end="11"/>
                                            </p:txEl>
                                          </p:spTgt>
                                        </p:tgtEl>
                                        <p:attrNameLst>
                                          <p:attrName>style.visibility</p:attrName>
                                        </p:attrNameLst>
                                      </p:cBhvr>
                                      <p:to>
                                        <p:strVal val="visible"/>
                                      </p:to>
                                    </p:set>
                                    <p:anim calcmode="lin" valueType="num">
                                      <p:cBhvr additive="base">
                                        <p:cTn id="73" dur="500" fill="hold"/>
                                        <p:tgtEl>
                                          <p:spTgt spid="98306">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9830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98306">
                                            <p:txEl>
                                              <p:pRg st="12" end="12"/>
                                            </p:txEl>
                                          </p:spTgt>
                                        </p:tgtEl>
                                        <p:attrNameLst>
                                          <p:attrName>style.visibility</p:attrName>
                                        </p:attrNameLst>
                                      </p:cBhvr>
                                      <p:to>
                                        <p:strVal val="visible"/>
                                      </p:to>
                                    </p:set>
                                    <p:anim calcmode="lin" valueType="num">
                                      <p:cBhvr additive="base">
                                        <p:cTn id="79" dur="500" fill="hold"/>
                                        <p:tgtEl>
                                          <p:spTgt spid="98306">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98306">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98306">
                                            <p:txEl>
                                              <p:pRg st="13" end="13"/>
                                            </p:txEl>
                                          </p:spTgt>
                                        </p:tgtEl>
                                        <p:attrNameLst>
                                          <p:attrName>style.visibility</p:attrName>
                                        </p:attrNameLst>
                                      </p:cBhvr>
                                      <p:to>
                                        <p:strVal val="visible"/>
                                      </p:to>
                                    </p:set>
                                    <p:anim calcmode="lin" valueType="num">
                                      <p:cBhvr additive="base">
                                        <p:cTn id="85" dur="500" fill="hold"/>
                                        <p:tgtEl>
                                          <p:spTgt spid="98306">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98306">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98306">
                                            <p:txEl>
                                              <p:pRg st="14" end="14"/>
                                            </p:txEl>
                                          </p:spTgt>
                                        </p:tgtEl>
                                        <p:attrNameLst>
                                          <p:attrName>style.visibility</p:attrName>
                                        </p:attrNameLst>
                                      </p:cBhvr>
                                      <p:to>
                                        <p:strVal val="visible"/>
                                      </p:to>
                                    </p:set>
                                    <p:anim calcmode="lin" valueType="num">
                                      <p:cBhvr additive="base">
                                        <p:cTn id="91" dur="500" fill="hold"/>
                                        <p:tgtEl>
                                          <p:spTgt spid="98306">
                                            <p:txEl>
                                              <p:pRg st="14" end="14"/>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98306">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a:extLst>
              <a:ext uri="{FF2B5EF4-FFF2-40B4-BE49-F238E27FC236}">
                <a16:creationId xmlns:a16="http://schemas.microsoft.com/office/drawing/2014/main" id="{1F42A7E7-AA07-4B2E-A0C7-E5F9666CCF0F}"/>
              </a:ext>
            </a:extLst>
          </p:cNvPr>
          <p:cNvSpPr txBox="1">
            <a:spLocks noChangeArrowheads="1"/>
          </p:cNvSpPr>
          <p:nvPr/>
        </p:nvSpPr>
        <p:spPr bwMode="auto">
          <a:xfrm>
            <a:off x="0" y="0"/>
            <a:ext cx="91440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定义</a:t>
            </a:r>
            <a:r>
              <a:rPr lang="en-US" altLang="zh-CN" b="1">
                <a:solidFill>
                  <a:schemeClr val="accent2"/>
                </a:solidFill>
              </a:rPr>
              <a:t>1-7.4</a:t>
            </a:r>
            <a:r>
              <a:rPr lang="en-US" altLang="zh-CN"/>
              <a:t>	n</a:t>
            </a:r>
            <a:r>
              <a:rPr lang="zh-CN" altLang="en-US"/>
              <a:t>个命题变元的合取式称作布尔合取或小项，其中</a:t>
            </a:r>
          </a:p>
          <a:p>
            <a:pPr eaLnBrk="1" hangingPunct="1">
              <a:spcBef>
                <a:spcPct val="50000"/>
              </a:spcBef>
            </a:pPr>
            <a:r>
              <a:rPr lang="zh-CN" altLang="en-US"/>
              <a:t>每个变元与它的否定不能同时存在，但两者必须出现且仅出现一次。</a:t>
            </a:r>
          </a:p>
        </p:txBody>
      </p:sp>
      <p:sp>
        <p:nvSpPr>
          <p:cNvPr id="59428" name="Text Box 36">
            <a:extLst>
              <a:ext uri="{FF2B5EF4-FFF2-40B4-BE49-F238E27FC236}">
                <a16:creationId xmlns:a16="http://schemas.microsoft.com/office/drawing/2014/main" id="{5A637C89-0157-48C2-B2EA-15087695C47A}"/>
              </a:ext>
            </a:extLst>
          </p:cNvPr>
          <p:cNvSpPr txBox="1">
            <a:spLocks noChangeArrowheads="1"/>
          </p:cNvSpPr>
          <p:nvPr/>
        </p:nvSpPr>
        <p:spPr bwMode="auto">
          <a:xfrm>
            <a:off x="0" y="1066800"/>
            <a:ext cx="914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                  </a:t>
            </a:r>
            <a:r>
              <a:rPr lang="zh-CN" altLang="en-US" sz="2000"/>
              <a:t>设</a:t>
            </a:r>
            <a:r>
              <a:rPr lang="en-US" altLang="zh-CN" sz="2000"/>
              <a:t>P</a:t>
            </a:r>
            <a:r>
              <a:rPr lang="zh-CN" altLang="en-US" sz="2000"/>
              <a:t>、</a:t>
            </a:r>
            <a:r>
              <a:rPr lang="en-US" altLang="zh-CN" sz="2000"/>
              <a:t>Q</a:t>
            </a:r>
            <a:r>
              <a:rPr lang="zh-CN" altLang="en-US" sz="2000"/>
              <a:t>、</a:t>
            </a:r>
            <a:r>
              <a:rPr lang="en-US" altLang="zh-CN" sz="2000"/>
              <a:t>R</a:t>
            </a:r>
            <a:r>
              <a:rPr lang="zh-CN" altLang="en-US" sz="2000"/>
              <a:t>是三个命题变元。</a:t>
            </a:r>
          </a:p>
          <a:p>
            <a:pPr eaLnBrk="1" hangingPunct="1">
              <a:spcBef>
                <a:spcPct val="50000"/>
              </a:spcBef>
            </a:pPr>
            <a:r>
              <a:rPr lang="zh-CN" altLang="en-US" sz="2000"/>
              <a:t>    用</a:t>
            </a:r>
            <a:r>
              <a:rPr lang="en-US" altLang="zh-CN" sz="2000"/>
              <a:t>m</a:t>
            </a:r>
            <a:r>
              <a:rPr lang="en-US" altLang="zh-CN" sz="2000" baseline="-25000"/>
              <a:t>0</a:t>
            </a:r>
            <a:r>
              <a:rPr lang="en-US" altLang="zh-CN" sz="2000"/>
              <a:t>,m</a:t>
            </a:r>
            <a:r>
              <a:rPr lang="en-US" altLang="zh-CN" sz="2000" baseline="-25000"/>
              <a:t>1</a:t>
            </a:r>
            <a:r>
              <a:rPr lang="en-US" altLang="zh-CN" sz="2000"/>
              <a:t>, …,m</a:t>
            </a:r>
            <a:r>
              <a:rPr lang="en-US" altLang="zh-CN" sz="2000" baseline="-25000"/>
              <a:t>7</a:t>
            </a:r>
            <a:r>
              <a:rPr lang="en-US" altLang="zh-CN" sz="2000"/>
              <a:t>(</a:t>
            </a:r>
            <a:r>
              <a:rPr lang="zh-CN" altLang="en-US" sz="2000"/>
              <a:t>或</a:t>
            </a:r>
            <a:r>
              <a:rPr lang="en-US" altLang="zh-CN" sz="2000"/>
              <a:t>m</a:t>
            </a:r>
            <a:r>
              <a:rPr lang="en-US" altLang="zh-CN" sz="2000" baseline="-25000"/>
              <a:t>000</a:t>
            </a:r>
            <a:r>
              <a:rPr lang="en-US" altLang="zh-CN" sz="2000"/>
              <a:t>,m</a:t>
            </a:r>
            <a:r>
              <a:rPr lang="en-US" altLang="zh-CN" sz="2000" baseline="-25000"/>
              <a:t>001</a:t>
            </a:r>
            <a:r>
              <a:rPr lang="en-US" altLang="zh-CN" sz="2000"/>
              <a:t>, …m</a:t>
            </a:r>
            <a:r>
              <a:rPr lang="en-US" altLang="zh-CN" sz="2000" baseline="-25000"/>
              <a:t>111</a:t>
            </a:r>
            <a:r>
              <a:rPr lang="en-US" altLang="zh-CN" sz="2000"/>
              <a:t>)</a:t>
            </a:r>
            <a:r>
              <a:rPr lang="zh-CN" altLang="en-US" sz="2000"/>
              <a:t>分别表示小项。</a:t>
            </a:r>
          </a:p>
          <a:p>
            <a:pPr eaLnBrk="1" hangingPunct="1">
              <a:spcBef>
                <a:spcPct val="50000"/>
              </a:spcBef>
            </a:pPr>
            <a:r>
              <a:rPr lang="zh-CN" altLang="en-US" sz="2000"/>
              <a:t>    如下表所示：</a:t>
            </a:r>
          </a:p>
        </p:txBody>
      </p:sp>
      <p:graphicFrame>
        <p:nvGraphicFramePr>
          <p:cNvPr id="59586" name="Group 194">
            <a:extLst>
              <a:ext uri="{FF2B5EF4-FFF2-40B4-BE49-F238E27FC236}">
                <a16:creationId xmlns:a16="http://schemas.microsoft.com/office/drawing/2014/main" id="{5B7618B4-A8B6-41AF-9337-7295F6A5AB57}"/>
              </a:ext>
            </a:extLst>
          </p:cNvPr>
          <p:cNvGraphicFramePr>
            <a:graphicFrameLocks noGrp="1"/>
          </p:cNvGraphicFramePr>
          <p:nvPr/>
        </p:nvGraphicFramePr>
        <p:xfrm>
          <a:off x="107950" y="2743200"/>
          <a:ext cx="8915400" cy="3292475"/>
        </p:xfrm>
        <a:graphic>
          <a:graphicData uri="http://schemas.openxmlformats.org/drawingml/2006/table">
            <a:tbl>
              <a:tblPr/>
              <a:tblGrid>
                <a:gridCol w="1390650">
                  <a:extLst>
                    <a:ext uri="{9D8B030D-6E8A-4147-A177-3AD203B41FA5}">
                      <a16:colId xmlns:a16="http://schemas.microsoft.com/office/drawing/2014/main" val="20000"/>
                    </a:ext>
                  </a:extLst>
                </a:gridCol>
                <a:gridCol w="2535238">
                  <a:extLst>
                    <a:ext uri="{9D8B030D-6E8A-4147-A177-3AD203B41FA5}">
                      <a16:colId xmlns:a16="http://schemas.microsoft.com/office/drawing/2014/main" val="20001"/>
                    </a:ext>
                  </a:extLst>
                </a:gridCol>
                <a:gridCol w="2781300">
                  <a:extLst>
                    <a:ext uri="{9D8B030D-6E8A-4147-A177-3AD203B41FA5}">
                      <a16:colId xmlns:a16="http://schemas.microsoft.com/office/drawing/2014/main" val="20002"/>
                    </a:ext>
                  </a:extLst>
                </a:gridCol>
                <a:gridCol w="2208212">
                  <a:extLst>
                    <a:ext uri="{9D8B030D-6E8A-4147-A177-3AD203B41FA5}">
                      <a16:colId xmlns:a16="http://schemas.microsoft.com/office/drawing/2014/main" val="20003"/>
                    </a:ext>
                  </a:extLst>
                </a:gridCol>
              </a:tblGrid>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下标编码（十进制数）</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下标编码（二进制数）</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小项</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0</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000</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1 </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001</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001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2 </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010</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3 </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011</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4 </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100</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4</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5 </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101</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101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6 </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110</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7 </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111</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9575" name="Text Box 183">
            <a:extLst>
              <a:ext uri="{FF2B5EF4-FFF2-40B4-BE49-F238E27FC236}">
                <a16:creationId xmlns:a16="http://schemas.microsoft.com/office/drawing/2014/main" id="{7ABB78FE-CCAB-48ED-8C77-23B401DBA739}"/>
              </a:ext>
            </a:extLst>
          </p:cNvPr>
          <p:cNvSpPr txBox="1">
            <a:spLocks noChangeArrowheads="1"/>
          </p:cNvSpPr>
          <p:nvPr/>
        </p:nvSpPr>
        <p:spPr bwMode="auto">
          <a:xfrm>
            <a:off x="228600" y="6324600"/>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   </a:t>
            </a:r>
            <a:r>
              <a:rPr lang="zh-CN" altLang="en-US" sz="2000"/>
              <a:t>一般地，</a:t>
            </a:r>
            <a:r>
              <a:rPr lang="en-US" altLang="zh-CN" sz="2000"/>
              <a:t>n</a:t>
            </a:r>
            <a:r>
              <a:rPr lang="zh-CN" altLang="en-US" sz="2000"/>
              <a:t>个命题变元有</a:t>
            </a:r>
            <a:r>
              <a:rPr lang="en-US" altLang="zh-CN" sz="2000"/>
              <a:t>2</a:t>
            </a:r>
            <a:r>
              <a:rPr lang="en-US" altLang="zh-CN" sz="2000" baseline="30000"/>
              <a:t>n</a:t>
            </a:r>
            <a:r>
              <a:rPr lang="zh-CN" altLang="en-US" sz="2000"/>
              <a:t>个小项。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 calcmode="lin" valueType="num">
                                      <p:cBhvr additive="base">
                                        <p:cTn id="7" dur="500" fill="hold"/>
                                        <p:tgtEl>
                                          <p:spTgt spid="5939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3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9396">
                                            <p:txEl>
                                              <p:pRg st="1" end="1"/>
                                            </p:txEl>
                                          </p:spTgt>
                                        </p:tgtEl>
                                        <p:attrNameLst>
                                          <p:attrName>style.visibility</p:attrName>
                                        </p:attrNameLst>
                                      </p:cBhvr>
                                      <p:to>
                                        <p:strVal val="visible"/>
                                      </p:to>
                                    </p:set>
                                    <p:anim calcmode="lin" valueType="num">
                                      <p:cBhvr additive="base">
                                        <p:cTn id="13" dur="500" fill="hold"/>
                                        <p:tgtEl>
                                          <p:spTgt spid="5939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93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428">
                                            <p:txEl>
                                              <p:pRg st="0" end="0"/>
                                            </p:txEl>
                                          </p:spTgt>
                                        </p:tgtEl>
                                        <p:attrNameLst>
                                          <p:attrName>style.visibility</p:attrName>
                                        </p:attrNameLst>
                                      </p:cBhvr>
                                      <p:to>
                                        <p:strVal val="visible"/>
                                      </p:to>
                                    </p:set>
                                    <p:anim calcmode="lin" valueType="num">
                                      <p:cBhvr additive="base">
                                        <p:cTn id="19" dur="500" fill="hold"/>
                                        <p:tgtEl>
                                          <p:spTgt spid="5942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4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428">
                                            <p:txEl>
                                              <p:pRg st="1" end="1"/>
                                            </p:txEl>
                                          </p:spTgt>
                                        </p:tgtEl>
                                        <p:attrNameLst>
                                          <p:attrName>style.visibility</p:attrName>
                                        </p:attrNameLst>
                                      </p:cBhvr>
                                      <p:to>
                                        <p:strVal val="visible"/>
                                      </p:to>
                                    </p:set>
                                    <p:anim calcmode="lin" valueType="num">
                                      <p:cBhvr additive="base">
                                        <p:cTn id="25" dur="500" fill="hold"/>
                                        <p:tgtEl>
                                          <p:spTgt spid="5942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4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428">
                                            <p:txEl>
                                              <p:pRg st="2" end="2"/>
                                            </p:txEl>
                                          </p:spTgt>
                                        </p:tgtEl>
                                        <p:attrNameLst>
                                          <p:attrName>style.visibility</p:attrName>
                                        </p:attrNameLst>
                                      </p:cBhvr>
                                      <p:to>
                                        <p:strVal val="visible"/>
                                      </p:to>
                                    </p:set>
                                    <p:anim calcmode="lin" valueType="num">
                                      <p:cBhvr additive="base">
                                        <p:cTn id="31" dur="500" fill="hold"/>
                                        <p:tgtEl>
                                          <p:spTgt spid="59428">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4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9586"/>
                                        </p:tgtEl>
                                        <p:attrNameLst>
                                          <p:attrName>style.visibility</p:attrName>
                                        </p:attrNameLst>
                                      </p:cBhvr>
                                      <p:to>
                                        <p:strVal val="visible"/>
                                      </p:to>
                                    </p:set>
                                    <p:anim calcmode="lin" valueType="num">
                                      <p:cBhvr additive="base">
                                        <p:cTn id="37" dur="500" fill="hold"/>
                                        <p:tgtEl>
                                          <p:spTgt spid="59586"/>
                                        </p:tgtEl>
                                        <p:attrNameLst>
                                          <p:attrName>ppt_x</p:attrName>
                                        </p:attrNameLst>
                                      </p:cBhvr>
                                      <p:tavLst>
                                        <p:tav tm="0">
                                          <p:val>
                                            <p:strVal val="0-#ppt_w/2"/>
                                          </p:val>
                                        </p:tav>
                                        <p:tav tm="100000">
                                          <p:val>
                                            <p:strVal val="#ppt_x"/>
                                          </p:val>
                                        </p:tav>
                                      </p:tavLst>
                                    </p:anim>
                                    <p:anim calcmode="lin" valueType="num">
                                      <p:cBhvr additive="base">
                                        <p:cTn id="38" dur="500" fill="hold"/>
                                        <p:tgtEl>
                                          <p:spTgt spid="5958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575"/>
                                        </p:tgtEl>
                                        <p:attrNameLst>
                                          <p:attrName>style.visibility</p:attrName>
                                        </p:attrNameLst>
                                      </p:cBhvr>
                                      <p:to>
                                        <p:strVal val="visible"/>
                                      </p:to>
                                    </p:set>
                                    <p:anim calcmode="lin" valueType="num">
                                      <p:cBhvr additive="base">
                                        <p:cTn id="43" dur="500" fill="hold"/>
                                        <p:tgtEl>
                                          <p:spTgt spid="59575"/>
                                        </p:tgtEl>
                                        <p:attrNameLst>
                                          <p:attrName>ppt_x</p:attrName>
                                        </p:attrNameLst>
                                      </p:cBhvr>
                                      <p:tavLst>
                                        <p:tav tm="0">
                                          <p:val>
                                            <p:strVal val="0-#ppt_w/2"/>
                                          </p:val>
                                        </p:tav>
                                        <p:tav tm="100000">
                                          <p:val>
                                            <p:strVal val="#ppt_x"/>
                                          </p:val>
                                        </p:tav>
                                      </p:tavLst>
                                    </p:anim>
                                    <p:anim calcmode="lin" valueType="num">
                                      <p:cBhvr additive="base">
                                        <p:cTn id="44" dur="500" fill="hold"/>
                                        <p:tgtEl>
                                          <p:spTgt spid="595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autoUpdateAnimBg="0"/>
      <p:bldP spid="59428" grpId="0" build="p" autoUpdateAnimBg="0"/>
      <p:bldP spid="5957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a:extLst>
              <a:ext uri="{FF2B5EF4-FFF2-40B4-BE49-F238E27FC236}">
                <a16:creationId xmlns:a16="http://schemas.microsoft.com/office/drawing/2014/main" id="{7EBA4F28-7BF2-4B89-B596-03511742AE12}"/>
              </a:ext>
            </a:extLst>
          </p:cNvPr>
          <p:cNvSpPr txBox="1">
            <a:spLocks noChangeArrowheads="1"/>
          </p:cNvSpPr>
          <p:nvPr/>
        </p:nvSpPr>
        <p:spPr bwMode="auto">
          <a:xfrm>
            <a:off x="304800" y="3733800"/>
            <a:ext cx="80772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(2)</a:t>
            </a:r>
            <a:r>
              <a:rPr lang="zh-CN" altLang="en-US" sz="2000"/>
              <a:t>任意两个不同小项的合取式永假。</a:t>
            </a:r>
          </a:p>
          <a:p>
            <a:pPr eaLnBrk="1" hangingPunct="1">
              <a:spcBef>
                <a:spcPct val="50000"/>
              </a:spcBef>
            </a:pPr>
            <a:r>
              <a:rPr lang="zh-CN" altLang="en-US" sz="2000"/>
              <a:t>               如</a:t>
            </a:r>
            <a:r>
              <a:rPr lang="en-US" altLang="zh-CN" sz="2000"/>
              <a:t>m</a:t>
            </a:r>
            <a:r>
              <a:rPr lang="en-US" altLang="zh-CN" sz="2000" baseline="-25000"/>
              <a:t>001</a:t>
            </a:r>
            <a:r>
              <a:rPr lang="en-US" altLang="zh-CN" sz="2000"/>
              <a:t>∧m</a:t>
            </a:r>
            <a:r>
              <a:rPr lang="en-US" altLang="zh-CN" sz="2000" baseline="-25000"/>
              <a:t>100</a:t>
            </a:r>
            <a:r>
              <a:rPr lang="en-US" altLang="zh-CN" sz="2000"/>
              <a:t> </a:t>
            </a:r>
            <a:r>
              <a:rPr lang="en-US" altLang="zh-CN" sz="2000">
                <a:latin typeface="宋体" panose="02010600030101010101" pitchFamily="2" charset="-122"/>
                <a:sym typeface="Symbol" panose="05050102010706020507" pitchFamily="18" charset="2"/>
              </a:rPr>
              <a:t></a:t>
            </a:r>
            <a:r>
              <a:rPr lang="en-US" altLang="zh-CN" sz="2000"/>
              <a:t>(﹁P∧﹁Q∧R)∧(P∧﹁Q∧﹁R) </a:t>
            </a:r>
          </a:p>
          <a:p>
            <a:pPr eaLnBrk="1" hangingPunct="1">
              <a:spcBef>
                <a:spcPct val="50000"/>
              </a:spcBef>
            </a:pPr>
            <a:r>
              <a:rPr lang="en-US" altLang="zh-CN" sz="2000"/>
              <a:t>                                      </a:t>
            </a:r>
            <a:r>
              <a:rPr lang="en-US" altLang="zh-CN" sz="2000">
                <a:latin typeface="宋体" panose="02010600030101010101" pitchFamily="2" charset="-122"/>
                <a:sym typeface="Symbol" panose="05050102010706020507" pitchFamily="18" charset="2"/>
              </a:rPr>
              <a:t></a:t>
            </a:r>
            <a:r>
              <a:rPr lang="en-US" altLang="zh-CN" sz="2000"/>
              <a:t> ﹁ P∧P∧﹁ Q∧R∧﹁R </a:t>
            </a:r>
            <a:r>
              <a:rPr lang="en-US" altLang="zh-CN" sz="2000">
                <a:latin typeface="宋体" panose="02010600030101010101" pitchFamily="2" charset="-122"/>
                <a:sym typeface="Symbol" panose="05050102010706020507" pitchFamily="18" charset="2"/>
              </a:rPr>
              <a:t></a:t>
            </a:r>
            <a:r>
              <a:rPr lang="en-US" altLang="zh-CN" sz="2000"/>
              <a:t> F</a:t>
            </a:r>
            <a:r>
              <a:rPr lang="zh-CN" altLang="en-US" sz="2000"/>
              <a:t>；</a:t>
            </a:r>
          </a:p>
          <a:p>
            <a:pPr eaLnBrk="1" hangingPunct="1">
              <a:spcBef>
                <a:spcPct val="50000"/>
              </a:spcBef>
            </a:pPr>
            <a:r>
              <a:rPr lang="en-US" altLang="zh-CN" sz="2000"/>
              <a:t>(3)</a:t>
            </a:r>
            <a:r>
              <a:rPr lang="zh-CN" altLang="en-US" sz="2000"/>
              <a:t>全体小项的析取式永为真，记作：          </a:t>
            </a:r>
            <a:r>
              <a:rPr lang="zh-CN" altLang="en-US" sz="2000">
                <a:latin typeface="宋体" panose="02010600030101010101" pitchFamily="2" charset="-122"/>
                <a:sym typeface="Symbol" panose="05050102010706020507" pitchFamily="18" charset="2"/>
              </a:rPr>
              <a:t></a:t>
            </a:r>
            <a:r>
              <a:rPr lang="zh-CN" altLang="en-US" sz="2000"/>
              <a:t> </a:t>
            </a:r>
            <a:r>
              <a:rPr lang="en-US" altLang="zh-CN" sz="2000"/>
              <a:t>m</a:t>
            </a:r>
            <a:r>
              <a:rPr lang="en-US" altLang="zh-CN" sz="2000" baseline="-25000"/>
              <a:t>0</a:t>
            </a:r>
            <a:r>
              <a:rPr lang="en-US" altLang="zh-CN" sz="2000"/>
              <a:t>∨m</a:t>
            </a:r>
            <a:r>
              <a:rPr lang="en-US" altLang="zh-CN" sz="2000" baseline="-25000"/>
              <a:t>1</a:t>
            </a:r>
            <a:r>
              <a:rPr lang="en-US" altLang="zh-CN" sz="2000"/>
              <a:t>∨…∨m</a:t>
            </a:r>
            <a:r>
              <a:rPr lang="en-US" altLang="zh-CN" sz="2000" baseline="-25000"/>
              <a:t>2</a:t>
            </a:r>
            <a:r>
              <a:rPr lang="en-US" altLang="zh-CN" sz="2000" baseline="30000"/>
              <a:t>n</a:t>
            </a:r>
            <a:r>
              <a:rPr lang="en-US" altLang="zh-CN" sz="2000" baseline="-25000"/>
              <a:t>-1</a:t>
            </a:r>
            <a:r>
              <a:rPr lang="en-US" altLang="zh-CN" sz="2000"/>
              <a:t> </a:t>
            </a:r>
            <a:r>
              <a:rPr lang="en-US" altLang="zh-CN" sz="2000">
                <a:latin typeface="宋体" panose="02010600030101010101" pitchFamily="2" charset="-122"/>
                <a:sym typeface="Symbol" panose="05050102010706020507" pitchFamily="18" charset="2"/>
              </a:rPr>
              <a:t></a:t>
            </a:r>
            <a:r>
              <a:rPr lang="en-US" altLang="zh-CN" sz="2000"/>
              <a:t> T</a:t>
            </a:r>
          </a:p>
        </p:txBody>
      </p:sp>
      <p:graphicFrame>
        <p:nvGraphicFramePr>
          <p:cNvPr id="99332" name="Object 4">
            <a:extLst>
              <a:ext uri="{FF2B5EF4-FFF2-40B4-BE49-F238E27FC236}">
                <a16:creationId xmlns:a16="http://schemas.microsoft.com/office/drawing/2014/main" id="{84A9C6F8-20F2-4D6D-978A-22BAF3ED8574}"/>
              </a:ext>
            </a:extLst>
          </p:cNvPr>
          <p:cNvGraphicFramePr>
            <a:graphicFrameLocks noChangeAspect="1"/>
          </p:cNvGraphicFramePr>
          <p:nvPr/>
        </p:nvGraphicFramePr>
        <p:xfrm>
          <a:off x="4419600" y="4953000"/>
          <a:ext cx="736600" cy="685800"/>
        </p:xfrm>
        <a:graphic>
          <a:graphicData uri="http://schemas.openxmlformats.org/presentationml/2006/ole">
            <mc:AlternateContent xmlns:mc="http://schemas.openxmlformats.org/markup-compatibility/2006">
              <mc:Choice xmlns:v="urn:schemas-microsoft-com:vml" Requires="v">
                <p:oleObj name="Equation" r:id="rId2" imgW="431613" imgH="444307" progId="Equation.3">
                  <p:embed/>
                </p:oleObj>
              </mc:Choice>
              <mc:Fallback>
                <p:oleObj name="Equation" r:id="rId2" imgW="431613" imgH="444307" progId="Equation.3">
                  <p:embed/>
                  <p:pic>
                    <p:nvPicPr>
                      <p:cNvPr id="99332" name="Object 4">
                        <a:extLst>
                          <a:ext uri="{FF2B5EF4-FFF2-40B4-BE49-F238E27FC236}">
                            <a16:creationId xmlns:a16="http://schemas.microsoft.com/office/drawing/2014/main" id="{84A9C6F8-20F2-4D6D-978A-22BAF3ED8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953000"/>
                        <a:ext cx="736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3" name="Text Box 5">
            <a:extLst>
              <a:ext uri="{FF2B5EF4-FFF2-40B4-BE49-F238E27FC236}">
                <a16:creationId xmlns:a16="http://schemas.microsoft.com/office/drawing/2014/main" id="{0AB7B262-6D62-4B5E-B5EF-79BBC924A0DC}"/>
              </a:ext>
            </a:extLst>
          </p:cNvPr>
          <p:cNvSpPr txBox="1">
            <a:spLocks noChangeArrowheads="1"/>
          </p:cNvSpPr>
          <p:nvPr/>
        </p:nvSpPr>
        <p:spPr bwMode="auto">
          <a:xfrm>
            <a:off x="0" y="0"/>
            <a:ext cx="8915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800000"/>
                </a:solidFill>
              </a:rPr>
              <a:t>小项具有的性质</a:t>
            </a:r>
            <a:r>
              <a:rPr lang="en-US" altLang="zh-CN" sz="2000"/>
              <a:t>(</a:t>
            </a:r>
            <a:r>
              <a:rPr lang="zh-CN" altLang="en-US" sz="2000"/>
              <a:t>以三个命题变元为例，真值</a:t>
            </a:r>
            <a:r>
              <a:rPr lang="en-US" altLang="zh-CN" sz="2000"/>
              <a:t>T</a:t>
            </a:r>
            <a:r>
              <a:rPr lang="zh-CN" altLang="en-US" sz="2000"/>
              <a:t>和</a:t>
            </a:r>
            <a:r>
              <a:rPr lang="en-US" altLang="zh-CN" sz="2000"/>
              <a:t>F</a:t>
            </a:r>
            <a:r>
              <a:rPr lang="zh-CN" altLang="en-US" sz="2000"/>
              <a:t>分别记为“</a:t>
            </a:r>
            <a:r>
              <a:rPr lang="en-US" altLang="zh-CN" sz="2000"/>
              <a:t>1”</a:t>
            </a:r>
            <a:r>
              <a:rPr lang="zh-CN" altLang="en-US" sz="2000"/>
              <a:t>和“</a:t>
            </a:r>
            <a:r>
              <a:rPr lang="en-US" altLang="zh-CN" sz="2000"/>
              <a:t>0”)</a:t>
            </a:r>
            <a:r>
              <a:rPr lang="zh-CN" altLang="en-US" sz="2000"/>
              <a:t>。</a:t>
            </a:r>
          </a:p>
          <a:p>
            <a:pPr eaLnBrk="1" hangingPunct="1">
              <a:spcBef>
                <a:spcPct val="50000"/>
              </a:spcBef>
            </a:pPr>
            <a:r>
              <a:rPr lang="en-US" altLang="zh-CN" sz="2000"/>
              <a:t>(1)</a:t>
            </a:r>
            <a:r>
              <a:rPr lang="zh-CN" altLang="en-US" sz="2000"/>
              <a:t>当每一个小项的真值指派与编码相同时，其真值为</a:t>
            </a:r>
            <a:r>
              <a:rPr lang="en-US" altLang="zh-CN" sz="2000"/>
              <a:t>T</a:t>
            </a:r>
            <a:r>
              <a:rPr lang="zh-CN" altLang="en-US" sz="2000"/>
              <a:t>，在其余</a:t>
            </a:r>
            <a:r>
              <a:rPr lang="en-US" altLang="zh-CN" sz="2000"/>
              <a:t>2</a:t>
            </a:r>
            <a:r>
              <a:rPr lang="en-US" altLang="zh-CN" sz="2000" baseline="30000"/>
              <a:t>n</a:t>
            </a:r>
            <a:r>
              <a:rPr lang="en-US" altLang="zh-CN" sz="2000"/>
              <a:t>-1</a:t>
            </a:r>
            <a:r>
              <a:rPr lang="zh-CN" altLang="en-US" sz="2000"/>
              <a:t>种指派情</a:t>
            </a:r>
          </a:p>
          <a:p>
            <a:pPr eaLnBrk="1" hangingPunct="1">
              <a:spcBef>
                <a:spcPct val="50000"/>
              </a:spcBef>
            </a:pPr>
            <a:r>
              <a:rPr lang="zh-CN" altLang="en-US" sz="2000"/>
              <a:t>况下均为</a:t>
            </a:r>
            <a:r>
              <a:rPr lang="en-US" altLang="zh-CN" sz="2000"/>
              <a:t>F</a:t>
            </a:r>
            <a:r>
              <a:rPr lang="zh-CN" altLang="en-US" sz="2000"/>
              <a:t>。如：三个命题变元</a:t>
            </a:r>
            <a:r>
              <a:rPr lang="en-US" altLang="zh-CN" sz="2000"/>
              <a:t>P</a:t>
            </a:r>
            <a:r>
              <a:rPr lang="zh-CN" altLang="en-US" sz="2000"/>
              <a:t>，</a:t>
            </a:r>
            <a:r>
              <a:rPr lang="en-US" altLang="zh-CN" sz="2000"/>
              <a:t>Q</a:t>
            </a:r>
            <a:r>
              <a:rPr lang="zh-CN" altLang="en-US" sz="2000"/>
              <a:t>，</a:t>
            </a:r>
            <a:r>
              <a:rPr lang="en-US" altLang="zh-CN" sz="2000"/>
              <a:t>R</a:t>
            </a:r>
            <a:r>
              <a:rPr lang="zh-CN" altLang="en-US" sz="2000"/>
              <a:t>。</a:t>
            </a:r>
          </a:p>
        </p:txBody>
      </p:sp>
      <p:graphicFrame>
        <p:nvGraphicFramePr>
          <p:cNvPr id="99334" name="Group 6">
            <a:extLst>
              <a:ext uri="{FF2B5EF4-FFF2-40B4-BE49-F238E27FC236}">
                <a16:creationId xmlns:a16="http://schemas.microsoft.com/office/drawing/2014/main" id="{67F07A67-9B54-46EA-A465-FF5FE775665F}"/>
              </a:ext>
            </a:extLst>
          </p:cNvPr>
          <p:cNvGraphicFramePr>
            <a:graphicFrameLocks noGrp="1"/>
          </p:cNvGraphicFramePr>
          <p:nvPr/>
        </p:nvGraphicFramePr>
        <p:xfrm>
          <a:off x="304800" y="1371600"/>
          <a:ext cx="8001000" cy="2157413"/>
        </p:xfrm>
        <a:graphic>
          <a:graphicData uri="http://schemas.openxmlformats.org/drawingml/2006/table">
            <a:tbl>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000250">
                  <a:extLst>
                    <a:ext uri="{9D8B030D-6E8A-4147-A177-3AD203B41FA5}">
                      <a16:colId xmlns:a16="http://schemas.microsoft.com/office/drawing/2014/main" val="20002"/>
                    </a:ext>
                  </a:extLst>
                </a:gridCol>
                <a:gridCol w="2000250">
                  <a:extLst>
                    <a:ext uri="{9D8B030D-6E8A-4147-A177-3AD203B41FA5}">
                      <a16:colId xmlns:a16="http://schemas.microsoft.com/office/drawing/2014/main" val="20003"/>
                    </a:ext>
                  </a:extLst>
                </a:gridCol>
              </a:tblGrid>
              <a:tr h="694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小项</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对应为真的指派</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小项</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对应为真的指派</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R)</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     F     F)</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     F     F)</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P∧﹁Q∧ 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     F     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     F     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     T     F)</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     T     F)</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P∧ Q∧  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     T     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     T     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9366" name="Text Box 38">
            <a:extLst>
              <a:ext uri="{FF2B5EF4-FFF2-40B4-BE49-F238E27FC236}">
                <a16:creationId xmlns:a16="http://schemas.microsoft.com/office/drawing/2014/main" id="{2F404C02-B707-45AD-A8C3-221711A107B7}"/>
              </a:ext>
            </a:extLst>
          </p:cNvPr>
          <p:cNvSpPr txBox="1">
            <a:spLocks noChangeArrowheads="1"/>
          </p:cNvSpPr>
          <p:nvPr/>
        </p:nvSpPr>
        <p:spPr bwMode="auto">
          <a:xfrm>
            <a:off x="0" y="5562600"/>
            <a:ext cx="8839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定义</a:t>
            </a:r>
            <a:r>
              <a:rPr lang="en-US" altLang="zh-CN" b="1">
                <a:solidFill>
                  <a:schemeClr val="accent2"/>
                </a:solidFill>
              </a:rPr>
              <a:t>1-7.5</a:t>
            </a:r>
            <a:r>
              <a:rPr lang="en-US" altLang="zh-CN"/>
              <a:t>	</a:t>
            </a:r>
            <a:r>
              <a:rPr lang="zh-CN" altLang="en-US"/>
              <a:t>对给定的命题公式，若有一等价公式仅由小项的析</a:t>
            </a:r>
          </a:p>
          <a:p>
            <a:pPr eaLnBrk="1" hangingPunct="1">
              <a:spcBef>
                <a:spcPct val="50000"/>
              </a:spcBef>
            </a:pPr>
            <a:r>
              <a:rPr lang="zh-CN" altLang="en-US"/>
              <a:t>取组成，则该等价式称作原式的主析取范式。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333">
                                            <p:txEl>
                                              <p:pRg st="0" end="0"/>
                                            </p:txEl>
                                          </p:spTgt>
                                        </p:tgtEl>
                                        <p:attrNameLst>
                                          <p:attrName>style.visibility</p:attrName>
                                        </p:attrNameLst>
                                      </p:cBhvr>
                                      <p:to>
                                        <p:strVal val="visible"/>
                                      </p:to>
                                    </p:set>
                                    <p:anim calcmode="lin" valueType="num">
                                      <p:cBhvr additive="base">
                                        <p:cTn id="7" dur="500" fill="hold"/>
                                        <p:tgtEl>
                                          <p:spTgt spid="9933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3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9333">
                                            <p:txEl>
                                              <p:pRg st="1" end="1"/>
                                            </p:txEl>
                                          </p:spTgt>
                                        </p:tgtEl>
                                        <p:attrNameLst>
                                          <p:attrName>style.visibility</p:attrName>
                                        </p:attrNameLst>
                                      </p:cBhvr>
                                      <p:to>
                                        <p:strVal val="visible"/>
                                      </p:to>
                                    </p:set>
                                    <p:anim calcmode="lin" valueType="num">
                                      <p:cBhvr additive="base">
                                        <p:cTn id="13" dur="500" fill="hold"/>
                                        <p:tgtEl>
                                          <p:spTgt spid="9933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933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9333">
                                            <p:txEl>
                                              <p:pRg st="2" end="2"/>
                                            </p:txEl>
                                          </p:spTgt>
                                        </p:tgtEl>
                                        <p:attrNameLst>
                                          <p:attrName>style.visibility</p:attrName>
                                        </p:attrNameLst>
                                      </p:cBhvr>
                                      <p:to>
                                        <p:strVal val="visible"/>
                                      </p:to>
                                    </p:set>
                                    <p:anim calcmode="lin" valueType="num">
                                      <p:cBhvr additive="base">
                                        <p:cTn id="19" dur="500" fill="hold"/>
                                        <p:tgtEl>
                                          <p:spTgt spid="9933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933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9334"/>
                                        </p:tgtEl>
                                        <p:attrNameLst>
                                          <p:attrName>style.visibility</p:attrName>
                                        </p:attrNameLst>
                                      </p:cBhvr>
                                      <p:to>
                                        <p:strVal val="visible"/>
                                      </p:to>
                                    </p:set>
                                    <p:anim calcmode="lin" valueType="num">
                                      <p:cBhvr additive="base">
                                        <p:cTn id="25" dur="500" fill="hold"/>
                                        <p:tgtEl>
                                          <p:spTgt spid="99334"/>
                                        </p:tgtEl>
                                        <p:attrNameLst>
                                          <p:attrName>ppt_x</p:attrName>
                                        </p:attrNameLst>
                                      </p:cBhvr>
                                      <p:tavLst>
                                        <p:tav tm="0">
                                          <p:val>
                                            <p:strVal val="0-#ppt_w/2"/>
                                          </p:val>
                                        </p:tav>
                                        <p:tav tm="100000">
                                          <p:val>
                                            <p:strVal val="#ppt_x"/>
                                          </p:val>
                                        </p:tav>
                                      </p:tavLst>
                                    </p:anim>
                                    <p:anim calcmode="lin" valueType="num">
                                      <p:cBhvr additive="base">
                                        <p:cTn id="26"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9331">
                                            <p:txEl>
                                              <p:pRg st="0" end="0"/>
                                            </p:txEl>
                                          </p:spTgt>
                                        </p:tgtEl>
                                        <p:attrNameLst>
                                          <p:attrName>style.visibility</p:attrName>
                                        </p:attrNameLst>
                                      </p:cBhvr>
                                      <p:to>
                                        <p:strVal val="visible"/>
                                      </p:to>
                                    </p:set>
                                    <p:anim calcmode="lin" valueType="num">
                                      <p:cBhvr additive="base">
                                        <p:cTn id="31" dur="500" fill="hold"/>
                                        <p:tgtEl>
                                          <p:spTgt spid="99331">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9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9331">
                                            <p:txEl>
                                              <p:pRg st="1" end="1"/>
                                            </p:txEl>
                                          </p:spTgt>
                                        </p:tgtEl>
                                        <p:attrNameLst>
                                          <p:attrName>style.visibility</p:attrName>
                                        </p:attrNameLst>
                                      </p:cBhvr>
                                      <p:to>
                                        <p:strVal val="visible"/>
                                      </p:to>
                                    </p:set>
                                    <p:anim calcmode="lin" valueType="num">
                                      <p:cBhvr additive="base">
                                        <p:cTn id="37" dur="500" fill="hold"/>
                                        <p:tgtEl>
                                          <p:spTgt spid="99331">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9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9331">
                                            <p:txEl>
                                              <p:pRg st="2" end="2"/>
                                            </p:txEl>
                                          </p:spTgt>
                                        </p:tgtEl>
                                        <p:attrNameLst>
                                          <p:attrName>style.visibility</p:attrName>
                                        </p:attrNameLst>
                                      </p:cBhvr>
                                      <p:to>
                                        <p:strVal val="visible"/>
                                      </p:to>
                                    </p:set>
                                    <p:anim calcmode="lin" valueType="num">
                                      <p:cBhvr additive="base">
                                        <p:cTn id="43" dur="500" fill="hold"/>
                                        <p:tgtEl>
                                          <p:spTgt spid="99331">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9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9331">
                                            <p:txEl>
                                              <p:pRg st="3" end="3"/>
                                            </p:txEl>
                                          </p:spTgt>
                                        </p:tgtEl>
                                        <p:attrNameLst>
                                          <p:attrName>style.visibility</p:attrName>
                                        </p:attrNameLst>
                                      </p:cBhvr>
                                      <p:to>
                                        <p:strVal val="visible"/>
                                      </p:to>
                                    </p:set>
                                    <p:anim calcmode="lin" valueType="num">
                                      <p:cBhvr additive="base">
                                        <p:cTn id="49" dur="500" fill="hold"/>
                                        <p:tgtEl>
                                          <p:spTgt spid="99331">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9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99332"/>
                                        </p:tgtEl>
                                        <p:attrNameLst>
                                          <p:attrName>style.visibility</p:attrName>
                                        </p:attrNameLst>
                                      </p:cBhvr>
                                      <p:to>
                                        <p:strVal val="visible"/>
                                      </p:to>
                                    </p:set>
                                    <p:anim calcmode="lin" valueType="num">
                                      <p:cBhvr additive="base">
                                        <p:cTn id="55" dur="500" fill="hold"/>
                                        <p:tgtEl>
                                          <p:spTgt spid="99332"/>
                                        </p:tgtEl>
                                        <p:attrNameLst>
                                          <p:attrName>ppt_x</p:attrName>
                                        </p:attrNameLst>
                                      </p:cBhvr>
                                      <p:tavLst>
                                        <p:tav tm="0">
                                          <p:val>
                                            <p:strVal val="0-#ppt_w/2"/>
                                          </p:val>
                                        </p:tav>
                                        <p:tav tm="100000">
                                          <p:val>
                                            <p:strVal val="#ppt_x"/>
                                          </p:val>
                                        </p:tav>
                                      </p:tavLst>
                                    </p:anim>
                                    <p:anim calcmode="lin" valueType="num">
                                      <p:cBhvr additive="base">
                                        <p:cTn id="56"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99366">
                                            <p:txEl>
                                              <p:pRg st="0" end="0"/>
                                            </p:txEl>
                                          </p:spTgt>
                                        </p:tgtEl>
                                        <p:attrNameLst>
                                          <p:attrName>style.visibility</p:attrName>
                                        </p:attrNameLst>
                                      </p:cBhvr>
                                      <p:to>
                                        <p:strVal val="visible"/>
                                      </p:to>
                                    </p:set>
                                    <p:anim calcmode="lin" valueType="num">
                                      <p:cBhvr additive="base">
                                        <p:cTn id="61" dur="500" fill="hold"/>
                                        <p:tgtEl>
                                          <p:spTgt spid="9936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93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99366">
                                            <p:txEl>
                                              <p:pRg st="1" end="1"/>
                                            </p:txEl>
                                          </p:spTgt>
                                        </p:tgtEl>
                                        <p:attrNameLst>
                                          <p:attrName>style.visibility</p:attrName>
                                        </p:attrNameLst>
                                      </p:cBhvr>
                                      <p:to>
                                        <p:strVal val="visible"/>
                                      </p:to>
                                    </p:set>
                                    <p:anim calcmode="lin" valueType="num">
                                      <p:cBhvr additive="base">
                                        <p:cTn id="67" dur="500" fill="hold"/>
                                        <p:tgtEl>
                                          <p:spTgt spid="99366">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936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P spid="99333" grpId="0" build="p" autoUpdateAnimBg="0"/>
      <p:bldP spid="9936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B9B1354-9346-4A00-97FF-BCCA374E938E}"/>
              </a:ext>
            </a:extLst>
          </p:cNvPr>
          <p:cNvSpPr>
            <a:spLocks noGrp="1" noChangeArrowheads="1"/>
          </p:cNvSpPr>
          <p:nvPr>
            <p:ph type="title"/>
          </p:nvPr>
        </p:nvSpPr>
        <p:spPr>
          <a:xfrm>
            <a:off x="685800" y="228600"/>
            <a:ext cx="7772400" cy="1143000"/>
          </a:xfrm>
        </p:spPr>
        <p:txBody>
          <a:bodyPr/>
          <a:lstStyle/>
          <a:p>
            <a:pPr eaLnBrk="1" hangingPunct="1"/>
            <a:r>
              <a:rPr lang="zh-CN" altLang="en-US" b="1" dirty="0"/>
              <a:t>离散数学</a:t>
            </a:r>
            <a:r>
              <a:rPr lang="en-US" altLang="zh-CN" sz="2400" dirty="0"/>
              <a:t>(</a:t>
            </a:r>
            <a:r>
              <a:rPr lang="zh-CN" altLang="en-US" sz="2400" dirty="0"/>
              <a:t>主要内容</a:t>
            </a:r>
            <a:r>
              <a:rPr lang="en-US" altLang="zh-CN" sz="2400" dirty="0"/>
              <a:t>)</a:t>
            </a:r>
            <a:endParaRPr lang="en-US" altLang="zh-CN" dirty="0"/>
          </a:p>
        </p:txBody>
      </p:sp>
      <p:sp>
        <p:nvSpPr>
          <p:cNvPr id="94211" name="Rectangle 3">
            <a:extLst>
              <a:ext uri="{FF2B5EF4-FFF2-40B4-BE49-F238E27FC236}">
                <a16:creationId xmlns:a16="http://schemas.microsoft.com/office/drawing/2014/main" id="{0A305CD3-104C-4282-B819-92AA71CC07FD}"/>
              </a:ext>
            </a:extLst>
          </p:cNvPr>
          <p:cNvSpPr>
            <a:spLocks noGrp="1" noChangeArrowheads="1"/>
          </p:cNvSpPr>
          <p:nvPr>
            <p:ph type="body" idx="1"/>
          </p:nvPr>
        </p:nvSpPr>
        <p:spPr>
          <a:xfrm>
            <a:off x="685800" y="1371600"/>
            <a:ext cx="7772400" cy="4114800"/>
          </a:xfrm>
        </p:spPr>
        <p:txBody>
          <a:bodyPr/>
          <a:lstStyle/>
          <a:p>
            <a:pPr eaLnBrk="1" hangingPunct="1"/>
            <a:r>
              <a:rPr lang="zh-CN" altLang="en-US" dirty="0"/>
              <a:t>第一章 命题逻辑</a:t>
            </a:r>
          </a:p>
          <a:p>
            <a:pPr eaLnBrk="1" hangingPunct="1"/>
            <a:r>
              <a:rPr lang="zh-CN" altLang="en-US" dirty="0"/>
              <a:t>第二章 谓词逻辑</a:t>
            </a:r>
          </a:p>
          <a:p>
            <a:pPr eaLnBrk="1" hangingPunct="1"/>
            <a:r>
              <a:rPr lang="zh-CN" altLang="en-US" dirty="0"/>
              <a:t>第三章 集合与关系</a:t>
            </a:r>
          </a:p>
          <a:p>
            <a:pPr eaLnBrk="1" hangingPunct="1"/>
            <a:r>
              <a:rPr lang="zh-CN" altLang="en-US" dirty="0"/>
              <a:t>第四章 函数</a:t>
            </a:r>
          </a:p>
          <a:p>
            <a:pPr eaLnBrk="1" hangingPunct="1"/>
            <a:r>
              <a:rPr lang="zh-CN" altLang="en-US" dirty="0"/>
              <a:t>第五章 代数结构</a:t>
            </a:r>
          </a:p>
          <a:p>
            <a:pPr eaLnBrk="1" hangingPunct="1"/>
            <a:r>
              <a:rPr lang="zh-CN" altLang="en-US" dirty="0"/>
              <a:t>第六章 格与布尔代数</a:t>
            </a:r>
          </a:p>
          <a:p>
            <a:pPr eaLnBrk="1" hangingPunct="1"/>
            <a:r>
              <a:rPr lang="zh-CN" altLang="en-US" dirty="0"/>
              <a:t>第七章 图论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additive="base">
                                        <p:cTn id="7" dur="500" fill="hold"/>
                                        <p:tgtEl>
                                          <p:spTgt spid="94210"/>
                                        </p:tgtEl>
                                        <p:attrNameLst>
                                          <p:attrName>ppt_x</p:attrName>
                                        </p:attrNameLst>
                                      </p:cBhvr>
                                      <p:tavLst>
                                        <p:tav tm="0">
                                          <p:val>
                                            <p:strVal val="0-#ppt_w/2"/>
                                          </p:val>
                                        </p:tav>
                                        <p:tav tm="100000">
                                          <p:val>
                                            <p:strVal val="#ppt_x"/>
                                          </p:val>
                                        </p:tav>
                                      </p:tavLst>
                                    </p:anim>
                                    <p:anim calcmode="lin" valueType="num">
                                      <p:cBhvr additive="base">
                                        <p:cTn id="8" dur="500" fill="hold"/>
                                        <p:tgtEl>
                                          <p:spTgt spid="942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4211">
                                            <p:txEl>
                                              <p:pRg st="0" end="0"/>
                                            </p:txEl>
                                          </p:spTgt>
                                        </p:tgtEl>
                                        <p:attrNameLst>
                                          <p:attrName>style.visibility</p:attrName>
                                        </p:attrNameLst>
                                      </p:cBhvr>
                                      <p:to>
                                        <p:strVal val="visible"/>
                                      </p:to>
                                    </p:set>
                                    <p:anim calcmode="lin" valueType="num">
                                      <p:cBhvr additive="base">
                                        <p:cTn id="13" dur="500" fill="hold"/>
                                        <p:tgtEl>
                                          <p:spTgt spid="94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4211">
                                            <p:txEl>
                                              <p:pRg st="1" end="1"/>
                                            </p:txEl>
                                          </p:spTgt>
                                        </p:tgtEl>
                                        <p:attrNameLst>
                                          <p:attrName>style.visibility</p:attrName>
                                        </p:attrNameLst>
                                      </p:cBhvr>
                                      <p:to>
                                        <p:strVal val="visible"/>
                                      </p:to>
                                    </p:set>
                                    <p:anim calcmode="lin" valueType="num">
                                      <p:cBhvr additive="base">
                                        <p:cTn id="19" dur="500" fill="hold"/>
                                        <p:tgtEl>
                                          <p:spTgt spid="94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4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4211">
                                            <p:txEl>
                                              <p:pRg st="2" end="2"/>
                                            </p:txEl>
                                          </p:spTgt>
                                        </p:tgtEl>
                                        <p:attrNameLst>
                                          <p:attrName>style.visibility</p:attrName>
                                        </p:attrNameLst>
                                      </p:cBhvr>
                                      <p:to>
                                        <p:strVal val="visible"/>
                                      </p:to>
                                    </p:set>
                                    <p:anim calcmode="lin" valueType="num">
                                      <p:cBhvr additive="base">
                                        <p:cTn id="25" dur="500" fill="hold"/>
                                        <p:tgtEl>
                                          <p:spTgt spid="942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4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4211">
                                            <p:txEl>
                                              <p:pRg st="3" end="3"/>
                                            </p:txEl>
                                          </p:spTgt>
                                        </p:tgtEl>
                                        <p:attrNameLst>
                                          <p:attrName>style.visibility</p:attrName>
                                        </p:attrNameLst>
                                      </p:cBhvr>
                                      <p:to>
                                        <p:strVal val="visible"/>
                                      </p:to>
                                    </p:set>
                                    <p:anim calcmode="lin" valueType="num">
                                      <p:cBhvr additive="base">
                                        <p:cTn id="31" dur="500" fill="hold"/>
                                        <p:tgtEl>
                                          <p:spTgt spid="9421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4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4211">
                                            <p:txEl>
                                              <p:pRg st="4" end="4"/>
                                            </p:txEl>
                                          </p:spTgt>
                                        </p:tgtEl>
                                        <p:attrNameLst>
                                          <p:attrName>style.visibility</p:attrName>
                                        </p:attrNameLst>
                                      </p:cBhvr>
                                      <p:to>
                                        <p:strVal val="visible"/>
                                      </p:to>
                                    </p:set>
                                    <p:anim calcmode="lin" valueType="num">
                                      <p:cBhvr additive="base">
                                        <p:cTn id="37" dur="500" fill="hold"/>
                                        <p:tgtEl>
                                          <p:spTgt spid="94211">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4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4211">
                                            <p:txEl>
                                              <p:pRg st="5" end="5"/>
                                            </p:txEl>
                                          </p:spTgt>
                                        </p:tgtEl>
                                        <p:attrNameLst>
                                          <p:attrName>style.visibility</p:attrName>
                                        </p:attrNameLst>
                                      </p:cBhvr>
                                      <p:to>
                                        <p:strVal val="visible"/>
                                      </p:to>
                                    </p:set>
                                    <p:anim calcmode="lin" valueType="num">
                                      <p:cBhvr additive="base">
                                        <p:cTn id="43" dur="500" fill="hold"/>
                                        <p:tgtEl>
                                          <p:spTgt spid="94211">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4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4211">
                                            <p:txEl>
                                              <p:pRg st="6" end="6"/>
                                            </p:txEl>
                                          </p:spTgt>
                                        </p:tgtEl>
                                        <p:attrNameLst>
                                          <p:attrName>style.visibility</p:attrName>
                                        </p:attrNameLst>
                                      </p:cBhvr>
                                      <p:to>
                                        <p:strVal val="visible"/>
                                      </p:to>
                                    </p:set>
                                    <p:anim calcmode="lin" valueType="num">
                                      <p:cBhvr additive="base">
                                        <p:cTn id="49" dur="500" fill="hold"/>
                                        <p:tgtEl>
                                          <p:spTgt spid="94211">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42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79" name="Text Box 35">
            <a:extLst>
              <a:ext uri="{FF2B5EF4-FFF2-40B4-BE49-F238E27FC236}">
                <a16:creationId xmlns:a16="http://schemas.microsoft.com/office/drawing/2014/main" id="{6E1C8E1E-4B21-4E45-9D4D-10EED08E1CCB}"/>
              </a:ext>
            </a:extLst>
          </p:cNvPr>
          <p:cNvSpPr txBox="1">
            <a:spLocks noChangeArrowheads="1"/>
          </p:cNvSpPr>
          <p:nvPr/>
        </p:nvSpPr>
        <p:spPr bwMode="auto">
          <a:xfrm>
            <a:off x="228600" y="3429000"/>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800000"/>
                </a:solidFill>
              </a:rPr>
              <a:t>例</a:t>
            </a:r>
            <a:r>
              <a:rPr lang="zh-CN" altLang="en-US" sz="2000"/>
              <a:t>	设公式</a:t>
            </a:r>
            <a:r>
              <a:rPr lang="en-US" altLang="zh-CN" sz="2000"/>
              <a:t>A</a:t>
            </a:r>
            <a:r>
              <a:rPr lang="zh-CN" altLang="en-US" sz="2000"/>
              <a:t>的真值表如下</a:t>
            </a:r>
          </a:p>
        </p:txBody>
      </p:sp>
      <p:graphicFrame>
        <p:nvGraphicFramePr>
          <p:cNvPr id="83070" name="Group 126">
            <a:extLst>
              <a:ext uri="{FF2B5EF4-FFF2-40B4-BE49-F238E27FC236}">
                <a16:creationId xmlns:a16="http://schemas.microsoft.com/office/drawing/2014/main" id="{2C6F9660-11B2-4DE1-B450-9F5B9027EAE5}"/>
              </a:ext>
            </a:extLst>
          </p:cNvPr>
          <p:cNvGraphicFramePr>
            <a:graphicFrameLocks noGrp="1"/>
          </p:cNvGraphicFramePr>
          <p:nvPr/>
        </p:nvGraphicFramePr>
        <p:xfrm>
          <a:off x="609600" y="3886200"/>
          <a:ext cx="7924800" cy="18288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238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3036" name="Text Box 92">
            <a:extLst>
              <a:ext uri="{FF2B5EF4-FFF2-40B4-BE49-F238E27FC236}">
                <a16:creationId xmlns:a16="http://schemas.microsoft.com/office/drawing/2014/main" id="{75B353C1-7A8C-464B-875B-BC555769E33D}"/>
              </a:ext>
            </a:extLst>
          </p:cNvPr>
          <p:cNvSpPr txBox="1">
            <a:spLocks noChangeArrowheads="1"/>
          </p:cNvSpPr>
          <p:nvPr/>
        </p:nvSpPr>
        <p:spPr bwMode="auto">
          <a:xfrm>
            <a:off x="0" y="5943600"/>
            <a:ext cx="91440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000"/>
              <a:t>则公式</a:t>
            </a:r>
            <a:r>
              <a:rPr lang="en-US" altLang="zh-CN" sz="2000"/>
              <a:t>A</a:t>
            </a:r>
            <a:r>
              <a:rPr lang="zh-CN" altLang="en-US" sz="2000"/>
              <a:t>的主析取范式为： </a:t>
            </a:r>
          </a:p>
          <a:p>
            <a:pPr eaLnBrk="1" hangingPunct="1">
              <a:lnSpc>
                <a:spcPct val="70000"/>
              </a:lnSpc>
              <a:spcBef>
                <a:spcPct val="50000"/>
              </a:spcBef>
            </a:pPr>
            <a:r>
              <a:rPr lang="en-US" altLang="zh-CN" sz="2000"/>
              <a:t>A</a:t>
            </a:r>
            <a:r>
              <a:rPr lang="en-US" altLang="zh-CN" sz="2000">
                <a:latin typeface="宋体" panose="02010600030101010101" pitchFamily="2" charset="-122"/>
                <a:sym typeface="Symbol" panose="05050102010706020507" pitchFamily="18" charset="2"/>
              </a:rPr>
              <a:t></a:t>
            </a:r>
            <a:r>
              <a:rPr lang="en-US" altLang="zh-CN" sz="2000">
                <a:sym typeface="Symbol" panose="05050102010706020507" pitchFamily="18" charset="2"/>
              </a:rPr>
              <a:t>(</a:t>
            </a:r>
            <a:r>
              <a:rPr lang="en-US" altLang="zh-CN" sz="1800"/>
              <a:t>﹁</a:t>
            </a:r>
            <a:r>
              <a:rPr lang="en-US" altLang="zh-CN" sz="2000">
                <a:sym typeface="Symbol" panose="05050102010706020507" pitchFamily="18" charset="2"/>
              </a:rPr>
              <a:t>P∧</a:t>
            </a:r>
            <a:r>
              <a:rPr lang="en-US" altLang="zh-CN" sz="1800"/>
              <a:t>﹁Q</a:t>
            </a:r>
            <a:r>
              <a:rPr lang="en-US" altLang="zh-CN" sz="2000">
                <a:sym typeface="Symbol" panose="05050102010706020507" pitchFamily="18" charset="2"/>
              </a:rPr>
              <a:t>∧</a:t>
            </a:r>
            <a:r>
              <a:rPr lang="en-US" altLang="zh-CN" sz="1800"/>
              <a:t>﹁R</a:t>
            </a:r>
            <a:r>
              <a:rPr lang="en-US" altLang="zh-CN" sz="2000">
                <a:sym typeface="Symbol" panose="05050102010706020507" pitchFamily="18" charset="2"/>
              </a:rPr>
              <a:t>)∨(P∧</a:t>
            </a:r>
            <a:r>
              <a:rPr lang="en-US" altLang="zh-CN" sz="1800"/>
              <a:t>﹁</a:t>
            </a:r>
            <a:r>
              <a:rPr lang="en-US" altLang="zh-CN" sz="2000">
                <a:sym typeface="Symbol" panose="05050102010706020507" pitchFamily="18" charset="2"/>
              </a:rPr>
              <a:t>Q∧</a:t>
            </a:r>
            <a:r>
              <a:rPr lang="en-US" altLang="zh-CN" sz="1800"/>
              <a:t>﹁</a:t>
            </a:r>
            <a:r>
              <a:rPr lang="en-US" altLang="zh-CN" sz="2000">
                <a:sym typeface="Symbol" panose="05050102010706020507" pitchFamily="18" charset="2"/>
              </a:rPr>
              <a:t>R)∨</a:t>
            </a:r>
            <a:r>
              <a:rPr lang="en-US" altLang="zh-CN" sz="2000"/>
              <a:t>(P∧Q∧R) </a:t>
            </a:r>
            <a:r>
              <a:rPr lang="en-US" altLang="zh-CN" sz="2000">
                <a:latin typeface="宋体" panose="02010600030101010101" pitchFamily="2" charset="-122"/>
                <a:sym typeface="Symbol" panose="05050102010706020507" pitchFamily="18" charset="2"/>
              </a:rPr>
              <a:t></a:t>
            </a:r>
            <a:r>
              <a:rPr lang="en-US" altLang="zh-CN" sz="2000">
                <a:sym typeface="Symbol" panose="05050102010706020507" pitchFamily="18" charset="2"/>
              </a:rPr>
              <a:t>m</a:t>
            </a:r>
            <a:r>
              <a:rPr lang="en-US" altLang="zh-CN" sz="2000" baseline="-25000">
                <a:sym typeface="Symbol" panose="05050102010706020507" pitchFamily="18" charset="2"/>
              </a:rPr>
              <a:t>0</a:t>
            </a:r>
            <a:r>
              <a:rPr lang="en-US" altLang="zh-CN" sz="2000">
                <a:sym typeface="Symbol" panose="05050102010706020507" pitchFamily="18" charset="2"/>
              </a:rPr>
              <a:t>∨m</a:t>
            </a:r>
            <a:r>
              <a:rPr lang="en-US" altLang="zh-CN" sz="2000" baseline="-25000">
                <a:sym typeface="Symbol" panose="05050102010706020507" pitchFamily="18" charset="2"/>
              </a:rPr>
              <a:t>4</a:t>
            </a:r>
            <a:r>
              <a:rPr lang="en-US" altLang="zh-CN" sz="2000">
                <a:sym typeface="Symbol" panose="05050102010706020507" pitchFamily="18" charset="2"/>
              </a:rPr>
              <a:t>∨m</a:t>
            </a:r>
            <a:r>
              <a:rPr lang="en-US" altLang="zh-CN" sz="2000" baseline="-25000">
                <a:sym typeface="Symbol" panose="05050102010706020507" pitchFamily="18" charset="2"/>
              </a:rPr>
              <a:t>7</a:t>
            </a:r>
            <a:r>
              <a:rPr lang="en-US" altLang="zh-CN" sz="2000">
                <a:sym typeface="Symbol" panose="05050102010706020507" pitchFamily="18" charset="2"/>
              </a:rPr>
              <a:t>,</a:t>
            </a:r>
            <a:r>
              <a:rPr lang="zh-CN" altLang="en-US" sz="2000"/>
              <a:t>简记为∑</a:t>
            </a:r>
            <a:r>
              <a:rPr lang="en-US" altLang="zh-CN" sz="2000" baseline="-25000"/>
              <a:t>0,4,7</a:t>
            </a:r>
            <a:r>
              <a:rPr lang="zh-CN" altLang="en-US" sz="2000"/>
              <a:t>。</a:t>
            </a:r>
          </a:p>
        </p:txBody>
      </p:sp>
      <p:sp>
        <p:nvSpPr>
          <p:cNvPr id="83068" name="Text Box 124">
            <a:extLst>
              <a:ext uri="{FF2B5EF4-FFF2-40B4-BE49-F238E27FC236}">
                <a16:creationId xmlns:a16="http://schemas.microsoft.com/office/drawing/2014/main" id="{020BE8D9-953B-4EB9-B4E7-73EBF16B712D}"/>
              </a:ext>
            </a:extLst>
          </p:cNvPr>
          <p:cNvSpPr txBox="1">
            <a:spLocks noChangeArrowheads="1"/>
          </p:cNvSpPr>
          <p:nvPr/>
        </p:nvSpPr>
        <p:spPr bwMode="auto">
          <a:xfrm>
            <a:off x="0" y="0"/>
            <a:ext cx="9144000" cy="305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50000"/>
              </a:spcBef>
            </a:pPr>
            <a:r>
              <a:rPr lang="zh-CN" altLang="en-US" b="1">
                <a:solidFill>
                  <a:schemeClr val="tx2"/>
                </a:solidFill>
              </a:rPr>
              <a:t>定理</a:t>
            </a:r>
            <a:r>
              <a:rPr lang="en-US" altLang="zh-CN" b="1">
                <a:solidFill>
                  <a:schemeClr val="tx2"/>
                </a:solidFill>
              </a:rPr>
              <a:t>1-7.3</a:t>
            </a:r>
            <a:r>
              <a:rPr lang="en-US" altLang="zh-CN"/>
              <a:t>	</a:t>
            </a:r>
            <a:r>
              <a:rPr lang="zh-CN" altLang="en-US"/>
              <a:t>在真值表中，公式真值为</a:t>
            </a:r>
            <a:r>
              <a:rPr lang="en-US" altLang="zh-CN"/>
              <a:t>T</a:t>
            </a:r>
            <a:r>
              <a:rPr lang="zh-CN" altLang="en-US"/>
              <a:t>的指派所对应的小项的析</a:t>
            </a:r>
          </a:p>
          <a:p>
            <a:pPr eaLnBrk="1" hangingPunct="1">
              <a:lnSpc>
                <a:spcPct val="85000"/>
              </a:lnSpc>
              <a:spcBef>
                <a:spcPct val="50000"/>
              </a:spcBef>
            </a:pPr>
            <a:r>
              <a:rPr lang="zh-CN" altLang="en-US"/>
              <a:t>                         取，即为此公式的主析取范式。</a:t>
            </a:r>
          </a:p>
          <a:p>
            <a:pPr eaLnBrk="1" hangingPunct="1">
              <a:lnSpc>
                <a:spcPct val="85000"/>
              </a:lnSpc>
              <a:spcBef>
                <a:spcPct val="50000"/>
              </a:spcBef>
            </a:pPr>
            <a:r>
              <a:rPr lang="zh-CN" altLang="en-US" sz="2000" b="1"/>
              <a:t>证明</a:t>
            </a:r>
            <a:r>
              <a:rPr lang="zh-CN" altLang="en-US" sz="2000"/>
              <a:t>：设给定公式为</a:t>
            </a:r>
            <a:r>
              <a:rPr lang="en-US" altLang="zh-CN" sz="2000"/>
              <a:t>A,</a:t>
            </a:r>
            <a:r>
              <a:rPr lang="zh-CN" altLang="en-US" sz="2000"/>
              <a:t>其真值为</a:t>
            </a:r>
            <a:r>
              <a:rPr lang="en-US" altLang="zh-CN" sz="2000"/>
              <a:t>T</a:t>
            </a:r>
            <a:r>
              <a:rPr lang="zh-CN" altLang="en-US" sz="2000"/>
              <a:t>的指派所对应的小项为</a:t>
            </a:r>
            <a:r>
              <a:rPr lang="en-US" altLang="zh-CN" sz="2000"/>
              <a:t>m</a:t>
            </a:r>
            <a:r>
              <a:rPr lang="en-US" altLang="zh-CN" sz="2000" baseline="-25000"/>
              <a:t>1</a:t>
            </a:r>
            <a:r>
              <a:rPr lang="en-US" altLang="zh-CN" sz="2000"/>
              <a:t>′,m</a:t>
            </a:r>
            <a:r>
              <a:rPr lang="en-US" altLang="zh-CN" sz="2000" baseline="-25000"/>
              <a:t>2 </a:t>
            </a:r>
            <a:r>
              <a:rPr lang="en-US" altLang="zh-CN" sz="2000"/>
              <a:t>′</a:t>
            </a:r>
            <a:r>
              <a:rPr lang="en-US" altLang="zh-CN" sz="2000" baseline="-25000"/>
              <a:t> </a:t>
            </a:r>
            <a:r>
              <a:rPr lang="en-US" altLang="zh-CN" sz="2000"/>
              <a:t>,…,m</a:t>
            </a:r>
            <a:r>
              <a:rPr lang="en-US" altLang="zh-CN" sz="2000" baseline="-25000"/>
              <a:t>k </a:t>
            </a:r>
            <a:r>
              <a:rPr lang="en-US" altLang="zh-CN" sz="2000"/>
              <a:t>′</a:t>
            </a:r>
            <a:r>
              <a:rPr lang="zh-CN" altLang="en-US" sz="2000"/>
              <a:t>这</a:t>
            </a:r>
          </a:p>
          <a:p>
            <a:pPr eaLnBrk="1" hangingPunct="1">
              <a:lnSpc>
                <a:spcPct val="85000"/>
              </a:lnSpc>
              <a:spcBef>
                <a:spcPct val="50000"/>
              </a:spcBef>
            </a:pPr>
            <a:r>
              <a:rPr lang="zh-CN" altLang="en-US" sz="2000"/>
              <a:t>             些小项的析取式记为</a:t>
            </a:r>
            <a:r>
              <a:rPr lang="en-US" altLang="zh-CN" sz="2000"/>
              <a:t>B</a:t>
            </a:r>
            <a:r>
              <a:rPr lang="zh-CN" altLang="en-US" sz="2000"/>
              <a:t>，即证</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t> B</a:t>
            </a:r>
            <a:r>
              <a:rPr lang="zh-CN" altLang="en-US" sz="2000"/>
              <a:t>，即</a:t>
            </a:r>
            <a:r>
              <a:rPr lang="en-US" altLang="zh-CN" sz="2000"/>
              <a:t>A</a:t>
            </a:r>
            <a:r>
              <a:rPr lang="zh-CN" altLang="en-US" sz="2000"/>
              <a:t>与</a:t>
            </a:r>
            <a:r>
              <a:rPr lang="en-US" altLang="zh-CN" sz="2000"/>
              <a:t>B</a:t>
            </a:r>
            <a:r>
              <a:rPr lang="zh-CN" altLang="en-US" sz="2000"/>
              <a:t>在任一指派下具有相同真值。</a:t>
            </a:r>
          </a:p>
          <a:p>
            <a:pPr eaLnBrk="1" hangingPunct="1">
              <a:lnSpc>
                <a:spcPct val="85000"/>
              </a:lnSpc>
              <a:spcBef>
                <a:spcPct val="50000"/>
              </a:spcBef>
              <a:buFontTx/>
              <a:buAutoNum type="arabicParenR"/>
            </a:pPr>
            <a:r>
              <a:rPr lang="zh-CN" altLang="en-US" sz="2000"/>
              <a:t>对</a:t>
            </a:r>
            <a:r>
              <a:rPr lang="en-US" altLang="zh-CN" sz="2000"/>
              <a:t>A</a:t>
            </a:r>
            <a:r>
              <a:rPr lang="zh-CN" altLang="en-US" sz="2000"/>
              <a:t>为</a:t>
            </a:r>
            <a:r>
              <a:rPr lang="en-US" altLang="zh-CN" sz="2000"/>
              <a:t>T</a:t>
            </a:r>
            <a:r>
              <a:rPr lang="zh-CN" altLang="en-US" sz="2000"/>
              <a:t>的某一指派，设其对应的小项为</a:t>
            </a:r>
            <a:r>
              <a:rPr lang="en-US" altLang="zh-CN" sz="2000"/>
              <a:t>m</a:t>
            </a:r>
            <a:r>
              <a:rPr lang="en-US" altLang="zh-CN" sz="2000" baseline="-25000"/>
              <a:t>i </a:t>
            </a:r>
            <a:r>
              <a:rPr lang="en-US" altLang="zh-CN" sz="2000"/>
              <a:t>′, </a:t>
            </a:r>
            <a:r>
              <a:rPr lang="zh-CN" altLang="en-US" sz="2000"/>
              <a:t>则因为</a:t>
            </a:r>
            <a:r>
              <a:rPr lang="en-US" altLang="zh-CN" sz="2000"/>
              <a:t>m</a:t>
            </a:r>
            <a:r>
              <a:rPr lang="en-US" altLang="zh-CN" sz="2000" baseline="-25000"/>
              <a:t>i </a:t>
            </a:r>
            <a:r>
              <a:rPr lang="en-US" altLang="zh-CN" sz="2000"/>
              <a:t>′</a:t>
            </a:r>
            <a:r>
              <a:rPr lang="zh-CN" altLang="en-US" sz="2000"/>
              <a:t>为</a:t>
            </a:r>
            <a:r>
              <a:rPr lang="en-US" altLang="zh-CN" sz="2000"/>
              <a:t>T</a:t>
            </a:r>
            <a:r>
              <a:rPr lang="zh-CN" altLang="en-US" sz="2000"/>
              <a:t>，故</a:t>
            </a:r>
            <a:r>
              <a:rPr lang="en-US" altLang="zh-CN" sz="2000"/>
              <a:t>B</a:t>
            </a:r>
            <a:r>
              <a:rPr lang="zh-CN" altLang="en-US" sz="2000"/>
              <a:t>为</a:t>
            </a:r>
            <a:r>
              <a:rPr lang="en-US" altLang="zh-CN" sz="2000"/>
              <a:t>T</a:t>
            </a:r>
            <a:r>
              <a:rPr lang="zh-CN" altLang="en-US" sz="2000"/>
              <a:t>。</a:t>
            </a:r>
          </a:p>
          <a:p>
            <a:pPr eaLnBrk="1" hangingPunct="1">
              <a:lnSpc>
                <a:spcPct val="85000"/>
              </a:lnSpc>
              <a:spcBef>
                <a:spcPct val="50000"/>
              </a:spcBef>
              <a:buFontTx/>
              <a:buAutoNum type="arabicParenR" startAt="2"/>
            </a:pPr>
            <a:r>
              <a:rPr lang="zh-CN" altLang="en-US" sz="2000"/>
              <a:t>对</a:t>
            </a:r>
            <a:r>
              <a:rPr lang="en-US" altLang="zh-CN" sz="2000"/>
              <a:t>A</a:t>
            </a:r>
            <a:r>
              <a:rPr lang="zh-CN" altLang="en-US" sz="2000"/>
              <a:t>为</a:t>
            </a:r>
            <a:r>
              <a:rPr lang="en-US" altLang="zh-CN" sz="2000"/>
              <a:t>F</a:t>
            </a:r>
            <a:r>
              <a:rPr lang="zh-CN" altLang="en-US" sz="2000"/>
              <a:t>的某一指派，其对应小项不包含在</a:t>
            </a:r>
            <a:r>
              <a:rPr lang="en-US" altLang="zh-CN" sz="2000"/>
              <a:t>B</a:t>
            </a:r>
            <a:r>
              <a:rPr lang="zh-CN" altLang="en-US" sz="2000"/>
              <a:t>中，即</a:t>
            </a:r>
            <a:r>
              <a:rPr lang="en-US" altLang="zh-CN" sz="2000"/>
              <a:t>m</a:t>
            </a:r>
            <a:r>
              <a:rPr lang="en-US" altLang="zh-CN" sz="2000" baseline="-25000"/>
              <a:t>1</a:t>
            </a:r>
            <a:r>
              <a:rPr lang="en-US" altLang="zh-CN" sz="2000"/>
              <a:t>′,m</a:t>
            </a:r>
            <a:r>
              <a:rPr lang="en-US" altLang="zh-CN" sz="2000" baseline="-25000"/>
              <a:t>2 </a:t>
            </a:r>
            <a:r>
              <a:rPr lang="en-US" altLang="zh-CN" sz="2000"/>
              <a:t>′</a:t>
            </a:r>
            <a:r>
              <a:rPr lang="en-US" altLang="zh-CN" sz="2000" baseline="-25000"/>
              <a:t> </a:t>
            </a:r>
            <a:r>
              <a:rPr lang="en-US" altLang="zh-CN" sz="2000"/>
              <a:t>,…,m</a:t>
            </a:r>
            <a:r>
              <a:rPr lang="en-US" altLang="zh-CN" sz="2000" baseline="-25000"/>
              <a:t>k </a:t>
            </a:r>
            <a:r>
              <a:rPr lang="en-US" altLang="zh-CN" sz="2000"/>
              <a:t>′ </a:t>
            </a:r>
            <a:r>
              <a:rPr lang="zh-CN" altLang="en-US" sz="2000"/>
              <a:t>均为</a:t>
            </a:r>
            <a:r>
              <a:rPr lang="en-US" altLang="zh-CN" sz="2000"/>
              <a:t>F</a:t>
            </a:r>
            <a:r>
              <a:rPr lang="zh-CN" altLang="en-US" sz="2000"/>
              <a:t>，故</a:t>
            </a:r>
            <a:r>
              <a:rPr lang="en-US" altLang="zh-CN" sz="2000"/>
              <a:t>B</a:t>
            </a:r>
            <a:r>
              <a:rPr lang="zh-CN" altLang="en-US" sz="2000"/>
              <a:t>为</a:t>
            </a:r>
            <a:r>
              <a:rPr lang="en-US" altLang="zh-CN" sz="2000"/>
              <a:t>F</a:t>
            </a:r>
            <a:r>
              <a:rPr lang="zh-CN" altLang="en-US" sz="2000"/>
              <a:t>。因此</a:t>
            </a:r>
            <a:r>
              <a:rPr lang="en-US" altLang="zh-CN" sz="2000"/>
              <a:t>A </a:t>
            </a:r>
            <a:r>
              <a:rPr lang="en-US" altLang="zh-CN" sz="2000">
                <a:latin typeface="宋体" panose="02010600030101010101" pitchFamily="2" charset="-122"/>
                <a:sym typeface="Symbol" panose="05050102010706020507" pitchFamily="18" charset="2"/>
              </a:rPr>
              <a:t></a:t>
            </a:r>
            <a:r>
              <a:rPr lang="en-US" altLang="zh-CN" sz="2000"/>
              <a:t> B</a:t>
            </a:r>
            <a:r>
              <a:rPr lang="zh-CN" altLang="en-US" sz="2000"/>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068">
                                            <p:txEl>
                                              <p:pRg st="0" end="0"/>
                                            </p:txEl>
                                          </p:spTgt>
                                        </p:tgtEl>
                                        <p:attrNameLst>
                                          <p:attrName>style.visibility</p:attrName>
                                        </p:attrNameLst>
                                      </p:cBhvr>
                                      <p:to>
                                        <p:strVal val="visible"/>
                                      </p:to>
                                    </p:set>
                                    <p:anim calcmode="lin" valueType="num">
                                      <p:cBhvr additive="base">
                                        <p:cTn id="7" dur="500" fill="hold"/>
                                        <p:tgtEl>
                                          <p:spTgt spid="8306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3068">
                                            <p:txEl>
                                              <p:pRg st="1" end="1"/>
                                            </p:txEl>
                                          </p:spTgt>
                                        </p:tgtEl>
                                        <p:attrNameLst>
                                          <p:attrName>style.visibility</p:attrName>
                                        </p:attrNameLst>
                                      </p:cBhvr>
                                      <p:to>
                                        <p:strVal val="visible"/>
                                      </p:to>
                                    </p:set>
                                    <p:anim calcmode="lin" valueType="num">
                                      <p:cBhvr additive="base">
                                        <p:cTn id="13" dur="500" fill="hold"/>
                                        <p:tgtEl>
                                          <p:spTgt spid="8306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0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3068">
                                            <p:txEl>
                                              <p:pRg st="2" end="2"/>
                                            </p:txEl>
                                          </p:spTgt>
                                        </p:tgtEl>
                                        <p:attrNameLst>
                                          <p:attrName>style.visibility</p:attrName>
                                        </p:attrNameLst>
                                      </p:cBhvr>
                                      <p:to>
                                        <p:strVal val="visible"/>
                                      </p:to>
                                    </p:set>
                                    <p:anim calcmode="lin" valueType="num">
                                      <p:cBhvr additive="base">
                                        <p:cTn id="19" dur="500" fill="hold"/>
                                        <p:tgtEl>
                                          <p:spTgt spid="8306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0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3068">
                                            <p:txEl>
                                              <p:pRg st="3" end="3"/>
                                            </p:txEl>
                                          </p:spTgt>
                                        </p:tgtEl>
                                        <p:attrNameLst>
                                          <p:attrName>style.visibility</p:attrName>
                                        </p:attrNameLst>
                                      </p:cBhvr>
                                      <p:to>
                                        <p:strVal val="visible"/>
                                      </p:to>
                                    </p:set>
                                    <p:anim calcmode="lin" valueType="num">
                                      <p:cBhvr additive="base">
                                        <p:cTn id="25" dur="500" fill="hold"/>
                                        <p:tgtEl>
                                          <p:spTgt spid="8306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306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3068">
                                            <p:txEl>
                                              <p:pRg st="4" end="4"/>
                                            </p:txEl>
                                          </p:spTgt>
                                        </p:tgtEl>
                                        <p:attrNameLst>
                                          <p:attrName>style.visibility</p:attrName>
                                        </p:attrNameLst>
                                      </p:cBhvr>
                                      <p:to>
                                        <p:strVal val="visible"/>
                                      </p:to>
                                    </p:set>
                                    <p:anim calcmode="lin" valueType="num">
                                      <p:cBhvr additive="base">
                                        <p:cTn id="31" dur="500" fill="hold"/>
                                        <p:tgtEl>
                                          <p:spTgt spid="8306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306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3068">
                                            <p:txEl>
                                              <p:pRg st="5" end="5"/>
                                            </p:txEl>
                                          </p:spTgt>
                                        </p:tgtEl>
                                        <p:attrNameLst>
                                          <p:attrName>style.visibility</p:attrName>
                                        </p:attrNameLst>
                                      </p:cBhvr>
                                      <p:to>
                                        <p:strVal val="visible"/>
                                      </p:to>
                                    </p:set>
                                    <p:anim calcmode="lin" valueType="num">
                                      <p:cBhvr additive="base">
                                        <p:cTn id="37" dur="500" fill="hold"/>
                                        <p:tgtEl>
                                          <p:spTgt spid="8306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306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2979"/>
                                        </p:tgtEl>
                                        <p:attrNameLst>
                                          <p:attrName>style.visibility</p:attrName>
                                        </p:attrNameLst>
                                      </p:cBhvr>
                                      <p:to>
                                        <p:strVal val="visible"/>
                                      </p:to>
                                    </p:set>
                                    <p:anim calcmode="lin" valueType="num">
                                      <p:cBhvr additive="base">
                                        <p:cTn id="43" dur="500" fill="hold"/>
                                        <p:tgtEl>
                                          <p:spTgt spid="82979"/>
                                        </p:tgtEl>
                                        <p:attrNameLst>
                                          <p:attrName>ppt_x</p:attrName>
                                        </p:attrNameLst>
                                      </p:cBhvr>
                                      <p:tavLst>
                                        <p:tav tm="0">
                                          <p:val>
                                            <p:strVal val="0-#ppt_w/2"/>
                                          </p:val>
                                        </p:tav>
                                        <p:tav tm="100000">
                                          <p:val>
                                            <p:strVal val="#ppt_x"/>
                                          </p:val>
                                        </p:tav>
                                      </p:tavLst>
                                    </p:anim>
                                    <p:anim calcmode="lin" valueType="num">
                                      <p:cBhvr additive="base">
                                        <p:cTn id="44" dur="500" fill="hold"/>
                                        <p:tgtEl>
                                          <p:spTgt spid="8297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83070"/>
                                        </p:tgtEl>
                                        <p:attrNameLst>
                                          <p:attrName>style.visibility</p:attrName>
                                        </p:attrNameLst>
                                      </p:cBhvr>
                                      <p:to>
                                        <p:strVal val="visible"/>
                                      </p:to>
                                    </p:set>
                                    <p:anim calcmode="lin" valueType="num">
                                      <p:cBhvr additive="base">
                                        <p:cTn id="49" dur="500" fill="hold"/>
                                        <p:tgtEl>
                                          <p:spTgt spid="83070"/>
                                        </p:tgtEl>
                                        <p:attrNameLst>
                                          <p:attrName>ppt_x</p:attrName>
                                        </p:attrNameLst>
                                      </p:cBhvr>
                                      <p:tavLst>
                                        <p:tav tm="0">
                                          <p:val>
                                            <p:strVal val="0-#ppt_w/2"/>
                                          </p:val>
                                        </p:tav>
                                        <p:tav tm="100000">
                                          <p:val>
                                            <p:strVal val="#ppt_x"/>
                                          </p:val>
                                        </p:tav>
                                      </p:tavLst>
                                    </p:anim>
                                    <p:anim calcmode="lin" valueType="num">
                                      <p:cBhvr additive="base">
                                        <p:cTn id="50" dur="500" fill="hold"/>
                                        <p:tgtEl>
                                          <p:spTgt spid="8307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3036">
                                            <p:txEl>
                                              <p:pRg st="0" end="0"/>
                                            </p:txEl>
                                          </p:spTgt>
                                        </p:tgtEl>
                                        <p:attrNameLst>
                                          <p:attrName>style.visibility</p:attrName>
                                        </p:attrNameLst>
                                      </p:cBhvr>
                                      <p:to>
                                        <p:strVal val="visible"/>
                                      </p:to>
                                    </p:set>
                                    <p:anim calcmode="lin" valueType="num">
                                      <p:cBhvr additive="base">
                                        <p:cTn id="55" dur="500" fill="hold"/>
                                        <p:tgtEl>
                                          <p:spTgt spid="83036">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30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3036">
                                            <p:txEl>
                                              <p:pRg st="1" end="1"/>
                                            </p:txEl>
                                          </p:spTgt>
                                        </p:tgtEl>
                                        <p:attrNameLst>
                                          <p:attrName>style.visibility</p:attrName>
                                        </p:attrNameLst>
                                      </p:cBhvr>
                                      <p:to>
                                        <p:strVal val="visible"/>
                                      </p:to>
                                    </p:set>
                                    <p:anim calcmode="lin" valueType="num">
                                      <p:cBhvr additive="base">
                                        <p:cTn id="61" dur="500" fill="hold"/>
                                        <p:tgtEl>
                                          <p:spTgt spid="83036">
                                            <p:txEl>
                                              <p:pRg st="1" end="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303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79" grpId="0" autoUpdateAnimBg="0"/>
      <p:bldP spid="83036" grpId="0" build="p" autoUpdateAnimBg="0"/>
      <p:bldP spid="83068"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a:extLst>
              <a:ext uri="{FF2B5EF4-FFF2-40B4-BE49-F238E27FC236}">
                <a16:creationId xmlns:a16="http://schemas.microsoft.com/office/drawing/2014/main" id="{B33BAA53-20BD-4AA8-BA90-63D252A3571C}"/>
              </a:ext>
            </a:extLst>
          </p:cNvPr>
          <p:cNvSpPr>
            <a:spLocks noChangeArrowheads="1"/>
          </p:cNvSpPr>
          <p:nvPr/>
        </p:nvSpPr>
        <p:spPr bwMode="auto">
          <a:xfrm>
            <a:off x="228600" y="304800"/>
            <a:ext cx="86868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求命题公式的主析取范式的方法：</a:t>
            </a:r>
          </a:p>
          <a:p>
            <a:pPr eaLnBrk="1" hangingPunct="1">
              <a:spcBef>
                <a:spcPct val="50000"/>
              </a:spcBef>
            </a:pPr>
            <a:r>
              <a:rPr lang="zh-CN" altLang="en-US" sz="2000"/>
              <a:t>一）可以从真值表直接得出。</a:t>
            </a:r>
          </a:p>
          <a:p>
            <a:pPr eaLnBrk="1" hangingPunct="1">
              <a:spcBef>
                <a:spcPct val="50000"/>
              </a:spcBef>
            </a:pPr>
            <a:r>
              <a:rPr lang="zh-CN" altLang="en-US" sz="2000"/>
              <a:t>二）可以是由基本等价公式推出：</a:t>
            </a:r>
          </a:p>
          <a:p>
            <a:pPr eaLnBrk="1" hangingPunct="1">
              <a:spcBef>
                <a:spcPct val="50000"/>
              </a:spcBef>
            </a:pPr>
            <a:r>
              <a:rPr lang="zh-CN" altLang="en-US" sz="2000" b="1"/>
              <a:t>步骤</a:t>
            </a:r>
            <a:r>
              <a:rPr lang="zh-CN" altLang="en-US" sz="2000"/>
              <a:t>为：</a:t>
            </a:r>
          </a:p>
          <a:p>
            <a:pPr eaLnBrk="1" hangingPunct="1">
              <a:spcBef>
                <a:spcPct val="50000"/>
              </a:spcBef>
            </a:pPr>
            <a:r>
              <a:rPr lang="en-US" altLang="zh-CN" sz="2000"/>
              <a:t>1</a:t>
            </a:r>
            <a:r>
              <a:rPr lang="zh-CN" altLang="en-US" sz="2000"/>
              <a:t>、化归为析取范式；</a:t>
            </a:r>
          </a:p>
          <a:p>
            <a:pPr eaLnBrk="1" hangingPunct="1">
              <a:spcBef>
                <a:spcPct val="50000"/>
              </a:spcBef>
            </a:pPr>
            <a:r>
              <a:rPr lang="en-US" altLang="zh-CN" sz="2000"/>
              <a:t>2</a:t>
            </a:r>
            <a:r>
              <a:rPr lang="zh-CN" altLang="en-US" sz="2000"/>
              <a:t>、除去析取范式中所有永假的析取项；</a:t>
            </a:r>
          </a:p>
          <a:p>
            <a:pPr eaLnBrk="1" hangingPunct="1">
              <a:spcBef>
                <a:spcPct val="50000"/>
              </a:spcBef>
            </a:pPr>
            <a:r>
              <a:rPr lang="en-US" altLang="zh-CN" sz="2000"/>
              <a:t>3</a:t>
            </a:r>
            <a:r>
              <a:rPr lang="zh-CN" altLang="en-US" sz="2000"/>
              <a:t>、将析取范式中重复出现的合取项和相同的变元合并；</a:t>
            </a:r>
          </a:p>
          <a:p>
            <a:pPr eaLnBrk="1" hangingPunct="1">
              <a:spcBef>
                <a:spcPct val="50000"/>
              </a:spcBef>
            </a:pPr>
            <a:r>
              <a:rPr lang="en-US" altLang="zh-CN" sz="2000"/>
              <a:t>4</a:t>
            </a:r>
            <a:r>
              <a:rPr lang="zh-CN" altLang="en-US" sz="2000"/>
              <a:t>、对合取项补入没有出现的命题变元，如变元</a:t>
            </a:r>
            <a:r>
              <a:rPr lang="en-US" altLang="zh-CN" sz="2000"/>
              <a:t>P</a:t>
            </a:r>
            <a:r>
              <a:rPr lang="zh-CN" altLang="en-US" sz="2000"/>
              <a:t>未出现，即添加</a:t>
            </a:r>
            <a:r>
              <a:rPr lang="en-US" altLang="zh-CN" sz="2000"/>
              <a:t>(P∨﹁P)</a:t>
            </a:r>
            <a:r>
              <a:rPr lang="zh-CN" altLang="en-US" sz="2000"/>
              <a:t>的</a:t>
            </a:r>
          </a:p>
          <a:p>
            <a:pPr eaLnBrk="1" hangingPunct="1">
              <a:spcBef>
                <a:spcPct val="50000"/>
              </a:spcBef>
            </a:pPr>
            <a:r>
              <a:rPr lang="zh-CN" altLang="en-US" sz="2000"/>
              <a:t>合取项 ，然后应用分配律 展开。</a:t>
            </a:r>
          </a:p>
          <a:p>
            <a:pPr eaLnBrk="1" hangingPunct="1">
              <a:spcBef>
                <a:spcPct val="50000"/>
              </a:spcBef>
            </a:pPr>
            <a:r>
              <a:rPr lang="zh-CN" altLang="en-US" sz="2000" b="1">
                <a:solidFill>
                  <a:srgbClr val="800000"/>
                </a:solidFill>
              </a:rPr>
              <a:t>例</a:t>
            </a:r>
            <a:r>
              <a:rPr lang="zh-CN" altLang="en-US" sz="2000"/>
              <a:t>：求</a:t>
            </a:r>
            <a:r>
              <a:rPr lang="en-US" altLang="zh-CN" sz="2000"/>
              <a:t>(P∧Q)∨(</a:t>
            </a:r>
            <a:r>
              <a:rPr lang="en-US" altLang="zh-CN" sz="1800"/>
              <a:t>﹁</a:t>
            </a:r>
            <a:r>
              <a:rPr lang="en-US" altLang="zh-CN" sz="2000"/>
              <a:t>P∧R)∨(Q∧R)</a:t>
            </a:r>
            <a:r>
              <a:rPr lang="zh-CN" altLang="en-US" sz="2000"/>
              <a:t>的主析取范式。</a:t>
            </a:r>
          </a:p>
          <a:p>
            <a:pPr eaLnBrk="1" hangingPunct="1">
              <a:spcBef>
                <a:spcPct val="50000"/>
              </a:spcBef>
            </a:pPr>
            <a:r>
              <a:rPr lang="zh-CN" altLang="en-US" sz="2000"/>
              <a:t>    </a:t>
            </a:r>
            <a:r>
              <a:rPr lang="zh-CN" altLang="en-US" sz="2000" b="1"/>
              <a:t>解</a:t>
            </a:r>
            <a:r>
              <a:rPr lang="zh-CN" altLang="en-US" sz="2000"/>
              <a:t>：原式</a:t>
            </a:r>
            <a:r>
              <a:rPr lang="zh-CN" altLang="en-US" sz="2000">
                <a:latin typeface="宋体" panose="02010600030101010101" pitchFamily="2" charset="-122"/>
                <a:sym typeface="Symbol" panose="05050102010706020507" pitchFamily="18" charset="2"/>
              </a:rPr>
              <a:t></a:t>
            </a:r>
            <a:r>
              <a:rPr lang="en-US" altLang="zh-CN" sz="2000">
                <a:sym typeface="Symbol" panose="05050102010706020507" pitchFamily="18" charset="2"/>
              </a:rPr>
              <a:t>(P</a:t>
            </a:r>
            <a:r>
              <a:rPr lang="en-US" altLang="zh-CN" sz="2000"/>
              <a:t>∧Q∧(R∨</a:t>
            </a:r>
            <a:r>
              <a:rPr lang="en-US" altLang="zh-CN" sz="1800"/>
              <a:t>﹁</a:t>
            </a:r>
            <a:r>
              <a:rPr lang="en-US" altLang="zh-CN" sz="2000"/>
              <a:t>R</a:t>
            </a:r>
            <a:r>
              <a:rPr lang="en-US" altLang="zh-CN" sz="2000">
                <a:sym typeface="Symbol" panose="05050102010706020507" pitchFamily="18" charset="2"/>
              </a:rPr>
              <a:t>)</a:t>
            </a:r>
            <a:r>
              <a:rPr lang="en-US" altLang="zh-CN" sz="2000"/>
              <a:t>∨</a:t>
            </a:r>
            <a:r>
              <a:rPr lang="en-US" altLang="zh-CN" sz="2000">
                <a:sym typeface="Symbol" panose="05050102010706020507" pitchFamily="18" charset="2"/>
              </a:rPr>
              <a:t>(</a:t>
            </a:r>
            <a:r>
              <a:rPr lang="en-US" altLang="zh-CN" sz="1800"/>
              <a:t>﹁</a:t>
            </a:r>
            <a:r>
              <a:rPr lang="en-US" altLang="zh-CN" sz="2000">
                <a:sym typeface="Symbol" panose="05050102010706020507" pitchFamily="18" charset="2"/>
              </a:rPr>
              <a:t>P</a:t>
            </a:r>
            <a:r>
              <a:rPr lang="en-US" altLang="zh-CN" sz="2000"/>
              <a:t>∧(Q∨</a:t>
            </a:r>
            <a:r>
              <a:rPr lang="en-US" altLang="zh-CN" sz="1800"/>
              <a:t>﹁</a:t>
            </a:r>
            <a:r>
              <a:rPr lang="en-US" altLang="zh-CN" sz="2000"/>
              <a:t>Q)∧R</a:t>
            </a:r>
            <a:r>
              <a:rPr lang="en-US" altLang="zh-CN" sz="2000">
                <a:sym typeface="Symbol" panose="05050102010706020507" pitchFamily="18" charset="2"/>
              </a:rPr>
              <a:t>)</a:t>
            </a:r>
            <a:r>
              <a:rPr lang="en-US" altLang="zh-CN" sz="2000"/>
              <a:t>∨(P∨</a:t>
            </a:r>
            <a:r>
              <a:rPr lang="en-US" altLang="zh-CN" sz="1800"/>
              <a:t>﹁</a:t>
            </a:r>
            <a:r>
              <a:rPr lang="en-US" altLang="zh-CN" sz="2000"/>
              <a:t>P)∧Q∧R</a:t>
            </a:r>
            <a:r>
              <a:rPr lang="en-US" altLang="zh-CN" sz="2000">
                <a:sym typeface="Symbol" panose="05050102010706020507" pitchFamily="18" charset="2"/>
              </a:rPr>
              <a:t>)</a:t>
            </a:r>
          </a:p>
          <a:p>
            <a:pPr eaLnBrk="1" hangingPunct="1">
              <a:spcBef>
                <a:spcPct val="50000"/>
              </a:spcBef>
            </a:pPr>
            <a:r>
              <a:rPr lang="en-US" altLang="zh-CN" sz="2000">
                <a:latin typeface="宋体" panose="02010600030101010101" pitchFamily="2" charset="-122"/>
                <a:sym typeface="Symbol" panose="05050102010706020507" pitchFamily="18" charset="2"/>
              </a:rPr>
              <a:t>           </a:t>
            </a:r>
            <a:r>
              <a:rPr lang="en-US" altLang="zh-CN" sz="2000">
                <a:sym typeface="Symbol" panose="05050102010706020507" pitchFamily="18" charset="2"/>
              </a:rPr>
              <a:t>(</a:t>
            </a:r>
            <a:r>
              <a:rPr lang="en-US" altLang="zh-CN" sz="2000" i="1">
                <a:solidFill>
                  <a:srgbClr val="800000"/>
                </a:solidFill>
                <a:sym typeface="Symbol" panose="05050102010706020507" pitchFamily="18" charset="2"/>
              </a:rPr>
              <a:t>P</a:t>
            </a:r>
            <a:r>
              <a:rPr lang="en-US" altLang="zh-CN" sz="2000" i="1">
                <a:solidFill>
                  <a:srgbClr val="800000"/>
                </a:solidFill>
              </a:rPr>
              <a:t>∧Q∧R</a:t>
            </a:r>
            <a:r>
              <a:rPr lang="en-US" altLang="zh-CN" sz="2000"/>
              <a:t>)∨</a:t>
            </a:r>
            <a:r>
              <a:rPr lang="en-US" altLang="zh-CN" sz="2000">
                <a:sym typeface="Symbol" panose="05050102010706020507" pitchFamily="18" charset="2"/>
              </a:rPr>
              <a:t>(P</a:t>
            </a:r>
            <a:r>
              <a:rPr lang="en-US" altLang="zh-CN" sz="2000"/>
              <a:t>∧Q∧</a:t>
            </a:r>
            <a:r>
              <a:rPr lang="en-US" altLang="zh-CN" sz="1800"/>
              <a:t>﹁</a:t>
            </a:r>
            <a:r>
              <a:rPr lang="en-US" altLang="zh-CN" sz="2000"/>
              <a:t>R)∨</a:t>
            </a:r>
            <a:r>
              <a:rPr lang="en-US" altLang="zh-CN" sz="2000">
                <a:sym typeface="Symbol" panose="05050102010706020507" pitchFamily="18" charset="2"/>
              </a:rPr>
              <a:t>(</a:t>
            </a:r>
            <a:r>
              <a:rPr lang="en-US" altLang="zh-CN" sz="1800" u="sng"/>
              <a:t>﹁</a:t>
            </a:r>
            <a:r>
              <a:rPr lang="en-US" altLang="zh-CN" sz="2000" u="sng">
                <a:sym typeface="Symbol" panose="05050102010706020507" pitchFamily="18" charset="2"/>
              </a:rPr>
              <a:t>P</a:t>
            </a:r>
            <a:r>
              <a:rPr lang="en-US" altLang="zh-CN" sz="2000" u="sng"/>
              <a:t>∧Q∧R</a:t>
            </a:r>
            <a:r>
              <a:rPr lang="en-US" altLang="zh-CN" sz="2000"/>
              <a:t>)∨</a:t>
            </a:r>
            <a:r>
              <a:rPr lang="en-US" altLang="zh-CN" sz="2000">
                <a:sym typeface="Symbol" panose="05050102010706020507" pitchFamily="18" charset="2"/>
              </a:rPr>
              <a:t>(</a:t>
            </a:r>
            <a:r>
              <a:rPr lang="en-US" altLang="zh-CN" sz="1800"/>
              <a:t>﹁</a:t>
            </a:r>
            <a:r>
              <a:rPr lang="en-US" altLang="zh-CN" sz="2000">
                <a:sym typeface="Symbol" panose="05050102010706020507" pitchFamily="18" charset="2"/>
              </a:rPr>
              <a:t>P</a:t>
            </a:r>
            <a:r>
              <a:rPr lang="en-US" altLang="zh-CN" sz="2000"/>
              <a:t>∧</a:t>
            </a:r>
            <a:r>
              <a:rPr lang="en-US" altLang="zh-CN" sz="1800"/>
              <a:t>﹁</a:t>
            </a:r>
            <a:r>
              <a:rPr lang="en-US" altLang="zh-CN" sz="2000"/>
              <a:t>Q∧R)</a:t>
            </a:r>
          </a:p>
          <a:p>
            <a:pPr eaLnBrk="1" hangingPunct="1">
              <a:spcBef>
                <a:spcPct val="50000"/>
              </a:spcBef>
            </a:pPr>
            <a:r>
              <a:rPr lang="en-US" altLang="zh-CN" sz="2000"/>
              <a:t>                        ∨</a:t>
            </a:r>
            <a:r>
              <a:rPr lang="en-US" altLang="zh-CN" sz="2000">
                <a:sym typeface="Symbol" panose="05050102010706020507" pitchFamily="18" charset="2"/>
              </a:rPr>
              <a:t>(</a:t>
            </a:r>
            <a:r>
              <a:rPr lang="en-US" altLang="zh-CN" sz="2000" i="1">
                <a:solidFill>
                  <a:srgbClr val="800000"/>
                </a:solidFill>
                <a:sym typeface="Symbol" panose="05050102010706020507" pitchFamily="18" charset="2"/>
              </a:rPr>
              <a:t>P</a:t>
            </a:r>
            <a:r>
              <a:rPr lang="en-US" altLang="zh-CN" sz="2000" i="1">
                <a:solidFill>
                  <a:srgbClr val="800000"/>
                </a:solidFill>
              </a:rPr>
              <a:t>∧Q∧R</a:t>
            </a:r>
            <a:r>
              <a:rPr lang="en-US" altLang="zh-CN" sz="2000">
                <a:solidFill>
                  <a:srgbClr val="800000"/>
                </a:solidFill>
              </a:rPr>
              <a:t>)</a:t>
            </a:r>
            <a:r>
              <a:rPr lang="en-US" altLang="zh-CN" sz="2000"/>
              <a:t>∨</a:t>
            </a:r>
            <a:r>
              <a:rPr lang="en-US" altLang="zh-CN" sz="2000">
                <a:sym typeface="Symbol" panose="05050102010706020507" pitchFamily="18" charset="2"/>
              </a:rPr>
              <a:t>(</a:t>
            </a:r>
            <a:r>
              <a:rPr lang="en-US" altLang="zh-CN" sz="1800" u="sng"/>
              <a:t>﹁</a:t>
            </a:r>
            <a:r>
              <a:rPr lang="en-US" altLang="zh-CN" sz="2000" u="sng">
                <a:sym typeface="Symbol" panose="05050102010706020507" pitchFamily="18" charset="2"/>
              </a:rPr>
              <a:t>P</a:t>
            </a:r>
            <a:r>
              <a:rPr lang="en-US" altLang="zh-CN" sz="2000" u="sng"/>
              <a:t>∧Q∧R</a:t>
            </a:r>
            <a:r>
              <a:rPr lang="en-US" altLang="zh-CN" sz="2000"/>
              <a:t>) </a:t>
            </a:r>
          </a:p>
          <a:p>
            <a:pPr eaLnBrk="1" hangingPunct="1">
              <a:spcBef>
                <a:spcPct val="50000"/>
              </a:spcBef>
            </a:pPr>
            <a:r>
              <a:rPr lang="en-US" altLang="zh-CN" sz="2000"/>
              <a:t>                    </a:t>
            </a:r>
            <a:r>
              <a:rPr lang="en-US" altLang="zh-CN" sz="2000">
                <a:latin typeface="宋体" panose="02010600030101010101" pitchFamily="2" charset="-122"/>
                <a:sym typeface="Symbol" panose="05050102010706020507" pitchFamily="18" charset="2"/>
              </a:rPr>
              <a:t> </a:t>
            </a:r>
            <a:r>
              <a:rPr lang="en-US" altLang="zh-CN" sz="2000">
                <a:sym typeface="Symbol" panose="05050102010706020507" pitchFamily="18" charset="2"/>
              </a:rPr>
              <a:t>(P</a:t>
            </a:r>
            <a:r>
              <a:rPr lang="en-US" altLang="zh-CN" sz="2000"/>
              <a:t>∧Q∧R)∨</a:t>
            </a:r>
            <a:r>
              <a:rPr lang="en-US" altLang="zh-CN" sz="2000">
                <a:sym typeface="Symbol" panose="05050102010706020507" pitchFamily="18" charset="2"/>
              </a:rPr>
              <a:t>(P</a:t>
            </a:r>
            <a:r>
              <a:rPr lang="en-US" altLang="zh-CN" sz="2000"/>
              <a:t>∧Q∧</a:t>
            </a:r>
            <a:r>
              <a:rPr lang="en-US" altLang="zh-CN" sz="1800"/>
              <a:t>﹁</a:t>
            </a:r>
            <a:r>
              <a:rPr lang="en-US" altLang="zh-CN" sz="2000"/>
              <a:t>R)∨</a:t>
            </a:r>
            <a:r>
              <a:rPr lang="en-US" altLang="zh-CN" sz="2000">
                <a:sym typeface="Symbol" panose="05050102010706020507" pitchFamily="18" charset="2"/>
              </a:rPr>
              <a:t>(</a:t>
            </a:r>
            <a:r>
              <a:rPr lang="en-US" altLang="zh-CN" sz="1800"/>
              <a:t>﹁</a:t>
            </a:r>
            <a:r>
              <a:rPr lang="en-US" altLang="zh-CN" sz="2000">
                <a:sym typeface="Symbol" panose="05050102010706020507" pitchFamily="18" charset="2"/>
              </a:rPr>
              <a:t>P</a:t>
            </a:r>
            <a:r>
              <a:rPr lang="en-US" altLang="zh-CN" sz="2000"/>
              <a:t>∧Q∧R)∨</a:t>
            </a:r>
            <a:r>
              <a:rPr lang="en-US" altLang="zh-CN" sz="2000">
                <a:sym typeface="Symbol" panose="05050102010706020507" pitchFamily="18" charset="2"/>
              </a:rPr>
              <a:t>(</a:t>
            </a:r>
            <a:r>
              <a:rPr lang="en-US" altLang="zh-CN" sz="1800"/>
              <a:t>﹁</a:t>
            </a:r>
            <a:r>
              <a:rPr lang="en-US" altLang="zh-CN" sz="2000">
                <a:sym typeface="Symbol" panose="05050102010706020507" pitchFamily="18" charset="2"/>
              </a:rPr>
              <a:t>P</a:t>
            </a:r>
            <a:r>
              <a:rPr lang="en-US" altLang="zh-CN" sz="2000"/>
              <a:t>∧</a:t>
            </a:r>
            <a:r>
              <a:rPr lang="en-US" altLang="zh-CN" sz="1800"/>
              <a:t>﹁</a:t>
            </a:r>
            <a:r>
              <a:rPr lang="en-US" altLang="zh-CN" sz="2000"/>
              <a:t>Q∧R)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anim calcmode="lin" valueType="num">
                                      <p:cBhvr additive="base">
                                        <p:cTn id="7" dur="500" fill="hold"/>
                                        <p:tgtEl>
                                          <p:spTgt spid="6144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4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444">
                                            <p:txEl>
                                              <p:pRg st="1" end="1"/>
                                            </p:txEl>
                                          </p:spTgt>
                                        </p:tgtEl>
                                        <p:attrNameLst>
                                          <p:attrName>style.visibility</p:attrName>
                                        </p:attrNameLst>
                                      </p:cBhvr>
                                      <p:to>
                                        <p:strVal val="visible"/>
                                      </p:to>
                                    </p:set>
                                    <p:anim calcmode="lin" valueType="num">
                                      <p:cBhvr additive="base">
                                        <p:cTn id="13" dur="500" fill="hold"/>
                                        <p:tgtEl>
                                          <p:spTgt spid="6144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14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444">
                                            <p:txEl>
                                              <p:pRg st="2" end="2"/>
                                            </p:txEl>
                                          </p:spTgt>
                                        </p:tgtEl>
                                        <p:attrNameLst>
                                          <p:attrName>style.visibility</p:attrName>
                                        </p:attrNameLst>
                                      </p:cBhvr>
                                      <p:to>
                                        <p:strVal val="visible"/>
                                      </p:to>
                                    </p:set>
                                    <p:anim calcmode="lin" valueType="num">
                                      <p:cBhvr additive="base">
                                        <p:cTn id="19" dur="500" fill="hold"/>
                                        <p:tgtEl>
                                          <p:spTgt spid="6144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14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444">
                                            <p:txEl>
                                              <p:pRg st="3" end="3"/>
                                            </p:txEl>
                                          </p:spTgt>
                                        </p:tgtEl>
                                        <p:attrNameLst>
                                          <p:attrName>style.visibility</p:attrName>
                                        </p:attrNameLst>
                                      </p:cBhvr>
                                      <p:to>
                                        <p:strVal val="visible"/>
                                      </p:to>
                                    </p:set>
                                    <p:anim calcmode="lin" valueType="num">
                                      <p:cBhvr additive="base">
                                        <p:cTn id="25" dur="500" fill="hold"/>
                                        <p:tgtEl>
                                          <p:spTgt spid="6144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14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444">
                                            <p:txEl>
                                              <p:pRg st="4" end="4"/>
                                            </p:txEl>
                                          </p:spTgt>
                                        </p:tgtEl>
                                        <p:attrNameLst>
                                          <p:attrName>style.visibility</p:attrName>
                                        </p:attrNameLst>
                                      </p:cBhvr>
                                      <p:to>
                                        <p:strVal val="visible"/>
                                      </p:to>
                                    </p:set>
                                    <p:anim calcmode="lin" valueType="num">
                                      <p:cBhvr additive="base">
                                        <p:cTn id="31" dur="500" fill="hold"/>
                                        <p:tgtEl>
                                          <p:spTgt spid="6144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144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1444">
                                            <p:txEl>
                                              <p:pRg st="5" end="5"/>
                                            </p:txEl>
                                          </p:spTgt>
                                        </p:tgtEl>
                                        <p:attrNameLst>
                                          <p:attrName>style.visibility</p:attrName>
                                        </p:attrNameLst>
                                      </p:cBhvr>
                                      <p:to>
                                        <p:strVal val="visible"/>
                                      </p:to>
                                    </p:set>
                                    <p:anim calcmode="lin" valueType="num">
                                      <p:cBhvr additive="base">
                                        <p:cTn id="37" dur="500" fill="hold"/>
                                        <p:tgtEl>
                                          <p:spTgt spid="6144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144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1444">
                                            <p:txEl>
                                              <p:pRg st="6" end="6"/>
                                            </p:txEl>
                                          </p:spTgt>
                                        </p:tgtEl>
                                        <p:attrNameLst>
                                          <p:attrName>style.visibility</p:attrName>
                                        </p:attrNameLst>
                                      </p:cBhvr>
                                      <p:to>
                                        <p:strVal val="visible"/>
                                      </p:to>
                                    </p:set>
                                    <p:anim calcmode="lin" valueType="num">
                                      <p:cBhvr additive="base">
                                        <p:cTn id="43" dur="500" fill="hold"/>
                                        <p:tgtEl>
                                          <p:spTgt spid="61444">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144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1444">
                                            <p:txEl>
                                              <p:pRg st="7" end="7"/>
                                            </p:txEl>
                                          </p:spTgt>
                                        </p:tgtEl>
                                        <p:attrNameLst>
                                          <p:attrName>style.visibility</p:attrName>
                                        </p:attrNameLst>
                                      </p:cBhvr>
                                      <p:to>
                                        <p:strVal val="visible"/>
                                      </p:to>
                                    </p:set>
                                    <p:anim calcmode="lin" valueType="num">
                                      <p:cBhvr additive="base">
                                        <p:cTn id="49" dur="500" fill="hold"/>
                                        <p:tgtEl>
                                          <p:spTgt spid="61444">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144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61444">
                                            <p:txEl>
                                              <p:pRg st="8" end="8"/>
                                            </p:txEl>
                                          </p:spTgt>
                                        </p:tgtEl>
                                        <p:attrNameLst>
                                          <p:attrName>style.visibility</p:attrName>
                                        </p:attrNameLst>
                                      </p:cBhvr>
                                      <p:to>
                                        <p:strVal val="visible"/>
                                      </p:to>
                                    </p:set>
                                    <p:anim calcmode="lin" valueType="num">
                                      <p:cBhvr additive="base">
                                        <p:cTn id="55" dur="500" fill="hold"/>
                                        <p:tgtEl>
                                          <p:spTgt spid="61444">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6144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61444">
                                            <p:txEl>
                                              <p:pRg st="9" end="9"/>
                                            </p:txEl>
                                          </p:spTgt>
                                        </p:tgtEl>
                                        <p:attrNameLst>
                                          <p:attrName>style.visibility</p:attrName>
                                        </p:attrNameLst>
                                      </p:cBhvr>
                                      <p:to>
                                        <p:strVal val="visible"/>
                                      </p:to>
                                    </p:set>
                                    <p:anim calcmode="lin" valueType="num">
                                      <p:cBhvr additive="base">
                                        <p:cTn id="61" dur="500" fill="hold"/>
                                        <p:tgtEl>
                                          <p:spTgt spid="61444">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6144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61444">
                                            <p:txEl>
                                              <p:pRg st="10" end="10"/>
                                            </p:txEl>
                                          </p:spTgt>
                                        </p:tgtEl>
                                        <p:attrNameLst>
                                          <p:attrName>style.visibility</p:attrName>
                                        </p:attrNameLst>
                                      </p:cBhvr>
                                      <p:to>
                                        <p:strVal val="visible"/>
                                      </p:to>
                                    </p:set>
                                    <p:anim calcmode="lin" valueType="num">
                                      <p:cBhvr additive="base">
                                        <p:cTn id="67" dur="500" fill="hold"/>
                                        <p:tgtEl>
                                          <p:spTgt spid="61444">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6144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61444">
                                            <p:txEl>
                                              <p:pRg st="11" end="11"/>
                                            </p:txEl>
                                          </p:spTgt>
                                        </p:tgtEl>
                                        <p:attrNameLst>
                                          <p:attrName>style.visibility</p:attrName>
                                        </p:attrNameLst>
                                      </p:cBhvr>
                                      <p:to>
                                        <p:strVal val="visible"/>
                                      </p:to>
                                    </p:set>
                                    <p:anim calcmode="lin" valueType="num">
                                      <p:cBhvr additive="base">
                                        <p:cTn id="73" dur="500" fill="hold"/>
                                        <p:tgtEl>
                                          <p:spTgt spid="61444">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6144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61444">
                                            <p:txEl>
                                              <p:pRg st="12" end="12"/>
                                            </p:txEl>
                                          </p:spTgt>
                                        </p:tgtEl>
                                        <p:attrNameLst>
                                          <p:attrName>style.visibility</p:attrName>
                                        </p:attrNameLst>
                                      </p:cBhvr>
                                      <p:to>
                                        <p:strVal val="visible"/>
                                      </p:to>
                                    </p:set>
                                    <p:anim calcmode="lin" valueType="num">
                                      <p:cBhvr additive="base">
                                        <p:cTn id="79" dur="500" fill="hold"/>
                                        <p:tgtEl>
                                          <p:spTgt spid="61444">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6144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61444">
                                            <p:txEl>
                                              <p:pRg st="13" end="13"/>
                                            </p:txEl>
                                          </p:spTgt>
                                        </p:tgtEl>
                                        <p:attrNameLst>
                                          <p:attrName>style.visibility</p:attrName>
                                        </p:attrNameLst>
                                      </p:cBhvr>
                                      <p:to>
                                        <p:strVal val="visible"/>
                                      </p:to>
                                    </p:set>
                                    <p:anim calcmode="lin" valueType="num">
                                      <p:cBhvr additive="base">
                                        <p:cTn id="85" dur="500" fill="hold"/>
                                        <p:tgtEl>
                                          <p:spTgt spid="61444">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61444">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a:extLst>
              <a:ext uri="{FF2B5EF4-FFF2-40B4-BE49-F238E27FC236}">
                <a16:creationId xmlns:a16="http://schemas.microsoft.com/office/drawing/2014/main" id="{ABEB6313-CAFF-4D22-8529-B6D3A373F24B}"/>
              </a:ext>
            </a:extLst>
          </p:cNvPr>
          <p:cNvSpPr txBox="1">
            <a:spLocks noChangeArrowheads="1"/>
          </p:cNvSpPr>
          <p:nvPr/>
        </p:nvSpPr>
        <p:spPr bwMode="auto">
          <a:xfrm>
            <a:off x="228600" y="0"/>
            <a:ext cx="8686800"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5000"/>
              </a:lnSpc>
              <a:spcBef>
                <a:spcPct val="50000"/>
              </a:spcBef>
            </a:pPr>
            <a:r>
              <a:rPr lang="zh-CN" altLang="en-US" b="1">
                <a:solidFill>
                  <a:schemeClr val="accent2"/>
                </a:solidFill>
              </a:rPr>
              <a:t>定义</a:t>
            </a:r>
            <a:r>
              <a:rPr lang="en-US" altLang="zh-CN" b="1">
                <a:solidFill>
                  <a:schemeClr val="accent2"/>
                </a:solidFill>
              </a:rPr>
              <a:t>1-7.6</a:t>
            </a:r>
            <a:r>
              <a:rPr lang="en-US" altLang="zh-CN"/>
              <a:t>	n</a:t>
            </a:r>
            <a:r>
              <a:rPr lang="zh-CN" altLang="en-US"/>
              <a:t>个命题变元的析取式，称作布尔析取或大项，其</a:t>
            </a:r>
          </a:p>
          <a:p>
            <a:pPr eaLnBrk="1" hangingPunct="1">
              <a:lnSpc>
                <a:spcPct val="75000"/>
              </a:lnSpc>
              <a:spcBef>
                <a:spcPct val="50000"/>
              </a:spcBef>
            </a:pPr>
            <a:r>
              <a:rPr lang="zh-CN" altLang="en-US"/>
              <a:t>中每个变元与它的否定不能同时存在，但两者必须出现且仅出</a:t>
            </a:r>
          </a:p>
          <a:p>
            <a:pPr eaLnBrk="1" hangingPunct="1">
              <a:lnSpc>
                <a:spcPct val="75000"/>
              </a:lnSpc>
              <a:spcBef>
                <a:spcPct val="50000"/>
              </a:spcBef>
            </a:pPr>
            <a:r>
              <a:rPr lang="zh-CN" altLang="en-US"/>
              <a:t>现一次。</a:t>
            </a:r>
          </a:p>
          <a:p>
            <a:pPr eaLnBrk="1" hangingPunct="1">
              <a:lnSpc>
                <a:spcPct val="75000"/>
              </a:lnSpc>
              <a:spcBef>
                <a:spcPct val="50000"/>
              </a:spcBef>
            </a:pPr>
            <a:r>
              <a:rPr lang="zh-CN" altLang="en-US" sz="2000"/>
              <a:t>设</a:t>
            </a:r>
            <a:r>
              <a:rPr lang="en-US" altLang="zh-CN" sz="2000"/>
              <a:t>P</a:t>
            </a:r>
            <a:r>
              <a:rPr lang="zh-CN" altLang="en-US" sz="2000"/>
              <a:t>、</a:t>
            </a:r>
            <a:r>
              <a:rPr lang="en-US" altLang="zh-CN" sz="2000"/>
              <a:t>Q</a:t>
            </a:r>
            <a:r>
              <a:rPr lang="zh-CN" altLang="en-US" sz="2000"/>
              <a:t>、</a:t>
            </a:r>
            <a:r>
              <a:rPr lang="en-US" altLang="zh-CN" sz="2000"/>
              <a:t>R</a:t>
            </a:r>
            <a:r>
              <a:rPr lang="zh-CN" altLang="en-US" sz="2000"/>
              <a:t>是三个命题变元。</a:t>
            </a:r>
          </a:p>
          <a:p>
            <a:pPr eaLnBrk="1" hangingPunct="1">
              <a:lnSpc>
                <a:spcPct val="75000"/>
              </a:lnSpc>
              <a:spcBef>
                <a:spcPct val="50000"/>
              </a:spcBef>
            </a:pPr>
            <a:r>
              <a:rPr lang="zh-CN" altLang="en-US" sz="2000"/>
              <a:t>    用</a:t>
            </a:r>
            <a:r>
              <a:rPr lang="en-US" altLang="zh-CN" sz="2000"/>
              <a:t>M</a:t>
            </a:r>
            <a:r>
              <a:rPr lang="en-US" altLang="zh-CN" sz="2000" baseline="-25000"/>
              <a:t>0</a:t>
            </a:r>
            <a:r>
              <a:rPr lang="en-US" altLang="zh-CN" sz="2000"/>
              <a:t>,M</a:t>
            </a:r>
            <a:r>
              <a:rPr lang="en-US" altLang="zh-CN" sz="2000" baseline="-25000"/>
              <a:t>1</a:t>
            </a:r>
            <a:r>
              <a:rPr lang="en-US" altLang="zh-CN" sz="2000"/>
              <a:t>, …,M</a:t>
            </a:r>
            <a:r>
              <a:rPr lang="en-US" altLang="zh-CN" sz="2000" baseline="-25000"/>
              <a:t>7 </a:t>
            </a:r>
            <a:r>
              <a:rPr lang="en-US" altLang="zh-CN" sz="2000"/>
              <a:t>(</a:t>
            </a:r>
            <a:r>
              <a:rPr lang="zh-CN" altLang="en-US" sz="2000"/>
              <a:t>或</a:t>
            </a:r>
            <a:r>
              <a:rPr lang="en-US" altLang="zh-CN" sz="2000"/>
              <a:t>M</a:t>
            </a:r>
            <a:r>
              <a:rPr lang="en-US" altLang="zh-CN" sz="2000" baseline="-25000"/>
              <a:t>000</a:t>
            </a:r>
            <a:r>
              <a:rPr lang="en-US" altLang="zh-CN" sz="2000"/>
              <a:t>,M</a:t>
            </a:r>
            <a:r>
              <a:rPr lang="en-US" altLang="zh-CN" sz="2000" baseline="-25000"/>
              <a:t>001</a:t>
            </a:r>
            <a:r>
              <a:rPr lang="en-US" altLang="zh-CN" sz="2000"/>
              <a:t>, …M</a:t>
            </a:r>
            <a:r>
              <a:rPr lang="en-US" altLang="zh-CN" sz="2000" baseline="-25000"/>
              <a:t>111</a:t>
            </a:r>
            <a:r>
              <a:rPr lang="en-US" altLang="zh-CN" sz="2000"/>
              <a:t>)</a:t>
            </a:r>
            <a:r>
              <a:rPr lang="zh-CN" altLang="en-US" sz="2000"/>
              <a:t>分别表示大项。</a:t>
            </a:r>
          </a:p>
          <a:p>
            <a:pPr eaLnBrk="1" hangingPunct="1">
              <a:lnSpc>
                <a:spcPct val="75000"/>
              </a:lnSpc>
              <a:spcBef>
                <a:spcPct val="50000"/>
              </a:spcBef>
            </a:pPr>
            <a:r>
              <a:rPr lang="zh-CN" altLang="en-US" sz="2000"/>
              <a:t>    如下表所示：</a:t>
            </a:r>
            <a:endParaRPr lang="zh-CN" altLang="en-US"/>
          </a:p>
        </p:txBody>
      </p:sp>
      <p:graphicFrame>
        <p:nvGraphicFramePr>
          <p:cNvPr id="63574" name="Group 86">
            <a:extLst>
              <a:ext uri="{FF2B5EF4-FFF2-40B4-BE49-F238E27FC236}">
                <a16:creationId xmlns:a16="http://schemas.microsoft.com/office/drawing/2014/main" id="{B0875F47-7805-429A-8DC4-FA13960D5FA2}"/>
              </a:ext>
            </a:extLst>
          </p:cNvPr>
          <p:cNvGraphicFramePr>
            <a:graphicFrameLocks noGrp="1"/>
          </p:cNvGraphicFramePr>
          <p:nvPr/>
        </p:nvGraphicFramePr>
        <p:xfrm>
          <a:off x="179388" y="2514600"/>
          <a:ext cx="8763000" cy="3292475"/>
        </p:xfrm>
        <a:graphic>
          <a:graphicData uri="http://schemas.openxmlformats.org/drawingml/2006/table">
            <a:tbl>
              <a:tblPr/>
              <a:tblGrid>
                <a:gridCol w="1285875">
                  <a:extLst>
                    <a:ext uri="{9D8B030D-6E8A-4147-A177-3AD203B41FA5}">
                      <a16:colId xmlns:a16="http://schemas.microsoft.com/office/drawing/2014/main" val="20000"/>
                    </a:ext>
                  </a:extLst>
                </a:gridCol>
                <a:gridCol w="2492375">
                  <a:extLst>
                    <a:ext uri="{9D8B030D-6E8A-4147-A177-3AD203B41FA5}">
                      <a16:colId xmlns:a16="http://schemas.microsoft.com/office/drawing/2014/main" val="20001"/>
                    </a:ext>
                  </a:extLst>
                </a:gridCol>
                <a:gridCol w="2733675">
                  <a:extLst>
                    <a:ext uri="{9D8B030D-6E8A-4147-A177-3AD203B41FA5}">
                      <a16:colId xmlns:a16="http://schemas.microsoft.com/office/drawing/2014/main" val="20002"/>
                    </a:ext>
                  </a:extLst>
                </a:gridCol>
                <a:gridCol w="2251075">
                  <a:extLst>
                    <a:ext uri="{9D8B030D-6E8A-4147-A177-3AD203B41FA5}">
                      <a16:colId xmlns:a16="http://schemas.microsoft.com/office/drawing/2014/main" val="20003"/>
                    </a:ext>
                  </a:extLst>
                </a:gridCol>
              </a:tblGrid>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下标编码（十进制数）</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下标编码（二进制数）</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大项</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0</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000</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0" i="0" u="none" strike="noStrike" cap="none" normalizeH="0" baseline="-25000">
                        <a:ln>
                          <a:noFill/>
                        </a:ln>
                        <a:solidFill>
                          <a:schemeClr val="tx1"/>
                        </a:solidFill>
                        <a:effectLst/>
                        <a:latin typeface="Times New Roman" pitchFamily="18" charset="0"/>
                        <a:ea typeface="宋体"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1</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001</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0" i="0" u="none" strike="noStrike" cap="none" normalizeH="0" baseline="-25000">
                        <a:ln>
                          <a:noFill/>
                        </a:ln>
                        <a:solidFill>
                          <a:schemeClr val="tx1"/>
                        </a:solidFill>
                        <a:effectLst/>
                        <a:latin typeface="Times New Roman" pitchFamily="18" charset="0"/>
                        <a:ea typeface="宋体"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001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2</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010</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0" i="0" u="none" strike="noStrike" cap="none" normalizeH="0" baseline="-25000">
                        <a:ln>
                          <a:noFill/>
                        </a:ln>
                        <a:solidFill>
                          <a:schemeClr val="tx1"/>
                        </a:solidFill>
                        <a:effectLst/>
                        <a:latin typeface="Times New Roman" pitchFamily="18" charset="0"/>
                        <a:ea typeface="宋体"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3</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011</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0" i="0" u="none" strike="noStrike" cap="none" normalizeH="0" baseline="-25000">
                        <a:ln>
                          <a:noFill/>
                        </a:ln>
                        <a:solidFill>
                          <a:schemeClr val="tx1"/>
                        </a:solidFill>
                        <a:effectLst/>
                        <a:latin typeface="Times New Roman" pitchFamily="18" charset="0"/>
                        <a:ea typeface="宋体"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011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4</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100</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0" i="0" u="none" strike="noStrike" cap="none" normalizeH="0" baseline="-25000">
                        <a:ln>
                          <a:noFill/>
                        </a:ln>
                        <a:solidFill>
                          <a:schemeClr val="tx1"/>
                        </a:solidFill>
                        <a:effectLst/>
                        <a:latin typeface="Times New Roman" pitchFamily="18" charset="0"/>
                        <a:ea typeface="宋体"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4</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5</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101</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0" i="0" u="none" strike="noStrike" cap="none" normalizeH="0" baseline="-25000">
                        <a:ln>
                          <a:noFill/>
                        </a:ln>
                        <a:solidFill>
                          <a:schemeClr val="tx1"/>
                        </a:solidFill>
                        <a:effectLst/>
                        <a:latin typeface="Times New Roman" pitchFamily="18" charset="0"/>
                        <a:ea typeface="宋体"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101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6</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110</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0" i="0" u="none" strike="noStrike" cap="none" normalizeH="0" baseline="-25000">
                        <a:ln>
                          <a:noFill/>
                        </a:ln>
                        <a:solidFill>
                          <a:schemeClr val="tx1"/>
                        </a:solidFill>
                        <a:effectLst/>
                        <a:latin typeface="Times New Roman" pitchFamily="18" charset="0"/>
                        <a:ea typeface="宋体"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7</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1800" b="0" i="0" u="none" strike="noStrike" cap="none" normalizeH="0" baseline="-25000">
                          <a:ln>
                            <a:noFill/>
                          </a:ln>
                          <a:solidFill>
                            <a:schemeClr val="tx1"/>
                          </a:solidFill>
                          <a:effectLst/>
                          <a:latin typeface="Times New Roman" pitchFamily="18" charset="0"/>
                          <a:ea typeface="宋体" pitchFamily="2" charset="-122"/>
                        </a:rPr>
                        <a:t>111</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1800" b="0" i="0" u="none" strike="noStrike" cap="none" normalizeH="0" baseline="-25000">
                        <a:ln>
                          <a:noFill/>
                        </a:ln>
                        <a:solidFill>
                          <a:schemeClr val="tx1"/>
                        </a:solidFill>
                        <a:effectLst/>
                        <a:latin typeface="Times New Roman" pitchFamily="18" charset="0"/>
                        <a:ea typeface="宋体"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﹁P∨﹁Q∨﹁R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3551" name="Text Box 63">
            <a:extLst>
              <a:ext uri="{FF2B5EF4-FFF2-40B4-BE49-F238E27FC236}">
                <a16:creationId xmlns:a16="http://schemas.microsoft.com/office/drawing/2014/main" id="{EB62E18C-7BF3-4099-874E-C302D4C3A6B8}"/>
              </a:ext>
            </a:extLst>
          </p:cNvPr>
          <p:cNvSpPr txBox="1">
            <a:spLocks noChangeArrowheads="1"/>
          </p:cNvSpPr>
          <p:nvPr/>
        </p:nvSpPr>
        <p:spPr bwMode="auto">
          <a:xfrm>
            <a:off x="381000" y="6019800"/>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一般地，</a:t>
            </a:r>
            <a:r>
              <a:rPr lang="en-US" altLang="zh-CN" sz="2000"/>
              <a:t>n</a:t>
            </a:r>
            <a:r>
              <a:rPr lang="zh-CN" altLang="en-US" sz="2000"/>
              <a:t>个命题变元有</a:t>
            </a:r>
            <a:r>
              <a:rPr lang="en-US" altLang="zh-CN" sz="2000"/>
              <a:t>2</a:t>
            </a:r>
            <a:r>
              <a:rPr lang="en-US" altLang="zh-CN" sz="2000" baseline="30000"/>
              <a:t>n</a:t>
            </a:r>
            <a:r>
              <a:rPr lang="zh-CN" altLang="en-US" sz="2000"/>
              <a:t>个大项。</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 calcmode="lin" valueType="num">
                                      <p:cBhvr additive="base">
                                        <p:cTn id="7" dur="500" fill="hold"/>
                                        <p:tgtEl>
                                          <p:spTgt spid="6349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2">
                                            <p:txEl>
                                              <p:pRg st="1" end="1"/>
                                            </p:txEl>
                                          </p:spTgt>
                                        </p:tgtEl>
                                        <p:attrNameLst>
                                          <p:attrName>style.visibility</p:attrName>
                                        </p:attrNameLst>
                                      </p:cBhvr>
                                      <p:to>
                                        <p:strVal val="visible"/>
                                      </p:to>
                                    </p:set>
                                    <p:anim calcmode="lin" valueType="num">
                                      <p:cBhvr additive="base">
                                        <p:cTn id="13" dur="500" fill="hold"/>
                                        <p:tgtEl>
                                          <p:spTgt spid="6349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2">
                                            <p:txEl>
                                              <p:pRg st="2" end="2"/>
                                            </p:txEl>
                                          </p:spTgt>
                                        </p:tgtEl>
                                        <p:attrNameLst>
                                          <p:attrName>style.visibility</p:attrName>
                                        </p:attrNameLst>
                                      </p:cBhvr>
                                      <p:to>
                                        <p:strVal val="visible"/>
                                      </p:to>
                                    </p:set>
                                    <p:anim calcmode="lin" valueType="num">
                                      <p:cBhvr additive="base">
                                        <p:cTn id="19" dur="500" fill="hold"/>
                                        <p:tgtEl>
                                          <p:spTgt spid="6349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492">
                                            <p:txEl>
                                              <p:pRg st="3" end="3"/>
                                            </p:txEl>
                                          </p:spTgt>
                                        </p:tgtEl>
                                        <p:attrNameLst>
                                          <p:attrName>style.visibility</p:attrName>
                                        </p:attrNameLst>
                                      </p:cBhvr>
                                      <p:to>
                                        <p:strVal val="visible"/>
                                      </p:to>
                                    </p:set>
                                    <p:anim calcmode="lin" valueType="num">
                                      <p:cBhvr additive="base">
                                        <p:cTn id="25" dur="500" fill="hold"/>
                                        <p:tgtEl>
                                          <p:spTgt spid="6349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2">
                                            <p:txEl>
                                              <p:pRg st="4" end="4"/>
                                            </p:txEl>
                                          </p:spTgt>
                                        </p:tgtEl>
                                        <p:attrNameLst>
                                          <p:attrName>style.visibility</p:attrName>
                                        </p:attrNameLst>
                                      </p:cBhvr>
                                      <p:to>
                                        <p:strVal val="visible"/>
                                      </p:to>
                                    </p:set>
                                    <p:anim calcmode="lin" valueType="num">
                                      <p:cBhvr additive="base">
                                        <p:cTn id="31" dur="500" fill="hold"/>
                                        <p:tgtEl>
                                          <p:spTgt spid="6349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492">
                                            <p:txEl>
                                              <p:pRg st="5" end="5"/>
                                            </p:txEl>
                                          </p:spTgt>
                                        </p:tgtEl>
                                        <p:attrNameLst>
                                          <p:attrName>style.visibility</p:attrName>
                                        </p:attrNameLst>
                                      </p:cBhvr>
                                      <p:to>
                                        <p:strVal val="visible"/>
                                      </p:to>
                                    </p:set>
                                    <p:anim calcmode="lin" valueType="num">
                                      <p:cBhvr additive="base">
                                        <p:cTn id="37" dur="500" fill="hold"/>
                                        <p:tgtEl>
                                          <p:spTgt spid="6349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49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3574"/>
                                        </p:tgtEl>
                                        <p:attrNameLst>
                                          <p:attrName>style.visibility</p:attrName>
                                        </p:attrNameLst>
                                      </p:cBhvr>
                                      <p:to>
                                        <p:strVal val="visible"/>
                                      </p:to>
                                    </p:set>
                                    <p:anim calcmode="lin" valueType="num">
                                      <p:cBhvr additive="base">
                                        <p:cTn id="43" dur="500" fill="hold"/>
                                        <p:tgtEl>
                                          <p:spTgt spid="63574"/>
                                        </p:tgtEl>
                                        <p:attrNameLst>
                                          <p:attrName>ppt_x</p:attrName>
                                        </p:attrNameLst>
                                      </p:cBhvr>
                                      <p:tavLst>
                                        <p:tav tm="0">
                                          <p:val>
                                            <p:strVal val="0-#ppt_w/2"/>
                                          </p:val>
                                        </p:tav>
                                        <p:tav tm="100000">
                                          <p:val>
                                            <p:strVal val="#ppt_x"/>
                                          </p:val>
                                        </p:tav>
                                      </p:tavLst>
                                    </p:anim>
                                    <p:anim calcmode="lin" valueType="num">
                                      <p:cBhvr additive="base">
                                        <p:cTn id="44" dur="500" fill="hold"/>
                                        <p:tgtEl>
                                          <p:spTgt spid="6357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3551">
                                            <p:txEl>
                                              <p:pRg st="0" end="0"/>
                                            </p:txEl>
                                          </p:spTgt>
                                        </p:tgtEl>
                                        <p:attrNameLst>
                                          <p:attrName>style.visibility</p:attrName>
                                        </p:attrNameLst>
                                      </p:cBhvr>
                                      <p:to>
                                        <p:strVal val="visible"/>
                                      </p:to>
                                    </p:set>
                                    <p:anim calcmode="lin" valueType="num">
                                      <p:cBhvr additive="base">
                                        <p:cTn id="49" dur="500" fill="hold"/>
                                        <p:tgtEl>
                                          <p:spTgt spid="63551">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355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autoUpdateAnimBg="0"/>
      <p:bldP spid="6355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49CECB12-D30F-4AE7-A671-6B662737DD68}"/>
              </a:ext>
            </a:extLst>
          </p:cNvPr>
          <p:cNvSpPr txBox="1">
            <a:spLocks noChangeArrowheads="1"/>
          </p:cNvSpPr>
          <p:nvPr/>
        </p:nvSpPr>
        <p:spPr bwMode="auto">
          <a:xfrm>
            <a:off x="0" y="4648200"/>
            <a:ext cx="91440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2)</a:t>
            </a:r>
            <a:r>
              <a:rPr lang="zh-CN" altLang="en-US" sz="2000"/>
              <a:t>任意两个不同大项的析取式为永真</a:t>
            </a:r>
            <a:r>
              <a:rPr lang="en-US" altLang="zh-CN" sz="2000"/>
              <a:t>(T)</a:t>
            </a:r>
            <a:r>
              <a:rPr lang="zh-CN" altLang="en-US" sz="2000"/>
              <a:t>。</a:t>
            </a:r>
            <a:r>
              <a:rPr lang="en-US" altLang="zh-CN" sz="2000"/>
              <a:t>M</a:t>
            </a:r>
            <a:r>
              <a:rPr lang="en-US" altLang="zh-CN" sz="2000" baseline="-25000"/>
              <a:t>i</a:t>
            </a:r>
            <a:r>
              <a:rPr lang="en-US" altLang="zh-CN" sz="2000"/>
              <a:t>∨M</a:t>
            </a:r>
            <a:r>
              <a:rPr lang="en-US" altLang="zh-CN" sz="2000" baseline="-25000"/>
              <a:t>j </a:t>
            </a:r>
            <a:r>
              <a:rPr lang="en-US" altLang="zh-CN" sz="2000">
                <a:latin typeface="宋体" panose="02010600030101010101" pitchFamily="2" charset="-122"/>
                <a:sym typeface="Symbol" panose="05050102010706020507" pitchFamily="18" charset="2"/>
              </a:rPr>
              <a:t></a:t>
            </a:r>
            <a:r>
              <a:rPr lang="en-US" altLang="zh-CN" sz="2000"/>
              <a:t> T(i≠j)</a:t>
            </a:r>
          </a:p>
          <a:p>
            <a:pPr eaLnBrk="1" hangingPunct="1">
              <a:spcBef>
                <a:spcPct val="50000"/>
              </a:spcBef>
            </a:pPr>
            <a:r>
              <a:rPr lang="en-US" altLang="zh-CN" sz="2000"/>
              <a:t>3)</a:t>
            </a:r>
            <a:r>
              <a:rPr lang="zh-CN" altLang="en-US" sz="2000"/>
              <a:t>全体大项的合取式必为永假，记为：</a:t>
            </a:r>
          </a:p>
          <a:p>
            <a:pPr eaLnBrk="1" hangingPunct="1">
              <a:spcBef>
                <a:spcPct val="50000"/>
              </a:spcBef>
            </a:pPr>
            <a:r>
              <a:rPr lang="zh-CN" altLang="en-US" b="1">
                <a:solidFill>
                  <a:schemeClr val="accent2"/>
                </a:solidFill>
              </a:rPr>
              <a:t>定义</a:t>
            </a:r>
            <a:r>
              <a:rPr lang="en-US" altLang="zh-CN" b="1">
                <a:solidFill>
                  <a:schemeClr val="accent2"/>
                </a:solidFill>
              </a:rPr>
              <a:t>1-7.7</a:t>
            </a:r>
            <a:r>
              <a:rPr lang="en-US" altLang="zh-CN"/>
              <a:t>	</a:t>
            </a:r>
            <a:r>
              <a:rPr lang="zh-CN" altLang="en-US"/>
              <a:t>对于给定的命题公式，若一等价公式，它仅由大项的</a:t>
            </a:r>
          </a:p>
          <a:p>
            <a:pPr eaLnBrk="1" hangingPunct="1">
              <a:spcBef>
                <a:spcPct val="50000"/>
              </a:spcBef>
            </a:pPr>
            <a:r>
              <a:rPr lang="zh-CN" altLang="en-US"/>
              <a:t>合取所组成，则该等价式称作原式的主合取范式。</a:t>
            </a:r>
          </a:p>
        </p:txBody>
      </p:sp>
      <p:graphicFrame>
        <p:nvGraphicFramePr>
          <p:cNvPr id="100355" name="Object 3">
            <a:extLst>
              <a:ext uri="{FF2B5EF4-FFF2-40B4-BE49-F238E27FC236}">
                <a16:creationId xmlns:a16="http://schemas.microsoft.com/office/drawing/2014/main" id="{C205ACCA-4B38-4DA6-BD1F-995711142CF8}"/>
              </a:ext>
            </a:extLst>
          </p:cNvPr>
          <p:cNvGraphicFramePr>
            <a:graphicFrameLocks noChangeAspect="1"/>
          </p:cNvGraphicFramePr>
          <p:nvPr/>
        </p:nvGraphicFramePr>
        <p:xfrm>
          <a:off x="4495800" y="5029200"/>
          <a:ext cx="3581400" cy="608013"/>
        </p:xfrm>
        <a:graphic>
          <a:graphicData uri="http://schemas.openxmlformats.org/presentationml/2006/ole">
            <mc:AlternateContent xmlns:mc="http://schemas.openxmlformats.org/markup-compatibility/2006">
              <mc:Choice xmlns:v="urn:schemas-microsoft-com:vml" Requires="v">
                <p:oleObj name="Equation" r:id="rId2" imgW="2692400" imgH="457200" progId="Equation.3">
                  <p:embed/>
                </p:oleObj>
              </mc:Choice>
              <mc:Fallback>
                <p:oleObj name="Equation" r:id="rId2" imgW="2692400" imgH="457200" progId="Equation.3">
                  <p:embed/>
                  <p:pic>
                    <p:nvPicPr>
                      <p:cNvPr id="100355" name="Object 3">
                        <a:extLst>
                          <a:ext uri="{FF2B5EF4-FFF2-40B4-BE49-F238E27FC236}">
                            <a16:creationId xmlns:a16="http://schemas.microsoft.com/office/drawing/2014/main" id="{C205ACCA-4B38-4DA6-BD1F-995711142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029200"/>
                        <a:ext cx="35814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6" name="Text Box 4">
            <a:extLst>
              <a:ext uri="{FF2B5EF4-FFF2-40B4-BE49-F238E27FC236}">
                <a16:creationId xmlns:a16="http://schemas.microsoft.com/office/drawing/2014/main" id="{86A96C9F-7D47-4549-AFDF-B996887C1D99}"/>
              </a:ext>
            </a:extLst>
          </p:cNvPr>
          <p:cNvSpPr txBox="1">
            <a:spLocks noChangeArrowheads="1"/>
          </p:cNvSpPr>
          <p:nvPr/>
        </p:nvSpPr>
        <p:spPr bwMode="auto">
          <a:xfrm>
            <a:off x="228600" y="152400"/>
            <a:ext cx="89154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大项具有的性质</a:t>
            </a:r>
            <a:r>
              <a:rPr lang="en-US" altLang="zh-CN" sz="2000"/>
              <a:t>(</a:t>
            </a:r>
            <a:r>
              <a:rPr lang="zh-CN" altLang="en-US" sz="2000"/>
              <a:t>真值</a:t>
            </a:r>
            <a:r>
              <a:rPr lang="en-US" altLang="zh-CN" sz="2000"/>
              <a:t>T</a:t>
            </a:r>
            <a:r>
              <a:rPr lang="zh-CN" altLang="en-US" sz="2000"/>
              <a:t>和</a:t>
            </a:r>
            <a:r>
              <a:rPr lang="en-US" altLang="zh-CN" sz="2000"/>
              <a:t>F</a:t>
            </a:r>
            <a:r>
              <a:rPr lang="zh-CN" altLang="en-US" sz="2000"/>
              <a:t>分别表示为“</a:t>
            </a:r>
            <a:r>
              <a:rPr lang="en-US" altLang="zh-CN" sz="2000"/>
              <a:t>1”</a:t>
            </a:r>
            <a:r>
              <a:rPr lang="zh-CN" altLang="en-US" sz="2000"/>
              <a:t>和“</a:t>
            </a:r>
            <a:r>
              <a:rPr lang="en-US" altLang="zh-CN" sz="2000"/>
              <a:t>0”)</a:t>
            </a:r>
            <a:r>
              <a:rPr lang="zh-CN" altLang="en-US" sz="2000"/>
              <a:t>：</a:t>
            </a:r>
          </a:p>
          <a:p>
            <a:pPr eaLnBrk="1" hangingPunct="1">
              <a:spcBef>
                <a:spcPct val="50000"/>
              </a:spcBef>
            </a:pPr>
            <a:r>
              <a:rPr lang="en-US" altLang="zh-CN" sz="2000"/>
              <a:t>1)</a:t>
            </a:r>
            <a:r>
              <a:rPr lang="zh-CN" altLang="en-US" sz="2000"/>
              <a:t>每个大项当其真值指派与编码相同时，其真值为</a:t>
            </a:r>
            <a:r>
              <a:rPr lang="en-US" altLang="zh-CN" sz="2000"/>
              <a:t>F</a:t>
            </a:r>
            <a:r>
              <a:rPr lang="zh-CN" altLang="en-US" sz="2000"/>
              <a:t>，在其余</a:t>
            </a:r>
            <a:r>
              <a:rPr lang="en-US" altLang="zh-CN" sz="2000"/>
              <a:t>2</a:t>
            </a:r>
            <a:r>
              <a:rPr lang="en-US" altLang="zh-CN" sz="2000" baseline="30000"/>
              <a:t>n</a:t>
            </a:r>
            <a:r>
              <a:rPr lang="en-US" altLang="zh-CN" sz="2000"/>
              <a:t>-1</a:t>
            </a:r>
            <a:r>
              <a:rPr lang="zh-CN" altLang="en-US" sz="2000"/>
              <a:t>种指派情况下</a:t>
            </a:r>
          </a:p>
          <a:p>
            <a:pPr eaLnBrk="1" hangingPunct="1">
              <a:spcBef>
                <a:spcPct val="50000"/>
              </a:spcBef>
            </a:pPr>
            <a:r>
              <a:rPr lang="zh-CN" altLang="en-US" sz="2000"/>
              <a:t>均为</a:t>
            </a:r>
            <a:r>
              <a:rPr lang="en-US" altLang="zh-CN" sz="2000"/>
              <a:t>T</a:t>
            </a:r>
            <a:r>
              <a:rPr lang="zh-CN" altLang="en-US" sz="2000"/>
              <a:t>。</a:t>
            </a:r>
          </a:p>
          <a:p>
            <a:pPr eaLnBrk="1" hangingPunct="1">
              <a:spcBef>
                <a:spcPct val="50000"/>
              </a:spcBef>
            </a:pPr>
            <a:r>
              <a:rPr lang="zh-CN" altLang="en-US" sz="2000"/>
              <a:t>        如</a:t>
            </a:r>
            <a:r>
              <a:rPr lang="en-US" altLang="zh-CN" sz="2000"/>
              <a:t>P</a:t>
            </a:r>
            <a:r>
              <a:rPr lang="zh-CN" altLang="en-US" sz="2000"/>
              <a:t>、</a:t>
            </a:r>
            <a:r>
              <a:rPr lang="en-US" altLang="zh-CN" sz="2000"/>
              <a:t>Q</a:t>
            </a:r>
            <a:r>
              <a:rPr lang="zh-CN" altLang="en-US" sz="2000"/>
              <a:t>、</a:t>
            </a:r>
            <a:r>
              <a:rPr lang="en-US" altLang="zh-CN" sz="2000"/>
              <a:t>R</a:t>
            </a:r>
            <a:r>
              <a:rPr lang="zh-CN" altLang="en-US" sz="2000"/>
              <a:t>为三个变元，则：</a:t>
            </a:r>
            <a:endParaRPr lang="zh-CN" altLang="en-US"/>
          </a:p>
        </p:txBody>
      </p:sp>
      <p:graphicFrame>
        <p:nvGraphicFramePr>
          <p:cNvPr id="100392" name="Group 40">
            <a:extLst>
              <a:ext uri="{FF2B5EF4-FFF2-40B4-BE49-F238E27FC236}">
                <a16:creationId xmlns:a16="http://schemas.microsoft.com/office/drawing/2014/main" id="{0908DCE3-B3D5-4F5C-89C3-96178E9F88FC}"/>
              </a:ext>
            </a:extLst>
          </p:cNvPr>
          <p:cNvGraphicFramePr>
            <a:graphicFrameLocks noGrp="1"/>
          </p:cNvGraphicFramePr>
          <p:nvPr/>
        </p:nvGraphicFramePr>
        <p:xfrm>
          <a:off x="304800" y="2133600"/>
          <a:ext cx="8001000" cy="2157413"/>
        </p:xfrm>
        <a:graphic>
          <a:graphicData uri="http://schemas.openxmlformats.org/drawingml/2006/table">
            <a:tbl>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000250">
                  <a:extLst>
                    <a:ext uri="{9D8B030D-6E8A-4147-A177-3AD203B41FA5}">
                      <a16:colId xmlns:a16="http://schemas.microsoft.com/office/drawing/2014/main" val="20002"/>
                    </a:ext>
                  </a:extLst>
                </a:gridCol>
                <a:gridCol w="2000250">
                  <a:extLst>
                    <a:ext uri="{9D8B030D-6E8A-4147-A177-3AD203B41FA5}">
                      <a16:colId xmlns:a16="http://schemas.microsoft.com/office/drawing/2014/main" val="20003"/>
                    </a:ext>
                  </a:extLst>
                </a:gridCol>
              </a:tblGrid>
              <a:tr h="694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大项</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对应为假的指派</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大项</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对应为假的指派</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R)</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P∨﹁ Q∨﹁ 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     T     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 Q∨﹁ 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     T     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P∨ ﹁ Q∨ 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     T     F)</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 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     T     F)</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P∨Q∨﹁ 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     F     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 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     F     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 P ∨ Q∨R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     F     F)</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 ∨Q ∨ 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     F     F)</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anim calcmode="lin" valueType="num">
                                      <p:cBhvr additive="base">
                                        <p:cTn id="7" dur="500" fill="hold"/>
                                        <p:tgtEl>
                                          <p:spTgt spid="10035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03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0356">
                                            <p:txEl>
                                              <p:pRg st="1" end="1"/>
                                            </p:txEl>
                                          </p:spTgt>
                                        </p:tgtEl>
                                        <p:attrNameLst>
                                          <p:attrName>style.visibility</p:attrName>
                                        </p:attrNameLst>
                                      </p:cBhvr>
                                      <p:to>
                                        <p:strVal val="visible"/>
                                      </p:to>
                                    </p:set>
                                    <p:anim calcmode="lin" valueType="num">
                                      <p:cBhvr additive="base">
                                        <p:cTn id="13" dur="500" fill="hold"/>
                                        <p:tgtEl>
                                          <p:spTgt spid="10035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03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0356">
                                            <p:txEl>
                                              <p:pRg st="2" end="2"/>
                                            </p:txEl>
                                          </p:spTgt>
                                        </p:tgtEl>
                                        <p:attrNameLst>
                                          <p:attrName>style.visibility</p:attrName>
                                        </p:attrNameLst>
                                      </p:cBhvr>
                                      <p:to>
                                        <p:strVal val="visible"/>
                                      </p:to>
                                    </p:set>
                                    <p:anim calcmode="lin" valueType="num">
                                      <p:cBhvr additive="base">
                                        <p:cTn id="19" dur="500" fill="hold"/>
                                        <p:tgtEl>
                                          <p:spTgt spid="10035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03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0356">
                                            <p:txEl>
                                              <p:pRg st="3" end="3"/>
                                            </p:txEl>
                                          </p:spTgt>
                                        </p:tgtEl>
                                        <p:attrNameLst>
                                          <p:attrName>style.visibility</p:attrName>
                                        </p:attrNameLst>
                                      </p:cBhvr>
                                      <p:to>
                                        <p:strVal val="visible"/>
                                      </p:to>
                                    </p:set>
                                    <p:anim calcmode="lin" valueType="num">
                                      <p:cBhvr additive="base">
                                        <p:cTn id="25" dur="500" fill="hold"/>
                                        <p:tgtEl>
                                          <p:spTgt spid="10035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03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0392"/>
                                        </p:tgtEl>
                                        <p:attrNameLst>
                                          <p:attrName>style.visibility</p:attrName>
                                        </p:attrNameLst>
                                      </p:cBhvr>
                                      <p:to>
                                        <p:strVal val="visible"/>
                                      </p:to>
                                    </p:set>
                                    <p:anim calcmode="lin" valueType="num">
                                      <p:cBhvr additive="base">
                                        <p:cTn id="31" dur="500" fill="hold"/>
                                        <p:tgtEl>
                                          <p:spTgt spid="100392"/>
                                        </p:tgtEl>
                                        <p:attrNameLst>
                                          <p:attrName>ppt_x</p:attrName>
                                        </p:attrNameLst>
                                      </p:cBhvr>
                                      <p:tavLst>
                                        <p:tav tm="0">
                                          <p:val>
                                            <p:strVal val="0-#ppt_w/2"/>
                                          </p:val>
                                        </p:tav>
                                        <p:tav tm="100000">
                                          <p:val>
                                            <p:strVal val="#ppt_x"/>
                                          </p:val>
                                        </p:tav>
                                      </p:tavLst>
                                    </p:anim>
                                    <p:anim calcmode="lin" valueType="num">
                                      <p:cBhvr additive="base">
                                        <p:cTn id="32" dur="500" fill="hold"/>
                                        <p:tgtEl>
                                          <p:spTgt spid="10039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0354">
                                            <p:txEl>
                                              <p:pRg st="0" end="0"/>
                                            </p:txEl>
                                          </p:spTgt>
                                        </p:tgtEl>
                                        <p:attrNameLst>
                                          <p:attrName>style.visibility</p:attrName>
                                        </p:attrNameLst>
                                      </p:cBhvr>
                                      <p:to>
                                        <p:strVal val="visible"/>
                                      </p:to>
                                    </p:set>
                                    <p:anim calcmode="lin" valueType="num">
                                      <p:cBhvr additive="base">
                                        <p:cTn id="37" dur="500" fill="hold"/>
                                        <p:tgtEl>
                                          <p:spTgt spid="10035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03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0354">
                                            <p:txEl>
                                              <p:pRg st="1" end="1"/>
                                            </p:txEl>
                                          </p:spTgt>
                                        </p:tgtEl>
                                        <p:attrNameLst>
                                          <p:attrName>style.visibility</p:attrName>
                                        </p:attrNameLst>
                                      </p:cBhvr>
                                      <p:to>
                                        <p:strVal val="visible"/>
                                      </p:to>
                                    </p:set>
                                    <p:anim calcmode="lin" valueType="num">
                                      <p:cBhvr additive="base">
                                        <p:cTn id="43" dur="500" fill="hold"/>
                                        <p:tgtEl>
                                          <p:spTgt spid="100354">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03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0354">
                                            <p:txEl>
                                              <p:pRg st="2" end="2"/>
                                            </p:txEl>
                                          </p:spTgt>
                                        </p:tgtEl>
                                        <p:attrNameLst>
                                          <p:attrName>style.visibility</p:attrName>
                                        </p:attrNameLst>
                                      </p:cBhvr>
                                      <p:to>
                                        <p:strVal val="visible"/>
                                      </p:to>
                                    </p:set>
                                    <p:anim calcmode="lin" valueType="num">
                                      <p:cBhvr additive="base">
                                        <p:cTn id="49" dur="500" fill="hold"/>
                                        <p:tgtEl>
                                          <p:spTgt spid="100354">
                                            <p:txEl>
                                              <p:pRg st="2" end="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03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0354">
                                            <p:txEl>
                                              <p:pRg st="3" end="3"/>
                                            </p:txEl>
                                          </p:spTgt>
                                        </p:tgtEl>
                                        <p:attrNameLst>
                                          <p:attrName>style.visibility</p:attrName>
                                        </p:attrNameLst>
                                      </p:cBhvr>
                                      <p:to>
                                        <p:strVal val="visible"/>
                                      </p:to>
                                    </p:set>
                                    <p:anim calcmode="lin" valueType="num">
                                      <p:cBhvr additive="base">
                                        <p:cTn id="55" dur="500" fill="hold"/>
                                        <p:tgtEl>
                                          <p:spTgt spid="100354">
                                            <p:txEl>
                                              <p:pRg st="3" end="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035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00355"/>
                                        </p:tgtEl>
                                        <p:attrNameLst>
                                          <p:attrName>style.visibility</p:attrName>
                                        </p:attrNameLst>
                                      </p:cBhvr>
                                      <p:to>
                                        <p:strVal val="visible"/>
                                      </p:to>
                                    </p:set>
                                    <p:anim calcmode="lin" valueType="num">
                                      <p:cBhvr additive="base">
                                        <p:cTn id="61" dur="500" fill="hold"/>
                                        <p:tgtEl>
                                          <p:spTgt spid="100355"/>
                                        </p:tgtEl>
                                        <p:attrNameLst>
                                          <p:attrName>ppt_x</p:attrName>
                                        </p:attrNameLst>
                                      </p:cBhvr>
                                      <p:tavLst>
                                        <p:tav tm="0">
                                          <p:val>
                                            <p:strVal val="0-#ppt_w/2"/>
                                          </p:val>
                                        </p:tav>
                                        <p:tav tm="100000">
                                          <p:val>
                                            <p:strVal val="#ppt_x"/>
                                          </p:val>
                                        </p:tav>
                                      </p:tavLst>
                                    </p:anim>
                                    <p:anim calcmode="lin" valueType="num">
                                      <p:cBhvr additive="base">
                                        <p:cTn id="62"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autoUpdateAnimBg="0"/>
      <p:bldP spid="100356"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27" name="Text Box 35">
            <a:extLst>
              <a:ext uri="{FF2B5EF4-FFF2-40B4-BE49-F238E27FC236}">
                <a16:creationId xmlns:a16="http://schemas.microsoft.com/office/drawing/2014/main" id="{EF8B5F87-9E3A-4F04-AE4C-2953FA6DEA55}"/>
              </a:ext>
            </a:extLst>
          </p:cNvPr>
          <p:cNvSpPr txBox="1">
            <a:spLocks noChangeArrowheads="1"/>
          </p:cNvSpPr>
          <p:nvPr/>
        </p:nvSpPr>
        <p:spPr bwMode="auto">
          <a:xfrm>
            <a:off x="0" y="1524000"/>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800000"/>
                </a:solidFill>
              </a:rPr>
              <a:t>例</a:t>
            </a:r>
            <a:r>
              <a:rPr lang="zh-CN" altLang="en-US" sz="2000"/>
              <a:t>	设公式</a:t>
            </a:r>
            <a:r>
              <a:rPr lang="en-US" altLang="zh-CN" sz="2000"/>
              <a:t>A</a:t>
            </a:r>
            <a:r>
              <a:rPr lang="zh-CN" altLang="en-US" sz="2000"/>
              <a:t>的真值表如下</a:t>
            </a:r>
          </a:p>
        </p:txBody>
      </p:sp>
      <p:sp>
        <p:nvSpPr>
          <p:cNvPr id="85084" name="Text Box 92">
            <a:extLst>
              <a:ext uri="{FF2B5EF4-FFF2-40B4-BE49-F238E27FC236}">
                <a16:creationId xmlns:a16="http://schemas.microsoft.com/office/drawing/2014/main" id="{855E0384-E0B0-46A7-8161-2F51358E5EED}"/>
              </a:ext>
            </a:extLst>
          </p:cNvPr>
          <p:cNvSpPr txBox="1">
            <a:spLocks noChangeArrowheads="1"/>
          </p:cNvSpPr>
          <p:nvPr/>
        </p:nvSpPr>
        <p:spPr bwMode="auto">
          <a:xfrm>
            <a:off x="152400" y="4038600"/>
            <a:ext cx="86106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则公式</a:t>
            </a:r>
            <a:r>
              <a:rPr lang="en-US" altLang="zh-CN" sz="2000"/>
              <a:t>A</a:t>
            </a:r>
            <a:r>
              <a:rPr lang="zh-CN" altLang="en-US" sz="2000"/>
              <a:t>的主合取范式为：</a:t>
            </a:r>
            <a:r>
              <a:rPr lang="en-US" altLang="zh-CN" sz="1800"/>
              <a:t>A</a:t>
            </a:r>
            <a:r>
              <a:rPr lang="en-US" altLang="zh-CN" sz="1800">
                <a:sym typeface="Symbol" panose="05050102010706020507" pitchFamily="18" charset="2"/>
              </a:rPr>
              <a:t> (</a:t>
            </a:r>
            <a:r>
              <a:rPr lang="en-US" altLang="zh-CN" sz="1800"/>
              <a:t>﹁P∨﹁ Q∨R)∧ </a:t>
            </a:r>
            <a:r>
              <a:rPr lang="en-US" altLang="zh-CN" sz="1800">
                <a:sym typeface="Symbol" panose="05050102010706020507" pitchFamily="18" charset="2"/>
              </a:rPr>
              <a:t>(</a:t>
            </a:r>
            <a:r>
              <a:rPr lang="en-US" altLang="zh-CN" sz="1800"/>
              <a:t>﹁P∨Q∨﹁R) </a:t>
            </a:r>
          </a:p>
          <a:p>
            <a:pPr eaLnBrk="1" hangingPunct="1">
              <a:spcBef>
                <a:spcPct val="50000"/>
              </a:spcBef>
            </a:pPr>
            <a:r>
              <a:rPr lang="en-US" altLang="zh-CN" sz="1800"/>
              <a:t>                                                           ∧</a:t>
            </a:r>
            <a:r>
              <a:rPr lang="en-US" altLang="zh-CN" sz="1800">
                <a:sym typeface="Symbol" panose="05050102010706020507" pitchFamily="18" charset="2"/>
              </a:rPr>
              <a:t>(</a:t>
            </a:r>
            <a:r>
              <a:rPr lang="en-US" altLang="zh-CN" sz="1800"/>
              <a:t>P∨﹁Q∨﹁R)∧</a:t>
            </a:r>
            <a:r>
              <a:rPr lang="en-US" altLang="zh-CN" sz="1800">
                <a:sym typeface="Symbol" panose="05050102010706020507" pitchFamily="18" charset="2"/>
              </a:rPr>
              <a:t> (</a:t>
            </a:r>
            <a:r>
              <a:rPr lang="en-US" altLang="zh-CN" sz="1800"/>
              <a:t>P∨﹁Q∨R) ∧ </a:t>
            </a:r>
            <a:r>
              <a:rPr lang="en-US" altLang="zh-CN" sz="1800">
                <a:sym typeface="Symbol" panose="05050102010706020507" pitchFamily="18" charset="2"/>
              </a:rPr>
              <a:t>(</a:t>
            </a:r>
            <a:r>
              <a:rPr lang="en-US" altLang="zh-CN" sz="1800"/>
              <a:t>P∨Q∨﹁R) </a:t>
            </a:r>
          </a:p>
          <a:p>
            <a:pPr eaLnBrk="1" hangingPunct="1">
              <a:spcBef>
                <a:spcPct val="50000"/>
              </a:spcBef>
            </a:pPr>
            <a:r>
              <a:rPr lang="en-US" altLang="zh-CN" sz="1800"/>
              <a:t>                                                       </a:t>
            </a:r>
            <a:r>
              <a:rPr lang="en-US" altLang="zh-CN" sz="2000">
                <a:latin typeface="宋体" panose="02010600030101010101" pitchFamily="2" charset="-122"/>
                <a:sym typeface="Symbol" panose="05050102010706020507" pitchFamily="18" charset="2"/>
              </a:rPr>
              <a:t></a:t>
            </a:r>
            <a:r>
              <a:rPr lang="en-US" altLang="zh-CN" sz="2000">
                <a:sym typeface="Symbol" panose="05050102010706020507" pitchFamily="18" charset="2"/>
              </a:rPr>
              <a:t>M</a:t>
            </a:r>
            <a:r>
              <a:rPr lang="en-US" altLang="zh-CN" sz="2000" baseline="-25000">
                <a:sym typeface="Symbol" panose="05050102010706020507" pitchFamily="18" charset="2"/>
              </a:rPr>
              <a:t>001</a:t>
            </a:r>
            <a:r>
              <a:rPr lang="en-US" altLang="zh-CN" sz="1800"/>
              <a:t>∧</a:t>
            </a:r>
            <a:r>
              <a:rPr lang="en-US" altLang="zh-CN" sz="2000">
                <a:sym typeface="Symbol" panose="05050102010706020507" pitchFamily="18" charset="2"/>
              </a:rPr>
              <a:t>M</a:t>
            </a:r>
            <a:r>
              <a:rPr lang="en-US" altLang="zh-CN" sz="2000" baseline="-25000">
                <a:sym typeface="Symbol" panose="05050102010706020507" pitchFamily="18" charset="2"/>
              </a:rPr>
              <a:t>010</a:t>
            </a:r>
            <a:r>
              <a:rPr lang="en-US" altLang="zh-CN" sz="1800"/>
              <a:t>∧</a:t>
            </a:r>
            <a:r>
              <a:rPr lang="en-US" altLang="zh-CN" sz="2000">
                <a:sym typeface="Symbol" panose="05050102010706020507" pitchFamily="18" charset="2"/>
              </a:rPr>
              <a:t>M</a:t>
            </a:r>
            <a:r>
              <a:rPr lang="en-US" altLang="zh-CN" sz="2000" baseline="-25000">
                <a:sym typeface="Symbol" panose="05050102010706020507" pitchFamily="18" charset="2"/>
              </a:rPr>
              <a:t>011</a:t>
            </a:r>
            <a:r>
              <a:rPr lang="en-US" altLang="zh-CN" sz="1800"/>
              <a:t>∧</a:t>
            </a:r>
            <a:r>
              <a:rPr lang="en-US" altLang="zh-CN" sz="2000">
                <a:sym typeface="Symbol" panose="05050102010706020507" pitchFamily="18" charset="2"/>
              </a:rPr>
              <a:t>M</a:t>
            </a:r>
            <a:r>
              <a:rPr lang="en-US" altLang="zh-CN" sz="2000" baseline="-25000">
                <a:sym typeface="Symbol" panose="05050102010706020507" pitchFamily="18" charset="2"/>
              </a:rPr>
              <a:t>101</a:t>
            </a:r>
            <a:r>
              <a:rPr lang="en-US" altLang="zh-CN" sz="1800"/>
              <a:t>∧</a:t>
            </a:r>
            <a:r>
              <a:rPr lang="en-US" altLang="zh-CN" sz="2000">
                <a:sym typeface="Symbol" panose="05050102010706020507" pitchFamily="18" charset="2"/>
              </a:rPr>
              <a:t>M</a:t>
            </a:r>
            <a:r>
              <a:rPr lang="en-US" altLang="zh-CN" sz="2000" baseline="-25000">
                <a:sym typeface="Symbol" panose="05050102010706020507" pitchFamily="18" charset="2"/>
              </a:rPr>
              <a:t>110</a:t>
            </a:r>
            <a:endParaRPr lang="en-US" altLang="zh-CN" sz="1800"/>
          </a:p>
          <a:p>
            <a:pPr eaLnBrk="1" hangingPunct="1">
              <a:spcBef>
                <a:spcPct val="50000"/>
              </a:spcBef>
            </a:pPr>
            <a:r>
              <a:rPr lang="en-US" altLang="zh-CN" sz="2000">
                <a:latin typeface="宋体" panose="02010600030101010101" pitchFamily="2" charset="-122"/>
                <a:sym typeface="Symbol" panose="05050102010706020507" pitchFamily="18" charset="2"/>
              </a:rPr>
              <a:t>                         </a:t>
            </a:r>
            <a:r>
              <a:rPr lang="en-US" altLang="zh-CN" sz="2000">
                <a:sym typeface="Symbol" panose="05050102010706020507" pitchFamily="18" charset="2"/>
              </a:rPr>
              <a:t>M</a:t>
            </a:r>
            <a:r>
              <a:rPr lang="en-US" altLang="zh-CN" sz="2000" baseline="-25000">
                <a:sym typeface="Symbol" panose="05050102010706020507" pitchFamily="18" charset="2"/>
              </a:rPr>
              <a:t>1</a:t>
            </a:r>
            <a:r>
              <a:rPr lang="en-US" altLang="zh-CN" sz="1800"/>
              <a:t>∧</a:t>
            </a:r>
            <a:r>
              <a:rPr lang="en-US" altLang="zh-CN" sz="2000">
                <a:sym typeface="Symbol" panose="05050102010706020507" pitchFamily="18" charset="2"/>
              </a:rPr>
              <a:t>M</a:t>
            </a:r>
            <a:r>
              <a:rPr lang="en-US" altLang="zh-CN" sz="2000" baseline="-25000">
                <a:sym typeface="Symbol" panose="05050102010706020507" pitchFamily="18" charset="2"/>
              </a:rPr>
              <a:t>2</a:t>
            </a:r>
            <a:r>
              <a:rPr lang="en-US" altLang="zh-CN" sz="1800"/>
              <a:t>∧</a:t>
            </a:r>
            <a:r>
              <a:rPr lang="en-US" altLang="zh-CN" sz="2000">
                <a:sym typeface="Symbol" panose="05050102010706020507" pitchFamily="18" charset="2"/>
              </a:rPr>
              <a:t>M</a:t>
            </a:r>
            <a:r>
              <a:rPr lang="en-US" altLang="zh-CN" sz="2000" baseline="-25000">
                <a:sym typeface="Symbol" panose="05050102010706020507" pitchFamily="18" charset="2"/>
              </a:rPr>
              <a:t>3</a:t>
            </a:r>
            <a:r>
              <a:rPr lang="en-US" altLang="zh-CN" sz="1800"/>
              <a:t>∧</a:t>
            </a:r>
            <a:r>
              <a:rPr lang="en-US" altLang="zh-CN" sz="2000">
                <a:sym typeface="Symbol" panose="05050102010706020507" pitchFamily="18" charset="2"/>
              </a:rPr>
              <a:t>M</a:t>
            </a:r>
            <a:r>
              <a:rPr lang="en-US" altLang="zh-CN" sz="2000" baseline="-25000">
                <a:sym typeface="Symbol" panose="05050102010706020507" pitchFamily="18" charset="2"/>
              </a:rPr>
              <a:t>5</a:t>
            </a:r>
            <a:r>
              <a:rPr lang="en-US" altLang="zh-CN" sz="1800"/>
              <a:t>∧</a:t>
            </a:r>
            <a:r>
              <a:rPr lang="en-US" altLang="zh-CN" sz="2000">
                <a:sym typeface="Symbol" panose="05050102010706020507" pitchFamily="18" charset="2"/>
              </a:rPr>
              <a:t>M</a:t>
            </a:r>
            <a:r>
              <a:rPr lang="en-US" altLang="zh-CN" sz="2000" baseline="-25000">
                <a:sym typeface="Symbol" panose="05050102010706020507" pitchFamily="18" charset="2"/>
              </a:rPr>
              <a:t>6</a:t>
            </a:r>
            <a:endParaRPr lang="en-US" altLang="zh-CN" sz="1800" baseline="-25000"/>
          </a:p>
          <a:p>
            <a:pPr eaLnBrk="1" hangingPunct="1">
              <a:spcBef>
                <a:spcPct val="50000"/>
              </a:spcBef>
            </a:pPr>
            <a:r>
              <a:rPr lang="zh-CN" altLang="en-US" sz="2000"/>
              <a:t>简记为∏</a:t>
            </a:r>
            <a:r>
              <a:rPr lang="en-US" altLang="zh-CN" sz="2000" baseline="-25000"/>
              <a:t>1,2,3,5,6</a:t>
            </a:r>
            <a:r>
              <a:rPr lang="zh-CN" altLang="en-US" sz="2000"/>
              <a:t>。</a:t>
            </a:r>
          </a:p>
          <a:p>
            <a:pPr eaLnBrk="1" hangingPunct="1">
              <a:spcBef>
                <a:spcPct val="50000"/>
              </a:spcBef>
            </a:pPr>
            <a:endParaRPr lang="en-US" altLang="zh-CN" sz="2000"/>
          </a:p>
        </p:txBody>
      </p:sp>
      <p:sp>
        <p:nvSpPr>
          <p:cNvPr id="85118" name="Text Box 126">
            <a:extLst>
              <a:ext uri="{FF2B5EF4-FFF2-40B4-BE49-F238E27FC236}">
                <a16:creationId xmlns:a16="http://schemas.microsoft.com/office/drawing/2014/main" id="{D5DBD1C2-B71E-4C4B-BCA8-38139BC3EDA6}"/>
              </a:ext>
            </a:extLst>
          </p:cNvPr>
          <p:cNvSpPr txBox="1">
            <a:spLocks noChangeArrowheads="1"/>
          </p:cNvSpPr>
          <p:nvPr/>
        </p:nvSpPr>
        <p:spPr bwMode="auto">
          <a:xfrm>
            <a:off x="152400" y="152400"/>
            <a:ext cx="8610600"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b="1">
                <a:solidFill>
                  <a:schemeClr val="tx2"/>
                </a:solidFill>
              </a:rPr>
              <a:t>定理</a:t>
            </a:r>
            <a:r>
              <a:rPr lang="en-US" altLang="zh-CN" b="1">
                <a:solidFill>
                  <a:schemeClr val="tx2"/>
                </a:solidFill>
              </a:rPr>
              <a:t>1-7.4</a:t>
            </a:r>
            <a:r>
              <a:rPr lang="en-US" altLang="zh-CN"/>
              <a:t>	</a:t>
            </a:r>
            <a:r>
              <a:rPr lang="zh-CN" altLang="en-US"/>
              <a:t>在真值表中，一公式的真值为</a:t>
            </a:r>
            <a:r>
              <a:rPr lang="en-US" altLang="zh-CN"/>
              <a:t>F</a:t>
            </a:r>
            <a:r>
              <a:rPr lang="zh-CN" altLang="en-US"/>
              <a:t>的指派对应的大项</a:t>
            </a:r>
          </a:p>
          <a:p>
            <a:pPr eaLnBrk="1" hangingPunct="1">
              <a:lnSpc>
                <a:spcPct val="80000"/>
              </a:lnSpc>
              <a:spcBef>
                <a:spcPct val="50000"/>
              </a:spcBef>
            </a:pPr>
            <a:r>
              <a:rPr lang="zh-CN" altLang="en-US"/>
              <a:t>的合取，即为此公式的主合取范式。</a:t>
            </a:r>
          </a:p>
          <a:p>
            <a:pPr eaLnBrk="1" hangingPunct="1">
              <a:lnSpc>
                <a:spcPct val="80000"/>
              </a:lnSpc>
              <a:spcBef>
                <a:spcPct val="50000"/>
              </a:spcBef>
            </a:pPr>
            <a:r>
              <a:rPr lang="zh-CN" altLang="en-US" sz="2000"/>
              <a:t>                                                                                     （证法与定理</a:t>
            </a:r>
            <a:r>
              <a:rPr lang="en-US" altLang="zh-CN" sz="2000"/>
              <a:t>1-7.3</a:t>
            </a:r>
            <a:r>
              <a:rPr lang="zh-CN" altLang="en-US" sz="2000"/>
              <a:t>相同）	</a:t>
            </a:r>
            <a:endParaRPr lang="zh-CN" altLang="en-US"/>
          </a:p>
        </p:txBody>
      </p:sp>
      <p:graphicFrame>
        <p:nvGraphicFramePr>
          <p:cNvPr id="85175" name="Group 183">
            <a:extLst>
              <a:ext uri="{FF2B5EF4-FFF2-40B4-BE49-F238E27FC236}">
                <a16:creationId xmlns:a16="http://schemas.microsoft.com/office/drawing/2014/main" id="{62766541-929C-4159-B4B9-0155F685A1C7}"/>
              </a:ext>
            </a:extLst>
          </p:cNvPr>
          <p:cNvGraphicFramePr>
            <a:graphicFrameLocks noGrp="1"/>
          </p:cNvGraphicFramePr>
          <p:nvPr/>
        </p:nvGraphicFramePr>
        <p:xfrm>
          <a:off x="457200" y="1981200"/>
          <a:ext cx="7924800" cy="18288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238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F(0)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5118">
                                            <p:txEl>
                                              <p:pRg st="0" end="0"/>
                                            </p:txEl>
                                          </p:spTgt>
                                        </p:tgtEl>
                                        <p:attrNameLst>
                                          <p:attrName>style.visibility</p:attrName>
                                        </p:attrNameLst>
                                      </p:cBhvr>
                                      <p:to>
                                        <p:strVal val="visible"/>
                                      </p:to>
                                    </p:set>
                                    <p:anim calcmode="lin" valueType="num">
                                      <p:cBhvr additive="base">
                                        <p:cTn id="7" dur="500" fill="hold"/>
                                        <p:tgtEl>
                                          <p:spTgt spid="851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51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5118">
                                            <p:txEl>
                                              <p:pRg st="1" end="1"/>
                                            </p:txEl>
                                          </p:spTgt>
                                        </p:tgtEl>
                                        <p:attrNameLst>
                                          <p:attrName>style.visibility</p:attrName>
                                        </p:attrNameLst>
                                      </p:cBhvr>
                                      <p:to>
                                        <p:strVal val="visible"/>
                                      </p:to>
                                    </p:set>
                                    <p:anim calcmode="lin" valueType="num">
                                      <p:cBhvr additive="base">
                                        <p:cTn id="13" dur="500" fill="hold"/>
                                        <p:tgtEl>
                                          <p:spTgt spid="8511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51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5118">
                                            <p:txEl>
                                              <p:pRg st="2" end="2"/>
                                            </p:txEl>
                                          </p:spTgt>
                                        </p:tgtEl>
                                        <p:attrNameLst>
                                          <p:attrName>style.visibility</p:attrName>
                                        </p:attrNameLst>
                                      </p:cBhvr>
                                      <p:to>
                                        <p:strVal val="visible"/>
                                      </p:to>
                                    </p:set>
                                    <p:anim calcmode="lin" valueType="num">
                                      <p:cBhvr additive="base">
                                        <p:cTn id="19" dur="500" fill="hold"/>
                                        <p:tgtEl>
                                          <p:spTgt spid="8511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51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5027">
                                            <p:txEl>
                                              <p:pRg st="0" end="0"/>
                                            </p:txEl>
                                          </p:spTgt>
                                        </p:tgtEl>
                                        <p:attrNameLst>
                                          <p:attrName>style.visibility</p:attrName>
                                        </p:attrNameLst>
                                      </p:cBhvr>
                                      <p:to>
                                        <p:strVal val="visible"/>
                                      </p:to>
                                    </p:set>
                                    <p:anim calcmode="lin" valueType="num">
                                      <p:cBhvr additive="base">
                                        <p:cTn id="25" dur="500" fill="hold"/>
                                        <p:tgtEl>
                                          <p:spTgt spid="850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5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5175"/>
                                        </p:tgtEl>
                                        <p:attrNameLst>
                                          <p:attrName>style.visibility</p:attrName>
                                        </p:attrNameLst>
                                      </p:cBhvr>
                                      <p:to>
                                        <p:strVal val="visible"/>
                                      </p:to>
                                    </p:set>
                                    <p:anim calcmode="lin" valueType="num">
                                      <p:cBhvr additive="base">
                                        <p:cTn id="31" dur="500" fill="hold"/>
                                        <p:tgtEl>
                                          <p:spTgt spid="85175"/>
                                        </p:tgtEl>
                                        <p:attrNameLst>
                                          <p:attrName>ppt_x</p:attrName>
                                        </p:attrNameLst>
                                      </p:cBhvr>
                                      <p:tavLst>
                                        <p:tav tm="0">
                                          <p:val>
                                            <p:strVal val="0-#ppt_w/2"/>
                                          </p:val>
                                        </p:tav>
                                        <p:tav tm="100000">
                                          <p:val>
                                            <p:strVal val="#ppt_x"/>
                                          </p:val>
                                        </p:tav>
                                      </p:tavLst>
                                    </p:anim>
                                    <p:anim calcmode="lin" valueType="num">
                                      <p:cBhvr additive="base">
                                        <p:cTn id="32" dur="500" fill="hold"/>
                                        <p:tgtEl>
                                          <p:spTgt spid="8517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5084">
                                            <p:txEl>
                                              <p:pRg st="0" end="0"/>
                                            </p:txEl>
                                          </p:spTgt>
                                        </p:tgtEl>
                                        <p:attrNameLst>
                                          <p:attrName>style.visibility</p:attrName>
                                        </p:attrNameLst>
                                      </p:cBhvr>
                                      <p:to>
                                        <p:strVal val="visible"/>
                                      </p:to>
                                    </p:set>
                                    <p:anim calcmode="lin" valueType="num">
                                      <p:cBhvr additive="base">
                                        <p:cTn id="37" dur="500" fill="hold"/>
                                        <p:tgtEl>
                                          <p:spTgt spid="8508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50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5084">
                                            <p:txEl>
                                              <p:pRg st="1" end="1"/>
                                            </p:txEl>
                                          </p:spTgt>
                                        </p:tgtEl>
                                        <p:attrNameLst>
                                          <p:attrName>style.visibility</p:attrName>
                                        </p:attrNameLst>
                                      </p:cBhvr>
                                      <p:to>
                                        <p:strVal val="visible"/>
                                      </p:to>
                                    </p:set>
                                    <p:anim calcmode="lin" valueType="num">
                                      <p:cBhvr additive="base">
                                        <p:cTn id="43" dur="500" fill="hold"/>
                                        <p:tgtEl>
                                          <p:spTgt spid="85084">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50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5084">
                                            <p:txEl>
                                              <p:pRg st="2" end="2"/>
                                            </p:txEl>
                                          </p:spTgt>
                                        </p:tgtEl>
                                        <p:attrNameLst>
                                          <p:attrName>style.visibility</p:attrName>
                                        </p:attrNameLst>
                                      </p:cBhvr>
                                      <p:to>
                                        <p:strVal val="visible"/>
                                      </p:to>
                                    </p:set>
                                    <p:anim calcmode="lin" valueType="num">
                                      <p:cBhvr additive="base">
                                        <p:cTn id="49" dur="500" fill="hold"/>
                                        <p:tgtEl>
                                          <p:spTgt spid="85084">
                                            <p:txEl>
                                              <p:pRg st="2" end="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50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5084">
                                            <p:txEl>
                                              <p:pRg st="3" end="3"/>
                                            </p:txEl>
                                          </p:spTgt>
                                        </p:tgtEl>
                                        <p:attrNameLst>
                                          <p:attrName>style.visibility</p:attrName>
                                        </p:attrNameLst>
                                      </p:cBhvr>
                                      <p:to>
                                        <p:strVal val="visible"/>
                                      </p:to>
                                    </p:set>
                                    <p:anim calcmode="lin" valueType="num">
                                      <p:cBhvr additive="base">
                                        <p:cTn id="55" dur="500" fill="hold"/>
                                        <p:tgtEl>
                                          <p:spTgt spid="85084">
                                            <p:txEl>
                                              <p:pRg st="3" end="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50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5084">
                                            <p:txEl>
                                              <p:pRg st="4" end="4"/>
                                            </p:txEl>
                                          </p:spTgt>
                                        </p:tgtEl>
                                        <p:attrNameLst>
                                          <p:attrName>style.visibility</p:attrName>
                                        </p:attrNameLst>
                                      </p:cBhvr>
                                      <p:to>
                                        <p:strVal val="visible"/>
                                      </p:to>
                                    </p:set>
                                    <p:anim calcmode="lin" valueType="num">
                                      <p:cBhvr additive="base">
                                        <p:cTn id="61" dur="500" fill="hold"/>
                                        <p:tgtEl>
                                          <p:spTgt spid="85084">
                                            <p:txEl>
                                              <p:pRg st="4" end="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508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27" grpId="0" build="p" autoUpdateAnimBg="0"/>
      <p:bldP spid="85084" grpId="0" build="p" autoUpdateAnimBg="0"/>
      <p:bldP spid="85118"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D70BE4F0-387A-4D83-8BE0-D6068A8C39FF}"/>
              </a:ext>
            </a:extLst>
          </p:cNvPr>
          <p:cNvSpPr txBox="1">
            <a:spLocks noChangeArrowheads="1"/>
          </p:cNvSpPr>
          <p:nvPr/>
        </p:nvSpPr>
        <p:spPr bwMode="auto">
          <a:xfrm>
            <a:off x="0" y="228600"/>
            <a:ext cx="9144000" cy="649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t>一个公式主合取范式除可用真值表构成外，亦可用基本等价式推出，其推演步骤为：</a:t>
            </a:r>
          </a:p>
          <a:p>
            <a:pPr eaLnBrk="1" hangingPunct="1">
              <a:spcBef>
                <a:spcPct val="50000"/>
              </a:spcBef>
            </a:pPr>
            <a:r>
              <a:rPr lang="en-US" altLang="zh-CN" sz="2000"/>
              <a:t>1)</a:t>
            </a:r>
            <a:r>
              <a:rPr lang="zh-CN" altLang="en-US" sz="2000"/>
              <a:t>化归为合取范式；</a:t>
            </a:r>
          </a:p>
          <a:p>
            <a:pPr eaLnBrk="1" hangingPunct="1">
              <a:spcBef>
                <a:spcPct val="50000"/>
              </a:spcBef>
            </a:pPr>
            <a:r>
              <a:rPr lang="en-US" altLang="zh-CN" sz="2000"/>
              <a:t>2)</a:t>
            </a:r>
            <a:r>
              <a:rPr lang="zh-CN" altLang="en-US" sz="2000"/>
              <a:t>除去合取范式中所有为永真的合取项；</a:t>
            </a:r>
          </a:p>
          <a:p>
            <a:pPr eaLnBrk="1" hangingPunct="1">
              <a:spcBef>
                <a:spcPct val="50000"/>
              </a:spcBef>
            </a:pPr>
            <a:r>
              <a:rPr lang="en-US" altLang="zh-CN" sz="2000"/>
              <a:t>3)</a:t>
            </a:r>
            <a:r>
              <a:rPr lang="zh-CN" altLang="en-US" sz="2000"/>
              <a:t>合并相同的析取项和相同的变元；</a:t>
            </a:r>
          </a:p>
          <a:p>
            <a:pPr eaLnBrk="1" hangingPunct="1">
              <a:spcBef>
                <a:spcPct val="50000"/>
              </a:spcBef>
            </a:pPr>
            <a:r>
              <a:rPr lang="en-US" altLang="zh-CN" sz="2000"/>
              <a:t>4)</a:t>
            </a:r>
            <a:r>
              <a:rPr lang="zh-CN" altLang="en-US" sz="2000"/>
              <a:t>对析取项补入没有出现的命题变元，即添加</a:t>
            </a:r>
            <a:r>
              <a:rPr lang="en-US" altLang="zh-CN" sz="2000"/>
              <a:t>(P∧﹁P)</a:t>
            </a:r>
            <a:r>
              <a:rPr lang="zh-CN" altLang="en-US" sz="2000"/>
              <a:t>式，然后用分配律展开。</a:t>
            </a:r>
          </a:p>
          <a:p>
            <a:pPr eaLnBrk="1" hangingPunct="1">
              <a:spcBef>
                <a:spcPct val="50000"/>
              </a:spcBef>
            </a:pPr>
            <a:r>
              <a:rPr lang="zh-CN" altLang="en-US" sz="2000">
                <a:solidFill>
                  <a:srgbClr val="800000"/>
                </a:solidFill>
              </a:rPr>
              <a:t>例</a:t>
            </a:r>
            <a:r>
              <a:rPr lang="zh-CN" altLang="en-US" sz="2000"/>
              <a:t>	求</a:t>
            </a:r>
            <a:r>
              <a:rPr lang="en-US" altLang="zh-CN" sz="2000"/>
              <a:t>(P∧Q)∨(﹁P∧R)</a:t>
            </a:r>
            <a:r>
              <a:rPr lang="zh-CN" altLang="en-US" sz="2000"/>
              <a:t>的主析取范式和主合取范式。</a:t>
            </a:r>
          </a:p>
          <a:p>
            <a:pPr eaLnBrk="1" hangingPunct="1">
              <a:spcBef>
                <a:spcPct val="50000"/>
              </a:spcBef>
            </a:pPr>
            <a:r>
              <a:rPr lang="zh-CN" altLang="en-US" sz="2000" b="1"/>
              <a:t>解</a:t>
            </a:r>
            <a:r>
              <a:rPr lang="zh-CN" altLang="en-US" sz="2000"/>
              <a:t>：原式</a:t>
            </a:r>
            <a:r>
              <a:rPr lang="zh-CN" altLang="en-US" sz="2000">
                <a:latin typeface="宋体" panose="02010600030101010101" pitchFamily="2" charset="-122"/>
                <a:sym typeface="Symbol" panose="05050102010706020507" pitchFamily="18" charset="2"/>
              </a:rPr>
              <a:t></a:t>
            </a:r>
            <a:r>
              <a:rPr lang="en-US" altLang="zh-CN" sz="2000">
                <a:latin typeface="宋体" panose="02010600030101010101" pitchFamily="2" charset="-122"/>
                <a:sym typeface="Symbol" panose="05050102010706020507" pitchFamily="18" charset="2"/>
              </a:rPr>
              <a:t>(</a:t>
            </a:r>
            <a:r>
              <a:rPr lang="en-US" altLang="zh-CN" sz="2000"/>
              <a:t>(P∧Q)∨﹁P) ∧((P∧Q)∨R)</a:t>
            </a:r>
            <a:endParaRPr lang="en-US" altLang="zh-CN" sz="2000">
              <a:latin typeface="宋体" panose="02010600030101010101" pitchFamily="2" charset="-122"/>
              <a:sym typeface="Symbol" panose="05050102010706020507" pitchFamily="18" charset="2"/>
            </a:endParaRPr>
          </a:p>
          <a:p>
            <a:pPr eaLnBrk="1" hangingPunct="1">
              <a:spcBef>
                <a:spcPct val="50000"/>
              </a:spcBef>
            </a:pPr>
            <a:r>
              <a:rPr lang="en-US" altLang="zh-CN" sz="2000">
                <a:latin typeface="宋体" panose="02010600030101010101" pitchFamily="2" charset="-122"/>
                <a:sym typeface="Symbol" panose="05050102010706020507" pitchFamily="18" charset="2"/>
              </a:rPr>
              <a:t>         </a:t>
            </a:r>
            <a:r>
              <a:rPr lang="en-US" altLang="zh-CN" sz="2000"/>
              <a:t>(</a:t>
            </a:r>
            <a:r>
              <a:rPr lang="en-US" altLang="zh-CN" sz="2000" u="sng"/>
              <a:t>P∨﹁P</a:t>
            </a:r>
            <a:r>
              <a:rPr lang="en-US" altLang="zh-CN" sz="2000"/>
              <a:t>)∧(Q∨﹁P)∧(P∨R)∧(Q∨R)</a:t>
            </a:r>
            <a:endParaRPr lang="en-US" altLang="zh-CN" sz="2000">
              <a:latin typeface="宋体" panose="02010600030101010101" pitchFamily="2" charset="-122"/>
              <a:sym typeface="Symbol" panose="05050102010706020507" pitchFamily="18" charset="2"/>
            </a:endParaRPr>
          </a:p>
          <a:p>
            <a:pPr eaLnBrk="1" hangingPunct="1">
              <a:spcBef>
                <a:spcPct val="50000"/>
              </a:spcBef>
            </a:pPr>
            <a:r>
              <a:rPr lang="en-US" altLang="zh-CN" sz="2000">
                <a:latin typeface="宋体" panose="02010600030101010101" pitchFamily="2" charset="-122"/>
                <a:sym typeface="Symbol" panose="05050102010706020507" pitchFamily="18" charset="2"/>
              </a:rPr>
              <a:t>        </a:t>
            </a:r>
            <a:r>
              <a:rPr lang="en-US" altLang="zh-CN" sz="2000">
                <a:sym typeface="Symbol" panose="05050102010706020507" pitchFamily="18" charset="2"/>
              </a:rPr>
              <a:t>(</a:t>
            </a:r>
            <a:r>
              <a:rPr lang="en-US" altLang="zh-CN" sz="2000"/>
              <a:t>Q∨﹁P∨(R∧﹁R))∧(P∨(Q∧﹁Q) ∨ R)∧((P∧﹁P) ∨Q∨R)</a:t>
            </a:r>
          </a:p>
          <a:p>
            <a:pPr eaLnBrk="1" hangingPunct="1">
              <a:spcBef>
                <a:spcPct val="50000"/>
              </a:spcBef>
            </a:pPr>
            <a:r>
              <a:rPr lang="en-US" altLang="zh-CN" sz="2000">
                <a:latin typeface="宋体" panose="02010600030101010101" pitchFamily="2" charset="-122"/>
                <a:sym typeface="Symbol" panose="05050102010706020507" pitchFamily="18" charset="2"/>
              </a:rPr>
              <a:t>        </a:t>
            </a:r>
            <a:r>
              <a:rPr lang="en-US" altLang="zh-CN" sz="2000" i="1">
                <a:sym typeface="Symbol" panose="05050102010706020507" pitchFamily="18" charset="2"/>
              </a:rPr>
              <a:t>(</a:t>
            </a:r>
            <a:r>
              <a:rPr lang="en-US" altLang="zh-CN" sz="2000" i="1">
                <a:solidFill>
                  <a:srgbClr val="800000"/>
                </a:solidFill>
              </a:rPr>
              <a:t>﹁P∨Q∨R</a:t>
            </a:r>
            <a:r>
              <a:rPr lang="en-US" altLang="zh-CN" sz="2000"/>
              <a:t>)∧</a:t>
            </a:r>
            <a:r>
              <a:rPr lang="en-US" altLang="zh-CN" sz="2000">
                <a:sym typeface="Symbol" panose="05050102010706020507" pitchFamily="18" charset="2"/>
              </a:rPr>
              <a:t>(</a:t>
            </a:r>
            <a:r>
              <a:rPr lang="en-US" altLang="zh-CN" sz="2000"/>
              <a:t>﹁P∨Q∨﹁R)∧</a:t>
            </a:r>
            <a:r>
              <a:rPr lang="en-US" altLang="zh-CN" sz="2000">
                <a:sym typeface="Symbol" panose="05050102010706020507" pitchFamily="18" charset="2"/>
              </a:rPr>
              <a:t>(</a:t>
            </a:r>
            <a:r>
              <a:rPr lang="en-US" altLang="zh-CN" sz="2000" u="sng"/>
              <a:t>P∨Q∨R</a:t>
            </a:r>
            <a:r>
              <a:rPr lang="en-US" altLang="zh-CN" sz="2000"/>
              <a:t>)∧</a:t>
            </a:r>
            <a:r>
              <a:rPr lang="en-US" altLang="zh-CN" sz="2000">
                <a:sym typeface="Symbol" panose="05050102010706020507" pitchFamily="18" charset="2"/>
              </a:rPr>
              <a:t>(</a:t>
            </a:r>
            <a:r>
              <a:rPr lang="en-US" altLang="zh-CN" sz="2000"/>
              <a:t>P∨﹁Q∨R)   </a:t>
            </a:r>
          </a:p>
          <a:p>
            <a:pPr eaLnBrk="1" hangingPunct="1">
              <a:spcBef>
                <a:spcPct val="50000"/>
              </a:spcBef>
            </a:pPr>
            <a:r>
              <a:rPr lang="en-US" altLang="zh-CN" sz="2000"/>
              <a:t>                    ∧ </a:t>
            </a:r>
            <a:r>
              <a:rPr lang="en-US" altLang="zh-CN" sz="2000">
                <a:sym typeface="Symbol" panose="05050102010706020507" pitchFamily="18" charset="2"/>
              </a:rPr>
              <a:t>(</a:t>
            </a:r>
            <a:r>
              <a:rPr lang="en-US" altLang="zh-CN" sz="2000" u="sng"/>
              <a:t>P∨Q∨R</a:t>
            </a:r>
            <a:r>
              <a:rPr lang="en-US" altLang="zh-CN" sz="2000"/>
              <a:t>)∧</a:t>
            </a:r>
            <a:r>
              <a:rPr lang="en-US" altLang="zh-CN" sz="2000" i="1">
                <a:sym typeface="Symbol" panose="05050102010706020507" pitchFamily="18" charset="2"/>
              </a:rPr>
              <a:t>(</a:t>
            </a:r>
            <a:r>
              <a:rPr lang="en-US" altLang="zh-CN" sz="2000" i="1">
                <a:solidFill>
                  <a:srgbClr val="800000"/>
                </a:solidFill>
              </a:rPr>
              <a:t>﹁P∨Q∨R</a:t>
            </a:r>
            <a:r>
              <a:rPr lang="en-US" altLang="zh-CN" sz="2000"/>
              <a:t>) </a:t>
            </a:r>
            <a:r>
              <a:rPr lang="en-US" altLang="zh-CN" sz="2000">
                <a:latin typeface="宋体" panose="02010600030101010101" pitchFamily="2" charset="-122"/>
                <a:sym typeface="Symbol" panose="05050102010706020507" pitchFamily="18" charset="2"/>
              </a:rPr>
              <a:t></a:t>
            </a:r>
            <a:r>
              <a:rPr lang="en-US" altLang="zh-CN" sz="2000">
                <a:sym typeface="Symbol" panose="05050102010706020507" pitchFamily="18" charset="2"/>
              </a:rPr>
              <a:t>M</a:t>
            </a:r>
            <a:r>
              <a:rPr lang="en-US" altLang="zh-CN" sz="2000" baseline="-25000">
                <a:sym typeface="Symbol" panose="05050102010706020507" pitchFamily="18" charset="2"/>
              </a:rPr>
              <a:t>000</a:t>
            </a:r>
            <a:r>
              <a:rPr lang="en-US" altLang="zh-CN" sz="2000">
                <a:sym typeface="Symbol" panose="05050102010706020507" pitchFamily="18" charset="2"/>
              </a:rPr>
              <a:t> </a:t>
            </a:r>
            <a:r>
              <a:rPr lang="en-US" altLang="zh-CN" sz="2000"/>
              <a:t>∧M</a:t>
            </a:r>
            <a:r>
              <a:rPr lang="en-US" altLang="zh-CN" sz="2000" baseline="-25000"/>
              <a:t>010</a:t>
            </a:r>
            <a:r>
              <a:rPr lang="en-US" altLang="zh-CN" sz="2000"/>
              <a:t>∧M</a:t>
            </a:r>
            <a:r>
              <a:rPr lang="en-US" altLang="zh-CN" sz="2000" baseline="-25000"/>
              <a:t>100</a:t>
            </a:r>
            <a:r>
              <a:rPr lang="en-US" altLang="zh-CN" sz="2000"/>
              <a:t> ∧M</a:t>
            </a:r>
            <a:r>
              <a:rPr lang="en-US" altLang="zh-CN" sz="2000" baseline="-25000"/>
              <a:t>101 </a:t>
            </a:r>
            <a:r>
              <a:rPr lang="en-US" altLang="zh-CN" sz="2000">
                <a:latin typeface="宋体" panose="02010600030101010101" pitchFamily="2" charset="-122"/>
                <a:sym typeface="Symbol" panose="05050102010706020507" pitchFamily="18" charset="2"/>
              </a:rPr>
              <a:t>∏</a:t>
            </a:r>
            <a:r>
              <a:rPr lang="en-US" altLang="zh-CN" sz="2000" baseline="-25000">
                <a:latin typeface="宋体" panose="02010600030101010101" pitchFamily="2" charset="-122"/>
                <a:sym typeface="Symbol" panose="05050102010706020507" pitchFamily="18" charset="2"/>
              </a:rPr>
              <a:t>0,2,4,5</a:t>
            </a:r>
            <a:endParaRPr lang="en-US" altLang="zh-CN" sz="2000" baseline="-25000"/>
          </a:p>
          <a:p>
            <a:pPr eaLnBrk="1" hangingPunct="1">
              <a:spcBef>
                <a:spcPct val="50000"/>
              </a:spcBef>
            </a:pPr>
            <a:r>
              <a:rPr lang="en-US" altLang="zh-CN" sz="2000"/>
              <a:t>        </a:t>
            </a:r>
            <a:r>
              <a:rPr lang="zh-CN" altLang="en-US" sz="2000"/>
              <a:t>原式</a:t>
            </a:r>
            <a:r>
              <a:rPr lang="zh-CN" altLang="en-US" sz="2000">
                <a:latin typeface="宋体" panose="02010600030101010101" pitchFamily="2" charset="-122"/>
                <a:sym typeface="Symbol" panose="05050102010706020507" pitchFamily="18" charset="2"/>
              </a:rPr>
              <a:t></a:t>
            </a:r>
            <a:r>
              <a:rPr lang="zh-CN" altLang="en-US" sz="2000"/>
              <a:t> </a:t>
            </a:r>
            <a:r>
              <a:rPr lang="en-US" altLang="zh-CN" sz="2000"/>
              <a:t>m</a:t>
            </a:r>
            <a:r>
              <a:rPr lang="en-US" altLang="zh-CN" sz="2000" baseline="-25000"/>
              <a:t>011</a:t>
            </a:r>
            <a:r>
              <a:rPr lang="en-US" altLang="zh-CN" sz="2000"/>
              <a:t> ∨m</a:t>
            </a:r>
            <a:r>
              <a:rPr lang="en-US" altLang="zh-CN" sz="2000" baseline="-25000"/>
              <a:t>011 </a:t>
            </a:r>
            <a:r>
              <a:rPr lang="en-US" altLang="zh-CN" sz="2000"/>
              <a:t>∨m</a:t>
            </a:r>
            <a:r>
              <a:rPr lang="en-US" altLang="zh-CN" sz="2000" baseline="-25000"/>
              <a:t>110</a:t>
            </a:r>
            <a:r>
              <a:rPr lang="en-US" altLang="zh-CN" sz="2000"/>
              <a:t> ∨m</a:t>
            </a:r>
            <a:r>
              <a:rPr lang="en-US" altLang="zh-CN" sz="2000" baseline="-25000"/>
              <a:t>111 </a:t>
            </a:r>
            <a:r>
              <a:rPr lang="en-US" altLang="zh-CN" sz="2000">
                <a:latin typeface="宋体" panose="02010600030101010101" pitchFamily="2" charset="-122"/>
                <a:sym typeface="Symbol" panose="05050102010706020507" pitchFamily="18" charset="2"/>
              </a:rPr>
              <a:t>∑</a:t>
            </a:r>
            <a:r>
              <a:rPr lang="en-US" altLang="zh-CN" sz="2000" baseline="-25000">
                <a:latin typeface="宋体" panose="02010600030101010101" pitchFamily="2" charset="-122"/>
                <a:sym typeface="Symbol" panose="05050102010706020507" pitchFamily="18" charset="2"/>
              </a:rPr>
              <a:t>1,3,6,7</a:t>
            </a:r>
            <a:r>
              <a:rPr lang="en-US" altLang="zh-CN" sz="2000"/>
              <a:t> </a:t>
            </a:r>
            <a:r>
              <a:rPr lang="zh-CN" altLang="en-US" sz="2000"/>
              <a:t>。  </a:t>
            </a:r>
          </a:p>
          <a:p>
            <a:pPr eaLnBrk="1" hangingPunct="1">
              <a:spcBef>
                <a:spcPct val="50000"/>
              </a:spcBef>
            </a:pPr>
            <a:r>
              <a:rPr lang="zh-CN" altLang="en-US" sz="2000" b="1">
                <a:solidFill>
                  <a:schemeClr val="accent2"/>
                </a:solidFill>
              </a:rPr>
              <a:t>注</a:t>
            </a:r>
            <a:r>
              <a:rPr lang="zh-CN" altLang="en-US" sz="2000"/>
              <a:t>：可以证明命题公式的主合取范式中</a:t>
            </a:r>
            <a:r>
              <a:rPr lang="zh-CN" altLang="en-US" sz="2000">
                <a:latin typeface="宋体" panose="02010600030101010101" pitchFamily="2" charset="-122"/>
                <a:sym typeface="Symbol" panose="05050102010706020507" pitchFamily="18" charset="2"/>
              </a:rPr>
              <a:t>∏的下标与主析取范式</a:t>
            </a:r>
            <a:r>
              <a:rPr lang="zh-CN" altLang="en-US" sz="2000"/>
              <a:t>∑下标合在一起恰好是 </a:t>
            </a:r>
            <a:r>
              <a:rPr lang="en-US" altLang="zh-CN" sz="2000"/>
              <a:t>0</a:t>
            </a:r>
            <a:r>
              <a:rPr lang="zh-CN" altLang="en-US" sz="2000"/>
              <a:t>，</a:t>
            </a:r>
            <a:r>
              <a:rPr lang="en-US" altLang="zh-CN" sz="2000"/>
              <a:t>1</a:t>
            </a:r>
            <a:r>
              <a:rPr lang="zh-CN" altLang="en-US" sz="2000"/>
              <a:t>，</a:t>
            </a:r>
            <a:r>
              <a:rPr lang="en-US" altLang="zh-CN" sz="2000"/>
              <a:t>…</a:t>
            </a:r>
            <a:r>
              <a:rPr lang="zh-CN" altLang="en-US" sz="2000"/>
              <a:t>，</a:t>
            </a:r>
            <a:r>
              <a:rPr lang="en-US" altLang="zh-CN" sz="2000"/>
              <a:t>2 </a:t>
            </a:r>
            <a:r>
              <a:rPr lang="en-US" altLang="zh-CN" sz="2000" baseline="30000"/>
              <a:t>n</a:t>
            </a:r>
            <a:r>
              <a:rPr lang="en-US" altLang="zh-CN" sz="2000"/>
              <a:t>-1   </a:t>
            </a:r>
            <a:r>
              <a:rPr lang="zh-CN" altLang="en-US" sz="2000"/>
              <a:t>。                                   </a:t>
            </a:r>
          </a:p>
        </p:txBody>
      </p:sp>
      <p:sp>
        <p:nvSpPr>
          <p:cNvPr id="90123" name="Text Box 11">
            <a:extLst>
              <a:ext uri="{FF2B5EF4-FFF2-40B4-BE49-F238E27FC236}">
                <a16:creationId xmlns:a16="http://schemas.microsoft.com/office/drawing/2014/main" id="{661E53ED-E60C-472D-ADD3-4ED7BB4C18A0}"/>
              </a:ext>
            </a:extLst>
          </p:cNvPr>
          <p:cNvSpPr txBox="1">
            <a:spLocks noChangeArrowheads="1"/>
          </p:cNvSpPr>
          <p:nvPr/>
        </p:nvSpPr>
        <p:spPr bwMode="auto">
          <a:xfrm>
            <a:off x="7315200" y="6324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hlinkClick r:id="rId2" action="ppaction://hlinksldjump"/>
              </a:rPr>
              <a:t>命题逻辑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anim calcmode="lin" valueType="num">
                                      <p:cBhvr additive="base">
                                        <p:cTn id="7" dur="500" fill="hold"/>
                                        <p:tgtEl>
                                          <p:spTgt spid="901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1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4">
                                            <p:txEl>
                                              <p:pRg st="1" end="1"/>
                                            </p:txEl>
                                          </p:spTgt>
                                        </p:tgtEl>
                                        <p:attrNameLst>
                                          <p:attrName>style.visibility</p:attrName>
                                        </p:attrNameLst>
                                      </p:cBhvr>
                                      <p:to>
                                        <p:strVal val="visible"/>
                                      </p:to>
                                    </p:set>
                                    <p:anim calcmode="lin" valueType="num">
                                      <p:cBhvr additive="base">
                                        <p:cTn id="13" dur="500" fill="hold"/>
                                        <p:tgtEl>
                                          <p:spTgt spid="901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1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114">
                                            <p:txEl>
                                              <p:pRg st="2" end="2"/>
                                            </p:txEl>
                                          </p:spTgt>
                                        </p:tgtEl>
                                        <p:attrNameLst>
                                          <p:attrName>style.visibility</p:attrName>
                                        </p:attrNameLst>
                                      </p:cBhvr>
                                      <p:to>
                                        <p:strVal val="visible"/>
                                      </p:to>
                                    </p:set>
                                    <p:anim calcmode="lin" valueType="num">
                                      <p:cBhvr additive="base">
                                        <p:cTn id="19" dur="500" fill="hold"/>
                                        <p:tgtEl>
                                          <p:spTgt spid="901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1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114">
                                            <p:txEl>
                                              <p:pRg st="3" end="3"/>
                                            </p:txEl>
                                          </p:spTgt>
                                        </p:tgtEl>
                                        <p:attrNameLst>
                                          <p:attrName>style.visibility</p:attrName>
                                        </p:attrNameLst>
                                      </p:cBhvr>
                                      <p:to>
                                        <p:strVal val="visible"/>
                                      </p:to>
                                    </p:set>
                                    <p:anim calcmode="lin" valueType="num">
                                      <p:cBhvr additive="base">
                                        <p:cTn id="25" dur="500" fill="hold"/>
                                        <p:tgtEl>
                                          <p:spTgt spid="901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01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0114">
                                            <p:txEl>
                                              <p:pRg st="4" end="4"/>
                                            </p:txEl>
                                          </p:spTgt>
                                        </p:tgtEl>
                                        <p:attrNameLst>
                                          <p:attrName>style.visibility</p:attrName>
                                        </p:attrNameLst>
                                      </p:cBhvr>
                                      <p:to>
                                        <p:strVal val="visible"/>
                                      </p:to>
                                    </p:set>
                                    <p:anim calcmode="lin" valueType="num">
                                      <p:cBhvr additive="base">
                                        <p:cTn id="31" dur="500" fill="hold"/>
                                        <p:tgtEl>
                                          <p:spTgt spid="901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01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0114">
                                            <p:txEl>
                                              <p:pRg st="5" end="5"/>
                                            </p:txEl>
                                          </p:spTgt>
                                        </p:tgtEl>
                                        <p:attrNameLst>
                                          <p:attrName>style.visibility</p:attrName>
                                        </p:attrNameLst>
                                      </p:cBhvr>
                                      <p:to>
                                        <p:strVal val="visible"/>
                                      </p:to>
                                    </p:set>
                                    <p:anim calcmode="lin" valueType="num">
                                      <p:cBhvr additive="base">
                                        <p:cTn id="37" dur="500" fill="hold"/>
                                        <p:tgtEl>
                                          <p:spTgt spid="901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01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0114">
                                            <p:txEl>
                                              <p:pRg st="6" end="6"/>
                                            </p:txEl>
                                          </p:spTgt>
                                        </p:tgtEl>
                                        <p:attrNameLst>
                                          <p:attrName>style.visibility</p:attrName>
                                        </p:attrNameLst>
                                      </p:cBhvr>
                                      <p:to>
                                        <p:strVal val="visible"/>
                                      </p:to>
                                    </p:set>
                                    <p:anim calcmode="lin" valueType="num">
                                      <p:cBhvr additive="base">
                                        <p:cTn id="43" dur="500" fill="hold"/>
                                        <p:tgtEl>
                                          <p:spTgt spid="901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011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0114">
                                            <p:txEl>
                                              <p:pRg st="7" end="7"/>
                                            </p:txEl>
                                          </p:spTgt>
                                        </p:tgtEl>
                                        <p:attrNameLst>
                                          <p:attrName>style.visibility</p:attrName>
                                        </p:attrNameLst>
                                      </p:cBhvr>
                                      <p:to>
                                        <p:strVal val="visible"/>
                                      </p:to>
                                    </p:set>
                                    <p:anim calcmode="lin" valueType="num">
                                      <p:cBhvr additive="base">
                                        <p:cTn id="49" dur="500" fill="hold"/>
                                        <p:tgtEl>
                                          <p:spTgt spid="9011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011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0114">
                                            <p:txEl>
                                              <p:pRg st="8" end="8"/>
                                            </p:txEl>
                                          </p:spTgt>
                                        </p:tgtEl>
                                        <p:attrNameLst>
                                          <p:attrName>style.visibility</p:attrName>
                                        </p:attrNameLst>
                                      </p:cBhvr>
                                      <p:to>
                                        <p:strVal val="visible"/>
                                      </p:to>
                                    </p:set>
                                    <p:anim calcmode="lin" valueType="num">
                                      <p:cBhvr additive="base">
                                        <p:cTn id="55" dur="500" fill="hold"/>
                                        <p:tgtEl>
                                          <p:spTgt spid="9011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011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90114">
                                            <p:txEl>
                                              <p:pRg st="9" end="9"/>
                                            </p:txEl>
                                          </p:spTgt>
                                        </p:tgtEl>
                                        <p:attrNameLst>
                                          <p:attrName>style.visibility</p:attrName>
                                        </p:attrNameLst>
                                      </p:cBhvr>
                                      <p:to>
                                        <p:strVal val="visible"/>
                                      </p:to>
                                    </p:set>
                                    <p:anim calcmode="lin" valueType="num">
                                      <p:cBhvr additive="base">
                                        <p:cTn id="61" dur="500" fill="hold"/>
                                        <p:tgtEl>
                                          <p:spTgt spid="9011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011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0114">
                                            <p:txEl>
                                              <p:pRg st="10" end="10"/>
                                            </p:txEl>
                                          </p:spTgt>
                                        </p:tgtEl>
                                        <p:attrNameLst>
                                          <p:attrName>style.visibility</p:attrName>
                                        </p:attrNameLst>
                                      </p:cBhvr>
                                      <p:to>
                                        <p:strVal val="visible"/>
                                      </p:to>
                                    </p:set>
                                    <p:anim calcmode="lin" valueType="num">
                                      <p:cBhvr additive="base">
                                        <p:cTn id="67" dur="500" fill="hold"/>
                                        <p:tgtEl>
                                          <p:spTgt spid="9011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9011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90114">
                                            <p:txEl>
                                              <p:pRg st="11" end="11"/>
                                            </p:txEl>
                                          </p:spTgt>
                                        </p:tgtEl>
                                        <p:attrNameLst>
                                          <p:attrName>style.visibility</p:attrName>
                                        </p:attrNameLst>
                                      </p:cBhvr>
                                      <p:to>
                                        <p:strVal val="visible"/>
                                      </p:to>
                                    </p:set>
                                    <p:anim calcmode="lin" valueType="num">
                                      <p:cBhvr additive="base">
                                        <p:cTn id="73" dur="500" fill="hold"/>
                                        <p:tgtEl>
                                          <p:spTgt spid="90114">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9011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90114">
                                            <p:txEl>
                                              <p:pRg st="12" end="12"/>
                                            </p:txEl>
                                          </p:spTgt>
                                        </p:tgtEl>
                                        <p:attrNameLst>
                                          <p:attrName>style.visibility</p:attrName>
                                        </p:attrNameLst>
                                      </p:cBhvr>
                                      <p:to>
                                        <p:strVal val="visible"/>
                                      </p:to>
                                    </p:set>
                                    <p:anim calcmode="lin" valueType="num">
                                      <p:cBhvr additive="base">
                                        <p:cTn id="79" dur="500" fill="hold"/>
                                        <p:tgtEl>
                                          <p:spTgt spid="90114">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9011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90123">
                                            <p:txEl>
                                              <p:pRg st="0" end="0"/>
                                            </p:txEl>
                                          </p:spTgt>
                                        </p:tgtEl>
                                        <p:attrNameLst>
                                          <p:attrName>style.visibility</p:attrName>
                                        </p:attrNameLst>
                                      </p:cBhvr>
                                      <p:to>
                                        <p:strVal val="visible"/>
                                      </p:to>
                                    </p:set>
                                    <p:anim calcmode="lin" valueType="num">
                                      <p:cBhvr additive="base">
                                        <p:cTn id="85" dur="500" fill="hold"/>
                                        <p:tgtEl>
                                          <p:spTgt spid="90123">
                                            <p:txEl>
                                              <p:pRg st="0" end="0"/>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901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autoUpdateAnimBg="0"/>
      <p:bldP spid="9012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8" name="Rectangle 4">
            <a:extLst>
              <a:ext uri="{FF2B5EF4-FFF2-40B4-BE49-F238E27FC236}">
                <a16:creationId xmlns:a16="http://schemas.microsoft.com/office/drawing/2014/main" id="{C33C1F82-60D5-4767-B554-259EAD5FE573}"/>
              </a:ext>
            </a:extLst>
          </p:cNvPr>
          <p:cNvSpPr>
            <a:spLocks noGrp="1" noChangeArrowheads="1"/>
          </p:cNvSpPr>
          <p:nvPr>
            <p:ph type="title" idx="4294967295"/>
          </p:nvPr>
        </p:nvSpPr>
        <p:spPr>
          <a:xfrm>
            <a:off x="685800" y="228600"/>
            <a:ext cx="7772400" cy="533400"/>
          </a:xfrm>
        </p:spPr>
        <p:txBody>
          <a:bodyPr/>
          <a:lstStyle/>
          <a:p>
            <a:pPr eaLnBrk="1" hangingPunct="1"/>
            <a:r>
              <a:rPr lang="en-US" altLang="zh-CN" sz="3200" b="1"/>
              <a:t>1-8     </a:t>
            </a:r>
            <a:r>
              <a:rPr lang="zh-CN" altLang="en-US" sz="3200" b="1"/>
              <a:t>推理理论</a:t>
            </a:r>
          </a:p>
        </p:txBody>
      </p:sp>
      <p:sp>
        <p:nvSpPr>
          <p:cNvPr id="67589" name="Text Box 5">
            <a:extLst>
              <a:ext uri="{FF2B5EF4-FFF2-40B4-BE49-F238E27FC236}">
                <a16:creationId xmlns:a16="http://schemas.microsoft.com/office/drawing/2014/main" id="{4CFDB09D-6F54-48F4-8F40-562D11DD7265}"/>
              </a:ext>
            </a:extLst>
          </p:cNvPr>
          <p:cNvSpPr txBox="1">
            <a:spLocks noChangeArrowheads="1"/>
          </p:cNvSpPr>
          <p:nvPr/>
        </p:nvSpPr>
        <p:spPr bwMode="auto">
          <a:xfrm>
            <a:off x="228600" y="914400"/>
            <a:ext cx="86868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       </a:t>
            </a:r>
            <a:r>
              <a:rPr lang="zh-CN" altLang="en-US"/>
              <a:t>在实际应用的推理中，常把本门学科的一些定律、定理和条</a:t>
            </a:r>
          </a:p>
          <a:p>
            <a:pPr eaLnBrk="1" hangingPunct="1">
              <a:spcBef>
                <a:spcPct val="50000"/>
              </a:spcBef>
            </a:pPr>
            <a:r>
              <a:rPr lang="zh-CN" altLang="en-US"/>
              <a:t>件，作为假设前提，尽管这些前提在数理逻辑中并非永真；但</a:t>
            </a:r>
          </a:p>
          <a:p>
            <a:pPr eaLnBrk="1" hangingPunct="1">
              <a:spcBef>
                <a:spcPct val="50000"/>
              </a:spcBef>
            </a:pPr>
            <a:r>
              <a:rPr lang="zh-CN" altLang="en-US"/>
              <a:t>在推理过程中，却总是</a:t>
            </a:r>
            <a:r>
              <a:rPr lang="zh-CN" altLang="en-US" b="1" u="sng"/>
              <a:t>假设这些命题为</a:t>
            </a:r>
            <a:r>
              <a:rPr lang="en-US" altLang="zh-CN" b="1" u="sng"/>
              <a:t>T</a:t>
            </a:r>
            <a:r>
              <a:rPr lang="zh-CN" altLang="en-US" b="1" u="sng"/>
              <a:t>，使用一些公认的规</a:t>
            </a:r>
          </a:p>
          <a:p>
            <a:pPr eaLnBrk="1" hangingPunct="1">
              <a:spcBef>
                <a:spcPct val="50000"/>
              </a:spcBef>
            </a:pPr>
            <a:r>
              <a:rPr lang="zh-CN" altLang="en-US" b="1" u="sng"/>
              <a:t>则，得到另外的命题，形成结论，此过程即为论证。</a:t>
            </a:r>
          </a:p>
          <a:p>
            <a:pPr eaLnBrk="1" hangingPunct="1">
              <a:spcBef>
                <a:spcPct val="50000"/>
              </a:spcBef>
            </a:pPr>
            <a:r>
              <a:rPr lang="zh-CN" altLang="en-US" b="1">
                <a:solidFill>
                  <a:schemeClr val="accent2"/>
                </a:solidFill>
              </a:rPr>
              <a:t>定义</a:t>
            </a:r>
            <a:r>
              <a:rPr lang="en-US" altLang="zh-CN" b="1">
                <a:solidFill>
                  <a:schemeClr val="accent2"/>
                </a:solidFill>
              </a:rPr>
              <a:t>1-8.1</a:t>
            </a:r>
            <a:r>
              <a:rPr lang="en-US" altLang="zh-CN"/>
              <a:t>	</a:t>
            </a:r>
            <a:r>
              <a:rPr lang="zh-CN" altLang="en-US"/>
              <a:t>设</a:t>
            </a:r>
            <a:r>
              <a:rPr lang="en-US" altLang="zh-CN"/>
              <a:t>A</a:t>
            </a:r>
            <a:r>
              <a:rPr lang="zh-CN" altLang="en-US"/>
              <a:t>和</a:t>
            </a:r>
            <a:r>
              <a:rPr lang="en-US" altLang="zh-CN"/>
              <a:t>C</a:t>
            </a:r>
            <a:r>
              <a:rPr lang="zh-CN" altLang="en-US"/>
              <a:t>是命题公式，</a:t>
            </a:r>
            <a:r>
              <a:rPr lang="en-US" altLang="zh-CN" i="1"/>
              <a:t>iff</a:t>
            </a:r>
            <a:r>
              <a:rPr lang="en-US" altLang="zh-CN"/>
              <a:t> A→C</a:t>
            </a:r>
            <a:r>
              <a:rPr lang="zh-CN" altLang="en-US"/>
              <a:t>为一重言式，</a:t>
            </a:r>
          </a:p>
          <a:p>
            <a:pPr eaLnBrk="1" hangingPunct="1">
              <a:spcBef>
                <a:spcPct val="50000"/>
              </a:spcBef>
            </a:pPr>
            <a:r>
              <a:rPr lang="zh-CN" altLang="en-US"/>
              <a:t>                        即     </a:t>
            </a:r>
            <a:r>
              <a:rPr lang="en-US" altLang="zh-CN"/>
              <a:t>A </a:t>
            </a:r>
            <a:r>
              <a:rPr lang="en-US" altLang="zh-CN">
                <a:sym typeface="Symbol" panose="05050102010706020507" pitchFamily="18" charset="2"/>
              </a:rPr>
              <a:t></a:t>
            </a:r>
            <a:r>
              <a:rPr lang="en-US" altLang="zh-CN"/>
              <a:t> C</a:t>
            </a:r>
            <a:r>
              <a:rPr lang="zh-CN" altLang="en-US"/>
              <a:t>，则称</a:t>
            </a:r>
            <a:r>
              <a:rPr lang="en-US" altLang="zh-CN"/>
              <a:t>C</a:t>
            </a:r>
            <a:r>
              <a:rPr lang="zh-CN" altLang="en-US"/>
              <a:t>是</a:t>
            </a:r>
            <a:r>
              <a:rPr lang="en-US" altLang="zh-CN"/>
              <a:t>A</a:t>
            </a:r>
            <a:r>
              <a:rPr lang="zh-CN" altLang="en-US"/>
              <a:t>的有效结论。</a:t>
            </a:r>
          </a:p>
          <a:p>
            <a:pPr eaLnBrk="1" hangingPunct="1">
              <a:spcBef>
                <a:spcPct val="50000"/>
              </a:spcBef>
            </a:pPr>
            <a:r>
              <a:rPr lang="zh-CN" altLang="en-US"/>
              <a:t>                       设</a:t>
            </a:r>
            <a:r>
              <a:rPr lang="en-US" altLang="zh-CN" i="1"/>
              <a:t>H</a:t>
            </a:r>
            <a:r>
              <a:rPr lang="en-US" altLang="zh-CN" baseline="-25000"/>
              <a:t>1</a:t>
            </a:r>
            <a:r>
              <a:rPr lang="en-US" altLang="zh-CN"/>
              <a:t>,</a:t>
            </a:r>
            <a:r>
              <a:rPr lang="en-US" altLang="zh-CN" i="1"/>
              <a:t>H</a:t>
            </a:r>
            <a:r>
              <a:rPr lang="en-US" altLang="zh-CN" baseline="-25000"/>
              <a:t>2</a:t>
            </a:r>
            <a:r>
              <a:rPr lang="en-US" altLang="zh-CN"/>
              <a:t>, …,</a:t>
            </a:r>
            <a:r>
              <a:rPr lang="en-US" altLang="zh-CN" i="1"/>
              <a:t>H</a:t>
            </a:r>
            <a:r>
              <a:rPr lang="en-US" altLang="zh-CN" i="1" baseline="-25000"/>
              <a:t>n</a:t>
            </a:r>
            <a:r>
              <a:rPr lang="en-US" altLang="zh-CN"/>
              <a:t>,</a:t>
            </a:r>
            <a:r>
              <a:rPr lang="en-US" altLang="zh-CN" i="1"/>
              <a:t>C</a:t>
            </a:r>
            <a:r>
              <a:rPr lang="zh-CN" altLang="en-US"/>
              <a:t>是命题公式。</a:t>
            </a:r>
          </a:p>
          <a:p>
            <a:pPr eaLnBrk="1" hangingPunct="1">
              <a:spcBef>
                <a:spcPct val="50000"/>
              </a:spcBef>
            </a:pPr>
            <a:r>
              <a:rPr lang="zh-CN" altLang="en-US" i="1"/>
              <a:t>                   </a:t>
            </a:r>
            <a:r>
              <a:rPr lang="en-US" altLang="zh-CN" i="1"/>
              <a:t>iff</a:t>
            </a:r>
            <a:r>
              <a:rPr lang="en-US" altLang="zh-CN"/>
              <a:t>                                                                                                     </a:t>
            </a:r>
          </a:p>
          <a:p>
            <a:pPr eaLnBrk="1" hangingPunct="1">
              <a:spcBef>
                <a:spcPct val="50000"/>
              </a:spcBef>
            </a:pPr>
            <a:r>
              <a:rPr lang="en-US" altLang="zh-CN"/>
              <a:t>                         </a:t>
            </a:r>
            <a:r>
              <a:rPr lang="en-US" altLang="zh-CN" i="1"/>
              <a:t>H</a:t>
            </a:r>
            <a:r>
              <a:rPr lang="en-US" altLang="zh-CN" baseline="-25000"/>
              <a:t>1</a:t>
            </a:r>
            <a:r>
              <a:rPr lang="en-US" altLang="zh-CN"/>
              <a:t>∧</a:t>
            </a:r>
            <a:r>
              <a:rPr lang="en-US" altLang="zh-CN" i="1"/>
              <a:t>H</a:t>
            </a:r>
            <a:r>
              <a:rPr lang="en-US" altLang="zh-CN" baseline="-25000"/>
              <a:t>2</a:t>
            </a:r>
            <a:r>
              <a:rPr lang="en-US" altLang="zh-CN"/>
              <a:t>∧…∧</a:t>
            </a:r>
            <a:r>
              <a:rPr lang="en-US" altLang="zh-CN" i="1"/>
              <a:t>H</a:t>
            </a:r>
            <a:r>
              <a:rPr lang="en-US" altLang="zh-CN" i="1" baseline="-25000"/>
              <a:t>n</a:t>
            </a:r>
            <a:r>
              <a:rPr lang="en-US" altLang="zh-CN"/>
              <a:t> </a:t>
            </a:r>
            <a:r>
              <a:rPr lang="en-US" altLang="zh-CN">
                <a:sym typeface="Symbol" panose="05050102010706020507" pitchFamily="18" charset="2"/>
              </a:rPr>
              <a:t></a:t>
            </a:r>
            <a:r>
              <a:rPr lang="en-US" altLang="zh-CN" i="1">
                <a:sym typeface="Symbol" panose="05050102010706020507" pitchFamily="18" charset="2"/>
              </a:rPr>
              <a:t>C</a:t>
            </a:r>
            <a:r>
              <a:rPr lang="zh-CN" altLang="en-US" i="1">
                <a:sym typeface="Symbol" panose="05050102010706020507" pitchFamily="18" charset="2"/>
              </a:rPr>
              <a:t>。             </a:t>
            </a:r>
            <a:r>
              <a:rPr lang="en-US" altLang="zh-CN" i="1">
                <a:sym typeface="Symbol" panose="05050102010706020507" pitchFamily="18" charset="2"/>
              </a:rPr>
              <a:t>(A)</a:t>
            </a:r>
            <a:endParaRPr lang="en-US" altLang="zh-CN"/>
          </a:p>
          <a:p>
            <a:pPr eaLnBrk="1" hangingPunct="1">
              <a:spcBef>
                <a:spcPct val="50000"/>
              </a:spcBef>
            </a:pPr>
            <a:r>
              <a:rPr lang="en-US" altLang="zh-CN"/>
              <a:t>                        </a:t>
            </a:r>
            <a:r>
              <a:rPr lang="zh-CN" altLang="en-US"/>
              <a:t>称</a:t>
            </a:r>
            <a:r>
              <a:rPr lang="en-US" altLang="zh-CN" i="1"/>
              <a:t>C</a:t>
            </a:r>
            <a:r>
              <a:rPr lang="zh-CN" altLang="en-US"/>
              <a:t>是一组前提</a:t>
            </a:r>
            <a:r>
              <a:rPr lang="en-US" altLang="zh-CN" i="1"/>
              <a:t>H</a:t>
            </a:r>
            <a:r>
              <a:rPr lang="en-US" altLang="zh-CN" baseline="-25000"/>
              <a:t>1</a:t>
            </a:r>
            <a:r>
              <a:rPr lang="en-US" altLang="zh-CN"/>
              <a:t>,</a:t>
            </a:r>
            <a:r>
              <a:rPr lang="en-US" altLang="zh-CN" i="1"/>
              <a:t>H</a:t>
            </a:r>
            <a:r>
              <a:rPr lang="en-US" altLang="zh-CN" baseline="-25000"/>
              <a:t>2</a:t>
            </a:r>
            <a:r>
              <a:rPr lang="en-US" altLang="zh-CN"/>
              <a:t>, …,</a:t>
            </a:r>
            <a:r>
              <a:rPr lang="en-US" altLang="zh-CN" i="1"/>
              <a:t>H</a:t>
            </a:r>
            <a:r>
              <a:rPr lang="en-US" altLang="zh-CN" i="1" baseline="-25000"/>
              <a:t>n</a:t>
            </a:r>
            <a:r>
              <a:rPr lang="en-US" altLang="zh-CN"/>
              <a:t> </a:t>
            </a:r>
            <a:r>
              <a:rPr lang="zh-CN" altLang="en-US"/>
              <a:t>的有效结论。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0-#ppt_w/2"/>
                                          </p:val>
                                        </p:tav>
                                        <p:tav tm="100000">
                                          <p:val>
                                            <p:strVal val="#ppt_x"/>
                                          </p:val>
                                        </p:tav>
                                      </p:tavLst>
                                    </p:anim>
                                    <p:anim calcmode="lin" valueType="num">
                                      <p:cBhvr additive="base">
                                        <p:cTn id="8"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589">
                                            <p:txEl>
                                              <p:pRg st="0" end="0"/>
                                            </p:txEl>
                                          </p:spTgt>
                                        </p:tgtEl>
                                        <p:attrNameLst>
                                          <p:attrName>style.visibility</p:attrName>
                                        </p:attrNameLst>
                                      </p:cBhvr>
                                      <p:to>
                                        <p:strVal val="visible"/>
                                      </p:to>
                                    </p:set>
                                    <p:anim calcmode="lin" valueType="num">
                                      <p:cBhvr additive="base">
                                        <p:cTn id="13" dur="500" fill="hold"/>
                                        <p:tgtEl>
                                          <p:spTgt spid="6758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75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7589">
                                            <p:txEl>
                                              <p:pRg st="1" end="1"/>
                                            </p:txEl>
                                          </p:spTgt>
                                        </p:tgtEl>
                                        <p:attrNameLst>
                                          <p:attrName>style.visibility</p:attrName>
                                        </p:attrNameLst>
                                      </p:cBhvr>
                                      <p:to>
                                        <p:strVal val="visible"/>
                                      </p:to>
                                    </p:set>
                                    <p:anim calcmode="lin" valueType="num">
                                      <p:cBhvr additive="base">
                                        <p:cTn id="19" dur="500" fill="hold"/>
                                        <p:tgtEl>
                                          <p:spTgt spid="6758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75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7589">
                                            <p:txEl>
                                              <p:pRg st="2" end="2"/>
                                            </p:txEl>
                                          </p:spTgt>
                                        </p:tgtEl>
                                        <p:attrNameLst>
                                          <p:attrName>style.visibility</p:attrName>
                                        </p:attrNameLst>
                                      </p:cBhvr>
                                      <p:to>
                                        <p:strVal val="visible"/>
                                      </p:to>
                                    </p:set>
                                    <p:anim calcmode="lin" valueType="num">
                                      <p:cBhvr additive="base">
                                        <p:cTn id="25" dur="500" fill="hold"/>
                                        <p:tgtEl>
                                          <p:spTgt spid="67589">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75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7589">
                                            <p:txEl>
                                              <p:pRg st="3" end="3"/>
                                            </p:txEl>
                                          </p:spTgt>
                                        </p:tgtEl>
                                        <p:attrNameLst>
                                          <p:attrName>style.visibility</p:attrName>
                                        </p:attrNameLst>
                                      </p:cBhvr>
                                      <p:to>
                                        <p:strVal val="visible"/>
                                      </p:to>
                                    </p:set>
                                    <p:anim calcmode="lin" valueType="num">
                                      <p:cBhvr additive="base">
                                        <p:cTn id="31" dur="500" fill="hold"/>
                                        <p:tgtEl>
                                          <p:spTgt spid="67589">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758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7589">
                                            <p:txEl>
                                              <p:pRg st="4" end="4"/>
                                            </p:txEl>
                                          </p:spTgt>
                                        </p:tgtEl>
                                        <p:attrNameLst>
                                          <p:attrName>style.visibility</p:attrName>
                                        </p:attrNameLst>
                                      </p:cBhvr>
                                      <p:to>
                                        <p:strVal val="visible"/>
                                      </p:to>
                                    </p:set>
                                    <p:anim calcmode="lin" valueType="num">
                                      <p:cBhvr additive="base">
                                        <p:cTn id="37" dur="500" fill="hold"/>
                                        <p:tgtEl>
                                          <p:spTgt spid="67589">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758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7589">
                                            <p:txEl>
                                              <p:pRg st="5" end="5"/>
                                            </p:txEl>
                                          </p:spTgt>
                                        </p:tgtEl>
                                        <p:attrNameLst>
                                          <p:attrName>style.visibility</p:attrName>
                                        </p:attrNameLst>
                                      </p:cBhvr>
                                      <p:to>
                                        <p:strVal val="visible"/>
                                      </p:to>
                                    </p:set>
                                    <p:anim calcmode="lin" valueType="num">
                                      <p:cBhvr additive="base">
                                        <p:cTn id="43" dur="500" fill="hold"/>
                                        <p:tgtEl>
                                          <p:spTgt spid="67589">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758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7589">
                                            <p:txEl>
                                              <p:pRg st="6" end="6"/>
                                            </p:txEl>
                                          </p:spTgt>
                                        </p:tgtEl>
                                        <p:attrNameLst>
                                          <p:attrName>style.visibility</p:attrName>
                                        </p:attrNameLst>
                                      </p:cBhvr>
                                      <p:to>
                                        <p:strVal val="visible"/>
                                      </p:to>
                                    </p:set>
                                    <p:anim calcmode="lin" valueType="num">
                                      <p:cBhvr additive="base">
                                        <p:cTn id="49" dur="500" fill="hold"/>
                                        <p:tgtEl>
                                          <p:spTgt spid="67589">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758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67589">
                                            <p:txEl>
                                              <p:pRg st="7" end="7"/>
                                            </p:txEl>
                                          </p:spTgt>
                                        </p:tgtEl>
                                        <p:attrNameLst>
                                          <p:attrName>style.visibility</p:attrName>
                                        </p:attrNameLst>
                                      </p:cBhvr>
                                      <p:to>
                                        <p:strVal val="visible"/>
                                      </p:to>
                                    </p:set>
                                    <p:anim calcmode="lin" valueType="num">
                                      <p:cBhvr additive="base">
                                        <p:cTn id="55" dur="500" fill="hold"/>
                                        <p:tgtEl>
                                          <p:spTgt spid="67589">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6758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67589">
                                            <p:txEl>
                                              <p:pRg st="8" end="8"/>
                                            </p:txEl>
                                          </p:spTgt>
                                        </p:tgtEl>
                                        <p:attrNameLst>
                                          <p:attrName>style.visibility</p:attrName>
                                        </p:attrNameLst>
                                      </p:cBhvr>
                                      <p:to>
                                        <p:strVal val="visible"/>
                                      </p:to>
                                    </p:set>
                                    <p:anim calcmode="lin" valueType="num">
                                      <p:cBhvr additive="base">
                                        <p:cTn id="61" dur="500" fill="hold"/>
                                        <p:tgtEl>
                                          <p:spTgt spid="67589">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6758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67589">
                                            <p:txEl>
                                              <p:pRg st="9" end="9"/>
                                            </p:txEl>
                                          </p:spTgt>
                                        </p:tgtEl>
                                        <p:attrNameLst>
                                          <p:attrName>style.visibility</p:attrName>
                                        </p:attrNameLst>
                                      </p:cBhvr>
                                      <p:to>
                                        <p:strVal val="visible"/>
                                      </p:to>
                                    </p:set>
                                    <p:anim calcmode="lin" valueType="num">
                                      <p:cBhvr additive="base">
                                        <p:cTn id="67" dur="500" fill="hold"/>
                                        <p:tgtEl>
                                          <p:spTgt spid="67589">
                                            <p:txEl>
                                              <p:pRg st="9" end="9"/>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6758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8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a:extLst>
              <a:ext uri="{FF2B5EF4-FFF2-40B4-BE49-F238E27FC236}">
                <a16:creationId xmlns:a16="http://schemas.microsoft.com/office/drawing/2014/main" id="{46038B9F-F9C7-4C21-A05E-C842F66F6C67}"/>
              </a:ext>
            </a:extLst>
          </p:cNvPr>
          <p:cNvSpPr txBox="1">
            <a:spLocks noChangeArrowheads="1"/>
          </p:cNvSpPr>
          <p:nvPr/>
        </p:nvSpPr>
        <p:spPr bwMode="auto">
          <a:xfrm>
            <a:off x="228600" y="152400"/>
            <a:ext cx="8686800" cy="603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         </a:t>
            </a:r>
            <a:r>
              <a:rPr lang="zh-CN" altLang="en-US" sz="2000"/>
              <a:t>判别有效结论的过程就是</a:t>
            </a:r>
            <a:r>
              <a:rPr lang="zh-CN" altLang="en-US" sz="2000" b="1">
                <a:solidFill>
                  <a:srgbClr val="800000"/>
                </a:solidFill>
              </a:rPr>
              <a:t>论证过程</a:t>
            </a:r>
            <a:r>
              <a:rPr lang="zh-CN" altLang="en-US" sz="2000"/>
              <a:t>，基本方法有</a:t>
            </a:r>
            <a:r>
              <a:rPr lang="zh-CN" altLang="en-US" sz="2000" b="1">
                <a:solidFill>
                  <a:srgbClr val="800000"/>
                </a:solidFill>
              </a:rPr>
              <a:t>真值表法、直接证法和</a:t>
            </a:r>
          </a:p>
          <a:p>
            <a:pPr eaLnBrk="1" hangingPunct="1">
              <a:spcBef>
                <a:spcPct val="50000"/>
              </a:spcBef>
            </a:pPr>
            <a:r>
              <a:rPr lang="zh-CN" altLang="en-US" sz="2000" b="1">
                <a:solidFill>
                  <a:srgbClr val="800000"/>
                </a:solidFill>
              </a:rPr>
              <a:t>间接证法。</a:t>
            </a:r>
          </a:p>
          <a:p>
            <a:pPr eaLnBrk="1" hangingPunct="1">
              <a:spcBef>
                <a:spcPct val="50000"/>
              </a:spcBef>
            </a:pPr>
            <a:r>
              <a:rPr lang="en-US" altLang="zh-CN" sz="2000"/>
              <a:t>(1)</a:t>
            </a:r>
            <a:r>
              <a:rPr lang="zh-CN" altLang="en-US" sz="2000" b="1">
                <a:solidFill>
                  <a:schemeClr val="tx2"/>
                </a:solidFill>
              </a:rPr>
              <a:t>真值表法</a:t>
            </a:r>
            <a:r>
              <a:rPr lang="zh-CN" altLang="en-US" sz="2000"/>
              <a:t>	设</a:t>
            </a:r>
            <a:r>
              <a:rPr lang="en-US" altLang="zh-CN" sz="2000" i="1"/>
              <a:t>P</a:t>
            </a:r>
            <a:r>
              <a:rPr lang="en-US" altLang="zh-CN" sz="2000" baseline="-25000"/>
              <a:t>1</a:t>
            </a:r>
            <a:r>
              <a:rPr lang="en-US" altLang="zh-CN" sz="2000"/>
              <a:t>,</a:t>
            </a:r>
            <a:r>
              <a:rPr lang="en-US" altLang="zh-CN" sz="2000" i="1"/>
              <a:t>P</a:t>
            </a:r>
            <a:r>
              <a:rPr lang="en-US" altLang="zh-CN" sz="2000" baseline="-25000"/>
              <a:t>2</a:t>
            </a:r>
            <a:r>
              <a:rPr lang="en-US" altLang="zh-CN" sz="2000"/>
              <a:t>, …,</a:t>
            </a:r>
            <a:r>
              <a:rPr lang="en-US" altLang="zh-CN" sz="2000" i="1"/>
              <a:t>P</a:t>
            </a:r>
            <a:r>
              <a:rPr lang="en-US" altLang="zh-CN" sz="2000" i="1" baseline="-25000"/>
              <a:t>n</a:t>
            </a:r>
            <a:r>
              <a:rPr lang="en-US" altLang="zh-CN" sz="2000"/>
              <a:t> </a:t>
            </a:r>
            <a:r>
              <a:rPr lang="zh-CN" altLang="en-US" sz="2000"/>
              <a:t>是出现于前提</a:t>
            </a:r>
            <a:r>
              <a:rPr lang="en-US" altLang="zh-CN" sz="2000" i="1"/>
              <a:t>H</a:t>
            </a:r>
            <a:r>
              <a:rPr lang="en-US" altLang="zh-CN" sz="2000" baseline="-25000"/>
              <a:t>1</a:t>
            </a:r>
            <a:r>
              <a:rPr lang="en-US" altLang="zh-CN" sz="2000"/>
              <a:t>,</a:t>
            </a:r>
            <a:r>
              <a:rPr lang="en-US" altLang="zh-CN" sz="2000" i="1"/>
              <a:t>H</a:t>
            </a:r>
            <a:r>
              <a:rPr lang="en-US" altLang="zh-CN" sz="2000" baseline="-25000"/>
              <a:t>2</a:t>
            </a:r>
            <a:r>
              <a:rPr lang="en-US" altLang="zh-CN" sz="2000"/>
              <a:t>, …,</a:t>
            </a:r>
            <a:r>
              <a:rPr lang="en-US" altLang="zh-CN" sz="2000" i="1"/>
              <a:t>H</a:t>
            </a:r>
            <a:r>
              <a:rPr lang="en-US" altLang="zh-CN" sz="2000" i="1" baseline="-25000"/>
              <a:t>m</a:t>
            </a:r>
            <a:r>
              <a:rPr lang="en-US" altLang="zh-CN" sz="2000"/>
              <a:t> </a:t>
            </a:r>
            <a:r>
              <a:rPr lang="zh-CN" altLang="en-US" sz="2000"/>
              <a:t>和结论</a:t>
            </a:r>
            <a:r>
              <a:rPr lang="en-US" altLang="zh-CN" sz="2000"/>
              <a:t>C</a:t>
            </a:r>
            <a:r>
              <a:rPr lang="zh-CN" altLang="en-US" sz="2000"/>
              <a:t>中的全</a:t>
            </a:r>
          </a:p>
          <a:p>
            <a:pPr eaLnBrk="1" hangingPunct="1">
              <a:spcBef>
                <a:spcPct val="50000"/>
              </a:spcBef>
            </a:pPr>
            <a:r>
              <a:rPr lang="zh-CN" altLang="en-US" sz="2000"/>
              <a:t>部命题变元，假定对</a:t>
            </a:r>
            <a:r>
              <a:rPr lang="en-US" altLang="zh-CN" sz="2000" i="1"/>
              <a:t>P</a:t>
            </a:r>
            <a:r>
              <a:rPr lang="en-US" altLang="zh-CN" sz="2000" baseline="-25000"/>
              <a:t>1</a:t>
            </a:r>
            <a:r>
              <a:rPr lang="en-US" altLang="zh-CN" sz="2000"/>
              <a:t>,</a:t>
            </a:r>
            <a:r>
              <a:rPr lang="en-US" altLang="zh-CN" sz="2000" i="1"/>
              <a:t>P</a:t>
            </a:r>
            <a:r>
              <a:rPr lang="en-US" altLang="zh-CN" sz="2000" baseline="-25000"/>
              <a:t>2</a:t>
            </a:r>
            <a:r>
              <a:rPr lang="en-US" altLang="zh-CN" sz="2000"/>
              <a:t>, …,</a:t>
            </a:r>
            <a:r>
              <a:rPr lang="en-US" altLang="zh-CN" sz="2000" i="1"/>
              <a:t>P</a:t>
            </a:r>
            <a:r>
              <a:rPr lang="en-US" altLang="zh-CN" sz="2000" i="1" baseline="-25000"/>
              <a:t>n</a:t>
            </a:r>
            <a:r>
              <a:rPr lang="en-US" altLang="zh-CN" sz="2000"/>
              <a:t> </a:t>
            </a:r>
            <a:r>
              <a:rPr lang="zh-CN" altLang="en-US" sz="2000"/>
              <a:t>作全部真值指派，则能对应地确定</a:t>
            </a:r>
          </a:p>
          <a:p>
            <a:pPr eaLnBrk="1" hangingPunct="1">
              <a:spcBef>
                <a:spcPct val="50000"/>
              </a:spcBef>
            </a:pPr>
            <a:r>
              <a:rPr lang="en-US" altLang="zh-CN" sz="2000" i="1"/>
              <a:t>H</a:t>
            </a:r>
            <a:r>
              <a:rPr lang="en-US" altLang="zh-CN" sz="2000" baseline="-25000"/>
              <a:t>1</a:t>
            </a:r>
            <a:r>
              <a:rPr lang="en-US" altLang="zh-CN" sz="2000"/>
              <a:t>,</a:t>
            </a:r>
            <a:r>
              <a:rPr lang="en-US" altLang="zh-CN" sz="2000" i="1"/>
              <a:t>H</a:t>
            </a:r>
            <a:r>
              <a:rPr lang="en-US" altLang="zh-CN" sz="2000" baseline="-25000"/>
              <a:t>2</a:t>
            </a:r>
            <a:r>
              <a:rPr lang="en-US" altLang="zh-CN" sz="2000"/>
              <a:t>, …,</a:t>
            </a:r>
            <a:r>
              <a:rPr lang="en-US" altLang="zh-CN" sz="2000" i="1"/>
              <a:t>H</a:t>
            </a:r>
            <a:r>
              <a:rPr lang="en-US" altLang="zh-CN" sz="2000" i="1" baseline="-25000"/>
              <a:t>m</a:t>
            </a:r>
            <a:r>
              <a:rPr lang="en-US" altLang="zh-CN" sz="2000"/>
              <a:t> </a:t>
            </a:r>
            <a:r>
              <a:rPr lang="zh-CN" altLang="en-US" sz="2000"/>
              <a:t>和</a:t>
            </a:r>
            <a:r>
              <a:rPr lang="en-US" altLang="zh-CN" sz="2000"/>
              <a:t>C</a:t>
            </a:r>
            <a:r>
              <a:rPr lang="zh-CN" altLang="en-US" sz="2000"/>
              <a:t>的所有真值，列出真值表，即可得出</a:t>
            </a:r>
            <a:r>
              <a:rPr lang="en-US" altLang="zh-CN" sz="2000"/>
              <a:t>(A)</a:t>
            </a:r>
            <a:r>
              <a:rPr lang="zh-CN" altLang="en-US" sz="2000"/>
              <a:t>是否成立。</a:t>
            </a:r>
          </a:p>
          <a:p>
            <a:pPr eaLnBrk="1" hangingPunct="1">
              <a:spcBef>
                <a:spcPct val="50000"/>
              </a:spcBef>
            </a:pPr>
            <a:r>
              <a:rPr lang="zh-CN" altLang="en-US" sz="2000"/>
              <a:t>解释：</a:t>
            </a:r>
            <a:r>
              <a:rPr lang="en-US" altLang="zh-CN" sz="2000"/>
              <a:t>1</a:t>
            </a:r>
            <a:r>
              <a:rPr lang="zh-CN" altLang="en-US" sz="2000"/>
              <a:t>）从真值表上找出</a:t>
            </a:r>
            <a:r>
              <a:rPr lang="en-US" altLang="zh-CN" sz="2000" i="1"/>
              <a:t>H</a:t>
            </a:r>
            <a:r>
              <a:rPr lang="en-US" altLang="zh-CN" sz="2000" baseline="-25000"/>
              <a:t>1</a:t>
            </a:r>
            <a:r>
              <a:rPr lang="en-US" altLang="zh-CN" sz="2000"/>
              <a:t>,</a:t>
            </a:r>
            <a:r>
              <a:rPr lang="en-US" altLang="zh-CN" sz="2000" i="1"/>
              <a:t>H</a:t>
            </a:r>
            <a:r>
              <a:rPr lang="en-US" altLang="zh-CN" sz="2000" baseline="-25000"/>
              <a:t>2</a:t>
            </a:r>
            <a:r>
              <a:rPr lang="en-US" altLang="zh-CN" sz="2000"/>
              <a:t>, …,</a:t>
            </a:r>
            <a:r>
              <a:rPr lang="en-US" altLang="zh-CN" sz="2000" i="1"/>
              <a:t>H</a:t>
            </a:r>
            <a:r>
              <a:rPr lang="en-US" altLang="zh-CN" sz="2000" i="1" baseline="-25000"/>
              <a:t>m</a:t>
            </a:r>
            <a:r>
              <a:rPr lang="en-US" altLang="zh-CN" sz="2000"/>
              <a:t> </a:t>
            </a:r>
            <a:r>
              <a:rPr lang="zh-CN" altLang="en-US" sz="2000"/>
              <a:t>真值均为</a:t>
            </a:r>
            <a:r>
              <a:rPr lang="en-US" altLang="zh-CN" sz="2000"/>
              <a:t>T</a:t>
            </a:r>
            <a:r>
              <a:rPr lang="zh-CN" altLang="en-US" sz="2000"/>
              <a:t>的行，对于这样的</a:t>
            </a:r>
            <a:r>
              <a:rPr lang="zh-CN" altLang="en-US" sz="2000" b="1"/>
              <a:t>每一行</a:t>
            </a:r>
            <a:r>
              <a:rPr lang="zh-CN" altLang="en-US" sz="2000"/>
              <a:t>，</a:t>
            </a:r>
            <a:r>
              <a:rPr lang="en-US" altLang="zh-CN" sz="2000"/>
              <a:t>C</a:t>
            </a:r>
            <a:r>
              <a:rPr lang="zh-CN" altLang="en-US" sz="2000"/>
              <a:t>也有真值</a:t>
            </a:r>
            <a:r>
              <a:rPr lang="en-US" altLang="zh-CN" sz="2000"/>
              <a:t>T</a:t>
            </a:r>
            <a:r>
              <a:rPr lang="zh-CN" altLang="en-US" sz="2000"/>
              <a:t>，则</a:t>
            </a:r>
            <a:r>
              <a:rPr lang="en-US" altLang="zh-CN" sz="2000"/>
              <a:t>(A)</a:t>
            </a:r>
            <a:r>
              <a:rPr lang="zh-CN" altLang="en-US" sz="2000"/>
              <a:t>成立。</a:t>
            </a:r>
          </a:p>
          <a:p>
            <a:pPr eaLnBrk="1" hangingPunct="1">
              <a:spcBef>
                <a:spcPct val="50000"/>
              </a:spcBef>
            </a:pPr>
            <a:r>
              <a:rPr lang="zh-CN" altLang="en-US" sz="2000"/>
              <a:t>或者（反证）</a:t>
            </a:r>
            <a:r>
              <a:rPr lang="en-US" altLang="zh-CN" sz="2000"/>
              <a:t>2</a:t>
            </a:r>
            <a:r>
              <a:rPr lang="zh-CN" altLang="en-US" sz="2000"/>
              <a:t>）若</a:t>
            </a:r>
            <a:r>
              <a:rPr lang="en-US" altLang="zh-CN" sz="2000"/>
              <a:t>C</a:t>
            </a:r>
            <a:r>
              <a:rPr lang="zh-CN" altLang="en-US" sz="2000"/>
              <a:t>的真值为</a:t>
            </a:r>
            <a:r>
              <a:rPr lang="en-US" altLang="zh-CN" sz="2000"/>
              <a:t>F</a:t>
            </a:r>
            <a:r>
              <a:rPr lang="zh-CN" altLang="en-US" sz="2000"/>
              <a:t>的行，在这样的</a:t>
            </a:r>
            <a:r>
              <a:rPr lang="zh-CN" altLang="en-US" sz="2000" b="1"/>
              <a:t>每一行</a:t>
            </a:r>
            <a:r>
              <a:rPr lang="zh-CN" altLang="en-US" sz="2000"/>
              <a:t>中， </a:t>
            </a:r>
            <a:r>
              <a:rPr lang="en-US" altLang="zh-CN" sz="2000" i="1"/>
              <a:t>H</a:t>
            </a:r>
            <a:r>
              <a:rPr lang="en-US" altLang="zh-CN" sz="2000" baseline="-25000"/>
              <a:t>1</a:t>
            </a:r>
            <a:r>
              <a:rPr lang="en-US" altLang="zh-CN" sz="2000"/>
              <a:t>,</a:t>
            </a:r>
            <a:r>
              <a:rPr lang="en-US" altLang="zh-CN" sz="2000" i="1"/>
              <a:t>H</a:t>
            </a:r>
            <a:r>
              <a:rPr lang="en-US" altLang="zh-CN" sz="2000" baseline="-25000"/>
              <a:t>2</a:t>
            </a:r>
            <a:r>
              <a:rPr lang="en-US" altLang="zh-CN" sz="2000"/>
              <a:t>, …,</a:t>
            </a:r>
            <a:r>
              <a:rPr lang="en-US" altLang="zh-CN" sz="2000" i="1"/>
              <a:t>H</a:t>
            </a:r>
            <a:r>
              <a:rPr lang="en-US" altLang="zh-CN" sz="2000" i="1" baseline="-25000"/>
              <a:t>m</a:t>
            </a:r>
            <a:r>
              <a:rPr lang="en-US" altLang="zh-CN" sz="2000"/>
              <a:t> </a:t>
            </a:r>
            <a:r>
              <a:rPr lang="zh-CN" altLang="en-US" sz="2000"/>
              <a:t>的真值中至少有一个为</a:t>
            </a:r>
            <a:r>
              <a:rPr lang="en-US" altLang="zh-CN" sz="2000"/>
              <a:t>F</a:t>
            </a:r>
            <a:r>
              <a:rPr lang="zh-CN" altLang="en-US" sz="2000"/>
              <a:t>，则</a:t>
            </a:r>
            <a:r>
              <a:rPr lang="en-US" altLang="zh-CN" sz="2000"/>
              <a:t>(A)</a:t>
            </a:r>
            <a:r>
              <a:rPr lang="zh-CN" altLang="en-US" sz="2000"/>
              <a:t>也成立。</a:t>
            </a:r>
          </a:p>
          <a:p>
            <a:pPr eaLnBrk="1" hangingPunct="1">
              <a:spcBef>
                <a:spcPct val="50000"/>
              </a:spcBef>
            </a:pPr>
            <a:r>
              <a:rPr lang="zh-CN" altLang="en-US" sz="2000" b="1">
                <a:solidFill>
                  <a:srgbClr val="800000"/>
                </a:solidFill>
              </a:rPr>
              <a:t>例</a:t>
            </a:r>
            <a:r>
              <a:rPr lang="zh-CN" altLang="en-US" sz="2000"/>
              <a:t>	若</a:t>
            </a:r>
            <a:r>
              <a:rPr lang="en-US" altLang="zh-CN" sz="2000"/>
              <a:t>X</a:t>
            </a:r>
            <a:r>
              <a:rPr lang="zh-CN" altLang="en-US" sz="2000"/>
              <a:t>是偶数，则</a:t>
            </a:r>
            <a:r>
              <a:rPr lang="en-US" altLang="zh-CN" sz="2000"/>
              <a:t>X</a:t>
            </a:r>
            <a:r>
              <a:rPr lang="en-US" altLang="zh-CN" sz="2000" baseline="30000"/>
              <a:t>2</a:t>
            </a:r>
            <a:r>
              <a:rPr lang="zh-CN" altLang="en-US" sz="2000"/>
              <a:t>是偶数；	因为</a:t>
            </a:r>
            <a:r>
              <a:rPr lang="en-US" altLang="zh-CN" sz="2000"/>
              <a:t>X</a:t>
            </a:r>
            <a:r>
              <a:rPr lang="zh-CN" altLang="en-US" sz="2000"/>
              <a:t>是偶数；	所以</a:t>
            </a:r>
            <a:r>
              <a:rPr lang="en-US" altLang="zh-CN" sz="2000"/>
              <a:t>X</a:t>
            </a:r>
            <a:r>
              <a:rPr lang="en-US" altLang="zh-CN" sz="2000" baseline="30000"/>
              <a:t>2</a:t>
            </a:r>
            <a:r>
              <a:rPr lang="zh-CN" altLang="en-US" sz="2000"/>
              <a:t>是偶数。</a:t>
            </a:r>
          </a:p>
          <a:p>
            <a:pPr eaLnBrk="1" hangingPunct="1">
              <a:spcBef>
                <a:spcPct val="50000"/>
              </a:spcBef>
            </a:pPr>
            <a:r>
              <a:rPr lang="zh-CN" altLang="en-US" sz="2000" b="1"/>
              <a:t>解：</a:t>
            </a:r>
            <a:r>
              <a:rPr lang="zh-CN" altLang="en-US" sz="2000"/>
              <a:t>	设</a:t>
            </a:r>
            <a:r>
              <a:rPr lang="en-US" altLang="zh-CN" sz="2000"/>
              <a:t>X</a:t>
            </a:r>
            <a:r>
              <a:rPr lang="zh-CN" altLang="en-US" sz="2000"/>
              <a:t>是实数	</a:t>
            </a:r>
            <a:r>
              <a:rPr lang="en-US" altLang="zh-CN" sz="2000"/>
              <a:t>P:X</a:t>
            </a:r>
            <a:r>
              <a:rPr lang="zh-CN" altLang="en-US" sz="2000"/>
              <a:t>是偶数；	</a:t>
            </a:r>
            <a:r>
              <a:rPr lang="en-US" altLang="zh-CN" sz="2000"/>
              <a:t>Q:X</a:t>
            </a:r>
            <a:r>
              <a:rPr lang="en-US" altLang="zh-CN" sz="2000" baseline="30000"/>
              <a:t>2</a:t>
            </a:r>
            <a:r>
              <a:rPr lang="zh-CN" altLang="en-US" sz="2000"/>
              <a:t>是偶数</a:t>
            </a:r>
          </a:p>
          <a:p>
            <a:pPr eaLnBrk="1" hangingPunct="1">
              <a:spcBef>
                <a:spcPct val="50000"/>
              </a:spcBef>
            </a:pPr>
            <a:r>
              <a:rPr lang="zh-CN" altLang="en-US" sz="2000"/>
              <a:t>	则	前提：</a:t>
            </a:r>
            <a:r>
              <a:rPr lang="en-US" altLang="zh-CN" sz="2000"/>
              <a:t>H</a:t>
            </a:r>
            <a:r>
              <a:rPr lang="en-US" altLang="zh-CN" sz="2000" baseline="-25000"/>
              <a:t>1</a:t>
            </a:r>
            <a:r>
              <a:rPr lang="en-US" altLang="zh-CN" sz="2000"/>
              <a:t>:P→Q</a:t>
            </a:r>
            <a:r>
              <a:rPr lang="zh-CN" altLang="en-US" sz="2000"/>
              <a:t>；</a:t>
            </a:r>
            <a:r>
              <a:rPr lang="en-US" altLang="zh-CN" sz="2000"/>
              <a:t>H</a:t>
            </a:r>
            <a:r>
              <a:rPr lang="en-US" altLang="zh-CN" sz="2000" baseline="-25000"/>
              <a:t>2</a:t>
            </a:r>
            <a:r>
              <a:rPr lang="en-US" altLang="zh-CN" sz="2000"/>
              <a:t>:P</a:t>
            </a:r>
          </a:p>
          <a:p>
            <a:pPr eaLnBrk="1" hangingPunct="1">
              <a:spcBef>
                <a:spcPct val="50000"/>
              </a:spcBef>
            </a:pPr>
            <a:r>
              <a:rPr lang="en-US" altLang="zh-CN" sz="2000"/>
              <a:t>		</a:t>
            </a:r>
            <a:r>
              <a:rPr lang="zh-CN" altLang="en-US" sz="2000"/>
              <a:t>结论：</a:t>
            </a:r>
            <a:r>
              <a:rPr lang="en-US" altLang="zh-CN" sz="2000"/>
              <a:t>C:Q</a:t>
            </a:r>
          </a:p>
          <a:p>
            <a:pPr eaLnBrk="1" hangingPunct="1">
              <a:spcBef>
                <a:spcPct val="50000"/>
              </a:spcBef>
            </a:pPr>
            <a:r>
              <a:rPr lang="en-US" altLang="zh-CN" sz="2000"/>
              <a:t>	</a:t>
            </a:r>
            <a:r>
              <a:rPr lang="zh-CN" altLang="en-US" sz="2000"/>
              <a:t>则真值表如右表：</a:t>
            </a:r>
          </a:p>
        </p:txBody>
      </p:sp>
      <p:graphicFrame>
        <p:nvGraphicFramePr>
          <p:cNvPr id="69676" name="Group 44">
            <a:extLst>
              <a:ext uri="{FF2B5EF4-FFF2-40B4-BE49-F238E27FC236}">
                <a16:creationId xmlns:a16="http://schemas.microsoft.com/office/drawing/2014/main" id="{72F45388-82BA-4F60-8F8C-3827507EBA0B}"/>
              </a:ext>
            </a:extLst>
          </p:cNvPr>
          <p:cNvGraphicFramePr>
            <a:graphicFrameLocks noGrp="1"/>
          </p:cNvGraphicFramePr>
          <p:nvPr/>
        </p:nvGraphicFramePr>
        <p:xfrm>
          <a:off x="6248400" y="4800600"/>
          <a:ext cx="2590800" cy="1676400"/>
        </p:xfrm>
        <a:graphic>
          <a:graphicData uri="http://schemas.openxmlformats.org/drawingml/2006/table">
            <a:tbl>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tblGrid>
              <a:tr h="258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P→Q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8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 calcmode="lin" valueType="num">
                                      <p:cBhvr additive="base">
                                        <p:cTn id="7" dur="500" fill="hold"/>
                                        <p:tgtEl>
                                          <p:spTgt spid="696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6">
                                            <p:txEl>
                                              <p:pRg st="1" end="1"/>
                                            </p:txEl>
                                          </p:spTgt>
                                        </p:tgtEl>
                                        <p:attrNameLst>
                                          <p:attrName>style.visibility</p:attrName>
                                        </p:attrNameLst>
                                      </p:cBhvr>
                                      <p:to>
                                        <p:strVal val="visible"/>
                                      </p:to>
                                    </p:set>
                                    <p:anim calcmode="lin" valueType="num">
                                      <p:cBhvr additive="base">
                                        <p:cTn id="13" dur="500" fill="hold"/>
                                        <p:tgtEl>
                                          <p:spTgt spid="6963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63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6">
                                            <p:txEl>
                                              <p:pRg st="2" end="2"/>
                                            </p:txEl>
                                          </p:spTgt>
                                        </p:tgtEl>
                                        <p:attrNameLst>
                                          <p:attrName>style.visibility</p:attrName>
                                        </p:attrNameLst>
                                      </p:cBhvr>
                                      <p:to>
                                        <p:strVal val="visible"/>
                                      </p:to>
                                    </p:set>
                                    <p:anim calcmode="lin" valueType="num">
                                      <p:cBhvr additive="base">
                                        <p:cTn id="19" dur="500" fill="hold"/>
                                        <p:tgtEl>
                                          <p:spTgt spid="6963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63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36">
                                            <p:txEl>
                                              <p:pRg st="3" end="3"/>
                                            </p:txEl>
                                          </p:spTgt>
                                        </p:tgtEl>
                                        <p:attrNameLst>
                                          <p:attrName>style.visibility</p:attrName>
                                        </p:attrNameLst>
                                      </p:cBhvr>
                                      <p:to>
                                        <p:strVal val="visible"/>
                                      </p:to>
                                    </p:set>
                                    <p:anim calcmode="lin" valueType="num">
                                      <p:cBhvr additive="base">
                                        <p:cTn id="25" dur="500" fill="hold"/>
                                        <p:tgtEl>
                                          <p:spTgt spid="6963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963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9636">
                                            <p:txEl>
                                              <p:pRg st="4" end="4"/>
                                            </p:txEl>
                                          </p:spTgt>
                                        </p:tgtEl>
                                        <p:attrNameLst>
                                          <p:attrName>style.visibility</p:attrName>
                                        </p:attrNameLst>
                                      </p:cBhvr>
                                      <p:to>
                                        <p:strVal val="visible"/>
                                      </p:to>
                                    </p:set>
                                    <p:anim calcmode="lin" valueType="num">
                                      <p:cBhvr additive="base">
                                        <p:cTn id="31" dur="500" fill="hold"/>
                                        <p:tgtEl>
                                          <p:spTgt spid="6963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963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9636">
                                            <p:txEl>
                                              <p:pRg st="5" end="5"/>
                                            </p:txEl>
                                          </p:spTgt>
                                        </p:tgtEl>
                                        <p:attrNameLst>
                                          <p:attrName>style.visibility</p:attrName>
                                        </p:attrNameLst>
                                      </p:cBhvr>
                                      <p:to>
                                        <p:strVal val="visible"/>
                                      </p:to>
                                    </p:set>
                                    <p:anim calcmode="lin" valueType="num">
                                      <p:cBhvr additive="base">
                                        <p:cTn id="37" dur="500" fill="hold"/>
                                        <p:tgtEl>
                                          <p:spTgt spid="6963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963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9636">
                                            <p:txEl>
                                              <p:pRg st="6" end="6"/>
                                            </p:txEl>
                                          </p:spTgt>
                                        </p:tgtEl>
                                        <p:attrNameLst>
                                          <p:attrName>style.visibility</p:attrName>
                                        </p:attrNameLst>
                                      </p:cBhvr>
                                      <p:to>
                                        <p:strVal val="visible"/>
                                      </p:to>
                                    </p:set>
                                    <p:anim calcmode="lin" valueType="num">
                                      <p:cBhvr additive="base">
                                        <p:cTn id="43" dur="500" fill="hold"/>
                                        <p:tgtEl>
                                          <p:spTgt spid="6963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963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9636">
                                            <p:txEl>
                                              <p:pRg st="7" end="7"/>
                                            </p:txEl>
                                          </p:spTgt>
                                        </p:tgtEl>
                                        <p:attrNameLst>
                                          <p:attrName>style.visibility</p:attrName>
                                        </p:attrNameLst>
                                      </p:cBhvr>
                                      <p:to>
                                        <p:strVal val="visible"/>
                                      </p:to>
                                    </p:set>
                                    <p:anim calcmode="lin" valueType="num">
                                      <p:cBhvr additive="base">
                                        <p:cTn id="49" dur="500" fill="hold"/>
                                        <p:tgtEl>
                                          <p:spTgt spid="6963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963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9636">
                                            <p:txEl>
                                              <p:pRg st="8" end="8"/>
                                            </p:txEl>
                                          </p:spTgt>
                                        </p:tgtEl>
                                        <p:attrNameLst>
                                          <p:attrName>style.visibility</p:attrName>
                                        </p:attrNameLst>
                                      </p:cBhvr>
                                      <p:to>
                                        <p:strVal val="visible"/>
                                      </p:to>
                                    </p:set>
                                    <p:anim calcmode="lin" valueType="num">
                                      <p:cBhvr additive="base">
                                        <p:cTn id="55" dur="500" fill="hold"/>
                                        <p:tgtEl>
                                          <p:spTgt spid="6963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963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9636">
                                            <p:txEl>
                                              <p:pRg st="9" end="9"/>
                                            </p:txEl>
                                          </p:spTgt>
                                        </p:tgtEl>
                                        <p:attrNameLst>
                                          <p:attrName>style.visibility</p:attrName>
                                        </p:attrNameLst>
                                      </p:cBhvr>
                                      <p:to>
                                        <p:strVal val="visible"/>
                                      </p:to>
                                    </p:set>
                                    <p:anim calcmode="lin" valueType="num">
                                      <p:cBhvr additive="base">
                                        <p:cTn id="61" dur="500" fill="hold"/>
                                        <p:tgtEl>
                                          <p:spTgt spid="69636">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963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9636">
                                            <p:txEl>
                                              <p:pRg st="10" end="10"/>
                                            </p:txEl>
                                          </p:spTgt>
                                        </p:tgtEl>
                                        <p:attrNameLst>
                                          <p:attrName>style.visibility</p:attrName>
                                        </p:attrNameLst>
                                      </p:cBhvr>
                                      <p:to>
                                        <p:strVal val="visible"/>
                                      </p:to>
                                    </p:set>
                                    <p:anim calcmode="lin" valueType="num">
                                      <p:cBhvr additive="base">
                                        <p:cTn id="67" dur="500" fill="hold"/>
                                        <p:tgtEl>
                                          <p:spTgt spid="69636">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963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9636">
                                            <p:txEl>
                                              <p:pRg st="11" end="11"/>
                                            </p:txEl>
                                          </p:spTgt>
                                        </p:tgtEl>
                                        <p:attrNameLst>
                                          <p:attrName>style.visibility</p:attrName>
                                        </p:attrNameLst>
                                      </p:cBhvr>
                                      <p:to>
                                        <p:strVal val="visible"/>
                                      </p:to>
                                    </p:set>
                                    <p:anim calcmode="lin" valueType="num">
                                      <p:cBhvr additive="base">
                                        <p:cTn id="73" dur="500" fill="hold"/>
                                        <p:tgtEl>
                                          <p:spTgt spid="69636">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963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69676"/>
                                        </p:tgtEl>
                                        <p:attrNameLst>
                                          <p:attrName>style.visibility</p:attrName>
                                        </p:attrNameLst>
                                      </p:cBhvr>
                                      <p:to>
                                        <p:strVal val="visible"/>
                                      </p:to>
                                    </p:set>
                                    <p:anim calcmode="lin" valueType="num">
                                      <p:cBhvr additive="base">
                                        <p:cTn id="79" dur="500" fill="hold"/>
                                        <p:tgtEl>
                                          <p:spTgt spid="69676"/>
                                        </p:tgtEl>
                                        <p:attrNameLst>
                                          <p:attrName>ppt_x</p:attrName>
                                        </p:attrNameLst>
                                      </p:cBhvr>
                                      <p:tavLst>
                                        <p:tav tm="0">
                                          <p:val>
                                            <p:strVal val="0-#ppt_w/2"/>
                                          </p:val>
                                        </p:tav>
                                        <p:tav tm="100000">
                                          <p:val>
                                            <p:strVal val="#ppt_x"/>
                                          </p:val>
                                        </p:tav>
                                      </p:tavLst>
                                    </p:anim>
                                    <p:anim calcmode="lin" valueType="num">
                                      <p:cBhvr additive="base">
                                        <p:cTn id="80" dur="500" fill="hold"/>
                                        <p:tgtEl>
                                          <p:spTgt spid="69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ext Box 4">
            <a:extLst>
              <a:ext uri="{FF2B5EF4-FFF2-40B4-BE49-F238E27FC236}">
                <a16:creationId xmlns:a16="http://schemas.microsoft.com/office/drawing/2014/main" id="{E6B43003-C608-4764-8554-B663C4606D16}"/>
              </a:ext>
            </a:extLst>
          </p:cNvPr>
          <p:cNvSpPr txBox="1">
            <a:spLocks noChangeArrowheads="1"/>
          </p:cNvSpPr>
          <p:nvPr/>
        </p:nvSpPr>
        <p:spPr bwMode="auto">
          <a:xfrm>
            <a:off x="0" y="0"/>
            <a:ext cx="9144000" cy="684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5000"/>
              </a:lnSpc>
              <a:spcBef>
                <a:spcPct val="50000"/>
              </a:spcBef>
            </a:pPr>
            <a:r>
              <a:rPr lang="en-US" altLang="zh-CN"/>
              <a:t>(2)</a:t>
            </a:r>
            <a:r>
              <a:rPr lang="zh-CN" altLang="en-US" b="1">
                <a:solidFill>
                  <a:schemeClr val="tx2"/>
                </a:solidFill>
              </a:rPr>
              <a:t>直接证法</a:t>
            </a:r>
            <a:r>
              <a:rPr lang="zh-CN" altLang="en-US"/>
              <a:t>	即由一组前提，利用一些公认的推理规则，根据已知</a:t>
            </a:r>
          </a:p>
          <a:p>
            <a:pPr eaLnBrk="1" hangingPunct="1">
              <a:lnSpc>
                <a:spcPct val="75000"/>
              </a:lnSpc>
              <a:spcBef>
                <a:spcPct val="50000"/>
              </a:spcBef>
            </a:pPr>
            <a:r>
              <a:rPr lang="zh-CN" altLang="en-US"/>
              <a:t>的等价或蕴含公式，推演得到有效的结论。</a:t>
            </a:r>
          </a:p>
          <a:p>
            <a:pPr eaLnBrk="1" hangingPunct="1">
              <a:lnSpc>
                <a:spcPct val="75000"/>
              </a:lnSpc>
              <a:spcBef>
                <a:spcPct val="50000"/>
              </a:spcBef>
            </a:pPr>
            <a:r>
              <a:rPr lang="en-US" altLang="zh-CN" b="1">
                <a:solidFill>
                  <a:schemeClr val="tx2"/>
                </a:solidFill>
              </a:rPr>
              <a:t>P</a:t>
            </a:r>
            <a:r>
              <a:rPr lang="zh-CN" altLang="en-US" b="1">
                <a:solidFill>
                  <a:schemeClr val="tx2"/>
                </a:solidFill>
              </a:rPr>
              <a:t>规则</a:t>
            </a:r>
            <a:r>
              <a:rPr lang="zh-CN" altLang="en-US"/>
              <a:t>：前提在推导过程中的任何时候都可以引入使用。</a:t>
            </a:r>
          </a:p>
          <a:p>
            <a:pPr eaLnBrk="1" hangingPunct="1">
              <a:lnSpc>
                <a:spcPct val="70000"/>
              </a:lnSpc>
              <a:spcBef>
                <a:spcPct val="50000"/>
              </a:spcBef>
            </a:pPr>
            <a:r>
              <a:rPr lang="en-US" altLang="zh-CN" b="1">
                <a:solidFill>
                  <a:schemeClr val="tx2"/>
                </a:solidFill>
              </a:rPr>
              <a:t>T</a:t>
            </a:r>
            <a:r>
              <a:rPr lang="zh-CN" altLang="en-US" b="1">
                <a:solidFill>
                  <a:schemeClr val="tx2"/>
                </a:solidFill>
              </a:rPr>
              <a:t>规则</a:t>
            </a:r>
            <a:r>
              <a:rPr lang="zh-CN" altLang="en-US"/>
              <a:t>：在推导中，由前面的公式推出的公式</a:t>
            </a:r>
            <a:r>
              <a:rPr lang="en-US" altLang="zh-CN"/>
              <a:t>S</a:t>
            </a:r>
            <a:r>
              <a:rPr lang="zh-CN" altLang="en-US"/>
              <a:t>，在以后的推导过程</a:t>
            </a:r>
          </a:p>
          <a:p>
            <a:pPr eaLnBrk="1" hangingPunct="1">
              <a:lnSpc>
                <a:spcPct val="70000"/>
              </a:lnSpc>
              <a:spcBef>
                <a:spcPct val="50000"/>
              </a:spcBef>
            </a:pPr>
            <a:r>
              <a:rPr lang="zh-CN" altLang="en-US"/>
              <a:t>中可以使用（</a:t>
            </a:r>
            <a:r>
              <a:rPr lang="en-US" altLang="zh-CN"/>
              <a:t>p43</a:t>
            </a:r>
            <a:r>
              <a:rPr lang="zh-CN" altLang="en-US"/>
              <a:t>表）。 </a:t>
            </a:r>
          </a:p>
          <a:p>
            <a:pPr eaLnBrk="1" hangingPunct="1">
              <a:lnSpc>
                <a:spcPct val="60000"/>
              </a:lnSpc>
              <a:spcBef>
                <a:spcPct val="50000"/>
              </a:spcBef>
            </a:pPr>
            <a:r>
              <a:rPr lang="zh-CN" altLang="en-US" sz="2000" b="1">
                <a:solidFill>
                  <a:srgbClr val="800000"/>
                </a:solidFill>
              </a:rPr>
              <a:t>例</a:t>
            </a:r>
            <a:r>
              <a:rPr lang="zh-CN" altLang="en-US" sz="2000"/>
              <a:t>	</a:t>
            </a:r>
            <a:r>
              <a:rPr lang="zh-CN" altLang="en-US" sz="2000" b="1"/>
              <a:t>证明     </a:t>
            </a:r>
            <a:r>
              <a:rPr lang="en-US" altLang="zh-CN" sz="2000">
                <a:sym typeface="Wingdings" panose="05000000000000000000" pitchFamily="2" charset="2"/>
              </a:rPr>
              <a:t>(W </a:t>
            </a:r>
            <a:r>
              <a:rPr lang="en-US" altLang="zh-CN" sz="1800"/>
              <a:t>∨</a:t>
            </a:r>
            <a:r>
              <a:rPr lang="en-US" altLang="zh-CN" sz="2000">
                <a:sym typeface="Wingdings" panose="05000000000000000000" pitchFamily="2" charset="2"/>
              </a:rPr>
              <a:t> R) →V</a:t>
            </a:r>
            <a:r>
              <a:rPr lang="zh-CN" altLang="en-US" sz="2000">
                <a:sym typeface="Wingdings" panose="05000000000000000000" pitchFamily="2" charset="2"/>
              </a:rPr>
              <a:t>， </a:t>
            </a:r>
            <a:r>
              <a:rPr lang="en-US" altLang="zh-CN" sz="2000">
                <a:sym typeface="Wingdings" panose="05000000000000000000" pitchFamily="2" charset="2"/>
              </a:rPr>
              <a:t>V→(C </a:t>
            </a:r>
            <a:r>
              <a:rPr lang="en-US" altLang="zh-CN" sz="1800"/>
              <a:t>∨</a:t>
            </a:r>
            <a:r>
              <a:rPr lang="en-US" altLang="zh-CN" sz="2000">
                <a:sym typeface="Wingdings" panose="05000000000000000000" pitchFamily="2" charset="2"/>
              </a:rPr>
              <a:t> S)</a:t>
            </a:r>
            <a:r>
              <a:rPr lang="zh-CN" altLang="en-US" sz="2000">
                <a:sym typeface="Wingdings" panose="05000000000000000000" pitchFamily="2" charset="2"/>
              </a:rPr>
              <a:t>， </a:t>
            </a:r>
            <a:r>
              <a:rPr lang="en-US" altLang="zh-CN" sz="2000">
                <a:sym typeface="Wingdings" panose="05000000000000000000" pitchFamily="2" charset="2"/>
              </a:rPr>
              <a:t>S→U,  ﹁C</a:t>
            </a:r>
            <a:r>
              <a:rPr kumimoji="0" lang="en-US" altLang="zh-CN" sz="1800"/>
              <a:t>∧</a:t>
            </a:r>
            <a:r>
              <a:rPr lang="en-US" altLang="zh-CN" sz="2000">
                <a:sym typeface="Wingdings" panose="05000000000000000000" pitchFamily="2" charset="2"/>
              </a:rPr>
              <a:t>﹁U  </a:t>
            </a:r>
            <a:r>
              <a:rPr lang="en-US" altLang="zh-CN" sz="2000">
                <a:sym typeface="Symbol" panose="05050102010706020507" pitchFamily="18" charset="2"/>
              </a:rPr>
              <a:t>  ﹁</a:t>
            </a:r>
            <a:r>
              <a:rPr lang="en-US" altLang="zh-CN" sz="2000">
                <a:sym typeface="Wingdings" panose="05000000000000000000" pitchFamily="2" charset="2"/>
              </a:rPr>
              <a:t>W</a:t>
            </a:r>
          </a:p>
          <a:p>
            <a:pPr eaLnBrk="1" hangingPunct="1">
              <a:lnSpc>
                <a:spcPct val="60000"/>
              </a:lnSpc>
              <a:spcBef>
                <a:spcPct val="50000"/>
              </a:spcBef>
            </a:pPr>
            <a:r>
              <a:rPr kumimoji="0" lang="en-US" altLang="zh-CN" sz="1800"/>
              <a:t>           </a:t>
            </a:r>
            <a:r>
              <a:rPr kumimoji="0" lang="en-US" altLang="zh-CN" sz="2000"/>
              <a:t>(1)   ﹁C∧﹁U	                    P</a:t>
            </a:r>
          </a:p>
          <a:p>
            <a:pPr eaLnBrk="1" hangingPunct="1">
              <a:lnSpc>
                <a:spcPct val="60000"/>
              </a:lnSpc>
              <a:spcBef>
                <a:spcPct val="50000"/>
              </a:spcBef>
            </a:pPr>
            <a:r>
              <a:rPr kumimoji="0" lang="en-US" altLang="zh-CN" sz="2000"/>
              <a:t>          (2)   ﹁ U	                            T(1)</a:t>
            </a:r>
            <a:r>
              <a:rPr kumimoji="0" lang="zh-CN" altLang="en-US" sz="2000"/>
              <a:t>，</a:t>
            </a:r>
            <a:r>
              <a:rPr kumimoji="0" lang="en-US" altLang="zh-CN" sz="2000"/>
              <a:t>I</a:t>
            </a:r>
          </a:p>
          <a:p>
            <a:pPr eaLnBrk="1" hangingPunct="1">
              <a:lnSpc>
                <a:spcPct val="60000"/>
              </a:lnSpc>
              <a:spcBef>
                <a:spcPct val="50000"/>
              </a:spcBef>
            </a:pPr>
            <a:r>
              <a:rPr kumimoji="0" lang="en-US" altLang="zh-CN" sz="2000"/>
              <a:t>          (3)   S→U	                                  P                     </a:t>
            </a:r>
          </a:p>
          <a:p>
            <a:pPr eaLnBrk="1" hangingPunct="1">
              <a:lnSpc>
                <a:spcPct val="60000"/>
              </a:lnSpc>
              <a:spcBef>
                <a:spcPct val="50000"/>
              </a:spcBef>
            </a:pPr>
            <a:r>
              <a:rPr kumimoji="0" lang="en-US" altLang="zh-CN" sz="2000"/>
              <a:t>          (4)   ﹁ S                                T(2),(3),I</a:t>
            </a:r>
          </a:p>
          <a:p>
            <a:pPr eaLnBrk="1" hangingPunct="1">
              <a:lnSpc>
                <a:spcPct val="60000"/>
              </a:lnSpc>
              <a:spcBef>
                <a:spcPct val="50000"/>
              </a:spcBef>
            </a:pPr>
            <a:r>
              <a:rPr kumimoji="0" lang="en-US" altLang="zh-CN" sz="2000"/>
              <a:t>          (5)   ﹁ C	                            T(1)</a:t>
            </a:r>
            <a:r>
              <a:rPr kumimoji="0" lang="zh-CN" altLang="en-US" sz="2000"/>
              <a:t>，</a:t>
            </a:r>
            <a:r>
              <a:rPr kumimoji="0" lang="en-US" altLang="zh-CN" sz="2000"/>
              <a:t>I                </a:t>
            </a:r>
          </a:p>
          <a:p>
            <a:pPr eaLnBrk="1" hangingPunct="1">
              <a:lnSpc>
                <a:spcPct val="60000"/>
              </a:lnSpc>
              <a:spcBef>
                <a:spcPct val="50000"/>
              </a:spcBef>
            </a:pPr>
            <a:r>
              <a:rPr kumimoji="0" lang="en-US" altLang="zh-CN" sz="2000"/>
              <a:t>          (6)   ﹁ C ∧﹁ S                   T(4),(5),I</a:t>
            </a:r>
          </a:p>
          <a:p>
            <a:pPr eaLnBrk="1" hangingPunct="1">
              <a:lnSpc>
                <a:spcPct val="60000"/>
              </a:lnSpc>
              <a:spcBef>
                <a:spcPct val="50000"/>
              </a:spcBef>
            </a:pPr>
            <a:r>
              <a:rPr kumimoji="0" lang="en-US" altLang="zh-CN" sz="2000"/>
              <a:t>          (7)   ﹁ (C∨S)                       T(6)</a:t>
            </a:r>
            <a:r>
              <a:rPr kumimoji="0" lang="zh-CN" altLang="en-US" sz="2000"/>
              <a:t>，</a:t>
            </a:r>
            <a:r>
              <a:rPr kumimoji="0" lang="en-US" altLang="zh-CN" sz="2000"/>
              <a:t>E</a:t>
            </a:r>
          </a:p>
          <a:p>
            <a:pPr eaLnBrk="1" hangingPunct="1">
              <a:lnSpc>
                <a:spcPct val="60000"/>
              </a:lnSpc>
              <a:spcBef>
                <a:spcPct val="50000"/>
              </a:spcBef>
            </a:pPr>
            <a:r>
              <a:rPr kumimoji="0" lang="en-US" altLang="zh-CN" sz="2000"/>
              <a:t>          (8)   (W∨R) →V	                   P                     </a:t>
            </a:r>
          </a:p>
          <a:p>
            <a:pPr eaLnBrk="1" hangingPunct="1">
              <a:lnSpc>
                <a:spcPct val="60000"/>
              </a:lnSpc>
              <a:spcBef>
                <a:spcPct val="50000"/>
              </a:spcBef>
            </a:pPr>
            <a:r>
              <a:rPr kumimoji="0" lang="en-US" altLang="zh-CN" sz="2000"/>
              <a:t>          (9)   V→(C∨S)	                   P</a:t>
            </a:r>
          </a:p>
          <a:p>
            <a:pPr eaLnBrk="1" hangingPunct="1">
              <a:lnSpc>
                <a:spcPct val="60000"/>
              </a:lnSpc>
              <a:spcBef>
                <a:spcPct val="50000"/>
              </a:spcBef>
            </a:pPr>
            <a:r>
              <a:rPr kumimoji="0" lang="en-US" altLang="zh-CN" sz="2000"/>
              <a:t>          (10)  (W∨R) →(C∨S)	T(8),(9)</a:t>
            </a:r>
            <a:r>
              <a:rPr kumimoji="0" lang="zh-CN" altLang="en-US" sz="2000"/>
              <a:t>，</a:t>
            </a:r>
            <a:r>
              <a:rPr kumimoji="0" lang="en-US" altLang="zh-CN" sz="2000"/>
              <a:t>I</a:t>
            </a:r>
          </a:p>
          <a:p>
            <a:pPr eaLnBrk="1" hangingPunct="1">
              <a:lnSpc>
                <a:spcPct val="60000"/>
              </a:lnSpc>
              <a:spcBef>
                <a:spcPct val="50000"/>
              </a:spcBef>
            </a:pPr>
            <a:r>
              <a:rPr kumimoji="0" lang="en-US" altLang="zh-CN" sz="2000"/>
              <a:t>          (11)  ﹁(W∨R)	              T(7),(10)</a:t>
            </a:r>
            <a:r>
              <a:rPr kumimoji="0" lang="zh-CN" altLang="en-US" sz="2000"/>
              <a:t>，</a:t>
            </a:r>
            <a:r>
              <a:rPr kumimoji="0" lang="en-US" altLang="zh-CN" sz="2000"/>
              <a:t>I</a:t>
            </a:r>
          </a:p>
          <a:p>
            <a:pPr eaLnBrk="1" hangingPunct="1">
              <a:lnSpc>
                <a:spcPct val="60000"/>
              </a:lnSpc>
              <a:spcBef>
                <a:spcPct val="50000"/>
              </a:spcBef>
            </a:pPr>
            <a:r>
              <a:rPr kumimoji="0" lang="en-US" altLang="zh-CN" sz="2000"/>
              <a:t>          (12)  ﹁ W∧﹁ R	              T(11)</a:t>
            </a:r>
            <a:r>
              <a:rPr kumimoji="0" lang="zh-CN" altLang="en-US" sz="2000"/>
              <a:t>，</a:t>
            </a:r>
            <a:r>
              <a:rPr kumimoji="0" lang="en-US" altLang="zh-CN" sz="2000"/>
              <a:t>E</a:t>
            </a:r>
          </a:p>
          <a:p>
            <a:pPr eaLnBrk="1" hangingPunct="1">
              <a:lnSpc>
                <a:spcPct val="60000"/>
              </a:lnSpc>
              <a:spcBef>
                <a:spcPct val="50000"/>
              </a:spcBef>
            </a:pPr>
            <a:r>
              <a:rPr kumimoji="0" lang="en-US" altLang="zh-CN" sz="2000"/>
              <a:t>          (13)  ﹁ W	                             T(12)</a:t>
            </a:r>
            <a:r>
              <a:rPr kumimoji="0" lang="zh-CN" altLang="en-US" sz="2000"/>
              <a:t>，</a:t>
            </a:r>
            <a:r>
              <a:rPr kumimoji="0" lang="en-US" altLang="zh-CN" sz="2000"/>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 calcmode="lin" valueType="num">
                                      <p:cBhvr additive="base">
                                        <p:cTn id="7" dur="500" fill="hold"/>
                                        <p:tgtEl>
                                          <p:spTgt spid="7168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6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684">
                                            <p:txEl>
                                              <p:pRg st="1" end="1"/>
                                            </p:txEl>
                                          </p:spTgt>
                                        </p:tgtEl>
                                        <p:attrNameLst>
                                          <p:attrName>style.visibility</p:attrName>
                                        </p:attrNameLst>
                                      </p:cBhvr>
                                      <p:to>
                                        <p:strVal val="visible"/>
                                      </p:to>
                                    </p:set>
                                    <p:anim calcmode="lin" valueType="num">
                                      <p:cBhvr additive="base">
                                        <p:cTn id="13" dur="500" fill="hold"/>
                                        <p:tgtEl>
                                          <p:spTgt spid="7168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16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684">
                                            <p:txEl>
                                              <p:pRg st="2" end="2"/>
                                            </p:txEl>
                                          </p:spTgt>
                                        </p:tgtEl>
                                        <p:attrNameLst>
                                          <p:attrName>style.visibility</p:attrName>
                                        </p:attrNameLst>
                                      </p:cBhvr>
                                      <p:to>
                                        <p:strVal val="visible"/>
                                      </p:to>
                                    </p:set>
                                    <p:anim calcmode="lin" valueType="num">
                                      <p:cBhvr additive="base">
                                        <p:cTn id="19" dur="500" fill="hold"/>
                                        <p:tgtEl>
                                          <p:spTgt spid="7168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16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1684">
                                            <p:txEl>
                                              <p:pRg st="3" end="3"/>
                                            </p:txEl>
                                          </p:spTgt>
                                        </p:tgtEl>
                                        <p:attrNameLst>
                                          <p:attrName>style.visibility</p:attrName>
                                        </p:attrNameLst>
                                      </p:cBhvr>
                                      <p:to>
                                        <p:strVal val="visible"/>
                                      </p:to>
                                    </p:set>
                                    <p:anim calcmode="lin" valueType="num">
                                      <p:cBhvr additive="base">
                                        <p:cTn id="25" dur="500" fill="hold"/>
                                        <p:tgtEl>
                                          <p:spTgt spid="7168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16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1684">
                                            <p:txEl>
                                              <p:pRg st="4" end="4"/>
                                            </p:txEl>
                                          </p:spTgt>
                                        </p:tgtEl>
                                        <p:attrNameLst>
                                          <p:attrName>style.visibility</p:attrName>
                                        </p:attrNameLst>
                                      </p:cBhvr>
                                      <p:to>
                                        <p:strVal val="visible"/>
                                      </p:to>
                                    </p:set>
                                    <p:anim calcmode="lin" valueType="num">
                                      <p:cBhvr additive="base">
                                        <p:cTn id="31" dur="500" fill="hold"/>
                                        <p:tgtEl>
                                          <p:spTgt spid="7168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168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1684">
                                            <p:txEl>
                                              <p:pRg st="5" end="5"/>
                                            </p:txEl>
                                          </p:spTgt>
                                        </p:tgtEl>
                                        <p:attrNameLst>
                                          <p:attrName>style.visibility</p:attrName>
                                        </p:attrNameLst>
                                      </p:cBhvr>
                                      <p:to>
                                        <p:strVal val="visible"/>
                                      </p:to>
                                    </p:set>
                                    <p:anim calcmode="lin" valueType="num">
                                      <p:cBhvr additive="base">
                                        <p:cTn id="37" dur="500" fill="hold"/>
                                        <p:tgtEl>
                                          <p:spTgt spid="7168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168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1684">
                                            <p:txEl>
                                              <p:pRg st="6" end="6"/>
                                            </p:txEl>
                                          </p:spTgt>
                                        </p:tgtEl>
                                        <p:attrNameLst>
                                          <p:attrName>style.visibility</p:attrName>
                                        </p:attrNameLst>
                                      </p:cBhvr>
                                      <p:to>
                                        <p:strVal val="visible"/>
                                      </p:to>
                                    </p:set>
                                    <p:anim calcmode="lin" valueType="num">
                                      <p:cBhvr additive="base">
                                        <p:cTn id="43" dur="500" fill="hold"/>
                                        <p:tgtEl>
                                          <p:spTgt spid="71684">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168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1684">
                                            <p:txEl>
                                              <p:pRg st="7" end="7"/>
                                            </p:txEl>
                                          </p:spTgt>
                                        </p:tgtEl>
                                        <p:attrNameLst>
                                          <p:attrName>style.visibility</p:attrName>
                                        </p:attrNameLst>
                                      </p:cBhvr>
                                      <p:to>
                                        <p:strVal val="visible"/>
                                      </p:to>
                                    </p:set>
                                    <p:anim calcmode="lin" valueType="num">
                                      <p:cBhvr additive="base">
                                        <p:cTn id="49" dur="500" fill="hold"/>
                                        <p:tgtEl>
                                          <p:spTgt spid="71684">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168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1684">
                                            <p:txEl>
                                              <p:pRg st="8" end="8"/>
                                            </p:txEl>
                                          </p:spTgt>
                                        </p:tgtEl>
                                        <p:attrNameLst>
                                          <p:attrName>style.visibility</p:attrName>
                                        </p:attrNameLst>
                                      </p:cBhvr>
                                      <p:to>
                                        <p:strVal val="visible"/>
                                      </p:to>
                                    </p:set>
                                    <p:anim calcmode="lin" valueType="num">
                                      <p:cBhvr additive="base">
                                        <p:cTn id="55" dur="500" fill="hold"/>
                                        <p:tgtEl>
                                          <p:spTgt spid="71684">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168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1684">
                                            <p:txEl>
                                              <p:pRg st="9" end="9"/>
                                            </p:txEl>
                                          </p:spTgt>
                                        </p:tgtEl>
                                        <p:attrNameLst>
                                          <p:attrName>style.visibility</p:attrName>
                                        </p:attrNameLst>
                                      </p:cBhvr>
                                      <p:to>
                                        <p:strVal val="visible"/>
                                      </p:to>
                                    </p:set>
                                    <p:anim calcmode="lin" valueType="num">
                                      <p:cBhvr additive="base">
                                        <p:cTn id="61" dur="500" fill="hold"/>
                                        <p:tgtEl>
                                          <p:spTgt spid="71684">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168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1684">
                                            <p:txEl>
                                              <p:pRg st="10" end="10"/>
                                            </p:txEl>
                                          </p:spTgt>
                                        </p:tgtEl>
                                        <p:attrNameLst>
                                          <p:attrName>style.visibility</p:attrName>
                                        </p:attrNameLst>
                                      </p:cBhvr>
                                      <p:to>
                                        <p:strVal val="visible"/>
                                      </p:to>
                                    </p:set>
                                    <p:anim calcmode="lin" valueType="num">
                                      <p:cBhvr additive="base">
                                        <p:cTn id="67" dur="500" fill="hold"/>
                                        <p:tgtEl>
                                          <p:spTgt spid="71684">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168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1684">
                                            <p:txEl>
                                              <p:pRg st="11" end="11"/>
                                            </p:txEl>
                                          </p:spTgt>
                                        </p:tgtEl>
                                        <p:attrNameLst>
                                          <p:attrName>style.visibility</p:attrName>
                                        </p:attrNameLst>
                                      </p:cBhvr>
                                      <p:to>
                                        <p:strVal val="visible"/>
                                      </p:to>
                                    </p:set>
                                    <p:anim calcmode="lin" valueType="num">
                                      <p:cBhvr additive="base">
                                        <p:cTn id="73" dur="500" fill="hold"/>
                                        <p:tgtEl>
                                          <p:spTgt spid="71684">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168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1684">
                                            <p:txEl>
                                              <p:pRg st="12" end="12"/>
                                            </p:txEl>
                                          </p:spTgt>
                                        </p:tgtEl>
                                        <p:attrNameLst>
                                          <p:attrName>style.visibility</p:attrName>
                                        </p:attrNameLst>
                                      </p:cBhvr>
                                      <p:to>
                                        <p:strVal val="visible"/>
                                      </p:to>
                                    </p:set>
                                    <p:anim calcmode="lin" valueType="num">
                                      <p:cBhvr additive="base">
                                        <p:cTn id="79" dur="500" fill="hold"/>
                                        <p:tgtEl>
                                          <p:spTgt spid="71684">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168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71684">
                                            <p:txEl>
                                              <p:pRg st="13" end="13"/>
                                            </p:txEl>
                                          </p:spTgt>
                                        </p:tgtEl>
                                        <p:attrNameLst>
                                          <p:attrName>style.visibility</p:attrName>
                                        </p:attrNameLst>
                                      </p:cBhvr>
                                      <p:to>
                                        <p:strVal val="visible"/>
                                      </p:to>
                                    </p:set>
                                    <p:anim calcmode="lin" valueType="num">
                                      <p:cBhvr additive="base">
                                        <p:cTn id="85" dur="500" fill="hold"/>
                                        <p:tgtEl>
                                          <p:spTgt spid="71684">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1684">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71684">
                                            <p:txEl>
                                              <p:pRg st="14" end="14"/>
                                            </p:txEl>
                                          </p:spTgt>
                                        </p:tgtEl>
                                        <p:attrNameLst>
                                          <p:attrName>style.visibility</p:attrName>
                                        </p:attrNameLst>
                                      </p:cBhvr>
                                      <p:to>
                                        <p:strVal val="visible"/>
                                      </p:to>
                                    </p:set>
                                    <p:anim calcmode="lin" valueType="num">
                                      <p:cBhvr additive="base">
                                        <p:cTn id="91" dur="500" fill="hold"/>
                                        <p:tgtEl>
                                          <p:spTgt spid="71684">
                                            <p:txEl>
                                              <p:pRg st="14" end="14"/>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71684">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71684">
                                            <p:txEl>
                                              <p:pRg st="15" end="15"/>
                                            </p:txEl>
                                          </p:spTgt>
                                        </p:tgtEl>
                                        <p:attrNameLst>
                                          <p:attrName>style.visibility</p:attrName>
                                        </p:attrNameLst>
                                      </p:cBhvr>
                                      <p:to>
                                        <p:strVal val="visible"/>
                                      </p:to>
                                    </p:set>
                                    <p:anim calcmode="lin" valueType="num">
                                      <p:cBhvr additive="base">
                                        <p:cTn id="97" dur="500" fill="hold"/>
                                        <p:tgtEl>
                                          <p:spTgt spid="71684">
                                            <p:txEl>
                                              <p:pRg st="15" end="15"/>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71684">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71684">
                                            <p:txEl>
                                              <p:pRg st="16" end="16"/>
                                            </p:txEl>
                                          </p:spTgt>
                                        </p:tgtEl>
                                        <p:attrNameLst>
                                          <p:attrName>style.visibility</p:attrName>
                                        </p:attrNameLst>
                                      </p:cBhvr>
                                      <p:to>
                                        <p:strVal val="visible"/>
                                      </p:to>
                                    </p:set>
                                    <p:anim calcmode="lin" valueType="num">
                                      <p:cBhvr additive="base">
                                        <p:cTn id="103" dur="500" fill="hold"/>
                                        <p:tgtEl>
                                          <p:spTgt spid="71684">
                                            <p:txEl>
                                              <p:pRg st="16" end="16"/>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71684">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71684">
                                            <p:txEl>
                                              <p:pRg st="17" end="17"/>
                                            </p:txEl>
                                          </p:spTgt>
                                        </p:tgtEl>
                                        <p:attrNameLst>
                                          <p:attrName>style.visibility</p:attrName>
                                        </p:attrNameLst>
                                      </p:cBhvr>
                                      <p:to>
                                        <p:strVal val="visible"/>
                                      </p:to>
                                    </p:set>
                                    <p:anim calcmode="lin" valueType="num">
                                      <p:cBhvr additive="base">
                                        <p:cTn id="109" dur="500" fill="hold"/>
                                        <p:tgtEl>
                                          <p:spTgt spid="71684">
                                            <p:txEl>
                                              <p:pRg st="17" end="17"/>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71684">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71684">
                                            <p:txEl>
                                              <p:pRg st="18" end="18"/>
                                            </p:txEl>
                                          </p:spTgt>
                                        </p:tgtEl>
                                        <p:attrNameLst>
                                          <p:attrName>style.visibility</p:attrName>
                                        </p:attrNameLst>
                                      </p:cBhvr>
                                      <p:to>
                                        <p:strVal val="visible"/>
                                      </p:to>
                                    </p:set>
                                    <p:anim calcmode="lin" valueType="num">
                                      <p:cBhvr additive="base">
                                        <p:cTn id="115" dur="500" fill="hold"/>
                                        <p:tgtEl>
                                          <p:spTgt spid="71684">
                                            <p:txEl>
                                              <p:pRg st="18" end="18"/>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71684">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ext Box 4">
            <a:extLst>
              <a:ext uri="{FF2B5EF4-FFF2-40B4-BE49-F238E27FC236}">
                <a16:creationId xmlns:a16="http://schemas.microsoft.com/office/drawing/2014/main" id="{D2856DC8-D604-4679-9E56-FF8441AB88D6}"/>
              </a:ext>
            </a:extLst>
          </p:cNvPr>
          <p:cNvSpPr txBox="1">
            <a:spLocks noChangeArrowheads="1"/>
          </p:cNvSpPr>
          <p:nvPr/>
        </p:nvSpPr>
        <p:spPr bwMode="auto">
          <a:xfrm>
            <a:off x="0" y="228600"/>
            <a:ext cx="8915400"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r>
              <a:rPr lang="zh-CN" altLang="en-US" b="1">
                <a:solidFill>
                  <a:schemeClr val="tx2"/>
                </a:solidFill>
              </a:rPr>
              <a:t>间接证法</a:t>
            </a:r>
          </a:p>
          <a:p>
            <a:pPr eaLnBrk="1" hangingPunct="1">
              <a:spcBef>
                <a:spcPct val="50000"/>
              </a:spcBef>
            </a:pPr>
            <a:r>
              <a:rPr lang="zh-CN" altLang="en-US" b="1">
                <a:solidFill>
                  <a:schemeClr val="accent2"/>
                </a:solidFill>
              </a:rPr>
              <a:t>定义</a:t>
            </a:r>
            <a:r>
              <a:rPr lang="en-US" altLang="zh-CN" b="1">
                <a:solidFill>
                  <a:schemeClr val="accent2"/>
                </a:solidFill>
              </a:rPr>
              <a:t>1-8.2</a:t>
            </a:r>
            <a:r>
              <a:rPr lang="en-US" altLang="zh-CN"/>
              <a:t>	</a:t>
            </a:r>
            <a:r>
              <a:rPr lang="zh-CN" altLang="en-US"/>
              <a:t>假设公式</a:t>
            </a:r>
            <a:r>
              <a:rPr lang="en-US" altLang="zh-CN" i="1"/>
              <a:t>H</a:t>
            </a:r>
            <a:r>
              <a:rPr lang="en-US" altLang="zh-CN" baseline="-25000"/>
              <a:t>1</a:t>
            </a:r>
            <a:r>
              <a:rPr lang="en-US" altLang="zh-CN"/>
              <a:t>,</a:t>
            </a:r>
            <a:r>
              <a:rPr lang="en-US" altLang="zh-CN" i="1"/>
              <a:t>H</a:t>
            </a:r>
            <a:r>
              <a:rPr lang="en-US" altLang="zh-CN" baseline="-25000"/>
              <a:t>2</a:t>
            </a:r>
            <a:r>
              <a:rPr lang="en-US" altLang="zh-CN"/>
              <a:t>, …,</a:t>
            </a:r>
            <a:r>
              <a:rPr lang="en-US" altLang="zh-CN" i="1"/>
              <a:t>H</a:t>
            </a:r>
            <a:r>
              <a:rPr lang="en-US" altLang="zh-CN" i="1" baseline="-25000"/>
              <a:t>m</a:t>
            </a:r>
            <a:r>
              <a:rPr lang="en-US" altLang="zh-CN"/>
              <a:t> </a:t>
            </a:r>
            <a:r>
              <a:rPr lang="zh-CN" altLang="en-US"/>
              <a:t>中的命题变元为</a:t>
            </a:r>
            <a:r>
              <a:rPr lang="en-US" altLang="zh-CN" i="1"/>
              <a:t>P</a:t>
            </a:r>
            <a:r>
              <a:rPr lang="en-US" altLang="zh-CN" baseline="-25000"/>
              <a:t>1</a:t>
            </a:r>
            <a:r>
              <a:rPr lang="en-US" altLang="zh-CN"/>
              <a:t>,</a:t>
            </a:r>
            <a:r>
              <a:rPr lang="en-US" altLang="zh-CN" i="1"/>
              <a:t>P</a:t>
            </a:r>
            <a:r>
              <a:rPr lang="en-US" altLang="zh-CN" baseline="-25000"/>
              <a:t>2</a:t>
            </a:r>
            <a:r>
              <a:rPr lang="en-US" altLang="zh-CN"/>
              <a:t>, …,</a:t>
            </a:r>
            <a:r>
              <a:rPr lang="en-US" altLang="zh-CN" i="1"/>
              <a:t>P</a:t>
            </a:r>
            <a:r>
              <a:rPr lang="en-US" altLang="zh-CN" i="1" baseline="-25000"/>
              <a:t>n</a:t>
            </a:r>
            <a:r>
              <a:rPr lang="en-US" altLang="zh-CN"/>
              <a:t> </a:t>
            </a:r>
            <a:r>
              <a:rPr lang="zh-CN" altLang="en-US"/>
              <a:t>，对于</a:t>
            </a:r>
            <a:r>
              <a:rPr lang="en-US" altLang="zh-CN" i="1"/>
              <a:t>P</a:t>
            </a:r>
            <a:r>
              <a:rPr lang="en-US" altLang="zh-CN" baseline="-25000"/>
              <a:t>1</a:t>
            </a:r>
            <a:r>
              <a:rPr lang="en-US" altLang="zh-CN"/>
              <a:t>,</a:t>
            </a:r>
            <a:r>
              <a:rPr lang="en-US" altLang="zh-CN" i="1"/>
              <a:t>P</a:t>
            </a:r>
            <a:r>
              <a:rPr lang="en-US" altLang="zh-CN" baseline="-25000"/>
              <a:t>2</a:t>
            </a:r>
            <a:r>
              <a:rPr lang="en-US" altLang="zh-CN"/>
              <a:t>, …,</a:t>
            </a:r>
            <a:r>
              <a:rPr lang="en-US" altLang="zh-CN" i="1"/>
              <a:t>P</a:t>
            </a:r>
            <a:r>
              <a:rPr lang="en-US" altLang="zh-CN" i="1" baseline="-25000"/>
              <a:t>n</a:t>
            </a:r>
            <a:r>
              <a:rPr lang="en-US" altLang="zh-CN"/>
              <a:t> </a:t>
            </a:r>
            <a:r>
              <a:rPr lang="zh-CN" altLang="en-US"/>
              <a:t>的</a:t>
            </a:r>
            <a:r>
              <a:rPr lang="zh-CN" altLang="en-US" b="1"/>
              <a:t>一些真值指派</a:t>
            </a:r>
            <a:r>
              <a:rPr lang="zh-CN" altLang="en-US"/>
              <a:t>，若能使</a:t>
            </a:r>
            <a:r>
              <a:rPr lang="en-US" altLang="zh-CN" i="1"/>
              <a:t>H</a:t>
            </a:r>
            <a:r>
              <a:rPr lang="en-US" altLang="zh-CN" baseline="-25000"/>
              <a:t>1</a:t>
            </a:r>
            <a:r>
              <a:rPr lang="en-US" altLang="zh-CN"/>
              <a:t>∧</a:t>
            </a:r>
            <a:r>
              <a:rPr lang="en-US" altLang="zh-CN" i="1"/>
              <a:t>H</a:t>
            </a:r>
            <a:r>
              <a:rPr lang="en-US" altLang="zh-CN" baseline="-25000"/>
              <a:t>2</a:t>
            </a:r>
            <a:r>
              <a:rPr lang="en-US" altLang="zh-CN"/>
              <a:t>∧…∧</a:t>
            </a:r>
            <a:r>
              <a:rPr lang="en-US" altLang="zh-CN" i="1"/>
              <a:t>H</a:t>
            </a:r>
            <a:r>
              <a:rPr lang="en-US" altLang="zh-CN" i="1" baseline="-25000"/>
              <a:t>m</a:t>
            </a:r>
            <a:r>
              <a:rPr lang="en-US" altLang="zh-CN"/>
              <a:t> </a:t>
            </a:r>
            <a:r>
              <a:rPr lang="zh-CN" altLang="en-US"/>
              <a:t>的真值为</a:t>
            </a:r>
            <a:r>
              <a:rPr lang="en-US" altLang="zh-CN"/>
              <a:t>T</a:t>
            </a:r>
            <a:r>
              <a:rPr lang="zh-CN" altLang="en-US"/>
              <a:t>，则称公式</a:t>
            </a:r>
            <a:r>
              <a:rPr lang="en-US" altLang="zh-CN" i="1"/>
              <a:t>H</a:t>
            </a:r>
            <a:r>
              <a:rPr lang="en-US" altLang="zh-CN" baseline="-25000"/>
              <a:t>1</a:t>
            </a:r>
            <a:r>
              <a:rPr lang="en-US" altLang="zh-CN"/>
              <a:t>,</a:t>
            </a:r>
            <a:r>
              <a:rPr lang="en-US" altLang="zh-CN" i="1"/>
              <a:t>H</a:t>
            </a:r>
            <a:r>
              <a:rPr lang="en-US" altLang="zh-CN" baseline="-25000"/>
              <a:t>2</a:t>
            </a:r>
            <a:r>
              <a:rPr lang="en-US" altLang="zh-CN"/>
              <a:t>, …,</a:t>
            </a:r>
            <a:r>
              <a:rPr lang="en-US" altLang="zh-CN" i="1"/>
              <a:t>H</a:t>
            </a:r>
            <a:r>
              <a:rPr lang="en-US" altLang="zh-CN" i="1" baseline="-25000"/>
              <a:t>m</a:t>
            </a:r>
            <a:r>
              <a:rPr lang="en-US" altLang="zh-CN"/>
              <a:t> </a:t>
            </a:r>
            <a:r>
              <a:rPr lang="zh-CN" altLang="en-US"/>
              <a:t>是</a:t>
            </a:r>
            <a:r>
              <a:rPr lang="zh-CN" altLang="en-US" b="1" i="1"/>
              <a:t>相容的</a:t>
            </a:r>
            <a:r>
              <a:rPr lang="zh-CN" altLang="en-US"/>
              <a:t>。若对于</a:t>
            </a:r>
            <a:r>
              <a:rPr lang="en-US" altLang="zh-CN" i="1"/>
              <a:t>P</a:t>
            </a:r>
            <a:r>
              <a:rPr lang="en-US" altLang="zh-CN" baseline="-25000"/>
              <a:t>1</a:t>
            </a:r>
            <a:r>
              <a:rPr lang="en-US" altLang="zh-CN"/>
              <a:t>,</a:t>
            </a:r>
            <a:r>
              <a:rPr lang="en-US" altLang="zh-CN" i="1"/>
              <a:t>P</a:t>
            </a:r>
            <a:r>
              <a:rPr lang="en-US" altLang="zh-CN" baseline="-25000"/>
              <a:t>2</a:t>
            </a:r>
            <a:r>
              <a:rPr lang="en-US" altLang="zh-CN"/>
              <a:t>, …,</a:t>
            </a:r>
            <a:r>
              <a:rPr lang="en-US" altLang="zh-CN" i="1"/>
              <a:t>P</a:t>
            </a:r>
            <a:r>
              <a:rPr lang="en-US" altLang="zh-CN" i="1" baseline="-25000"/>
              <a:t>n</a:t>
            </a:r>
            <a:r>
              <a:rPr lang="en-US" altLang="zh-CN"/>
              <a:t> </a:t>
            </a:r>
            <a:r>
              <a:rPr lang="zh-CN" altLang="en-US"/>
              <a:t>的</a:t>
            </a:r>
            <a:r>
              <a:rPr lang="zh-CN" altLang="en-US" b="1"/>
              <a:t>每一组真值指派</a:t>
            </a:r>
            <a:r>
              <a:rPr lang="en-US" altLang="zh-CN" b="1"/>
              <a:t>, </a:t>
            </a:r>
            <a:r>
              <a:rPr lang="en-US" altLang="zh-CN" i="1"/>
              <a:t>H</a:t>
            </a:r>
            <a:r>
              <a:rPr lang="en-US" altLang="zh-CN" baseline="-25000"/>
              <a:t>1</a:t>
            </a:r>
            <a:r>
              <a:rPr lang="en-US" altLang="zh-CN"/>
              <a:t>∧</a:t>
            </a:r>
            <a:r>
              <a:rPr lang="en-US" altLang="zh-CN" i="1"/>
              <a:t>H</a:t>
            </a:r>
            <a:r>
              <a:rPr lang="en-US" altLang="zh-CN" baseline="-25000"/>
              <a:t>2</a:t>
            </a:r>
            <a:r>
              <a:rPr lang="en-US" altLang="zh-CN"/>
              <a:t>∧…∧</a:t>
            </a:r>
            <a:r>
              <a:rPr lang="en-US" altLang="zh-CN" i="1"/>
              <a:t>H</a:t>
            </a:r>
            <a:r>
              <a:rPr lang="en-US" altLang="zh-CN" i="1" baseline="-25000"/>
              <a:t>m</a:t>
            </a:r>
            <a:r>
              <a:rPr lang="en-US" altLang="zh-CN"/>
              <a:t> </a:t>
            </a:r>
            <a:r>
              <a:rPr lang="zh-CN" altLang="en-US"/>
              <a:t>的真值均为</a:t>
            </a:r>
            <a:r>
              <a:rPr lang="en-US" altLang="zh-CN"/>
              <a:t>F</a:t>
            </a:r>
            <a:r>
              <a:rPr lang="zh-CN" altLang="en-US"/>
              <a:t>，则称公式</a:t>
            </a:r>
          </a:p>
          <a:p>
            <a:pPr eaLnBrk="1" hangingPunct="1">
              <a:spcBef>
                <a:spcPct val="50000"/>
              </a:spcBef>
            </a:pPr>
            <a:r>
              <a:rPr lang="en-US" altLang="zh-CN" i="1"/>
              <a:t>H</a:t>
            </a:r>
            <a:r>
              <a:rPr lang="en-US" altLang="zh-CN" baseline="-25000"/>
              <a:t>1</a:t>
            </a:r>
            <a:r>
              <a:rPr lang="en-US" altLang="zh-CN"/>
              <a:t>,</a:t>
            </a:r>
            <a:r>
              <a:rPr lang="en-US" altLang="zh-CN" i="1"/>
              <a:t>H</a:t>
            </a:r>
            <a:r>
              <a:rPr lang="en-US" altLang="zh-CN" baseline="-25000"/>
              <a:t>2</a:t>
            </a:r>
            <a:r>
              <a:rPr lang="en-US" altLang="zh-CN"/>
              <a:t>, …,</a:t>
            </a:r>
            <a:r>
              <a:rPr lang="en-US" altLang="zh-CN" i="1"/>
              <a:t>H</a:t>
            </a:r>
            <a:r>
              <a:rPr lang="en-US" altLang="zh-CN" i="1" baseline="-25000"/>
              <a:t>m</a:t>
            </a:r>
            <a:r>
              <a:rPr lang="zh-CN" altLang="en-US"/>
              <a:t>是</a:t>
            </a:r>
            <a:r>
              <a:rPr lang="zh-CN" altLang="en-US" b="1" i="1"/>
              <a:t>不相容的</a:t>
            </a:r>
            <a:r>
              <a:rPr lang="zh-CN" altLang="en-US"/>
              <a:t>。</a:t>
            </a:r>
          </a:p>
          <a:p>
            <a:pPr eaLnBrk="1" hangingPunct="1">
              <a:spcBef>
                <a:spcPct val="50000"/>
              </a:spcBef>
            </a:pPr>
            <a:r>
              <a:rPr lang="en-US" altLang="zh-CN" sz="2800"/>
              <a:t>(1)(</a:t>
            </a:r>
            <a:r>
              <a:rPr lang="zh-CN" altLang="en-US" sz="2800" b="1">
                <a:solidFill>
                  <a:srgbClr val="800000"/>
                </a:solidFill>
              </a:rPr>
              <a:t>反证法</a:t>
            </a:r>
            <a:r>
              <a:rPr lang="en-US" altLang="zh-CN" sz="2800"/>
              <a:t>)	</a:t>
            </a:r>
            <a:r>
              <a:rPr lang="zh-CN" altLang="en-US" sz="2800"/>
              <a:t>设有一组前提</a:t>
            </a:r>
            <a:r>
              <a:rPr lang="en-US" altLang="zh-CN" sz="2800" i="1"/>
              <a:t>H</a:t>
            </a:r>
            <a:r>
              <a:rPr lang="en-US" altLang="zh-CN" sz="2800" baseline="-25000"/>
              <a:t>1</a:t>
            </a:r>
            <a:r>
              <a:rPr lang="en-US" altLang="zh-CN" sz="2800"/>
              <a:t>,</a:t>
            </a:r>
            <a:r>
              <a:rPr lang="en-US" altLang="zh-CN" sz="2800" i="1"/>
              <a:t>H</a:t>
            </a:r>
            <a:r>
              <a:rPr lang="en-US" altLang="zh-CN" sz="2800" baseline="-25000"/>
              <a:t>2</a:t>
            </a:r>
            <a:r>
              <a:rPr lang="en-US" altLang="zh-CN" sz="2800"/>
              <a:t>, …,</a:t>
            </a:r>
            <a:r>
              <a:rPr lang="en-US" altLang="zh-CN" sz="2800" i="1"/>
              <a:t>H</a:t>
            </a:r>
            <a:r>
              <a:rPr lang="en-US" altLang="zh-CN" sz="2800" i="1" baseline="-25000"/>
              <a:t>m</a:t>
            </a:r>
            <a:r>
              <a:rPr lang="en-US" altLang="zh-CN" sz="2800"/>
              <a:t> </a:t>
            </a:r>
            <a:r>
              <a:rPr lang="zh-CN" altLang="en-US" sz="2800"/>
              <a:t>，要推出结论</a:t>
            </a:r>
            <a:r>
              <a:rPr lang="en-US" altLang="zh-CN" sz="2800"/>
              <a:t>C</a:t>
            </a:r>
            <a:r>
              <a:rPr lang="zh-CN" altLang="en-US" sz="2800"/>
              <a:t>，</a:t>
            </a:r>
          </a:p>
          <a:p>
            <a:pPr eaLnBrk="1" hangingPunct="1">
              <a:spcBef>
                <a:spcPct val="50000"/>
              </a:spcBef>
            </a:pPr>
            <a:r>
              <a:rPr lang="zh-CN" altLang="en-US" sz="2800"/>
              <a:t>即证 </a:t>
            </a:r>
            <a:r>
              <a:rPr lang="en-US" altLang="zh-CN" sz="2800" i="1"/>
              <a:t>H</a:t>
            </a:r>
            <a:r>
              <a:rPr lang="en-US" altLang="zh-CN" sz="2800" baseline="-25000"/>
              <a:t>1</a:t>
            </a:r>
            <a:r>
              <a:rPr lang="en-US" altLang="zh-CN" sz="2800"/>
              <a:t>∧</a:t>
            </a:r>
            <a:r>
              <a:rPr lang="en-US" altLang="zh-CN" sz="2800" i="1"/>
              <a:t>H</a:t>
            </a:r>
            <a:r>
              <a:rPr lang="en-US" altLang="zh-CN" sz="2800" baseline="-25000"/>
              <a:t>2</a:t>
            </a:r>
            <a:r>
              <a:rPr lang="en-US" altLang="zh-CN" sz="2800"/>
              <a:t>∧…∧</a:t>
            </a:r>
            <a:r>
              <a:rPr lang="en-US" altLang="zh-CN" sz="2800" i="1"/>
              <a:t>H</a:t>
            </a:r>
            <a:r>
              <a:rPr lang="en-US" altLang="zh-CN" sz="2800" i="1" baseline="-25000"/>
              <a:t>n</a:t>
            </a:r>
            <a:r>
              <a:rPr lang="en-US" altLang="zh-CN" sz="2800"/>
              <a:t> </a:t>
            </a:r>
            <a:r>
              <a:rPr lang="en-US" altLang="zh-CN" sz="2800">
                <a:sym typeface="Symbol" panose="05050102010706020507" pitchFamily="18" charset="2"/>
              </a:rPr>
              <a:t></a:t>
            </a:r>
            <a:r>
              <a:rPr lang="en-US" altLang="zh-CN" sz="2800" i="1">
                <a:sym typeface="Symbol" panose="05050102010706020507" pitchFamily="18" charset="2"/>
              </a:rPr>
              <a:t>C</a:t>
            </a:r>
            <a:r>
              <a:rPr lang="en-US" altLang="zh-CN" sz="2800"/>
              <a:t> </a:t>
            </a:r>
            <a:r>
              <a:rPr lang="zh-CN" altLang="en-US" sz="2800"/>
              <a:t>，记作</a:t>
            </a:r>
            <a:r>
              <a:rPr lang="en-US" altLang="zh-CN" sz="2800" i="1"/>
              <a:t>S</a:t>
            </a:r>
            <a:r>
              <a:rPr lang="en-US" altLang="zh-CN" sz="2800">
                <a:sym typeface="Symbol" panose="05050102010706020507" pitchFamily="18" charset="2"/>
              </a:rPr>
              <a:t></a:t>
            </a:r>
            <a:r>
              <a:rPr lang="en-US" altLang="zh-CN" sz="2800" i="1">
                <a:sym typeface="Symbol" panose="05050102010706020507" pitchFamily="18" charset="2"/>
              </a:rPr>
              <a:t>C</a:t>
            </a:r>
            <a:r>
              <a:rPr lang="en-US" altLang="zh-CN" sz="2800"/>
              <a:t> </a:t>
            </a:r>
            <a:r>
              <a:rPr lang="zh-CN" altLang="en-US" sz="2800"/>
              <a:t>，即</a:t>
            </a:r>
            <a:r>
              <a:rPr lang="en-US" altLang="zh-CN" sz="2800"/>
              <a:t>﹁</a:t>
            </a:r>
            <a:r>
              <a:rPr lang="en-US" altLang="zh-CN" sz="2800" i="1"/>
              <a:t>C</a:t>
            </a:r>
            <a:r>
              <a:rPr lang="en-US" altLang="zh-CN" sz="2800"/>
              <a:t>→﹁</a:t>
            </a:r>
            <a:r>
              <a:rPr lang="en-US" altLang="zh-CN" sz="2800" i="1"/>
              <a:t>S</a:t>
            </a:r>
            <a:r>
              <a:rPr lang="en-US" altLang="zh-CN" sz="2800"/>
              <a:t> </a:t>
            </a:r>
            <a:r>
              <a:rPr lang="zh-CN" altLang="en-US" sz="2800"/>
              <a:t>为</a:t>
            </a:r>
          </a:p>
          <a:p>
            <a:pPr eaLnBrk="1" hangingPunct="1">
              <a:spcBef>
                <a:spcPct val="50000"/>
              </a:spcBef>
            </a:pPr>
            <a:r>
              <a:rPr lang="zh-CN" altLang="en-US" sz="2800"/>
              <a:t>永真，或</a:t>
            </a:r>
            <a:r>
              <a:rPr lang="en-US" altLang="zh-CN" sz="2800" i="1"/>
              <a:t>C</a:t>
            </a:r>
            <a:r>
              <a:rPr lang="en-US" altLang="zh-CN" sz="2800"/>
              <a:t>∨﹁</a:t>
            </a:r>
            <a:r>
              <a:rPr lang="en-US" altLang="zh-CN" sz="2800" i="1"/>
              <a:t>S</a:t>
            </a:r>
            <a:r>
              <a:rPr lang="en-US" altLang="zh-CN" sz="2800"/>
              <a:t> </a:t>
            </a:r>
            <a:r>
              <a:rPr lang="zh-CN" altLang="en-US" sz="2800"/>
              <a:t>为永真，故</a:t>
            </a:r>
            <a:r>
              <a:rPr lang="en-US" altLang="zh-CN" sz="2800"/>
              <a:t>﹁</a:t>
            </a:r>
            <a:r>
              <a:rPr lang="en-US" altLang="zh-CN" sz="2800" i="1"/>
              <a:t>C</a:t>
            </a:r>
            <a:r>
              <a:rPr lang="en-US" altLang="zh-CN" sz="2800"/>
              <a:t>∧</a:t>
            </a:r>
            <a:r>
              <a:rPr lang="en-US" altLang="zh-CN" sz="2800" i="1"/>
              <a:t>S</a:t>
            </a:r>
            <a:r>
              <a:rPr lang="en-US" altLang="zh-CN" sz="2800"/>
              <a:t> </a:t>
            </a:r>
            <a:r>
              <a:rPr lang="zh-CN" altLang="en-US" sz="2800"/>
              <a:t>为永假。</a:t>
            </a:r>
          </a:p>
          <a:p>
            <a:pPr eaLnBrk="1" hangingPunct="1">
              <a:spcBef>
                <a:spcPct val="50000"/>
              </a:spcBef>
            </a:pPr>
            <a:r>
              <a:rPr lang="zh-CN" altLang="en-US" sz="2800"/>
              <a:t>            因此要证明</a:t>
            </a:r>
            <a:r>
              <a:rPr lang="en-US" altLang="zh-CN" sz="2800" i="1"/>
              <a:t>H</a:t>
            </a:r>
            <a:r>
              <a:rPr lang="en-US" altLang="zh-CN" sz="2800" baseline="-25000"/>
              <a:t>1</a:t>
            </a:r>
            <a:r>
              <a:rPr lang="en-US" altLang="zh-CN" sz="2800"/>
              <a:t>∧</a:t>
            </a:r>
            <a:r>
              <a:rPr lang="en-US" altLang="zh-CN" sz="2800" i="1"/>
              <a:t>H</a:t>
            </a:r>
            <a:r>
              <a:rPr lang="en-US" altLang="zh-CN" sz="2800" baseline="-25000"/>
              <a:t>2</a:t>
            </a:r>
            <a:r>
              <a:rPr lang="en-US" altLang="zh-CN" sz="2800"/>
              <a:t>∧…∧</a:t>
            </a:r>
            <a:r>
              <a:rPr lang="en-US" altLang="zh-CN" sz="2800" i="1"/>
              <a:t>H</a:t>
            </a:r>
            <a:r>
              <a:rPr lang="en-US" altLang="zh-CN" sz="2800" i="1" baseline="-25000"/>
              <a:t>n</a:t>
            </a:r>
            <a:r>
              <a:rPr lang="en-US" altLang="zh-CN" sz="2800"/>
              <a:t> </a:t>
            </a:r>
            <a:r>
              <a:rPr lang="en-US" altLang="zh-CN" sz="2800">
                <a:sym typeface="Symbol" panose="05050102010706020507" pitchFamily="18" charset="2"/>
              </a:rPr>
              <a:t></a:t>
            </a:r>
            <a:r>
              <a:rPr lang="en-US" altLang="zh-CN" sz="2800" i="1">
                <a:sym typeface="Symbol" panose="05050102010706020507" pitchFamily="18" charset="2"/>
              </a:rPr>
              <a:t>C</a:t>
            </a:r>
            <a:r>
              <a:rPr lang="en-US" altLang="zh-CN" sz="2800"/>
              <a:t> </a:t>
            </a:r>
          </a:p>
          <a:p>
            <a:pPr eaLnBrk="1" hangingPunct="1">
              <a:spcBef>
                <a:spcPct val="50000"/>
              </a:spcBef>
            </a:pPr>
            <a:r>
              <a:rPr lang="en-US" altLang="zh-CN" sz="2800"/>
              <a:t>           </a:t>
            </a:r>
            <a:r>
              <a:rPr lang="zh-CN" altLang="en-US" sz="2800"/>
              <a:t>只要证明</a:t>
            </a:r>
            <a:r>
              <a:rPr lang="en-US" altLang="zh-CN" sz="2800"/>
              <a:t>H</a:t>
            </a:r>
            <a:r>
              <a:rPr lang="en-US" altLang="zh-CN" sz="2800" baseline="-25000"/>
              <a:t>1</a:t>
            </a:r>
            <a:r>
              <a:rPr lang="en-US" altLang="zh-CN" sz="2800" u="sng"/>
              <a:t>,</a:t>
            </a:r>
            <a:r>
              <a:rPr lang="en-US" altLang="zh-CN" sz="2800"/>
              <a:t>H</a:t>
            </a:r>
            <a:r>
              <a:rPr lang="en-US" altLang="zh-CN" sz="2800" baseline="-25000"/>
              <a:t>2</a:t>
            </a:r>
            <a:r>
              <a:rPr lang="en-US" altLang="zh-CN" sz="2800"/>
              <a:t>, …,H</a:t>
            </a:r>
            <a:r>
              <a:rPr lang="en-US" altLang="zh-CN" sz="2800" baseline="-25000"/>
              <a:t>m</a:t>
            </a:r>
            <a:r>
              <a:rPr lang="en-US" altLang="zh-CN" sz="2800"/>
              <a:t> </a:t>
            </a:r>
            <a:r>
              <a:rPr lang="zh-CN" altLang="en-US" sz="2800"/>
              <a:t>与</a:t>
            </a:r>
            <a:r>
              <a:rPr lang="en-US" altLang="zh-CN" sz="2800"/>
              <a:t>﹁C</a:t>
            </a:r>
            <a:r>
              <a:rPr lang="zh-CN" altLang="en-US" sz="2800"/>
              <a:t>是不相容的。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 calcmode="lin" valueType="num">
                                      <p:cBhvr additive="base">
                                        <p:cTn id="7" dur="500" fill="hold"/>
                                        <p:tgtEl>
                                          <p:spTgt spid="7373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7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3732">
                                            <p:txEl>
                                              <p:pRg st="1" end="1"/>
                                            </p:txEl>
                                          </p:spTgt>
                                        </p:tgtEl>
                                        <p:attrNameLst>
                                          <p:attrName>style.visibility</p:attrName>
                                        </p:attrNameLst>
                                      </p:cBhvr>
                                      <p:to>
                                        <p:strVal val="visible"/>
                                      </p:to>
                                    </p:set>
                                    <p:anim calcmode="lin" valueType="num">
                                      <p:cBhvr additive="base">
                                        <p:cTn id="13" dur="500" fill="hold"/>
                                        <p:tgtEl>
                                          <p:spTgt spid="7373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37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3732">
                                            <p:txEl>
                                              <p:pRg st="2" end="2"/>
                                            </p:txEl>
                                          </p:spTgt>
                                        </p:tgtEl>
                                        <p:attrNameLst>
                                          <p:attrName>style.visibility</p:attrName>
                                        </p:attrNameLst>
                                      </p:cBhvr>
                                      <p:to>
                                        <p:strVal val="visible"/>
                                      </p:to>
                                    </p:set>
                                    <p:anim calcmode="lin" valueType="num">
                                      <p:cBhvr additive="base">
                                        <p:cTn id="19" dur="500" fill="hold"/>
                                        <p:tgtEl>
                                          <p:spTgt spid="7373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37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3732">
                                            <p:txEl>
                                              <p:pRg st="3" end="3"/>
                                            </p:txEl>
                                          </p:spTgt>
                                        </p:tgtEl>
                                        <p:attrNameLst>
                                          <p:attrName>style.visibility</p:attrName>
                                        </p:attrNameLst>
                                      </p:cBhvr>
                                      <p:to>
                                        <p:strVal val="visible"/>
                                      </p:to>
                                    </p:set>
                                    <p:anim calcmode="lin" valueType="num">
                                      <p:cBhvr additive="base">
                                        <p:cTn id="25" dur="500" fill="hold"/>
                                        <p:tgtEl>
                                          <p:spTgt spid="7373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37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3732">
                                            <p:txEl>
                                              <p:pRg st="4" end="4"/>
                                            </p:txEl>
                                          </p:spTgt>
                                        </p:tgtEl>
                                        <p:attrNameLst>
                                          <p:attrName>style.visibility</p:attrName>
                                        </p:attrNameLst>
                                      </p:cBhvr>
                                      <p:to>
                                        <p:strVal val="visible"/>
                                      </p:to>
                                    </p:set>
                                    <p:anim calcmode="lin" valueType="num">
                                      <p:cBhvr additive="base">
                                        <p:cTn id="31" dur="500" fill="hold"/>
                                        <p:tgtEl>
                                          <p:spTgt spid="73732">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373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3732">
                                            <p:txEl>
                                              <p:pRg st="5" end="5"/>
                                            </p:txEl>
                                          </p:spTgt>
                                        </p:tgtEl>
                                        <p:attrNameLst>
                                          <p:attrName>style.visibility</p:attrName>
                                        </p:attrNameLst>
                                      </p:cBhvr>
                                      <p:to>
                                        <p:strVal val="visible"/>
                                      </p:to>
                                    </p:set>
                                    <p:anim calcmode="lin" valueType="num">
                                      <p:cBhvr additive="base">
                                        <p:cTn id="37" dur="500" fill="hold"/>
                                        <p:tgtEl>
                                          <p:spTgt spid="73732">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373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3732">
                                            <p:txEl>
                                              <p:pRg st="6" end="6"/>
                                            </p:txEl>
                                          </p:spTgt>
                                        </p:tgtEl>
                                        <p:attrNameLst>
                                          <p:attrName>style.visibility</p:attrName>
                                        </p:attrNameLst>
                                      </p:cBhvr>
                                      <p:to>
                                        <p:strVal val="visible"/>
                                      </p:to>
                                    </p:set>
                                    <p:anim calcmode="lin" valueType="num">
                                      <p:cBhvr additive="base">
                                        <p:cTn id="43" dur="500" fill="hold"/>
                                        <p:tgtEl>
                                          <p:spTgt spid="73732">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373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3732">
                                            <p:txEl>
                                              <p:pRg st="7" end="7"/>
                                            </p:txEl>
                                          </p:spTgt>
                                        </p:tgtEl>
                                        <p:attrNameLst>
                                          <p:attrName>style.visibility</p:attrName>
                                        </p:attrNameLst>
                                      </p:cBhvr>
                                      <p:to>
                                        <p:strVal val="visible"/>
                                      </p:to>
                                    </p:set>
                                    <p:anim calcmode="lin" valueType="num">
                                      <p:cBhvr additive="base">
                                        <p:cTn id="49" dur="500" fill="hold"/>
                                        <p:tgtEl>
                                          <p:spTgt spid="73732">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373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BF79B8A1-147E-4371-9D7B-068FF1B1814B}"/>
              </a:ext>
            </a:extLst>
          </p:cNvPr>
          <p:cNvSpPr>
            <a:spLocks noGrp="1" noChangeArrowheads="1"/>
          </p:cNvSpPr>
          <p:nvPr>
            <p:ph type="body" idx="1"/>
          </p:nvPr>
        </p:nvSpPr>
        <p:spPr/>
        <p:txBody>
          <a:bodyPr/>
          <a:lstStyle/>
          <a:p>
            <a:pPr eaLnBrk="1" hangingPunct="1">
              <a:buFontTx/>
              <a:buNone/>
            </a:pPr>
            <a:r>
              <a:rPr lang="zh-CN" altLang="en-US"/>
              <a:t>学习方法：</a:t>
            </a:r>
          </a:p>
          <a:p>
            <a:pPr eaLnBrk="1" hangingPunct="1">
              <a:buFontTx/>
              <a:buNone/>
            </a:pPr>
            <a:r>
              <a:rPr lang="zh-CN" altLang="en-US"/>
              <a:t>熟练掌握：定义，定理及证明，多做题</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a:extLst>
              <a:ext uri="{FF2B5EF4-FFF2-40B4-BE49-F238E27FC236}">
                <a16:creationId xmlns:a16="http://schemas.microsoft.com/office/drawing/2014/main" id="{CF3F4F36-CE30-4933-8286-951A8E48CF3B}"/>
              </a:ext>
            </a:extLst>
          </p:cNvPr>
          <p:cNvSpPr txBox="1">
            <a:spLocks noChangeArrowheads="1"/>
          </p:cNvSpPr>
          <p:nvPr/>
        </p:nvSpPr>
        <p:spPr bwMode="auto">
          <a:xfrm>
            <a:off x="228600" y="228600"/>
            <a:ext cx="8686800" cy="648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800000"/>
                </a:solidFill>
              </a:rPr>
              <a:t>例	</a:t>
            </a:r>
            <a:r>
              <a:rPr lang="zh-CN" altLang="en-US" b="1"/>
              <a:t>证明</a:t>
            </a:r>
            <a:r>
              <a:rPr lang="zh-CN" altLang="en-US"/>
              <a:t>	</a:t>
            </a:r>
            <a:r>
              <a:rPr lang="en-US" altLang="zh-CN"/>
              <a:t>(P∨Q) ∧ (P→R) ∧ (Q→S) </a:t>
            </a:r>
            <a:r>
              <a:rPr lang="en-US" altLang="zh-CN">
                <a:sym typeface="Symbol" panose="05050102010706020507" pitchFamily="18" charset="2"/>
              </a:rPr>
              <a:t></a:t>
            </a:r>
            <a:r>
              <a:rPr lang="en-US" altLang="zh-CN"/>
              <a:t>  S∨R</a:t>
            </a:r>
          </a:p>
          <a:p>
            <a:pPr eaLnBrk="1" hangingPunct="1">
              <a:spcBef>
                <a:spcPct val="50000"/>
              </a:spcBef>
              <a:buFontTx/>
              <a:buAutoNum type="arabicParenBoth"/>
            </a:pPr>
            <a:r>
              <a:rPr kumimoji="0" lang="en-US" altLang="zh-CN"/>
              <a:t>﹁(S∨R)	      P(</a:t>
            </a:r>
            <a:r>
              <a:rPr kumimoji="0" lang="zh-CN" altLang="en-US" b="1">
                <a:solidFill>
                  <a:srgbClr val="800000"/>
                </a:solidFill>
              </a:rPr>
              <a:t>附加前提</a:t>
            </a:r>
            <a:r>
              <a:rPr kumimoji="0" lang="en-US" altLang="zh-CN"/>
              <a:t>)  (2)﹁ S ∧ ﹁ R	   T(1)</a:t>
            </a:r>
            <a:r>
              <a:rPr kumimoji="0" lang="zh-CN" altLang="en-US"/>
              <a:t>，</a:t>
            </a:r>
            <a:r>
              <a:rPr kumimoji="0" lang="en-US" altLang="zh-CN"/>
              <a:t>E</a:t>
            </a:r>
          </a:p>
          <a:p>
            <a:pPr eaLnBrk="1" hangingPunct="1">
              <a:spcBef>
                <a:spcPct val="50000"/>
              </a:spcBef>
              <a:buFontTx/>
              <a:buAutoNum type="arabicParenBoth" startAt="3"/>
            </a:pPr>
            <a:r>
              <a:rPr kumimoji="0" lang="en-US" altLang="zh-CN"/>
              <a:t>P∨Q	          P                 (4)	 ﹁ P→ Q          T(3), E</a:t>
            </a:r>
          </a:p>
          <a:p>
            <a:pPr eaLnBrk="1" hangingPunct="1">
              <a:spcBef>
                <a:spcPct val="50000"/>
              </a:spcBef>
            </a:pPr>
            <a:r>
              <a:rPr kumimoji="0" lang="en-US" altLang="zh-CN"/>
              <a:t>(5)	Q→S	          P                 (6)	 ﹁ P→S          T(4),(5)</a:t>
            </a:r>
            <a:r>
              <a:rPr kumimoji="0" lang="zh-CN" altLang="en-US"/>
              <a:t>，</a:t>
            </a:r>
            <a:r>
              <a:rPr kumimoji="0" lang="en-US" altLang="zh-CN"/>
              <a:t>I</a:t>
            </a:r>
          </a:p>
          <a:p>
            <a:pPr eaLnBrk="1" hangingPunct="1">
              <a:spcBef>
                <a:spcPct val="50000"/>
              </a:spcBef>
            </a:pPr>
            <a:r>
              <a:rPr kumimoji="0" lang="en-US" altLang="zh-CN"/>
              <a:t>(7)	 ﹁ S→P	       T(6)</a:t>
            </a:r>
            <a:r>
              <a:rPr kumimoji="0" lang="zh-CN" altLang="en-US"/>
              <a:t>，</a:t>
            </a:r>
            <a:r>
              <a:rPr kumimoji="0" lang="en-US" altLang="zh-CN"/>
              <a:t>E</a:t>
            </a:r>
          </a:p>
          <a:p>
            <a:pPr eaLnBrk="1" hangingPunct="1">
              <a:spcBef>
                <a:spcPct val="50000"/>
              </a:spcBef>
              <a:buFontTx/>
              <a:buAutoNum type="arabicParenBoth" startAt="8"/>
            </a:pPr>
            <a:r>
              <a:rPr kumimoji="0" lang="en-US" altLang="zh-CN"/>
              <a:t>(﹁ S∧﹁R) →(P∧﹁ R)	 T(7)</a:t>
            </a:r>
            <a:r>
              <a:rPr kumimoji="0" lang="zh-CN" altLang="en-US"/>
              <a:t>，</a:t>
            </a:r>
            <a:r>
              <a:rPr kumimoji="0" lang="en-US" altLang="zh-CN"/>
              <a:t>I</a:t>
            </a:r>
          </a:p>
          <a:p>
            <a:pPr eaLnBrk="1" hangingPunct="1">
              <a:spcBef>
                <a:spcPct val="50000"/>
              </a:spcBef>
              <a:buFontTx/>
              <a:buAutoNum type="arabicParenBoth" startAt="9"/>
            </a:pPr>
            <a:r>
              <a:rPr kumimoji="0" lang="en-US" altLang="zh-CN"/>
              <a:t>P ∧﹁ R	                                 T(2),(8),I</a:t>
            </a:r>
          </a:p>
          <a:p>
            <a:pPr>
              <a:spcBef>
                <a:spcPct val="50000"/>
              </a:spcBef>
            </a:pPr>
            <a:r>
              <a:rPr kumimoji="0" lang="en-US" altLang="zh-CN"/>
              <a:t>(10)   P→R                                                    P</a:t>
            </a:r>
          </a:p>
          <a:p>
            <a:pPr>
              <a:spcBef>
                <a:spcPct val="50000"/>
              </a:spcBef>
            </a:pPr>
            <a:r>
              <a:rPr kumimoji="0" lang="en-US" altLang="zh-CN"/>
              <a:t>(11)﹁ P∨R	                                 T(10),E</a:t>
            </a:r>
          </a:p>
          <a:p>
            <a:pPr>
              <a:spcBef>
                <a:spcPct val="50000"/>
              </a:spcBef>
            </a:pPr>
            <a:r>
              <a:rPr kumimoji="0" lang="en-US" altLang="zh-CN"/>
              <a:t>(12)﹁(P∧﹁R)	                                 T(11),E</a:t>
            </a:r>
          </a:p>
          <a:p>
            <a:pPr>
              <a:spcBef>
                <a:spcPct val="50000"/>
              </a:spcBef>
              <a:buFontTx/>
              <a:buAutoNum type="arabicParenBoth" startAt="13"/>
            </a:pPr>
            <a:r>
              <a:rPr kumimoji="0" lang="en-US" altLang="zh-CN"/>
              <a:t>(﹁ P∧R) ∧ (P∧﹁R)(</a:t>
            </a:r>
            <a:r>
              <a:rPr kumimoji="0" lang="zh-CN" altLang="en-US" b="1">
                <a:solidFill>
                  <a:srgbClr val="800000"/>
                </a:solidFill>
              </a:rPr>
              <a:t>矛盾</a:t>
            </a:r>
            <a:r>
              <a:rPr kumimoji="0" lang="en-US" altLang="zh-CN"/>
              <a:t>)	 T(9),(12),I</a:t>
            </a:r>
          </a:p>
          <a:p>
            <a:pPr>
              <a:spcBef>
                <a:spcPct val="50000"/>
              </a:spcBef>
            </a:pPr>
            <a:r>
              <a:rPr kumimoji="0" lang="zh-CN" altLang="en-US"/>
              <a:t>（</a:t>
            </a:r>
            <a:r>
              <a:rPr kumimoji="0" lang="zh-CN" altLang="en-US" b="1">
                <a:solidFill>
                  <a:schemeClr val="accent2"/>
                </a:solidFill>
              </a:rPr>
              <a:t>注意</a:t>
            </a:r>
            <a:r>
              <a:rPr kumimoji="0" lang="zh-CN" altLang="en-US"/>
              <a:t>：反证法的证明格式）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 calcmode="lin" valueType="num">
                                      <p:cBhvr additive="base">
                                        <p:cTn id="7" dur="500" fill="hold"/>
                                        <p:tgtEl>
                                          <p:spTgt spid="7578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7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5780">
                                            <p:txEl>
                                              <p:pRg st="1" end="1"/>
                                            </p:txEl>
                                          </p:spTgt>
                                        </p:tgtEl>
                                        <p:attrNameLst>
                                          <p:attrName>style.visibility</p:attrName>
                                        </p:attrNameLst>
                                      </p:cBhvr>
                                      <p:to>
                                        <p:strVal val="visible"/>
                                      </p:to>
                                    </p:set>
                                    <p:anim calcmode="lin" valueType="num">
                                      <p:cBhvr additive="base">
                                        <p:cTn id="13" dur="500" fill="hold"/>
                                        <p:tgtEl>
                                          <p:spTgt spid="7578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57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5780">
                                            <p:txEl>
                                              <p:pRg st="2" end="2"/>
                                            </p:txEl>
                                          </p:spTgt>
                                        </p:tgtEl>
                                        <p:attrNameLst>
                                          <p:attrName>style.visibility</p:attrName>
                                        </p:attrNameLst>
                                      </p:cBhvr>
                                      <p:to>
                                        <p:strVal val="visible"/>
                                      </p:to>
                                    </p:set>
                                    <p:anim calcmode="lin" valueType="num">
                                      <p:cBhvr additive="base">
                                        <p:cTn id="19" dur="500" fill="hold"/>
                                        <p:tgtEl>
                                          <p:spTgt spid="7578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57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5780">
                                            <p:txEl>
                                              <p:pRg st="3" end="3"/>
                                            </p:txEl>
                                          </p:spTgt>
                                        </p:tgtEl>
                                        <p:attrNameLst>
                                          <p:attrName>style.visibility</p:attrName>
                                        </p:attrNameLst>
                                      </p:cBhvr>
                                      <p:to>
                                        <p:strVal val="visible"/>
                                      </p:to>
                                    </p:set>
                                    <p:anim calcmode="lin" valueType="num">
                                      <p:cBhvr additive="base">
                                        <p:cTn id="25" dur="500" fill="hold"/>
                                        <p:tgtEl>
                                          <p:spTgt spid="7578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78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5780">
                                            <p:txEl>
                                              <p:pRg st="4" end="4"/>
                                            </p:txEl>
                                          </p:spTgt>
                                        </p:tgtEl>
                                        <p:attrNameLst>
                                          <p:attrName>style.visibility</p:attrName>
                                        </p:attrNameLst>
                                      </p:cBhvr>
                                      <p:to>
                                        <p:strVal val="visible"/>
                                      </p:to>
                                    </p:set>
                                    <p:anim calcmode="lin" valueType="num">
                                      <p:cBhvr additive="base">
                                        <p:cTn id="31" dur="500" fill="hold"/>
                                        <p:tgtEl>
                                          <p:spTgt spid="7578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578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5780">
                                            <p:txEl>
                                              <p:pRg st="5" end="5"/>
                                            </p:txEl>
                                          </p:spTgt>
                                        </p:tgtEl>
                                        <p:attrNameLst>
                                          <p:attrName>style.visibility</p:attrName>
                                        </p:attrNameLst>
                                      </p:cBhvr>
                                      <p:to>
                                        <p:strVal val="visible"/>
                                      </p:to>
                                    </p:set>
                                    <p:anim calcmode="lin" valueType="num">
                                      <p:cBhvr additive="base">
                                        <p:cTn id="37" dur="500" fill="hold"/>
                                        <p:tgtEl>
                                          <p:spTgt spid="7578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78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5780">
                                            <p:txEl>
                                              <p:pRg st="6" end="6"/>
                                            </p:txEl>
                                          </p:spTgt>
                                        </p:tgtEl>
                                        <p:attrNameLst>
                                          <p:attrName>style.visibility</p:attrName>
                                        </p:attrNameLst>
                                      </p:cBhvr>
                                      <p:to>
                                        <p:strVal val="visible"/>
                                      </p:to>
                                    </p:set>
                                    <p:anim calcmode="lin" valueType="num">
                                      <p:cBhvr additive="base">
                                        <p:cTn id="43" dur="500" fill="hold"/>
                                        <p:tgtEl>
                                          <p:spTgt spid="75780">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578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5780">
                                            <p:txEl>
                                              <p:pRg st="7" end="7"/>
                                            </p:txEl>
                                          </p:spTgt>
                                        </p:tgtEl>
                                        <p:attrNameLst>
                                          <p:attrName>style.visibility</p:attrName>
                                        </p:attrNameLst>
                                      </p:cBhvr>
                                      <p:to>
                                        <p:strVal val="visible"/>
                                      </p:to>
                                    </p:set>
                                    <p:anim calcmode="lin" valueType="num">
                                      <p:cBhvr additive="base">
                                        <p:cTn id="49" dur="500" fill="hold"/>
                                        <p:tgtEl>
                                          <p:spTgt spid="75780">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578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5780">
                                            <p:txEl>
                                              <p:pRg st="8" end="8"/>
                                            </p:txEl>
                                          </p:spTgt>
                                        </p:tgtEl>
                                        <p:attrNameLst>
                                          <p:attrName>style.visibility</p:attrName>
                                        </p:attrNameLst>
                                      </p:cBhvr>
                                      <p:to>
                                        <p:strVal val="visible"/>
                                      </p:to>
                                    </p:set>
                                    <p:anim calcmode="lin" valueType="num">
                                      <p:cBhvr additive="base">
                                        <p:cTn id="55" dur="500" fill="hold"/>
                                        <p:tgtEl>
                                          <p:spTgt spid="75780">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578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5780">
                                            <p:txEl>
                                              <p:pRg st="9" end="9"/>
                                            </p:txEl>
                                          </p:spTgt>
                                        </p:tgtEl>
                                        <p:attrNameLst>
                                          <p:attrName>style.visibility</p:attrName>
                                        </p:attrNameLst>
                                      </p:cBhvr>
                                      <p:to>
                                        <p:strVal val="visible"/>
                                      </p:to>
                                    </p:set>
                                    <p:anim calcmode="lin" valueType="num">
                                      <p:cBhvr additive="base">
                                        <p:cTn id="61" dur="500" fill="hold"/>
                                        <p:tgtEl>
                                          <p:spTgt spid="75780">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578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5780">
                                            <p:txEl>
                                              <p:pRg st="10" end="10"/>
                                            </p:txEl>
                                          </p:spTgt>
                                        </p:tgtEl>
                                        <p:attrNameLst>
                                          <p:attrName>style.visibility</p:attrName>
                                        </p:attrNameLst>
                                      </p:cBhvr>
                                      <p:to>
                                        <p:strVal val="visible"/>
                                      </p:to>
                                    </p:set>
                                    <p:anim calcmode="lin" valueType="num">
                                      <p:cBhvr additive="base">
                                        <p:cTn id="67" dur="500" fill="hold"/>
                                        <p:tgtEl>
                                          <p:spTgt spid="75780">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578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5780">
                                            <p:txEl>
                                              <p:pRg st="11" end="11"/>
                                            </p:txEl>
                                          </p:spTgt>
                                        </p:tgtEl>
                                        <p:attrNameLst>
                                          <p:attrName>style.visibility</p:attrName>
                                        </p:attrNameLst>
                                      </p:cBhvr>
                                      <p:to>
                                        <p:strVal val="visible"/>
                                      </p:to>
                                    </p:set>
                                    <p:anim calcmode="lin" valueType="num">
                                      <p:cBhvr additive="base">
                                        <p:cTn id="73" dur="500" fill="hold"/>
                                        <p:tgtEl>
                                          <p:spTgt spid="75780">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5780">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a:extLst>
              <a:ext uri="{FF2B5EF4-FFF2-40B4-BE49-F238E27FC236}">
                <a16:creationId xmlns:a16="http://schemas.microsoft.com/office/drawing/2014/main" id="{22F94ED5-A175-4382-9FA3-F60ED26B83D5}"/>
              </a:ext>
            </a:extLst>
          </p:cNvPr>
          <p:cNvSpPr txBox="1">
            <a:spLocks noChangeArrowheads="1"/>
          </p:cNvSpPr>
          <p:nvPr/>
        </p:nvSpPr>
        <p:spPr bwMode="auto">
          <a:xfrm>
            <a:off x="0" y="0"/>
            <a:ext cx="9144000" cy="696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Bef>
                <a:spcPct val="50000"/>
              </a:spcBef>
              <a:buFontTx/>
              <a:buAutoNum type="arabicParenBoth" startAt="2"/>
            </a:pPr>
            <a:r>
              <a:rPr lang="zh-CN" altLang="en-US"/>
              <a:t>（</a:t>
            </a:r>
            <a:r>
              <a:rPr lang="en-US" altLang="zh-CN" b="1">
                <a:solidFill>
                  <a:srgbClr val="800000"/>
                </a:solidFill>
              </a:rPr>
              <a:t>CP</a:t>
            </a:r>
            <a:r>
              <a:rPr lang="zh-CN" altLang="en-US" b="1">
                <a:solidFill>
                  <a:srgbClr val="800000"/>
                </a:solidFill>
              </a:rPr>
              <a:t>规则</a:t>
            </a:r>
            <a:r>
              <a:rPr lang="zh-CN" altLang="en-US"/>
              <a:t>）若要证</a:t>
            </a:r>
            <a:r>
              <a:rPr lang="en-US" altLang="zh-CN" i="1"/>
              <a:t>H</a:t>
            </a:r>
            <a:r>
              <a:rPr lang="en-US" altLang="zh-CN" baseline="-25000"/>
              <a:t>1</a:t>
            </a:r>
            <a:r>
              <a:rPr lang="en-US" altLang="zh-CN"/>
              <a:t>∧</a:t>
            </a:r>
            <a:r>
              <a:rPr lang="en-US" altLang="zh-CN" i="1"/>
              <a:t>H</a:t>
            </a:r>
            <a:r>
              <a:rPr lang="en-US" altLang="zh-CN" baseline="-25000"/>
              <a:t>2</a:t>
            </a:r>
            <a:r>
              <a:rPr lang="en-US" altLang="zh-CN"/>
              <a:t>∧…∧</a:t>
            </a:r>
            <a:r>
              <a:rPr lang="en-US" altLang="zh-CN" i="1"/>
              <a:t>H</a:t>
            </a:r>
            <a:r>
              <a:rPr lang="en-US" altLang="zh-CN" i="1" baseline="-25000"/>
              <a:t>n</a:t>
            </a:r>
            <a:r>
              <a:rPr lang="en-US" altLang="zh-CN"/>
              <a:t> </a:t>
            </a:r>
            <a:r>
              <a:rPr lang="en-US" altLang="zh-CN">
                <a:sym typeface="Symbol" panose="05050102010706020507" pitchFamily="18" charset="2"/>
              </a:rPr>
              <a:t>(R→C)</a:t>
            </a:r>
            <a:r>
              <a:rPr lang="en-US" altLang="zh-CN"/>
              <a:t> </a:t>
            </a:r>
            <a:r>
              <a:rPr lang="zh-CN" altLang="en-US"/>
              <a:t>。</a:t>
            </a:r>
          </a:p>
          <a:p>
            <a:pPr eaLnBrk="1" hangingPunct="1">
              <a:lnSpc>
                <a:spcPct val="85000"/>
              </a:lnSpc>
              <a:spcBef>
                <a:spcPct val="50000"/>
              </a:spcBef>
            </a:pPr>
            <a:r>
              <a:rPr lang="zh-CN" altLang="en-US"/>
              <a:t>           设</a:t>
            </a:r>
            <a:r>
              <a:rPr lang="en-US" altLang="zh-CN" i="1"/>
              <a:t>H</a:t>
            </a:r>
            <a:r>
              <a:rPr lang="en-US" altLang="zh-CN" baseline="-25000"/>
              <a:t>1</a:t>
            </a:r>
            <a:r>
              <a:rPr lang="en-US" altLang="zh-CN"/>
              <a:t>∧</a:t>
            </a:r>
            <a:r>
              <a:rPr lang="en-US" altLang="zh-CN" i="1"/>
              <a:t>H</a:t>
            </a:r>
            <a:r>
              <a:rPr lang="en-US" altLang="zh-CN" baseline="-25000"/>
              <a:t>2</a:t>
            </a:r>
            <a:r>
              <a:rPr lang="en-US" altLang="zh-CN"/>
              <a:t>∧…∧</a:t>
            </a:r>
            <a:r>
              <a:rPr lang="en-US" altLang="zh-CN" i="1"/>
              <a:t>H</a:t>
            </a:r>
            <a:r>
              <a:rPr lang="en-US" altLang="zh-CN" i="1" baseline="-25000"/>
              <a:t>m</a:t>
            </a:r>
            <a:r>
              <a:rPr lang="en-US" altLang="zh-CN"/>
              <a:t> </a:t>
            </a:r>
            <a:r>
              <a:rPr lang="zh-CN" altLang="en-US"/>
              <a:t>为</a:t>
            </a:r>
            <a:r>
              <a:rPr lang="en-US" altLang="zh-CN" i="1"/>
              <a:t>S</a:t>
            </a:r>
            <a:r>
              <a:rPr lang="zh-CN" altLang="en-US"/>
              <a:t>，即证</a:t>
            </a:r>
            <a:r>
              <a:rPr lang="en-US" altLang="zh-CN" i="1"/>
              <a:t>S</a:t>
            </a:r>
            <a:r>
              <a:rPr lang="en-US" altLang="zh-CN"/>
              <a:t> </a:t>
            </a:r>
            <a:r>
              <a:rPr lang="en-US" altLang="zh-CN">
                <a:sym typeface="Symbol" panose="05050102010706020507" pitchFamily="18" charset="2"/>
              </a:rPr>
              <a:t>(</a:t>
            </a:r>
            <a:r>
              <a:rPr lang="en-US" altLang="zh-CN" i="1">
                <a:sym typeface="Symbol" panose="05050102010706020507" pitchFamily="18" charset="2"/>
              </a:rPr>
              <a:t>R</a:t>
            </a:r>
            <a:r>
              <a:rPr lang="en-US" altLang="zh-CN">
                <a:sym typeface="Symbol" panose="05050102010706020507" pitchFamily="18" charset="2"/>
              </a:rPr>
              <a:t>→</a:t>
            </a:r>
            <a:r>
              <a:rPr lang="en-US" altLang="zh-CN" i="1">
                <a:sym typeface="Symbol" panose="05050102010706020507" pitchFamily="18" charset="2"/>
              </a:rPr>
              <a:t>C</a:t>
            </a:r>
            <a:r>
              <a:rPr lang="en-US" altLang="zh-CN">
                <a:sym typeface="Symbol" panose="05050102010706020507" pitchFamily="18" charset="2"/>
              </a:rPr>
              <a:t>)</a:t>
            </a:r>
            <a:r>
              <a:rPr lang="en-US" altLang="zh-CN"/>
              <a:t> </a:t>
            </a:r>
            <a:r>
              <a:rPr lang="zh-CN" altLang="en-US"/>
              <a:t>或</a:t>
            </a:r>
            <a:r>
              <a:rPr lang="en-US" altLang="zh-CN" i="1"/>
              <a:t>S</a:t>
            </a:r>
            <a:r>
              <a:rPr lang="en-US" altLang="zh-CN"/>
              <a:t> </a:t>
            </a:r>
            <a:r>
              <a:rPr lang="en-US" altLang="zh-CN">
                <a:sym typeface="Symbol" panose="05050102010706020507" pitchFamily="18" charset="2"/>
              </a:rPr>
              <a:t>(﹁</a:t>
            </a:r>
            <a:r>
              <a:rPr lang="en-US" altLang="zh-CN" i="1">
                <a:sym typeface="Symbol" panose="05050102010706020507" pitchFamily="18" charset="2"/>
              </a:rPr>
              <a:t>R</a:t>
            </a:r>
            <a:r>
              <a:rPr lang="en-US" altLang="zh-CN">
                <a:sym typeface="Symbol" panose="05050102010706020507" pitchFamily="18" charset="2"/>
              </a:rPr>
              <a:t>∨</a:t>
            </a:r>
            <a:r>
              <a:rPr lang="en-US" altLang="zh-CN" i="1">
                <a:sym typeface="Symbol" panose="05050102010706020507" pitchFamily="18" charset="2"/>
              </a:rPr>
              <a:t>C</a:t>
            </a:r>
            <a:r>
              <a:rPr lang="en-US" altLang="zh-CN">
                <a:sym typeface="Symbol" panose="05050102010706020507" pitchFamily="18" charset="2"/>
              </a:rPr>
              <a:t>)</a:t>
            </a:r>
            <a:r>
              <a:rPr lang="en-US" altLang="zh-CN"/>
              <a:t> </a:t>
            </a:r>
            <a:r>
              <a:rPr lang="zh-CN" altLang="en-US"/>
              <a:t>，</a:t>
            </a:r>
          </a:p>
          <a:p>
            <a:pPr eaLnBrk="1" hangingPunct="1">
              <a:lnSpc>
                <a:spcPct val="85000"/>
              </a:lnSpc>
              <a:spcBef>
                <a:spcPct val="50000"/>
              </a:spcBef>
            </a:pPr>
            <a:r>
              <a:rPr lang="zh-CN" altLang="en-US"/>
              <a:t>故</a:t>
            </a:r>
            <a:r>
              <a:rPr lang="en-US" altLang="zh-CN" i="1"/>
              <a:t>S</a:t>
            </a:r>
            <a:r>
              <a:rPr lang="en-US" altLang="zh-CN">
                <a:sym typeface="Symbol" panose="05050102010706020507" pitchFamily="18" charset="2"/>
              </a:rPr>
              <a:t>→(﹁</a:t>
            </a:r>
            <a:r>
              <a:rPr lang="en-US" altLang="zh-CN" i="1">
                <a:sym typeface="Symbol" panose="05050102010706020507" pitchFamily="18" charset="2"/>
              </a:rPr>
              <a:t>R</a:t>
            </a:r>
            <a:r>
              <a:rPr lang="en-US" altLang="zh-CN"/>
              <a:t>∨</a:t>
            </a:r>
            <a:r>
              <a:rPr lang="en-US" altLang="zh-CN" i="1"/>
              <a:t>C</a:t>
            </a:r>
            <a:r>
              <a:rPr lang="en-US" altLang="zh-CN"/>
              <a:t>)</a:t>
            </a:r>
            <a:r>
              <a:rPr lang="zh-CN" altLang="en-US"/>
              <a:t>为永真式。</a:t>
            </a:r>
          </a:p>
          <a:p>
            <a:pPr eaLnBrk="1" hangingPunct="1">
              <a:lnSpc>
                <a:spcPct val="85000"/>
              </a:lnSpc>
              <a:spcBef>
                <a:spcPct val="50000"/>
              </a:spcBef>
            </a:pPr>
            <a:r>
              <a:rPr lang="zh-CN" altLang="en-US"/>
              <a:t>     因为</a:t>
            </a:r>
            <a:r>
              <a:rPr lang="en-US" altLang="zh-CN" i="1"/>
              <a:t>S</a:t>
            </a:r>
            <a:r>
              <a:rPr lang="en-US" altLang="zh-CN">
                <a:sym typeface="Symbol" panose="05050102010706020507" pitchFamily="18" charset="2"/>
              </a:rPr>
              <a:t>→(﹁</a:t>
            </a:r>
            <a:r>
              <a:rPr lang="en-US" altLang="zh-CN" i="1">
                <a:sym typeface="Symbol" panose="05050102010706020507" pitchFamily="18" charset="2"/>
              </a:rPr>
              <a:t>R</a:t>
            </a:r>
            <a:r>
              <a:rPr lang="en-US" altLang="zh-CN"/>
              <a:t>∨</a:t>
            </a:r>
            <a:r>
              <a:rPr lang="en-US" altLang="zh-CN" i="1"/>
              <a:t>C</a:t>
            </a:r>
            <a:r>
              <a:rPr lang="en-US" altLang="zh-CN"/>
              <a:t>)</a:t>
            </a:r>
            <a:r>
              <a:rPr lang="en-US" altLang="zh-CN">
                <a:latin typeface="宋体" panose="02010600030101010101" pitchFamily="2" charset="-122"/>
                <a:sym typeface="Symbol" panose="05050102010706020507" pitchFamily="18" charset="2"/>
              </a:rPr>
              <a:t></a:t>
            </a:r>
            <a:r>
              <a:rPr lang="en-US" altLang="zh-CN">
                <a:sym typeface="Symbol" panose="05050102010706020507" pitchFamily="18" charset="2"/>
              </a:rPr>
              <a:t>﹁</a:t>
            </a:r>
            <a:r>
              <a:rPr lang="en-US" altLang="zh-CN" i="1">
                <a:sym typeface="Symbol" panose="05050102010706020507" pitchFamily="18" charset="2"/>
              </a:rPr>
              <a:t>S</a:t>
            </a:r>
            <a:r>
              <a:rPr lang="en-US" altLang="zh-CN"/>
              <a:t>∨(</a:t>
            </a:r>
            <a:r>
              <a:rPr lang="en-US" altLang="zh-CN">
                <a:sym typeface="Symbol" panose="05050102010706020507" pitchFamily="18" charset="2"/>
              </a:rPr>
              <a:t>﹁</a:t>
            </a:r>
            <a:r>
              <a:rPr lang="en-US" altLang="zh-CN" i="1">
                <a:sym typeface="Symbol" panose="05050102010706020507" pitchFamily="18" charset="2"/>
              </a:rPr>
              <a:t>R</a:t>
            </a:r>
            <a:r>
              <a:rPr lang="en-US" altLang="zh-CN"/>
              <a:t>∨</a:t>
            </a:r>
            <a:r>
              <a:rPr lang="en-US" altLang="zh-CN" i="1"/>
              <a:t>C</a:t>
            </a:r>
            <a:r>
              <a:rPr lang="en-US" altLang="zh-CN"/>
              <a:t>) </a:t>
            </a:r>
            <a:r>
              <a:rPr lang="en-US" altLang="zh-CN">
                <a:latin typeface="宋体" panose="02010600030101010101" pitchFamily="2" charset="-122"/>
                <a:sym typeface="Symbol" panose="05050102010706020507" pitchFamily="18" charset="2"/>
              </a:rPr>
              <a:t></a:t>
            </a:r>
            <a:r>
              <a:rPr lang="en-US" altLang="zh-CN">
                <a:sym typeface="Symbol" panose="05050102010706020507" pitchFamily="18" charset="2"/>
              </a:rPr>
              <a:t>﹁(</a:t>
            </a:r>
            <a:r>
              <a:rPr lang="en-US" altLang="zh-CN" i="1">
                <a:sym typeface="Symbol" panose="05050102010706020507" pitchFamily="18" charset="2"/>
              </a:rPr>
              <a:t>S</a:t>
            </a:r>
            <a:r>
              <a:rPr lang="en-US" altLang="zh-CN"/>
              <a:t>∧</a:t>
            </a:r>
            <a:r>
              <a:rPr lang="en-US" altLang="zh-CN" i="1">
                <a:sym typeface="Symbol" panose="05050102010706020507" pitchFamily="18" charset="2"/>
              </a:rPr>
              <a:t>R</a:t>
            </a:r>
            <a:r>
              <a:rPr lang="en-US" altLang="zh-CN">
                <a:sym typeface="Symbol" panose="05050102010706020507" pitchFamily="18" charset="2"/>
              </a:rPr>
              <a:t>)</a:t>
            </a:r>
            <a:r>
              <a:rPr lang="en-US" altLang="zh-CN"/>
              <a:t>∨</a:t>
            </a:r>
            <a:r>
              <a:rPr lang="en-US" altLang="zh-CN" i="1"/>
              <a:t>C</a:t>
            </a:r>
            <a:r>
              <a:rPr lang="en-US" altLang="zh-CN">
                <a:latin typeface="宋体" panose="02010600030101010101" pitchFamily="2" charset="-122"/>
                <a:sym typeface="Symbol" panose="05050102010706020507" pitchFamily="18" charset="2"/>
              </a:rPr>
              <a:t>(</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R</a:t>
            </a:r>
            <a:r>
              <a:rPr lang="en-US" altLang="zh-CN">
                <a:sym typeface="Symbol" panose="05050102010706020507" pitchFamily="18" charset="2"/>
              </a:rPr>
              <a:t>) →</a:t>
            </a:r>
            <a:r>
              <a:rPr lang="en-US" altLang="zh-CN" i="1">
                <a:sym typeface="Symbol" panose="05050102010706020507" pitchFamily="18" charset="2"/>
              </a:rPr>
              <a:t>C</a:t>
            </a:r>
            <a:r>
              <a:rPr lang="en-US" altLang="zh-CN"/>
              <a:t> </a:t>
            </a:r>
            <a:r>
              <a:rPr lang="zh-CN" altLang="en-US"/>
              <a:t>。</a:t>
            </a:r>
          </a:p>
          <a:p>
            <a:pPr eaLnBrk="1" hangingPunct="1">
              <a:lnSpc>
                <a:spcPct val="85000"/>
              </a:lnSpc>
              <a:spcBef>
                <a:spcPct val="50000"/>
              </a:spcBef>
            </a:pPr>
            <a:r>
              <a:rPr lang="zh-CN" altLang="en-US">
                <a:solidFill>
                  <a:schemeClr val="tx2"/>
                </a:solidFill>
              </a:rPr>
              <a:t>      </a:t>
            </a:r>
            <a:r>
              <a:rPr lang="en-US" altLang="zh-CN" b="1">
                <a:solidFill>
                  <a:srgbClr val="800000"/>
                </a:solidFill>
              </a:rPr>
              <a:t>CP</a:t>
            </a:r>
            <a:r>
              <a:rPr lang="zh-CN" altLang="en-US" b="1">
                <a:solidFill>
                  <a:srgbClr val="800000"/>
                </a:solidFill>
              </a:rPr>
              <a:t>规则</a:t>
            </a:r>
            <a:r>
              <a:rPr lang="zh-CN" altLang="en-US">
                <a:solidFill>
                  <a:schemeClr val="tx2"/>
                </a:solidFill>
              </a:rPr>
              <a:t>：</a:t>
            </a:r>
            <a:r>
              <a:rPr lang="zh-CN" altLang="en-US"/>
              <a:t>将</a:t>
            </a:r>
            <a:r>
              <a:rPr lang="en-US" altLang="zh-CN"/>
              <a:t>R</a:t>
            </a:r>
            <a:r>
              <a:rPr lang="zh-CN" altLang="en-US"/>
              <a:t>作为附加前提，只要证明</a:t>
            </a:r>
            <a:r>
              <a:rPr lang="en-US" altLang="zh-CN" b="1">
                <a:solidFill>
                  <a:srgbClr val="800000"/>
                </a:solidFill>
              </a:rPr>
              <a:t>(</a:t>
            </a:r>
            <a:r>
              <a:rPr lang="en-US" altLang="zh-CN" b="1" i="1">
                <a:solidFill>
                  <a:srgbClr val="800000"/>
                </a:solidFill>
              </a:rPr>
              <a:t>S</a:t>
            </a:r>
            <a:r>
              <a:rPr lang="en-US" altLang="zh-CN" b="1">
                <a:solidFill>
                  <a:srgbClr val="800000"/>
                </a:solidFill>
              </a:rPr>
              <a:t>∧ </a:t>
            </a:r>
            <a:r>
              <a:rPr lang="en-US" altLang="zh-CN" b="1" i="1">
                <a:solidFill>
                  <a:srgbClr val="800000"/>
                </a:solidFill>
                <a:sym typeface="Symbol" panose="05050102010706020507" pitchFamily="18" charset="2"/>
              </a:rPr>
              <a:t>R</a:t>
            </a:r>
            <a:r>
              <a:rPr lang="en-US" altLang="zh-CN" b="1">
                <a:solidFill>
                  <a:srgbClr val="800000"/>
                </a:solidFill>
                <a:sym typeface="Symbol" panose="05050102010706020507" pitchFamily="18" charset="2"/>
              </a:rPr>
              <a:t>)  </a:t>
            </a:r>
            <a:r>
              <a:rPr lang="en-US" altLang="zh-CN" b="1" i="1">
                <a:solidFill>
                  <a:srgbClr val="800000"/>
                </a:solidFill>
                <a:sym typeface="Symbol" panose="05050102010706020507" pitchFamily="18" charset="2"/>
              </a:rPr>
              <a:t>C</a:t>
            </a:r>
            <a:r>
              <a:rPr lang="zh-CN" altLang="en-US"/>
              <a:t>，即证得</a:t>
            </a:r>
          </a:p>
          <a:p>
            <a:pPr eaLnBrk="1" hangingPunct="1">
              <a:lnSpc>
                <a:spcPct val="85000"/>
              </a:lnSpc>
              <a:spcBef>
                <a:spcPct val="50000"/>
              </a:spcBef>
            </a:pPr>
            <a:r>
              <a:rPr lang="zh-CN" altLang="en-US"/>
              <a:t>                       </a:t>
            </a:r>
            <a:r>
              <a:rPr lang="en-US" altLang="zh-CN" i="1"/>
              <a:t>S </a:t>
            </a:r>
            <a:r>
              <a:rPr lang="en-US" altLang="zh-CN">
                <a:sym typeface="Symbol" panose="05050102010706020507" pitchFamily="18" charset="2"/>
              </a:rPr>
              <a:t>(</a:t>
            </a:r>
            <a:r>
              <a:rPr lang="en-US" altLang="zh-CN" i="1">
                <a:sym typeface="Symbol" panose="05050102010706020507" pitchFamily="18" charset="2"/>
              </a:rPr>
              <a:t>R</a:t>
            </a:r>
            <a:r>
              <a:rPr lang="en-US" altLang="zh-CN">
                <a:sym typeface="Symbol" panose="05050102010706020507" pitchFamily="18" charset="2"/>
              </a:rPr>
              <a:t>→</a:t>
            </a:r>
            <a:r>
              <a:rPr lang="en-US" altLang="zh-CN" i="1">
                <a:sym typeface="Symbol" panose="05050102010706020507" pitchFamily="18" charset="2"/>
              </a:rPr>
              <a:t>C</a:t>
            </a:r>
            <a:r>
              <a:rPr lang="en-US" altLang="zh-CN">
                <a:sym typeface="Symbol" panose="05050102010706020507" pitchFamily="18" charset="2"/>
              </a:rPr>
              <a:t>)</a:t>
            </a:r>
            <a:r>
              <a:rPr lang="zh-CN" altLang="en-US">
                <a:sym typeface="Symbol" panose="05050102010706020507" pitchFamily="18" charset="2"/>
              </a:rPr>
              <a:t>。</a:t>
            </a:r>
          </a:p>
          <a:p>
            <a:pPr eaLnBrk="1" hangingPunct="1">
              <a:lnSpc>
                <a:spcPct val="85000"/>
              </a:lnSpc>
              <a:spcBef>
                <a:spcPct val="50000"/>
              </a:spcBef>
            </a:pPr>
            <a:r>
              <a:rPr lang="zh-CN" altLang="en-US">
                <a:sym typeface="Symbol" panose="05050102010706020507" pitchFamily="18" charset="2"/>
              </a:rPr>
              <a:t>    </a:t>
            </a:r>
            <a:r>
              <a:rPr lang="zh-CN" altLang="en-US" b="1">
                <a:solidFill>
                  <a:srgbClr val="800000"/>
                </a:solidFill>
                <a:sym typeface="Symbol" panose="05050102010706020507" pitchFamily="18" charset="2"/>
              </a:rPr>
              <a:t> </a:t>
            </a:r>
            <a:r>
              <a:rPr lang="zh-CN" altLang="en-US" sz="2000" b="1">
                <a:solidFill>
                  <a:srgbClr val="800000"/>
                </a:solidFill>
              </a:rPr>
              <a:t>例</a:t>
            </a:r>
            <a:r>
              <a:rPr lang="zh-CN" altLang="en-US" sz="2000"/>
              <a:t>	</a:t>
            </a:r>
            <a:r>
              <a:rPr lang="zh-CN" altLang="en-US" sz="2000" b="1"/>
              <a:t>证明    </a:t>
            </a:r>
            <a:r>
              <a:rPr lang="en-US" altLang="zh-CN" sz="2000"/>
              <a:t>A→(B→C), ﹁D∨A,B </a:t>
            </a:r>
            <a:r>
              <a:rPr lang="zh-CN" altLang="en-US" sz="2000"/>
              <a:t>重言蕴含</a:t>
            </a:r>
            <a:r>
              <a:rPr lang="en-US" altLang="zh-CN" sz="2000"/>
              <a:t>D→C</a:t>
            </a:r>
            <a:r>
              <a:rPr lang="zh-CN" altLang="en-US" sz="2000"/>
              <a:t>。</a:t>
            </a:r>
          </a:p>
          <a:p>
            <a:pPr>
              <a:spcBef>
                <a:spcPct val="20000"/>
              </a:spcBef>
            </a:pPr>
            <a:r>
              <a:rPr kumimoji="0" lang="zh-CN" altLang="en-US" sz="2000"/>
              <a:t>              </a:t>
            </a:r>
            <a:r>
              <a:rPr kumimoji="0" lang="en-US" altLang="zh-CN" sz="2000"/>
              <a:t>(1)	D	                      P(</a:t>
            </a:r>
            <a:r>
              <a:rPr kumimoji="0" lang="zh-CN" altLang="en-US" sz="2000" b="1">
                <a:solidFill>
                  <a:srgbClr val="800000"/>
                </a:solidFill>
              </a:rPr>
              <a:t>附加前提</a:t>
            </a:r>
            <a:r>
              <a:rPr kumimoji="0" lang="en-US" altLang="zh-CN" sz="2000"/>
              <a:t>)</a:t>
            </a:r>
          </a:p>
          <a:p>
            <a:pPr>
              <a:spcBef>
                <a:spcPct val="20000"/>
              </a:spcBef>
            </a:pPr>
            <a:r>
              <a:rPr kumimoji="0" lang="en-US" altLang="zh-CN" sz="2000"/>
              <a:t>              (2)	﹁D∨A	                      P</a:t>
            </a:r>
          </a:p>
          <a:p>
            <a:pPr>
              <a:spcBef>
                <a:spcPct val="20000"/>
              </a:spcBef>
            </a:pPr>
            <a:r>
              <a:rPr kumimoji="0" lang="en-US" altLang="zh-CN" sz="2000"/>
              <a:t>              (3)	A	                 T(1),(2),I</a:t>
            </a:r>
          </a:p>
          <a:p>
            <a:pPr>
              <a:spcBef>
                <a:spcPct val="20000"/>
              </a:spcBef>
            </a:pPr>
            <a:r>
              <a:rPr kumimoji="0" lang="en-US" altLang="zh-CN" sz="2000"/>
              <a:t>              (4)	A→( B→C)	        P</a:t>
            </a:r>
          </a:p>
          <a:p>
            <a:pPr>
              <a:spcBef>
                <a:spcPct val="20000"/>
              </a:spcBef>
            </a:pPr>
            <a:r>
              <a:rPr kumimoji="0" lang="en-US" altLang="zh-CN" sz="2000"/>
              <a:t>              (5)	B→C	                 T(3),(4),I</a:t>
            </a:r>
          </a:p>
          <a:p>
            <a:pPr>
              <a:spcBef>
                <a:spcPct val="20000"/>
              </a:spcBef>
            </a:pPr>
            <a:r>
              <a:rPr kumimoji="0" lang="en-US" altLang="zh-CN" sz="2000"/>
              <a:t>              (6)	B	                      P</a:t>
            </a:r>
          </a:p>
          <a:p>
            <a:pPr>
              <a:spcBef>
                <a:spcPct val="20000"/>
              </a:spcBef>
            </a:pPr>
            <a:r>
              <a:rPr kumimoji="0" lang="en-US" altLang="zh-CN" sz="2000"/>
              <a:t>              (7)	C	                 T(5),(6),I</a:t>
            </a:r>
          </a:p>
          <a:p>
            <a:pPr>
              <a:spcBef>
                <a:spcPct val="20000"/>
              </a:spcBef>
            </a:pPr>
            <a:r>
              <a:rPr kumimoji="0" lang="en-US" altLang="zh-CN" sz="2000"/>
              <a:t>              (8)	D→C	                    </a:t>
            </a:r>
            <a:r>
              <a:rPr kumimoji="0" lang="en-US" altLang="zh-CN" sz="2000" b="1"/>
              <a:t> </a:t>
            </a:r>
            <a:r>
              <a:rPr kumimoji="0" lang="en-US" altLang="zh-CN" sz="2000" b="1">
                <a:solidFill>
                  <a:srgbClr val="800000"/>
                </a:solidFill>
              </a:rPr>
              <a:t>CP</a:t>
            </a:r>
          </a:p>
          <a:p>
            <a:pPr>
              <a:spcBef>
                <a:spcPct val="20000"/>
              </a:spcBef>
            </a:pPr>
            <a:r>
              <a:rPr kumimoji="0" lang="zh-CN" altLang="en-US" sz="2000"/>
              <a:t>（</a:t>
            </a:r>
            <a:r>
              <a:rPr kumimoji="0" lang="zh-CN" altLang="en-US" sz="2000" b="1">
                <a:solidFill>
                  <a:schemeClr val="accent2"/>
                </a:solidFill>
              </a:rPr>
              <a:t>注意</a:t>
            </a:r>
            <a:r>
              <a:rPr kumimoji="0" lang="zh-CN" altLang="en-US" sz="2000"/>
              <a:t>：</a:t>
            </a:r>
            <a:r>
              <a:rPr kumimoji="0" lang="en-US" altLang="zh-CN" sz="2000"/>
              <a:t>CP</a:t>
            </a:r>
            <a:r>
              <a:rPr kumimoji="0" lang="zh-CN" altLang="en-US" sz="2000"/>
              <a:t>规则的证明格式）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8">
                                            <p:txEl>
                                              <p:pRg st="0" end="0"/>
                                            </p:txEl>
                                          </p:spTgt>
                                        </p:tgtEl>
                                        <p:attrNameLst>
                                          <p:attrName>style.visibility</p:attrName>
                                        </p:attrNameLst>
                                      </p:cBhvr>
                                      <p:to>
                                        <p:strVal val="visible"/>
                                      </p:to>
                                    </p:set>
                                    <p:anim calcmode="lin" valueType="num">
                                      <p:cBhvr additive="base">
                                        <p:cTn id="7" dur="500" fill="hold"/>
                                        <p:tgtEl>
                                          <p:spTgt spid="7782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8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828">
                                            <p:txEl>
                                              <p:pRg st="1" end="1"/>
                                            </p:txEl>
                                          </p:spTgt>
                                        </p:tgtEl>
                                        <p:attrNameLst>
                                          <p:attrName>style.visibility</p:attrName>
                                        </p:attrNameLst>
                                      </p:cBhvr>
                                      <p:to>
                                        <p:strVal val="visible"/>
                                      </p:to>
                                    </p:set>
                                    <p:anim calcmode="lin" valueType="num">
                                      <p:cBhvr additive="base">
                                        <p:cTn id="13" dur="500" fill="hold"/>
                                        <p:tgtEl>
                                          <p:spTgt spid="7782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8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7828">
                                            <p:txEl>
                                              <p:pRg st="2" end="2"/>
                                            </p:txEl>
                                          </p:spTgt>
                                        </p:tgtEl>
                                        <p:attrNameLst>
                                          <p:attrName>style.visibility</p:attrName>
                                        </p:attrNameLst>
                                      </p:cBhvr>
                                      <p:to>
                                        <p:strVal val="visible"/>
                                      </p:to>
                                    </p:set>
                                    <p:anim calcmode="lin" valueType="num">
                                      <p:cBhvr additive="base">
                                        <p:cTn id="19" dur="500" fill="hold"/>
                                        <p:tgtEl>
                                          <p:spTgt spid="7782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78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7828">
                                            <p:txEl>
                                              <p:pRg st="3" end="3"/>
                                            </p:txEl>
                                          </p:spTgt>
                                        </p:tgtEl>
                                        <p:attrNameLst>
                                          <p:attrName>style.visibility</p:attrName>
                                        </p:attrNameLst>
                                      </p:cBhvr>
                                      <p:to>
                                        <p:strVal val="visible"/>
                                      </p:to>
                                    </p:set>
                                    <p:anim calcmode="lin" valueType="num">
                                      <p:cBhvr additive="base">
                                        <p:cTn id="25" dur="500" fill="hold"/>
                                        <p:tgtEl>
                                          <p:spTgt spid="7782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78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7828">
                                            <p:txEl>
                                              <p:pRg st="4" end="4"/>
                                            </p:txEl>
                                          </p:spTgt>
                                        </p:tgtEl>
                                        <p:attrNameLst>
                                          <p:attrName>style.visibility</p:attrName>
                                        </p:attrNameLst>
                                      </p:cBhvr>
                                      <p:to>
                                        <p:strVal val="visible"/>
                                      </p:to>
                                    </p:set>
                                    <p:anim calcmode="lin" valueType="num">
                                      <p:cBhvr additive="base">
                                        <p:cTn id="31" dur="500" fill="hold"/>
                                        <p:tgtEl>
                                          <p:spTgt spid="7782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78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7828">
                                            <p:txEl>
                                              <p:pRg st="5" end="5"/>
                                            </p:txEl>
                                          </p:spTgt>
                                        </p:tgtEl>
                                        <p:attrNameLst>
                                          <p:attrName>style.visibility</p:attrName>
                                        </p:attrNameLst>
                                      </p:cBhvr>
                                      <p:to>
                                        <p:strVal val="visible"/>
                                      </p:to>
                                    </p:set>
                                    <p:anim calcmode="lin" valueType="num">
                                      <p:cBhvr additive="base">
                                        <p:cTn id="37" dur="500" fill="hold"/>
                                        <p:tgtEl>
                                          <p:spTgt spid="7782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782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7828">
                                            <p:txEl>
                                              <p:pRg st="6" end="6"/>
                                            </p:txEl>
                                          </p:spTgt>
                                        </p:tgtEl>
                                        <p:attrNameLst>
                                          <p:attrName>style.visibility</p:attrName>
                                        </p:attrNameLst>
                                      </p:cBhvr>
                                      <p:to>
                                        <p:strVal val="visible"/>
                                      </p:to>
                                    </p:set>
                                    <p:anim calcmode="lin" valueType="num">
                                      <p:cBhvr additive="base">
                                        <p:cTn id="43" dur="500" fill="hold"/>
                                        <p:tgtEl>
                                          <p:spTgt spid="7782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782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7828">
                                            <p:txEl>
                                              <p:pRg st="7" end="7"/>
                                            </p:txEl>
                                          </p:spTgt>
                                        </p:tgtEl>
                                        <p:attrNameLst>
                                          <p:attrName>style.visibility</p:attrName>
                                        </p:attrNameLst>
                                      </p:cBhvr>
                                      <p:to>
                                        <p:strVal val="visible"/>
                                      </p:to>
                                    </p:set>
                                    <p:anim calcmode="lin" valueType="num">
                                      <p:cBhvr additive="base">
                                        <p:cTn id="49" dur="500" fill="hold"/>
                                        <p:tgtEl>
                                          <p:spTgt spid="77828">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782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7828">
                                            <p:txEl>
                                              <p:pRg st="8" end="8"/>
                                            </p:txEl>
                                          </p:spTgt>
                                        </p:tgtEl>
                                        <p:attrNameLst>
                                          <p:attrName>style.visibility</p:attrName>
                                        </p:attrNameLst>
                                      </p:cBhvr>
                                      <p:to>
                                        <p:strVal val="visible"/>
                                      </p:to>
                                    </p:set>
                                    <p:anim calcmode="lin" valueType="num">
                                      <p:cBhvr additive="base">
                                        <p:cTn id="55" dur="500" fill="hold"/>
                                        <p:tgtEl>
                                          <p:spTgt spid="77828">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782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7828">
                                            <p:txEl>
                                              <p:pRg st="9" end="9"/>
                                            </p:txEl>
                                          </p:spTgt>
                                        </p:tgtEl>
                                        <p:attrNameLst>
                                          <p:attrName>style.visibility</p:attrName>
                                        </p:attrNameLst>
                                      </p:cBhvr>
                                      <p:to>
                                        <p:strVal val="visible"/>
                                      </p:to>
                                    </p:set>
                                    <p:anim calcmode="lin" valueType="num">
                                      <p:cBhvr additive="base">
                                        <p:cTn id="61" dur="500" fill="hold"/>
                                        <p:tgtEl>
                                          <p:spTgt spid="77828">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782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7828">
                                            <p:txEl>
                                              <p:pRg st="10" end="10"/>
                                            </p:txEl>
                                          </p:spTgt>
                                        </p:tgtEl>
                                        <p:attrNameLst>
                                          <p:attrName>style.visibility</p:attrName>
                                        </p:attrNameLst>
                                      </p:cBhvr>
                                      <p:to>
                                        <p:strVal val="visible"/>
                                      </p:to>
                                    </p:set>
                                    <p:anim calcmode="lin" valueType="num">
                                      <p:cBhvr additive="base">
                                        <p:cTn id="67" dur="500" fill="hold"/>
                                        <p:tgtEl>
                                          <p:spTgt spid="77828">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782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7828">
                                            <p:txEl>
                                              <p:pRg st="11" end="11"/>
                                            </p:txEl>
                                          </p:spTgt>
                                        </p:tgtEl>
                                        <p:attrNameLst>
                                          <p:attrName>style.visibility</p:attrName>
                                        </p:attrNameLst>
                                      </p:cBhvr>
                                      <p:to>
                                        <p:strVal val="visible"/>
                                      </p:to>
                                    </p:set>
                                    <p:anim calcmode="lin" valueType="num">
                                      <p:cBhvr additive="base">
                                        <p:cTn id="73" dur="500" fill="hold"/>
                                        <p:tgtEl>
                                          <p:spTgt spid="77828">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782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7828">
                                            <p:txEl>
                                              <p:pRg st="12" end="12"/>
                                            </p:txEl>
                                          </p:spTgt>
                                        </p:tgtEl>
                                        <p:attrNameLst>
                                          <p:attrName>style.visibility</p:attrName>
                                        </p:attrNameLst>
                                      </p:cBhvr>
                                      <p:to>
                                        <p:strVal val="visible"/>
                                      </p:to>
                                    </p:set>
                                    <p:anim calcmode="lin" valueType="num">
                                      <p:cBhvr additive="base">
                                        <p:cTn id="79" dur="500" fill="hold"/>
                                        <p:tgtEl>
                                          <p:spTgt spid="77828">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7828">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77828">
                                            <p:txEl>
                                              <p:pRg st="13" end="13"/>
                                            </p:txEl>
                                          </p:spTgt>
                                        </p:tgtEl>
                                        <p:attrNameLst>
                                          <p:attrName>style.visibility</p:attrName>
                                        </p:attrNameLst>
                                      </p:cBhvr>
                                      <p:to>
                                        <p:strVal val="visible"/>
                                      </p:to>
                                    </p:set>
                                    <p:anim calcmode="lin" valueType="num">
                                      <p:cBhvr additive="base">
                                        <p:cTn id="85" dur="500" fill="hold"/>
                                        <p:tgtEl>
                                          <p:spTgt spid="77828">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7828">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77828">
                                            <p:txEl>
                                              <p:pRg st="14" end="14"/>
                                            </p:txEl>
                                          </p:spTgt>
                                        </p:tgtEl>
                                        <p:attrNameLst>
                                          <p:attrName>style.visibility</p:attrName>
                                        </p:attrNameLst>
                                      </p:cBhvr>
                                      <p:to>
                                        <p:strVal val="visible"/>
                                      </p:to>
                                    </p:set>
                                    <p:anim calcmode="lin" valueType="num">
                                      <p:cBhvr additive="base">
                                        <p:cTn id="91" dur="500" fill="hold"/>
                                        <p:tgtEl>
                                          <p:spTgt spid="77828">
                                            <p:txEl>
                                              <p:pRg st="14" end="14"/>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77828">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77828">
                                            <p:txEl>
                                              <p:pRg st="15" end="15"/>
                                            </p:txEl>
                                          </p:spTgt>
                                        </p:tgtEl>
                                        <p:attrNameLst>
                                          <p:attrName>style.visibility</p:attrName>
                                        </p:attrNameLst>
                                      </p:cBhvr>
                                      <p:to>
                                        <p:strVal val="visible"/>
                                      </p:to>
                                    </p:set>
                                    <p:anim calcmode="lin" valueType="num">
                                      <p:cBhvr additive="base">
                                        <p:cTn id="97" dur="500" fill="hold"/>
                                        <p:tgtEl>
                                          <p:spTgt spid="77828">
                                            <p:txEl>
                                              <p:pRg st="15" end="15"/>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77828">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a:extLst>
              <a:ext uri="{FF2B5EF4-FFF2-40B4-BE49-F238E27FC236}">
                <a16:creationId xmlns:a16="http://schemas.microsoft.com/office/drawing/2014/main" id="{7B91D80B-261A-48B3-A781-020A6FF33002}"/>
              </a:ext>
            </a:extLst>
          </p:cNvPr>
          <p:cNvSpPr txBox="1">
            <a:spLocks noChangeArrowheads="1"/>
          </p:cNvSpPr>
          <p:nvPr/>
        </p:nvSpPr>
        <p:spPr bwMode="auto">
          <a:xfrm>
            <a:off x="0" y="111125"/>
            <a:ext cx="9144000" cy="667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b="1">
                <a:solidFill>
                  <a:srgbClr val="800000"/>
                </a:solidFill>
              </a:rPr>
              <a:t>例</a:t>
            </a:r>
            <a:r>
              <a:rPr lang="zh-CN" altLang="en-US"/>
              <a:t>	设有下列情况，结论是否有效？</a:t>
            </a:r>
          </a:p>
          <a:p>
            <a:pPr eaLnBrk="1" hangingPunct="1">
              <a:lnSpc>
                <a:spcPct val="60000"/>
              </a:lnSpc>
              <a:spcBef>
                <a:spcPct val="50000"/>
              </a:spcBef>
            </a:pPr>
            <a:r>
              <a:rPr lang="en-US" altLang="zh-CN"/>
              <a:t>(a)	</a:t>
            </a:r>
            <a:r>
              <a:rPr lang="zh-CN" altLang="en-US"/>
              <a:t>或者是天晴，或者是下雨。</a:t>
            </a:r>
            <a:r>
              <a:rPr lang="en-US" altLang="zh-CN"/>
              <a:t>(b)	</a:t>
            </a:r>
            <a:r>
              <a:rPr lang="zh-CN" altLang="en-US"/>
              <a:t>如果是天晴，我就去看电影。</a:t>
            </a:r>
          </a:p>
          <a:p>
            <a:pPr eaLnBrk="1" hangingPunct="1">
              <a:lnSpc>
                <a:spcPct val="60000"/>
              </a:lnSpc>
              <a:spcBef>
                <a:spcPct val="50000"/>
              </a:spcBef>
              <a:buFontTx/>
              <a:buAutoNum type="alphaLcParenBoth" startAt="3"/>
            </a:pPr>
            <a:r>
              <a:rPr lang="zh-CN" altLang="en-US"/>
              <a:t>如果我去看电影</a:t>
            </a:r>
            <a:r>
              <a:rPr lang="en-US" altLang="zh-CN"/>
              <a:t>,</a:t>
            </a:r>
            <a:r>
              <a:rPr lang="zh-CN" altLang="en-US"/>
              <a:t>我就不看书。</a:t>
            </a:r>
            <a:r>
              <a:rPr lang="zh-CN" altLang="en-US" b="1"/>
              <a:t>结论</a:t>
            </a:r>
            <a:r>
              <a:rPr lang="zh-CN" altLang="en-US"/>
              <a:t>：如果我在看书则天在下雨。</a:t>
            </a:r>
          </a:p>
          <a:p>
            <a:pPr eaLnBrk="1" hangingPunct="1">
              <a:lnSpc>
                <a:spcPct val="60000"/>
              </a:lnSpc>
              <a:spcBef>
                <a:spcPct val="50000"/>
              </a:spcBef>
            </a:pPr>
            <a:r>
              <a:rPr lang="zh-CN" altLang="en-US" b="1"/>
              <a:t>解</a:t>
            </a:r>
            <a:r>
              <a:rPr lang="zh-CN" altLang="en-US"/>
              <a:t>：若设</a:t>
            </a:r>
            <a:r>
              <a:rPr lang="en-US" altLang="zh-CN"/>
              <a:t>M:</a:t>
            </a:r>
            <a:r>
              <a:rPr lang="zh-CN" altLang="en-US"/>
              <a:t>天晴      </a:t>
            </a:r>
            <a:r>
              <a:rPr lang="en-US" altLang="zh-CN"/>
              <a:t>Q:</a:t>
            </a:r>
            <a:r>
              <a:rPr lang="zh-CN" altLang="en-US"/>
              <a:t>下雨       </a:t>
            </a:r>
            <a:r>
              <a:rPr lang="en-US" altLang="zh-CN"/>
              <a:t>S:</a:t>
            </a:r>
            <a:r>
              <a:rPr lang="zh-CN" altLang="en-US"/>
              <a:t>我看电影	</a:t>
            </a:r>
            <a:r>
              <a:rPr lang="en-US" altLang="zh-CN"/>
              <a:t>R:</a:t>
            </a:r>
            <a:r>
              <a:rPr lang="zh-CN" altLang="en-US"/>
              <a:t>我看书</a:t>
            </a:r>
          </a:p>
          <a:p>
            <a:pPr eaLnBrk="1" hangingPunct="1">
              <a:lnSpc>
                <a:spcPct val="60000"/>
              </a:lnSpc>
              <a:spcBef>
                <a:spcPct val="50000"/>
              </a:spcBef>
            </a:pPr>
            <a:r>
              <a:rPr lang="zh-CN" altLang="en-US" sz="2000"/>
              <a:t>故本题即为证明： </a:t>
            </a:r>
            <a:r>
              <a:rPr lang="en-US" altLang="zh-CN" sz="2000"/>
              <a:t>﹁</a:t>
            </a:r>
            <a:r>
              <a:rPr lang="en-US" altLang="zh-CN" sz="2000">
                <a:sym typeface="Symbol" panose="05050102010706020507" pitchFamily="18" charset="2"/>
              </a:rPr>
              <a:t>(M</a:t>
            </a:r>
            <a:r>
              <a:rPr lang="en-US" altLang="zh-CN" sz="2000">
                <a:latin typeface="宋体" panose="02010600030101010101" pitchFamily="2" charset="-122"/>
                <a:sym typeface="Symbol" panose="05050102010706020507" pitchFamily="18" charset="2"/>
              </a:rPr>
              <a:t></a:t>
            </a:r>
            <a:r>
              <a:rPr lang="en-US" altLang="zh-CN" sz="2000">
                <a:sym typeface="Symbol" panose="05050102010706020507" pitchFamily="18" charset="2"/>
              </a:rPr>
              <a:t>Q), </a:t>
            </a:r>
            <a:r>
              <a:rPr lang="en-US" altLang="zh-CN" sz="2000"/>
              <a:t>M→S, S→﹁R </a:t>
            </a:r>
            <a:r>
              <a:rPr lang="en-US" altLang="zh-CN" sz="2000">
                <a:sym typeface="Symbol" panose="05050102010706020507" pitchFamily="18" charset="2"/>
              </a:rPr>
              <a:t></a:t>
            </a:r>
            <a:r>
              <a:rPr lang="en-US" altLang="zh-CN" sz="2000"/>
              <a:t>R→Q</a:t>
            </a:r>
          </a:p>
          <a:p>
            <a:pPr eaLnBrk="1" hangingPunct="1">
              <a:lnSpc>
                <a:spcPct val="60000"/>
              </a:lnSpc>
              <a:spcBef>
                <a:spcPct val="50000"/>
              </a:spcBef>
            </a:pPr>
            <a:r>
              <a:rPr lang="zh-CN" altLang="en-US" b="1"/>
              <a:t>证</a:t>
            </a:r>
            <a:r>
              <a:rPr lang="zh-CN" altLang="en-US"/>
              <a:t>：</a:t>
            </a:r>
            <a:r>
              <a:rPr kumimoji="0" lang="en-US" altLang="zh-CN"/>
              <a:t>(1) R	  P(</a:t>
            </a:r>
            <a:r>
              <a:rPr kumimoji="0" lang="zh-CN" altLang="en-US" b="1">
                <a:solidFill>
                  <a:srgbClr val="800000"/>
                </a:solidFill>
              </a:rPr>
              <a:t>附加前提</a:t>
            </a:r>
            <a:r>
              <a:rPr kumimoji="0" lang="en-US" altLang="zh-CN"/>
              <a:t>)           (2)   S→﹁R                 P </a:t>
            </a:r>
            <a:endParaRPr lang="en-US" altLang="zh-CN"/>
          </a:p>
          <a:p>
            <a:pPr eaLnBrk="1" hangingPunct="1">
              <a:lnSpc>
                <a:spcPct val="60000"/>
              </a:lnSpc>
              <a:spcBef>
                <a:spcPct val="50000"/>
              </a:spcBef>
            </a:pPr>
            <a:r>
              <a:rPr kumimoji="0" lang="en-US" altLang="zh-CN"/>
              <a:t>         (3) R→﹁S	  T(2),E        </a:t>
            </a:r>
          </a:p>
          <a:p>
            <a:pPr eaLnBrk="1" hangingPunct="1">
              <a:lnSpc>
                <a:spcPct val="60000"/>
              </a:lnSpc>
              <a:spcBef>
                <a:spcPct val="50000"/>
              </a:spcBef>
            </a:pPr>
            <a:r>
              <a:rPr kumimoji="0" lang="en-US" altLang="zh-CN"/>
              <a:t>        (4)   ﹁S	                  T(1),(3),I                   </a:t>
            </a:r>
          </a:p>
          <a:p>
            <a:pPr eaLnBrk="1" hangingPunct="1">
              <a:lnSpc>
                <a:spcPct val="60000"/>
              </a:lnSpc>
              <a:spcBef>
                <a:spcPct val="50000"/>
              </a:spcBef>
            </a:pPr>
            <a:r>
              <a:rPr kumimoji="0" lang="en-US" altLang="zh-CN"/>
              <a:t>         (5)   M→S	   P                </a:t>
            </a:r>
          </a:p>
          <a:p>
            <a:pPr eaLnBrk="1" hangingPunct="1">
              <a:lnSpc>
                <a:spcPct val="60000"/>
              </a:lnSpc>
              <a:spcBef>
                <a:spcPct val="50000"/>
              </a:spcBef>
            </a:pPr>
            <a:r>
              <a:rPr kumimoji="0" lang="en-US" altLang="zh-CN"/>
              <a:t>         (6)     ﹁M               T(4),(5),I                            </a:t>
            </a:r>
          </a:p>
          <a:p>
            <a:pPr eaLnBrk="1" hangingPunct="1">
              <a:lnSpc>
                <a:spcPct val="60000"/>
              </a:lnSpc>
              <a:spcBef>
                <a:spcPct val="50000"/>
              </a:spcBef>
            </a:pPr>
            <a:r>
              <a:rPr kumimoji="0" lang="en-US" altLang="zh-CN"/>
              <a:t>         (7)﹁</a:t>
            </a:r>
            <a:r>
              <a:rPr kumimoji="0" lang="en-US" altLang="zh-CN">
                <a:sym typeface="Symbol" panose="05050102010706020507" pitchFamily="18" charset="2"/>
              </a:rPr>
              <a:t>(M</a:t>
            </a:r>
            <a:r>
              <a:rPr kumimoji="0" lang="en-US" altLang="zh-CN">
                <a:latin typeface="宋体" panose="02010600030101010101" pitchFamily="2" charset="-122"/>
                <a:sym typeface="Symbol" panose="05050102010706020507" pitchFamily="18" charset="2"/>
              </a:rPr>
              <a:t></a:t>
            </a:r>
            <a:r>
              <a:rPr kumimoji="0" lang="en-US" altLang="zh-CN">
                <a:sym typeface="Symbol" panose="05050102010706020507" pitchFamily="18" charset="2"/>
              </a:rPr>
              <a:t>Q)        </a:t>
            </a:r>
            <a:r>
              <a:rPr kumimoji="0" lang="en-US" altLang="zh-CN"/>
              <a:t>P                              </a:t>
            </a:r>
          </a:p>
          <a:p>
            <a:pPr eaLnBrk="1" hangingPunct="1">
              <a:lnSpc>
                <a:spcPct val="60000"/>
              </a:lnSpc>
              <a:spcBef>
                <a:spcPct val="50000"/>
              </a:spcBef>
            </a:pPr>
            <a:r>
              <a:rPr kumimoji="0" lang="en-US" altLang="zh-CN" sz="1800"/>
              <a:t>           </a:t>
            </a:r>
            <a:r>
              <a:rPr kumimoji="0" lang="en-US" altLang="zh-CN"/>
              <a:t>(8)   </a:t>
            </a:r>
            <a:r>
              <a:rPr kumimoji="0" lang="en-US" altLang="zh-CN">
                <a:sym typeface="Symbol" panose="05050102010706020507" pitchFamily="18" charset="2"/>
              </a:rPr>
              <a:t>M</a:t>
            </a:r>
            <a:r>
              <a:rPr kumimoji="0" lang="en-US" altLang="zh-CN">
                <a:latin typeface="宋体" panose="02010600030101010101" pitchFamily="2" charset="-122"/>
                <a:sym typeface="Symbol" panose="05050102010706020507" pitchFamily="18" charset="2"/>
              </a:rPr>
              <a:t></a:t>
            </a:r>
            <a:r>
              <a:rPr kumimoji="0" lang="en-US" altLang="zh-CN"/>
              <a:t>﹁</a:t>
            </a:r>
            <a:r>
              <a:rPr kumimoji="0" lang="en-US" altLang="zh-CN">
                <a:sym typeface="Symbol" panose="05050102010706020507" pitchFamily="18" charset="2"/>
              </a:rPr>
              <a:t>Q      </a:t>
            </a:r>
            <a:r>
              <a:rPr kumimoji="0" lang="en-US" altLang="zh-CN"/>
              <a:t>T(7),E</a:t>
            </a:r>
            <a:endParaRPr lang="en-US" altLang="zh-CN"/>
          </a:p>
          <a:p>
            <a:pPr eaLnBrk="1" hangingPunct="1">
              <a:lnSpc>
                <a:spcPct val="60000"/>
              </a:lnSpc>
              <a:spcBef>
                <a:spcPct val="50000"/>
              </a:spcBef>
            </a:pPr>
            <a:r>
              <a:rPr kumimoji="0" lang="en-US" altLang="zh-CN"/>
              <a:t>         (9)(M→﹁Q) ∧(﹁Q→M)        T(8),E                       </a:t>
            </a:r>
          </a:p>
          <a:p>
            <a:pPr eaLnBrk="1" hangingPunct="1">
              <a:lnSpc>
                <a:spcPct val="60000"/>
              </a:lnSpc>
              <a:spcBef>
                <a:spcPct val="50000"/>
              </a:spcBef>
            </a:pPr>
            <a:r>
              <a:rPr kumimoji="0" lang="en-US" altLang="zh-CN"/>
              <a:t>         (10)  ﹁Q→M                               T(9),I</a:t>
            </a:r>
            <a:endParaRPr lang="en-US" altLang="zh-CN"/>
          </a:p>
          <a:p>
            <a:pPr eaLnBrk="1" hangingPunct="1">
              <a:lnSpc>
                <a:spcPct val="60000"/>
              </a:lnSpc>
              <a:spcBef>
                <a:spcPct val="50000"/>
              </a:spcBef>
            </a:pPr>
            <a:r>
              <a:rPr kumimoji="0" lang="en-US" altLang="zh-CN" sz="1800"/>
              <a:t>           </a:t>
            </a:r>
            <a:r>
              <a:rPr kumimoji="0" lang="en-US" altLang="zh-CN"/>
              <a:t>(11)	﹁M→Q	            T(10),E                      </a:t>
            </a:r>
          </a:p>
          <a:p>
            <a:pPr eaLnBrk="1" hangingPunct="1">
              <a:lnSpc>
                <a:spcPct val="60000"/>
              </a:lnSpc>
              <a:spcBef>
                <a:spcPct val="50000"/>
              </a:spcBef>
            </a:pPr>
            <a:r>
              <a:rPr kumimoji="0" lang="en-US" altLang="zh-CN"/>
              <a:t>        (12)   Q                                        T(6),(11),I</a:t>
            </a:r>
            <a:endParaRPr lang="en-US" altLang="zh-CN"/>
          </a:p>
          <a:p>
            <a:pPr eaLnBrk="1" hangingPunct="1">
              <a:lnSpc>
                <a:spcPct val="60000"/>
              </a:lnSpc>
              <a:spcBef>
                <a:spcPct val="50000"/>
              </a:spcBef>
            </a:pPr>
            <a:r>
              <a:rPr kumimoji="0" lang="en-US" altLang="zh-CN"/>
              <a:t>        (13)  R→Q	                            </a:t>
            </a:r>
            <a:r>
              <a:rPr kumimoji="0" lang="en-US" altLang="zh-CN" b="1">
                <a:solidFill>
                  <a:srgbClr val="800000"/>
                </a:solidFill>
              </a:rPr>
              <a:t>CP</a:t>
            </a:r>
          </a:p>
        </p:txBody>
      </p:sp>
      <p:sp>
        <p:nvSpPr>
          <p:cNvPr id="92292" name="Text Box 132">
            <a:extLst>
              <a:ext uri="{FF2B5EF4-FFF2-40B4-BE49-F238E27FC236}">
                <a16:creationId xmlns:a16="http://schemas.microsoft.com/office/drawing/2014/main" id="{97405CE9-C056-4A98-9228-9EC22B99CE8B}"/>
              </a:ext>
            </a:extLst>
          </p:cNvPr>
          <p:cNvSpPr txBox="1">
            <a:spLocks noChangeArrowheads="1"/>
          </p:cNvSpPr>
          <p:nvPr/>
        </p:nvSpPr>
        <p:spPr bwMode="auto">
          <a:xfrm>
            <a:off x="7391400" y="6248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hlinkClick r:id="rId2" action="ppaction://hlinksldjump"/>
              </a:rPr>
              <a:t>命题逻辑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164">
                                            <p:txEl>
                                              <p:pRg st="0" end="0"/>
                                            </p:txEl>
                                          </p:spTgt>
                                        </p:tgtEl>
                                        <p:attrNameLst>
                                          <p:attrName>style.visibility</p:attrName>
                                        </p:attrNameLst>
                                      </p:cBhvr>
                                      <p:to>
                                        <p:strVal val="visible"/>
                                      </p:to>
                                    </p:set>
                                    <p:anim calcmode="lin" valueType="num">
                                      <p:cBhvr additive="base">
                                        <p:cTn id="7" dur="500" fill="hold"/>
                                        <p:tgtEl>
                                          <p:spTgt spid="9216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164">
                                            <p:txEl>
                                              <p:pRg st="1" end="1"/>
                                            </p:txEl>
                                          </p:spTgt>
                                        </p:tgtEl>
                                        <p:attrNameLst>
                                          <p:attrName>style.visibility</p:attrName>
                                        </p:attrNameLst>
                                      </p:cBhvr>
                                      <p:to>
                                        <p:strVal val="visible"/>
                                      </p:to>
                                    </p:set>
                                    <p:anim calcmode="lin" valueType="num">
                                      <p:cBhvr additive="base">
                                        <p:cTn id="13" dur="500" fill="hold"/>
                                        <p:tgtEl>
                                          <p:spTgt spid="9216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21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164">
                                            <p:txEl>
                                              <p:pRg st="2" end="2"/>
                                            </p:txEl>
                                          </p:spTgt>
                                        </p:tgtEl>
                                        <p:attrNameLst>
                                          <p:attrName>style.visibility</p:attrName>
                                        </p:attrNameLst>
                                      </p:cBhvr>
                                      <p:to>
                                        <p:strVal val="visible"/>
                                      </p:to>
                                    </p:set>
                                    <p:anim calcmode="lin" valueType="num">
                                      <p:cBhvr additive="base">
                                        <p:cTn id="19" dur="500" fill="hold"/>
                                        <p:tgtEl>
                                          <p:spTgt spid="9216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21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164">
                                            <p:txEl>
                                              <p:pRg st="3" end="3"/>
                                            </p:txEl>
                                          </p:spTgt>
                                        </p:tgtEl>
                                        <p:attrNameLst>
                                          <p:attrName>style.visibility</p:attrName>
                                        </p:attrNameLst>
                                      </p:cBhvr>
                                      <p:to>
                                        <p:strVal val="visible"/>
                                      </p:to>
                                    </p:set>
                                    <p:anim calcmode="lin" valueType="num">
                                      <p:cBhvr additive="base">
                                        <p:cTn id="25" dur="500" fill="hold"/>
                                        <p:tgtEl>
                                          <p:spTgt spid="9216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21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2164">
                                            <p:txEl>
                                              <p:pRg st="4" end="4"/>
                                            </p:txEl>
                                          </p:spTgt>
                                        </p:tgtEl>
                                        <p:attrNameLst>
                                          <p:attrName>style.visibility</p:attrName>
                                        </p:attrNameLst>
                                      </p:cBhvr>
                                      <p:to>
                                        <p:strVal val="visible"/>
                                      </p:to>
                                    </p:set>
                                    <p:anim calcmode="lin" valueType="num">
                                      <p:cBhvr additive="base">
                                        <p:cTn id="31" dur="500" fill="hold"/>
                                        <p:tgtEl>
                                          <p:spTgt spid="9216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21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2164">
                                            <p:txEl>
                                              <p:pRg st="5" end="5"/>
                                            </p:txEl>
                                          </p:spTgt>
                                        </p:tgtEl>
                                        <p:attrNameLst>
                                          <p:attrName>style.visibility</p:attrName>
                                        </p:attrNameLst>
                                      </p:cBhvr>
                                      <p:to>
                                        <p:strVal val="visible"/>
                                      </p:to>
                                    </p:set>
                                    <p:anim calcmode="lin" valueType="num">
                                      <p:cBhvr additive="base">
                                        <p:cTn id="37" dur="500" fill="hold"/>
                                        <p:tgtEl>
                                          <p:spTgt spid="9216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216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2164">
                                            <p:txEl>
                                              <p:pRg st="6" end="6"/>
                                            </p:txEl>
                                          </p:spTgt>
                                        </p:tgtEl>
                                        <p:attrNameLst>
                                          <p:attrName>style.visibility</p:attrName>
                                        </p:attrNameLst>
                                      </p:cBhvr>
                                      <p:to>
                                        <p:strVal val="visible"/>
                                      </p:to>
                                    </p:set>
                                    <p:anim calcmode="lin" valueType="num">
                                      <p:cBhvr additive="base">
                                        <p:cTn id="43" dur="500" fill="hold"/>
                                        <p:tgtEl>
                                          <p:spTgt spid="92164">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216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2164">
                                            <p:txEl>
                                              <p:pRg st="7" end="7"/>
                                            </p:txEl>
                                          </p:spTgt>
                                        </p:tgtEl>
                                        <p:attrNameLst>
                                          <p:attrName>style.visibility</p:attrName>
                                        </p:attrNameLst>
                                      </p:cBhvr>
                                      <p:to>
                                        <p:strVal val="visible"/>
                                      </p:to>
                                    </p:set>
                                    <p:anim calcmode="lin" valueType="num">
                                      <p:cBhvr additive="base">
                                        <p:cTn id="49" dur="500" fill="hold"/>
                                        <p:tgtEl>
                                          <p:spTgt spid="92164">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216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92164">
                                            <p:txEl>
                                              <p:pRg st="8" end="8"/>
                                            </p:txEl>
                                          </p:spTgt>
                                        </p:tgtEl>
                                        <p:attrNameLst>
                                          <p:attrName>style.visibility</p:attrName>
                                        </p:attrNameLst>
                                      </p:cBhvr>
                                      <p:to>
                                        <p:strVal val="visible"/>
                                      </p:to>
                                    </p:set>
                                    <p:anim calcmode="lin" valueType="num">
                                      <p:cBhvr additive="base">
                                        <p:cTn id="55" dur="500" fill="hold"/>
                                        <p:tgtEl>
                                          <p:spTgt spid="92164">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216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92164">
                                            <p:txEl>
                                              <p:pRg st="9" end="9"/>
                                            </p:txEl>
                                          </p:spTgt>
                                        </p:tgtEl>
                                        <p:attrNameLst>
                                          <p:attrName>style.visibility</p:attrName>
                                        </p:attrNameLst>
                                      </p:cBhvr>
                                      <p:to>
                                        <p:strVal val="visible"/>
                                      </p:to>
                                    </p:set>
                                    <p:anim calcmode="lin" valueType="num">
                                      <p:cBhvr additive="base">
                                        <p:cTn id="61" dur="500" fill="hold"/>
                                        <p:tgtEl>
                                          <p:spTgt spid="92164">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216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92164">
                                            <p:txEl>
                                              <p:pRg st="10" end="10"/>
                                            </p:txEl>
                                          </p:spTgt>
                                        </p:tgtEl>
                                        <p:attrNameLst>
                                          <p:attrName>style.visibility</p:attrName>
                                        </p:attrNameLst>
                                      </p:cBhvr>
                                      <p:to>
                                        <p:strVal val="visible"/>
                                      </p:to>
                                    </p:set>
                                    <p:anim calcmode="lin" valueType="num">
                                      <p:cBhvr additive="base">
                                        <p:cTn id="67" dur="500" fill="hold"/>
                                        <p:tgtEl>
                                          <p:spTgt spid="92164">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216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92164">
                                            <p:txEl>
                                              <p:pRg st="11" end="11"/>
                                            </p:txEl>
                                          </p:spTgt>
                                        </p:tgtEl>
                                        <p:attrNameLst>
                                          <p:attrName>style.visibility</p:attrName>
                                        </p:attrNameLst>
                                      </p:cBhvr>
                                      <p:to>
                                        <p:strVal val="visible"/>
                                      </p:to>
                                    </p:set>
                                    <p:anim calcmode="lin" valueType="num">
                                      <p:cBhvr additive="base">
                                        <p:cTn id="73" dur="500" fill="hold"/>
                                        <p:tgtEl>
                                          <p:spTgt spid="92164">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9216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92164">
                                            <p:txEl>
                                              <p:pRg st="12" end="12"/>
                                            </p:txEl>
                                          </p:spTgt>
                                        </p:tgtEl>
                                        <p:attrNameLst>
                                          <p:attrName>style.visibility</p:attrName>
                                        </p:attrNameLst>
                                      </p:cBhvr>
                                      <p:to>
                                        <p:strVal val="visible"/>
                                      </p:to>
                                    </p:set>
                                    <p:anim calcmode="lin" valueType="num">
                                      <p:cBhvr additive="base">
                                        <p:cTn id="79" dur="500" fill="hold"/>
                                        <p:tgtEl>
                                          <p:spTgt spid="92164">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9216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92164">
                                            <p:txEl>
                                              <p:pRg st="13" end="13"/>
                                            </p:txEl>
                                          </p:spTgt>
                                        </p:tgtEl>
                                        <p:attrNameLst>
                                          <p:attrName>style.visibility</p:attrName>
                                        </p:attrNameLst>
                                      </p:cBhvr>
                                      <p:to>
                                        <p:strVal val="visible"/>
                                      </p:to>
                                    </p:set>
                                    <p:anim calcmode="lin" valueType="num">
                                      <p:cBhvr additive="base">
                                        <p:cTn id="85" dur="500" fill="hold"/>
                                        <p:tgtEl>
                                          <p:spTgt spid="92164">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92164">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92164">
                                            <p:txEl>
                                              <p:pRg st="14" end="14"/>
                                            </p:txEl>
                                          </p:spTgt>
                                        </p:tgtEl>
                                        <p:attrNameLst>
                                          <p:attrName>style.visibility</p:attrName>
                                        </p:attrNameLst>
                                      </p:cBhvr>
                                      <p:to>
                                        <p:strVal val="visible"/>
                                      </p:to>
                                    </p:set>
                                    <p:anim calcmode="lin" valueType="num">
                                      <p:cBhvr additive="base">
                                        <p:cTn id="91" dur="500" fill="hold"/>
                                        <p:tgtEl>
                                          <p:spTgt spid="92164">
                                            <p:txEl>
                                              <p:pRg st="14" end="14"/>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92164">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92164">
                                            <p:txEl>
                                              <p:pRg st="15" end="15"/>
                                            </p:txEl>
                                          </p:spTgt>
                                        </p:tgtEl>
                                        <p:attrNameLst>
                                          <p:attrName>style.visibility</p:attrName>
                                        </p:attrNameLst>
                                      </p:cBhvr>
                                      <p:to>
                                        <p:strVal val="visible"/>
                                      </p:to>
                                    </p:set>
                                    <p:anim calcmode="lin" valueType="num">
                                      <p:cBhvr additive="base">
                                        <p:cTn id="97" dur="500" fill="hold"/>
                                        <p:tgtEl>
                                          <p:spTgt spid="92164">
                                            <p:txEl>
                                              <p:pRg st="15" end="15"/>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92164">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92164">
                                            <p:txEl>
                                              <p:pRg st="16" end="16"/>
                                            </p:txEl>
                                          </p:spTgt>
                                        </p:tgtEl>
                                        <p:attrNameLst>
                                          <p:attrName>style.visibility</p:attrName>
                                        </p:attrNameLst>
                                      </p:cBhvr>
                                      <p:to>
                                        <p:strVal val="visible"/>
                                      </p:to>
                                    </p:set>
                                    <p:anim calcmode="lin" valueType="num">
                                      <p:cBhvr additive="base">
                                        <p:cTn id="103" dur="500" fill="hold"/>
                                        <p:tgtEl>
                                          <p:spTgt spid="92164">
                                            <p:txEl>
                                              <p:pRg st="16" end="16"/>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92164">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92292">
                                            <p:txEl>
                                              <p:pRg st="0" end="0"/>
                                            </p:txEl>
                                          </p:spTgt>
                                        </p:tgtEl>
                                        <p:attrNameLst>
                                          <p:attrName>style.visibility</p:attrName>
                                        </p:attrNameLst>
                                      </p:cBhvr>
                                      <p:to>
                                        <p:strVal val="visible"/>
                                      </p:to>
                                    </p:set>
                                    <p:anim calcmode="lin" valueType="num">
                                      <p:cBhvr additive="base">
                                        <p:cTn id="109" dur="500" fill="hold"/>
                                        <p:tgtEl>
                                          <p:spTgt spid="92292">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9229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build="p" autoUpdateAnimBg="0"/>
      <p:bldP spid="9229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a:extLst>
              <a:ext uri="{FF2B5EF4-FFF2-40B4-BE49-F238E27FC236}">
                <a16:creationId xmlns:a16="http://schemas.microsoft.com/office/drawing/2014/main" id="{82BFB0B9-4B50-44D9-AAE0-D5E8F386F2E4}"/>
              </a:ext>
            </a:extLst>
          </p:cNvPr>
          <p:cNvSpPr>
            <a:spLocks noGrp="1" noChangeArrowheads="1"/>
          </p:cNvSpPr>
          <p:nvPr>
            <p:ph type="title" idx="4294967295"/>
          </p:nvPr>
        </p:nvSpPr>
        <p:spPr>
          <a:xfrm>
            <a:off x="685800" y="0"/>
            <a:ext cx="7772400" cy="1143000"/>
          </a:xfrm>
        </p:spPr>
        <p:txBody>
          <a:bodyPr/>
          <a:lstStyle/>
          <a:p>
            <a:pPr eaLnBrk="1" hangingPunct="1"/>
            <a:r>
              <a:rPr lang="zh-CN" altLang="en-US" b="1"/>
              <a:t>第一篇	数理逻辑</a:t>
            </a:r>
          </a:p>
        </p:txBody>
      </p:sp>
      <p:sp>
        <p:nvSpPr>
          <p:cNvPr id="5125" name="Rectangle 5">
            <a:extLst>
              <a:ext uri="{FF2B5EF4-FFF2-40B4-BE49-F238E27FC236}">
                <a16:creationId xmlns:a16="http://schemas.microsoft.com/office/drawing/2014/main" id="{554D4712-7871-457C-9402-25FDAF0CD9E5}"/>
              </a:ext>
            </a:extLst>
          </p:cNvPr>
          <p:cNvSpPr>
            <a:spLocks noGrp="1" noChangeArrowheads="1"/>
          </p:cNvSpPr>
          <p:nvPr>
            <p:ph type="body" idx="4294967295"/>
          </p:nvPr>
        </p:nvSpPr>
        <p:spPr>
          <a:xfrm>
            <a:off x="0" y="1371600"/>
            <a:ext cx="9144000" cy="5181600"/>
          </a:xfrm>
        </p:spPr>
        <p:txBody>
          <a:bodyPr/>
          <a:lstStyle/>
          <a:p>
            <a:pPr marL="0" indent="0" eaLnBrk="1" hangingPunct="1">
              <a:buFontTx/>
              <a:buNone/>
            </a:pPr>
            <a:r>
              <a:rPr lang="en-US" altLang="zh-CN" sz="2400"/>
              <a:t>        </a:t>
            </a:r>
            <a:r>
              <a:rPr lang="zh-CN" altLang="en-US" sz="2000" b="1">
                <a:solidFill>
                  <a:schemeClr val="tx2"/>
                </a:solidFill>
              </a:rPr>
              <a:t>逻辑学</a:t>
            </a:r>
            <a:r>
              <a:rPr lang="zh-CN" altLang="en-US" sz="2000"/>
              <a:t>：有辨证逻辑、形式逻辑与数理逻辑。</a:t>
            </a:r>
          </a:p>
          <a:p>
            <a:pPr marL="0" indent="0" eaLnBrk="1" hangingPunct="1">
              <a:buFontTx/>
              <a:buNone/>
            </a:pPr>
            <a:r>
              <a:rPr lang="en-US" altLang="zh-CN" sz="2000"/>
              <a:t>1</a:t>
            </a:r>
            <a:r>
              <a:rPr lang="zh-CN" altLang="en-US" sz="2000"/>
              <a:t>、</a:t>
            </a:r>
            <a:r>
              <a:rPr lang="zh-CN" altLang="en-US" sz="2000" b="1">
                <a:solidFill>
                  <a:schemeClr val="tx2"/>
                </a:solidFill>
              </a:rPr>
              <a:t>辨证逻辑</a:t>
            </a:r>
            <a:r>
              <a:rPr lang="zh-CN" altLang="en-US" sz="2000"/>
              <a:t>：以辨证法认识论和世界观为基础的逻辑学。</a:t>
            </a:r>
          </a:p>
          <a:p>
            <a:pPr marL="0" indent="0" eaLnBrk="1" hangingPunct="1">
              <a:buFontTx/>
              <a:buNone/>
            </a:pPr>
            <a:r>
              <a:rPr lang="en-US" altLang="zh-CN" sz="2000"/>
              <a:t>2</a:t>
            </a:r>
            <a:r>
              <a:rPr lang="zh-CN" altLang="en-US" sz="2000"/>
              <a:t>、</a:t>
            </a:r>
            <a:r>
              <a:rPr lang="zh-CN" altLang="en-US" sz="2000" b="1">
                <a:solidFill>
                  <a:schemeClr val="tx2"/>
                </a:solidFill>
              </a:rPr>
              <a:t>形式逻辑</a:t>
            </a:r>
            <a:r>
              <a:rPr lang="zh-CN" altLang="en-US" sz="2000"/>
              <a:t>：对思维的形式结构和规律进行研究的类似</a:t>
            </a:r>
          </a:p>
          <a:p>
            <a:pPr marL="0" indent="0" eaLnBrk="1" hangingPunct="1">
              <a:buFontTx/>
              <a:buNone/>
            </a:pPr>
            <a:r>
              <a:rPr lang="zh-CN" altLang="en-US" sz="2000"/>
              <a:t>于语法的一门工具性学科。</a:t>
            </a:r>
          </a:p>
          <a:p>
            <a:pPr marL="0" indent="0" eaLnBrk="1" hangingPunct="1">
              <a:buFontTx/>
              <a:buNone/>
            </a:pPr>
            <a:r>
              <a:rPr lang="en-US" altLang="zh-CN" sz="2000"/>
              <a:t>3</a:t>
            </a:r>
            <a:r>
              <a:rPr lang="zh-CN" altLang="en-US" sz="2000"/>
              <a:t>、</a:t>
            </a:r>
            <a:r>
              <a:rPr lang="zh-CN" altLang="en-US" sz="2000" b="1">
                <a:solidFill>
                  <a:schemeClr val="tx2"/>
                </a:solidFill>
              </a:rPr>
              <a:t>数理逻辑</a:t>
            </a:r>
            <a:r>
              <a:rPr lang="zh-CN" altLang="en-US" sz="2000"/>
              <a:t>：用数学方法研究推理规律的科学。这里的数学方法也就是引进一整套符号体系，故数理逻辑也叫做符号逻辑。用数学方法研究推理规律的思想首先由</a:t>
            </a:r>
            <a:r>
              <a:rPr lang="zh-CN" altLang="en-US" sz="2000" b="1"/>
              <a:t>莱布尼兹</a:t>
            </a:r>
            <a:r>
              <a:rPr lang="zh-CN" altLang="en-US" sz="2000"/>
              <a:t>（</a:t>
            </a:r>
            <a:r>
              <a:rPr lang="en-US" altLang="zh-CN" sz="2000"/>
              <a:t>1646-1716</a:t>
            </a:r>
            <a:r>
              <a:rPr lang="zh-CN" altLang="en-US" sz="2000"/>
              <a:t>）提出。因此，莱布尼兹被认为是数理逻辑的创始人。后来</a:t>
            </a:r>
            <a:r>
              <a:rPr lang="zh-CN" altLang="en-US" sz="2000" b="1"/>
              <a:t>布尔</a:t>
            </a:r>
            <a:r>
              <a:rPr lang="zh-CN" altLang="en-US" sz="2000"/>
              <a:t>（</a:t>
            </a:r>
            <a:r>
              <a:rPr lang="en-US" altLang="zh-CN" sz="2000"/>
              <a:t>1815-1864</a:t>
            </a:r>
            <a:r>
              <a:rPr lang="zh-CN" altLang="en-US" sz="2000"/>
              <a:t>）和德</a:t>
            </a:r>
            <a:r>
              <a:rPr lang="en-US" altLang="zh-CN" sz="2000"/>
              <a:t>·</a:t>
            </a:r>
            <a:r>
              <a:rPr lang="zh-CN" altLang="en-US" sz="2000"/>
              <a:t>摩根等得到了最初一些结果。从</a:t>
            </a:r>
            <a:r>
              <a:rPr lang="en-US" altLang="zh-CN" sz="2000"/>
              <a:t>19</a:t>
            </a:r>
            <a:r>
              <a:rPr lang="zh-CN" altLang="en-US" sz="2000"/>
              <a:t>世纪</a:t>
            </a:r>
            <a:r>
              <a:rPr lang="en-US" altLang="zh-CN" sz="2000"/>
              <a:t>70</a:t>
            </a:r>
            <a:r>
              <a:rPr lang="zh-CN" altLang="en-US" sz="2000"/>
              <a:t>年代到</a:t>
            </a:r>
            <a:r>
              <a:rPr lang="en-US" altLang="zh-CN" sz="2000"/>
              <a:t>20</a:t>
            </a:r>
            <a:r>
              <a:rPr lang="zh-CN" altLang="en-US" sz="2000"/>
              <a:t>世纪初，</a:t>
            </a:r>
            <a:r>
              <a:rPr lang="zh-CN" altLang="en-US" sz="2000" b="1"/>
              <a:t>弗雷格</a:t>
            </a:r>
            <a:r>
              <a:rPr lang="zh-CN" altLang="en-US" sz="2000"/>
              <a:t>（</a:t>
            </a:r>
            <a:r>
              <a:rPr lang="en-US" altLang="zh-CN" sz="2000"/>
              <a:t>1848-1925</a:t>
            </a:r>
            <a:r>
              <a:rPr lang="zh-CN" altLang="en-US" sz="2000"/>
              <a:t>）、</a:t>
            </a:r>
            <a:r>
              <a:rPr lang="zh-CN" altLang="en-US" sz="2000" b="1"/>
              <a:t>皮亚诺</a:t>
            </a:r>
            <a:r>
              <a:rPr lang="zh-CN" altLang="en-US" sz="2000"/>
              <a:t>（</a:t>
            </a:r>
            <a:r>
              <a:rPr lang="en-US" altLang="zh-CN" sz="2000"/>
              <a:t>1883-1832</a:t>
            </a:r>
            <a:r>
              <a:rPr lang="zh-CN" altLang="en-US" sz="2000"/>
              <a:t>）和</a:t>
            </a:r>
            <a:r>
              <a:rPr lang="zh-CN" altLang="en-US" sz="2000" b="1"/>
              <a:t>罗素</a:t>
            </a:r>
            <a:r>
              <a:rPr lang="zh-CN" altLang="en-US" sz="2000"/>
              <a:t>（</a:t>
            </a:r>
            <a:r>
              <a:rPr lang="en-US" altLang="zh-CN" sz="2000"/>
              <a:t>1870-1970</a:t>
            </a:r>
            <a:r>
              <a:rPr lang="zh-CN" altLang="en-US" sz="2000"/>
              <a:t>）建立了命题演算和谓词演算，突破了古典形式逻辑的局限性，形成了一整套完整的逻辑体系。</a:t>
            </a:r>
            <a:r>
              <a:rPr lang="zh-CN" altLang="en-US" sz="2000" b="1"/>
              <a:t>希尔伯特</a:t>
            </a:r>
            <a:r>
              <a:rPr lang="zh-CN" altLang="en-US" sz="2000"/>
              <a:t>（</a:t>
            </a:r>
            <a:r>
              <a:rPr lang="en-US" altLang="zh-CN" sz="2000"/>
              <a:t>1862-1943</a:t>
            </a:r>
            <a:r>
              <a:rPr lang="zh-CN" altLang="en-US" sz="2000"/>
              <a:t>）和</a:t>
            </a:r>
            <a:r>
              <a:rPr lang="zh-CN" altLang="en-US" sz="2000" b="1"/>
              <a:t>歌德尔</a:t>
            </a:r>
            <a:r>
              <a:rPr lang="zh-CN" altLang="en-US" sz="2000"/>
              <a:t>（</a:t>
            </a:r>
            <a:r>
              <a:rPr lang="en-US" altLang="zh-CN" sz="2000"/>
              <a:t>1906-1978</a:t>
            </a:r>
            <a:r>
              <a:rPr lang="zh-CN" altLang="en-US" sz="2000"/>
              <a:t>）的贡献使数理逻辑发展成一门内容丰富的学科。</a:t>
            </a:r>
            <a:r>
              <a:rPr lang="zh-CN" altLang="en-US" sz="2000" b="1"/>
              <a:t>数理逻辑在计算机科学的许多领域，如逻辑设计、人工智能、语言理论、程序正确性证明等具有重要的应用。</a:t>
            </a:r>
          </a:p>
          <a:p>
            <a:pPr marL="0" indent="0" eaLnBrk="1" hangingPunct="1">
              <a:buFontTx/>
              <a:buNone/>
            </a:pPr>
            <a:r>
              <a:rPr lang="zh-CN" altLang="en-US" sz="2000"/>
              <a:t>        本篇讲述计算机科学中的基础知识</a:t>
            </a:r>
            <a:r>
              <a:rPr lang="en-US" altLang="zh-CN" sz="2000"/>
              <a:t>——</a:t>
            </a:r>
            <a:r>
              <a:rPr lang="zh-CN" altLang="en-US" sz="2000"/>
              <a:t>命题逻辑和谓词逻辑</a:t>
            </a:r>
            <a:r>
              <a:rPr lang="en-US" altLang="zh-CN" sz="2000"/>
              <a:t>——</a:t>
            </a:r>
            <a:r>
              <a:rPr lang="zh-CN" altLang="en-US" sz="2000"/>
              <a:t>古典数理逻辑。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0-#ppt_w/2"/>
                                          </p:val>
                                        </p:tav>
                                        <p:tav tm="100000">
                                          <p:val>
                                            <p:strVal val="#ppt_x"/>
                                          </p:val>
                                        </p:tav>
                                      </p:tavLst>
                                    </p:anim>
                                    <p:anim calcmode="lin" valueType="num">
                                      <p:cBhvr additive="base">
                                        <p:cTn id="8"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5">
                                            <p:txEl>
                                              <p:pRg st="0" end="0"/>
                                            </p:txEl>
                                          </p:spTgt>
                                        </p:tgtEl>
                                        <p:attrNameLst>
                                          <p:attrName>style.visibility</p:attrName>
                                        </p:attrNameLst>
                                      </p:cBhvr>
                                      <p:to>
                                        <p:strVal val="visible"/>
                                      </p:to>
                                    </p:set>
                                    <p:anim calcmode="lin" valueType="num">
                                      <p:cBhvr additive="base">
                                        <p:cTn id="13" dur="500" fill="hold"/>
                                        <p:tgtEl>
                                          <p:spTgt spid="512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5">
                                            <p:txEl>
                                              <p:pRg st="1" end="1"/>
                                            </p:txEl>
                                          </p:spTgt>
                                        </p:tgtEl>
                                        <p:attrNameLst>
                                          <p:attrName>style.visibility</p:attrName>
                                        </p:attrNameLst>
                                      </p:cBhvr>
                                      <p:to>
                                        <p:strVal val="visible"/>
                                      </p:to>
                                    </p:set>
                                    <p:anim calcmode="lin" valueType="num">
                                      <p:cBhvr additive="base">
                                        <p:cTn id="19" dur="500" fill="hold"/>
                                        <p:tgtEl>
                                          <p:spTgt spid="512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5">
                                            <p:txEl>
                                              <p:pRg st="2" end="2"/>
                                            </p:txEl>
                                          </p:spTgt>
                                        </p:tgtEl>
                                        <p:attrNameLst>
                                          <p:attrName>style.visibility</p:attrName>
                                        </p:attrNameLst>
                                      </p:cBhvr>
                                      <p:to>
                                        <p:strVal val="visible"/>
                                      </p:to>
                                    </p:set>
                                    <p:anim calcmode="lin" valueType="num">
                                      <p:cBhvr additive="base">
                                        <p:cTn id="25" dur="500" fill="hold"/>
                                        <p:tgtEl>
                                          <p:spTgt spid="512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5">
                                            <p:txEl>
                                              <p:pRg st="3" end="3"/>
                                            </p:txEl>
                                          </p:spTgt>
                                        </p:tgtEl>
                                        <p:attrNameLst>
                                          <p:attrName>style.visibility</p:attrName>
                                        </p:attrNameLst>
                                      </p:cBhvr>
                                      <p:to>
                                        <p:strVal val="visible"/>
                                      </p:to>
                                    </p:set>
                                    <p:anim calcmode="lin" valueType="num">
                                      <p:cBhvr additive="base">
                                        <p:cTn id="31" dur="500" fill="hold"/>
                                        <p:tgtEl>
                                          <p:spTgt spid="512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2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25">
                                            <p:txEl>
                                              <p:pRg st="4" end="4"/>
                                            </p:txEl>
                                          </p:spTgt>
                                        </p:tgtEl>
                                        <p:attrNameLst>
                                          <p:attrName>style.visibility</p:attrName>
                                        </p:attrNameLst>
                                      </p:cBhvr>
                                      <p:to>
                                        <p:strVal val="visible"/>
                                      </p:to>
                                    </p:set>
                                    <p:anim calcmode="lin" valueType="num">
                                      <p:cBhvr additive="base">
                                        <p:cTn id="37" dur="500" fill="hold"/>
                                        <p:tgtEl>
                                          <p:spTgt spid="512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12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125">
                                            <p:txEl>
                                              <p:pRg st="5" end="5"/>
                                            </p:txEl>
                                          </p:spTgt>
                                        </p:tgtEl>
                                        <p:attrNameLst>
                                          <p:attrName>style.visibility</p:attrName>
                                        </p:attrNameLst>
                                      </p:cBhvr>
                                      <p:to>
                                        <p:strVal val="visible"/>
                                      </p:to>
                                    </p:set>
                                    <p:anim calcmode="lin" valueType="num">
                                      <p:cBhvr additive="base">
                                        <p:cTn id="43" dur="500" fill="hold"/>
                                        <p:tgtEl>
                                          <p:spTgt spid="5125">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12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P spid="512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8763629-AC10-48DA-9D76-2CF1D6DCE9FA}"/>
              </a:ext>
            </a:extLst>
          </p:cNvPr>
          <p:cNvSpPr>
            <a:spLocks noGrp="1" noChangeArrowheads="1"/>
          </p:cNvSpPr>
          <p:nvPr>
            <p:ph type="ctrTitle"/>
          </p:nvPr>
        </p:nvSpPr>
        <p:spPr>
          <a:xfrm>
            <a:off x="533400" y="0"/>
            <a:ext cx="7772400" cy="1143000"/>
          </a:xfrm>
        </p:spPr>
        <p:txBody>
          <a:bodyPr/>
          <a:lstStyle/>
          <a:p>
            <a:pPr eaLnBrk="1" hangingPunct="1"/>
            <a:r>
              <a:rPr lang="zh-CN" altLang="en-US" b="1"/>
              <a:t>第一章	命题逻辑</a:t>
            </a:r>
          </a:p>
        </p:txBody>
      </p:sp>
      <p:sp>
        <p:nvSpPr>
          <p:cNvPr id="96259" name="Rectangle 3">
            <a:extLst>
              <a:ext uri="{FF2B5EF4-FFF2-40B4-BE49-F238E27FC236}">
                <a16:creationId xmlns:a16="http://schemas.microsoft.com/office/drawing/2014/main" id="{5AB169D2-2B19-40DB-9E76-9CD89E82C181}"/>
              </a:ext>
            </a:extLst>
          </p:cNvPr>
          <p:cNvSpPr>
            <a:spLocks noGrp="1" noChangeArrowheads="1"/>
          </p:cNvSpPr>
          <p:nvPr>
            <p:ph type="subTitle" idx="1"/>
          </p:nvPr>
        </p:nvSpPr>
        <p:spPr>
          <a:xfrm>
            <a:off x="533400" y="1066800"/>
            <a:ext cx="8382000" cy="4572000"/>
          </a:xfrm>
        </p:spPr>
        <p:txBody>
          <a:bodyPr/>
          <a:lstStyle/>
          <a:p>
            <a:pPr algn="l" eaLnBrk="1" hangingPunct="1"/>
            <a:r>
              <a:rPr lang="en-US" altLang="zh-CN"/>
              <a:t>1-1</a:t>
            </a:r>
            <a:r>
              <a:rPr lang="zh-CN" altLang="en-US"/>
              <a:t>命题及其表示法</a:t>
            </a:r>
          </a:p>
          <a:p>
            <a:pPr algn="l" eaLnBrk="1" hangingPunct="1"/>
            <a:r>
              <a:rPr lang="en-US" altLang="zh-CN"/>
              <a:t>1-2</a:t>
            </a:r>
            <a:r>
              <a:rPr lang="zh-CN" altLang="en-US"/>
              <a:t>联结词</a:t>
            </a:r>
          </a:p>
          <a:p>
            <a:pPr algn="l" eaLnBrk="1" hangingPunct="1"/>
            <a:r>
              <a:rPr lang="en-US" altLang="zh-CN"/>
              <a:t>1-3</a:t>
            </a:r>
            <a:r>
              <a:rPr lang="zh-CN" altLang="en-US"/>
              <a:t>命题公式与翻译</a:t>
            </a:r>
          </a:p>
          <a:p>
            <a:pPr algn="l" eaLnBrk="1" hangingPunct="1"/>
            <a:r>
              <a:rPr lang="en-US" altLang="zh-CN"/>
              <a:t>1-4</a:t>
            </a:r>
            <a:r>
              <a:rPr lang="zh-CN" altLang="en-US"/>
              <a:t>真值表与等价公式</a:t>
            </a:r>
          </a:p>
          <a:p>
            <a:pPr algn="l" eaLnBrk="1" hangingPunct="1"/>
            <a:r>
              <a:rPr lang="en-US" altLang="zh-CN"/>
              <a:t>1-5</a:t>
            </a:r>
            <a:r>
              <a:rPr lang="zh-CN" altLang="en-US"/>
              <a:t>重言式与蕴含式</a:t>
            </a:r>
          </a:p>
          <a:p>
            <a:pPr algn="l" eaLnBrk="1" hangingPunct="1"/>
            <a:r>
              <a:rPr lang="en-US" altLang="zh-CN"/>
              <a:t>1-6</a:t>
            </a:r>
            <a:r>
              <a:rPr lang="zh-CN" altLang="en-US"/>
              <a:t>其他联结词</a:t>
            </a:r>
          </a:p>
          <a:p>
            <a:pPr algn="l" eaLnBrk="1" hangingPunct="1"/>
            <a:r>
              <a:rPr lang="en-US" altLang="zh-CN"/>
              <a:t>1-7</a:t>
            </a:r>
            <a:r>
              <a:rPr lang="zh-CN" altLang="en-US"/>
              <a:t>对偶与范式</a:t>
            </a:r>
          </a:p>
          <a:p>
            <a:pPr algn="l" eaLnBrk="1" hangingPunct="1"/>
            <a:r>
              <a:rPr lang="en-US" altLang="zh-CN"/>
              <a:t>1-8</a:t>
            </a:r>
            <a:r>
              <a:rPr lang="zh-CN" altLang="en-US"/>
              <a:t>推理理论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 calcmode="lin" valueType="num">
                                      <p:cBhvr additive="base">
                                        <p:cTn id="7" dur="500" fill="hold"/>
                                        <p:tgtEl>
                                          <p:spTgt spid="96258"/>
                                        </p:tgtEl>
                                        <p:attrNameLst>
                                          <p:attrName>ppt_x</p:attrName>
                                        </p:attrNameLst>
                                      </p:cBhvr>
                                      <p:tavLst>
                                        <p:tav tm="0">
                                          <p:val>
                                            <p:strVal val="0-#ppt_w/2"/>
                                          </p:val>
                                        </p:tav>
                                        <p:tav tm="100000">
                                          <p:val>
                                            <p:strVal val="#ppt_x"/>
                                          </p:val>
                                        </p:tav>
                                      </p:tavLst>
                                    </p:anim>
                                    <p:anim calcmode="lin" valueType="num">
                                      <p:cBhvr additive="base">
                                        <p:cTn id="8" dur="500" fill="hold"/>
                                        <p:tgtEl>
                                          <p:spTgt spid="962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6259">
                                            <p:txEl>
                                              <p:pRg st="0" end="0"/>
                                            </p:txEl>
                                          </p:spTgt>
                                        </p:tgtEl>
                                        <p:attrNameLst>
                                          <p:attrName>style.visibility</p:attrName>
                                        </p:attrNameLst>
                                      </p:cBhvr>
                                      <p:to>
                                        <p:strVal val="visible"/>
                                      </p:to>
                                    </p:set>
                                    <p:anim calcmode="lin" valueType="num">
                                      <p:cBhvr additive="base">
                                        <p:cTn id="13" dur="500" fill="hold"/>
                                        <p:tgtEl>
                                          <p:spTgt spid="9625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6259">
                                            <p:txEl>
                                              <p:pRg st="1" end="1"/>
                                            </p:txEl>
                                          </p:spTgt>
                                        </p:tgtEl>
                                        <p:attrNameLst>
                                          <p:attrName>style.visibility</p:attrName>
                                        </p:attrNameLst>
                                      </p:cBhvr>
                                      <p:to>
                                        <p:strVal val="visible"/>
                                      </p:to>
                                    </p:set>
                                    <p:anim calcmode="lin" valueType="num">
                                      <p:cBhvr additive="base">
                                        <p:cTn id="19" dur="500" fill="hold"/>
                                        <p:tgtEl>
                                          <p:spTgt spid="9625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6259">
                                            <p:txEl>
                                              <p:pRg st="2" end="2"/>
                                            </p:txEl>
                                          </p:spTgt>
                                        </p:tgtEl>
                                        <p:attrNameLst>
                                          <p:attrName>style.visibility</p:attrName>
                                        </p:attrNameLst>
                                      </p:cBhvr>
                                      <p:to>
                                        <p:strVal val="visible"/>
                                      </p:to>
                                    </p:set>
                                    <p:anim calcmode="lin" valueType="num">
                                      <p:cBhvr additive="base">
                                        <p:cTn id="25" dur="500" fill="hold"/>
                                        <p:tgtEl>
                                          <p:spTgt spid="96259">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6259">
                                            <p:txEl>
                                              <p:pRg st="3" end="3"/>
                                            </p:txEl>
                                          </p:spTgt>
                                        </p:tgtEl>
                                        <p:attrNameLst>
                                          <p:attrName>style.visibility</p:attrName>
                                        </p:attrNameLst>
                                      </p:cBhvr>
                                      <p:to>
                                        <p:strVal val="visible"/>
                                      </p:to>
                                    </p:set>
                                    <p:anim calcmode="lin" valueType="num">
                                      <p:cBhvr additive="base">
                                        <p:cTn id="31" dur="500" fill="hold"/>
                                        <p:tgtEl>
                                          <p:spTgt spid="96259">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6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6259">
                                            <p:txEl>
                                              <p:pRg st="4" end="4"/>
                                            </p:txEl>
                                          </p:spTgt>
                                        </p:tgtEl>
                                        <p:attrNameLst>
                                          <p:attrName>style.visibility</p:attrName>
                                        </p:attrNameLst>
                                      </p:cBhvr>
                                      <p:to>
                                        <p:strVal val="visible"/>
                                      </p:to>
                                    </p:set>
                                    <p:anim calcmode="lin" valueType="num">
                                      <p:cBhvr additive="base">
                                        <p:cTn id="37" dur="500" fill="hold"/>
                                        <p:tgtEl>
                                          <p:spTgt spid="96259">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6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6259">
                                            <p:txEl>
                                              <p:pRg st="5" end="5"/>
                                            </p:txEl>
                                          </p:spTgt>
                                        </p:tgtEl>
                                        <p:attrNameLst>
                                          <p:attrName>style.visibility</p:attrName>
                                        </p:attrNameLst>
                                      </p:cBhvr>
                                      <p:to>
                                        <p:strVal val="visible"/>
                                      </p:to>
                                    </p:set>
                                    <p:anim calcmode="lin" valueType="num">
                                      <p:cBhvr additive="base">
                                        <p:cTn id="43" dur="500" fill="hold"/>
                                        <p:tgtEl>
                                          <p:spTgt spid="96259">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62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6259">
                                            <p:txEl>
                                              <p:pRg st="6" end="6"/>
                                            </p:txEl>
                                          </p:spTgt>
                                        </p:tgtEl>
                                        <p:attrNameLst>
                                          <p:attrName>style.visibility</p:attrName>
                                        </p:attrNameLst>
                                      </p:cBhvr>
                                      <p:to>
                                        <p:strVal val="visible"/>
                                      </p:to>
                                    </p:set>
                                    <p:anim calcmode="lin" valueType="num">
                                      <p:cBhvr additive="base">
                                        <p:cTn id="49" dur="500" fill="hold"/>
                                        <p:tgtEl>
                                          <p:spTgt spid="96259">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62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96259">
                                            <p:txEl>
                                              <p:pRg st="7" end="7"/>
                                            </p:txEl>
                                          </p:spTgt>
                                        </p:tgtEl>
                                        <p:attrNameLst>
                                          <p:attrName>style.visibility</p:attrName>
                                        </p:attrNameLst>
                                      </p:cBhvr>
                                      <p:to>
                                        <p:strVal val="visible"/>
                                      </p:to>
                                    </p:set>
                                    <p:anim calcmode="lin" valueType="num">
                                      <p:cBhvr additive="base">
                                        <p:cTn id="55" dur="500" fill="hold"/>
                                        <p:tgtEl>
                                          <p:spTgt spid="96259">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625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9416FBFE-9F0A-4F80-91CF-114303381B11}"/>
              </a:ext>
            </a:extLst>
          </p:cNvPr>
          <p:cNvSpPr>
            <a:spLocks noGrp="1" noChangeArrowheads="1"/>
          </p:cNvSpPr>
          <p:nvPr>
            <p:ph type="body" idx="1"/>
          </p:nvPr>
        </p:nvSpPr>
        <p:spPr>
          <a:xfrm>
            <a:off x="228600" y="838200"/>
            <a:ext cx="8686800" cy="5562600"/>
          </a:xfrm>
        </p:spPr>
        <p:txBody>
          <a:bodyPr/>
          <a:lstStyle/>
          <a:p>
            <a:pPr marL="0" indent="0" eaLnBrk="1" hangingPunct="1">
              <a:lnSpc>
                <a:spcPct val="90000"/>
              </a:lnSpc>
              <a:buFontTx/>
              <a:buNone/>
            </a:pPr>
            <a:r>
              <a:rPr lang="en-US" altLang="zh-CN" sz="2800"/>
              <a:t>	1-1.1   </a:t>
            </a:r>
            <a:r>
              <a:rPr lang="zh-CN" altLang="en-US" sz="2800" b="1">
                <a:solidFill>
                  <a:srgbClr val="800000"/>
                </a:solidFill>
              </a:rPr>
              <a:t>命题</a:t>
            </a:r>
            <a:r>
              <a:rPr lang="zh-CN" altLang="en-US" sz="2800"/>
              <a:t>：</a:t>
            </a:r>
            <a:r>
              <a:rPr lang="zh-CN" altLang="en-US" sz="2800" b="1"/>
              <a:t>能分辨真假的陈述句</a:t>
            </a:r>
            <a:r>
              <a:rPr lang="zh-CN" altLang="en-US" sz="2800"/>
              <a:t>。</a:t>
            </a:r>
          </a:p>
          <a:p>
            <a:pPr marL="0" indent="0" eaLnBrk="1" hangingPunct="1">
              <a:lnSpc>
                <a:spcPct val="90000"/>
              </a:lnSpc>
              <a:buFontTx/>
              <a:buNone/>
            </a:pPr>
            <a:r>
              <a:rPr lang="zh-CN" altLang="en-US" sz="2400" b="1">
                <a:solidFill>
                  <a:srgbClr val="800000"/>
                </a:solidFill>
              </a:rPr>
              <a:t>例</a:t>
            </a:r>
            <a:r>
              <a:rPr lang="en-US" altLang="zh-CN" sz="2400" b="1">
                <a:solidFill>
                  <a:srgbClr val="800000"/>
                </a:solidFill>
              </a:rPr>
              <a:t>1</a:t>
            </a:r>
            <a:r>
              <a:rPr lang="zh-CN" altLang="en-US" sz="2400"/>
              <a:t>：</a:t>
            </a:r>
          </a:p>
          <a:p>
            <a:pPr marL="0" indent="0" eaLnBrk="1" hangingPunct="1">
              <a:lnSpc>
                <a:spcPct val="90000"/>
              </a:lnSpc>
              <a:buFontTx/>
              <a:buNone/>
            </a:pPr>
            <a:r>
              <a:rPr lang="zh-CN" altLang="en-US" sz="2400"/>
              <a:t>	</a:t>
            </a:r>
            <a:r>
              <a:rPr lang="en-US" altLang="zh-CN" sz="2400"/>
              <a:t>A</a:t>
            </a:r>
            <a:r>
              <a:rPr lang="zh-CN" altLang="en-US" sz="2400"/>
              <a:t>：北京是中华人民共和国首都。</a:t>
            </a:r>
          </a:p>
          <a:p>
            <a:pPr marL="0" indent="0" eaLnBrk="1" hangingPunct="1">
              <a:lnSpc>
                <a:spcPct val="90000"/>
              </a:lnSpc>
              <a:buFontTx/>
              <a:buNone/>
            </a:pPr>
            <a:r>
              <a:rPr lang="zh-CN" altLang="en-US" sz="2400"/>
              <a:t>	</a:t>
            </a:r>
            <a:r>
              <a:rPr lang="en-US" altLang="zh-CN" sz="2400"/>
              <a:t>B</a:t>
            </a:r>
            <a:r>
              <a:rPr lang="zh-CN" altLang="en-US" sz="2400"/>
              <a:t>：三角形的内角和大于</a:t>
            </a:r>
            <a:r>
              <a:rPr lang="en-US" altLang="zh-CN" sz="2400"/>
              <a:t>180</a:t>
            </a:r>
            <a:r>
              <a:rPr lang="zh-CN" altLang="en-US" sz="2400"/>
              <a:t>度	</a:t>
            </a:r>
            <a:r>
              <a:rPr lang="en-US" altLang="zh-CN" sz="2000"/>
              <a:t>(</a:t>
            </a:r>
            <a:r>
              <a:rPr lang="zh-CN" altLang="en-US" sz="2000"/>
              <a:t>均为命题，但真值不同</a:t>
            </a:r>
            <a:r>
              <a:rPr lang="en-US" altLang="zh-CN" sz="2000"/>
              <a:t>)</a:t>
            </a:r>
            <a:r>
              <a:rPr lang="zh-CN" altLang="en-US" sz="2000"/>
              <a:t>。</a:t>
            </a:r>
          </a:p>
          <a:p>
            <a:pPr marL="0" indent="0" eaLnBrk="1" hangingPunct="1">
              <a:lnSpc>
                <a:spcPct val="90000"/>
              </a:lnSpc>
              <a:buFontTx/>
              <a:buNone/>
            </a:pPr>
            <a:r>
              <a:rPr lang="zh-CN" altLang="en-US" sz="2400" b="1">
                <a:solidFill>
                  <a:srgbClr val="800000"/>
                </a:solidFill>
              </a:rPr>
              <a:t>例</a:t>
            </a:r>
            <a:r>
              <a:rPr lang="en-US" altLang="zh-CN" sz="2400" b="1">
                <a:solidFill>
                  <a:srgbClr val="800000"/>
                </a:solidFill>
              </a:rPr>
              <a:t>2</a:t>
            </a:r>
            <a:r>
              <a:rPr lang="zh-CN" altLang="en-US" sz="2400"/>
              <a:t>：</a:t>
            </a:r>
          </a:p>
          <a:p>
            <a:pPr marL="0" indent="0" eaLnBrk="1" hangingPunct="1">
              <a:lnSpc>
                <a:spcPct val="90000"/>
              </a:lnSpc>
              <a:buFontTx/>
              <a:buNone/>
            </a:pPr>
            <a:r>
              <a:rPr lang="zh-CN" altLang="en-US" sz="2400"/>
              <a:t>	</a:t>
            </a:r>
            <a:r>
              <a:rPr lang="en-US" altLang="zh-CN" sz="2400"/>
              <a:t>R</a:t>
            </a:r>
            <a:r>
              <a:rPr lang="zh-CN" altLang="en-US" sz="2400"/>
              <a:t>：</a:t>
            </a:r>
            <a:r>
              <a:rPr lang="en-US" altLang="zh-CN" sz="2400"/>
              <a:t>2025</a:t>
            </a:r>
            <a:r>
              <a:rPr lang="zh-CN" altLang="en-US" sz="2400"/>
              <a:t>年人类将登上火星	</a:t>
            </a:r>
            <a:r>
              <a:rPr lang="en-US" altLang="zh-CN" sz="2000"/>
              <a:t>(</a:t>
            </a:r>
            <a:r>
              <a:rPr lang="zh-CN" altLang="en-US" sz="2000"/>
              <a:t>为命题</a:t>
            </a:r>
            <a:r>
              <a:rPr lang="en-US" altLang="zh-CN" sz="2000"/>
              <a:t>)</a:t>
            </a:r>
            <a:r>
              <a:rPr lang="zh-CN" altLang="en-US" sz="2000"/>
              <a:t>。</a:t>
            </a:r>
          </a:p>
          <a:p>
            <a:pPr marL="0" indent="0" eaLnBrk="1" hangingPunct="1">
              <a:lnSpc>
                <a:spcPct val="90000"/>
              </a:lnSpc>
              <a:buFontTx/>
              <a:buNone/>
            </a:pPr>
            <a:r>
              <a:rPr lang="zh-CN" altLang="en-US" sz="2400" b="1">
                <a:solidFill>
                  <a:srgbClr val="800000"/>
                </a:solidFill>
              </a:rPr>
              <a:t>例</a:t>
            </a:r>
            <a:r>
              <a:rPr lang="en-US" altLang="zh-CN" sz="2400" b="1">
                <a:solidFill>
                  <a:srgbClr val="800000"/>
                </a:solidFill>
              </a:rPr>
              <a:t>3</a:t>
            </a:r>
            <a:r>
              <a:rPr lang="zh-CN" altLang="en-US" sz="2400"/>
              <a:t>：</a:t>
            </a:r>
          </a:p>
          <a:p>
            <a:pPr marL="0" indent="0" eaLnBrk="1" hangingPunct="1">
              <a:lnSpc>
                <a:spcPct val="90000"/>
              </a:lnSpc>
              <a:buFontTx/>
              <a:buNone/>
            </a:pPr>
            <a:r>
              <a:rPr lang="zh-CN" altLang="en-US" sz="2400"/>
              <a:t>	</a:t>
            </a:r>
            <a:r>
              <a:rPr lang="en-US" altLang="zh-CN" sz="2400"/>
              <a:t>M</a:t>
            </a:r>
            <a:r>
              <a:rPr lang="zh-CN" altLang="en-US" sz="2400"/>
              <a:t>：本命题是假的。</a:t>
            </a:r>
          </a:p>
          <a:p>
            <a:pPr marL="0" indent="0" eaLnBrk="1" hangingPunct="1">
              <a:lnSpc>
                <a:spcPct val="90000"/>
              </a:lnSpc>
              <a:buFontTx/>
              <a:buNone/>
            </a:pPr>
            <a:r>
              <a:rPr lang="zh-CN" altLang="en-US" sz="2000"/>
              <a:t>      </a:t>
            </a:r>
            <a:r>
              <a:rPr lang="zh-CN" altLang="en-US" sz="2400" b="1"/>
              <a:t>分析</a:t>
            </a:r>
            <a:r>
              <a:rPr lang="zh-CN" altLang="en-US" sz="2400"/>
              <a:t>：该命题</a:t>
            </a:r>
            <a:r>
              <a:rPr lang="en-US" altLang="zh-CN" sz="2400"/>
              <a:t>M</a:t>
            </a:r>
            <a:r>
              <a:rPr lang="zh-CN" altLang="en-US" sz="2400"/>
              <a:t>为</a:t>
            </a:r>
            <a:r>
              <a:rPr lang="zh-CN" altLang="en-US" sz="2400" b="1"/>
              <a:t>悖论</a:t>
            </a:r>
            <a:r>
              <a:rPr lang="zh-CN" altLang="en-US" sz="2400"/>
              <a:t>；因为若指派 “命题”为真，则</a:t>
            </a:r>
            <a:r>
              <a:rPr lang="en-US" altLang="zh-CN" sz="2400"/>
              <a:t>M</a:t>
            </a:r>
            <a:r>
              <a:rPr lang="zh-CN" altLang="en-US" sz="2400"/>
              <a:t>为假。</a:t>
            </a:r>
          </a:p>
          <a:p>
            <a:pPr marL="0" indent="0" eaLnBrk="1" hangingPunct="1">
              <a:lnSpc>
                <a:spcPct val="90000"/>
              </a:lnSpc>
              <a:buFontTx/>
              <a:buNone/>
            </a:pPr>
            <a:r>
              <a:rPr lang="zh-CN" altLang="en-US" sz="2400"/>
              <a:t>若指派 “命题”为假，则</a:t>
            </a:r>
            <a:r>
              <a:rPr lang="en-US" altLang="zh-CN" sz="2400"/>
              <a:t>M</a:t>
            </a:r>
            <a:r>
              <a:rPr lang="zh-CN" altLang="en-US" sz="2400"/>
              <a:t>为真。</a:t>
            </a:r>
          </a:p>
          <a:p>
            <a:pPr marL="0" indent="0" eaLnBrk="1" hangingPunct="1">
              <a:lnSpc>
                <a:spcPct val="90000"/>
              </a:lnSpc>
              <a:buFontTx/>
              <a:buNone/>
            </a:pPr>
            <a:r>
              <a:rPr lang="zh-CN" altLang="en-US" sz="2400"/>
              <a:t>        此为特殊的陈述句，是不能分辨真假的陈述句，是陈述句</a:t>
            </a:r>
          </a:p>
          <a:p>
            <a:pPr marL="0" indent="0" eaLnBrk="1" hangingPunct="1">
              <a:lnSpc>
                <a:spcPct val="90000"/>
              </a:lnSpc>
              <a:buFontTx/>
              <a:buNone/>
            </a:pPr>
            <a:r>
              <a:rPr lang="zh-CN" altLang="en-US" sz="2400"/>
              <a:t>中的怪论，即悖论。故：</a:t>
            </a:r>
            <a:r>
              <a:rPr lang="zh-CN" altLang="en-US" sz="2400" b="1"/>
              <a:t>除悖论之外的陈述句都是命题</a:t>
            </a:r>
            <a:r>
              <a:rPr lang="zh-CN" altLang="en-US" sz="2400"/>
              <a:t>。</a:t>
            </a:r>
          </a:p>
        </p:txBody>
      </p:sp>
      <p:sp>
        <p:nvSpPr>
          <p:cNvPr id="8196" name="Text Box 4">
            <a:extLst>
              <a:ext uri="{FF2B5EF4-FFF2-40B4-BE49-F238E27FC236}">
                <a16:creationId xmlns:a16="http://schemas.microsoft.com/office/drawing/2014/main" id="{AB9B46ED-F3C4-429A-9B0C-CF878AFDAF7A}"/>
              </a:ext>
            </a:extLst>
          </p:cNvPr>
          <p:cNvSpPr txBox="1">
            <a:spLocks noChangeArrowheads="1"/>
          </p:cNvSpPr>
          <p:nvPr/>
        </p:nvSpPr>
        <p:spPr bwMode="auto">
          <a:xfrm>
            <a:off x="457200" y="2286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200" b="1">
                <a:solidFill>
                  <a:schemeClr val="tx2"/>
                </a:solidFill>
              </a:rPr>
              <a:t>1-1	</a:t>
            </a:r>
            <a:r>
              <a:rPr lang="zh-CN" altLang="en-US" sz="3200" b="1">
                <a:solidFill>
                  <a:schemeClr val="tx2"/>
                </a:solidFill>
              </a:rPr>
              <a:t>命题及其表示法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0-#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 calcmode="lin" valueType="num">
                                      <p:cBhvr additive="base">
                                        <p:cTn id="13"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 calcmode="lin" valueType="num">
                                      <p:cBhvr additive="base">
                                        <p:cTn id="19"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5">
                                            <p:txEl>
                                              <p:pRg st="2" end="2"/>
                                            </p:txEl>
                                          </p:spTgt>
                                        </p:tgtEl>
                                        <p:attrNameLst>
                                          <p:attrName>style.visibility</p:attrName>
                                        </p:attrNameLst>
                                      </p:cBhvr>
                                      <p:to>
                                        <p:strVal val="visible"/>
                                      </p:to>
                                    </p:set>
                                    <p:anim calcmode="lin" valueType="num">
                                      <p:cBhvr additive="base">
                                        <p:cTn id="25" dur="500" fill="hold"/>
                                        <p:tgtEl>
                                          <p:spTgt spid="819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5">
                                            <p:txEl>
                                              <p:pRg st="3" end="3"/>
                                            </p:txEl>
                                          </p:spTgt>
                                        </p:tgtEl>
                                        <p:attrNameLst>
                                          <p:attrName>style.visibility</p:attrName>
                                        </p:attrNameLst>
                                      </p:cBhvr>
                                      <p:to>
                                        <p:strVal val="visible"/>
                                      </p:to>
                                    </p:set>
                                    <p:anim calcmode="lin" valueType="num">
                                      <p:cBhvr additive="base">
                                        <p:cTn id="31" dur="500" fill="hold"/>
                                        <p:tgtEl>
                                          <p:spTgt spid="819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5">
                                            <p:txEl>
                                              <p:pRg st="4" end="4"/>
                                            </p:txEl>
                                          </p:spTgt>
                                        </p:tgtEl>
                                        <p:attrNameLst>
                                          <p:attrName>style.visibility</p:attrName>
                                        </p:attrNameLst>
                                      </p:cBhvr>
                                      <p:to>
                                        <p:strVal val="visible"/>
                                      </p:to>
                                    </p:set>
                                    <p:anim calcmode="lin" valueType="num">
                                      <p:cBhvr additive="base">
                                        <p:cTn id="37" dur="500" fill="hold"/>
                                        <p:tgtEl>
                                          <p:spTgt spid="819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5">
                                            <p:txEl>
                                              <p:pRg st="5" end="5"/>
                                            </p:txEl>
                                          </p:spTgt>
                                        </p:tgtEl>
                                        <p:attrNameLst>
                                          <p:attrName>style.visibility</p:attrName>
                                        </p:attrNameLst>
                                      </p:cBhvr>
                                      <p:to>
                                        <p:strVal val="visible"/>
                                      </p:to>
                                    </p:set>
                                    <p:anim calcmode="lin" valueType="num">
                                      <p:cBhvr additive="base">
                                        <p:cTn id="43" dur="500" fill="hold"/>
                                        <p:tgtEl>
                                          <p:spTgt spid="8195">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195">
                                            <p:txEl>
                                              <p:pRg st="6" end="6"/>
                                            </p:txEl>
                                          </p:spTgt>
                                        </p:tgtEl>
                                        <p:attrNameLst>
                                          <p:attrName>style.visibility</p:attrName>
                                        </p:attrNameLst>
                                      </p:cBhvr>
                                      <p:to>
                                        <p:strVal val="visible"/>
                                      </p:to>
                                    </p:set>
                                    <p:anim calcmode="lin" valueType="num">
                                      <p:cBhvr additive="base">
                                        <p:cTn id="49" dur="500" fill="hold"/>
                                        <p:tgtEl>
                                          <p:spTgt spid="8195">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195">
                                            <p:txEl>
                                              <p:pRg st="7" end="7"/>
                                            </p:txEl>
                                          </p:spTgt>
                                        </p:tgtEl>
                                        <p:attrNameLst>
                                          <p:attrName>style.visibility</p:attrName>
                                        </p:attrNameLst>
                                      </p:cBhvr>
                                      <p:to>
                                        <p:strVal val="visible"/>
                                      </p:to>
                                    </p:set>
                                    <p:anim calcmode="lin" valueType="num">
                                      <p:cBhvr additive="base">
                                        <p:cTn id="55" dur="500" fill="hold"/>
                                        <p:tgtEl>
                                          <p:spTgt spid="8195">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1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195">
                                            <p:txEl>
                                              <p:pRg st="8" end="8"/>
                                            </p:txEl>
                                          </p:spTgt>
                                        </p:tgtEl>
                                        <p:attrNameLst>
                                          <p:attrName>style.visibility</p:attrName>
                                        </p:attrNameLst>
                                      </p:cBhvr>
                                      <p:to>
                                        <p:strVal val="visible"/>
                                      </p:to>
                                    </p:set>
                                    <p:anim calcmode="lin" valueType="num">
                                      <p:cBhvr additive="base">
                                        <p:cTn id="61" dur="500" fill="hold"/>
                                        <p:tgtEl>
                                          <p:spTgt spid="8195">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1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195">
                                            <p:txEl>
                                              <p:pRg st="9" end="9"/>
                                            </p:txEl>
                                          </p:spTgt>
                                        </p:tgtEl>
                                        <p:attrNameLst>
                                          <p:attrName>style.visibility</p:attrName>
                                        </p:attrNameLst>
                                      </p:cBhvr>
                                      <p:to>
                                        <p:strVal val="visible"/>
                                      </p:to>
                                    </p:set>
                                    <p:anim calcmode="lin" valueType="num">
                                      <p:cBhvr additive="base">
                                        <p:cTn id="67" dur="500" fill="hold"/>
                                        <p:tgtEl>
                                          <p:spTgt spid="8195">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819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195">
                                            <p:txEl>
                                              <p:pRg st="10" end="10"/>
                                            </p:txEl>
                                          </p:spTgt>
                                        </p:tgtEl>
                                        <p:attrNameLst>
                                          <p:attrName>style.visibility</p:attrName>
                                        </p:attrNameLst>
                                      </p:cBhvr>
                                      <p:to>
                                        <p:strVal val="visible"/>
                                      </p:to>
                                    </p:set>
                                    <p:anim calcmode="lin" valueType="num">
                                      <p:cBhvr additive="base">
                                        <p:cTn id="73" dur="500" fill="hold"/>
                                        <p:tgtEl>
                                          <p:spTgt spid="8195">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819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195">
                                            <p:txEl>
                                              <p:pRg st="11" end="11"/>
                                            </p:txEl>
                                          </p:spTgt>
                                        </p:tgtEl>
                                        <p:attrNameLst>
                                          <p:attrName>style.visibility</p:attrName>
                                        </p:attrNameLst>
                                      </p:cBhvr>
                                      <p:to>
                                        <p:strVal val="visible"/>
                                      </p:to>
                                    </p:set>
                                    <p:anim calcmode="lin" valueType="num">
                                      <p:cBhvr additive="base">
                                        <p:cTn id="79" dur="500" fill="hold"/>
                                        <p:tgtEl>
                                          <p:spTgt spid="8195">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819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P spid="819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7C2FFF4-B75D-4AF6-9E9B-9125EF732963}"/>
              </a:ext>
            </a:extLst>
          </p:cNvPr>
          <p:cNvSpPr>
            <a:spLocks noGrp="1" noChangeArrowheads="1"/>
          </p:cNvSpPr>
          <p:nvPr>
            <p:ph type="body" idx="1"/>
          </p:nvPr>
        </p:nvSpPr>
        <p:spPr/>
        <p:txBody>
          <a:bodyPr/>
          <a:lstStyle/>
          <a:p>
            <a:pPr eaLnBrk="1" hangingPunct="1">
              <a:buFontTx/>
              <a:buNone/>
            </a:pPr>
            <a:r>
              <a:rPr lang="zh-CN" altLang="en-US" sz="2000"/>
              <a:t>感叹句、疑问句、祈使句等都不是命题。</a:t>
            </a:r>
          </a:p>
          <a:p>
            <a:pPr eaLnBrk="1" hangingPunct="1">
              <a:buFontTx/>
              <a:buNone/>
            </a:pPr>
            <a:r>
              <a:rPr lang="zh-CN" altLang="en-US" sz="2000"/>
              <a:t>例</a:t>
            </a:r>
          </a:p>
          <a:p>
            <a:pPr eaLnBrk="1" hangingPunct="1">
              <a:buFontTx/>
              <a:buNone/>
            </a:pPr>
            <a:r>
              <a:rPr lang="en-US" altLang="zh-CN" sz="2000"/>
              <a:t>1. </a:t>
            </a:r>
            <a:r>
              <a:rPr lang="zh-CN" altLang="en-US" sz="2000"/>
              <a:t>今天天气多好啊！（感叹句）</a:t>
            </a:r>
          </a:p>
          <a:p>
            <a:pPr eaLnBrk="1" hangingPunct="1">
              <a:buFontTx/>
              <a:buNone/>
            </a:pPr>
            <a:r>
              <a:rPr lang="en-US" altLang="zh-CN" sz="2000"/>
              <a:t>2. </a:t>
            </a:r>
            <a:r>
              <a:rPr lang="zh-CN" altLang="en-US" sz="2000"/>
              <a:t>今天是星期三吗？（疑问句）</a:t>
            </a:r>
          </a:p>
          <a:p>
            <a:pPr eaLnBrk="1" hangingPunct="1">
              <a:buFontTx/>
              <a:buNone/>
            </a:pPr>
            <a:r>
              <a:rPr lang="en-US" altLang="zh-CN" sz="2000"/>
              <a:t>3. </a:t>
            </a:r>
            <a:r>
              <a:rPr lang="zh-CN" altLang="en-US" sz="2000"/>
              <a:t>请关窗！（祈使句）</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00FFFF"/>
      </a:lt1>
      <a:dk2>
        <a:srgbClr val="993300"/>
      </a:dk2>
      <a:lt2>
        <a:srgbClr val="808080"/>
      </a:lt2>
      <a:accent1>
        <a:srgbClr val="00CC99"/>
      </a:accent1>
      <a:accent2>
        <a:srgbClr val="FF0066"/>
      </a:accent2>
      <a:accent3>
        <a:srgbClr val="AAFFFF"/>
      </a:accent3>
      <a:accent4>
        <a:srgbClr val="000000"/>
      </a:accent4>
      <a:accent5>
        <a:srgbClr val="AAE2CA"/>
      </a:accent5>
      <a:accent6>
        <a:srgbClr val="E7005C"/>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7333</TotalTime>
  <Words>10210</Words>
  <Application>Microsoft Office PowerPoint</Application>
  <PresentationFormat>全屏显示(4:3)</PresentationFormat>
  <Paragraphs>1062</Paragraphs>
  <Slides>52</Slides>
  <Notes>1</Notes>
  <HiddenSlides>0</HiddenSlides>
  <MMClips>0</MMClips>
  <ScaleCrop>false</ScaleCrop>
  <HeadingPairs>
    <vt:vector size="8" baseType="variant">
      <vt:variant>
        <vt:lpstr>已用的字体</vt:lpstr>
      </vt:variant>
      <vt:variant>
        <vt:i4>2</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6" baseType="lpstr">
      <vt:lpstr>宋体</vt:lpstr>
      <vt:lpstr>Times New Roman</vt:lpstr>
      <vt:lpstr>默认设计模板</vt:lpstr>
      <vt:lpstr>Equation</vt:lpstr>
      <vt:lpstr>离散数学</vt:lpstr>
      <vt:lpstr>PowerPoint 演示文稿</vt:lpstr>
      <vt:lpstr>参考教材</vt:lpstr>
      <vt:lpstr>离散数学(主要内容)</vt:lpstr>
      <vt:lpstr>PowerPoint 演示文稿</vt:lpstr>
      <vt:lpstr>第一篇 数理逻辑</vt:lpstr>
      <vt:lpstr>第一章 命题逻辑</vt:lpstr>
      <vt:lpstr>PowerPoint 演示文稿</vt:lpstr>
      <vt:lpstr>PowerPoint 演示文稿</vt:lpstr>
      <vt:lpstr>PowerPoint 演示文稿</vt:lpstr>
      <vt:lpstr>1-2   联结词</vt:lpstr>
      <vt:lpstr>PowerPoint 演示文稿</vt:lpstr>
      <vt:lpstr>PowerPoint 演示文稿</vt:lpstr>
      <vt:lpstr>PowerPoint 演示文稿</vt:lpstr>
      <vt:lpstr>PowerPoint 演示文稿</vt:lpstr>
      <vt:lpstr>1-3    命题公式与翻译</vt:lpstr>
      <vt:lpstr>PowerPoint 演示文稿</vt:lpstr>
      <vt:lpstr>PowerPoint 演示文稿</vt:lpstr>
      <vt:lpstr>PowerPoint 演示文稿</vt:lpstr>
      <vt:lpstr>PowerPoint 演示文稿</vt:lpstr>
      <vt:lpstr>PowerPoint 演示文稿</vt:lpstr>
      <vt:lpstr>1-4    真值表与等价公式   </vt:lpstr>
      <vt:lpstr>PowerPoint 演示文稿</vt:lpstr>
      <vt:lpstr>PowerPoint 演示文稿</vt:lpstr>
      <vt:lpstr>PowerPoint 演示文稿</vt:lpstr>
      <vt:lpstr>1-5    重言式与蕴含式</vt:lpstr>
      <vt:lpstr>PowerPoint 演示文稿</vt:lpstr>
      <vt:lpstr>PowerPoint 演示文稿</vt:lpstr>
      <vt:lpstr>PowerPoint 演示文稿</vt:lpstr>
      <vt:lpstr>1-6    其他联结词</vt:lpstr>
      <vt:lpstr>PowerPoint 演示文稿</vt:lpstr>
      <vt:lpstr>PowerPoint 演示文稿</vt:lpstr>
      <vt:lpstr>PowerPoint 演示文稿</vt:lpstr>
      <vt:lpstr>1-7     对偶与范式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1-8     推理理论</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第一篇 数理逻辑</dc:title>
  <dc:creator>高歌</dc:creator>
  <cp:lastModifiedBy>高歌</cp:lastModifiedBy>
  <cp:revision>98</cp:revision>
  <dcterms:modified xsi:type="dcterms:W3CDTF">2021-11-02T14:27:30Z</dcterms:modified>
</cp:coreProperties>
</file>