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1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0929"/>
  </p:normalViewPr>
  <p:slideViewPr>
    <p:cSldViewPr>
      <p:cViewPr varScale="1">
        <p:scale>
          <a:sx n="84" d="100"/>
          <a:sy n="84" d="100"/>
        </p:scale>
        <p:origin x="8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A760A8F2-D25A-41AF-8CD5-7F3A7F1718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EDF39298-194E-4D85-9D2F-6279296B5C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BFA208C1-F95C-4B6B-90FE-858EBB9FBA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886CE3B1-D1BD-49E7-9BEA-3D3839F57A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EE4EAAB-EABC-4A07-891E-E53E6AF1E4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3B96D5B-0C2A-4289-9625-C52598F73D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E526A790-2775-4C8B-9006-0C6798C46D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745F47AD-1052-42C5-916E-4B508AC500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060919-9FAE-4FC9-98DF-669BCF9AE42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B5790-3CFB-4A3F-8E4E-F7664866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D5F7FB-01E5-41FA-97FD-7807CDF0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FAC1D-9934-45EA-A689-0525A117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B4839-9212-4913-95D9-32074DD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B5A1-008A-49F4-B436-09272A7C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BCFF9-4DC2-4702-AE89-706819F1B9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59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0B0A64-4CD7-4F2C-A2BC-FBC32496C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2116A-1434-4EBC-BFA1-0D2AE1461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D1200-335A-47BC-8230-4A068D82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1FA39-BB28-4F48-9412-DF5C7CD3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3B751-4C79-4E24-BBE3-DC03C02E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E083E-A178-43D5-9C93-78A5457657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54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1F2F-3DB0-4F78-90C7-60E231B7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6A013-1E85-445A-AB51-CC374E91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CBAC7-E618-48FF-A60E-26EE9B13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EAA49-799E-4F3B-8B2B-903CDDE8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BE8BA-EA0C-431F-9F89-A7AA867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55F74-B2B5-4FCC-95A8-A84824FABC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08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3DD95-8F1C-4C24-8EB7-397E93E4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879F0-F642-4D39-B52E-F20A0118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D6CCF-4C5E-4DCF-812D-C265F48A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F4AB9-9154-4A6E-9DE9-695C5E2B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D3C7F-DFF4-419C-A2EB-AC924979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4BA8B-52CD-4C59-9F4C-9F4853075F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74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CC748-D506-4389-8536-975CBF1D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54259-8482-443E-A6EC-ED21FC122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24F7C-95C4-4669-93C1-D9B1CDF1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028A6-EE6A-4669-B919-BF1B39DC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8EB4D-F5D4-4BF6-A371-6A1F88ED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FAEA1-579A-4A53-B6E8-4B8CE94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8EA4-A879-4E9C-8C57-7A20B4F554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6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D2554-C687-4E80-AB43-385785C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B1A65-EADC-4F5C-B6D6-F475989C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3EBB9-73E7-4D8F-A479-553FFEA4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8E07D6-C1C8-4748-A49C-4534CC07C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4FBCD-873C-4084-9202-29FFDB06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C0223B-AA11-484A-A968-2420F294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C5DE6-F397-48E7-B1B0-3B602020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E0CC25-79D5-4628-9480-E90ED433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C71CA-3033-46A5-85BB-7C9B5F0E3A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35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E172A-936C-4A06-B563-95097B20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F632C3-8353-4B3B-9A60-E8641044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6A72FC-6B49-42DD-9E83-7A254A1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96F58-5F77-4B88-87BD-6623C55A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F209A-6BAF-46C9-810E-7126FC143E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0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A2076A-2EBB-478E-A072-FF8BB7B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04FD8C-69C7-46E1-BA0D-5DD186B3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B53B6-79C5-40E1-AEC8-086B16C8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2FD35-BF52-4B3C-9DD3-8D29436579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29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7437-405C-41B5-9FDF-EF08444E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9571-F00F-476D-9855-B9D6F425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8A068-B919-4591-BAAA-ECDD0AA08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50C94-831C-4996-832C-F5519C3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D9C62-21EC-4A7D-83AD-B2F7D3F6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E25B4-F244-4838-ACE3-626A8BC5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EA313-D9F8-4E3E-A9C7-916DB42EF0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0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722E0-4691-4151-8A28-A57969A2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523324-95AC-4FE8-9A95-AC4A134C4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3B67EE-BAC4-454A-9BD5-FC32DD8D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30654-23E3-4134-8F38-866BFB5C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13A54-C388-4D9F-8BFC-C6D1DCD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5D36A-EB21-4771-96BE-E6BD27F6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BB6E4-242A-417B-9940-B2AA594F4E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47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C2DE93F6-2331-4F5C-A020-88F3BF77C731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2B62A65A-9373-401B-AF9E-0A5272BAE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1CE72055-D295-4767-80A1-43F18A844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F40107B9-DF2D-4A15-B801-E4967C019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A1E56E8-794A-42BE-A873-C1DFEAAED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1F98DDB-973F-4E87-83FB-53BE9C0A4B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4D173402-0238-49B8-BC87-36533101FB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91FD72F-4596-4E3E-B4FD-A03970EC76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+mn-lt"/>
              </a:defRPr>
            </a:lvl1pPr>
          </a:lstStyle>
          <a:p>
            <a:fld id="{910825D4-E539-4C06-A244-7117812994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E989F31E-E3BC-433D-A67A-E317A589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FFCC00"/>
                </a:solidFill>
                <a:ea typeface="华文新魏" panose="02010800040101010101" pitchFamily="2" charset="-122"/>
              </a:rPr>
              <a:t>5.</a:t>
            </a:r>
            <a:r>
              <a:rPr lang="zh-CN" altLang="en-US" sz="3600">
                <a:solidFill>
                  <a:srgbClr val="FFCC00"/>
                </a:solidFill>
                <a:ea typeface="华文新魏" panose="02010800040101010101" pitchFamily="2" charset="-122"/>
              </a:rPr>
              <a:t>代数结构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A7326FBE-6117-49A0-AA60-3886142A9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67056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5.1</a:t>
            </a:r>
            <a:r>
              <a:rPr lang="zh-CN" altLang="en-US"/>
              <a:t>代数系统的引入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5.2</a:t>
            </a:r>
            <a:r>
              <a:rPr lang="zh-CN" altLang="en-US"/>
              <a:t>运算及其性质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5.3</a:t>
            </a:r>
            <a:r>
              <a:rPr lang="zh-CN" altLang="en-US"/>
              <a:t>半群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5.4</a:t>
            </a:r>
            <a:r>
              <a:rPr lang="zh-CN" altLang="en-US"/>
              <a:t>群与子群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5.5</a:t>
            </a:r>
            <a:r>
              <a:rPr lang="zh-CN" altLang="en-US"/>
              <a:t>阿贝尔群和循环群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5.7</a:t>
            </a:r>
            <a:r>
              <a:rPr lang="zh-CN" altLang="en-US"/>
              <a:t>陪集与拉格朗日定理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5.8</a:t>
            </a:r>
            <a:r>
              <a:rPr lang="zh-CN" altLang="en-US"/>
              <a:t>同态与同构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5.9</a:t>
            </a:r>
            <a:r>
              <a:rPr lang="zh-CN" altLang="en-US"/>
              <a:t>环与域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ED4E835-96A9-4497-8A8E-E89950705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25475"/>
            <a:ext cx="8763000" cy="762000"/>
          </a:xfrm>
        </p:spPr>
        <p:txBody>
          <a:bodyPr/>
          <a:lstStyle/>
          <a:p>
            <a:r>
              <a:rPr lang="en-US" altLang="zh-CN" sz="40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5.1 </a:t>
            </a:r>
            <a:r>
              <a:rPr lang="zh-CN" altLang="en-US" b="1">
                <a:latin typeface="宋体" panose="02010600030101010101" pitchFamily="2" charset="-122"/>
              </a:rPr>
              <a:t>代数系统的引入</a:t>
            </a:r>
            <a:r>
              <a:rPr lang="zh-CN" altLang="en-US" b="1"/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62DDC97-1210-4C9F-BA67-D1DFB56B6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391400" cy="4038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  </a:t>
            </a:r>
            <a:r>
              <a:rPr lang="zh-CN" altLang="en-US" sz="2800" b="1">
                <a:latin typeface="宋体" panose="02010600030101010101" pitchFamily="2" charset="-122"/>
              </a:rPr>
              <a:t>人们研究和考察现实世界中的各种现象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或过程往往要借助于所谓的数学模型。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例如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在微积分中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物体的速度可用导数、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面积、体积可用定积分计算。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  针对某个具体问题选用适宜的数学结构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去进行较为确切的描述， 这就是所谓数学模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型。</a:t>
            </a:r>
            <a:r>
              <a:rPr lang="zh-CN" altLang="en-US" sz="2800">
                <a:latin typeface="宋体" panose="02010600030101010101" pitchFamily="2" charset="-122"/>
              </a:rPr>
              <a:t>             </a:t>
            </a: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440D6942-833A-4F6E-84E6-8C9AF33790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2206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938A02C0-5C2E-45EA-A31E-A904D2EE7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宋体" panose="02010600030101010101" pitchFamily="2" charset="-122"/>
              </a:rPr>
              <a:t>代数系统的引入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D4FCB58-92FE-4CD5-857D-2EA3127ED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数学结构在数学模型中占有极为重要的地位，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我们现在下面讨论的数学结构是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由集合上定义若干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运算而组成的系统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宋体" panose="02010600030101010101" pitchFamily="2" charset="-122"/>
              </a:rPr>
              <a:t>称为代数系统。</a:t>
            </a:r>
            <a:r>
              <a:rPr lang="zh-CN" altLang="en-US" sz="2800" b="1">
                <a:solidFill>
                  <a:srgbClr val="99FF33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在计算机科学中，研究机器可计算性语言、算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法计算的复杂性、刻划抽象的数据结构等等，都需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要这现代代数系统知识。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  <p:bldP spid="819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075C878-77DE-4178-905C-60BD393E7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宋体" panose="02010600030101010101" pitchFamily="2" charset="-122"/>
              </a:rPr>
              <a:t>代数系统的引入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A0BFC2B-B036-43F6-9EB4-13082E99A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41513"/>
            <a:ext cx="91440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CC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400" b="1">
                <a:solidFill>
                  <a:srgbClr val="FFCC00"/>
                </a:solidFill>
                <a:latin typeface="宋体" panose="02010600030101010101" pitchFamily="2" charset="-122"/>
              </a:rPr>
              <a:t>5-1.1  </a:t>
            </a:r>
            <a:r>
              <a:rPr lang="zh-CN" altLang="en-US" sz="2400" b="1">
                <a:latin typeface="宋体" panose="02010600030101010101" pitchFamily="2" charset="-122"/>
              </a:rPr>
              <a:t>对于集合</a:t>
            </a:r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，一个从</a:t>
            </a:r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en-US" altLang="zh-CN" sz="2400" b="1" baseline="30000">
                <a:latin typeface="宋体" panose="02010600030101010101" pitchFamily="2" charset="-122"/>
              </a:rPr>
              <a:t>n</a:t>
            </a:r>
            <a:r>
              <a:rPr lang="zh-CN" altLang="en-US" sz="2400" b="1">
                <a:latin typeface="宋体" panose="02010600030101010101" pitchFamily="2" charset="-122"/>
              </a:rPr>
              <a:t>到</a:t>
            </a:r>
            <a:r>
              <a:rPr lang="en-US" altLang="zh-CN" sz="2400" b="1"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的映射，称为集合</a:t>
            </a:r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上的一个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     </a:t>
            </a:r>
            <a:r>
              <a:rPr lang="en-US" altLang="zh-CN" sz="2400" b="1">
                <a:latin typeface="宋体" panose="02010600030101010101" pitchFamily="2" charset="-122"/>
              </a:rPr>
              <a:t>n</a:t>
            </a:r>
            <a:r>
              <a:rPr lang="zh-CN" altLang="en-US" sz="2400" b="1">
                <a:latin typeface="宋体" panose="02010600030101010101" pitchFamily="2" charset="-122"/>
              </a:rPr>
              <a:t>元运算。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CC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400" b="1">
                <a:solidFill>
                  <a:srgbClr val="FFCC00"/>
                </a:solidFill>
                <a:latin typeface="宋体" panose="02010600030101010101" pitchFamily="2" charset="-122"/>
              </a:rPr>
              <a:t>5-1.2</a:t>
            </a:r>
            <a:r>
              <a:rPr lang="en-US" altLang="zh-CN" sz="2400" b="1">
                <a:latin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</a:rPr>
              <a:t>一个非空集合</a:t>
            </a:r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连同若干个定义在该集合上的运算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    </a:t>
            </a:r>
            <a:r>
              <a:rPr lang="en-US" altLang="zh-CN" sz="2400" b="1">
                <a:latin typeface="宋体" panose="02010600030101010101" pitchFamily="2" charset="-122"/>
              </a:rPr>
              <a:t>f</a:t>
            </a:r>
            <a:r>
              <a:rPr lang="en-US" altLang="zh-CN" sz="2400" b="1" baseline="-25000">
                <a:latin typeface="宋体" panose="02010600030101010101" pitchFamily="2" charset="-122"/>
              </a:rPr>
              <a:t>1</a:t>
            </a:r>
            <a:r>
              <a:rPr lang="en-US" altLang="zh-CN" sz="2400" b="1">
                <a:latin typeface="宋体" panose="02010600030101010101" pitchFamily="2" charset="-122"/>
              </a:rPr>
              <a:t>,f</a:t>
            </a:r>
            <a:r>
              <a:rPr lang="en-US" altLang="zh-CN" sz="2400" b="1" baseline="-25000">
                <a:latin typeface="宋体" panose="02010600030101010101" pitchFamily="2" charset="-122"/>
              </a:rPr>
              <a:t>2</a:t>
            </a:r>
            <a:r>
              <a:rPr lang="en-US" altLang="zh-CN" sz="2400" b="1">
                <a:latin typeface="宋体" panose="02010600030101010101" pitchFamily="2" charset="-122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r>
              <a:rPr lang="en-US" altLang="zh-CN" sz="2400" b="1">
                <a:latin typeface="宋体" panose="02010600030101010101" pitchFamily="2" charset="-122"/>
              </a:rPr>
              <a:t>,f</a:t>
            </a:r>
            <a:r>
              <a:rPr lang="en-US" altLang="zh-CN" sz="2400" b="1" baseline="-25000">
                <a:latin typeface="宋体" panose="02010600030101010101" pitchFamily="2" charset="-122"/>
              </a:rPr>
              <a:t>n</a:t>
            </a:r>
            <a:r>
              <a:rPr lang="zh-CN" altLang="en-US" sz="2400" b="1">
                <a:latin typeface="宋体" panose="02010600030101010101" pitchFamily="2" charset="-122"/>
              </a:rPr>
              <a:t>所组成的系统就称为一个代数系统，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    记作</a:t>
            </a:r>
            <a:r>
              <a:rPr lang="en-US" altLang="zh-CN" sz="2400" b="1">
                <a:latin typeface="宋体" panose="02010600030101010101" pitchFamily="2" charset="-122"/>
              </a:rPr>
              <a:t>〈A,f</a:t>
            </a:r>
            <a:r>
              <a:rPr lang="en-US" altLang="zh-CN" sz="2400" b="1" baseline="-25000">
                <a:latin typeface="宋体" panose="02010600030101010101" pitchFamily="2" charset="-122"/>
              </a:rPr>
              <a:t>1</a:t>
            </a:r>
            <a:r>
              <a:rPr lang="en-US" altLang="zh-CN" sz="2400" b="1">
                <a:latin typeface="宋体" panose="02010600030101010101" pitchFamily="2" charset="-122"/>
              </a:rPr>
              <a:t>,f</a:t>
            </a:r>
            <a:r>
              <a:rPr lang="en-US" altLang="zh-CN" sz="2400" b="1" baseline="-25000">
                <a:latin typeface="宋体" panose="02010600030101010101" pitchFamily="2" charset="-122"/>
              </a:rPr>
              <a:t>2</a:t>
            </a:r>
            <a:r>
              <a:rPr lang="en-US" altLang="zh-CN" sz="2400" b="1">
                <a:latin typeface="宋体" panose="02010600030101010101" pitchFamily="2" charset="-122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r>
              <a:rPr lang="en-US" altLang="zh-CN" sz="2400" b="1">
                <a:latin typeface="宋体" panose="02010600030101010101" pitchFamily="2" charset="-122"/>
              </a:rPr>
              <a:t>,f</a:t>
            </a:r>
            <a:r>
              <a:rPr lang="en-US" altLang="zh-CN" sz="2400" b="1" baseline="-25000">
                <a:latin typeface="宋体" panose="02010600030101010101" pitchFamily="2" charset="-122"/>
              </a:rPr>
              <a:t>n</a:t>
            </a:r>
            <a:r>
              <a:rPr lang="en-US" altLang="zh-CN" sz="2400" b="1">
                <a:latin typeface="宋体" panose="02010600030101010101" pitchFamily="2" charset="-122"/>
              </a:rPr>
              <a:t> 〉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本章主要研究：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     </a:t>
            </a:r>
            <a:r>
              <a:rPr lang="en-US" altLang="zh-CN" sz="2400" b="1">
                <a:latin typeface="宋体" panose="02010600030101010101" pitchFamily="2" charset="-122"/>
              </a:rPr>
              <a:t>〈A,f</a:t>
            </a:r>
            <a:r>
              <a:rPr lang="en-US" altLang="zh-CN" sz="2400" b="1" baseline="-25000">
                <a:latin typeface="宋体" panose="02010600030101010101" pitchFamily="2" charset="-122"/>
              </a:rPr>
              <a:t>1</a:t>
            </a:r>
            <a:r>
              <a:rPr lang="en-US" altLang="zh-CN" sz="2400" b="1">
                <a:latin typeface="宋体" panose="02010600030101010101" pitchFamily="2" charset="-122"/>
              </a:rPr>
              <a:t>〉</a:t>
            </a:r>
            <a:r>
              <a:rPr lang="zh-CN" altLang="en-US" sz="2400" b="1">
                <a:latin typeface="宋体" panose="02010600030101010101" pitchFamily="2" charset="-122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</a:rPr>
              <a:t>〈A,f</a:t>
            </a:r>
            <a:r>
              <a:rPr lang="en-US" altLang="zh-CN" sz="2400" b="1" baseline="-25000">
                <a:latin typeface="宋体" panose="02010600030101010101" pitchFamily="2" charset="-122"/>
              </a:rPr>
              <a:t>1</a:t>
            </a:r>
            <a:r>
              <a:rPr lang="en-US" altLang="zh-CN" sz="2400" b="1">
                <a:latin typeface="宋体" panose="02010600030101010101" pitchFamily="2" charset="-122"/>
              </a:rPr>
              <a:t>,f</a:t>
            </a:r>
            <a:r>
              <a:rPr lang="en-US" altLang="zh-CN" sz="2400" b="1" baseline="-25000">
                <a:latin typeface="宋体" panose="02010600030101010101" pitchFamily="2" charset="-122"/>
              </a:rPr>
              <a:t>2</a:t>
            </a:r>
            <a:r>
              <a:rPr lang="en-US" altLang="zh-CN" sz="2400" b="1">
                <a:latin typeface="宋体" panose="02010600030101010101" pitchFamily="2" charset="-122"/>
              </a:rPr>
              <a:t> 〉</a:t>
            </a:r>
            <a:r>
              <a:rPr lang="zh-CN" altLang="en-US" sz="2400" b="1">
                <a:latin typeface="宋体" panose="02010600030101010101" pitchFamily="2" charset="-122"/>
              </a:rPr>
              <a:t>两种类型的代数系统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02A27D9-D2B5-4FBA-B780-144D2A479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宋体" panose="02010600030101010101" pitchFamily="2" charset="-122"/>
              </a:rPr>
              <a:t>代数系统的引入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7A2B2C-D4BA-4E5A-BB96-49994C547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CC00"/>
                </a:solidFill>
                <a:latin typeface="宋体" panose="02010600030101010101" pitchFamily="2" charset="-122"/>
              </a:rPr>
              <a:t>注</a:t>
            </a:r>
            <a:r>
              <a:rPr lang="zh-CN" altLang="en-US" sz="2400" b="1">
                <a:latin typeface="宋体" panose="02010600030101010101" pitchFamily="2" charset="-122"/>
              </a:rPr>
              <a:t>：代数系统是由一个集合（此集合称为代数的载体）和定</a:t>
            </a:r>
          </a:p>
          <a:p>
            <a:pPr algn="just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义在集合上的若干运算构成。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①载体一般是非空集合，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例：整数集，实数集，符号串集合等。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②定义在载体上的</a:t>
            </a:r>
            <a:r>
              <a:rPr lang="en-US" altLang="zh-CN" sz="2400" b="1">
                <a:latin typeface="宋体" panose="02010600030101010101" pitchFamily="2" charset="-122"/>
              </a:rPr>
              <a:t>n</a:t>
            </a:r>
            <a:r>
              <a:rPr lang="zh-CN" altLang="en-US" sz="2400" b="1">
                <a:latin typeface="宋体" panose="02010600030101010101" pitchFamily="2" charset="-122"/>
              </a:rPr>
              <a:t>元运算是一个从</a:t>
            </a:r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en-US" altLang="zh-CN" sz="2400" b="1" baseline="30000">
                <a:latin typeface="宋体" panose="02010600030101010101" pitchFamily="2" charset="-122"/>
              </a:rPr>
              <a:t>n</a:t>
            </a:r>
            <a:r>
              <a:rPr lang="zh-CN" altLang="en-US" sz="2400" b="1">
                <a:latin typeface="宋体" panose="02010600030101010101" pitchFamily="2" charset="-122"/>
              </a:rPr>
              <a:t>到</a:t>
            </a:r>
            <a:r>
              <a:rPr lang="en-US" altLang="zh-CN" sz="2400" b="1"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的映射。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例：１）取整 </a:t>
            </a:r>
            <a:r>
              <a:rPr lang="en-US" altLang="zh-CN" sz="2400" b="1">
                <a:latin typeface="宋体" panose="02010600030101010101" pitchFamily="2" charset="-122"/>
              </a:rPr>
              <a:t>[X]</a:t>
            </a:r>
            <a:r>
              <a:rPr lang="zh-CN" altLang="en-US" sz="2400" b="1">
                <a:latin typeface="宋体" panose="02010600030101010101" pitchFamily="2" charset="-122"/>
              </a:rPr>
              <a:t>，求绝对值 </a:t>
            </a:r>
            <a:r>
              <a:rPr lang="en-US" altLang="zh-CN" sz="2400" b="1">
                <a:latin typeface="宋体" panose="02010600030101010101" pitchFamily="2" charset="-122"/>
              </a:rPr>
              <a:t>|X|</a:t>
            </a:r>
            <a:r>
              <a:rPr lang="zh-CN" altLang="en-US" sz="2400" b="1">
                <a:latin typeface="宋体" panose="02010600030101010101" pitchFamily="2" charset="-122"/>
              </a:rPr>
              <a:t>，是一元运算。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  ２）</a:t>
            </a:r>
            <a:r>
              <a:rPr lang="en-US" altLang="zh-CN" sz="2400" b="1">
                <a:latin typeface="宋体" panose="02010600030101010101" pitchFamily="2" charset="-122"/>
              </a:rPr>
              <a:t>+,</a:t>
            </a:r>
            <a:r>
              <a:rPr lang="en-US" altLang="zh-CN" sz="2400" b="1">
                <a:latin typeface="宋体" panose="02010600030101010101" pitchFamily="2" charset="-122"/>
                <a:cs typeface="Tahoma" panose="020B0604030504040204" pitchFamily="34" charset="0"/>
              </a:rPr>
              <a:t>×</a:t>
            </a:r>
            <a:r>
              <a:rPr lang="zh-CN" altLang="en-US" sz="2400" b="1">
                <a:latin typeface="宋体" panose="02010600030101010101" pitchFamily="2" charset="-122"/>
              </a:rPr>
              <a:t>是二元运算。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    ３）</a:t>
            </a:r>
            <a:r>
              <a:rPr lang="en-US" altLang="zh-CN" sz="2400" b="1">
                <a:latin typeface="宋体" panose="02010600030101010101" pitchFamily="2" charset="-122"/>
              </a:rPr>
              <a:t>if x&lt;y</a:t>
            </a:r>
            <a:r>
              <a:rPr lang="zh-CN" altLang="en-US" sz="2400" b="1">
                <a:latin typeface="宋体" panose="02010600030101010101" pitchFamily="2" charset="-122"/>
              </a:rPr>
              <a:t>　</a:t>
            </a:r>
            <a:r>
              <a:rPr lang="en-US" altLang="zh-CN" sz="2400" b="1">
                <a:latin typeface="宋体" panose="02010600030101010101" pitchFamily="2" charset="-122"/>
              </a:rPr>
              <a:t>and</a:t>
            </a:r>
            <a:r>
              <a:rPr lang="zh-CN" altLang="en-US" sz="2400" b="1">
                <a:latin typeface="宋体" panose="02010600030101010101" pitchFamily="2" charset="-122"/>
              </a:rPr>
              <a:t>　</a:t>
            </a:r>
            <a:r>
              <a:rPr lang="en-US" altLang="zh-CN" sz="2400" b="1">
                <a:latin typeface="宋体" panose="02010600030101010101" pitchFamily="2" charset="-122"/>
              </a:rPr>
              <a:t>y&lt;z  then</a:t>
            </a:r>
            <a:r>
              <a:rPr lang="zh-CN" altLang="en-US" sz="2400" b="1">
                <a:latin typeface="宋体" panose="02010600030101010101" pitchFamily="2" charset="-122"/>
              </a:rPr>
              <a:t>ｕ　是三元运算。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19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146</TotalTime>
  <Words>384</Words>
  <Application>Microsoft Office PowerPoint</Application>
  <PresentationFormat>全屏显示(4:3)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Times New Roman</vt:lpstr>
      <vt:lpstr>宋体</vt:lpstr>
      <vt:lpstr>Arial</vt:lpstr>
      <vt:lpstr>Wingdings</vt:lpstr>
      <vt:lpstr>华文新魏</vt:lpstr>
      <vt:lpstr>Tahoma</vt:lpstr>
      <vt:lpstr>Artsy</vt:lpstr>
      <vt:lpstr>PowerPoint 演示文稿</vt:lpstr>
      <vt:lpstr>5.1 代数系统的引入 </vt:lpstr>
      <vt:lpstr>代数系统的引入</vt:lpstr>
      <vt:lpstr>代数系统的引入</vt:lpstr>
      <vt:lpstr>代数系统的引入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29</cp:revision>
  <dcterms:created xsi:type="dcterms:W3CDTF">2000-08-24T07:27:54Z</dcterms:created>
  <dcterms:modified xsi:type="dcterms:W3CDTF">2021-11-10T03:24:14Z</dcterms:modified>
</cp:coreProperties>
</file>