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85" r:id="rId17"/>
    <p:sldId id="275" r:id="rId18"/>
    <p:sldId id="274" r:id="rId19"/>
    <p:sldId id="284" r:id="rId20"/>
    <p:sldId id="276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8" d="100"/>
          <a:sy n="88" d="100"/>
        </p:scale>
        <p:origin x="885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8F97B930-75C9-47B6-A4E9-18BB943088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113924B7-D474-4195-9502-20ACA0CD6D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C6B797E-1280-4688-8E33-0BCBB20E829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35EF1D1A-75D1-4FC7-9F62-32D752F529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E816EF7-CEB8-4E68-A015-2D64680673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12CDD02-A1B4-46FE-A694-81E337E47C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C63CD8C0-A1C5-4233-90FE-7A96D7A7E9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AD0E0EF6-299B-4A97-B041-23F912CC86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242376-5E88-4CC3-88F0-E12C8BE6D6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D666-F94E-44AF-8AEE-86EC6CE9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3FEFD-B70C-430A-8723-C45A5966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1604E-134C-4941-A079-99721FF0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A1515-5F91-4FF9-A205-BD4D7E78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59174-9A54-4BCA-A2E4-B6AD862D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E0AFC-782C-4B24-9939-107FEAB78B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02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593895-22BE-47FD-A7FB-254E1A060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0ABD4F-8385-472D-B9AB-70773F405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92211-8A95-47E0-BDD5-68482AA0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99845-913A-4D8C-9C94-9D783084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30BD3-E77D-4EAB-8A37-221BE7C6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AA41B-768E-455B-A248-503B87F562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30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4EBDF-41D4-4398-A591-BE2008BE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25F06-DDD7-455C-B657-4B87B0EC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ED317-6F68-4E5D-8708-CBBAA07D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E6914-61BE-42A0-8732-1D60058E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7F9D2-8AC9-41B1-87B5-64C92F0A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B8D64-19A4-4815-843C-48EFE8A6A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58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9E23-AD3E-41DA-9B49-21BFF1181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D37B2B-0976-4B74-A643-AD07B26D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88997-8CC5-4C45-98D9-86EC22A8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CEDE0-4F28-442F-AD9C-7C300E7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CA315-0071-400A-B3C9-5B4C3F73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A0A60-142D-4EC6-A417-5BB9380F1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0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619D9-C608-4267-AD07-04ED6A0E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2DC4-2223-4D10-A52B-E5D7BC784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49572-38B7-4733-A2EB-79E276C3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34EED-DB1C-4FC2-B49F-E5975A5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AAFC3-C8A4-4DD7-BC4F-22B273A7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FBB63-7839-4B31-A180-950B8EAE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7CAE3-0246-4395-BE2E-D64CF6C87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20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7D525-7E6B-4624-95E9-E2D5CD87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2FEA1-5FA2-4A38-A0A6-FBD2601C8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748690-556B-4858-8EEA-EBA9B136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AA722-EDF9-41FA-B22F-7F865E082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EC08E-D8A3-438C-AFC8-D323E155B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2A471E-DFB2-492D-8869-232D3AE2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750C2-03D6-42A3-92B0-94E5E9F9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EC4336-0B84-4E16-B88D-49D87F11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BBCF7-B9E5-45BE-ACAC-3F22A29ECC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1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9092-823B-40FE-A70A-0BC1CA94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4236B5-9F70-45E4-8C0C-BAF9761D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661130-0777-49EA-879D-81B293C8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E07BD2-88B5-491B-B856-4AE41A6C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02B46-B3E0-46E8-99CA-198E9778EF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48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C9D1E-5020-4DC0-B2DA-608B153F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4335B2-03D1-41A7-BA49-8344793A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34C1C-5F6F-44B4-8E16-9939E535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F9D65-0CBF-451C-98BD-335D0156FF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39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42BE4-2367-46B6-899E-0047371B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FAD63-DBDA-4A1F-BA60-DDDDFA0F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3C405-F476-454F-A8C5-4C48B896E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A7E41-769C-469A-B302-9E7FB764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BAB1C-37DC-465E-A357-60F7077A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89018-8A96-4B15-974C-C20B01B0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E9C22-E24F-44E2-AB7B-BBEF94808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30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18699-9671-428B-B7AB-FC8A9A1F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52E265-FBE5-4327-8DBF-FEB073F9C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A1D55-7A6C-475F-8D1F-FAC8B3FB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7CCA4-C777-4970-AB3C-DC849673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517D6-48AD-4108-B6A2-5B77F98C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5B079-EB09-4E98-80EF-C6FF2503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A78A3-EC64-4663-A0DB-C65638FFF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72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5D4A1DA9-FCC0-413B-B261-B15ECBA3486B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2BE3E2D3-46B5-4786-BCA4-8E68E7A0C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56D715-DA9C-4EDA-A027-13223990B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6B78E0A6-9AFB-40DD-AF8D-D2F5D13F5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C69E4F6-5FB8-4695-A4B0-253CACED0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25940BF-D583-4525-8D64-0636981FE2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E32BB24-B3E7-4FEE-9E19-D55E39B743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FDD2C101-E8CB-4ED7-A7C9-726D1A47C9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+mn-lt"/>
              </a:defRPr>
            </a:lvl1pPr>
          </a:lstStyle>
          <a:p>
            <a:fld id="{890B2F89-C55D-483D-B7BD-EDDE8FF6C0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E747321-0DFB-4E01-8B7B-111ADDF54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5.4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群与子群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BAA9BC-D81E-47A9-8D63-C8B48B25F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7772400" cy="3733800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3600" b="1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群论是抽象代数发展充分的一个分支，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广泛应用于计算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通讯，计算机科学，是我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们这一章的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重点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B3AA994D-C79C-4627-A60B-AE4FE1B7DC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7CEA4EA-0DFC-4A9C-A736-5A050820C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4E9230B-8E55-429C-BF82-DEEFD56FC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么元是群中唯一的等幂元。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：若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是等幂元素，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则：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x=e*x=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9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*x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x= x</a:t>
            </a:r>
            <a:r>
              <a:rPr lang="en-US" altLang="zh-CN" sz="29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x*x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　　　　　＝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9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*x=e                                           </a:t>
            </a:r>
            <a:r>
              <a:rPr lang="zh-CN" altLang="en-US" sz="28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＃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autoUpdateAnimBg="0"/>
      <p:bldP spid="471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9E15C0D-29D5-4BBF-AC23-7AE3788DC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E1AEAA5-8034-4751-B6F7-B106BD332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981200"/>
            <a:ext cx="8208963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5-4.3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：非空集合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的一个双射，称为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置换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400"/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5-4.4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：群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的运算表中的每一行或每一列是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元素的置换。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证：① 先证运算表中每一行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中的元素不能出现二次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单射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∵若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sz="2000" b="1" baseline="-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=a*b</a:t>
            </a:r>
            <a:r>
              <a:rPr lang="en-US" altLang="zh-CN" sz="2000" b="1" baseline="-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=k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，且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-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baseline="-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baseline="-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与可约性矛盾。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② 再证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中任一元素在任一行（列）中均出现（满射）。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∵考察对应于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的那一行，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b=a*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∴ 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出现在</a:t>
            </a:r>
            <a:r>
              <a:rPr lang="en-US" altLang="zh-CN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那一行，由ａ，ｂ任意性得证．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556A339-5DDD-4A5A-B47C-2850C8BB3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6921423-F076-42E9-B1B9-2BBD9E6FA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6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有限群举例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①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 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一阶群仅有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②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 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二阶群仅有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③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 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三阶群仅有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2800"/>
          </a:p>
        </p:txBody>
      </p:sp>
      <p:graphicFrame>
        <p:nvGraphicFramePr>
          <p:cNvPr id="50180" name="Group 4">
            <a:extLst>
              <a:ext uri="{FF2B5EF4-FFF2-40B4-BE49-F238E27FC236}">
                <a16:creationId xmlns:a16="http://schemas.microsoft.com/office/drawing/2014/main" id="{9237E767-F4DD-48AC-A708-F280DA29E164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2438400"/>
          <a:ext cx="685800" cy="103505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112933877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7936460"/>
                    </a:ext>
                  </a:extLst>
                </a:gridCol>
              </a:tblGrid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201183"/>
                  </a:ext>
                </a:extLst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955421"/>
                  </a:ext>
                </a:extLst>
              </a:tr>
            </a:tbl>
          </a:graphicData>
        </a:graphic>
      </p:graphicFrame>
      <p:graphicFrame>
        <p:nvGraphicFramePr>
          <p:cNvPr id="50191" name="Group 15">
            <a:extLst>
              <a:ext uri="{FF2B5EF4-FFF2-40B4-BE49-F238E27FC236}">
                <a16:creationId xmlns:a16="http://schemas.microsoft.com/office/drawing/2014/main" id="{4179BF07-C570-42C2-ACA8-126CB5EA5F44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2133600"/>
          <a:ext cx="1295400" cy="1552575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165149851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90354437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82042526"/>
                    </a:ext>
                  </a:extLst>
                </a:gridCol>
              </a:tblGrid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354211"/>
                  </a:ext>
                </a:extLst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181900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69106"/>
                  </a:ext>
                </a:extLst>
              </a:tr>
            </a:tbl>
          </a:graphicData>
        </a:graphic>
      </p:graphicFrame>
      <p:graphicFrame>
        <p:nvGraphicFramePr>
          <p:cNvPr id="50241" name="Group 65">
            <a:extLst>
              <a:ext uri="{FF2B5EF4-FFF2-40B4-BE49-F238E27FC236}">
                <a16:creationId xmlns:a16="http://schemas.microsoft.com/office/drawing/2014/main" id="{6B0879C2-05D5-42B5-BAFE-7B1D8BD54364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3810000"/>
          <a:ext cx="1752600" cy="207010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160643096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847677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566740647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1958865492"/>
                    </a:ext>
                  </a:extLst>
                </a:gridCol>
              </a:tblGrid>
              <a:tr h="212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94956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2820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37868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02299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2D3C80B-597E-46AB-81DA-7FA628515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DD8973A-ED2F-4FAA-840D-00AC8A86C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/>
              <a:t>7.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5-4.1   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群中不可能有零元。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：当│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G│=1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，它的唯一元素视为么元。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（反证）当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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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&gt;1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有零元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，都有 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x*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*x=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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故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无逆元，这与</a:t>
            </a:r>
            <a:r>
              <a:rPr lang="en-US" altLang="zh-CN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是群矛盾。                         ＃</a:t>
            </a:r>
            <a:endParaRPr lang="zh-CN" altLang="en-US" sz="2800">
              <a:solidFill>
                <a:srgbClr val="DDFFF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 autoUpdateAnimBg="0"/>
      <p:bldP spid="512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09D5CF4-6D39-486C-8FC2-ABB7345F6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74F7053-988E-40F5-83F8-5460B19B7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8.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5-5.1</a:t>
            </a:r>
            <a:r>
              <a:rPr lang="en-US" altLang="zh-CN" sz="2800"/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是一个群，则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是阿贝尔群的充要条件是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，有（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）*（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0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充分性：若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(a*b)*(a*b)=(a*a)*(b*b)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所以，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*(a*b)*(a*b)*b</a:t>
            </a:r>
            <a:r>
              <a:rPr lang="en-US" altLang="zh-CN" sz="24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*(a*a)*(b*b)*b</a:t>
            </a:r>
            <a:r>
              <a:rPr lang="en-US" altLang="zh-CN" sz="2400" b="1" baseline="30000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∴ b*a=a*b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，∴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必要性：若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是阿贝尔群，则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，ａ*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b=b*a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∴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b=a*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∴（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a*a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）*（</a:t>
            </a:r>
            <a:r>
              <a:rPr lang="en-US" altLang="zh-CN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solidFill>
                  <a:srgbClr val="DDFFF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）。                            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  <p:bldP spid="522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918499A-F199-4323-9653-66D7AA623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子群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FEF1AE8-11E9-454E-96F2-413761737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8537575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5-4.5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(G,*)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为群，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的非空子集，若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，*）也构成群，则称（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，*）是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(G,*)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的一个子群。当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(H,*)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(G,*)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的真子群。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  <p:bldP spid="5427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893181E-670B-407F-8F40-32510F22D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FAF2A6D-3C0B-42DB-B193-ABA207A63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639C689A-E3B5-46D3-A103-997B31FC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989138"/>
            <a:ext cx="518477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0">
                <a:solidFill>
                  <a:srgbClr val="FFFF00"/>
                </a:solidFill>
              </a:rPr>
              <a:t>元素</a:t>
            </a:r>
            <a:r>
              <a:rPr lang="en-US" altLang="zh-CN" b="0">
                <a:solidFill>
                  <a:srgbClr val="FFFF00"/>
                </a:solidFill>
              </a:rPr>
              <a:t>a</a:t>
            </a:r>
            <a:r>
              <a:rPr lang="zh-CN" altLang="en-US" b="0">
                <a:solidFill>
                  <a:srgbClr val="FFFF00"/>
                </a:solidFill>
              </a:rPr>
              <a:t>的幂的定义</a:t>
            </a:r>
          </a:p>
          <a:p>
            <a:r>
              <a:rPr lang="zh-CN" altLang="en-US" b="0">
                <a:solidFill>
                  <a:srgbClr val="FFFF00"/>
                </a:solidFill>
              </a:rPr>
              <a:t>定义</a:t>
            </a:r>
            <a:r>
              <a:rPr lang="zh-CN" altLang="en-US" b="0"/>
              <a:t>：给定群</a:t>
            </a:r>
            <a:r>
              <a:rPr lang="en-US" altLang="zh-CN" b="0"/>
              <a:t>&lt;G, </a:t>
            </a:r>
            <a:r>
              <a:rPr lang="en-US" altLang="zh-CN" b="0">
                <a:sym typeface="Symbol" panose="05050102010706020507" pitchFamily="18" charset="2"/>
              </a:rPr>
              <a:t></a:t>
            </a:r>
            <a:r>
              <a:rPr lang="en-US" altLang="zh-CN" b="0"/>
              <a:t> &gt;,</a:t>
            </a:r>
            <a:r>
              <a:rPr lang="en-US" altLang="zh-CN" b="0">
                <a:sym typeface="Symbol" panose="05050102010706020507" pitchFamily="18" charset="2"/>
              </a:rPr>
              <a:t></a:t>
            </a:r>
            <a:r>
              <a:rPr lang="en-US" altLang="zh-CN" b="0"/>
              <a:t>a</a:t>
            </a:r>
            <a:r>
              <a:rPr lang="en-US" altLang="zh-CN" b="0">
                <a:sym typeface="Symbol" panose="05050102010706020507" pitchFamily="18" charset="2"/>
              </a:rPr>
              <a:t></a:t>
            </a:r>
            <a:r>
              <a:rPr lang="en-US" altLang="zh-CN" b="0"/>
              <a:t>G,</a:t>
            </a:r>
            <a:r>
              <a:rPr lang="zh-CN" altLang="en-US" b="0"/>
              <a:t>若</a:t>
            </a:r>
            <a:r>
              <a:rPr lang="en-US" altLang="zh-CN" b="0"/>
              <a:t>n</a:t>
            </a:r>
            <a:r>
              <a:rPr lang="en-US" altLang="zh-CN" b="0">
                <a:sym typeface="Symbol" panose="05050102010706020507" pitchFamily="18" charset="2"/>
              </a:rPr>
              <a:t></a:t>
            </a:r>
            <a:r>
              <a:rPr lang="en-US" altLang="zh-CN" b="0"/>
              <a:t>N,</a:t>
            </a:r>
            <a:r>
              <a:rPr lang="zh-CN" altLang="en-US" b="0"/>
              <a:t>则定</a:t>
            </a:r>
          </a:p>
          <a:p>
            <a:r>
              <a:rPr lang="zh-CN" altLang="en-US" b="0"/>
              <a:t>             义</a:t>
            </a:r>
            <a:r>
              <a:rPr lang="en-US" altLang="zh-CN" b="0"/>
              <a:t>: a</a:t>
            </a:r>
            <a:r>
              <a:rPr lang="en-US" altLang="zh-CN" b="0" baseline="30000"/>
              <a:t>0</a:t>
            </a:r>
            <a:r>
              <a:rPr lang="en-US" altLang="zh-CN" b="0"/>
              <a:t>=e,    a</a:t>
            </a:r>
            <a:r>
              <a:rPr lang="en-US" altLang="zh-CN" b="0" baseline="30000"/>
              <a:t>n+1</a:t>
            </a:r>
            <a:r>
              <a:rPr lang="en-US" altLang="zh-CN" b="0"/>
              <a:t>=a</a:t>
            </a:r>
            <a:r>
              <a:rPr lang="en-US" altLang="zh-CN" b="0" baseline="30000"/>
              <a:t>n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</a:t>
            </a:r>
            <a:r>
              <a:rPr lang="en-US" altLang="zh-CN" b="0"/>
              <a:t> a,</a:t>
            </a:r>
          </a:p>
          <a:p>
            <a:r>
              <a:rPr lang="en-US" altLang="zh-CN" b="0"/>
              <a:t>                a</a:t>
            </a:r>
            <a:r>
              <a:rPr lang="en-US" altLang="zh-CN" b="0" baseline="30000"/>
              <a:t>-n</a:t>
            </a:r>
            <a:r>
              <a:rPr lang="en-US" altLang="zh-CN" b="0"/>
              <a:t>=a</a:t>
            </a:r>
            <a:r>
              <a:rPr lang="en-US" altLang="zh-CN" b="0" baseline="30000"/>
              <a:t>-1</a:t>
            </a:r>
            <a:r>
              <a:rPr lang="en-US" altLang="zh-CN" b="0">
                <a:sym typeface="Symbol" panose="05050102010706020507" pitchFamily="18" charset="2"/>
              </a:rPr>
              <a:t></a:t>
            </a:r>
            <a:r>
              <a:rPr lang="en-US" altLang="zh-CN" b="0"/>
              <a:t>a</a:t>
            </a:r>
            <a:r>
              <a:rPr lang="en-US" altLang="zh-CN" b="0" baseline="30000"/>
              <a:t>-1</a:t>
            </a:r>
            <a:r>
              <a:rPr lang="en-US" altLang="zh-CN" b="0">
                <a:sym typeface="Symbol" panose="05050102010706020507" pitchFamily="18" charset="2"/>
              </a:rPr>
              <a:t></a:t>
            </a:r>
            <a:r>
              <a:rPr lang="en-US" altLang="zh-CN" b="0"/>
              <a:t>a</a:t>
            </a:r>
            <a:r>
              <a:rPr lang="en-US" altLang="zh-CN" b="0" baseline="30000"/>
              <a:t>-1</a:t>
            </a:r>
            <a:r>
              <a:rPr lang="en-US" altLang="zh-CN" b="0"/>
              <a:t>=(a</a:t>
            </a:r>
            <a:r>
              <a:rPr lang="en-US" altLang="zh-CN" b="0" baseline="30000"/>
              <a:t>-1</a:t>
            </a:r>
            <a:r>
              <a:rPr lang="en-US" altLang="zh-CN" b="0"/>
              <a:t>)</a:t>
            </a:r>
            <a:r>
              <a:rPr lang="en-US" altLang="zh-CN" b="0" baseline="30000"/>
              <a:t>n</a:t>
            </a:r>
          </a:p>
          <a:p>
            <a:r>
              <a:rPr lang="zh-CN" altLang="en-US" b="0"/>
              <a:t>对</a:t>
            </a:r>
            <a:r>
              <a:rPr lang="en-US" altLang="zh-CN" b="0"/>
              <a:t>m</a:t>
            </a:r>
            <a:r>
              <a:rPr lang="zh-CN" altLang="en-US" b="0"/>
              <a:t>用归纳法可证：</a:t>
            </a:r>
            <a:r>
              <a:rPr lang="en-US" altLang="zh-CN" b="0"/>
              <a:t>a</a:t>
            </a:r>
            <a:r>
              <a:rPr lang="en-US" altLang="zh-CN" b="0" baseline="30000"/>
              <a:t>m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</a:t>
            </a:r>
            <a:r>
              <a:rPr lang="en-US" altLang="zh-CN" b="0"/>
              <a:t> a</a:t>
            </a:r>
            <a:r>
              <a:rPr lang="en-US" altLang="zh-CN" b="0" baseline="30000"/>
              <a:t>n</a:t>
            </a:r>
            <a:r>
              <a:rPr lang="en-US" altLang="zh-CN" b="0"/>
              <a:t>=a</a:t>
            </a:r>
            <a:r>
              <a:rPr lang="en-US" altLang="zh-CN" b="0" baseline="30000"/>
              <a:t>m+n</a:t>
            </a:r>
            <a:r>
              <a:rPr lang="en-US" altLang="zh-CN" b="0"/>
              <a:t>   (m,n</a:t>
            </a:r>
            <a:r>
              <a:rPr lang="en-US" altLang="zh-CN" b="0">
                <a:sym typeface="Symbol" panose="05050102010706020507" pitchFamily="18" charset="2"/>
              </a:rPr>
              <a:t></a:t>
            </a:r>
            <a:r>
              <a:rPr lang="en-US" altLang="zh-CN" b="0"/>
              <a:t>I),</a:t>
            </a:r>
          </a:p>
          <a:p>
            <a:r>
              <a:rPr lang="zh-CN" altLang="en-US" b="0"/>
              <a:t>对</a:t>
            </a:r>
            <a:r>
              <a:rPr lang="en-US" altLang="zh-CN" b="0"/>
              <a:t>k</a:t>
            </a:r>
            <a:r>
              <a:rPr lang="zh-CN" altLang="en-US" b="0"/>
              <a:t>用归纳法可证：</a:t>
            </a:r>
            <a:r>
              <a:rPr lang="en-US" altLang="zh-CN" b="0"/>
              <a:t>(a</a:t>
            </a:r>
            <a:r>
              <a:rPr lang="en-US" altLang="zh-CN" b="0" baseline="30000"/>
              <a:t>m</a:t>
            </a:r>
            <a:r>
              <a:rPr lang="en-US" altLang="zh-CN" b="0"/>
              <a:t>)</a:t>
            </a:r>
            <a:r>
              <a:rPr lang="en-US" altLang="zh-CN" b="0" baseline="30000"/>
              <a:t>k</a:t>
            </a:r>
            <a:r>
              <a:rPr lang="en-US" altLang="zh-CN" b="0"/>
              <a:t>=a</a:t>
            </a:r>
            <a:r>
              <a:rPr lang="en-US" altLang="zh-CN" b="0" baseline="30000"/>
              <a:t>mk</a:t>
            </a:r>
            <a:r>
              <a:rPr lang="en-US" altLang="zh-CN" b="0"/>
              <a:t>   (m,k</a:t>
            </a:r>
            <a:r>
              <a:rPr lang="en-US" altLang="zh-CN" b="0">
                <a:sym typeface="Symbol" panose="05050102010706020507" pitchFamily="18" charset="2"/>
              </a:rPr>
              <a:t></a:t>
            </a:r>
            <a:r>
              <a:rPr lang="en-US" altLang="zh-CN" b="0"/>
              <a:t>I)</a:t>
            </a:r>
            <a:r>
              <a:rPr lang="zh-CN" altLang="en-US" b="0"/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92ADA93-F192-49A1-83A0-CF048B81F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子群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CD983C7-70FC-41F7-9D07-6A6419378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05788" cy="4687888"/>
          </a:xfrm>
        </p:spPr>
        <p:txBody>
          <a:bodyPr/>
          <a:lstStyle/>
          <a:p>
            <a:pPr algn="just">
              <a:lnSpc>
                <a:spcPct val="90000"/>
              </a:lnSpc>
              <a:buSzPct val="14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有限子群的判定定理：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buSzPct val="14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,T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是个有限集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|T|=n 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=a*a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...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因为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|T|=n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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i,j 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,j&gt;i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j-i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=e, a* 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j- i 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 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中有幺元。</a:t>
            </a:r>
            <a:endParaRPr lang="zh-CN" altLang="en-US" sz="2400" b="1" baseline="30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j- i&gt;1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j- i 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j- i=1,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 a,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=e ,a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a=e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autoUpdateAnimBg="0"/>
      <p:bldP spid="5632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A68E310-8BF0-4B91-93C8-A793B4DDE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子群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35DB7CA-69CE-405D-BC48-AB1B7CD9A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子群的判定性定理：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,T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:a)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运算封闭　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，由前提，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结合律继承成立。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c)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a*a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　ｄ）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  <p:bldP spid="5529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8077772-8970-4D41-9D2F-0F22D57A2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子群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93CB18E-76B2-463D-A243-6CDE91C66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941513"/>
            <a:ext cx="8686800" cy="4114800"/>
          </a:xfrm>
        </p:spPr>
        <p:txBody>
          <a:bodyPr/>
          <a:lstStyle/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子群的判定性定理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5-4.8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,T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T,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T(G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中幺元也是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中的幺元）。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）封闭性：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）可知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又因为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b=(b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a*(b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 a*b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&lt;T,*&gt;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                                      ＃</a:t>
            </a:r>
            <a:endParaRPr lang="zh-CN" altLang="en-US" sz="2400" b="1" baseline="30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autoUpdateAnimBg="0"/>
      <p:bldP spid="655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4D1467-EA30-451E-9BCB-93DAD8C35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群的定义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A11BD33-C357-4744-A0B7-71979666B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305800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、定义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5-4.1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满足下列四条性质的代 数系统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A=〈G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运算封闭，即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结合律，即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b*c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）*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3)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存在么元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e*a=a*e=a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4) 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中每个元素存在逆元，即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G,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*a=e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  <p:bldP spid="389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0710F0-8E85-4B5C-A448-C0E88140A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子群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5011D7F-0689-4ECA-9866-68B1263FD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a) &lt;{3n|n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I},+&gt;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为整数集。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b)&lt;N,+&gt;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&lt;I,+&gt;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是自然数集。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c)&lt;{0,3},+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  <p:bldP spid="573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6C1690E-8088-43E7-820C-90B30EFF2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子群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535F919-503C-4C47-9B27-FA2AA014B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9144000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．若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&lt;K,*&gt;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&lt;H∩K,*&gt;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H∩K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H,a,b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K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又因为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&lt;K,*&gt;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66FF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K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。即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H∩K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由子群判别法知：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&lt;H∩K,*&gt;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 autoUpdateAnimBg="0"/>
      <p:bldP spid="604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BBC2A5F-96B5-4250-A26F-A0B318750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元素的阶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F02B6A8-8FA4-46BF-93D8-1524CBC38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229600" cy="4343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400" b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元素的阶的定义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若存在正整数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使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则满足该等式的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最小正整数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阶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并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具有有限阶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若不存在这样的正整数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具有无限阶。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群的么元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&lt;I,+&gt;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外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其余元素的阶为无限阶。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utoUpdateAnimBg="0"/>
      <p:bldP spid="6144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582560B-D986-4B15-840C-0ED2A68BF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元素的阶</a:t>
            </a:r>
            <a:r>
              <a:rPr lang="zh-CN" altLang="en-US">
                <a:solidFill>
                  <a:schemeClr val="tx1"/>
                </a:solidFill>
                <a:ea typeface="华文新魏" panose="02010800040101010101" pitchFamily="2" charset="-122"/>
              </a:rPr>
              <a:t>一些性质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A173D8E-EC4A-46CC-96E4-12724D728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：若群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&lt;G,*&gt;,a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具有有限阶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=e,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当且仅当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的倍数。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的倍数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k=mn,m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=(a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反之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k=mn+t,0≤t&lt;n,m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k-mn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*(a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=e*(e)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-m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由定义知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是使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的最小正整数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0≤t&lt;n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t=0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k=mn   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证毕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 autoUpdateAnimBg="0"/>
      <p:bldP spid="6246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C674A51-AF32-49B8-AB5D-C888572B2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元素的阶</a:t>
            </a:r>
            <a:r>
              <a:rPr lang="zh-CN" altLang="en-US">
                <a:solidFill>
                  <a:schemeClr val="tx1"/>
                </a:solidFill>
                <a:ea typeface="华文新魏" panose="02010800040101010101" pitchFamily="2" charset="-122"/>
              </a:rPr>
              <a:t>一些性质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8D3459F-5475-4016-B6B3-46491A507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458200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：群中任一元素和它的逆元具有同样的阶。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 设元素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的阶分别为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n,m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∵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=(a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m≤n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的最小性）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∵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=((a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n≤m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的最小性）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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m=n                                                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A4E48F9-5202-4212-A04A-CA22EADED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ea typeface="华文新魏" panose="02010800040101010101" pitchFamily="2" charset="-122"/>
              </a:rPr>
              <a:t>元素的阶</a:t>
            </a:r>
            <a:r>
              <a:rPr lang="zh-CN" altLang="en-US">
                <a:solidFill>
                  <a:schemeClr val="tx1"/>
                </a:solidFill>
                <a:ea typeface="华文新魏" panose="02010800040101010101" pitchFamily="2" charset="-122"/>
              </a:rPr>
              <a:t>一些性质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47C1A64-C4F2-4DD9-BEB5-78C6A21F4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：在有限群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每一元素具有有限阶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且阶数至多为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|G|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则在序列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a,a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|G|+1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中至少有两个元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素相同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不妨设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(1≤s&lt;r≤|G|+1)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r-s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 a 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-s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 a 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-s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所以，元素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的阶数至多为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r-s ≤|G|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133093B-05CA-470C-8958-C553EEABE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有限群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929127F-BB1C-441E-BA44-0178FE893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981200"/>
            <a:ext cx="8208963" cy="41148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5-4.2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为群，若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是有限集，称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有限群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，｜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｜称为群的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阶数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是无限集，称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无限群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autoUpdateAnimBg="0"/>
      <p:bldP spid="399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C7BD52D-AD21-45E3-956A-4A08CA6D7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阿贝尔群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5693D59-0B96-4460-A819-1C3686B37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08963" cy="41148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5-5.1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为群，若*满足交换律，称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阿贝尔群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可交换群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（此时，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符号可用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‘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代替，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可写为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-a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么元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可写为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。）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autoUpdateAnimBg="0"/>
      <p:bldP spid="409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8147226-C330-446A-AC43-1026AE89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algn="ctr"/>
            <a:r>
              <a:rPr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群的定义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9C5775F-79FA-4AA9-BADE-A7C349DE0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〈I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+〉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是一个群，且为阿贝尔群，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   ①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〈I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+〉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运算封闭。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② ∵普通加法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满足结合律。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③ 其中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为么元。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④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-a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的逆元。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autoUpdateAnimBg="0"/>
      <p:bldP spid="419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A1B551F-2F7A-44A7-A40A-637F36CEF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660400"/>
            <a:ext cx="8637588" cy="823913"/>
          </a:xfrm>
        </p:spPr>
        <p:txBody>
          <a:bodyPr/>
          <a:lstStyle/>
          <a:p>
            <a:pPr algn="ctr"/>
            <a:r>
              <a:rPr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群的定义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443F5B1-2CB7-4041-AFB3-3610FC72D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b)〈Q</a:t>
            </a:r>
            <a:r>
              <a:rPr lang="en-US" altLang="zh-CN" sz="33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x〉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〈N</a:t>
            </a:r>
            <a:r>
              <a:rPr lang="en-US" altLang="zh-CN" sz="33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33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是阿贝尔群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〈N</a:t>
            </a:r>
            <a:r>
              <a:rPr lang="en-US" altLang="zh-CN" sz="33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33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 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不是群（∵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没有逆元）。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c)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是集合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的双射函数集合，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 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〈P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，复合运算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是一个群，但不是阿贝尔群。</a:t>
            </a:r>
          </a:p>
          <a:p>
            <a:pPr>
              <a:lnSpc>
                <a:spcPct val="95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  <p:bldP spid="430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E03AD21-D90C-4495-AE1F-6DB1ACB08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F4AAFFB-9B16-437C-9A45-36D53973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、有关半群和独异点的性质在群中全部成立</a:t>
            </a:r>
            <a:endParaRPr lang="zh-CN" altLang="en-US" sz="24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  <a:p>
            <a:endParaRPr lang="en-US" altLang="zh-CN"/>
          </a:p>
        </p:txBody>
      </p:sp>
      <p:sp>
        <p:nvSpPr>
          <p:cNvPr id="44036" name="Oval 4">
            <a:extLst>
              <a:ext uri="{FF2B5EF4-FFF2-40B4-BE49-F238E27FC236}">
                <a16:creationId xmlns:a16="http://schemas.microsoft.com/office/drawing/2014/main" id="{F5BD09B5-11C8-434F-A7CD-71025E30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5486400" cy="2057400"/>
          </a:xfrm>
          <a:prstGeom prst="ellips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Oval 5">
            <a:extLst>
              <a:ext uri="{FF2B5EF4-FFF2-40B4-BE49-F238E27FC236}">
                <a16:creationId xmlns:a16="http://schemas.microsoft.com/office/drawing/2014/main" id="{20D1672C-FB9C-4183-8683-0CD45C39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14800"/>
            <a:ext cx="4648200" cy="1600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Oval 6">
            <a:extLst>
              <a:ext uri="{FF2B5EF4-FFF2-40B4-BE49-F238E27FC236}">
                <a16:creationId xmlns:a16="http://schemas.microsoft.com/office/drawing/2014/main" id="{2A5F921E-50BC-48B3-A5CA-15368DE1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95800"/>
            <a:ext cx="3352800" cy="1143000"/>
          </a:xfrm>
          <a:prstGeom prst="ellipse">
            <a:avLst/>
          </a:prstGeom>
          <a:noFill/>
          <a:ln w="349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0088BA5E-D1BD-4F84-A163-AB28CAD6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1676400" cy="685800"/>
          </a:xfrm>
          <a:prstGeom prst="ellipse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A07AD3DD-6540-420F-AEFC-51E6639F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7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阿贝尔群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F41EA231-9D0F-4F1F-BF89-ECFD2F13C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半群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DF38BF94-8139-45D5-8C24-2C34D3A0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267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独异点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96EC3DD2-D2C7-43D1-9C57-2654608A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00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/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build="p" autoUpdateAnimBg="0"/>
      <p:bldP spid="44040" grpId="0" autoUpdateAnimBg="0"/>
      <p:bldP spid="44041" grpId="0" autoUpdateAnimBg="0"/>
      <p:bldP spid="44042" grpId="0" autoUpdateAnimBg="0"/>
      <p:bldP spid="4404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96F4B5A-3368-41B3-B5A9-568B4AA4A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04408C7-814E-4EAD-BD20-C39B72AB6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305800" cy="4419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5-4.2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是一个群，则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）存在唯一的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，使得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a*x=b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）存在唯一的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，使得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y*a=b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）存在性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a*(a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*b)=a*a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*b=e*b=b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唯一性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a*x1=b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*a*x1=a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*b(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上式的左右两边同乘以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 ∴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x1=a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*a*x1=a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*b=x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  <p:bldP spid="450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36BA223-6E6E-4E09-BCC7-09362F340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群的性质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A3B58B5-3CFD-42B6-B4CD-D05104029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41513"/>
            <a:ext cx="8537575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5-4.3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 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（群满足消去律）若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〈G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，*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〉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是一个群，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则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（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若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a*b=a*c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 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b=c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（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若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b*a= c *a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b=c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：∵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a*b=a*c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=&gt;  a</a:t>
            </a:r>
            <a:r>
              <a:rPr lang="en-US" altLang="zh-CN" sz="29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a*b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=a</a:t>
            </a:r>
            <a:r>
              <a:rPr lang="en-US" altLang="zh-CN" sz="29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a*c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）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=&gt; b=c                                              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753</TotalTime>
  <Words>2547</Words>
  <Application>Microsoft Office PowerPoint</Application>
  <PresentationFormat>全屏显示(4:3)</PresentationFormat>
  <Paragraphs>209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Times New Roman</vt:lpstr>
      <vt:lpstr>宋体</vt:lpstr>
      <vt:lpstr>Arial</vt:lpstr>
      <vt:lpstr>Wingdings</vt:lpstr>
      <vt:lpstr>黑体</vt:lpstr>
      <vt:lpstr>华文新魏</vt:lpstr>
      <vt:lpstr>Symbol</vt:lpstr>
      <vt:lpstr>Artsy</vt:lpstr>
      <vt:lpstr>    5.4  群与子群 </vt:lpstr>
      <vt:lpstr>群的定义</vt:lpstr>
      <vt:lpstr>有限群</vt:lpstr>
      <vt:lpstr>阿贝尔群</vt:lpstr>
      <vt:lpstr>群的定义</vt:lpstr>
      <vt:lpstr>群的定义</vt:lpstr>
      <vt:lpstr>群的性质</vt:lpstr>
      <vt:lpstr>群的性质</vt:lpstr>
      <vt:lpstr>群的性质</vt:lpstr>
      <vt:lpstr>群的性质</vt:lpstr>
      <vt:lpstr>群的性质</vt:lpstr>
      <vt:lpstr>群的性质</vt:lpstr>
      <vt:lpstr>群的性质</vt:lpstr>
      <vt:lpstr>群的性质</vt:lpstr>
      <vt:lpstr>子群</vt:lpstr>
      <vt:lpstr>PowerPoint 演示文稿</vt:lpstr>
      <vt:lpstr>子群</vt:lpstr>
      <vt:lpstr>子群</vt:lpstr>
      <vt:lpstr>子群</vt:lpstr>
      <vt:lpstr>子群</vt:lpstr>
      <vt:lpstr>子群</vt:lpstr>
      <vt:lpstr>元素的阶</vt:lpstr>
      <vt:lpstr>元素的阶一些性质</vt:lpstr>
      <vt:lpstr>元素的阶一些性质</vt:lpstr>
      <vt:lpstr>元素的阶一些性质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高歌</cp:lastModifiedBy>
  <cp:revision>99</cp:revision>
  <dcterms:created xsi:type="dcterms:W3CDTF">2000-08-24T07:27:54Z</dcterms:created>
  <dcterms:modified xsi:type="dcterms:W3CDTF">2021-11-10T03:27:05Z</dcterms:modified>
</cp:coreProperties>
</file>