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0E7C9798-CFC6-4411-8CD0-12F5CFAA687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2C43ABF7-2F4E-4959-82C4-8CFB158A1D5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65FA2C8F-34FB-4F7F-AE5C-46C6684EE4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59C8E592-BD55-4861-A0B2-0228083EE9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99FF80E-CDFF-41F5-A603-9579B3A137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9DDC066-FC13-4258-82A0-3A37BE4981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42650247-461F-4086-9B9D-58B5C3A795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537B6DBB-937B-416C-87D9-81DE828A36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127BF0-AF35-4F35-98CE-84DAC9DA6B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99F2F-6C5D-4246-B706-BBACC260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A6A06-D714-4FF4-97D3-79888B99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259A7-2258-44D7-961A-EF550278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613F4-2A91-4253-BE4C-5C44B6AC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BC4D7-89BF-4CD6-B3BB-DA65FA5D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F9A58-7A64-47A7-A735-480B937A79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04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52D4D9-38A1-49DE-9B1B-6F656AA2C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766BD-C217-48ED-B358-8CC985FCB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1F249-4F5D-4BB7-972E-E0DA7FFD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CA9BC-A332-423F-A6D6-71615F97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5C100-0BEB-480F-9F29-30743F3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F91E0-A3D2-4F71-BC76-2A32E18A01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0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737C5-EEE8-4CCF-AF37-86797557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55503-EF04-4882-BD89-99506B63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9F309-4C28-45AD-B401-3F731EFE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5775E-3A04-40C0-A5A6-997DF189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4A184-E075-469E-86BA-59B7DD80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F5A76-CEDA-442F-BAD9-30E9C815D2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1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DA5EC-DD89-4331-8318-3A58E0A4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C8CF2-3051-4FE6-A83C-035FEA64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7D8CF-9ABF-41D8-9D02-D77A26C8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FB2A-3702-4CE0-BF82-067E6CF8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00E09-6DF4-48CB-B8B2-B366506B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0DEE3-1F7D-4FAB-926D-9EFA671648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5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2E112-4423-4895-B1A5-903D4FD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C9FDF-44E7-4765-9962-EAA5A29BB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4BDAF-D544-4583-9A80-B2AAA4309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8A97E-78CC-4638-960D-B2AC02B1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08A84-A13C-41EF-A05B-AFD561AF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7C7E1-9D18-47E2-B533-A2F82FCB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662A7-EAC4-4D51-AA22-2D67B72B41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90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F561B-A71D-4C45-8664-D528D254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EFEAC-E1AB-4B2E-A0A1-662F8122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7CE51-2C7B-43A9-8FE4-E69D3C247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A50D4-436D-4A0B-B1EE-9B394FA41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7F8B47-A3F0-458A-B6D6-22173FF40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993441-3B0A-40C2-8114-CB939291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9FDD6-BAB9-4F36-A857-BC208789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D0B5BC-4D67-4E7A-8D2E-02F6EBFD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FC8A-9341-4767-B059-BD6CD41717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4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1B9B6-9164-4550-95F2-EA11FF4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3733B-61D0-4B6A-8A77-FFD55A4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2C0056-5C86-4D63-A052-D25C1B45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8B7413-D19C-4449-AF46-234DFD10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F3E17-B119-400A-B24A-31D4821151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63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4409AF-CE71-4D73-9FE4-E4BB991E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A3376-656E-4484-BDF9-1ACB1128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272AFE-DD35-41C1-8678-0F2781AE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E6AA8-942E-4CAC-A624-8A6961D1FD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773AF-DC7C-4342-8E19-6FF4FBA9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61495-F09E-4AF5-8188-5593F91E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2A053-36BE-487A-8858-FD2A3B044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D424B-BFCB-4C39-A3F1-7F8181B7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4AB2F-CF99-4112-80E4-328CEC3C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6EAD3-DCC5-4198-894D-B0F76870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E79E6-6A03-4122-AC26-AE74CA53A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5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6635F-2FD7-4D50-A430-E13C12C8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53EFC3-AC3F-4BC6-A7C8-0F1417ADC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ADA1E-4877-4B00-B34F-A2C2DC2E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E5CF5-3984-4F85-A774-0F4A28B5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974A9-DB89-4143-84D9-0FA98B57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591D7-7D25-4630-9D99-3E5869D6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2385A-D56B-4368-81F4-B52506817E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0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52A8F9E1-EDEA-4AF0-8875-758F1000DAAA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1054D579-6374-416B-A22F-B7059FBF2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8DE4E38-8B21-48DD-A4D5-7085EE8B4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9ADA4AF4-432B-4EDC-B344-D264D6C10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2C17C26-DE71-4217-8927-B9D6CEFE3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7D7EA1F-13CC-48BE-9108-5E3097E0F6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4ABF210-3EB4-4E08-8019-A0A7CBFF50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59DAA292-3C9C-44F7-920C-1ED741663B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b="0">
                <a:latin typeface="+mn-lt"/>
              </a:defRPr>
            </a:lvl1pPr>
          </a:lstStyle>
          <a:p>
            <a:fld id="{ECBC99EE-D4A6-44FA-B23D-85C5AEF3A6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D27F08D-797C-413B-8359-FC1B23434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25475"/>
            <a:ext cx="8763000" cy="762000"/>
          </a:xfrm>
        </p:spPr>
        <p:txBody>
          <a:bodyPr/>
          <a:lstStyle/>
          <a:p>
            <a:r>
              <a:rPr lang="en-US" altLang="zh-CN" sz="4000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5.5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阿贝尔群与循环群</a:t>
            </a:r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2352BD-7E3F-46C2-9C98-8D2483A19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7620000" cy="3733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5-5.2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若存在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为整数集），有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a=g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</a:t>
            </a:r>
            <a:r>
              <a:rPr lang="zh-CN" altLang="en-US" sz="28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 g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8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生成元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。也可称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是由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生成的循环群。</a:t>
            </a:r>
            <a:endParaRPr lang="zh-CN" altLang="en-US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70DF5365-232E-4049-BF37-E6B80E9568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2206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E2769D0-3979-40DC-886F-62C274AE6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algn="ctr"/>
            <a:r>
              <a:rPr lang="zh-CN" altLang="en-US" sz="400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置换群与对称群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CB6B041-9A99-48EA-BFB7-D84563669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10587" cy="4114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5-6.2: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&lt;Sn,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的任何子群称为集合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上的一个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换群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&lt;Sn,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上的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对称群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  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上对称群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Sn={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的置换群：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为生成元的置换群为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&lt;{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为生成元的置换群为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&lt;{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为生成元的置换群为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&lt;{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为生成元的置换群为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&lt;{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 autoUpdateAnimBg="0"/>
      <p:bldP spid="737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4C62596-ADC2-44CC-9053-F1FBB8349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37588" cy="762000"/>
          </a:xfrm>
        </p:spPr>
        <p:txBody>
          <a:bodyPr/>
          <a:lstStyle/>
          <a:p>
            <a:pPr algn="ctr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ADA9371-6DF4-47F6-A381-2DBEC4EE0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715000"/>
          </a:xfrm>
        </p:spPr>
        <p:txBody>
          <a:bodyPr/>
          <a:lstStyle/>
          <a:p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P197.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&lt;HK,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是子群的充要条件是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HK=KH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充分性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HK=KH,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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h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k=k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成立。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   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HK(∵&lt;H,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&gt;,&lt;K,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ii)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的逆元。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又∵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=(h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(k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&lt;HK,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是一个子群。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必要性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&lt;HK,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是一个子群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h=(h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   x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x=(x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=(h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k)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=k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KH=HK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  <p:bldP spid="747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4E5F239-3182-4363-A83F-37A70DEBB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循环群的性质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DBE79DC-02C8-4B5D-B960-955F4FC7A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5-5.2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每个循环群必是阿贝尔群。</a:t>
            </a:r>
          </a:p>
          <a:p>
            <a:pPr marL="609600" indent="-609600"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的生成元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  <a:p>
            <a:pPr marL="609600" indent="-609600"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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G,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则存在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r,s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I,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，使得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a=g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b=g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   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a*b=g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*g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=g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r+s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s+r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=g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*g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=b*a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  ＃</a:t>
            </a:r>
          </a:p>
          <a:p>
            <a:pPr marL="609600" indent="-609600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autoUpdateAnimBg="0"/>
      <p:bldP spid="655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E5D5B21-4BC4-4E36-B194-2E5CF03FF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循环群的性质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7735D58-F2FC-4893-ADAC-0666AD82E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8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5-5.3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是由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生成的有限循环群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|G|=n,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G={g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           a)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的阶为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。先证：若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m&lt;n,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≠e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（ 反证法）   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m&lt;n,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G,k=m q+r, 0≤r&lt;m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mq+r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mq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中最多有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个不同元素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这与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|G|=n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矛盾，所以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的阶为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{g</a:t>
            </a:r>
            <a:r>
              <a:rPr lang="en-US" altLang="zh-CN" sz="2400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400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400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中的元素全不相同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(1≤i&lt;j≤n  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j-i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∵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0≤j-i&lt;n     ∴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这与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矛盾。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c)∵g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|G|=n(1≤i≤n)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G={g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∵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的阶为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   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G={g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               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utoUpdateAnimBg="0"/>
      <p:bldP spid="665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1D6B250-A627-4FE6-87D9-3177A7CF1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循环群的性质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AD807EF-1071-4A27-9C4D-FCBBC0C41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382000" cy="48768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.   a)&lt;I,+&gt;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是无限循环群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-1,1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均是生成元。（生成元不唯一）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b)&lt;{5j|j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I},+&gt;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是无限循环群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-5,5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均是生成元。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c)N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={[0],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,[k-1]}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是有限循环群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[1]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是生成元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互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质的任一数也是生成元，这里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={[0],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,[k-1]},[x]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中的模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等价类。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定义为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     [x]+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[y]=[x+y]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+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[0]  [1]  [2]  [3]	 [3]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[0]  [0]  [1]  [2]  [3]	 [3]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=[6]=[2] 				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[1]  [1]  [2]  [3]  [0]	 [3]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=[5]=[1] 				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[2]  [2]  [3]  [0]  [1]	 [3]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=[4]=[0] 				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[3]  [3]  [0]  [1]  [2]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3410D020-C5CD-4546-92C3-19ED8082D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419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E97ABE2F-ACE8-499A-B6EA-AC57BFFAC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124325"/>
            <a:ext cx="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autoUpdateAnimBg="0"/>
      <p:bldP spid="675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B2A958A-10F4-4F66-A526-3F920A685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循环群的性质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D2D9DA2-3A92-498E-8B0E-D1611258D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03713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G={α,β,γ,δ}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上二元运算*如下右表所示。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证明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是循环群 。 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147E2710-857D-48EF-ABFC-8FA34AD6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4800600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∵γ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=β, 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=δ,γ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=α∴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运算表可改写如下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*   α γ 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α  α γ 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γ  γ 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α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α γ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α 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γ γ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由上表看出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是一个循环群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en-US" altLang="zh-CN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7AC861E4-D9B5-4AD6-9BF9-C0DE1005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667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/>
              <a:t>    *  αβγδ</a:t>
            </a:r>
          </a:p>
          <a:p>
            <a:pPr algn="just">
              <a:spcBef>
                <a:spcPct val="50000"/>
              </a:spcBef>
            </a:pPr>
            <a:r>
              <a:rPr lang="en-US" altLang="zh-CN"/>
              <a:t>   α αβγδ</a:t>
            </a:r>
          </a:p>
          <a:p>
            <a:pPr algn="just">
              <a:spcBef>
                <a:spcPct val="50000"/>
              </a:spcBef>
            </a:pPr>
            <a:r>
              <a:rPr lang="en-US" altLang="zh-CN"/>
              <a:t>   β βαδγ</a:t>
            </a:r>
          </a:p>
          <a:p>
            <a:pPr algn="just">
              <a:spcBef>
                <a:spcPct val="50000"/>
              </a:spcBef>
            </a:pPr>
            <a:r>
              <a:rPr lang="en-US" altLang="zh-CN"/>
              <a:t>   γ γδβα</a:t>
            </a:r>
          </a:p>
          <a:p>
            <a:pPr algn="just">
              <a:spcBef>
                <a:spcPct val="50000"/>
              </a:spcBef>
            </a:pPr>
            <a:r>
              <a:rPr lang="en-US" altLang="zh-CN"/>
              <a:t>   δ δγαβ</a:t>
            </a: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DA097BDC-C412-4F51-A3E5-B10607FB8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10000"/>
            <a:ext cx="177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BDA24B28-8D10-4898-B3BB-ED962BD16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429000"/>
            <a:ext cx="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FA0F1B34-5EA5-4A5C-BEF9-9279D2535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048000"/>
            <a:ext cx="177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2D440C43-ADC4-4BC1-9848-3C07AEC40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743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 autoUpdateAnimBg="0"/>
      <p:bldP spid="68611" grpId="0" build="p" autoUpdateAnimBg="0"/>
      <p:bldP spid="68612" grpId="0" build="p" autoUpdateAnimBg="0"/>
      <p:bldP spid="6861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9D23B2C-3566-4B7F-A55E-A758A0966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﹡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置换群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47FE20A-418B-4CAF-BBD6-97129820B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1.</a:t>
            </a:r>
            <a:r>
              <a:rPr lang="zh-CN" altLang="en-US" sz="2800">
                <a:solidFill>
                  <a:srgbClr val="FFFF00"/>
                </a:solidFill>
              </a:rPr>
              <a:t>定义（</a:t>
            </a:r>
            <a:r>
              <a:rPr lang="en-US" altLang="zh-CN" sz="2800">
                <a:solidFill>
                  <a:srgbClr val="FFFF00"/>
                </a:solidFill>
              </a:rPr>
              <a:t>5-6.1</a:t>
            </a:r>
            <a:r>
              <a:rPr lang="zh-CN" altLang="en-US" sz="2800">
                <a:solidFill>
                  <a:srgbClr val="FFFF00"/>
                </a:solidFill>
              </a:rPr>
              <a:t>）</a:t>
            </a:r>
            <a:r>
              <a:rPr lang="en-US" altLang="zh-CN" sz="2800"/>
              <a:t>:</a:t>
            </a:r>
            <a:r>
              <a:rPr lang="zh-CN" altLang="en-US" sz="2800"/>
              <a:t>一个具有</a:t>
            </a:r>
            <a:r>
              <a:rPr lang="en-US" altLang="zh-CN" sz="2800"/>
              <a:t>n</a:t>
            </a:r>
            <a:r>
              <a:rPr lang="zh-CN" altLang="en-US" sz="2800"/>
              <a:t>个元素的集合</a:t>
            </a:r>
            <a:r>
              <a:rPr lang="en-US" altLang="zh-CN" sz="2800"/>
              <a:t>S,</a:t>
            </a:r>
            <a:r>
              <a:rPr lang="zh-CN" altLang="en-US" sz="2800"/>
              <a:t>将</a:t>
            </a:r>
            <a:r>
              <a:rPr lang="en-US" altLang="zh-CN" sz="2800"/>
              <a:t>S</a:t>
            </a:r>
            <a:r>
              <a:rPr lang="zh-CN" altLang="en-US" sz="2800"/>
              <a:t>上所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有</a:t>
            </a:r>
            <a:r>
              <a:rPr lang="en-US" altLang="zh-CN" sz="2800"/>
              <a:t>n!</a:t>
            </a:r>
            <a:r>
              <a:rPr lang="zh-CN" altLang="en-US" sz="2800"/>
              <a:t>个不同的置换所生成的集合记作</a:t>
            </a:r>
            <a:r>
              <a:rPr lang="en-US" altLang="zh-CN" sz="2800"/>
              <a:t>S</a:t>
            </a:r>
            <a:r>
              <a:rPr lang="en-US" altLang="zh-CN" sz="2800" baseline="-30000"/>
              <a:t>n</a:t>
            </a:r>
            <a:r>
              <a:rPr lang="zh-CN" altLang="en-US" sz="2800" baseline="-30000"/>
              <a:t>。</a:t>
            </a:r>
            <a:endParaRPr lang="zh-CN" altLang="en-US" sz="2800"/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①例</a:t>
            </a:r>
            <a:r>
              <a:rPr lang="en-US" altLang="zh-CN" sz="2800">
                <a:latin typeface="Times New Roman" panose="02020603050405020304" pitchFamily="18" charset="0"/>
              </a:rPr>
              <a:t>:A={1,2}</a:t>
            </a:r>
            <a:r>
              <a:rPr lang="zh-CN" altLang="en-US" sz="2800">
                <a:latin typeface="Times New Roman" panose="02020603050405020304" pitchFamily="18" charset="0"/>
              </a:rPr>
              <a:t>有二个置换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=               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=           </a:t>
            </a:r>
            <a:r>
              <a:rPr lang="zh-CN" altLang="en-US" sz="2800">
                <a:latin typeface="Times New Roman" panose="02020603050405020304" pitchFamily="18" charset="0"/>
              </a:rPr>
              <a:t>。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</a:t>
            </a:r>
            <a:r>
              <a:rPr lang="en-US" altLang="zh-CN" sz="2800">
                <a:latin typeface="Times New Roman" panose="02020603050405020304" pitchFamily="18" charset="0"/>
              </a:rPr>
              <a:t>A={1,2,3}</a:t>
            </a:r>
            <a:r>
              <a:rPr lang="zh-CN" altLang="en-US" sz="2800">
                <a:latin typeface="Times New Roman" panose="02020603050405020304" pitchFamily="18" charset="0"/>
              </a:rPr>
              <a:t>有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个置换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          p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         p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        p</a:t>
            </a:r>
            <a:r>
              <a:rPr lang="en-US" altLang="zh-CN" sz="2800" baseline="-30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          p</a:t>
            </a:r>
            <a:r>
              <a:rPr lang="en-US" altLang="zh-CN" sz="2800" baseline="-30000">
                <a:latin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</a:rPr>
              <a:t>         p</a:t>
            </a:r>
            <a:r>
              <a:rPr lang="en-US" altLang="zh-CN" sz="2800" baseline="-30000">
                <a:latin typeface="Times New Roman" panose="02020603050405020304" pitchFamily="18" charset="0"/>
              </a:rPr>
              <a:t>5            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/>
          </a:p>
        </p:txBody>
      </p:sp>
      <p:graphicFrame>
        <p:nvGraphicFramePr>
          <p:cNvPr id="69652" name="Object 20">
            <a:extLst>
              <a:ext uri="{FF2B5EF4-FFF2-40B4-BE49-F238E27FC236}">
                <a16:creationId xmlns:a16="http://schemas.microsoft.com/office/drawing/2014/main" id="{ABD7D5E4-2021-46C3-86C6-0876FD764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2766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4" imgW="457200" imgH="457200" progId="Equation.DSMT4">
                  <p:embed/>
                </p:oleObj>
              </mc:Choice>
              <mc:Fallback>
                <p:oleObj name="Equation" r:id="rId4" imgW="457200" imgH="457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>
            <a:extLst>
              <a:ext uri="{FF2B5EF4-FFF2-40B4-BE49-F238E27FC236}">
                <a16:creationId xmlns:a16="http://schemas.microsoft.com/office/drawing/2014/main" id="{04924BB0-8307-4E05-A9ED-74DA19F7F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32766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Equation" r:id="rId6" imgW="495000" imgH="457200" progId="Equation.DSMT4">
                  <p:embed/>
                </p:oleObj>
              </mc:Choice>
              <mc:Fallback>
                <p:oleObj name="Equation" r:id="rId6" imgW="49500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76600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22">
            <a:extLst>
              <a:ext uri="{FF2B5EF4-FFF2-40B4-BE49-F238E27FC236}">
                <a16:creationId xmlns:a16="http://schemas.microsoft.com/office/drawing/2014/main" id="{3E57A492-3B6F-4980-BFDD-957308ED5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05400"/>
          <a:ext cx="701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Equation" r:id="rId8" imgW="4012920" imgH="457200" progId="Equation.DSMT4">
                  <p:embed/>
                </p:oleObj>
              </mc:Choice>
              <mc:Fallback>
                <p:oleObj name="Equation" r:id="rId8" imgW="4012920" imgH="45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7010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autoUpdateAnimBg="0"/>
      <p:bldP spid="696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E76F50F-142C-4060-B3BD-A897AD35B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置换群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89497E4-0B31-417A-9C4A-12CD0FB2D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81987" cy="461168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二元运算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表示先进行置换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再进行置换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左复合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表示先进行置换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再进行置换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右复合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左复合</a:t>
            </a: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123     123      123</a:t>
            </a: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=</a:t>
            </a: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321     213      231</a:t>
            </a: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右复合</a:t>
            </a: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123     123      123</a:t>
            </a: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=</a:t>
            </a:r>
          </a:p>
          <a:p>
            <a:pPr algn="just">
              <a:lnSpc>
                <a:spcPct val="4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321     213      312</a:t>
            </a:r>
          </a:p>
        </p:txBody>
      </p:sp>
      <p:sp>
        <p:nvSpPr>
          <p:cNvPr id="70660" name="AutoShape 4">
            <a:extLst>
              <a:ext uri="{FF2B5EF4-FFF2-40B4-BE49-F238E27FC236}">
                <a16:creationId xmlns:a16="http://schemas.microsoft.com/office/drawing/2014/main" id="{3911F702-D739-4EAD-8519-908E3526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14800"/>
            <a:ext cx="609600" cy="9144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AutoShape 5">
            <a:extLst>
              <a:ext uri="{FF2B5EF4-FFF2-40B4-BE49-F238E27FC236}">
                <a16:creationId xmlns:a16="http://schemas.microsoft.com/office/drawing/2014/main" id="{130C2C7A-9DB1-4351-BC96-5233B9AE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609600" cy="9144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AutoShape 6">
            <a:extLst>
              <a:ext uri="{FF2B5EF4-FFF2-40B4-BE49-F238E27FC236}">
                <a16:creationId xmlns:a16="http://schemas.microsoft.com/office/drawing/2014/main" id="{D119902B-66B0-437C-804B-2209608A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609600" cy="9144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AutoShape 7">
            <a:extLst>
              <a:ext uri="{FF2B5EF4-FFF2-40B4-BE49-F238E27FC236}">
                <a16:creationId xmlns:a16="http://schemas.microsoft.com/office/drawing/2014/main" id="{19B5E770-1426-4016-8A85-A14344AE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2600"/>
            <a:ext cx="609600" cy="9144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AutoShape 8">
            <a:extLst>
              <a:ext uri="{FF2B5EF4-FFF2-40B4-BE49-F238E27FC236}">
                <a16:creationId xmlns:a16="http://schemas.microsoft.com/office/drawing/2014/main" id="{6D7F24E1-DF22-4466-977F-AA6964457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638800"/>
            <a:ext cx="533400" cy="8382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AutoShape 9">
            <a:extLst>
              <a:ext uri="{FF2B5EF4-FFF2-40B4-BE49-F238E27FC236}">
                <a16:creationId xmlns:a16="http://schemas.microsoft.com/office/drawing/2014/main" id="{18C05B52-D36B-49B5-BC45-7BBE30E7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638800"/>
            <a:ext cx="609600" cy="8382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6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6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 autoUpdateAnimBg="0"/>
      <p:bldP spid="7065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D23A54A-FF75-4849-8E83-E054BEDC0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37588" cy="579438"/>
          </a:xfrm>
        </p:spPr>
        <p:txBody>
          <a:bodyPr/>
          <a:lstStyle/>
          <a:p>
            <a:pPr algn="ctr"/>
            <a:r>
              <a:rPr lang="en-US" altLang="zh-CN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&lt;S</a:t>
            </a:r>
            <a:r>
              <a:rPr lang="en-US" altLang="zh-CN" sz="3200" b="1" baseline="-3000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是一个群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CA4A35A-E597-451C-B7DF-2DC3388AB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0960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:(1)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封闭性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须证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∵若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则当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被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置换为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c,d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必有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当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c,d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被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置换为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e,f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必有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中任二个不同元素映射到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中的二个不同元素，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有限集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上的单射必为满射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运算满足结合律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(x)=y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(y)=z, 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(z)=u,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(x)=u,p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)(x)=p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(z)=u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)=(p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(3)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恒等置换为么元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存在逆元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p(x)=y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(y)=x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           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所以，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&lt;S</a:t>
            </a:r>
            <a:r>
              <a:rPr lang="en-US" altLang="zh-CN" sz="2400" b="1" baseline="-3000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是一个群。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autoUpdateAnimBg="0"/>
      <p:bldP spid="7168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5F5D8B6-6900-4A41-8983-1F05BFA73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904875"/>
            <a:ext cx="8637588" cy="579438"/>
          </a:xfrm>
        </p:spPr>
        <p:txBody>
          <a:bodyPr/>
          <a:lstStyle/>
          <a:p>
            <a:pPr algn="ctr"/>
            <a:r>
              <a:rPr lang="en-US" altLang="zh-CN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&lt;S</a:t>
            </a:r>
            <a:r>
              <a:rPr lang="en-US" altLang="zh-CN" sz="3200" b="1" baseline="-3000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是一个群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5ACE08F-F195-4EFA-958D-449936372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</a:rPr>
              <a:t>:p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=  123      p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=   123       p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1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= 123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312                 231                       123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endParaRPr lang="en-US" altLang="zh-CN"/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36DF3523-4783-40A5-BC19-459664BD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609600" cy="9906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>
            <a:extLst>
              <a:ext uri="{FF2B5EF4-FFF2-40B4-BE49-F238E27FC236}">
                <a16:creationId xmlns:a16="http://schemas.microsoft.com/office/drawing/2014/main" id="{22647149-7486-4995-A350-BA2A2EBC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609600" cy="10668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AutoShape 6">
            <a:extLst>
              <a:ext uri="{FF2B5EF4-FFF2-40B4-BE49-F238E27FC236}">
                <a16:creationId xmlns:a16="http://schemas.microsoft.com/office/drawing/2014/main" id="{9D0643CA-49CD-4DBE-8943-B10D3F587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609600" cy="10668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468</TotalTime>
  <Words>1542</Words>
  <Application>Microsoft Office PowerPoint</Application>
  <PresentationFormat>全屏显示(4:3)</PresentationFormat>
  <Paragraphs>112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Times New Roman</vt:lpstr>
      <vt:lpstr>宋体</vt:lpstr>
      <vt:lpstr>Arial</vt:lpstr>
      <vt:lpstr>Wingdings</vt:lpstr>
      <vt:lpstr>黑体</vt:lpstr>
      <vt:lpstr>华文新魏</vt:lpstr>
      <vt:lpstr>Symbol</vt:lpstr>
      <vt:lpstr>Artsy</vt:lpstr>
      <vt:lpstr>MathType 4.0 Equation</vt:lpstr>
      <vt:lpstr>    5.5 阿贝尔群与循环群</vt:lpstr>
      <vt:lpstr>循环群的性质</vt:lpstr>
      <vt:lpstr>循环群的性质</vt:lpstr>
      <vt:lpstr>循环群的性质</vt:lpstr>
      <vt:lpstr>循环群的性质</vt:lpstr>
      <vt:lpstr>﹡置换群</vt:lpstr>
      <vt:lpstr>置换群</vt:lpstr>
      <vt:lpstr>&lt;Sn,&gt;是一个群</vt:lpstr>
      <vt:lpstr>&lt;Sn,&gt;是一个群</vt:lpstr>
      <vt:lpstr>置换群与对称群</vt:lpstr>
      <vt:lpstr>习题讲评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104</cp:revision>
  <dcterms:created xsi:type="dcterms:W3CDTF">2000-08-24T07:27:54Z</dcterms:created>
  <dcterms:modified xsi:type="dcterms:W3CDTF">2021-11-10T03:27:56Z</dcterms:modified>
</cp:coreProperties>
</file>