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7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3" r:id="rId15"/>
    <p:sldId id="27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8" d="100"/>
          <a:sy n="88" d="100"/>
        </p:scale>
        <p:origin x="8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D9F262AC-6A77-4C19-A95C-2461F54E146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4B17B430-C14F-42A4-AA48-96E123A2F3E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27112C30-D412-4081-8E5F-7C50931534F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FBEDE582-3F4C-400F-8353-C649F7B166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B36F19C-CC14-40AB-8368-A7F550CD3A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57AC573-7E0E-488D-8783-5A6CBCC012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5B10F582-66F9-4E28-A108-8533D264AC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D36FF3A7-F6B1-4278-8AAC-0E04A518B9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8616C47-0A41-4FAC-A903-F87B0C6184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13DB1-EB3D-40DD-BC6F-A34C0AFC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6668E-5F0F-4068-81F1-ED9A840D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9FE70-A0C9-4DCF-AD52-098FF034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90F4-F15F-48E2-9384-1D36D23E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F7590-7454-4DC1-9468-196E51F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47861-B093-49FA-9EA6-C510C28FDF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7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3A58A-2766-415B-A6D3-0106BDFD0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75802-16BD-4DAD-8542-7E2737A2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88D18-AE3D-439B-88EA-EB85DE0F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F7A0E-0322-45C4-91BA-2FDCC0E0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55997-93B5-4519-B33F-F98DC6B9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7FF6-0152-46D5-9A58-5F6EE59D37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17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22AA1-679E-4F37-BDA4-E8659253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C35E-8A4D-4646-8C46-DB5BA0F0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4AAF0-8120-4E51-886E-308F329A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8DA10-4403-448C-8F1C-B363CE5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AA8C8-5FD5-4480-8C55-6E236622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50E76-D193-499E-ADC4-1A6A24C832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44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54547-FA53-42BB-99D3-2049E69D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292CB-9ADB-40D5-B98E-0D7274CF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C12FC-5C88-4841-8154-1D678AA0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2D8C4-339D-4358-967F-C3720214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E62A5-0058-472C-A4D6-19718F7B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39C9B-8A06-4941-AAD1-B9D9B9EA21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4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41373-ECF3-43DA-9BDC-3FDB470A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E6E84-E4A9-427E-AC67-3B273489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C6219-582F-4595-B9ED-7991D4BB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4FC61-887F-4544-B211-72FDCF42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B4AC8-DBE6-490C-81BB-F9744B3E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45E3C-447B-4B03-833C-F021BA1D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EF680-C643-4D9D-A545-C67B6E8C5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7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B5373-3AAB-4848-8AFE-0F5D809C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E9E8E-CF27-4B6E-9BE3-B34E5B400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AB446-B4B1-4C87-BB75-BA0930490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45D7F-0FF8-46D0-BBAD-07CD0E492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82B75-07B0-477A-8D85-2F909B4E3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BFDF9-A0F6-43AB-BC96-35618F0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D40744-3BA8-44E1-A650-453E43F2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37A1C-5D5B-40D8-A911-341CE130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C6815-1706-4648-9661-3C32208B64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17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0C8F6-B22B-40B6-BCD4-28091B28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8678A-D26A-4325-9D29-8F5AB528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C9148-8E11-48BC-8591-E6A52293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6E3D20-1863-4F81-B805-67EA9C37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4EFD1-D876-46CC-9B78-0C4806A2BB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8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5F1E9-BE23-4CAF-AC58-D381F211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3621F-0775-4941-8D02-263630E7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ECDC6-E0F1-4E70-938E-7522196A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838A5-4724-4C0A-834D-2B3CABF4A8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6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FC348-01FB-46E9-BA8A-15AE035D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EC12D-1353-45B3-928C-07713258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B7023-4AF6-4110-AF43-029B0ABEE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B689F-D6B6-4ECC-A562-785CACB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C5007-6720-4B9A-AB03-7B085E0D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3B375-127A-417F-8DCD-622E3451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56EF0-9636-4BAB-A482-DEDCB7C02C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9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DDCEA-2D02-48BE-A829-038B8E11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FC5176-DA26-49E6-9A70-A95EDF2A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D8873-8311-4A2D-9749-812A3837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BA7E9-1915-4DE2-BC7B-494D9DF6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B48F-6E77-403E-A685-C4187BB5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51254-3B79-420A-99EB-0EE18997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EDE07-90EC-47FD-94EE-743AFA2D0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C1162FB3-44D8-4078-8F27-EE9F8B156B13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AD75E95E-B5EE-4E3E-B267-0DBDE7F00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3D0279A-347C-400C-BB17-DFFAE6869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276152-5BC8-4F67-A5CD-7D01F0D90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A2EE1C5-AB4D-4AB6-95F9-668999CF4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61B9C3D-C6A2-4489-AAB7-42B19CC214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8BB40358-106A-46AD-9BE9-08BD225A30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A2FAA9B-3F7D-4FC8-8832-A04899A71C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D7E8F793-4D90-4D85-ABC6-456CEFF4F7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CFP-slide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7869019E-338D-4D20-ADFA-C3DEF0B2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6.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格与布尔代数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489A400-E243-4D80-B54E-286B18625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6.1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格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6.2   </a:t>
            </a:r>
            <a:r>
              <a:rPr lang="zh-CN" altLang="en-US">
                <a:ea typeface="华文新魏" panose="02010800040101010101" pitchFamily="2" charset="-122"/>
              </a:rPr>
              <a:t>分配格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6.3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有补格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F79246B-167B-4479-A829-F0430D8BB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37588" cy="762000"/>
          </a:xfrm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CF63304-AAF0-42B5-996F-6C5BC686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格的对偶原理① ②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①集合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的偏序关系≤的逆关系≥也是偏序关系，设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其中≤的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glb(A)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对应于≥的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lub(A),≤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lub(A)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对应于≥的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glb(A)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所以，若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≤&gt;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是格，则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≥&gt;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也是格，称这两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一个格互为对偶。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②因为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≤&gt;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的交是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≥&gt;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的并，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≤&gt;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的并是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≥&gt;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所以，关于格的一般性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质的任意命题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如用≥替换≤，用≤替换≥，用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替换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，用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替换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，格的一般性质的任意命题仍成立，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称为格的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对偶原理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204B019F-51FA-4971-98B6-BB2E6DE3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32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450BC13-CCED-4B70-9B0C-FA5D84AC7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格的基本性质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5EF51EB-CA78-44B3-9003-D41059BCE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自反性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a≥a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反对称性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a≤b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b≥a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a=b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:a≥b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b≤a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a=b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传递性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a≤b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b≤c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a≤c 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:a≥b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b≥c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a≥c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4)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最大下界描述之一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b≤a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b≥a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b≤b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b≥b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）最大下界描述之二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c≤a,c≤b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c≤a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      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c≥a,c≥b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c≥a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F40EE1A-A200-44AA-8DB6-02F09AF79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格的基本性质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352031A-BAB8-4EA5-92CB-F0970C7C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676400"/>
            <a:ext cx="8281987" cy="51816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6)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(b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c)=(a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b)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     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(b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c)=(a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b)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 令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R=a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(b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c) ,R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=(a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b)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则由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2400" b="1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R≤a,  R≤b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R≤a,  R≤b,  R≤c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R≤a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b,  R≤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R≤(a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R≤R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4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同理可证：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R≥R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所以 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R=R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  证明思路：总是利用反对称性。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CB6CB0-B1D5-493D-A8E7-300CD4369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格的基本性质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A8DEC28-BDB5-4F5B-8AF3-00A88DB9D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676400"/>
            <a:ext cx="8586787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7)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 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等幂律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a=a  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a=a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8)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吸收律（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6-1.1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b)=a 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b)=a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  因为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b, a≤a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，所以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	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又因为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a≥a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，所以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9</a:t>
            </a:r>
            <a:r>
              <a:rPr lang="zh-CN" altLang="en-US" sz="2800" b="1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en-US" altLang="zh-CN" sz="28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6-1.6</a:t>
            </a:r>
            <a:r>
              <a:rPr lang="en-US" altLang="zh-CN" sz="28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en-US" altLang="zh-CN" sz="2800" b="1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≤b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b=a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b=b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设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a≤b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a≤a, a≤b,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又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a≥a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(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下确界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 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a=a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若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b=a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b≤b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类似可证：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a≤b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b=b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F64A80-7680-43A6-8314-1EB02A90B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3048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格的基本性质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7EE865A-2CAB-4149-956F-0BC6B7C0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10)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6-1.2)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a≤c,b≤d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b≤a, a≤c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b≤c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b≤b, b≤d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b≤d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b≤c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）保序性（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6-1.2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的推论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b≤c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 因为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a≤a, b≤c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，由性质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10)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知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6-1.5)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分配不等式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c)≤(a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  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对偶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c)≥(a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  a≤a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（上确界）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 a≤a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a≤(a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b≤a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b,  c≤a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b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c≤(a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由性质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10)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c)≤(a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 </a:t>
            </a:r>
            <a:r>
              <a:rPr lang="zh-CN" altLang="en-US" sz="2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2730688-56A1-49BF-AA89-0B8207794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格的基本性质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EE0AE37-A676-4C43-BDD3-F74BD1D6B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676400"/>
            <a:ext cx="8208962" cy="49530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）模不等式（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6-1.7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a≤c  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c)≤(a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若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a≤c 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c=c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代入分配不等式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 ≤(a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c)= (a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若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 ≤(a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因为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 ≤(a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≤c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所以</a:t>
            </a:r>
            <a:r>
              <a:rPr lang="en-US" altLang="zh-CN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a≤c</a:t>
            </a:r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0683B929-B7AA-4E80-90AB-F363E87A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32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3D5C04-B8FB-4D8B-AAB8-40397ABF5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3563"/>
            <a:ext cx="8763000" cy="823912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4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6.1  </a:t>
            </a:r>
            <a:r>
              <a:rPr lang="zh-CN" altLang="en-US" sz="4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C90228A-C200-4F90-BE18-CACFBE336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315200" cy="3733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对于计算机科学来说，格与布尔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代数是两一个重要的代数系统。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在开关理论计算机的逻辑设计，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及其它一些科学领域中，都直接应用了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格与布尔代数。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此两一个系统有一个重要特点：强调次序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关系。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pic>
        <p:nvPicPr>
          <p:cNvPr id="5124" name="Picture 4">
            <a:hlinkClick r:id="rId3" action="ppaction://hlinkpres?slideindex=4&amp;slidetitle=第一章 多媒体计算机概述"/>
            <a:extLst>
              <a:ext uri="{FF2B5EF4-FFF2-40B4-BE49-F238E27FC236}">
                <a16:creationId xmlns:a16="http://schemas.microsoft.com/office/drawing/2014/main" id="{BFD24ECC-D8E3-4174-8740-B1147B8F3E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257800"/>
            <a:ext cx="16002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A2C5C1-146D-45BB-86C4-19EAEB6C6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algn="ctr"/>
            <a:r>
              <a:rPr lang="zh-CN" altLang="en-US" sz="4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A42F64C-B885-47E5-8CF8-77532E591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  <a:r>
              <a:rPr lang="zh-CN" altLang="en-US" sz="2800" b="1">
                <a:solidFill>
                  <a:srgbClr val="FF99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hlinkClick r:id="rId2" action="ppaction://hlinksldjump"/>
              </a:rPr>
              <a:t>1.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hlinkClick r:id="rId2" action="ppaction://hlinksldjump"/>
              </a:rPr>
              <a:t>概念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2.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hlinkClick r:id="rId3" action="ppaction://hlinksldjump"/>
              </a:rPr>
              <a:t>对偶原理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3.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基本性质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格是代数系统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作为代数系统的格的定义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偏序集合的格、代数集合的格的关系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子格</a:t>
            </a:r>
            <a:r>
              <a:rPr lang="zh-CN" altLang="en-US" sz="2800" b="1">
                <a:solidFill>
                  <a:srgbClr val="FF99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子格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格同态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2764E16-F3DD-432B-974F-FF05B7004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7588" cy="823913"/>
          </a:xfrm>
        </p:spPr>
        <p:txBody>
          <a:bodyPr/>
          <a:lstStyle/>
          <a:p>
            <a:pPr algn="ctr"/>
            <a:r>
              <a:rPr lang="zh-CN" altLang="en-US" sz="4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C9E8FC-2DEA-431C-9731-68F9513A2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．偏序集合的一些概念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若集合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上的二元关系满足自反性、反对称性、传递性，称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为偏序集合。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aRb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记为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a≤b,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它可用哈斯图表示。</a:t>
            </a: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是偏序集合，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的子集，</a:t>
            </a: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∈ 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b∈B,b≤a,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的上界。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若对于任意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的上界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a≤a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的最小上界，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记为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lub (B);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∈ 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b∈B,b≥a,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的下界。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若对于任意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的下界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a≥a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的最大下界，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记为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glb(B)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最大下界、最小上界若存在，则唯一。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A1E417F-AEEB-44DC-9E8F-71AEF9257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algn="ctr"/>
            <a:r>
              <a:rPr lang="zh-CN" altLang="en-US" sz="4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FF604E-5BEA-4A95-9AB3-A84079704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例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ABF766E7-682C-4C38-9784-8B56506CE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667000"/>
          <a:ext cx="2209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BMP 图象" r:id="rId4" imgW="876190" imgH="823031" progId="Paint.Picture">
                  <p:embed/>
                </p:oleObj>
              </mc:Choice>
              <mc:Fallback>
                <p:oleObj name="BMP 图象" r:id="rId4" imgW="876190" imgH="82303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6000"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22098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>
            <a:extLst>
              <a:ext uri="{FF2B5EF4-FFF2-40B4-BE49-F238E27FC236}">
                <a16:creationId xmlns:a16="http://schemas.microsoft.com/office/drawing/2014/main" id="{2B0AB000-62D6-4CF7-B3AE-082A035C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4572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lub(a,b)=Ф glb(a,b)=e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lub(a,e)=a    glb(a,e)=e 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lub(c,d)=f     glb(c,d)=Ф</a:t>
            </a:r>
            <a:r>
              <a:rPr lang="en-US" altLang="zh-CN" sz="3200">
                <a:solidFill>
                  <a:srgbClr val="FB2805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>
              <a:solidFill>
                <a:srgbClr val="FB2805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143F0DB-8267-4B3D-AE0C-DF651850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/>
      <p:bldP spid="15365" grpId="0" build="p" autoUpdateAnimBg="0"/>
      <p:bldP spid="1536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3E9C8C-BC47-4E77-83BD-DDFA8655C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CE49417-B13F-4E2C-8450-67A4DE58D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6-1.1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〈L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是偏序集合，若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都有最大下界、最小上界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〈L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是一个格，且记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glb(a,b)=a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lub(a,b)=a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并称它们为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kumimoji="0"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 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由于最大下界、最小上界若存在则唯一，所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以交、并是二元运算；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 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为由格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所诱导的代数系统。 设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且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B≠</a:t>
            </a:r>
            <a:r>
              <a:rPr kumimoji="0" lang="el-GR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Φ</a:t>
            </a:r>
            <a:r>
              <a:rPr kumimoji="0" lang="zh-CN" altLang="el-GR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，若</a:t>
            </a:r>
            <a:r>
              <a:rPr kumimoji="0" lang="el-GR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kumimoji="0" lang="zh-CN" altLang="el-GR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中的运算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和关于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是封闭的，则称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的子格。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kumimoji="0"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子格一定是格。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kumimoji="0"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且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B≠</a:t>
            </a:r>
            <a:r>
              <a:rPr kumimoji="0" lang="el-GR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Φ</a:t>
            </a:r>
            <a:r>
              <a:rPr kumimoji="0" lang="zh-CN" altLang="el-GR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，则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是偏序集但不一定是格；而且即使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是格，也不一定是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〈A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，≤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的子格。见例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P233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l-GR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02E7CF4-8481-4603-BE8E-A97191F67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F8F2A2E9-0901-47C4-B574-9535FF6DDEA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00400"/>
            <a:ext cx="1066800" cy="1447800"/>
            <a:chOff x="672" y="1296"/>
            <a:chExt cx="672" cy="912"/>
          </a:xfrm>
        </p:grpSpPr>
        <p:sp>
          <p:nvSpPr>
            <p:cNvPr id="21509" name="Oval 5">
              <a:extLst>
                <a:ext uri="{FF2B5EF4-FFF2-40B4-BE49-F238E27FC236}">
                  <a16:creationId xmlns:a16="http://schemas.microsoft.com/office/drawing/2014/main" id="{B56375A3-8496-46F8-BE86-57C55F91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Oval 6">
              <a:extLst>
                <a:ext uri="{FF2B5EF4-FFF2-40B4-BE49-F238E27FC236}">
                  <a16:creationId xmlns:a16="http://schemas.microsoft.com/office/drawing/2014/main" id="{522B0D0E-1250-460F-8239-F86B9209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Oval 7">
              <a:extLst>
                <a:ext uri="{FF2B5EF4-FFF2-40B4-BE49-F238E27FC236}">
                  <a16:creationId xmlns:a16="http://schemas.microsoft.com/office/drawing/2014/main" id="{A403DCE8-9C2D-4F3F-BBE4-48978208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427D7A0F-8A83-4FAA-8B51-241B1076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Oval 9">
              <a:extLst>
                <a:ext uri="{FF2B5EF4-FFF2-40B4-BE49-F238E27FC236}">
                  <a16:creationId xmlns:a16="http://schemas.microsoft.com/office/drawing/2014/main" id="{B8799C8A-58C3-43D7-9FB7-9649A08D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A13B3E02-5A4E-46E9-98C8-E8465F4C6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34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Line 11">
              <a:extLst>
                <a:ext uri="{FF2B5EF4-FFF2-40B4-BE49-F238E27FC236}">
                  <a16:creationId xmlns:a16="http://schemas.microsoft.com/office/drawing/2014/main" id="{8BA08229-C0D8-4492-8489-828193AA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7FECA71B-3FA6-4D23-A6F5-703EBFD48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3436B2F1-BE69-4DAD-B05C-6E2B65640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7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Line 14">
              <a:extLst>
                <a:ext uri="{FF2B5EF4-FFF2-40B4-BE49-F238E27FC236}">
                  <a16:creationId xmlns:a16="http://schemas.microsoft.com/office/drawing/2014/main" id="{978AB602-9C43-483E-A9CC-A7B57E96B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7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19" name="Group 15">
            <a:extLst>
              <a:ext uri="{FF2B5EF4-FFF2-40B4-BE49-F238E27FC236}">
                <a16:creationId xmlns:a16="http://schemas.microsoft.com/office/drawing/2014/main" id="{616DC62F-A854-45B9-AB17-5045E1829CC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048000"/>
            <a:ext cx="1219200" cy="1752600"/>
            <a:chOff x="1728" y="1248"/>
            <a:chExt cx="768" cy="1104"/>
          </a:xfrm>
        </p:grpSpPr>
        <p:sp>
          <p:nvSpPr>
            <p:cNvPr id="21520" name="Oval 16">
              <a:extLst>
                <a:ext uri="{FF2B5EF4-FFF2-40B4-BE49-F238E27FC236}">
                  <a16:creationId xmlns:a16="http://schemas.microsoft.com/office/drawing/2014/main" id="{A0876AA6-40B9-4A1C-804D-B8D5AA59E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Oval 17">
              <a:extLst>
                <a:ext uri="{FF2B5EF4-FFF2-40B4-BE49-F238E27FC236}">
                  <a16:creationId xmlns:a16="http://schemas.microsoft.com/office/drawing/2014/main" id="{76F6C819-2DB9-4AA7-A5CF-84F2FBAB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Oval 18">
              <a:extLst>
                <a:ext uri="{FF2B5EF4-FFF2-40B4-BE49-F238E27FC236}">
                  <a16:creationId xmlns:a16="http://schemas.microsoft.com/office/drawing/2014/main" id="{3AABCA32-CC34-4531-896E-4823D9A0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Oval 19">
              <a:extLst>
                <a:ext uri="{FF2B5EF4-FFF2-40B4-BE49-F238E27FC236}">
                  <a16:creationId xmlns:a16="http://schemas.microsoft.com/office/drawing/2014/main" id="{E0AA2641-6AD2-47EF-9BFA-3B80C924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Oval 20">
              <a:extLst>
                <a:ext uri="{FF2B5EF4-FFF2-40B4-BE49-F238E27FC236}">
                  <a16:creationId xmlns:a16="http://schemas.microsoft.com/office/drawing/2014/main" id="{75949748-2C7B-4ACF-AC72-3A7953DF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Oval 21">
              <a:extLst>
                <a:ext uri="{FF2B5EF4-FFF2-40B4-BE49-F238E27FC236}">
                  <a16:creationId xmlns:a16="http://schemas.microsoft.com/office/drawing/2014/main" id="{57E37093-A91B-4CF0-8F23-1A1420697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Oval 22">
              <a:extLst>
                <a:ext uri="{FF2B5EF4-FFF2-40B4-BE49-F238E27FC236}">
                  <a16:creationId xmlns:a16="http://schemas.microsoft.com/office/drawing/2014/main" id="{0CE62129-38BA-46B1-9E1F-FE80435F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Oval 23">
              <a:extLst>
                <a:ext uri="{FF2B5EF4-FFF2-40B4-BE49-F238E27FC236}">
                  <a16:creationId xmlns:a16="http://schemas.microsoft.com/office/drawing/2014/main" id="{2A259025-70B1-4962-B636-31B76A83B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4">
              <a:extLst>
                <a:ext uri="{FF2B5EF4-FFF2-40B4-BE49-F238E27FC236}">
                  <a16:creationId xmlns:a16="http://schemas.microsoft.com/office/drawing/2014/main" id="{71CC5DD4-0C01-4DBB-9530-03C295F2B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2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493587AE-18BC-4E07-8055-F3C0810C5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5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26">
              <a:extLst>
                <a:ext uri="{FF2B5EF4-FFF2-40B4-BE49-F238E27FC236}">
                  <a16:creationId xmlns:a16="http://schemas.microsoft.com/office/drawing/2014/main" id="{31E7B58F-7501-431B-A26E-9E426AA01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8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Line 27">
              <a:extLst>
                <a:ext uri="{FF2B5EF4-FFF2-40B4-BE49-F238E27FC236}">
                  <a16:creationId xmlns:a16="http://schemas.microsoft.com/office/drawing/2014/main" id="{7C222A3F-7EFA-4BDE-82F5-D050B899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28">
              <a:extLst>
                <a:ext uri="{FF2B5EF4-FFF2-40B4-BE49-F238E27FC236}">
                  <a16:creationId xmlns:a16="http://schemas.microsoft.com/office/drawing/2014/main" id="{1EEF4897-958D-4930-896E-A82328A81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53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3" name="Line 29">
              <a:extLst>
                <a:ext uri="{FF2B5EF4-FFF2-40B4-BE49-F238E27FC236}">
                  <a16:creationId xmlns:a16="http://schemas.microsoft.com/office/drawing/2014/main" id="{11098943-3737-42EC-A7E6-77BE8D951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87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4" name="Line 30">
              <a:extLst>
                <a:ext uri="{FF2B5EF4-FFF2-40B4-BE49-F238E27FC236}">
                  <a16:creationId xmlns:a16="http://schemas.microsoft.com/office/drawing/2014/main" id="{B8CF7EB7-F4FA-4C3F-A4C5-2CE051F1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31">
              <a:extLst>
                <a:ext uri="{FF2B5EF4-FFF2-40B4-BE49-F238E27FC236}">
                  <a16:creationId xmlns:a16="http://schemas.microsoft.com/office/drawing/2014/main" id="{210945A0-05B5-4165-BBF9-5CB00A637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6" name="Line 32">
              <a:extLst>
                <a:ext uri="{FF2B5EF4-FFF2-40B4-BE49-F238E27FC236}">
                  <a16:creationId xmlns:a16="http://schemas.microsoft.com/office/drawing/2014/main" id="{8399D119-D562-4B81-A91D-C2171B88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33">
              <a:extLst>
                <a:ext uri="{FF2B5EF4-FFF2-40B4-BE49-F238E27FC236}">
                  <a16:creationId xmlns:a16="http://schemas.microsoft.com/office/drawing/2014/main" id="{0BC4473D-9D30-4A4A-A5C3-648F9439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38" name="Group 34">
            <a:extLst>
              <a:ext uri="{FF2B5EF4-FFF2-40B4-BE49-F238E27FC236}">
                <a16:creationId xmlns:a16="http://schemas.microsoft.com/office/drawing/2014/main" id="{92DDF02C-CBF7-487D-A9F0-B48C85322E0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24200"/>
            <a:ext cx="76200" cy="1600200"/>
            <a:chOff x="768" y="1968"/>
            <a:chExt cx="48" cy="1008"/>
          </a:xfrm>
        </p:grpSpPr>
        <p:sp>
          <p:nvSpPr>
            <p:cNvPr id="21539" name="Oval 35">
              <a:extLst>
                <a:ext uri="{FF2B5EF4-FFF2-40B4-BE49-F238E27FC236}">
                  <a16:creationId xmlns:a16="http://schemas.microsoft.com/office/drawing/2014/main" id="{F46D9B51-53BE-4619-B5E9-8C020143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Oval 36">
              <a:extLst>
                <a:ext uri="{FF2B5EF4-FFF2-40B4-BE49-F238E27FC236}">
                  <a16:creationId xmlns:a16="http://schemas.microsoft.com/office/drawing/2014/main" id="{E8771CE0-B404-46C4-9C96-DF76EDBC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Oval 37">
              <a:extLst>
                <a:ext uri="{FF2B5EF4-FFF2-40B4-BE49-F238E27FC236}">
                  <a16:creationId xmlns:a16="http://schemas.microsoft.com/office/drawing/2014/main" id="{863A11FC-1AB7-4F7C-A7AF-EEA3DC0F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Oval 38">
              <a:extLst>
                <a:ext uri="{FF2B5EF4-FFF2-40B4-BE49-F238E27FC236}">
                  <a16:creationId xmlns:a16="http://schemas.microsoft.com/office/drawing/2014/main" id="{D8521F9D-31DC-4741-9D8A-33EF71AD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9">
              <a:extLst>
                <a:ext uri="{FF2B5EF4-FFF2-40B4-BE49-F238E27FC236}">
                  <a16:creationId xmlns:a16="http://schemas.microsoft.com/office/drawing/2014/main" id="{045FD3C3-DF60-4135-96E9-5BA6C122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Line 40">
              <a:extLst>
                <a:ext uri="{FF2B5EF4-FFF2-40B4-BE49-F238E27FC236}">
                  <a16:creationId xmlns:a16="http://schemas.microsoft.com/office/drawing/2014/main" id="{483DF84A-7DFA-4588-9CBC-F153D7594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45" name="Group 41">
            <a:extLst>
              <a:ext uri="{FF2B5EF4-FFF2-40B4-BE49-F238E27FC236}">
                <a16:creationId xmlns:a16="http://schemas.microsoft.com/office/drawing/2014/main" id="{C4E50508-ED2D-4028-BDB2-669DAFB6E67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200400"/>
            <a:ext cx="838200" cy="1447800"/>
            <a:chOff x="3072" y="1968"/>
            <a:chExt cx="528" cy="912"/>
          </a:xfrm>
        </p:grpSpPr>
        <p:sp>
          <p:nvSpPr>
            <p:cNvPr id="21546" name="Oval 42">
              <a:extLst>
                <a:ext uri="{FF2B5EF4-FFF2-40B4-BE49-F238E27FC236}">
                  <a16:creationId xmlns:a16="http://schemas.microsoft.com/office/drawing/2014/main" id="{AA7E3A71-1BFA-4B47-A193-156C2314F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7" name="Group 43">
              <a:extLst>
                <a:ext uri="{FF2B5EF4-FFF2-40B4-BE49-F238E27FC236}">
                  <a16:creationId xmlns:a16="http://schemas.microsoft.com/office/drawing/2014/main" id="{CD8DBD61-110E-4014-A70B-374E7BFEF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016"/>
              <a:ext cx="480" cy="864"/>
              <a:chOff x="3072" y="1392"/>
              <a:chExt cx="480" cy="864"/>
            </a:xfrm>
          </p:grpSpPr>
          <p:sp>
            <p:nvSpPr>
              <p:cNvPr id="21548" name="Oval 44">
                <a:extLst>
                  <a:ext uri="{FF2B5EF4-FFF2-40B4-BE49-F238E27FC236}">
                    <a16:creationId xmlns:a16="http://schemas.microsoft.com/office/drawing/2014/main" id="{C757F1E5-600B-4E5D-BB94-BFBFDF84F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Oval 45">
                <a:extLst>
                  <a:ext uri="{FF2B5EF4-FFF2-40B4-BE49-F238E27FC236}">
                    <a16:creationId xmlns:a16="http://schemas.microsoft.com/office/drawing/2014/main" id="{76445160-20E8-4A96-A942-D49EC1262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0" name="Oval 46">
                <a:extLst>
                  <a:ext uri="{FF2B5EF4-FFF2-40B4-BE49-F238E27FC236}">
                    <a16:creationId xmlns:a16="http://schemas.microsoft.com/office/drawing/2014/main" id="{32933C47-ACF3-47B4-A5DD-5D7C6383F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Oval 47">
                <a:extLst>
                  <a:ext uri="{FF2B5EF4-FFF2-40B4-BE49-F238E27FC236}">
                    <a16:creationId xmlns:a16="http://schemas.microsoft.com/office/drawing/2014/main" id="{E3AA1345-7196-402C-8425-E8BD229DA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Oval 48">
                <a:extLst>
                  <a:ext uri="{FF2B5EF4-FFF2-40B4-BE49-F238E27FC236}">
                    <a16:creationId xmlns:a16="http://schemas.microsoft.com/office/drawing/2014/main" id="{491B534C-DDE8-483A-99D9-98FCF85C5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3" name="Line 49">
                <a:extLst>
                  <a:ext uri="{FF2B5EF4-FFF2-40B4-BE49-F238E27FC236}">
                    <a16:creationId xmlns:a16="http://schemas.microsoft.com/office/drawing/2014/main" id="{7A833544-0448-4117-8100-F42461CFE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4" name="Line 50">
                <a:extLst>
                  <a:ext uri="{FF2B5EF4-FFF2-40B4-BE49-F238E27FC236}">
                    <a16:creationId xmlns:a16="http://schemas.microsoft.com/office/drawing/2014/main" id="{01C31268-22FD-428F-9061-6DEC40DDE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5" name="Line 51">
                <a:extLst>
                  <a:ext uri="{FF2B5EF4-FFF2-40B4-BE49-F238E27FC236}">
                    <a16:creationId xmlns:a16="http://schemas.microsoft.com/office/drawing/2014/main" id="{E69B26A2-BDB2-4704-B038-E241A38E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6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6" name="Line 52">
                <a:extLst>
                  <a:ext uri="{FF2B5EF4-FFF2-40B4-BE49-F238E27FC236}">
                    <a16:creationId xmlns:a16="http://schemas.microsoft.com/office/drawing/2014/main" id="{F78404B8-7509-4356-8E56-AE75DB4E3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196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57" name="Line 53">
              <a:extLst>
                <a:ext uri="{FF2B5EF4-FFF2-40B4-BE49-F238E27FC236}">
                  <a16:creationId xmlns:a16="http://schemas.microsoft.com/office/drawing/2014/main" id="{C625E5F3-97A3-482C-A9BF-8306BFF01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5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58" name="Group 54">
            <a:extLst>
              <a:ext uri="{FF2B5EF4-FFF2-40B4-BE49-F238E27FC236}">
                <a16:creationId xmlns:a16="http://schemas.microsoft.com/office/drawing/2014/main" id="{23784235-DA91-431D-A6A8-5FA05A29432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00400"/>
            <a:ext cx="1066800" cy="1447800"/>
            <a:chOff x="3888" y="2016"/>
            <a:chExt cx="672" cy="912"/>
          </a:xfrm>
        </p:grpSpPr>
        <p:grpSp>
          <p:nvGrpSpPr>
            <p:cNvPr id="21559" name="Group 55">
              <a:extLst>
                <a:ext uri="{FF2B5EF4-FFF2-40B4-BE49-F238E27FC236}">
                  <a16:creationId xmlns:a16="http://schemas.microsoft.com/office/drawing/2014/main" id="{420DE3F2-D3F5-444E-98DA-675C6237D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016"/>
              <a:ext cx="672" cy="912"/>
              <a:chOff x="3888" y="1392"/>
              <a:chExt cx="672" cy="912"/>
            </a:xfrm>
          </p:grpSpPr>
          <p:sp>
            <p:nvSpPr>
              <p:cNvPr id="21560" name="Oval 56">
                <a:extLst>
                  <a:ext uri="{FF2B5EF4-FFF2-40B4-BE49-F238E27FC236}">
                    <a16:creationId xmlns:a16="http://schemas.microsoft.com/office/drawing/2014/main" id="{CB5A0BFC-D122-409F-BF76-AE06A700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1" name="Oval 57">
                <a:extLst>
                  <a:ext uri="{FF2B5EF4-FFF2-40B4-BE49-F238E27FC236}">
                    <a16:creationId xmlns:a16="http://schemas.microsoft.com/office/drawing/2014/main" id="{7005149F-7F0A-4B8D-8C2B-8D938AC9C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2" name="Oval 58">
                <a:extLst>
                  <a:ext uri="{FF2B5EF4-FFF2-40B4-BE49-F238E27FC236}">
                    <a16:creationId xmlns:a16="http://schemas.microsoft.com/office/drawing/2014/main" id="{550818AB-9E81-4956-9DA5-77CE9D530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3" name="Oval 59">
                <a:extLst>
                  <a:ext uri="{FF2B5EF4-FFF2-40B4-BE49-F238E27FC236}">
                    <a16:creationId xmlns:a16="http://schemas.microsoft.com/office/drawing/2014/main" id="{F3E49026-49E4-4401-8801-F6DE5AE9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Oval 60">
                <a:extLst>
                  <a:ext uri="{FF2B5EF4-FFF2-40B4-BE49-F238E27FC236}">
                    <a16:creationId xmlns:a16="http://schemas.microsoft.com/office/drawing/2014/main" id="{AE79BC05-BD5B-4F51-A6CE-0A8A0A84A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Line 61">
                <a:extLst>
                  <a:ext uri="{FF2B5EF4-FFF2-40B4-BE49-F238E27FC236}">
                    <a16:creationId xmlns:a16="http://schemas.microsoft.com/office/drawing/2014/main" id="{AB2B008E-1352-487D-8088-3F6710AE8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44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6" name="Line 62">
                <a:extLst>
                  <a:ext uri="{FF2B5EF4-FFF2-40B4-BE49-F238E27FC236}">
                    <a16:creationId xmlns:a16="http://schemas.microsoft.com/office/drawing/2014/main" id="{F762D644-CC61-4E1F-9EE6-E18E15BBC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7" name="Line 63">
                <a:extLst>
                  <a:ext uri="{FF2B5EF4-FFF2-40B4-BE49-F238E27FC236}">
                    <a16:creationId xmlns:a16="http://schemas.microsoft.com/office/drawing/2014/main" id="{C0015847-F2A6-4AD6-8A9F-DE8C6871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776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8" name="Line 64">
                <a:extLst>
                  <a:ext uri="{FF2B5EF4-FFF2-40B4-BE49-F238E27FC236}">
                    <a16:creationId xmlns:a16="http://schemas.microsoft.com/office/drawing/2014/main" id="{5D7C309D-4A28-4DB2-8132-A7FA0AFB3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77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9" name="Line 65">
                <a:extLst>
                  <a:ext uri="{FF2B5EF4-FFF2-40B4-BE49-F238E27FC236}">
                    <a16:creationId xmlns:a16="http://schemas.microsoft.com/office/drawing/2014/main" id="{930763D4-5169-449D-B20A-1B9259A4B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70" name="Line 66">
              <a:extLst>
                <a:ext uri="{FF2B5EF4-FFF2-40B4-BE49-F238E27FC236}">
                  <a16:creationId xmlns:a16="http://schemas.microsoft.com/office/drawing/2014/main" id="{36DFE5CB-D5E2-42E5-BE34-B27314189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71" name="Group 67">
            <a:extLst>
              <a:ext uri="{FF2B5EF4-FFF2-40B4-BE49-F238E27FC236}">
                <a16:creationId xmlns:a16="http://schemas.microsoft.com/office/drawing/2014/main" id="{2D202576-9644-40F2-9F88-03A69A398C19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048000"/>
            <a:ext cx="914400" cy="1752600"/>
            <a:chOff x="4800" y="1920"/>
            <a:chExt cx="576" cy="1104"/>
          </a:xfrm>
        </p:grpSpPr>
        <p:sp>
          <p:nvSpPr>
            <p:cNvPr id="21572" name="Line 68">
              <a:extLst>
                <a:ext uri="{FF2B5EF4-FFF2-40B4-BE49-F238E27FC236}">
                  <a16:creationId xmlns:a16="http://schemas.microsoft.com/office/drawing/2014/main" id="{B8B54BE4-E732-4C57-973E-C0FEF544A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68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573" name="Group 69">
              <a:extLst>
                <a:ext uri="{FF2B5EF4-FFF2-40B4-BE49-F238E27FC236}">
                  <a16:creationId xmlns:a16="http://schemas.microsoft.com/office/drawing/2014/main" id="{FB62B6B3-88B5-49DB-8A2C-6B8D25CC9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920"/>
              <a:ext cx="576" cy="1104"/>
              <a:chOff x="4800" y="1296"/>
              <a:chExt cx="576" cy="1104"/>
            </a:xfrm>
          </p:grpSpPr>
          <p:sp>
            <p:nvSpPr>
              <p:cNvPr id="21574" name="Oval 70">
                <a:extLst>
                  <a:ext uri="{FF2B5EF4-FFF2-40B4-BE49-F238E27FC236}">
                    <a16:creationId xmlns:a16="http://schemas.microsoft.com/office/drawing/2014/main" id="{8C70E7C7-7F53-4078-B411-3ECBA8133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5" name="Oval 71">
                <a:extLst>
                  <a:ext uri="{FF2B5EF4-FFF2-40B4-BE49-F238E27FC236}">
                    <a16:creationId xmlns:a16="http://schemas.microsoft.com/office/drawing/2014/main" id="{ED66DB2D-629D-49E3-B9BE-0912D9BA3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6" name="Oval 72">
                <a:extLst>
                  <a:ext uri="{FF2B5EF4-FFF2-40B4-BE49-F238E27FC236}">
                    <a16:creationId xmlns:a16="http://schemas.microsoft.com/office/drawing/2014/main" id="{07AE9435-9EF0-4E49-8EB4-20AF7702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7" name="Oval 73">
                <a:extLst>
                  <a:ext uri="{FF2B5EF4-FFF2-40B4-BE49-F238E27FC236}">
                    <a16:creationId xmlns:a16="http://schemas.microsoft.com/office/drawing/2014/main" id="{0F2D2411-0739-4A20-AF54-7C3FF67DF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8" name="Oval 74">
                <a:extLst>
                  <a:ext uri="{FF2B5EF4-FFF2-40B4-BE49-F238E27FC236}">
                    <a16:creationId xmlns:a16="http://schemas.microsoft.com/office/drawing/2014/main" id="{79C502AC-ADF1-40B8-AFF4-DADBAB9B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2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9" name="Oval 75">
                <a:extLst>
                  <a:ext uri="{FF2B5EF4-FFF2-40B4-BE49-F238E27FC236}">
                    <a16:creationId xmlns:a16="http://schemas.microsoft.com/office/drawing/2014/main" id="{7C676240-C850-45B6-8A7F-A7CC4B971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3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80" name="Line 76">
                <a:extLst>
                  <a:ext uri="{FF2B5EF4-FFF2-40B4-BE49-F238E27FC236}">
                    <a16:creationId xmlns:a16="http://schemas.microsoft.com/office/drawing/2014/main" id="{5A635D38-606F-4147-83BF-861D065CC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13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1" name="Line 77">
                <a:extLst>
                  <a:ext uri="{FF2B5EF4-FFF2-40B4-BE49-F238E27FC236}">
                    <a16:creationId xmlns:a16="http://schemas.microsoft.com/office/drawing/2014/main" id="{CF5D84CE-6EEA-4FD1-8C2F-3F3669FF7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34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2" name="Line 78">
                <a:extLst>
                  <a:ext uri="{FF2B5EF4-FFF2-40B4-BE49-F238E27FC236}">
                    <a16:creationId xmlns:a16="http://schemas.microsoft.com/office/drawing/2014/main" id="{1CD22A6C-B1A6-4007-92E7-0C7C58634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3" name="Line 79">
                <a:extLst>
                  <a:ext uri="{FF2B5EF4-FFF2-40B4-BE49-F238E27FC236}">
                    <a16:creationId xmlns:a16="http://schemas.microsoft.com/office/drawing/2014/main" id="{83228D4B-39D0-4B49-BF15-77DF3B3AD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4" name="Line 80">
                <a:extLst>
                  <a:ext uri="{FF2B5EF4-FFF2-40B4-BE49-F238E27FC236}">
                    <a16:creationId xmlns:a16="http://schemas.microsoft.com/office/drawing/2014/main" id="{2B99562A-3140-4DFE-A59F-70EA9A59D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5" name="Line 81">
                <a:extLst>
                  <a:ext uri="{FF2B5EF4-FFF2-40B4-BE49-F238E27FC236}">
                    <a16:creationId xmlns:a16="http://schemas.microsoft.com/office/drawing/2014/main" id="{3CAF93BB-BB7E-418D-B6B5-E33F1F8C4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8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6" name="Line 82">
                <a:extLst>
                  <a:ext uri="{FF2B5EF4-FFF2-40B4-BE49-F238E27FC236}">
                    <a16:creationId xmlns:a16="http://schemas.microsoft.com/office/drawing/2014/main" id="{8C0C7095-AD9F-424C-9EB0-539AB0DD2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172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1587" name="Rectangle 83">
            <a:extLst>
              <a:ext uri="{FF2B5EF4-FFF2-40B4-BE49-F238E27FC236}">
                <a16:creationId xmlns:a16="http://schemas.microsoft.com/office/drawing/2014/main" id="{8E1A10EF-48FD-4E8C-978F-45DED2A9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0574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  <a:ea typeface="华文新魏" panose="02010800040101010101" pitchFamily="2" charset="-122"/>
              </a:rPr>
              <a:t>   </a:t>
            </a:r>
            <a:r>
              <a:rPr lang="zh-CN" altLang="en-US" sz="3200" b="1">
                <a:latin typeface="Arial" panose="020B0604020202020204" pitchFamily="34" charset="0"/>
                <a:ea typeface="华文新魏" panose="02010800040101010101" pitchFamily="2" charset="-122"/>
              </a:rPr>
              <a:t>不是格的偏序集合</a:t>
            </a:r>
          </a:p>
        </p:txBody>
      </p: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377A3A17-B560-4EBB-8041-647BBB7A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  <a:ea typeface="华文新魏" panose="02010800040101010101" pitchFamily="2" charset="-122"/>
              </a:rPr>
              <a:t>  </a:t>
            </a:r>
            <a:r>
              <a:rPr lang="zh-CN" altLang="en-US" sz="3200" b="1">
                <a:latin typeface="Arial" panose="020B0604020202020204" pitchFamily="34" charset="0"/>
                <a:ea typeface="华文新魏" panose="02010800040101010101" pitchFamily="2" charset="-122"/>
              </a:rPr>
              <a:t>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B47EDC-86B2-4672-85C6-FC5E442C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9BDCEE-D03B-47DA-BAF7-02BE70E5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是一正整数，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的所有因子的集合，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是整除关系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&lt;S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,D&gt;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是一个格。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n=8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400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={1, 2, 4, 8}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</a:rPr>
              <a:t>8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77C33B3D-6304-4FD4-8CA8-B687716E3E8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810000"/>
            <a:ext cx="3429000" cy="2124075"/>
            <a:chOff x="624" y="960"/>
            <a:chExt cx="2544" cy="1591"/>
          </a:xfrm>
        </p:grpSpPr>
        <p:sp>
          <p:nvSpPr>
            <p:cNvPr id="23557" name="Text Box 5">
              <a:extLst>
                <a:ext uri="{FF2B5EF4-FFF2-40B4-BE49-F238E27FC236}">
                  <a16:creationId xmlns:a16="http://schemas.microsoft.com/office/drawing/2014/main" id="{4F46FFD2-DF4D-42B4-897C-D8C988B19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7"/>
              <a:ext cx="62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8</a:t>
              </a:r>
            </a:p>
          </p:txBody>
        </p:sp>
        <p:grpSp>
          <p:nvGrpSpPr>
            <p:cNvPr id="23558" name="Group 6">
              <a:extLst>
                <a:ext uri="{FF2B5EF4-FFF2-40B4-BE49-F238E27FC236}">
                  <a16:creationId xmlns:a16="http://schemas.microsoft.com/office/drawing/2014/main" id="{AD14261A-9FBA-47BA-B4A2-31066DB45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960"/>
              <a:ext cx="2544" cy="1591"/>
              <a:chOff x="2736" y="1200"/>
              <a:chExt cx="2544" cy="1591"/>
            </a:xfrm>
          </p:grpSpPr>
          <p:sp>
            <p:nvSpPr>
              <p:cNvPr id="23559" name="Oval 7">
                <a:extLst>
                  <a:ext uri="{FF2B5EF4-FFF2-40B4-BE49-F238E27FC236}">
                    <a16:creationId xmlns:a16="http://schemas.microsoft.com/office/drawing/2014/main" id="{700B7419-63D4-4E3C-9833-54BDD47E9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0" name="Oval 8">
                <a:extLst>
                  <a:ext uri="{FF2B5EF4-FFF2-40B4-BE49-F238E27FC236}">
                    <a16:creationId xmlns:a16="http://schemas.microsoft.com/office/drawing/2014/main" id="{CD2BD0A2-F2EC-488A-8FF9-51B301A2C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1" name="Oval 9">
                <a:extLst>
                  <a:ext uri="{FF2B5EF4-FFF2-40B4-BE49-F238E27FC236}">
                    <a16:creationId xmlns:a16="http://schemas.microsoft.com/office/drawing/2014/main" id="{C4681BE1-343C-40E5-8A0E-F004C5127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Oval 10">
                <a:extLst>
                  <a:ext uri="{FF2B5EF4-FFF2-40B4-BE49-F238E27FC236}">
                    <a16:creationId xmlns:a16="http://schemas.microsoft.com/office/drawing/2014/main" id="{98C736A9-3C36-4DE0-A275-A2C741651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Oval 11">
                <a:extLst>
                  <a:ext uri="{FF2B5EF4-FFF2-40B4-BE49-F238E27FC236}">
                    <a16:creationId xmlns:a16="http://schemas.microsoft.com/office/drawing/2014/main" id="{78B9E0C7-1C81-4CA0-BCDB-2101B51C0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4" name="Oval 12">
                <a:extLst>
                  <a:ext uri="{FF2B5EF4-FFF2-40B4-BE49-F238E27FC236}">
                    <a16:creationId xmlns:a16="http://schemas.microsoft.com/office/drawing/2014/main" id="{9B668952-99A7-4EC7-9E67-99EEFC56B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Oval 13">
                <a:extLst>
                  <a:ext uri="{FF2B5EF4-FFF2-40B4-BE49-F238E27FC236}">
                    <a16:creationId xmlns:a16="http://schemas.microsoft.com/office/drawing/2014/main" id="{F1F23DF3-36C0-42B6-963E-42225ADC0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Oval 14">
                <a:extLst>
                  <a:ext uri="{FF2B5EF4-FFF2-40B4-BE49-F238E27FC236}">
                    <a16:creationId xmlns:a16="http://schemas.microsoft.com/office/drawing/2014/main" id="{8F7A79C1-098E-4B8F-B07A-FCC6A9D3F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7831CB2D-F7F5-421A-980C-39CC791A0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44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8" name="Line 16">
                <a:extLst>
                  <a:ext uri="{FF2B5EF4-FFF2-40B4-BE49-F238E27FC236}">
                    <a16:creationId xmlns:a16="http://schemas.microsoft.com/office/drawing/2014/main" id="{E8D2B281-2894-4128-8BAC-631A2A9A3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168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3806F9CF-C57C-4AAB-8009-6DB5D088D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92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B8D0880F-A55F-45C9-AF07-B12518D2B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BB3359CF-F2FE-4418-9193-DDC26FA69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172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2" name="Line 20">
                <a:extLst>
                  <a:ext uri="{FF2B5EF4-FFF2-40B4-BE49-F238E27FC236}">
                    <a16:creationId xmlns:a16="http://schemas.microsoft.com/office/drawing/2014/main" id="{727F906B-5EEC-4D4E-950C-30360E338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01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3" name="Line 21">
                <a:extLst>
                  <a:ext uri="{FF2B5EF4-FFF2-40B4-BE49-F238E27FC236}">
                    <a16:creationId xmlns:a16="http://schemas.microsoft.com/office/drawing/2014/main" id="{C0F9132A-A1C4-4CD0-A136-9DAF8DAEC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2304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0BB1398A-C7EC-43FD-80F0-5BABAB085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25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D04E32B1-39F4-48CA-8ADF-219465D63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680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6" name="Line 24">
                <a:extLst>
                  <a:ext uri="{FF2B5EF4-FFF2-40B4-BE49-F238E27FC236}">
                    <a16:creationId xmlns:a16="http://schemas.microsoft.com/office/drawing/2014/main" id="{2C6FB822-8D19-4938-A977-050EEC0A8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77" name="Text Box 25">
                <a:extLst>
                  <a:ext uri="{FF2B5EF4-FFF2-40B4-BE49-F238E27FC236}">
                    <a16:creationId xmlns:a16="http://schemas.microsoft.com/office/drawing/2014/main" id="{20FB32FF-620C-4534-9E4E-F5A76E31C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1536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24</a:t>
                </a:r>
              </a:p>
            </p:txBody>
          </p:sp>
          <p:sp>
            <p:nvSpPr>
              <p:cNvPr id="23578" name="Text Box 26">
                <a:extLst>
                  <a:ext uri="{FF2B5EF4-FFF2-40B4-BE49-F238E27FC236}">
                    <a16:creationId xmlns:a16="http://schemas.microsoft.com/office/drawing/2014/main" id="{71FBA4F6-0758-4286-9762-7FB2696414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968"/>
                <a:ext cx="288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4</a:t>
                </a:r>
              </a:p>
            </p:txBody>
          </p:sp>
          <p:sp>
            <p:nvSpPr>
              <p:cNvPr id="23579" name="Text Box 27">
                <a:extLst>
                  <a:ext uri="{FF2B5EF4-FFF2-40B4-BE49-F238E27FC236}">
                    <a16:creationId xmlns:a16="http://schemas.microsoft.com/office/drawing/2014/main" id="{CFA0B050-58CF-4A57-ACC1-9DCC7671D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192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23580" name="Text Box 28">
                <a:extLst>
                  <a:ext uri="{FF2B5EF4-FFF2-40B4-BE49-F238E27FC236}">
                    <a16:creationId xmlns:a16="http://schemas.microsoft.com/office/drawing/2014/main" id="{52668BE8-8B4F-4C63-B8B1-4BD75522B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448"/>
                <a:ext cx="192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3581" name="Text Box 29">
                <a:extLst>
                  <a:ext uri="{FF2B5EF4-FFF2-40B4-BE49-F238E27FC236}">
                    <a16:creationId xmlns:a16="http://schemas.microsoft.com/office/drawing/2014/main" id="{158C01FC-F742-4B91-A3B7-7800045B3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483"/>
                <a:ext cx="33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12</a:t>
                </a:r>
                <a:endParaRPr lang="en-US" altLang="zh-CN"/>
              </a:p>
            </p:txBody>
          </p:sp>
          <p:sp>
            <p:nvSpPr>
              <p:cNvPr id="23582" name="Text Box 30">
                <a:extLst>
                  <a:ext uri="{FF2B5EF4-FFF2-40B4-BE49-F238E27FC236}">
                    <a16:creationId xmlns:a16="http://schemas.microsoft.com/office/drawing/2014/main" id="{A65E3415-CF9B-4959-9CDB-944BF4210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777"/>
                <a:ext cx="288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6</a:t>
                </a:r>
              </a:p>
            </p:txBody>
          </p:sp>
          <p:sp>
            <p:nvSpPr>
              <p:cNvPr id="23583" name="Text Box 31">
                <a:extLst>
                  <a:ext uri="{FF2B5EF4-FFF2-40B4-BE49-F238E27FC236}">
                    <a16:creationId xmlns:a16="http://schemas.microsoft.com/office/drawing/2014/main" id="{E5C90289-050C-4AB9-BD3E-251DD4726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208"/>
                <a:ext cx="288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</p:grpSp>
      <p:sp>
        <p:nvSpPr>
          <p:cNvPr id="23584" name="Oval 32">
            <a:extLst>
              <a:ext uri="{FF2B5EF4-FFF2-40B4-BE49-F238E27FC236}">
                <a16:creationId xmlns:a16="http://schemas.microsoft.com/office/drawing/2014/main" id="{84DE68A2-8354-44A8-9978-E06B0004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862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5" name="Oval 33">
            <a:extLst>
              <a:ext uri="{FF2B5EF4-FFF2-40B4-BE49-F238E27FC236}">
                <a16:creationId xmlns:a16="http://schemas.microsoft.com/office/drawing/2014/main" id="{F2810650-DA73-49F6-BC57-89D48A7E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86200"/>
            <a:ext cx="152400" cy="152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3B8C27A0-8B6C-4715-BB73-36B3BE7D2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7" name="Oval 35">
            <a:extLst>
              <a:ext uri="{FF2B5EF4-FFF2-40B4-BE49-F238E27FC236}">
                <a16:creationId xmlns:a16="http://schemas.microsoft.com/office/drawing/2014/main" id="{178B24A5-3E54-468D-B745-3EE875C9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100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3429461A-A51C-40D8-B146-50D8A2F6C7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33600" y="45720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9" name="Oval 37">
            <a:extLst>
              <a:ext uri="{FF2B5EF4-FFF2-40B4-BE49-F238E27FC236}">
                <a16:creationId xmlns:a16="http://schemas.microsoft.com/office/drawing/2014/main" id="{AC9196DE-1275-4EB1-8A60-E3714171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626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90" name="Oval 38">
            <a:extLst>
              <a:ext uri="{FF2B5EF4-FFF2-40B4-BE49-F238E27FC236}">
                <a16:creationId xmlns:a16="http://schemas.microsoft.com/office/drawing/2014/main" id="{164FCBEF-9EDB-46BB-91A0-DA2E6667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484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D9AB8AD9-63E6-4535-8A4A-2026DCD7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600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23592" name="Rectangle 40">
            <a:extLst>
              <a:ext uri="{FF2B5EF4-FFF2-40B4-BE49-F238E27FC236}">
                <a16:creationId xmlns:a16="http://schemas.microsoft.com/office/drawing/2014/main" id="{B3A612BD-9368-4B90-B2EF-27FE614B2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1228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23593" name="Rectangle 41">
            <a:extLst>
              <a:ext uri="{FF2B5EF4-FFF2-40B4-BE49-F238E27FC236}">
                <a16:creationId xmlns:a16="http://schemas.microsoft.com/office/drawing/2014/main" id="{4BD32E7A-C248-4ACB-A4DB-BB98F21A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20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B0555EC7-4B2F-41B0-B4D9-53AE3867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457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n=24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={1, 2, 3, 4, 6, 8, 12, 24}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5" grpId="0" build="p" autoUpdateAnimBg="0"/>
      <p:bldP spid="23591" grpId="0" autoUpdateAnimBg="0"/>
      <p:bldP spid="23592" grpId="0" autoUpdateAnimBg="0"/>
      <p:bldP spid="23593" grpId="0" autoUpdateAnimBg="0"/>
      <p:bldP spid="235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4E1C8F6-0FCC-4D23-8015-618310929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格的定义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073953A-9601-4D7A-9DA9-E83FDF3F4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是任意集合，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(S)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是幂集，  偏序集合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是一个格，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其中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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(S), A </a:t>
            </a:r>
            <a:r>
              <a:rPr kumimoji="0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B=A∩B, 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B=A∪B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S={a,b}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S={1,2,3}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{a}                           {b}                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9CEB749B-479B-4D90-ADB1-E83B36494C6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038600"/>
            <a:ext cx="1828800" cy="1905000"/>
            <a:chOff x="912" y="2448"/>
            <a:chExt cx="1152" cy="1200"/>
          </a:xfrm>
        </p:grpSpPr>
        <p:sp>
          <p:nvSpPr>
            <p:cNvPr id="25605" name="Oval 5">
              <a:extLst>
                <a:ext uri="{FF2B5EF4-FFF2-40B4-BE49-F238E27FC236}">
                  <a16:creationId xmlns:a16="http://schemas.microsoft.com/office/drawing/2014/main" id="{6D19C7B2-11F7-4729-A1F9-F3C48DE15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Oval 6">
              <a:extLst>
                <a:ext uri="{FF2B5EF4-FFF2-40B4-BE49-F238E27FC236}">
                  <a16:creationId xmlns:a16="http://schemas.microsoft.com/office/drawing/2014/main" id="{6CC5373C-D34E-4F5C-BD34-E565F99C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Oval 7">
              <a:extLst>
                <a:ext uri="{FF2B5EF4-FFF2-40B4-BE49-F238E27FC236}">
                  <a16:creationId xmlns:a16="http://schemas.microsoft.com/office/drawing/2014/main" id="{B3C26C2B-0977-4B06-9927-4365110F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Oval 8">
              <a:extLst>
                <a:ext uri="{FF2B5EF4-FFF2-40B4-BE49-F238E27FC236}">
                  <a16:creationId xmlns:a16="http://schemas.microsoft.com/office/drawing/2014/main" id="{721C5CCE-2D91-41EA-BE00-5047A1630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5A3D6EFA-9937-42FF-96B1-570CECE8C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68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95597B4D-1615-4824-895E-A5DEFFDC7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68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84EFFA14-940C-41DA-87C2-E6A501399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CD60F86D-A565-4CD4-BCBE-1631CD666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3" name="Oval 13">
              <a:extLst>
                <a:ext uri="{FF2B5EF4-FFF2-40B4-BE49-F238E27FC236}">
                  <a16:creationId xmlns:a16="http://schemas.microsoft.com/office/drawing/2014/main" id="{F7A4B041-9057-4EFF-BB60-340E470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504"/>
              <a:ext cx="192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5A24E5F2-67D1-4B6B-9E90-04CB04FA1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45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02C09AFD-EE6E-4802-A07A-E906050D9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{a,b}</a:t>
              </a:r>
              <a:endParaRPr lang="en-US" altLang="zh-CN"/>
            </a:p>
          </p:txBody>
        </p:sp>
      </p:grpSp>
      <p:grpSp>
        <p:nvGrpSpPr>
          <p:cNvPr id="25616" name="Group 16">
            <a:extLst>
              <a:ext uri="{FF2B5EF4-FFF2-40B4-BE49-F238E27FC236}">
                <a16:creationId xmlns:a16="http://schemas.microsoft.com/office/drawing/2014/main" id="{629ACE3D-2E81-4E5C-AAA5-E43E6A71950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429000"/>
            <a:ext cx="3581400" cy="2667000"/>
            <a:chOff x="2976" y="2304"/>
            <a:chExt cx="2256" cy="1680"/>
          </a:xfrm>
        </p:grpSpPr>
        <p:sp>
          <p:nvSpPr>
            <p:cNvPr id="25617" name="Oval 17">
              <a:extLst>
                <a:ext uri="{FF2B5EF4-FFF2-40B4-BE49-F238E27FC236}">
                  <a16:creationId xmlns:a16="http://schemas.microsoft.com/office/drawing/2014/main" id="{46F400F8-9E49-44BA-9BB7-473BA312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Oval 18">
              <a:extLst>
                <a:ext uri="{FF2B5EF4-FFF2-40B4-BE49-F238E27FC236}">
                  <a16:creationId xmlns:a16="http://schemas.microsoft.com/office/drawing/2014/main" id="{0970FE03-91E6-4A6B-B340-36DCC673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Oval 19">
              <a:extLst>
                <a:ext uri="{FF2B5EF4-FFF2-40B4-BE49-F238E27FC236}">
                  <a16:creationId xmlns:a16="http://schemas.microsoft.com/office/drawing/2014/main" id="{F85CD218-27C1-466D-8670-98F72BD04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Oval 20">
              <a:extLst>
                <a:ext uri="{FF2B5EF4-FFF2-40B4-BE49-F238E27FC236}">
                  <a16:creationId xmlns:a16="http://schemas.microsoft.com/office/drawing/2014/main" id="{659DC27C-36BF-4A48-BFF0-36DAFB3E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Oval 21">
              <a:extLst>
                <a:ext uri="{FF2B5EF4-FFF2-40B4-BE49-F238E27FC236}">
                  <a16:creationId xmlns:a16="http://schemas.microsoft.com/office/drawing/2014/main" id="{06B5B2F4-A607-411B-B928-91C8BFD9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Oval 22">
              <a:extLst>
                <a:ext uri="{FF2B5EF4-FFF2-40B4-BE49-F238E27FC236}">
                  <a16:creationId xmlns:a16="http://schemas.microsoft.com/office/drawing/2014/main" id="{3F86AA20-7CAF-4543-9082-92EB15D2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Oval 23">
              <a:extLst>
                <a:ext uri="{FF2B5EF4-FFF2-40B4-BE49-F238E27FC236}">
                  <a16:creationId xmlns:a16="http://schemas.microsoft.com/office/drawing/2014/main" id="{69F1E869-DC59-40C0-A575-2EA1E27B8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Oval 24">
              <a:extLst>
                <a:ext uri="{FF2B5EF4-FFF2-40B4-BE49-F238E27FC236}">
                  <a16:creationId xmlns:a16="http://schemas.microsoft.com/office/drawing/2014/main" id="{7FEC931A-2B74-4167-9D13-E1D43477F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Line 25">
              <a:extLst>
                <a:ext uri="{FF2B5EF4-FFF2-40B4-BE49-F238E27FC236}">
                  <a16:creationId xmlns:a16="http://schemas.microsoft.com/office/drawing/2014/main" id="{9111F198-412D-408A-A59E-092F0361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4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Line 26">
              <a:extLst>
                <a:ext uri="{FF2B5EF4-FFF2-40B4-BE49-F238E27FC236}">
                  <a16:creationId xmlns:a16="http://schemas.microsoft.com/office/drawing/2014/main" id="{83166CF5-9F14-4461-9243-82103BA04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27">
              <a:extLst>
                <a:ext uri="{FF2B5EF4-FFF2-40B4-BE49-F238E27FC236}">
                  <a16:creationId xmlns:a16="http://schemas.microsoft.com/office/drawing/2014/main" id="{FD3DB0F0-323C-4705-826F-56E85A0EB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0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28">
              <a:extLst>
                <a:ext uri="{FF2B5EF4-FFF2-40B4-BE49-F238E27FC236}">
                  <a16:creationId xmlns:a16="http://schemas.microsoft.com/office/drawing/2014/main" id="{75695521-44AA-4A87-A9B6-0AFACB83D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44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Line 29">
              <a:extLst>
                <a:ext uri="{FF2B5EF4-FFF2-40B4-BE49-F238E27FC236}">
                  <a16:creationId xmlns:a16="http://schemas.microsoft.com/office/drawing/2014/main" id="{8EFDD12B-A281-466A-B8B8-C214928D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30">
              <a:extLst>
                <a:ext uri="{FF2B5EF4-FFF2-40B4-BE49-F238E27FC236}">
                  <a16:creationId xmlns:a16="http://schemas.microsoft.com/office/drawing/2014/main" id="{2F870826-5667-4FC7-8708-43D7E3174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55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31">
              <a:extLst>
                <a:ext uri="{FF2B5EF4-FFF2-40B4-BE49-F238E27FC236}">
                  <a16:creationId xmlns:a16="http://schemas.microsoft.com/office/drawing/2014/main" id="{9D8198B6-CBF7-43C6-AAAA-586EFC582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2" name="Line 32">
              <a:extLst>
                <a:ext uri="{FF2B5EF4-FFF2-40B4-BE49-F238E27FC236}">
                  <a16:creationId xmlns:a16="http://schemas.microsoft.com/office/drawing/2014/main" id="{332438EF-A9F0-4364-8FCF-73CD4F860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02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Line 33">
              <a:extLst>
                <a:ext uri="{FF2B5EF4-FFF2-40B4-BE49-F238E27FC236}">
                  <a16:creationId xmlns:a16="http://schemas.microsoft.com/office/drawing/2014/main" id="{5C429610-831B-4F25-B0AE-CCB8C134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928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4" name="Line 34">
              <a:extLst>
                <a:ext uri="{FF2B5EF4-FFF2-40B4-BE49-F238E27FC236}">
                  <a16:creationId xmlns:a16="http://schemas.microsoft.com/office/drawing/2014/main" id="{039043FA-D8E9-4AB6-B62F-76429FAEB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35">
              <a:extLst>
                <a:ext uri="{FF2B5EF4-FFF2-40B4-BE49-F238E27FC236}">
                  <a16:creationId xmlns:a16="http://schemas.microsoft.com/office/drawing/2014/main" id="{E87207D5-2B07-4B10-A58E-E8FB19CA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59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Line 36">
              <a:extLst>
                <a:ext uri="{FF2B5EF4-FFF2-40B4-BE49-F238E27FC236}">
                  <a16:creationId xmlns:a16="http://schemas.microsoft.com/office/drawing/2014/main" id="{C1A46533-70E4-4957-8686-66885CE2F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360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Text Box 37">
              <a:extLst>
                <a:ext uri="{FF2B5EF4-FFF2-40B4-BE49-F238E27FC236}">
                  <a16:creationId xmlns:a16="http://schemas.microsoft.com/office/drawing/2014/main" id="{313E935A-64F5-43BB-88BF-32330710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{1,2,3}</a:t>
              </a:r>
            </a:p>
          </p:txBody>
        </p:sp>
        <p:sp>
          <p:nvSpPr>
            <p:cNvPr id="25638" name="Text Box 38">
              <a:extLst>
                <a:ext uri="{FF2B5EF4-FFF2-40B4-BE49-F238E27FC236}">
                  <a16:creationId xmlns:a16="http://schemas.microsoft.com/office/drawing/2014/main" id="{8F6E65BB-CD19-4AD4-9509-B2774F4A1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{2,3}</a:t>
              </a:r>
            </a:p>
          </p:txBody>
        </p:sp>
        <p:sp>
          <p:nvSpPr>
            <p:cNvPr id="25639" name="Text Box 39">
              <a:extLst>
                <a:ext uri="{FF2B5EF4-FFF2-40B4-BE49-F238E27FC236}">
                  <a16:creationId xmlns:a16="http://schemas.microsoft.com/office/drawing/2014/main" id="{A7901B32-9F38-4E0A-9735-96EEC958F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5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{3}</a:t>
              </a:r>
            </a:p>
          </p:txBody>
        </p:sp>
        <p:sp>
          <p:nvSpPr>
            <p:cNvPr id="25640" name="Oval 40">
              <a:extLst>
                <a:ext uri="{FF2B5EF4-FFF2-40B4-BE49-F238E27FC236}">
                  <a16:creationId xmlns:a16="http://schemas.microsoft.com/office/drawing/2014/main" id="{A8F3DF98-68F3-4B38-89A7-7EF8A140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192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1" name="Line 41">
              <a:extLst>
                <a:ext uri="{FF2B5EF4-FFF2-40B4-BE49-F238E27FC236}">
                  <a16:creationId xmlns:a16="http://schemas.microsoft.com/office/drawing/2014/main" id="{F6445A9A-FEE1-4395-B3C4-3E46F0DCC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79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2" name="Text Box 42">
              <a:extLst>
                <a:ext uri="{FF2B5EF4-FFF2-40B4-BE49-F238E27FC236}">
                  <a16:creationId xmlns:a16="http://schemas.microsoft.com/office/drawing/2014/main" id="{D2196C2B-F6A4-4DBF-9E0F-2B71D0825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{1,3}</a:t>
              </a:r>
            </a:p>
          </p:txBody>
        </p:sp>
        <p:sp>
          <p:nvSpPr>
            <p:cNvPr id="25643" name="Text Box 43">
              <a:extLst>
                <a:ext uri="{FF2B5EF4-FFF2-40B4-BE49-F238E27FC236}">
                  <a16:creationId xmlns:a16="http://schemas.microsoft.com/office/drawing/2014/main" id="{2D76052B-2E9C-411D-83EE-65E4638E8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6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{2}</a:t>
              </a:r>
              <a:endParaRPr lang="en-US" altLang="zh-CN"/>
            </a:p>
          </p:txBody>
        </p:sp>
        <p:sp>
          <p:nvSpPr>
            <p:cNvPr id="25644" name="Text Box 44">
              <a:extLst>
                <a:ext uri="{FF2B5EF4-FFF2-40B4-BE49-F238E27FC236}">
                  <a16:creationId xmlns:a16="http://schemas.microsoft.com/office/drawing/2014/main" id="{EA066137-5B00-40A2-A28C-4B669F5C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{1,2}</a:t>
              </a:r>
            </a:p>
          </p:txBody>
        </p:sp>
        <p:sp>
          <p:nvSpPr>
            <p:cNvPr id="25645" name="Text Box 45">
              <a:extLst>
                <a:ext uri="{FF2B5EF4-FFF2-40B4-BE49-F238E27FC236}">
                  <a16:creationId xmlns:a16="http://schemas.microsoft.com/office/drawing/2014/main" id="{BBBFDD07-F1DD-4BF9-8860-D675B71C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3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</p:grpSp>
      <p:sp>
        <p:nvSpPr>
          <p:cNvPr id="25646" name="Text Box 46">
            <a:extLst>
              <a:ext uri="{FF2B5EF4-FFF2-40B4-BE49-F238E27FC236}">
                <a16:creationId xmlns:a16="http://schemas.microsoft.com/office/drawing/2014/main" id="{A4513EB7-E27E-43F7-B2FC-DFCB3FD5A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24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573</TotalTime>
  <Words>1823</Words>
  <Application>Microsoft Office PowerPoint</Application>
  <PresentationFormat>全屏显示(4:3)</PresentationFormat>
  <Paragraphs>156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Times New Roman</vt:lpstr>
      <vt:lpstr>宋体</vt:lpstr>
      <vt:lpstr>Arial</vt:lpstr>
      <vt:lpstr>Wingdings</vt:lpstr>
      <vt:lpstr>华文新魏</vt:lpstr>
      <vt:lpstr>Symbol</vt:lpstr>
      <vt:lpstr>Tahoma</vt:lpstr>
      <vt:lpstr>楷体_GB2312</vt:lpstr>
      <vt:lpstr>仿宋_GB2312</vt:lpstr>
      <vt:lpstr>Artsy</vt:lpstr>
      <vt:lpstr>BMP 图象</vt:lpstr>
      <vt:lpstr>PowerPoint 演示文稿</vt:lpstr>
      <vt:lpstr>    6.1  格</vt:lpstr>
      <vt:lpstr>格</vt:lpstr>
      <vt:lpstr>格</vt:lpstr>
      <vt:lpstr>格</vt:lpstr>
      <vt:lpstr>格的定义</vt:lpstr>
      <vt:lpstr>格的定义</vt:lpstr>
      <vt:lpstr>格的定义</vt:lpstr>
      <vt:lpstr>格的定义</vt:lpstr>
      <vt:lpstr>格的定义</vt:lpstr>
      <vt:lpstr>格的基本性质</vt:lpstr>
      <vt:lpstr>格的基本性质</vt:lpstr>
      <vt:lpstr>格的基本性质</vt:lpstr>
      <vt:lpstr>格的基本性质</vt:lpstr>
      <vt:lpstr>格的基本性质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64</cp:revision>
  <dcterms:created xsi:type="dcterms:W3CDTF">2000-08-24T07:27:54Z</dcterms:created>
  <dcterms:modified xsi:type="dcterms:W3CDTF">2021-11-10T03:32:06Z</dcterms:modified>
</cp:coreProperties>
</file>