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71" r:id="rId9"/>
    <p:sldId id="266" r:id="rId10"/>
    <p:sldId id="274" r:id="rId11"/>
    <p:sldId id="267" r:id="rId12"/>
    <p:sldId id="269" r:id="rId13"/>
    <p:sldId id="268" r:id="rId14"/>
    <p:sldId id="270" r:id="rId15"/>
    <p:sldId id="27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>
        <p:scale>
          <a:sx n="25" d="100"/>
          <a:sy n="25" d="100"/>
        </p:scale>
        <p:origin x="1245" y="3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84B10F90-9D16-44FA-891F-291C3F927719}"/>
    <pc:docChg chg="modSld">
      <pc:chgData name="高歌" userId="d8a25b1d-6c3e-4cc3-9e77-5cd4abedca6a" providerId="ADAL" clId="{84B10F90-9D16-44FA-891F-291C3F927719}" dt="2021-12-22T03:08:40.579" v="1" actId="478"/>
      <pc:docMkLst>
        <pc:docMk/>
      </pc:docMkLst>
      <pc:sldChg chg="delSp">
        <pc:chgData name="高歌" userId="d8a25b1d-6c3e-4cc3-9e77-5cd4abedca6a" providerId="ADAL" clId="{84B10F90-9D16-44FA-891F-291C3F927719}" dt="2021-12-22T03:08:40.579" v="1" actId="478"/>
        <pc:sldMkLst>
          <pc:docMk/>
          <pc:sldMk cId="0" sldId="271"/>
        </pc:sldMkLst>
        <pc:spChg chg="del">
          <ac:chgData name="高歌" userId="d8a25b1d-6c3e-4cc3-9e77-5cd4abedca6a" providerId="ADAL" clId="{84B10F90-9D16-44FA-891F-291C3F927719}" dt="2021-12-22T03:08:40.579" v="1" actId="478"/>
          <ac:spMkLst>
            <pc:docMk/>
            <pc:sldMk cId="0" sldId="271"/>
            <ac:spMk id="61442" creationId="{74E633C2-0FEC-4C8D-A19E-2B2D7EDBDD91}"/>
          </ac:spMkLst>
        </pc:spChg>
      </pc:sldChg>
      <pc:sldChg chg="delSp">
        <pc:chgData name="高歌" userId="d8a25b1d-6c3e-4cc3-9e77-5cd4abedca6a" providerId="ADAL" clId="{84B10F90-9D16-44FA-891F-291C3F927719}" dt="2021-12-22T03:08:34.841" v="0" actId="478"/>
        <pc:sldMkLst>
          <pc:docMk/>
          <pc:sldMk cId="0" sldId="272"/>
        </pc:sldMkLst>
        <pc:spChg chg="del">
          <ac:chgData name="高歌" userId="d8a25b1d-6c3e-4cc3-9e77-5cd4abedca6a" providerId="ADAL" clId="{84B10F90-9D16-44FA-891F-291C3F927719}" dt="2021-12-22T03:08:34.841" v="0" actId="478"/>
          <ac:spMkLst>
            <pc:docMk/>
            <pc:sldMk cId="0" sldId="272"/>
            <ac:spMk id="62466" creationId="{9D142A14-299A-47D9-961E-3B2CEDCAE5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3D092362-2457-49C5-8582-00AF868FEE4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E0E9881A-AE33-4946-9DFB-2980072ACA3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9CE5CE73-0578-49CE-85F8-003BFCAD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141D19BC-09EA-4347-A815-87127DF2DC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D1FDC59-7715-4C14-A856-245183FB27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3819AC1-1B0C-4157-A5BE-DB15380A76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DBC92923-4EC7-479F-BE02-B284631A6D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749717DD-8F53-44F1-B8A0-3D22F3D29D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E7EFEB-AD1D-4DE9-8166-DA97689B01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1C2B8-C17D-45B3-A7FE-90592C3B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E76D5-FD7C-4CC0-896A-DA43817D1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CA8F4-00A9-4B29-B112-C0B38545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A0B6C-4A54-4E18-BA2B-E473CF07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B7321-EAEF-43D0-A233-A12EDE5E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F4D6-8585-41F0-A95A-27378D206D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26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7E03C9-2DA0-4149-8D25-A3FD3C2E1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367AD-3A50-4C22-9574-3A255ED84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4E2B1-6837-4C68-8AE7-39916174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33F40-4931-4C31-97B0-9D5BE5B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F065E-3CAE-4C1A-8308-5E602557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9102D-9EC0-4BD4-B723-EC611A2266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90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DBBF-6D38-4805-8D48-C4AFB006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B126A-1B28-49F5-812D-2DA3C47B53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8E53A-0A84-4549-BEA5-C28157B67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DEAF1-4D0D-4948-ACD6-7F0447FE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2C694-4B1A-4A46-AB50-F31F4BD6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AD27F-CB5C-4665-8876-C0F2D4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6149282-CC6E-48AB-B361-08752706D7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42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903C1-AE96-4C2F-A4C6-04D4F6CB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7B739-81B8-4B83-A2F1-95393821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BDB20-78B0-41A7-BB9F-F6063650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A1436-D2DC-4F49-AC19-66FBC52B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02F4A-4EC9-47CD-A93D-C29D025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E6A2E-0E31-4605-A5D9-22FFD69779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8E7F3-90CA-4513-B014-855B9526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E4969-7B13-489D-A6F4-04923200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AC9C4-C2B7-4335-98BD-D8C4CE3E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BEF0A-8FE3-44F2-B36D-74EACFA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35D57-2BC6-403F-A80D-98291238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D548D-B0BA-46FB-B01F-EF855A4571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76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4C0BD-9026-4684-B0B0-2C8A5ECF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4AF9C-7E6D-4428-8F6F-C3614D2D7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FD38C-71DD-4075-BDAA-9A5D2FA3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B29EA-6527-4D42-93E9-8788809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CB481-AB2C-4C45-81D1-6F8A46CD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F764C-0F59-43C3-8397-DE389F25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C7901-B852-498B-8A1A-6CC1EAE8AE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24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ABED6-DD2A-477D-AD0E-593116FA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D29B5-18BA-481A-A5EA-447E2683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CA3B8-849A-470B-BB86-C3F539C3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33B70E-AC66-49EB-B3FF-E9D41CA7D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E0307B-74BE-45D3-B3A1-C46DE3A60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662664-D009-4B6F-A043-17FB48E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4BBDCB-A13E-48A4-9EF1-9C5749F6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341FDB-8ABF-4207-8431-ADF2722E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0241-555C-4C73-AB2D-5F2E0E8339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64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9AB1-0A3C-43CC-9955-99EE56BA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A3223-69DF-467C-900E-6772ADE8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CD9E9-6D38-4DA2-8BC6-57A47E2D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E0341-B5AD-4999-BADF-4A63A372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D288-A506-418A-8F94-D75D2DE8E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72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E36869-3B2C-4712-9E04-7579D30D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70AF9A-8103-4F22-AF8F-58889E5C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01513-183C-40F5-8226-9037DED6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4DBA5-CEE3-4352-9572-E75C02E2AD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58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58552-466D-4A51-BFF3-A896B2A8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4D8D8-452E-444A-820D-E9EC3EFA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1EF7B-6953-4900-A2B4-DB55E737A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E080F-82B1-40BF-A0DC-549C5DD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FC74F3-3908-4F39-AC25-282BCD38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F1B5-6C9E-4894-A7AB-3A75DAF5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28A7A-090A-44F2-9BD0-ADB445FA38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8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F555-374E-4470-AD45-813F5CDB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249CC8-8EB4-4CCE-8646-7D6578EA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34037D-25E2-4E99-A290-42666F87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AD5E2-CA6D-441B-B5D0-A440FB6D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3EBB9-790D-42C2-95EC-00188D35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D5BBE-7001-4FC2-9F9D-A61D9E88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2CBFE-DD65-43DE-BE98-88C5F5B67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97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43AFB383-3E73-41C4-AA30-3715FF613E5F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24C606E5-59E8-4DAC-BE9A-4D614B1A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F3596E5E-7735-4E6B-A38C-E971ECFEB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701DF380-DCF7-40D4-A2C7-2DD58157E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BF4CAA1-1821-42BE-A47E-0BA8EAD05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E4DE6BA-FB63-44A3-B189-762747596F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FEA2261-66C2-4A31-8E79-7549010781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BEE00E06-53B0-4219-A808-3D6E3CE6D1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+mn-lt"/>
              </a:defRPr>
            </a:lvl1pPr>
          </a:lstStyle>
          <a:p>
            <a:fld id="{39CC6368-F64E-4D63-849D-96163DED81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9A1C52-1D7D-4C18-8AB8-46CE46D1D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25475"/>
            <a:ext cx="8763000" cy="762000"/>
          </a:xfrm>
        </p:spPr>
        <p:txBody>
          <a:bodyPr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4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6.3  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有补格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BF145AA-C23C-43AB-A160-46899F82D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648200"/>
          </a:xfrm>
        </p:spPr>
        <p:txBody>
          <a:bodyPr/>
          <a:lstStyle/>
          <a:p>
            <a:pPr algn="just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．全上界（全下界）定义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6-3.1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给定格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&lt;L,≤&gt;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 若存在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使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L,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b≤a  (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a≤b)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&lt;L,≤&gt;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全上界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（或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全下界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 algn="just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分别记为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6-3.1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一个格的全上界（全下界）是唯一的。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：若存在两个全上界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a≥b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又因为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b≥a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，所以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b=a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3138E32B-DF8B-481B-94A6-7ACD3022C0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175260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DF776AE-53EC-4D00-8F43-F60EB5151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3404177-25C3-49DA-A202-D122140FA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定义</a:t>
            </a:r>
            <a:r>
              <a:rPr lang="en-US" altLang="zh-CN"/>
              <a:t>6-4.3 </a:t>
            </a:r>
            <a:r>
              <a:rPr lang="zh-CN" altLang="en-US"/>
              <a:t>：具有有限个元素的布尔代数称为有限布尔代数。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定义</a:t>
            </a:r>
            <a:r>
              <a:rPr lang="en-US" altLang="zh-CN"/>
              <a:t>6-4.4</a:t>
            </a:r>
            <a:r>
              <a:rPr lang="zh-CN" altLang="en-US"/>
              <a:t>：布尔代数的同构。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定理：对于任意的正整数</a:t>
            </a:r>
            <a:r>
              <a:rPr lang="en-US" altLang="zh-CN"/>
              <a:t>n</a:t>
            </a:r>
            <a:r>
              <a:rPr lang="zh-CN" altLang="en-US"/>
              <a:t>，必存在含有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/>
              <a:t>个元素的布尔代数；反之，任意有限布尔代数的元素个数必为</a:t>
            </a:r>
            <a:r>
              <a:rPr lang="en-US" altLang="zh-CN"/>
              <a:t>2</a:t>
            </a:r>
            <a:r>
              <a:rPr lang="zh-CN" altLang="en-US"/>
              <a:t>的次幂；元素个数相同的布尔代数都是同构的。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47E2994-D944-4B31-9DFF-E25C63B5C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B4F097E-AD5D-4F71-80A8-EACC176857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44675"/>
            <a:ext cx="8137525" cy="41052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6-4.5 </a:t>
            </a:r>
            <a:r>
              <a:rPr lang="zh-CN" altLang="en-US" sz="2000"/>
              <a:t>：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&lt;L,≤&gt;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是一个格，且具有全下界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如果元素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盖住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，则称元素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为原子。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注：在格中若有原子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，且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a≠b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，则必有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a∧b=0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6-4.2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&lt;L,≤&gt;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是一个具有全下界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的有限格（即元素个数有限），则对于任何一个元素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 ≠ 0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，至少存在一个原子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，使得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a≤b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：如果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本身就是一个原子，那么，由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b≤b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就得证。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如果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不是原子，那么必存在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b1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L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，使得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0&lt;b1&lt;b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如果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是原子，那么，定理得证。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否则必存在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b2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L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使得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0&lt;b2&lt;b1&lt;b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由于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&lt;L,≤&gt;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是一个有下界的有限格，所以通过有限步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骤总可以找到一个原子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bi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，使得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0&lt;bi&lt;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&lt;b2&lt;b1&lt;b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它是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&lt;L,≤&gt;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中的一条链，其中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bi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是原子，且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bi&lt;b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D5C80631-808C-405B-9465-47D281A3946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811838" y="2655888"/>
          <a:ext cx="14224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DSMT4">
                  <p:embed/>
                </p:oleObj>
              </mc:Choice>
              <mc:Fallback>
                <p:oleObj name="Equation" r:id="rId3" imgW="114120" imgH="215640" progId="Equation.DSMT4">
                  <p:embed/>
                  <p:pic>
                    <p:nvPicPr>
                      <p:cNvPr id="56324" name="Object 4">
                        <a:extLst>
                          <a:ext uri="{FF2B5EF4-FFF2-40B4-BE49-F238E27FC236}">
                            <a16:creationId xmlns:a16="http://schemas.microsoft.com/office/drawing/2014/main" id="{D5C80631-808C-405B-9465-47D281A39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2655888"/>
                        <a:ext cx="142240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autoUpdateAnimBg="0"/>
      <p:bldP spid="5632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3EE1842-ED40-4DAB-BEFF-39DA8D209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D52F881-F1AD-4C27-AB42-5AF144CF2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6-4.1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在一个有补分配格中，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当且仅当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b≤c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 如果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因为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0∨c=c,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)∨c=c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由分配律：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(b∨c)∧(c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∨c)=c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即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(b∨c)∧1=c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b∨c=c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又因为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 ≤b∨c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b≤c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）如果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b≤c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  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≤c∧c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即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≤0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autoUpdateAnimBg="0"/>
      <p:bldP spid="583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39357EB-684A-4A3D-BF76-A208A8A89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410EA65-0FBF-4652-9A9A-61D142DA9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91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6-4. 2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在一个有限有补分配格中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是任意非零元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a1,a2,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,ak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是满足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aj≤b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的所有原子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(j=1,2,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,k)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b=a1∨a2∨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∨ak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记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a1∨a2∨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∨ak=c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，因为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aj≤b (j=1,2,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,k)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，所以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c≤b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（下证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b≤c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，由上引理知证明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即可，反证法）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≠0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，于是必有一个原子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，使得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≤b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≤c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故由传递性可知：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是原子，且满足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所以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必是原子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a1,a2,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,ak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中的一个，因此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a≤c.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而由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a≤c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，便可得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a≤c∧c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这就与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是原子相矛盾。所以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b∧c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由上知：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 ≤ 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b≤c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b=a1∨a2∨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∨ak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autoUpdateAnimBg="0"/>
      <p:bldP spid="573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3489EFB-C4A1-4359-AA70-0AEFD0A05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C836C05-7B82-4772-A0B5-53DC45316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6-4.3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在一个有限有补分配格中，元素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b≠0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a1,a2,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ak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满足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ai≤b(i=1,2,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,k)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的所有原子，则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b=a1∨a2∨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∨ak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示为原子的并的唯一形式。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证明：略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6-4.4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在一个有补分配格中，对于任意一个原子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和另一个非零元素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两式中有且仅有一式成立。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，就有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a≤b∧b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，这就与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是原子相矛盾。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所以，两式不可能同时成立。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因为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a∧b≤a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是原子，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所以只可能有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a∧b=0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a∧b=a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如果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a∧b=0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a∧(b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=0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，于是可得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如果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a∧b=a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，由定理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6-1.6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9D62F8B0-1215-4DE9-B50E-AC346F009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6-4-3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 ∨, ∧&gt;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是由有限布尔格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 ≤&gt;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诱导的一个有限有布尔代数，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是布尔格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 ≤&gt;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中的所有原子的集合，则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 ∨, ∧&gt;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&lt;P(S), </a:t>
            </a:r>
            <a:r>
              <a:rPr lang="en-US" altLang="en-US" sz="2800" b="1"/>
              <a:t>∪</a:t>
            </a:r>
            <a:r>
              <a:rPr lang="en-US" altLang="zh-CN" sz="2800" b="1"/>
              <a:t>, </a:t>
            </a:r>
            <a:r>
              <a:rPr lang="en-US" altLang="en-US" sz="2800" b="1"/>
              <a:t>∩</a:t>
            </a:r>
            <a:r>
              <a:rPr lang="en-US" altLang="zh-CN" sz="2800" b="1"/>
              <a:t>,-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同构。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kumimoji="0"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6-4-1 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有限布尔格的元素个数为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，其中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是该布尔格中所有原子的个数。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kumimoji="0"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6-4-2 </a:t>
            </a:r>
            <a:r>
              <a:rPr kumimoji="0"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任何一个具有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个元素的有限布尔代数都是同构的。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1991B8E-BD33-4448-8B60-73F73A012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有补格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877C590-1ADF-45A6-8742-92F09012A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81987" cy="4687887"/>
          </a:xfrm>
        </p:spPr>
        <p:txBody>
          <a:bodyPr/>
          <a:lstStyle/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：格    </a:t>
            </a:r>
          </a:p>
          <a:p>
            <a:pPr algn="just">
              <a:lnSpc>
                <a:spcPct val="144000"/>
              </a:lnSpc>
            </a:pP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44000"/>
              </a:lnSpc>
            </a:pP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全上界为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，全下界为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03DB3680-C1C7-4105-BBBC-EC5F2E3E0D7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590800"/>
            <a:ext cx="1524000" cy="1676400"/>
            <a:chOff x="2016" y="384"/>
            <a:chExt cx="960" cy="1056"/>
          </a:xfrm>
        </p:grpSpPr>
        <p:sp>
          <p:nvSpPr>
            <p:cNvPr id="48133" name="Oval 5">
              <a:extLst>
                <a:ext uri="{FF2B5EF4-FFF2-40B4-BE49-F238E27FC236}">
                  <a16:creationId xmlns:a16="http://schemas.microsoft.com/office/drawing/2014/main" id="{EF81B8D0-B238-447A-9A6D-AAF1F4102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4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A40141BA-D32F-4400-81F8-F8567AECD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Oval 7">
              <a:extLst>
                <a:ext uri="{FF2B5EF4-FFF2-40B4-BE49-F238E27FC236}">
                  <a16:creationId xmlns:a16="http://schemas.microsoft.com/office/drawing/2014/main" id="{0CB760D2-3A95-48D4-B8EC-449DBF06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" name="Oval 8">
              <a:extLst>
                <a:ext uri="{FF2B5EF4-FFF2-40B4-BE49-F238E27FC236}">
                  <a16:creationId xmlns:a16="http://schemas.microsoft.com/office/drawing/2014/main" id="{C8F86172-3764-4F85-A329-6270716D0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D554A53A-014C-4BDF-82FA-054971801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Line 10">
              <a:extLst>
                <a:ext uri="{FF2B5EF4-FFF2-40B4-BE49-F238E27FC236}">
                  <a16:creationId xmlns:a16="http://schemas.microsoft.com/office/drawing/2014/main" id="{2E30AE2B-61A0-4627-900E-0B01D99C2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52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9" name="Line 11">
              <a:extLst>
                <a:ext uri="{FF2B5EF4-FFF2-40B4-BE49-F238E27FC236}">
                  <a16:creationId xmlns:a16="http://schemas.microsoft.com/office/drawing/2014/main" id="{2E861983-F3F8-4476-B08B-D9BCE5A2F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5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0" name="Line 12">
              <a:extLst>
                <a:ext uri="{FF2B5EF4-FFF2-40B4-BE49-F238E27FC236}">
                  <a16:creationId xmlns:a16="http://schemas.microsoft.com/office/drawing/2014/main" id="{B9520485-31AF-4F6C-8612-2C20ED924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E352FCFD-99CA-4188-BA35-2C5BA5F25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81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Line 14">
              <a:extLst>
                <a:ext uri="{FF2B5EF4-FFF2-40B4-BE49-F238E27FC236}">
                  <a16:creationId xmlns:a16="http://schemas.microsoft.com/office/drawing/2014/main" id="{5BA810A7-E360-47A6-BB75-B07C33720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3" name="Text Box 15">
              <a:extLst>
                <a:ext uri="{FF2B5EF4-FFF2-40B4-BE49-F238E27FC236}">
                  <a16:creationId xmlns:a16="http://schemas.microsoft.com/office/drawing/2014/main" id="{D588DC24-625A-4580-A0BE-B9E46A9B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8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4D5A43F-86B8-4817-9731-5A1209D25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有界格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732DB22-161B-45F6-9B21-E18132B83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839200" cy="5029200"/>
          </a:xfrm>
        </p:spPr>
        <p:txBody>
          <a:bodyPr/>
          <a:lstStyle/>
          <a:p>
            <a:pPr>
              <a:lnSpc>
                <a:spcPct val="8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6-3.3   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存在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全上界和全下界的格，称为有界格；全上界记为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，全下界记为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，并称它们为格的界。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：由定义知，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的幺元，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的幺元。</a:t>
            </a:r>
          </a:p>
          <a:p>
            <a:pPr algn="just">
              <a:lnSpc>
                <a:spcPct val="12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6-3.4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&lt;L,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,0,1&gt;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是有界格，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，若存在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</a:p>
          <a:p>
            <a:pPr algn="just">
              <a:lnSpc>
                <a:spcPct val="124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b=0,a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b=1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的补元，记为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① 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的补元，则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也是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的补元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②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补元可以不存在，若存在也可以不唯一（下面例）。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6-3.3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对任意的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，必有：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1=1,      a0=a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1=a,      a0=0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证明： 显然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1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1(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的定义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，又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1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（全上界），得证。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/>
      <p:bldP spid="491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1171EF7-9B50-449B-959B-E748E5807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有补格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2438609-9D7A-4F91-9151-F0C1681CA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86787" cy="4114800"/>
          </a:xfrm>
        </p:spPr>
        <p:txBody>
          <a:bodyPr/>
          <a:lstStyle/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a)</a:t>
            </a:r>
            <a:r>
              <a:rPr lang="en-US" altLang="zh-CN" b="1" i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的补元是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b,c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的补元是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a,c,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的补元是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b="1" i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a,b,c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均不存在补元。</a:t>
            </a: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有界格中，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互为补元。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1204" name="Group 4">
            <a:extLst>
              <a:ext uri="{FF2B5EF4-FFF2-40B4-BE49-F238E27FC236}">
                <a16:creationId xmlns:a16="http://schemas.microsoft.com/office/drawing/2014/main" id="{C6386D35-43EB-472E-B4B3-77DEDAC6186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05000"/>
            <a:ext cx="2286000" cy="1752600"/>
            <a:chOff x="3408" y="240"/>
            <a:chExt cx="1152" cy="1104"/>
          </a:xfrm>
        </p:grpSpPr>
        <p:sp>
          <p:nvSpPr>
            <p:cNvPr id="51205" name="Text Box 5">
              <a:extLst>
                <a:ext uri="{FF2B5EF4-FFF2-40B4-BE49-F238E27FC236}">
                  <a16:creationId xmlns:a16="http://schemas.microsoft.com/office/drawing/2014/main" id="{4DA6BD77-869F-496C-BE2A-FBEF37878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6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grpSp>
          <p:nvGrpSpPr>
            <p:cNvPr id="51206" name="Group 6">
              <a:extLst>
                <a:ext uri="{FF2B5EF4-FFF2-40B4-BE49-F238E27FC236}">
                  <a16:creationId xmlns:a16="http://schemas.microsoft.com/office/drawing/2014/main" id="{5D8BABF7-4AB3-4D3E-A3EA-64A0C611B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40"/>
              <a:ext cx="960" cy="1104"/>
              <a:chOff x="1776" y="192"/>
              <a:chExt cx="960" cy="1104"/>
            </a:xfrm>
          </p:grpSpPr>
          <p:sp>
            <p:nvSpPr>
              <p:cNvPr id="51207" name="Oval 7">
                <a:extLst>
                  <a:ext uri="{FF2B5EF4-FFF2-40B4-BE49-F238E27FC236}">
                    <a16:creationId xmlns:a16="http://schemas.microsoft.com/office/drawing/2014/main" id="{36B9BBCE-D3C3-4282-94B7-7FC8CEF9C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8" name="Oval 8">
                <a:extLst>
                  <a:ext uri="{FF2B5EF4-FFF2-40B4-BE49-F238E27FC236}">
                    <a16:creationId xmlns:a16="http://schemas.microsoft.com/office/drawing/2014/main" id="{928EB354-5FC7-47CB-B6E1-D5CE916E8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5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9" name="Oval 9">
                <a:extLst>
                  <a:ext uri="{FF2B5EF4-FFF2-40B4-BE49-F238E27FC236}">
                    <a16:creationId xmlns:a16="http://schemas.microsoft.com/office/drawing/2014/main" id="{E6E39E11-FB86-4FE8-AD16-27B9BA3E8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7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0" name="Oval 10">
                <a:extLst>
                  <a:ext uri="{FF2B5EF4-FFF2-40B4-BE49-F238E27FC236}">
                    <a16:creationId xmlns:a16="http://schemas.microsoft.com/office/drawing/2014/main" id="{A91118B8-8230-4B4D-91F0-ADDBBA903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6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1" name="Oval 11">
                <a:extLst>
                  <a:ext uri="{FF2B5EF4-FFF2-40B4-BE49-F238E27FC236}">
                    <a16:creationId xmlns:a16="http://schemas.microsoft.com/office/drawing/2014/main" id="{F38AF4BD-ACF1-4B4C-978D-6566B930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2" name="Line 12">
                <a:extLst>
                  <a:ext uri="{FF2B5EF4-FFF2-40B4-BE49-F238E27FC236}">
                    <a16:creationId xmlns:a16="http://schemas.microsoft.com/office/drawing/2014/main" id="{A7C4D217-2F2D-4F2F-AEB4-1453BE728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28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3" name="Line 13">
                <a:extLst>
                  <a:ext uri="{FF2B5EF4-FFF2-40B4-BE49-F238E27FC236}">
                    <a16:creationId xmlns:a16="http://schemas.microsoft.com/office/drawing/2014/main" id="{74F66880-0299-4BD1-ABBE-606A8A33A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4" name="Line 14">
                <a:extLst>
                  <a:ext uri="{FF2B5EF4-FFF2-40B4-BE49-F238E27FC236}">
                    <a16:creationId xmlns:a16="http://schemas.microsoft.com/office/drawing/2014/main" id="{950E432E-912F-4145-9D9B-530671208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3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5" name="Line 15">
                <a:extLst>
                  <a:ext uri="{FF2B5EF4-FFF2-40B4-BE49-F238E27FC236}">
                    <a16:creationId xmlns:a16="http://schemas.microsoft.com/office/drawing/2014/main" id="{78C9D25F-9D96-4B0B-A2A9-4521D78B3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62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6" name="Line 16">
                <a:extLst>
                  <a:ext uri="{FF2B5EF4-FFF2-40B4-BE49-F238E27FC236}">
                    <a16:creationId xmlns:a16="http://schemas.microsoft.com/office/drawing/2014/main" id="{D7009DE7-748A-40C8-9E25-DCBFEB0D0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624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7" name="Line 17">
                <a:extLst>
                  <a:ext uri="{FF2B5EF4-FFF2-40B4-BE49-F238E27FC236}">
                    <a16:creationId xmlns:a16="http://schemas.microsoft.com/office/drawing/2014/main" id="{C07E28FF-ECA3-4CFA-BC45-CD98E89E3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7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8" name="Text Box 18">
                <a:extLst>
                  <a:ext uri="{FF2B5EF4-FFF2-40B4-BE49-F238E27FC236}">
                    <a16:creationId xmlns:a16="http://schemas.microsoft.com/office/drawing/2014/main" id="{DCAF3581-DABE-49E4-8B04-AB64A7F46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9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51219" name="Text Box 19">
                <a:extLst>
                  <a:ext uri="{FF2B5EF4-FFF2-40B4-BE49-F238E27FC236}">
                    <a16:creationId xmlns:a16="http://schemas.microsoft.com/office/drawing/2014/main" id="{47908F5E-FB00-4A38-81B4-8D5032350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62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51220" name="Text Box 20">
                <a:extLst>
                  <a:ext uri="{FF2B5EF4-FFF2-40B4-BE49-F238E27FC236}">
                    <a16:creationId xmlns:a16="http://schemas.microsoft.com/office/drawing/2014/main" id="{8192B24B-BC45-4174-B6CA-05F73689D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00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1221" name="Text Box 21">
                <a:extLst>
                  <a:ext uri="{FF2B5EF4-FFF2-40B4-BE49-F238E27FC236}">
                    <a16:creationId xmlns:a16="http://schemas.microsoft.com/office/drawing/2014/main" id="{CD5FD40C-C7DA-409D-962F-53358F100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5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</p:grpSp>
      </p:grpSp>
      <p:grpSp>
        <p:nvGrpSpPr>
          <p:cNvPr id="51222" name="Group 22">
            <a:extLst>
              <a:ext uri="{FF2B5EF4-FFF2-40B4-BE49-F238E27FC236}">
                <a16:creationId xmlns:a16="http://schemas.microsoft.com/office/drawing/2014/main" id="{223694C3-F4C8-4C63-8F92-37ED3B79486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581400"/>
            <a:ext cx="1600200" cy="1617663"/>
            <a:chOff x="1488" y="1152"/>
            <a:chExt cx="1008" cy="1070"/>
          </a:xfrm>
        </p:grpSpPr>
        <p:sp>
          <p:nvSpPr>
            <p:cNvPr id="51223" name="Text Box 23">
              <a:extLst>
                <a:ext uri="{FF2B5EF4-FFF2-40B4-BE49-F238E27FC236}">
                  <a16:creationId xmlns:a16="http://schemas.microsoft.com/office/drawing/2014/main" id="{4B765AB8-9CC5-4002-B479-2A977F851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52"/>
              <a:ext cx="19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grpSp>
          <p:nvGrpSpPr>
            <p:cNvPr id="51224" name="Group 24">
              <a:extLst>
                <a:ext uri="{FF2B5EF4-FFF2-40B4-BE49-F238E27FC236}">
                  <a16:creationId xmlns:a16="http://schemas.microsoft.com/office/drawing/2014/main" id="{8676A958-9E17-4720-AC2E-06D1068F9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200"/>
              <a:ext cx="1008" cy="1022"/>
              <a:chOff x="1296" y="1248"/>
              <a:chExt cx="1008" cy="1022"/>
            </a:xfrm>
          </p:grpSpPr>
          <p:sp>
            <p:nvSpPr>
              <p:cNvPr id="51225" name="Oval 25">
                <a:extLst>
                  <a:ext uri="{FF2B5EF4-FFF2-40B4-BE49-F238E27FC236}">
                    <a16:creationId xmlns:a16="http://schemas.microsoft.com/office/drawing/2014/main" id="{99209716-DBDB-4B44-A185-1FA02BFDC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2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6" name="Oval 26">
                <a:extLst>
                  <a:ext uri="{FF2B5EF4-FFF2-40B4-BE49-F238E27FC236}">
                    <a16:creationId xmlns:a16="http://schemas.microsoft.com/office/drawing/2014/main" id="{8C883D82-876C-4619-80BA-3A4077D03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7" name="Oval 27">
                <a:extLst>
                  <a:ext uri="{FF2B5EF4-FFF2-40B4-BE49-F238E27FC236}">
                    <a16:creationId xmlns:a16="http://schemas.microsoft.com/office/drawing/2014/main" id="{0D34340A-90C5-47EB-A573-EC890EFAF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8" name="Oval 28">
                <a:extLst>
                  <a:ext uri="{FF2B5EF4-FFF2-40B4-BE49-F238E27FC236}">
                    <a16:creationId xmlns:a16="http://schemas.microsoft.com/office/drawing/2014/main" id="{2A87BDE2-111A-4927-BE06-C7E65D164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9" name="Oval 29">
                <a:extLst>
                  <a:ext uri="{FF2B5EF4-FFF2-40B4-BE49-F238E27FC236}">
                    <a16:creationId xmlns:a16="http://schemas.microsoft.com/office/drawing/2014/main" id="{7A814A5D-519E-4CCD-AEF5-6372A2ACD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0" name="Line 30">
                <a:extLst>
                  <a:ext uri="{FF2B5EF4-FFF2-40B4-BE49-F238E27FC236}">
                    <a16:creationId xmlns:a16="http://schemas.microsoft.com/office/drawing/2014/main" id="{604E8082-5CC7-4FFA-96A5-17D712230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1" name="Line 31">
                <a:extLst>
                  <a:ext uri="{FF2B5EF4-FFF2-40B4-BE49-F238E27FC236}">
                    <a16:creationId xmlns:a16="http://schemas.microsoft.com/office/drawing/2014/main" id="{4B7B7A1E-2194-4D98-A4A4-88BA72B71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158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2" name="Line 32">
                <a:extLst>
                  <a:ext uri="{FF2B5EF4-FFF2-40B4-BE49-F238E27FC236}">
                    <a16:creationId xmlns:a16="http://schemas.microsoft.com/office/drawing/2014/main" id="{8FA1380A-B577-4F8C-B7A5-B35F3995E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58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3" name="Line 33">
                <a:extLst>
                  <a:ext uri="{FF2B5EF4-FFF2-40B4-BE49-F238E27FC236}">
                    <a16:creationId xmlns:a16="http://schemas.microsoft.com/office/drawing/2014/main" id="{328532F4-B8AA-452E-992A-A85EFBA16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4" name="Line 34">
                <a:extLst>
                  <a:ext uri="{FF2B5EF4-FFF2-40B4-BE49-F238E27FC236}">
                    <a16:creationId xmlns:a16="http://schemas.microsoft.com/office/drawing/2014/main" id="{E9A25C2E-7421-42CF-9D08-FF88E94F4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5" name="Text Box 35">
                <a:extLst>
                  <a:ext uri="{FF2B5EF4-FFF2-40B4-BE49-F238E27FC236}">
                    <a16:creationId xmlns:a16="http://schemas.microsoft.com/office/drawing/2014/main" id="{B499C554-8E96-4FA7-9B21-7489832D0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392"/>
                <a:ext cx="288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51236" name="Text Box 36">
                <a:extLst>
                  <a:ext uri="{FF2B5EF4-FFF2-40B4-BE49-F238E27FC236}">
                    <a16:creationId xmlns:a16="http://schemas.microsoft.com/office/drawing/2014/main" id="{5741E451-C739-4DF6-8B29-1E0E9F3AC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633"/>
                <a:ext cx="24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  <p:sp>
            <p:nvSpPr>
              <p:cNvPr id="51237" name="Text Box 37">
                <a:extLst>
                  <a:ext uri="{FF2B5EF4-FFF2-40B4-BE49-F238E27FC236}">
                    <a16:creationId xmlns:a16="http://schemas.microsoft.com/office/drawing/2014/main" id="{61197958-5AE1-459B-A010-F4613413E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288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1238" name="Text Box 38">
                <a:extLst>
                  <a:ext uri="{FF2B5EF4-FFF2-40B4-BE49-F238E27FC236}">
                    <a16:creationId xmlns:a16="http://schemas.microsoft.com/office/drawing/2014/main" id="{736E7F8B-67D0-4B20-93DB-0BF8B5070C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679"/>
                <a:ext cx="288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 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8FEDA2B-3221-4DBB-A8F7-E1822E63F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有补格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300D559-19FC-4810-95E2-8BF82467F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6-3.5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若在一个有界格中，每个元素</a:t>
            </a:r>
            <a:r>
              <a:rPr lang="zh-CN" altLang="en-US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至少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有一</a:t>
            </a:r>
          </a:p>
          <a:p>
            <a:pPr algn="just"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个补元，则称此格为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有补格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70CF7E2-A2C8-4AA1-A39D-CDACAB394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30386FB-CF65-40F3-ADFF-1CF4E4AAE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41513"/>
            <a:ext cx="8839200" cy="4114800"/>
          </a:xfrm>
        </p:spPr>
        <p:txBody>
          <a:bodyPr/>
          <a:lstStyle/>
          <a:p>
            <a:pPr algn="just">
              <a:lnSpc>
                <a:spcPct val="114000"/>
              </a:lnSpc>
              <a:buFont typeface="楷体_GB2312" pitchFamily="49" charset="-122"/>
              <a:buChar char="①"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6-3.6 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>
              <a:lnSpc>
                <a:spcPct val="114000"/>
              </a:lnSpc>
              <a:buFont typeface="楷体_GB2312" pitchFamily="49" charset="-122"/>
              <a:buNone/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若一个格既是有补格，又是分配格，</a:t>
            </a:r>
          </a:p>
          <a:p>
            <a:pPr algn="just">
              <a:lnSpc>
                <a:spcPct val="114000"/>
              </a:lnSpc>
              <a:buFont typeface="楷体_GB2312" pitchFamily="49" charset="-122"/>
              <a:buNone/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则此格称为</a:t>
            </a:r>
            <a:r>
              <a:rPr lang="zh-CN" altLang="en-US" sz="36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，又称</a:t>
            </a:r>
            <a:r>
              <a:rPr lang="zh-CN" altLang="en-US" sz="3600" b="1" u="sng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布尔格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14000"/>
              </a:lnSpc>
              <a:buFont typeface="楷体_GB2312" pitchFamily="49" charset="-122"/>
              <a:buNone/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  <p:bldP spid="5325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AE66074-5CD6-4E88-99BD-24D7527A8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A2B94E3-2C07-4024-8C86-8832D9C92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6-3.4   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有补分配格中，任何元素的补</a:t>
            </a:r>
          </a:p>
          <a:p>
            <a:pPr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元是唯一的。</a:t>
            </a:r>
          </a:p>
          <a:p>
            <a:pPr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：设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都是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的补元，则</a:t>
            </a:r>
          </a:p>
          <a:p>
            <a:pPr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ⅰ        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b=0=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c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b=1=a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c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由定理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6-2.3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 有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b=c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utoUpdateAnimBg="0"/>
      <p:bldP spid="5427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35D66670-904F-4048-AC2D-B82A8D076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定义：由布尔格</a:t>
            </a:r>
            <a:r>
              <a:rPr lang="en-US" altLang="zh-CN"/>
              <a:t>&lt;A,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≤</a:t>
            </a:r>
            <a:r>
              <a:rPr lang="en-US" altLang="zh-CN"/>
              <a:t> &gt;</a:t>
            </a:r>
            <a:r>
              <a:rPr lang="zh-CN" altLang="en-US"/>
              <a:t>诱导的代数系统</a:t>
            </a:r>
            <a:r>
              <a:rPr lang="en-US" altLang="zh-CN"/>
              <a:t>&lt;A,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，</a:t>
            </a:r>
            <a:r>
              <a:rPr lang="zh-CN" altLang="en-US"/>
              <a:t> ，</a:t>
            </a:r>
            <a:r>
              <a:rPr lang="en-US" altLang="zh-CN"/>
              <a:t>-&gt;</a:t>
            </a:r>
            <a:r>
              <a:rPr lang="zh-CN" altLang="en-US"/>
              <a:t>称为布尔代数。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B8122D2-6B58-4860-B843-9E18D1D04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5E0B7F2-F88E-4B47-8AFF-62AEE5746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815388" cy="4916488"/>
          </a:xfrm>
        </p:spPr>
        <p:txBody>
          <a:bodyPr/>
          <a:lstStyle/>
          <a:p>
            <a:pPr>
              <a:lnSpc>
                <a:spcPct val="144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③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6-4.1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有补分配格满足德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摩根定律，即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ⅰ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ⅱ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)=(a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 =0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0=0</a:t>
            </a:r>
          </a:p>
          <a:p>
            <a:pPr algn="just">
              <a:lnSpc>
                <a:spcPct val="114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)=(a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 =1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1=1</a:t>
            </a:r>
          </a:p>
          <a:p>
            <a:pPr algn="just">
              <a:lnSpc>
                <a:spcPct val="114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由有补分配格的补元唯一性，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14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由对偶原理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  <p:bldP spid="55299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798</TotalTime>
  <Words>1742</Words>
  <Application>Microsoft Office PowerPoint</Application>
  <PresentationFormat>全屏显示(4:3)</PresentationFormat>
  <Paragraphs>127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华文新魏</vt:lpstr>
      <vt:lpstr>楷体_GB2312</vt:lpstr>
      <vt:lpstr>Arial</vt:lpstr>
      <vt:lpstr>Times New Roman</vt:lpstr>
      <vt:lpstr>Wingdings</vt:lpstr>
      <vt:lpstr>Artsy</vt:lpstr>
      <vt:lpstr>Equation</vt:lpstr>
      <vt:lpstr>    6.3  有补格</vt:lpstr>
      <vt:lpstr>有补格</vt:lpstr>
      <vt:lpstr>有界格</vt:lpstr>
      <vt:lpstr>有补格</vt:lpstr>
      <vt:lpstr>有补格</vt:lpstr>
      <vt:lpstr>有补分配格</vt:lpstr>
      <vt:lpstr>有补分配格</vt:lpstr>
      <vt:lpstr>PowerPoint 演示文稿</vt:lpstr>
      <vt:lpstr>有补分配格</vt:lpstr>
      <vt:lpstr>PowerPoint 演示文稿</vt:lpstr>
      <vt:lpstr>有补分配格</vt:lpstr>
      <vt:lpstr>有补分配格</vt:lpstr>
      <vt:lpstr>有补分配格</vt:lpstr>
      <vt:lpstr>有补分配格</vt:lpstr>
      <vt:lpstr>PowerPoint 演示文稿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75</cp:revision>
  <dcterms:created xsi:type="dcterms:W3CDTF">2000-08-24T07:27:54Z</dcterms:created>
  <dcterms:modified xsi:type="dcterms:W3CDTF">2021-12-22T03:08:44Z</dcterms:modified>
</cp:coreProperties>
</file>