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6" r:id="rId6"/>
    <p:sldId id="263" r:id="rId7"/>
    <p:sldId id="264" r:id="rId8"/>
    <p:sldId id="265" r:id="rId9"/>
    <p:sldId id="278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266C2-0995-4288-8F53-0E93321EB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F47A8-9E23-41AC-BBF3-540C560E2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FC0B2-A640-4AED-8B97-A87C00CB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C0D76-7C44-49D1-AF40-48B2A23E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8195C-1B5D-4F31-9098-F791B08A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7ED94-05B9-410C-8621-C9B09BF73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93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DD25D-974C-44EC-AD29-BE86A8E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AE2AF-C81A-47F8-AFA0-159AC913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6D490-98E0-4D48-A4A3-110D3B9C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3EAA2-54D6-4437-98AC-D160F68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C9A7B-33A7-44DB-99AB-C4F90633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B45D0-1A56-4845-9836-77028AE36B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1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91044-6E89-434A-AFF4-C62A8A55B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C6F77-B288-4A33-9546-DE1C74CD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F3BAB-9777-4B14-B382-F5B79F47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6144F-F97B-40A4-BD3F-B8DA8DBE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E2A54-736A-41C8-BF34-6FBA7B8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A2DC1-D22F-4FD8-803D-74A39AA88F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1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49743-67D0-4667-9B83-554B15F3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BB990-4617-4611-A771-C17ADE0F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F9C7E-6766-4621-8A6C-BCB42E3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2C9AF-8F4D-47F8-869D-3A290442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CA47E-5977-4E14-87B5-087137DD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BD0F4-B978-4909-BE96-C5FF7560C7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4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B262-AF4B-4F12-AC5D-6D97C46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33690-6523-441F-8AD9-52D68B0D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C298-B8D6-4291-AE8C-AD0D31A7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19501-8ABB-4639-A40B-B1477E18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D07EF-83A3-47C0-9CC2-1313E8B6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3726-071A-44AC-8B19-556350AEF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99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68318-C104-43E5-ADF7-38255F56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F106A-15F6-442A-B67A-3279B8EB9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B7580-5E73-43F2-B8F4-93EB3815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D8AEE-CF25-4A5E-B71E-505547C5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E5131-ADF0-4E06-B03A-F214BD26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BA43A-8982-41D0-B1E4-7B81BAD6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8D6CC-5B09-4F21-B013-AF2460BC47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5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5B534-DAA3-420B-A2D3-3261D741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CA90F-1C04-4203-8C2E-D5D559A4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24C7D-B222-465D-9DEF-1FA59328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8461A2-BABD-48A4-8640-4A846BA4C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A8D47-76AA-40F9-8938-03EFCB035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8A6E9C-85B6-4C08-966E-69CCC916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B4F65-111F-4A0F-9ABD-27E21596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D0429-AA1E-4E24-B8D6-C926E43E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44A1A-9017-45D1-919C-005C3F9074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93D5-5E31-48F5-ADBA-83AC5E21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6FB11-4954-40AE-B064-56C84D8A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E08AD-FBF1-497D-A713-B076F158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9D37CC-8B1A-4A32-AEEB-8254549B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360EB-73B3-4715-8E18-4094B44EF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04190F-D5BF-431F-B2E9-C22C7CA8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D887AB-267F-4681-8D2A-A8C7A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8167F-9D4E-4903-B9DF-A8FA0E96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0DBAC-3C5B-45CB-B85E-0C3F25F026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566D5-854C-4050-AAAD-65C9CEFD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926D2-97CF-4A1E-9557-1B324EED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20F82-AA8E-4A54-8BBD-84CAD7AB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E6015-9A76-41E3-97E4-9F011636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7CB41-FA96-4857-8FE5-28D7DD00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F09F8-F641-4065-B03D-BF34CFEE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0A886-E10D-4513-91C1-5478686F20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B9E5-CAAB-46EA-995A-1981EDD7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8C16D-2CDF-422A-939D-72524E157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4D301-0543-44BA-91D3-D8CD78A7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4EF8A-5895-452F-9E6D-BF0F7C74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53293-1E02-499B-961F-7547E218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26968-112F-4869-82AC-4084C3A6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CFD70-E723-45F1-931E-DF8346A2B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8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24BF85-29A6-4A1C-A4AF-B56847D34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5FB7EAA-0C5E-44C0-B201-559B519BF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D6E59C-1C9D-49CE-95D1-E2594B4C82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A52C5F-06BC-4B37-83F3-EB7F579531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536AA0-2D23-4595-84D9-45B3FA3F61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E719DA-F82D-45D6-9376-D4ECF9C554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6BD5636D-BB07-40B4-BFB5-73AA84049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C9710E33-6843-4907-A316-3B4E119F44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7A4EDEB5-AA68-4BF9-B1C5-EB02E0D02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F64B6D48-FCBE-454B-9585-3D4407B0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BB4E7394-CCB1-4AC5-8A15-0123ACBD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二、</a:t>
            </a:r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无向图的连通性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BE41C1E-C4D1-4262-99FC-8F08212F0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三、</a:t>
            </a:r>
            <a:r>
              <a:rPr lang="zh-CN" altLang="en-US">
                <a:solidFill>
                  <a:schemeClr val="bg1"/>
                </a:solidFill>
                <a:hlinkClick r:id="rId5" action="ppaction://hlinksldjump"/>
              </a:rPr>
              <a:t>有向图的连通性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D82B3E3C-8AB0-4185-B886-CC15BBE0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6" action="ppaction://hlinksldjump"/>
              </a:rPr>
              <a:t>第七章  图 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DA30CFF2-E3D8-4279-8C46-242CE0716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381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一、路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hlinkClick r:id="rId7" action="ppaction://hlinksldjump"/>
              </a:rPr>
              <a:t>路的定义</a:t>
            </a: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hlinkClick r:id="rId8" action="ppaction://hlinksldjump"/>
              </a:rPr>
              <a:t>路的性质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 autoUpdateAnimBg="0"/>
      <p:bldP spid="3080" grpId="0" build="p" autoUpdateAnimBg="0"/>
      <p:bldP spid="3081" grpId="0" build="p" autoUpdateAnimBg="0"/>
      <p:bldP spid="308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3F12C428-F8DC-44C4-8755-116F772CB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WordArt 3">
            <a:extLst>
              <a:ext uri="{FF2B5EF4-FFF2-40B4-BE49-F238E27FC236}">
                <a16:creationId xmlns:a16="http://schemas.microsoft.com/office/drawing/2014/main" id="{F2F8BD30-89F7-46BA-A058-34BCAE90BC8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021D3EC2-DE52-4A72-A644-FD8643C6B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1E6431D9-017F-4C8F-848D-F12F0EECA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52563"/>
            <a:ext cx="8686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边割集</a:t>
            </a:r>
            <a:r>
              <a:rPr lang="zh-CN" altLang="en-US"/>
              <a:t>（</a:t>
            </a:r>
            <a:r>
              <a:rPr lang="zh-CN" altLang="en-US" b="1">
                <a:solidFill>
                  <a:srgbClr val="CC0000"/>
                </a:solidFill>
              </a:rPr>
              <a:t>定义</a:t>
            </a:r>
            <a:r>
              <a:rPr lang="en-US" altLang="zh-CN" b="1">
                <a:solidFill>
                  <a:srgbClr val="CC0000"/>
                </a:solidFill>
              </a:rPr>
              <a:t>7-2.5</a:t>
            </a:r>
            <a:r>
              <a:rPr lang="zh-CN" altLang="en-US"/>
              <a:t>）</a:t>
            </a:r>
            <a:r>
              <a:rPr lang="en-US" altLang="zh-CN"/>
              <a:t>---</a:t>
            </a:r>
            <a:r>
              <a:rPr lang="zh-CN" altLang="en-US"/>
              <a:t>设无向图</a:t>
            </a:r>
            <a:r>
              <a:rPr lang="en-US" altLang="zh-CN"/>
              <a:t>G=&lt;V,E&gt;</a:t>
            </a:r>
            <a:r>
              <a:rPr lang="zh-CN" altLang="en-US"/>
              <a:t>为连通图，若有边集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E</a:t>
            </a:r>
            <a:r>
              <a:rPr lang="en-US" altLang="zh-CN" baseline="-25000"/>
              <a:t>1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baseline="-25000"/>
              <a:t> </a:t>
            </a:r>
            <a:r>
              <a:rPr lang="en-US" altLang="zh-CN"/>
              <a:t>E,</a:t>
            </a:r>
            <a:r>
              <a:rPr lang="zh-CN" altLang="en-US"/>
              <a:t>使图</a:t>
            </a:r>
            <a:r>
              <a:rPr lang="en-US" altLang="zh-CN"/>
              <a:t>G</a:t>
            </a:r>
            <a:r>
              <a:rPr lang="zh-CN" altLang="en-US"/>
              <a:t>删除了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zh-CN" altLang="en-US"/>
              <a:t>的所有边后，所得的子图是不连通图</a:t>
            </a:r>
            <a:r>
              <a:rPr lang="en-US" altLang="zh-CN"/>
              <a:t>; </a:t>
            </a:r>
            <a:r>
              <a:rPr lang="zh-CN" altLang="en-US"/>
              <a:t>而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删除了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zh-CN" altLang="en-US"/>
              <a:t>的任何真子集后，所得到的子图仍是连通图，则称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zh-CN" altLang="en-US"/>
              <a:t>是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G</a:t>
            </a:r>
            <a:r>
              <a:rPr lang="zh-CN" altLang="en-US"/>
              <a:t>的一个</a:t>
            </a:r>
            <a:r>
              <a:rPr lang="zh-CN" altLang="en-US" b="1"/>
              <a:t>边割集</a:t>
            </a:r>
            <a:r>
              <a:rPr lang="zh-CN" altLang="en-US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割边</a:t>
            </a:r>
            <a:r>
              <a:rPr lang="en-US" altLang="zh-CN"/>
              <a:t>---</a:t>
            </a:r>
            <a:r>
              <a:rPr lang="zh-CN" altLang="en-US"/>
              <a:t>若某一条边构成一个边割集，则称该边为割边（或桥）。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定义</a:t>
            </a:r>
            <a:r>
              <a:rPr lang="zh-CN" altLang="en-US"/>
              <a:t>：</a:t>
            </a:r>
            <a:r>
              <a:rPr lang="en-US" altLang="zh-CN"/>
              <a:t>λ(G)=</a:t>
            </a:r>
            <a:r>
              <a:rPr lang="en-US" altLang="zh-CN" i="1"/>
              <a:t>min</a:t>
            </a:r>
            <a:r>
              <a:rPr lang="en-US" altLang="zh-CN"/>
              <a:t>{| E</a:t>
            </a:r>
            <a:r>
              <a:rPr lang="en-US" altLang="zh-CN" baseline="-25000"/>
              <a:t>1</a:t>
            </a:r>
            <a:r>
              <a:rPr lang="en-US" altLang="zh-CN"/>
              <a:t> |┃ E</a:t>
            </a:r>
            <a:r>
              <a:rPr lang="en-US" altLang="zh-CN" baseline="-25000"/>
              <a:t>1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的边割集</a:t>
            </a:r>
            <a:r>
              <a:rPr lang="en-US" altLang="zh-CN"/>
              <a:t>}</a:t>
            </a:r>
            <a:r>
              <a:rPr lang="zh-CN" altLang="en-US"/>
              <a:t>为图</a:t>
            </a:r>
            <a:r>
              <a:rPr lang="en-US" altLang="zh-CN"/>
              <a:t>G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CC0000"/>
                </a:solidFill>
              </a:rPr>
              <a:t>边连通度</a:t>
            </a:r>
            <a:r>
              <a:rPr lang="zh-CN" altLang="en-US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注</a:t>
            </a:r>
            <a:r>
              <a:rPr lang="zh-CN" altLang="en-US"/>
              <a:t>：</a:t>
            </a:r>
            <a:r>
              <a:rPr lang="zh-CN" altLang="en-US" sz="2000"/>
              <a:t>对平凡图和不连通图有</a:t>
            </a:r>
            <a:r>
              <a:rPr lang="en-US" altLang="zh-CN" sz="2000"/>
              <a:t>λ(G)=0</a:t>
            </a:r>
            <a:r>
              <a:rPr lang="zh-CN" altLang="en-US" sz="2000"/>
              <a:t>。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C4206765-65C2-4C70-8AD3-D6C18B0B1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、边割集、割边、边连通度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A1204636-9E96-4619-8563-F7079A446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" action="ppaction://hlinkshowjump?jump=nextslide"/>
              </a:rPr>
              <a:t>例子</a:t>
            </a:r>
            <a:endParaRPr lang="zh-CN" altLang="en-US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8643D387-BC10-486F-8969-B5E623CE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4" action="ppaction://hlinksldjump"/>
              </a:rPr>
              <a:t>无向图的连通性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 autoUpdateAnimBg="0"/>
      <p:bldP spid="12295" grpId="0" build="p" autoUpdateAnimBg="0"/>
      <p:bldP spid="12296" grpId="0" build="p" autoUpdateAnimBg="0"/>
      <p:bldP spid="122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CBB374D9-2AD4-42E4-BF63-4131636E3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WordArt 3">
            <a:extLst>
              <a:ext uri="{FF2B5EF4-FFF2-40B4-BE49-F238E27FC236}">
                <a16:creationId xmlns:a16="http://schemas.microsoft.com/office/drawing/2014/main" id="{6EC6CCCD-0233-4943-8938-4D993C1FE0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4075A228-5552-48EE-8F1D-8E1CECA0B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7B866069-4EC0-4013-BF1D-D2B9D9C2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A5A2EB2-FE44-47DF-B401-2314F727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22325"/>
            <a:ext cx="8077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k(G)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λ(G)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kumimoji="0" lang="en-US" altLang="zh-CN" sz="2000">
                <a:solidFill>
                  <a:schemeClr val="bg1"/>
                </a:solidFill>
              </a:rPr>
              <a:t>δ(G)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三者之间的关系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定理</a:t>
            </a:r>
            <a:r>
              <a:rPr lang="en-US" altLang="zh-CN" sz="2000" b="1">
                <a:solidFill>
                  <a:srgbClr val="CC0000"/>
                </a:solidFill>
              </a:rPr>
              <a:t>7-2.2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对于任何一个图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有：       </a:t>
            </a:r>
            <a:r>
              <a:rPr lang="en-US" altLang="zh-CN" sz="2000">
                <a:solidFill>
                  <a:schemeClr val="bg1"/>
                </a:solidFill>
              </a:rPr>
              <a:t>k(G)≤λ(G)≤</a:t>
            </a:r>
            <a:r>
              <a:rPr kumimoji="0" lang="en-US" altLang="zh-CN" sz="2000">
                <a:solidFill>
                  <a:schemeClr val="bg1"/>
                </a:solidFill>
              </a:rPr>
              <a:t>δ(G)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75025CE6-719C-4A84-9F20-8EF1F586B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91440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  </a:t>
            </a:r>
            <a:r>
              <a:rPr lang="zh-CN" altLang="en-US" sz="2000" b="1"/>
              <a:t>证明</a:t>
            </a:r>
            <a:r>
              <a:rPr lang="zh-CN" altLang="en-US" sz="2000">
                <a:solidFill>
                  <a:schemeClr val="bg1"/>
                </a:solidFill>
              </a:rPr>
              <a:t>：若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不连通，则</a:t>
            </a:r>
            <a:r>
              <a:rPr lang="en-US" altLang="zh-CN" sz="2000">
                <a:solidFill>
                  <a:schemeClr val="bg1"/>
                </a:solidFill>
              </a:rPr>
              <a:t>k(G)=λ(G)=</a:t>
            </a:r>
            <a:r>
              <a:rPr kumimoji="0" lang="en-US" altLang="zh-CN" sz="2000">
                <a:solidFill>
                  <a:schemeClr val="bg1"/>
                </a:solidFill>
              </a:rPr>
              <a:t>0</a:t>
            </a:r>
            <a:r>
              <a:rPr kumimoji="0" lang="zh-CN" altLang="en-US" sz="2000">
                <a:solidFill>
                  <a:schemeClr val="bg1"/>
                </a:solidFill>
              </a:rPr>
              <a:t>，故上式成立。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zh-CN" altLang="en-US" sz="2000">
                <a:solidFill>
                  <a:schemeClr val="bg1"/>
                </a:solidFill>
              </a:rPr>
              <a:t>    若</a:t>
            </a:r>
            <a:r>
              <a:rPr kumimoji="0" lang="en-US" altLang="zh-CN" sz="2000">
                <a:solidFill>
                  <a:schemeClr val="bg1"/>
                </a:solidFill>
              </a:rPr>
              <a:t>G</a:t>
            </a:r>
            <a:r>
              <a:rPr kumimoji="0" lang="zh-CN" altLang="en-US" sz="2000">
                <a:solidFill>
                  <a:schemeClr val="bg1"/>
                </a:solidFill>
              </a:rPr>
              <a:t>连通，</a:t>
            </a:r>
            <a:r>
              <a:rPr kumimoji="0" lang="en-US" altLang="zh-CN" sz="2000">
                <a:solidFill>
                  <a:schemeClr val="bg1"/>
                </a:solidFill>
              </a:rPr>
              <a:t>1</a:t>
            </a:r>
            <a:r>
              <a:rPr kumimoji="0" lang="zh-CN" altLang="en-US" sz="2000">
                <a:solidFill>
                  <a:schemeClr val="bg1"/>
                </a:solidFill>
              </a:rPr>
              <a:t>）</a:t>
            </a:r>
            <a:r>
              <a:rPr kumimoji="0" lang="en-US" altLang="zh-CN" sz="2000">
                <a:solidFill>
                  <a:schemeClr val="bg1"/>
                </a:solidFill>
              </a:rPr>
              <a:t>(</a:t>
            </a:r>
            <a:r>
              <a:rPr kumimoji="0" lang="zh-CN" altLang="en-US" sz="2000">
                <a:solidFill>
                  <a:schemeClr val="bg1"/>
                </a:solidFill>
              </a:rPr>
              <a:t>证明</a:t>
            </a:r>
            <a:r>
              <a:rPr lang="en-US" altLang="zh-CN" sz="2000">
                <a:solidFill>
                  <a:schemeClr val="bg1"/>
                </a:solidFill>
              </a:rPr>
              <a:t>λ(G)≤</a:t>
            </a:r>
            <a:r>
              <a:rPr kumimoji="0" lang="en-US" altLang="zh-CN" sz="2000">
                <a:solidFill>
                  <a:schemeClr val="bg1"/>
                </a:solidFill>
              </a:rPr>
              <a:t>δ(G) )    </a:t>
            </a:r>
            <a:r>
              <a:rPr kumimoji="0" lang="zh-CN" altLang="en-US" sz="2000">
                <a:solidFill>
                  <a:schemeClr val="bg1"/>
                </a:solidFill>
              </a:rPr>
              <a:t>如果</a:t>
            </a:r>
            <a:r>
              <a:rPr kumimoji="0" lang="en-US" altLang="zh-CN" sz="2000">
                <a:solidFill>
                  <a:schemeClr val="bg1"/>
                </a:solidFill>
              </a:rPr>
              <a:t>G</a:t>
            </a:r>
            <a:r>
              <a:rPr kumimoji="0" lang="zh-CN" altLang="en-US" sz="2000">
                <a:solidFill>
                  <a:schemeClr val="bg1"/>
                </a:solidFill>
              </a:rPr>
              <a:t>是平凡图，则</a:t>
            </a:r>
            <a:r>
              <a:rPr lang="en-US" altLang="zh-CN" sz="2000">
                <a:solidFill>
                  <a:schemeClr val="bg1"/>
                </a:solidFill>
              </a:rPr>
              <a:t>λ(G)=0 ≤</a:t>
            </a:r>
            <a:r>
              <a:rPr kumimoji="0" lang="en-US" altLang="zh-CN" sz="2000">
                <a:solidFill>
                  <a:schemeClr val="bg1"/>
                </a:solidFill>
              </a:rPr>
              <a:t>δ(G)</a:t>
            </a:r>
            <a:r>
              <a:rPr kumimoji="0" lang="zh-CN" altLang="en-US" sz="2000">
                <a:solidFill>
                  <a:schemeClr val="bg1"/>
                </a:solidFill>
              </a:rPr>
              <a:t>，若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en-US" altLang="zh-CN" sz="2000">
                <a:solidFill>
                  <a:schemeClr val="bg1"/>
                </a:solidFill>
              </a:rPr>
              <a:t>G</a:t>
            </a:r>
            <a:r>
              <a:rPr kumimoji="0" lang="zh-CN" altLang="en-US" sz="2000">
                <a:solidFill>
                  <a:schemeClr val="bg1"/>
                </a:solidFill>
              </a:rPr>
              <a:t>是非平凡图，则因每一结点的所有关联边必含一个边割集，故</a:t>
            </a:r>
            <a:r>
              <a:rPr lang="en-US" altLang="zh-CN" sz="2000">
                <a:solidFill>
                  <a:schemeClr val="bg1"/>
                </a:solidFill>
              </a:rPr>
              <a:t>λ(G)≤</a:t>
            </a:r>
            <a:r>
              <a:rPr kumimoji="0" lang="en-US" altLang="zh-CN" sz="2000">
                <a:solidFill>
                  <a:schemeClr val="bg1"/>
                </a:solidFill>
              </a:rPr>
              <a:t>δ(G)</a:t>
            </a:r>
            <a:r>
              <a:rPr kumimoji="0" lang="zh-CN" altLang="en-US" sz="200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zh-CN" altLang="en-US" sz="2000">
                <a:solidFill>
                  <a:schemeClr val="bg1"/>
                </a:solidFill>
              </a:rPr>
              <a:t>                       </a:t>
            </a:r>
            <a:r>
              <a:rPr kumimoji="0" lang="en-US" altLang="zh-CN" sz="2000">
                <a:solidFill>
                  <a:schemeClr val="bg1"/>
                </a:solidFill>
              </a:rPr>
              <a:t>2</a:t>
            </a:r>
            <a:r>
              <a:rPr kumimoji="0" lang="zh-CN" altLang="en-US" sz="2000">
                <a:solidFill>
                  <a:schemeClr val="bg1"/>
                </a:solidFill>
              </a:rPr>
              <a:t>）</a:t>
            </a:r>
            <a:r>
              <a:rPr kumimoji="0" lang="en-US" altLang="zh-CN" sz="2000">
                <a:solidFill>
                  <a:schemeClr val="bg1"/>
                </a:solidFill>
              </a:rPr>
              <a:t>(</a:t>
            </a:r>
            <a:r>
              <a:rPr kumimoji="0" lang="zh-CN" altLang="en-US" sz="2000">
                <a:solidFill>
                  <a:schemeClr val="bg1"/>
                </a:solidFill>
              </a:rPr>
              <a:t>再证</a:t>
            </a:r>
            <a:r>
              <a:rPr lang="en-US" altLang="zh-CN" sz="2000">
                <a:solidFill>
                  <a:schemeClr val="bg1"/>
                </a:solidFill>
              </a:rPr>
              <a:t>k(G)≤λ(G))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   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）设</a:t>
            </a:r>
            <a:r>
              <a:rPr lang="en-US" altLang="zh-CN" sz="2000">
                <a:solidFill>
                  <a:schemeClr val="bg1"/>
                </a:solidFill>
              </a:rPr>
              <a:t>λ(G)=1</a:t>
            </a:r>
            <a:r>
              <a:rPr lang="zh-CN" altLang="en-US" sz="2000">
                <a:solidFill>
                  <a:schemeClr val="bg1"/>
                </a:solidFill>
              </a:rPr>
              <a:t>，则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有一条割边。显然这时</a:t>
            </a:r>
            <a:r>
              <a:rPr lang="en-US" altLang="zh-CN" sz="2000">
                <a:solidFill>
                  <a:schemeClr val="bg1"/>
                </a:solidFill>
              </a:rPr>
              <a:t>k(G)=1</a:t>
            </a:r>
            <a:r>
              <a:rPr lang="zh-CN" altLang="en-US" sz="2000">
                <a:solidFill>
                  <a:schemeClr val="bg1"/>
                </a:solidFill>
              </a:rPr>
              <a:t>，上式成立。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      （</a:t>
            </a:r>
            <a:r>
              <a:rPr lang="en-US" altLang="zh-CN" sz="2000">
                <a:solidFill>
                  <a:schemeClr val="bg1"/>
                </a:solidFill>
              </a:rPr>
              <a:t>b</a:t>
            </a:r>
            <a:r>
              <a:rPr lang="zh-CN" altLang="en-US" sz="2000">
                <a:solidFill>
                  <a:schemeClr val="bg1"/>
                </a:solidFill>
              </a:rPr>
              <a:t>）设</a:t>
            </a:r>
            <a:r>
              <a:rPr lang="en-US" altLang="zh-CN" sz="2000">
                <a:solidFill>
                  <a:schemeClr val="bg1"/>
                </a:solidFill>
              </a:rPr>
              <a:t>λ(G)≥2</a:t>
            </a:r>
            <a:r>
              <a:rPr lang="zh-CN" altLang="en-US" sz="2000">
                <a:solidFill>
                  <a:schemeClr val="bg1"/>
                </a:solidFill>
              </a:rPr>
              <a:t>，则必可删去</a:t>
            </a:r>
            <a:r>
              <a:rPr lang="en-US" altLang="zh-CN" sz="2000">
                <a:solidFill>
                  <a:schemeClr val="bg1"/>
                </a:solidFill>
              </a:rPr>
              <a:t>λ(G)</a:t>
            </a:r>
            <a:r>
              <a:rPr lang="zh-CN" altLang="en-US" sz="2000">
                <a:solidFill>
                  <a:schemeClr val="bg1"/>
                </a:solidFill>
              </a:rPr>
              <a:t>条边，使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不连通；而删去其中</a:t>
            </a:r>
            <a:r>
              <a:rPr lang="en-US" altLang="zh-CN" sz="2000">
                <a:solidFill>
                  <a:schemeClr val="bg1"/>
                </a:solidFill>
              </a:rPr>
              <a:t>λ(G)-1</a:t>
            </a:r>
            <a:r>
              <a:rPr lang="zh-CN" altLang="en-US" sz="2000">
                <a:solidFill>
                  <a:schemeClr val="bg1"/>
                </a:solidFill>
              </a:rPr>
              <a:t>条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边，它仍连通，且有一条桥</a:t>
            </a:r>
            <a:r>
              <a:rPr lang="en-US" altLang="zh-CN" sz="2000">
                <a:solidFill>
                  <a:schemeClr val="bg1"/>
                </a:solidFill>
              </a:rPr>
              <a:t>e=(u,v)</a:t>
            </a:r>
            <a:r>
              <a:rPr lang="zh-CN" altLang="en-US" sz="2000">
                <a:solidFill>
                  <a:schemeClr val="bg1"/>
                </a:solidFill>
              </a:rPr>
              <a:t>。对</a:t>
            </a:r>
            <a:r>
              <a:rPr lang="en-US" altLang="zh-CN" sz="2000">
                <a:solidFill>
                  <a:schemeClr val="bg1"/>
                </a:solidFill>
              </a:rPr>
              <a:t>λ(G)-1</a:t>
            </a:r>
            <a:r>
              <a:rPr lang="zh-CN" altLang="en-US" sz="2000">
                <a:solidFill>
                  <a:schemeClr val="bg1"/>
                </a:solidFill>
              </a:rPr>
              <a:t>条边中的每条都选取一个不同于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u,v</a:t>
            </a:r>
            <a:r>
              <a:rPr lang="zh-CN" altLang="en-US" sz="2000">
                <a:solidFill>
                  <a:schemeClr val="bg1"/>
                </a:solidFill>
              </a:rPr>
              <a:t>的端点，把这些端点删去则必至少删去</a:t>
            </a:r>
            <a:r>
              <a:rPr lang="en-US" altLang="zh-CN" sz="2000">
                <a:solidFill>
                  <a:schemeClr val="bg1"/>
                </a:solidFill>
              </a:rPr>
              <a:t>λ(G)-1</a:t>
            </a:r>
            <a:r>
              <a:rPr lang="zh-CN" altLang="en-US" sz="2000">
                <a:solidFill>
                  <a:schemeClr val="bg1"/>
                </a:solidFill>
              </a:rPr>
              <a:t>条边。若这样产生的图是不连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通的，则</a:t>
            </a:r>
            <a:r>
              <a:rPr lang="en-US" altLang="zh-CN" sz="2000">
                <a:solidFill>
                  <a:schemeClr val="bg1"/>
                </a:solidFill>
              </a:rPr>
              <a:t>k(G)≤λ(G)-1</a:t>
            </a:r>
            <a:r>
              <a:rPr lang="zh-CN" altLang="en-US" sz="2000">
                <a:solidFill>
                  <a:schemeClr val="bg1"/>
                </a:solidFill>
              </a:rPr>
              <a:t>＜ </a:t>
            </a:r>
            <a:r>
              <a:rPr lang="en-US" altLang="zh-CN" sz="2000">
                <a:solidFill>
                  <a:schemeClr val="bg1"/>
                </a:solidFill>
              </a:rPr>
              <a:t>λ(G)</a:t>
            </a:r>
            <a:r>
              <a:rPr lang="zh-CN" altLang="en-US" sz="2000">
                <a:solidFill>
                  <a:schemeClr val="bg1"/>
                </a:solidFill>
              </a:rPr>
              <a:t>；如这样产生的图是连通的，则</a:t>
            </a:r>
            <a:r>
              <a:rPr lang="en-US" altLang="zh-CN" sz="2000">
                <a:solidFill>
                  <a:schemeClr val="bg1"/>
                </a:solidFill>
              </a:rPr>
              <a:t>e</a:t>
            </a:r>
            <a:r>
              <a:rPr lang="zh-CN" altLang="en-US" sz="2000">
                <a:solidFill>
                  <a:schemeClr val="bg1"/>
                </a:solidFill>
              </a:rPr>
              <a:t>仍是桥，此时再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删去</a:t>
            </a:r>
            <a:r>
              <a:rPr lang="en-US" altLang="zh-CN" sz="2000">
                <a:solidFill>
                  <a:schemeClr val="bg1"/>
                </a:solidFill>
              </a:rPr>
              <a:t>u</a:t>
            </a:r>
            <a:r>
              <a:rPr lang="zh-CN" altLang="en-US" sz="2000">
                <a:solidFill>
                  <a:schemeClr val="bg1"/>
                </a:solidFill>
              </a:rPr>
              <a:t>或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zh-CN" altLang="en-US" sz="2000">
                <a:solidFill>
                  <a:schemeClr val="bg1"/>
                </a:solidFill>
              </a:rPr>
              <a:t>，就必产生一个不连通的图或平凡图，故</a:t>
            </a:r>
            <a:r>
              <a:rPr lang="en-US" altLang="zh-CN" sz="2000">
                <a:solidFill>
                  <a:schemeClr val="bg1"/>
                </a:solidFill>
              </a:rPr>
              <a:t>k(G)≤λ(G)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      由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）和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）得：</a:t>
            </a:r>
            <a:r>
              <a:rPr lang="en-US" altLang="zh-CN" sz="2000">
                <a:solidFill>
                  <a:schemeClr val="bg1"/>
                </a:solidFill>
              </a:rPr>
              <a:t>k(G)≤λ(G)≤</a:t>
            </a:r>
            <a:r>
              <a:rPr kumimoji="0" lang="en-US" altLang="zh-CN" sz="2000">
                <a:solidFill>
                  <a:schemeClr val="bg1"/>
                </a:solidFill>
              </a:rPr>
              <a:t>δ(G)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F535CD6F-D950-4D70-BC88-E4CA7E91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4" action="ppaction://hlinksldjump"/>
              </a:rPr>
              <a:t>无向图的连通性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autoUpdateAnimBg="0"/>
      <p:bldP spid="14344" grpId="0" build="p" autoUpdateAnimBg="0"/>
      <p:bldP spid="1434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587277C9-E541-43BA-B6EF-F8A02847D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WordArt 3">
            <a:extLst>
              <a:ext uri="{FF2B5EF4-FFF2-40B4-BE49-F238E27FC236}">
                <a16:creationId xmlns:a16="http://schemas.microsoft.com/office/drawing/2014/main" id="{247EDECB-F092-4B9A-9367-989B40FE532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F5D0D77F-5161-4D44-B8D2-A5E694BF4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249CED60-9C52-4013-B781-6CB97EE3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2CE18AC2-3CFB-49A7-B3B3-A2674D9C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、结点为割点的充要条件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zh-CN" altLang="en-US" b="1">
                <a:solidFill>
                  <a:srgbClr val="CC0000"/>
                </a:solidFill>
              </a:rPr>
              <a:t>定理</a:t>
            </a:r>
            <a:r>
              <a:rPr lang="en-US" altLang="zh-CN" b="1">
                <a:solidFill>
                  <a:srgbClr val="CC0000"/>
                </a:solidFill>
              </a:rPr>
              <a:t>7-2.3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一个连通无向图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中的结点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是割点的充分必要条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件是存在两个结点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，使得结点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间的每一条路都通过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 b="1"/>
              <a:t>证明</a:t>
            </a:r>
            <a:r>
              <a:rPr lang="en-US" altLang="zh-CN" b="1"/>
              <a:t>: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）必要性    若结点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是连通图</a:t>
            </a:r>
            <a:r>
              <a:rPr lang="en-US" altLang="zh-CN">
                <a:solidFill>
                  <a:schemeClr val="bg1"/>
                </a:solidFill>
              </a:rPr>
              <a:t>G=&lt;V,E&gt;</a:t>
            </a:r>
            <a:r>
              <a:rPr lang="zh-CN" altLang="en-US">
                <a:solidFill>
                  <a:schemeClr val="bg1"/>
                </a:solidFill>
              </a:rPr>
              <a:t>的一个割点，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设删去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得到子图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，则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至少包含两个连通分支。设其为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=&lt;V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&gt;, G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=&lt;V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&gt;,</a:t>
            </a:r>
            <a:r>
              <a:rPr lang="zh-CN" altLang="en-US">
                <a:solidFill>
                  <a:schemeClr val="bg1"/>
                </a:solidFill>
              </a:rPr>
              <a:t>任取</a:t>
            </a:r>
            <a:r>
              <a:rPr lang="en-US" altLang="zh-CN">
                <a:solidFill>
                  <a:schemeClr val="bg1"/>
                </a:solidFill>
              </a:rPr>
              <a:t>u∈V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w∈V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，因为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是连通的，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故在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中必有一条连结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的路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，但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中属于两个不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同的连通分支，故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必不连通，因此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必须通过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，故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之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间的任意一条路都通过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</a:t>
            </a:r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充分性  若连接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中某两个结点的每一条路都通过</a:t>
            </a:r>
            <a:r>
              <a:rPr lang="en-US" altLang="zh-CN">
                <a:solidFill>
                  <a:schemeClr val="bg1"/>
                </a:solidFill>
              </a:rPr>
              <a:t>v,</a:t>
            </a:r>
            <a:r>
              <a:rPr lang="zh-CN" altLang="en-US">
                <a:solidFill>
                  <a:schemeClr val="bg1"/>
                </a:solidFill>
              </a:rPr>
              <a:t>删去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得到子图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，在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中这两个结点必然不连通，故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是图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的割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点。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3167F134-1797-41B6-8D29-149CD198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67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" action="ppaction://hlinkshowjump?jump=nextslide"/>
              </a:rPr>
              <a:t>有向图的连通性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autoUpdateAnimBg="0"/>
      <p:bldP spid="1536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27490E0E-A64C-45D0-AC55-3BFD3F100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WordArt 3">
            <a:extLst>
              <a:ext uri="{FF2B5EF4-FFF2-40B4-BE49-F238E27FC236}">
                <a16:creationId xmlns:a16="http://schemas.microsoft.com/office/drawing/2014/main" id="{34708BA7-9915-4044-B838-27258D53E69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有向图的连通性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AA24B5D9-E758-4D63-859D-21EF85F7D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33F10F58-82D1-43A7-8660-0689668F1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4D48213A-1E8B-4927-B804-C98B4588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38200"/>
            <a:ext cx="8839200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之间的</a:t>
            </a:r>
            <a:r>
              <a:rPr lang="zh-CN" altLang="en-US" b="1">
                <a:solidFill>
                  <a:srgbClr val="CC0000"/>
                </a:solidFill>
              </a:rPr>
              <a:t>距离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如果结点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与结点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之间存在路，它们之间所有路中最短路的长度称为结点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之间的距离（或短程线），记作</a:t>
            </a:r>
            <a:r>
              <a:rPr lang="en-US" altLang="zh-CN">
                <a:solidFill>
                  <a:schemeClr val="bg1"/>
                </a:solidFill>
              </a:rPr>
              <a:t>d&lt;u,v&gt;,</a:t>
            </a:r>
            <a:r>
              <a:rPr lang="zh-CN" altLang="en-US">
                <a:solidFill>
                  <a:schemeClr val="bg1"/>
                </a:solidFill>
              </a:rPr>
              <a:t>它满足下列</a:t>
            </a:r>
            <a:r>
              <a:rPr lang="zh-CN" altLang="en-US" b="1">
                <a:solidFill>
                  <a:srgbClr val="CC0000"/>
                </a:solidFill>
              </a:rPr>
              <a:t>性质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</a:t>
            </a:r>
            <a:r>
              <a:rPr lang="en-US" altLang="zh-CN">
                <a:solidFill>
                  <a:schemeClr val="bg1"/>
                </a:solidFill>
              </a:rPr>
              <a:t>d&lt;u,v&gt;≥0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d&lt;u,u&gt;=0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d&lt;u,v&gt;+ d&lt;v,w&gt;≥ d&lt;u,w&gt;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注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000">
                <a:solidFill>
                  <a:schemeClr val="bg1"/>
                </a:solidFill>
              </a:rPr>
              <a:t>如果结点</a:t>
            </a:r>
            <a:r>
              <a:rPr lang="en-US" altLang="zh-CN" sz="2000">
                <a:solidFill>
                  <a:schemeClr val="bg1"/>
                </a:solidFill>
              </a:rPr>
              <a:t>u</a:t>
            </a:r>
            <a:r>
              <a:rPr lang="zh-CN" altLang="en-US" sz="2000">
                <a:solidFill>
                  <a:schemeClr val="bg1"/>
                </a:solidFill>
              </a:rPr>
              <a:t>到结点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zh-CN" altLang="en-US" sz="2000">
                <a:solidFill>
                  <a:schemeClr val="bg1"/>
                </a:solidFill>
              </a:rPr>
              <a:t>间不存在路，则记为</a:t>
            </a:r>
            <a:r>
              <a:rPr lang="en-US" altLang="zh-CN" sz="2000">
                <a:solidFill>
                  <a:schemeClr val="bg1"/>
                </a:solidFill>
              </a:rPr>
              <a:t>d&lt;u,v&gt;=∞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r>
              <a:rPr lang="en-US" altLang="zh-CN" sz="2000">
                <a:solidFill>
                  <a:schemeClr val="bg1"/>
                </a:solidFill>
              </a:rPr>
              <a:t>D=</a:t>
            </a:r>
            <a:r>
              <a:rPr lang="en-US" altLang="zh-CN" sz="2000" i="1">
                <a:solidFill>
                  <a:schemeClr val="bg1"/>
                </a:solidFill>
              </a:rPr>
              <a:t>max</a:t>
            </a:r>
            <a:r>
              <a:rPr lang="en-US" altLang="zh-CN" sz="2000">
                <a:solidFill>
                  <a:schemeClr val="bg1"/>
                </a:solidFill>
              </a:rPr>
              <a:t> {d&lt;u,v&gt; } </a:t>
            </a:r>
            <a:r>
              <a:rPr lang="zh-CN" altLang="en-US" sz="2000">
                <a:solidFill>
                  <a:schemeClr val="bg1"/>
                </a:solidFill>
              </a:rPr>
              <a:t>称为图的直径。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               </a:t>
            </a:r>
            <a:r>
              <a:rPr lang="en-US" altLang="zh-CN" sz="2000" baseline="30000">
                <a:solidFill>
                  <a:schemeClr val="bg1"/>
                </a:solidFill>
              </a:rPr>
              <a:t>u,v∈V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2000" baseline="30000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三、有向图的连通性</a:t>
            </a:r>
          </a:p>
          <a:p>
            <a:r>
              <a:rPr lang="zh-CN" altLang="en-US" b="1">
                <a:solidFill>
                  <a:srgbClr val="CC0000"/>
                </a:solidFill>
              </a:rPr>
              <a:t>可达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在有向图</a:t>
            </a:r>
            <a:r>
              <a:rPr lang="en-US" altLang="zh-CN">
                <a:solidFill>
                  <a:schemeClr val="bg1"/>
                </a:solidFill>
              </a:rPr>
              <a:t>G=&lt;V,E&gt;</a:t>
            </a:r>
            <a:r>
              <a:rPr lang="zh-CN" altLang="en-US">
                <a:solidFill>
                  <a:schemeClr val="bg1"/>
                </a:solidFill>
              </a:rPr>
              <a:t>中，从结点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有一条路，称从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       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可达结点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0EBF7ABA-5A12-4647-A407-7C7441EF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674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有向图的连通性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uild="p" autoUpdateAnimBg="0"/>
      <p:bldP spid="163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C62DC581-DE0A-441D-B777-0DE037858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WordArt 3">
            <a:extLst>
              <a:ext uri="{FF2B5EF4-FFF2-40B4-BE49-F238E27FC236}">
                <a16:creationId xmlns:a16="http://schemas.microsoft.com/office/drawing/2014/main" id="{C957EE14-EB79-4C59-AC25-321B09D031B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DF214D46-1D2F-4691-8527-C492CCDB3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36B301A-2A88-4A7F-B308-3FDFB7E4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8E5B45FC-E794-4845-A8E7-8A597B36C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652963"/>
          <a:ext cx="6084887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5" imgW="6084360" imgH="1723320" progId="Visio.Drawing.5">
                  <p:embed/>
                </p:oleObj>
              </mc:Choice>
              <mc:Fallback>
                <p:oleObj name="VISIO" r:id="rId5" imgW="6084360" imgH="172332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52963"/>
                        <a:ext cx="6084887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>
            <a:extLst>
              <a:ext uri="{FF2B5EF4-FFF2-40B4-BE49-F238E27FC236}">
                <a16:creationId xmlns:a16="http://schemas.microsoft.com/office/drawing/2014/main" id="{23CF858A-D4FF-4FE6-A707-72CE3F48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38213"/>
            <a:ext cx="8610600" cy="37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、强连通、单侧连通、弱连通、非连通图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zh-CN" altLang="en-US" b="1">
                <a:solidFill>
                  <a:srgbClr val="CC0000"/>
                </a:solidFill>
              </a:rPr>
              <a:t>定义</a:t>
            </a:r>
            <a:r>
              <a:rPr lang="en-US" altLang="zh-CN" b="1">
                <a:solidFill>
                  <a:srgbClr val="CC0000"/>
                </a:solidFill>
              </a:rPr>
              <a:t>7-2.6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在简单有向图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中，如果图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中的任何一对结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点之间是相互可达的，则称这个图是</a:t>
            </a:r>
            <a:r>
              <a:rPr lang="zh-CN" altLang="en-US" b="1">
                <a:solidFill>
                  <a:srgbClr val="CC0000"/>
                </a:solidFill>
              </a:rPr>
              <a:t>强连通的</a:t>
            </a:r>
            <a:r>
              <a:rPr lang="zh-CN" altLang="en-US">
                <a:solidFill>
                  <a:schemeClr val="bg1"/>
                </a:solidFill>
              </a:rPr>
              <a:t>。如果对于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中的任何一对结点，至少由一个结点到另一个结点是可达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的，则称这个图是</a:t>
            </a:r>
            <a:r>
              <a:rPr lang="zh-CN" altLang="en-US" b="1">
                <a:solidFill>
                  <a:srgbClr val="CC0000"/>
                </a:solidFill>
              </a:rPr>
              <a:t>单侧连通的</a:t>
            </a:r>
            <a:r>
              <a:rPr lang="zh-CN" altLang="en-US">
                <a:solidFill>
                  <a:schemeClr val="bg1"/>
                </a:solidFill>
              </a:rPr>
              <a:t>。如果在图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中略去边的方向，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将它看成无向图后，图是连通的，则称该图为</a:t>
            </a:r>
            <a:r>
              <a:rPr lang="zh-CN" altLang="en-US" b="1">
                <a:solidFill>
                  <a:srgbClr val="CC0000"/>
                </a:solidFill>
              </a:rPr>
              <a:t>弱连通的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zh-CN" altLang="en-US" sz="2000" b="1">
                <a:solidFill>
                  <a:srgbClr val="FF0066"/>
                </a:solidFill>
              </a:rPr>
              <a:t>注</a:t>
            </a:r>
            <a:r>
              <a:rPr lang="zh-CN" altLang="en-US" sz="2000">
                <a:solidFill>
                  <a:schemeClr val="bg1"/>
                </a:solidFill>
              </a:rPr>
              <a:t>：如果</a:t>
            </a:r>
            <a:r>
              <a:rPr lang="zh-CN" altLang="en-US">
                <a:solidFill>
                  <a:schemeClr val="bg1"/>
                </a:solidFill>
              </a:rPr>
              <a:t>在有向图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中略去边的方向，将它看成无向图后，图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是不连通的，则称该有向图为不连通</a:t>
            </a:r>
            <a:r>
              <a:rPr lang="zh-CN" altLang="en-US" sz="2000">
                <a:solidFill>
                  <a:schemeClr val="bg1"/>
                </a:solidFill>
              </a:rPr>
              <a:t>的。）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例如图（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）为强连通的，图（</a:t>
            </a:r>
            <a:r>
              <a:rPr lang="en-US" altLang="zh-CN" sz="2000">
                <a:solidFill>
                  <a:schemeClr val="bg1"/>
                </a:solidFill>
              </a:rPr>
              <a:t>b</a:t>
            </a:r>
            <a:r>
              <a:rPr lang="zh-CN" altLang="en-US" sz="2000">
                <a:solidFill>
                  <a:schemeClr val="bg1"/>
                </a:solidFill>
              </a:rPr>
              <a:t>）为单侧连通的，而图（</a:t>
            </a:r>
            <a:r>
              <a:rPr lang="en-US" altLang="zh-CN" sz="2000">
                <a:solidFill>
                  <a:schemeClr val="bg1"/>
                </a:solidFill>
              </a:rPr>
              <a:t>c</a:t>
            </a:r>
            <a:r>
              <a:rPr lang="zh-CN" altLang="en-US" sz="2000">
                <a:solidFill>
                  <a:schemeClr val="bg1"/>
                </a:solidFill>
              </a:rPr>
              <a:t>）为弱连通的。</a:t>
            </a:r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363089B4-A7FB-4E48-99BD-881DFC314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58674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7" action="ppaction://hlinksldjump"/>
              </a:rPr>
              <a:t>有向图的连通性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build="p" autoUpdateAnimBg="0"/>
      <p:bldP spid="1742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F99A188B-222D-41EC-92CA-D71C2C374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WordArt 3">
            <a:extLst>
              <a:ext uri="{FF2B5EF4-FFF2-40B4-BE49-F238E27FC236}">
                <a16:creationId xmlns:a16="http://schemas.microsoft.com/office/drawing/2014/main" id="{97FC6801-51C7-4DC1-8D6D-B50959B438C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60C82D47-3825-44AB-B5C7-AE488F83E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EDAE5589-85A4-4841-B0A6-1AB36E68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7C828AFF-2669-47B9-B082-6B173959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38200"/>
            <a:ext cx="89916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、强连通、单侧连通、弱连通的关系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一个图如果是强连通的，则必定是单侧连通和弱连通的。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一个图如果是单侧连通的，则必定是弱连通的。（反之不然）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、判断强连通的充要条件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zh-CN" altLang="en-US" b="1">
                <a:solidFill>
                  <a:srgbClr val="CC0000"/>
                </a:solidFill>
              </a:rPr>
              <a:t>定理</a:t>
            </a:r>
            <a:r>
              <a:rPr lang="en-US" altLang="zh-CN" b="1">
                <a:solidFill>
                  <a:srgbClr val="CC0000"/>
                </a:solidFill>
              </a:rPr>
              <a:t>7-2.4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一个有向图是强连通的，当且仅当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中有一个回路，它至少包含每个结点一次。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>
                <a:solidFill>
                  <a:srgbClr val="CC0000"/>
                </a:solidFill>
              </a:rPr>
              <a:t>充分性</a:t>
            </a:r>
            <a:r>
              <a:rPr lang="zh-CN" altLang="en-US">
                <a:solidFill>
                  <a:schemeClr val="bg1"/>
                </a:solidFill>
              </a:rPr>
              <a:t>      如果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中有一个回路，它至少包含每个结点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一次，则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中任意两个结点都是相互可达的，故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是强连通图。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CC0000"/>
                </a:solidFill>
              </a:rPr>
              <a:t>必要性</a:t>
            </a:r>
            <a:r>
              <a:rPr lang="zh-CN" altLang="en-US">
                <a:solidFill>
                  <a:schemeClr val="bg1"/>
                </a:solidFill>
              </a:rPr>
              <a:t>     如果有向图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是强连通的，则任两个结点都是相互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可达的。故必可作一回路经过图中所有结点。若不然则必有一回路不包含某一结点</a:t>
            </a:r>
            <a:r>
              <a:rPr lang="en-US" altLang="zh-CN">
                <a:solidFill>
                  <a:schemeClr val="bg1"/>
                </a:solidFill>
              </a:rPr>
              <a:t>v </a:t>
            </a:r>
            <a:r>
              <a:rPr lang="zh-CN" altLang="en-US">
                <a:solidFill>
                  <a:schemeClr val="bg1"/>
                </a:solidFill>
              </a:rPr>
              <a:t>，因此，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与回路上的各结点就不是相互可达，与强连通条件矛盾。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18C5906F-508A-4DF8-93B3-7B1630ED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4008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有向图的连通性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build="p" autoUpdateAnimBg="0"/>
      <p:bldP spid="1844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172CB649-5338-42EB-9886-B62DA4513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WordArt 3">
            <a:extLst>
              <a:ext uri="{FF2B5EF4-FFF2-40B4-BE49-F238E27FC236}">
                <a16:creationId xmlns:a16="http://schemas.microsoft.com/office/drawing/2014/main" id="{10536460-FBF1-4AE5-91AF-8487844CCB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6057F883-A93F-4FBF-A1AB-C6F54671F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FB332EF4-C7B4-4B2D-BB52-C12CABCE6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6937DE95-0B30-479A-BC79-908FBC66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28688"/>
            <a:ext cx="8610600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、强分图、单侧分图、弱分图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</a:rPr>
              <a:t>定义</a:t>
            </a:r>
            <a:r>
              <a:rPr lang="en-US" altLang="zh-CN" b="1">
                <a:solidFill>
                  <a:srgbClr val="FF0066"/>
                </a:solidFill>
              </a:rPr>
              <a:t>7-2.7</a:t>
            </a: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在简单有向图中，具有强连通性质的最大子图，称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zh-CN" altLang="en-US"/>
              <a:t>强分图</a:t>
            </a:r>
            <a:r>
              <a:rPr lang="zh-CN" altLang="en-US">
                <a:solidFill>
                  <a:schemeClr val="bg1"/>
                </a:solidFill>
              </a:rPr>
              <a:t>；具有单侧连通性质的最大子图，称为</a:t>
            </a:r>
            <a:r>
              <a:rPr lang="zh-CN" altLang="en-US"/>
              <a:t>单侧分图</a:t>
            </a:r>
            <a:r>
              <a:rPr lang="zh-CN" altLang="en-US">
                <a:solidFill>
                  <a:schemeClr val="bg1"/>
                </a:solidFill>
              </a:rPr>
              <a:t>；具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有弱连通性质的最大子图，称为</a:t>
            </a:r>
            <a:r>
              <a:rPr lang="zh-CN" altLang="en-US"/>
              <a:t>弱分图</a:t>
            </a:r>
            <a:r>
              <a:rPr lang="zh-CN" altLang="en-US">
                <a:solidFill>
                  <a:schemeClr val="bg1"/>
                </a:solidFill>
              </a:rPr>
              <a:t> 。</a:t>
            </a:r>
          </a:p>
        </p:txBody>
      </p:sp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1425E7D0-99C8-43A1-9424-C9D9335BC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93988"/>
          <a:ext cx="500380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VISIO" r:id="rId5" imgW="5004360" imgH="1497240" progId="Visio.Drawing.5">
                  <p:embed/>
                </p:oleObj>
              </mc:Choice>
              <mc:Fallback>
                <p:oleObj name="VISIO" r:id="rId5" imgW="5004360" imgH="149724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93988"/>
                        <a:ext cx="500380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>
            <a:extLst>
              <a:ext uri="{FF2B5EF4-FFF2-40B4-BE49-F238E27FC236}">
                <a16:creationId xmlns:a16="http://schemas.microsoft.com/office/drawing/2014/main" id="{A09C7806-1947-4444-B0EE-5610163C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0"/>
            <a:ext cx="8686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例如：在图</a:t>
            </a:r>
            <a:r>
              <a:rPr lang="en-US" altLang="zh-CN">
                <a:solidFill>
                  <a:schemeClr val="bg1"/>
                </a:solidFill>
              </a:rPr>
              <a:t>(a)</a:t>
            </a:r>
            <a:r>
              <a:rPr lang="zh-CN" altLang="en-US">
                <a:solidFill>
                  <a:schemeClr val="bg1"/>
                </a:solidFill>
              </a:rPr>
              <a:t>中，由</a:t>
            </a:r>
            <a:r>
              <a:rPr lang="en-US" altLang="zh-CN">
                <a:solidFill>
                  <a:schemeClr val="bg1"/>
                </a:solidFill>
              </a:rPr>
              <a:t>{v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} </a:t>
            </a:r>
            <a:r>
              <a:rPr lang="zh-CN" altLang="en-US">
                <a:solidFill>
                  <a:schemeClr val="bg1"/>
                </a:solidFill>
              </a:rPr>
              <a:t>或 </a:t>
            </a:r>
            <a:r>
              <a:rPr lang="en-US" altLang="zh-CN">
                <a:solidFill>
                  <a:schemeClr val="bg1"/>
                </a:solidFill>
              </a:rPr>
              <a:t>{v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r>
              <a:rPr lang="zh-CN" altLang="en-US" b="1">
                <a:solidFill>
                  <a:schemeClr val="bg1"/>
                </a:solidFill>
              </a:rPr>
              <a:t>导出的子图</a:t>
            </a:r>
            <a:r>
              <a:rPr lang="zh-CN" altLang="en-US">
                <a:solidFill>
                  <a:schemeClr val="bg1"/>
                </a:solidFill>
              </a:rPr>
              <a:t>都是强分图 </a:t>
            </a:r>
            <a:r>
              <a:rPr lang="en-US" altLang="zh-CN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    </a:t>
            </a:r>
            <a:r>
              <a:rPr lang="zh-CN" altLang="en-US">
                <a:solidFill>
                  <a:schemeClr val="bg1"/>
                </a:solidFill>
              </a:rPr>
              <a:t>由 </a:t>
            </a:r>
            <a:r>
              <a:rPr lang="en-US" altLang="zh-CN">
                <a:solidFill>
                  <a:schemeClr val="bg1"/>
                </a:solidFill>
              </a:rPr>
              <a:t>{v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4 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导出的子图都是单侧分图也是弱分图。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在图</a:t>
            </a:r>
            <a:r>
              <a:rPr lang="en-US" altLang="zh-CN">
                <a:solidFill>
                  <a:schemeClr val="bg1"/>
                </a:solidFill>
              </a:rPr>
              <a:t>(b)</a:t>
            </a:r>
            <a:r>
              <a:rPr lang="zh-CN" altLang="en-US">
                <a:solidFill>
                  <a:schemeClr val="bg1"/>
                </a:solidFill>
              </a:rPr>
              <a:t>中，由</a:t>
            </a:r>
            <a:r>
              <a:rPr lang="en-US" altLang="zh-CN">
                <a:solidFill>
                  <a:schemeClr val="bg1"/>
                </a:solidFill>
              </a:rPr>
              <a:t>{v</a:t>
            </a:r>
            <a:r>
              <a:rPr lang="en-US" altLang="zh-CN" baseline="-25000">
                <a:solidFill>
                  <a:schemeClr val="bg1"/>
                </a:solidFill>
              </a:rPr>
              <a:t>1 </a:t>
            </a:r>
            <a:r>
              <a:rPr lang="en-US" altLang="zh-CN">
                <a:solidFill>
                  <a:schemeClr val="bg1"/>
                </a:solidFill>
              </a:rPr>
              <a:t>}, { v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en-US" altLang="zh-CN">
                <a:solidFill>
                  <a:schemeClr val="bg1"/>
                </a:solidFill>
              </a:rPr>
              <a:t>}, { v</a:t>
            </a:r>
            <a:r>
              <a:rPr lang="en-US" altLang="zh-CN" baseline="-25000">
                <a:solidFill>
                  <a:schemeClr val="bg1"/>
                </a:solidFill>
              </a:rPr>
              <a:t>3 </a:t>
            </a:r>
            <a:r>
              <a:rPr lang="en-US" altLang="zh-CN">
                <a:solidFill>
                  <a:schemeClr val="bg1"/>
                </a:solidFill>
              </a:rPr>
              <a:t>}, { v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导出的子图都是强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分图 </a:t>
            </a:r>
            <a:r>
              <a:rPr lang="en-US" altLang="zh-CN">
                <a:solidFill>
                  <a:schemeClr val="bg1"/>
                </a:solidFill>
              </a:rPr>
              <a:t>, {v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} , {v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 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导出的子图都是单侧分图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由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en-US" altLang="zh-CN">
                <a:solidFill>
                  <a:schemeClr val="bg1"/>
                </a:solidFill>
              </a:rPr>
              <a:t>{v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r>
              <a:rPr lang="zh-CN" altLang="en-US">
                <a:solidFill>
                  <a:schemeClr val="bg1"/>
                </a:solidFill>
              </a:rPr>
              <a:t>导出的子图是是弱分图。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404E0AAB-02F3-4CEB-AF42-4385E4D5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4008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7" action="ppaction://hlinksldjump"/>
              </a:rPr>
              <a:t>有向图的连通性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uild="p" autoUpdateAnimBg="0"/>
      <p:bldP spid="19468" grpId="0" build="p" autoUpdateAnimBg="0"/>
      <p:bldP spid="1946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EE4CF2B0-2334-4F12-8CE3-D4BDFED3F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" name="WordArt 3">
            <a:extLst>
              <a:ext uri="{FF2B5EF4-FFF2-40B4-BE49-F238E27FC236}">
                <a16:creationId xmlns:a16="http://schemas.microsoft.com/office/drawing/2014/main" id="{23AE02C9-A0B3-4AD2-9631-6D6BEE7A9EB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DC703C8B-5765-4167-A929-D0CE31562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A6D2A9F3-AA1F-4C40-B52B-E0E836F88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A96E3030-4375-4E14-B9E4-93A43D51A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106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、强分图的性质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rgbClr val="CC0000"/>
                </a:solidFill>
              </a:rPr>
              <a:t>定理</a:t>
            </a:r>
            <a:r>
              <a:rPr lang="en-US" altLang="zh-CN" b="1">
                <a:solidFill>
                  <a:srgbClr val="CC0000"/>
                </a:solidFill>
              </a:rPr>
              <a:t>7-2.5</a:t>
            </a: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在有向图</a:t>
            </a:r>
            <a:r>
              <a:rPr lang="en-US" altLang="zh-CN">
                <a:solidFill>
                  <a:schemeClr val="bg1"/>
                </a:solidFill>
              </a:rPr>
              <a:t>G=&lt;V,E&gt;</a:t>
            </a:r>
            <a:r>
              <a:rPr lang="zh-CN" altLang="en-US">
                <a:solidFill>
                  <a:schemeClr val="bg1"/>
                </a:solidFill>
              </a:rPr>
              <a:t>中，它的每一个结点位于且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只位于一个强分图中。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1)</a:t>
            </a:r>
            <a:r>
              <a:rPr lang="zh-CN" altLang="en-US">
                <a:solidFill>
                  <a:schemeClr val="bg1"/>
                </a:solidFill>
              </a:rPr>
              <a:t>先证</a:t>
            </a:r>
            <a:r>
              <a:rPr lang="zh-CN" altLang="en-US">
                <a:solidFill>
                  <a:srgbClr val="CC0000"/>
                </a:solidFill>
              </a:rPr>
              <a:t>存在性</a:t>
            </a:r>
            <a:r>
              <a:rPr lang="zh-CN" altLang="en-US">
                <a:solidFill>
                  <a:schemeClr val="bg1"/>
                </a:solidFill>
              </a:rPr>
              <a:t>   假设</a:t>
            </a:r>
            <a:r>
              <a:rPr lang="en-US" altLang="zh-CN">
                <a:solidFill>
                  <a:schemeClr val="bg1"/>
                </a:solidFill>
              </a:rPr>
              <a:t>v∈V,</a:t>
            </a:r>
            <a:r>
              <a:rPr lang="zh-CN" altLang="en-US">
                <a:solidFill>
                  <a:schemeClr val="bg1"/>
                </a:solidFill>
              </a:rPr>
              <a:t>令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中所有与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相互可达的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结点的集合，当然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也在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之中，而</a:t>
            </a:r>
            <a:r>
              <a:rPr lang="en-US" altLang="zh-CN">
                <a:solidFill>
                  <a:schemeClr val="bg1"/>
                </a:solidFill>
              </a:rPr>
              <a:t>G[S]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的一个强分图，因此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的每一个结点必位于一个强分图中。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en-US" altLang="zh-CN">
                <a:solidFill>
                  <a:schemeClr val="bg1"/>
                </a:solidFill>
              </a:rPr>
              <a:t>2)</a:t>
            </a:r>
            <a:r>
              <a:rPr lang="zh-CN" altLang="en-US">
                <a:solidFill>
                  <a:schemeClr val="bg1"/>
                </a:solidFill>
              </a:rPr>
              <a:t>再证</a:t>
            </a:r>
            <a:r>
              <a:rPr lang="zh-CN" altLang="en-US">
                <a:solidFill>
                  <a:srgbClr val="CC0000"/>
                </a:solidFill>
              </a:rPr>
              <a:t>唯一性</a:t>
            </a:r>
            <a:r>
              <a:rPr lang="zh-CN" altLang="en-US">
                <a:solidFill>
                  <a:schemeClr val="bg1"/>
                </a:solidFill>
              </a:rPr>
              <a:t>    （用反证法证明）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假设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位于两个不同的强分图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中，因为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中每个结点与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相互可达，而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中每个结点相互可达，故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中任何结点与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中任何结点通过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都相互可达，这与题设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为强分图矛盾。故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的每一个结点只能位于一个强分图之中。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536DE14E-3105-496B-B527-71EB16A7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436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有向图的连通性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87FBE4C6-2DB1-4D7F-A347-1DEC7E31D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WordArt 3">
            <a:extLst>
              <a:ext uri="{FF2B5EF4-FFF2-40B4-BE49-F238E27FC236}">
                <a16:creationId xmlns:a16="http://schemas.microsoft.com/office/drawing/2014/main" id="{3040DD96-178B-4E85-BFFE-65F4F944371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路的定义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1997E6EE-7D6B-4ADA-B7DD-49B596304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FFEFF48C-9EB2-4767-99B8-0CF0D75AB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38200"/>
            <a:ext cx="8991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一、路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</a:rPr>
              <a:t>1</a:t>
            </a:r>
            <a:r>
              <a:rPr lang="zh-CN" altLang="en-US" b="1">
                <a:solidFill>
                  <a:srgbClr val="CC0000"/>
                </a:solidFill>
              </a:rPr>
              <a:t>、路的定义（定义</a:t>
            </a:r>
            <a:r>
              <a:rPr lang="en-US" altLang="zh-CN" b="1">
                <a:solidFill>
                  <a:srgbClr val="CC0000"/>
                </a:solidFill>
              </a:rPr>
              <a:t>7-2.1</a:t>
            </a:r>
            <a:r>
              <a:rPr lang="zh-CN" altLang="en-US" b="1">
                <a:solidFill>
                  <a:srgbClr val="CC0000"/>
                </a:solidFill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给定图</a:t>
            </a:r>
            <a:r>
              <a:rPr lang="en-US" altLang="zh-CN">
                <a:solidFill>
                  <a:schemeClr val="bg1"/>
                </a:solidFill>
              </a:rPr>
              <a:t>G=&lt;V,E&gt;</a:t>
            </a:r>
            <a:r>
              <a:rPr lang="zh-CN" altLang="en-US">
                <a:solidFill>
                  <a:schemeClr val="bg1"/>
                </a:solidFill>
              </a:rPr>
              <a:t>，设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,…,v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∈V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,…,e</a:t>
            </a:r>
            <a:r>
              <a:rPr lang="en-US" altLang="zh-CN" baseline="-25000">
                <a:solidFill>
                  <a:schemeClr val="bg1"/>
                </a:solidFill>
              </a:rPr>
              <a:t>n </a:t>
            </a:r>
            <a:r>
              <a:rPr lang="en-US" altLang="zh-CN">
                <a:solidFill>
                  <a:schemeClr val="bg1"/>
                </a:solidFill>
              </a:rPr>
              <a:t>∈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，其中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关联于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i-1 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的边，交替序列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…e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称为联结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 b="1">
                <a:solidFill>
                  <a:schemeClr val="bg1"/>
                </a:solidFill>
              </a:rPr>
              <a:t>的</a:t>
            </a:r>
            <a:r>
              <a:rPr lang="zh-CN" altLang="en-US" b="1">
                <a:solidFill>
                  <a:srgbClr val="CC0000"/>
                </a:solidFill>
              </a:rPr>
              <a:t>路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分别称作路的起点和终点，边数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称作路的长度。当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=v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时，这条路称作</a:t>
            </a:r>
            <a:r>
              <a:rPr lang="zh-CN" altLang="en-US" b="1">
                <a:solidFill>
                  <a:srgbClr val="CC0000"/>
                </a:solidFill>
              </a:rPr>
              <a:t>回路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AC6537BC-4F73-4F78-A78E-BEA66009A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迹</a:t>
            </a:r>
            <a:r>
              <a:rPr lang="en-US" altLang="zh-CN"/>
              <a:t>----</a:t>
            </a:r>
            <a:r>
              <a:rPr lang="zh-CN" altLang="en-US"/>
              <a:t>若一条路中所有边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en-US" altLang="zh-CN"/>
              <a:t>,e</a:t>
            </a:r>
            <a:r>
              <a:rPr lang="en-US" altLang="zh-CN" baseline="-25000"/>
              <a:t>2</a:t>
            </a:r>
            <a:r>
              <a:rPr lang="en-US" altLang="zh-CN"/>
              <a:t>,…,e</a:t>
            </a:r>
            <a:r>
              <a:rPr lang="en-US" altLang="zh-CN" baseline="-25000"/>
              <a:t>n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zh-CN" altLang="en-US"/>
              <a:t>均不相同，称作迹。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68DE7A16-808A-4665-A082-99C5B8B3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95800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 b="1">
                <a:solidFill>
                  <a:srgbClr val="CC0000"/>
                </a:solidFill>
              </a:rPr>
              <a:t>通路</a:t>
            </a:r>
            <a:r>
              <a:rPr lang="en-US" altLang="zh-CN">
                <a:solidFill>
                  <a:schemeClr val="bg1"/>
                </a:solidFill>
              </a:rPr>
              <a:t>----</a:t>
            </a:r>
            <a:r>
              <a:rPr lang="zh-CN" altLang="en-US">
                <a:solidFill>
                  <a:schemeClr val="bg1"/>
                </a:solidFill>
              </a:rPr>
              <a:t>若一条路中所有结点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,…,v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均不相同，称作通路。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闭的通路，即除了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=v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外，其余的结点均不相同，就称作</a:t>
            </a:r>
            <a:r>
              <a:rPr lang="zh-CN" altLang="en-US" b="1">
                <a:solidFill>
                  <a:srgbClr val="CC0000"/>
                </a:solidFill>
              </a:rPr>
              <a:t>圈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                                           （</a:t>
            </a:r>
            <a:r>
              <a:rPr lang="zh-CN" altLang="en-US" sz="2000">
                <a:solidFill>
                  <a:schemeClr val="bg1"/>
                </a:solidFill>
              </a:rPr>
              <a:t>显然 通路是迹，反之不然。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BF366DB9-8C04-4473-872D-8382B11CC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43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" action="ppaction://noaction"/>
              </a:rPr>
              <a:t>一、路</a:t>
            </a:r>
            <a:endParaRPr lang="zh-CN" altLang="en-US"/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2C872D45-DF40-42E9-86D9-033BF9B6D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86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" action="ppaction://hlinkshowjump?jump=nextslide"/>
              </a:rPr>
              <a:t>例子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 autoUpdateAnimBg="0"/>
      <p:bldP spid="4103" grpId="0" build="p" autoUpdateAnimBg="0"/>
      <p:bldP spid="4104" grpId="0" build="p" autoUpdateAnimBg="0"/>
      <p:bldP spid="4105" grpId="0" build="p" autoUpdateAnimBg="0"/>
      <p:bldP spid="410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18F1AFFC-1206-455F-85E1-726C701EE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23B7A605-6544-4FEC-80E0-B1EF4ECF3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08E9607B-38E6-4988-B6CD-C77CA1050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例如：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9ABB3370-42E3-4F90-92D5-9E0BBE488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66800" y="1211263"/>
          <a:ext cx="5638800" cy="443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3827160" imgH="2672640" progId="Visio.Drawing.5">
                  <p:embed/>
                </p:oleObj>
              </mc:Choice>
              <mc:Fallback>
                <p:oleObj name="VISIO" r:id="rId3" imgW="3827160" imgH="2672640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66800" y="1211263"/>
                        <a:ext cx="5638800" cy="443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>
            <a:extLst>
              <a:ext uri="{FF2B5EF4-FFF2-40B4-BE49-F238E27FC236}">
                <a16:creationId xmlns:a16="http://schemas.microsoft.com/office/drawing/2014/main" id="{3578C0FF-9905-4A48-9609-5B904C34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4724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路：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迹：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8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通路：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8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圈：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9B9E30C9-2823-420C-A0F1-62A3E803A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334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" action="ppaction://noaction"/>
              </a:rPr>
              <a:t>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29" name="WordArt 9">
            <a:extLst>
              <a:ext uri="{FF2B5EF4-FFF2-40B4-BE49-F238E27FC236}">
                <a16:creationId xmlns:a16="http://schemas.microsoft.com/office/drawing/2014/main" id="{DF22C37B-2C1E-409D-871F-9155757152A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路的定义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A654DE15-069A-4E69-80F4-2BED28A0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85AE97B3-B401-4CD6-ADA5-79DAA09CD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60C6EE04-94D4-49CA-B8C4-1F41BE0FC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86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</a:rPr>
              <a:t>2</a:t>
            </a:r>
            <a:r>
              <a:rPr lang="zh-CN" altLang="en-US" b="1">
                <a:solidFill>
                  <a:srgbClr val="CC0000"/>
                </a:solidFill>
              </a:rPr>
              <a:t>、路的性质</a:t>
            </a:r>
            <a:r>
              <a:rPr lang="en-US" altLang="zh-CN" b="1">
                <a:solidFill>
                  <a:srgbClr val="CC0000"/>
                </a:solidFill>
              </a:rPr>
              <a:t>1</a:t>
            </a:r>
            <a:r>
              <a:rPr lang="zh-CN" altLang="en-US" b="1">
                <a:solidFill>
                  <a:srgbClr val="CC0000"/>
                </a:solidFill>
              </a:rPr>
              <a:t>（定理</a:t>
            </a:r>
            <a:r>
              <a:rPr lang="en-US" altLang="zh-CN" b="1">
                <a:solidFill>
                  <a:srgbClr val="CC0000"/>
                </a:solidFill>
              </a:rPr>
              <a:t>7-2.1</a:t>
            </a:r>
            <a:r>
              <a:rPr lang="zh-CN" altLang="en-US" b="1">
                <a:solidFill>
                  <a:srgbClr val="CC0000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在一个具有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个结点的图中，如果从结点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到结点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存在一条路，则从结点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必存在一条不多与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条边的路。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A8CDE160-8338-4169-A354-487000CD3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90678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如果从结点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到结点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存在一条路，该路上的结点序列是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…v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…v</a:t>
            </a:r>
            <a:r>
              <a:rPr lang="en-US" altLang="zh-CN" baseline="-25000">
                <a:solidFill>
                  <a:schemeClr val="bg1"/>
                </a:solidFill>
              </a:rPr>
              <a:t>k </a:t>
            </a:r>
            <a:r>
              <a:rPr lang="zh-CN" altLang="en-US">
                <a:solidFill>
                  <a:schemeClr val="bg1"/>
                </a:solidFill>
              </a:rPr>
              <a:t>，如果在这条路上有</a:t>
            </a:r>
            <a:r>
              <a:rPr lang="en-US" altLang="zh-CN">
                <a:solidFill>
                  <a:schemeClr val="bg1"/>
                </a:solidFill>
              </a:rPr>
              <a:t>L</a:t>
            </a:r>
            <a:r>
              <a:rPr lang="zh-CN" altLang="en-US">
                <a:solidFill>
                  <a:schemeClr val="bg1"/>
                </a:solidFill>
              </a:rPr>
              <a:t>条边，则序列上必有</a:t>
            </a:r>
            <a:r>
              <a:rPr lang="en-US" altLang="zh-CN">
                <a:solidFill>
                  <a:schemeClr val="bg1"/>
                </a:solidFill>
              </a:rPr>
              <a:t>L+1</a:t>
            </a:r>
            <a:r>
              <a:rPr lang="zh-CN" altLang="en-US">
                <a:solidFill>
                  <a:schemeClr val="bg1"/>
                </a:solidFill>
              </a:rPr>
              <a:t>个结点，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en-US" altLang="zh-CN">
                <a:solidFill>
                  <a:schemeClr val="bg1"/>
                </a:solidFill>
              </a:rPr>
              <a:t>L&gt;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，则必有结点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，它在序列上不至出现一次，即必有结点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序列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…v</a:t>
            </a:r>
            <a:r>
              <a:rPr lang="en-US" altLang="zh-CN" baseline="-25000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… v</a:t>
            </a:r>
            <a:r>
              <a:rPr lang="en-US" altLang="zh-CN" baseline="-25000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… v</a:t>
            </a:r>
            <a:r>
              <a:rPr lang="en-US" altLang="zh-CN" baseline="-25000">
                <a:solidFill>
                  <a:schemeClr val="bg1"/>
                </a:solidFill>
              </a:rPr>
              <a:t>k </a:t>
            </a:r>
            <a:r>
              <a:rPr lang="zh-CN" altLang="en-US">
                <a:solidFill>
                  <a:schemeClr val="bg1"/>
                </a:solidFill>
              </a:rPr>
              <a:t>，在路中去掉从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到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的这些边（保留结点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），得到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的一条路，但此路比原来的路边数要少，如此重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复进行下去，必可得到一条从结点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必存在一条不多与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条边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的路。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45CE80F5-810F-42D0-9F14-C07D08A12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867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" action="ppaction://hlinkshowjump?jump=previousslide"/>
              </a:rPr>
              <a:t>路的性质</a:t>
            </a:r>
            <a:endParaRPr lang="zh-CN" altLang="en-US"/>
          </a:p>
        </p:txBody>
      </p:sp>
      <p:sp>
        <p:nvSpPr>
          <p:cNvPr id="7176" name="WordArt 8">
            <a:extLst>
              <a:ext uri="{FF2B5EF4-FFF2-40B4-BE49-F238E27FC236}">
                <a16:creationId xmlns:a16="http://schemas.microsoft.com/office/drawing/2014/main" id="{FAF4CBE2-FF9B-4502-9CD5-EC13F6729A7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0" y="152400"/>
            <a:ext cx="42672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  <p:bldP spid="717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55A972E-61EF-4B03-8CA8-D391DB5E2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8E00298-BA0C-4AA4-9D55-7038D671C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CC0000"/>
                </a:solidFill>
              </a:rPr>
              <a:t>3</a:t>
            </a:r>
            <a:r>
              <a:rPr lang="zh-CN" altLang="en-US" b="1">
                <a:solidFill>
                  <a:srgbClr val="CC0000"/>
                </a:solidFill>
              </a:rPr>
              <a:t>、路的性质</a:t>
            </a:r>
            <a:r>
              <a:rPr lang="en-US" altLang="zh-CN" b="1">
                <a:solidFill>
                  <a:srgbClr val="CC0000"/>
                </a:solidFill>
              </a:rPr>
              <a:t>2</a:t>
            </a:r>
            <a:r>
              <a:rPr lang="zh-CN" altLang="en-US" b="1">
                <a:solidFill>
                  <a:srgbClr val="CC0000"/>
                </a:solidFill>
              </a:rPr>
              <a:t>（定理</a:t>
            </a:r>
            <a:r>
              <a:rPr lang="en-US" altLang="zh-CN" b="1">
                <a:solidFill>
                  <a:srgbClr val="CC0000"/>
                </a:solidFill>
              </a:rPr>
              <a:t>7-2.1</a:t>
            </a:r>
            <a:r>
              <a:rPr lang="zh-CN" altLang="en-US" b="1">
                <a:solidFill>
                  <a:srgbClr val="CC0000"/>
                </a:solidFill>
              </a:rPr>
              <a:t>的推论）</a:t>
            </a:r>
          </a:p>
          <a:p>
            <a:r>
              <a:rPr lang="zh-CN" altLang="en-US"/>
              <a:t>        在一个具有</a:t>
            </a:r>
            <a:r>
              <a:rPr lang="en-US" altLang="zh-CN" i="1"/>
              <a:t>n</a:t>
            </a:r>
            <a:r>
              <a:rPr lang="zh-CN" altLang="en-US"/>
              <a:t>个结点的图中，若从结点</a:t>
            </a:r>
            <a:r>
              <a:rPr lang="en-US" altLang="zh-CN"/>
              <a:t>vj</a:t>
            </a:r>
            <a:r>
              <a:rPr lang="zh-CN" altLang="en-US"/>
              <a:t>到结点</a:t>
            </a:r>
            <a:r>
              <a:rPr lang="en-US" altLang="zh-CN"/>
              <a:t>vk</a:t>
            </a:r>
            <a:r>
              <a:rPr lang="zh-CN" altLang="en-US"/>
              <a:t>存在一条路，则必存在一条从结点</a:t>
            </a:r>
            <a:r>
              <a:rPr lang="en-US" altLang="zh-CN"/>
              <a:t>vj</a:t>
            </a:r>
            <a:r>
              <a:rPr lang="zh-CN" altLang="en-US"/>
              <a:t>到</a:t>
            </a:r>
            <a:r>
              <a:rPr lang="en-US" altLang="zh-CN"/>
              <a:t>vk</a:t>
            </a:r>
            <a:r>
              <a:rPr lang="zh-CN" altLang="en-US"/>
              <a:t>而边数小于</a:t>
            </a:r>
            <a:r>
              <a:rPr lang="en-US" altLang="zh-CN" i="1"/>
              <a:t>n</a:t>
            </a:r>
            <a:r>
              <a:rPr lang="zh-CN" altLang="en-US"/>
              <a:t>的通路。</a:t>
            </a:r>
          </a:p>
          <a:p>
            <a:r>
              <a:rPr lang="zh-CN" altLang="en-US"/>
              <a:t>证明：（根据定理</a:t>
            </a:r>
            <a:r>
              <a:rPr lang="en-US" altLang="zh-CN"/>
              <a:t>7-2.1</a:t>
            </a:r>
            <a:r>
              <a:rPr lang="zh-CN" altLang="en-US"/>
              <a:t>的证明直接可得）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1EAC6D76-8032-4C2C-9649-9AA1C2F02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WordArt 3">
            <a:extLst>
              <a:ext uri="{FF2B5EF4-FFF2-40B4-BE49-F238E27FC236}">
                <a16:creationId xmlns:a16="http://schemas.microsoft.com/office/drawing/2014/main" id="{FE35E110-BB39-4038-AB2C-63AB1237F0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B1250F01-16DD-49E9-952A-3D9225AD6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98A31423-7BE8-49D7-B81B-D020B3FC2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49001FC4-E1C1-49B3-8A41-F3694FD8E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、连通、连通分支、连通图        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1F1E50D8-F0E1-44B4-A18C-88A90F8A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87630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连通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zh-CN" altLang="en-US" b="1">
                <a:solidFill>
                  <a:srgbClr val="CC0000"/>
                </a:solidFill>
              </a:rPr>
              <a:t>定义</a:t>
            </a:r>
            <a:r>
              <a:rPr lang="en-US" altLang="zh-CN" b="1">
                <a:solidFill>
                  <a:srgbClr val="CC0000"/>
                </a:solidFill>
              </a:rPr>
              <a:t>7-2.2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在无向图中，结点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之间若存在一条路，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则称结点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是连通的。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注</a:t>
            </a:r>
            <a:r>
              <a:rPr lang="zh-CN" altLang="en-US" sz="2000">
                <a:solidFill>
                  <a:schemeClr val="bg1"/>
                </a:solidFill>
              </a:rPr>
              <a:t>：图中结点间的连通关系是结点集上的一个等价关系（学生自证）。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7B45A183-124D-461F-BE99-FA6BCD63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71800"/>
            <a:ext cx="8839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连通分支</a:t>
            </a:r>
            <a:r>
              <a:rPr lang="en-US" altLang="zh-CN"/>
              <a:t>---</a:t>
            </a:r>
            <a:r>
              <a:rPr lang="zh-CN" altLang="en-US"/>
              <a:t>根据连通关系是个等价关系，可以把结点集</a:t>
            </a:r>
            <a:r>
              <a:rPr lang="en-US" altLang="zh-CN"/>
              <a:t>V</a:t>
            </a:r>
            <a:r>
              <a:rPr lang="zh-CN" altLang="en-US"/>
              <a:t>进行划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分，把</a:t>
            </a:r>
            <a:r>
              <a:rPr lang="en-US" altLang="zh-CN"/>
              <a:t>V</a:t>
            </a:r>
            <a:r>
              <a:rPr lang="zh-CN" altLang="en-US"/>
              <a:t>分成非空子集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en-US" altLang="zh-CN"/>
              <a:t>,V</a:t>
            </a:r>
            <a:r>
              <a:rPr lang="en-US" altLang="zh-CN" baseline="-25000"/>
              <a:t>2</a:t>
            </a:r>
            <a:r>
              <a:rPr lang="en-US" altLang="zh-CN"/>
              <a:t>,…,V</a:t>
            </a:r>
            <a:r>
              <a:rPr lang="en-US" altLang="zh-CN" baseline="-25000"/>
              <a:t>m</a:t>
            </a:r>
            <a:r>
              <a:rPr lang="en-US" altLang="zh-CN"/>
              <a:t>,</a:t>
            </a:r>
            <a:r>
              <a:rPr lang="zh-CN" altLang="en-US"/>
              <a:t>使得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en-US" altLang="zh-CN" baseline="-25000"/>
              <a:t>k</a:t>
            </a:r>
            <a:r>
              <a:rPr lang="zh-CN" altLang="en-US"/>
              <a:t>是连通的当且仅当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它们同属于同一个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。我们把顶点导出子图</a:t>
            </a:r>
            <a:r>
              <a:rPr lang="en-US" altLang="zh-CN"/>
              <a:t>G[V</a:t>
            </a:r>
            <a:r>
              <a:rPr lang="en-US" altLang="zh-CN" baseline="-25000"/>
              <a:t>1</a:t>
            </a:r>
            <a:r>
              <a:rPr lang="en-US" altLang="zh-CN"/>
              <a:t>], G[V</a:t>
            </a:r>
            <a:r>
              <a:rPr lang="en-US" altLang="zh-CN" baseline="-25000"/>
              <a:t>2</a:t>
            </a:r>
            <a:r>
              <a:rPr lang="en-US" altLang="zh-CN"/>
              <a:t>], …,G[V</a:t>
            </a:r>
            <a:r>
              <a:rPr lang="en-US" altLang="zh-CN" baseline="-25000"/>
              <a:t>m</a:t>
            </a:r>
            <a:r>
              <a:rPr lang="en-US" altLang="zh-CN"/>
              <a:t>]</a:t>
            </a:r>
            <a:r>
              <a:rPr lang="zh-CN" altLang="en-US"/>
              <a:t>称为图</a:t>
            </a:r>
            <a:r>
              <a:rPr lang="en-US" altLang="zh-CN"/>
              <a:t>G</a:t>
            </a:r>
            <a:r>
              <a:rPr lang="zh-CN" altLang="en-US"/>
              <a:t>的连通分支（图）。</a:t>
            </a:r>
            <a:r>
              <a:rPr lang="en-US" altLang="zh-CN"/>
              <a:t>m</a:t>
            </a:r>
            <a:r>
              <a:rPr lang="zh-CN" altLang="en-US"/>
              <a:t>称为图</a:t>
            </a:r>
            <a:r>
              <a:rPr lang="en-US" altLang="zh-CN"/>
              <a:t>G</a:t>
            </a:r>
            <a:r>
              <a:rPr lang="zh-CN" altLang="en-US"/>
              <a:t>的连通分支数，记作</a:t>
            </a:r>
            <a:r>
              <a:rPr lang="en-US" altLang="zh-CN"/>
              <a:t>W(G)</a:t>
            </a:r>
            <a:r>
              <a:rPr lang="zh-CN" altLang="en-US"/>
              <a:t>。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1DA0AF89-4371-43F1-AD27-1D614E2C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0663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连通图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zh-CN" altLang="en-US" b="1">
                <a:solidFill>
                  <a:srgbClr val="CC0000"/>
                </a:solidFill>
              </a:rPr>
              <a:t>定义</a:t>
            </a:r>
            <a:r>
              <a:rPr lang="en-US" altLang="zh-CN" b="1">
                <a:solidFill>
                  <a:srgbClr val="CC0000"/>
                </a:solidFill>
              </a:rPr>
              <a:t>7-2.3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若一个图只有一个连通分支，则称该图是连通图（</a:t>
            </a:r>
            <a:r>
              <a:rPr lang="zh-CN" altLang="en-US" sz="2000">
                <a:solidFill>
                  <a:schemeClr val="bg1"/>
                </a:solidFill>
              </a:rPr>
              <a:t>即图中任意两个结点之间均连通</a:t>
            </a:r>
            <a:r>
              <a:rPr lang="zh-CN" altLang="en-US">
                <a:solidFill>
                  <a:schemeClr val="bg1"/>
                </a:solidFill>
              </a:rPr>
              <a:t>）。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90671BE8-8F7E-47CD-87BF-EF65853E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94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" action="ppaction://hlinkshowjump?jump=nextslide"/>
              </a:rPr>
              <a:t>例子</a:t>
            </a:r>
            <a:endParaRPr lang="zh-CN" altLang="en-US"/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2C9E4A4E-AB20-415A-B840-7FC2D4C3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943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4" action="ppaction://hlinksldjump"/>
              </a:rPr>
              <a:t>无向图的连通性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uild="p" autoUpdateAnimBg="0"/>
      <p:bldP spid="9224" grpId="0" build="p" autoUpdateAnimBg="0"/>
      <p:bldP spid="9225" grpId="0" build="p" autoUpdateAnimBg="0"/>
      <p:bldP spid="9226" grpId="0" build="p" autoUpdateAnimBg="0"/>
      <p:bldP spid="9227" grpId="0" build="p" autoUpdateAnimBg="0"/>
      <p:bldP spid="922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58BF2ADC-8CC1-4B52-8752-7D5957C29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WordArt 3">
            <a:extLst>
              <a:ext uri="{FF2B5EF4-FFF2-40B4-BE49-F238E27FC236}">
                <a16:creationId xmlns:a16="http://schemas.microsoft.com/office/drawing/2014/main" id="{3A63F98B-79CF-4C96-AE6F-069A8F00ABB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9033B3C6-6601-4CBD-B183-8A33BAE6D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6E4C5CB2-AA2E-401F-ACC0-E0BECDD6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1DE32893-B053-4537-B703-3C5F08E09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143000"/>
          <a:ext cx="3948113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3948840" imgH="2303640" progId="Visio.Drawing.5">
                  <p:embed/>
                </p:oleObj>
              </mc:Choice>
              <mc:Fallback>
                <p:oleObj name="VISIO" r:id="rId3" imgW="3948840" imgH="2303640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3948113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60950372-FF25-4730-8732-63B38F9B1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143000"/>
          <a:ext cx="4556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5" imgW="4556160" imgH="2330640" progId="Visio.Drawing.5">
                  <p:embed/>
                </p:oleObj>
              </mc:Choice>
              <mc:Fallback>
                <p:oleObj name="VISIO" r:id="rId5" imgW="4556160" imgH="233064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43000"/>
                        <a:ext cx="4556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>
            <a:extLst>
              <a:ext uri="{FF2B5EF4-FFF2-40B4-BE49-F238E27FC236}">
                <a16:creationId xmlns:a16="http://schemas.microsoft.com/office/drawing/2014/main" id="{F3AE31AD-54DB-4ED4-BB73-0BFD3B48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86200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G’</a:t>
            </a:r>
            <a:r>
              <a:rPr lang="zh-CN" altLang="en-US"/>
              <a:t>是具有两个连通分支的非连通图。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1C813A0F-4556-470D-9EAE-404C4AD3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62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G”</a:t>
            </a:r>
            <a:r>
              <a:rPr lang="zh-CN" altLang="en-US"/>
              <a:t>是连通图。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8682DD73-90DE-4B27-876F-69AD5900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62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" action="ppaction://hlinkshowjump?jump=previousslide"/>
              </a:rPr>
              <a:t>无向图的连通性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utoUpdateAnimBg="0"/>
      <p:bldP spid="102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AB30E416-4754-4394-9FD5-0760F506A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WordArt 3">
            <a:extLst>
              <a:ext uri="{FF2B5EF4-FFF2-40B4-BE49-F238E27FC236}">
                <a16:creationId xmlns:a16="http://schemas.microsoft.com/office/drawing/2014/main" id="{14EF2855-AF65-4C76-B7FB-B536EAEAAC8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E2170CA1-FFB7-4BAB-9497-CF6D4D157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48555521-6B42-4AF4-8B72-94EA4275E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17AA2C14-E9FA-4EB1-A2B6-12D485ACA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861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hlinkClick r:id="" action="ppaction://noaction"/>
              </a:rPr>
              <a:t>删除边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图中删去某边，仅需把该边删去。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hlinkClick r:id="" action="ppaction://noaction"/>
              </a:rPr>
              <a:t>删除结点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在图中删去结点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，是指把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以及与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相关联的边一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起删去。    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5B445C10-5C8D-41A7-8A1A-7B5F4601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868680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</a:rPr>
              <a:t>点割集（定义</a:t>
            </a:r>
            <a:r>
              <a:rPr lang="en-US" altLang="zh-CN" sz="2000" b="1">
                <a:solidFill>
                  <a:srgbClr val="CC0000"/>
                </a:solidFill>
              </a:rPr>
              <a:t>7-2.4</a:t>
            </a:r>
            <a:r>
              <a:rPr lang="zh-CN" altLang="en-US" sz="2000" b="1">
                <a:solidFill>
                  <a:srgbClr val="CC0000"/>
                </a:solidFill>
              </a:rPr>
              <a:t>）</a:t>
            </a:r>
            <a:r>
              <a:rPr lang="en-US" altLang="zh-CN" sz="2000"/>
              <a:t>---</a:t>
            </a:r>
            <a:r>
              <a:rPr lang="zh-CN" altLang="en-US" sz="2000"/>
              <a:t>设无向图</a:t>
            </a:r>
            <a:r>
              <a:rPr lang="en-US" altLang="zh-CN" sz="2000"/>
              <a:t>G=&lt;V,E&gt;</a:t>
            </a:r>
            <a:r>
              <a:rPr lang="zh-CN" altLang="en-US" sz="2000"/>
              <a:t>为连通图，若有结点集</a:t>
            </a:r>
            <a:r>
              <a:rPr lang="en-US" altLang="zh-CN" sz="2000"/>
              <a:t>V</a:t>
            </a:r>
            <a:r>
              <a:rPr lang="en-US" altLang="zh-CN" sz="2000" baseline="-25000"/>
              <a:t>1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000"/>
              <a:t>V,</a:t>
            </a:r>
            <a:r>
              <a:rPr lang="zh-CN" altLang="en-US" sz="2000"/>
              <a:t>使图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G</a:t>
            </a:r>
            <a:r>
              <a:rPr lang="zh-CN" altLang="en-US" sz="2000"/>
              <a:t>删除了</a:t>
            </a:r>
            <a:r>
              <a:rPr lang="en-US" altLang="zh-CN" sz="2000"/>
              <a:t>V</a:t>
            </a:r>
            <a:r>
              <a:rPr lang="en-US" altLang="zh-CN" sz="2000" baseline="-25000"/>
              <a:t>1</a:t>
            </a:r>
            <a:r>
              <a:rPr lang="zh-CN" altLang="en-US" sz="2000"/>
              <a:t>的所有结点后，所得的子图是不连通图</a:t>
            </a:r>
            <a:r>
              <a:rPr lang="en-US" altLang="zh-CN" sz="2000"/>
              <a:t>; </a:t>
            </a:r>
            <a:r>
              <a:rPr lang="zh-CN" altLang="en-US" sz="2000"/>
              <a:t>而删除了</a:t>
            </a:r>
            <a:r>
              <a:rPr lang="en-US" altLang="zh-CN" sz="2000"/>
              <a:t>V</a:t>
            </a:r>
            <a:r>
              <a:rPr lang="en-US" altLang="zh-CN" sz="2000" baseline="-25000"/>
              <a:t>1</a:t>
            </a:r>
            <a:r>
              <a:rPr lang="zh-CN" altLang="en-US" sz="2000"/>
              <a:t>的任何真子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集后，所得到的子图仍是连通图，则称</a:t>
            </a:r>
            <a:r>
              <a:rPr lang="en-US" altLang="zh-CN" sz="2000"/>
              <a:t>V</a:t>
            </a:r>
            <a:r>
              <a:rPr lang="en-US" altLang="zh-CN" sz="2000" baseline="-25000"/>
              <a:t>1</a:t>
            </a:r>
            <a:r>
              <a:rPr lang="zh-CN" altLang="en-US" sz="2000"/>
              <a:t>是</a:t>
            </a:r>
            <a:r>
              <a:rPr lang="en-US" altLang="zh-CN" sz="2000"/>
              <a:t>G</a:t>
            </a:r>
            <a:r>
              <a:rPr lang="zh-CN" altLang="en-US" sz="2000"/>
              <a:t>的一个</a:t>
            </a:r>
            <a:r>
              <a:rPr lang="zh-CN" altLang="en-US" sz="2000" b="1"/>
              <a:t>点割集</a:t>
            </a:r>
            <a:r>
              <a:rPr lang="zh-CN" altLang="en-US" sz="200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割点</a:t>
            </a:r>
            <a:r>
              <a:rPr lang="en-US" altLang="zh-CN"/>
              <a:t>---</a:t>
            </a:r>
            <a:r>
              <a:rPr lang="zh-CN" altLang="en-US"/>
              <a:t>若某一个结点构成点割集，则称该结点为割点。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定义</a:t>
            </a:r>
            <a:r>
              <a:rPr lang="zh-CN" altLang="en-US"/>
              <a:t>：</a:t>
            </a:r>
            <a:r>
              <a:rPr lang="en-US" altLang="zh-CN"/>
              <a:t>k(G)=</a:t>
            </a:r>
            <a:r>
              <a:rPr lang="en-US" altLang="zh-CN" i="1"/>
              <a:t>min</a:t>
            </a:r>
            <a:r>
              <a:rPr lang="en-US" altLang="zh-CN"/>
              <a:t>{| V</a:t>
            </a:r>
            <a:r>
              <a:rPr lang="en-US" altLang="zh-CN" baseline="-25000"/>
              <a:t>1</a:t>
            </a:r>
            <a:r>
              <a:rPr lang="en-US" altLang="zh-CN"/>
              <a:t> |┃ V</a:t>
            </a:r>
            <a:r>
              <a:rPr lang="en-US" altLang="zh-CN" baseline="-25000"/>
              <a:t>1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的点割集</a:t>
            </a:r>
            <a:r>
              <a:rPr lang="en-US" altLang="zh-CN"/>
              <a:t>}</a:t>
            </a:r>
            <a:r>
              <a:rPr lang="zh-CN" altLang="en-US"/>
              <a:t>为图</a:t>
            </a:r>
            <a:r>
              <a:rPr lang="en-US" altLang="zh-CN"/>
              <a:t>G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CC0000"/>
                </a:solidFill>
              </a:rPr>
              <a:t>点连通度</a:t>
            </a:r>
            <a:r>
              <a:rPr lang="zh-CN" altLang="en-US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注</a:t>
            </a:r>
            <a:r>
              <a:rPr lang="zh-CN" altLang="en-US"/>
              <a:t>：</a:t>
            </a:r>
            <a:r>
              <a:rPr lang="zh-CN" altLang="en-US" sz="2000"/>
              <a:t>定义  </a:t>
            </a:r>
            <a:r>
              <a:rPr lang="en-US" altLang="zh-CN" sz="2000"/>
              <a:t>k(</a:t>
            </a:r>
            <a:r>
              <a:rPr kumimoji="0" lang="en-US" altLang="zh-CN" sz="2000">
                <a:solidFill>
                  <a:schemeClr val="bg1"/>
                </a:solidFill>
              </a:rPr>
              <a:t>K</a:t>
            </a:r>
            <a:r>
              <a:rPr kumimoji="0" lang="en-US" altLang="zh-CN" sz="2000" baseline="-25000">
                <a:solidFill>
                  <a:schemeClr val="bg1"/>
                </a:solidFill>
              </a:rPr>
              <a:t>n </a:t>
            </a:r>
            <a:r>
              <a:rPr lang="en-US" altLang="zh-CN" sz="2000"/>
              <a:t>)=n-1</a:t>
            </a:r>
            <a:r>
              <a:rPr lang="zh-CN" altLang="en-US" sz="2000"/>
              <a:t>。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CB478A74-A1AA-45AC-B6A8-BA88AD5E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396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、点割集、割点、点连通度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6666DA5E-69DF-49DE-B613-222449FC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1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4" action="ppaction://hlinksldjump"/>
              </a:rPr>
              <a:t>例子</a:t>
            </a:r>
            <a:endParaRPr lang="zh-CN" altLang="en-US"/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DC6EBE70-00A9-4EED-BFCE-618E59262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867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5" action="ppaction://hlinksldjump"/>
              </a:rPr>
              <a:t>无向图的连通性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uild="p" autoUpdateAnimBg="0"/>
      <p:bldP spid="11272" grpId="0" build="p" autoUpdateAnimBg="0"/>
      <p:bldP spid="11273" grpId="0" autoUpdateAnimBg="0"/>
      <p:bldP spid="11274" grpId="0" autoUpdateAnimBg="0"/>
      <p:bldP spid="112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12884E54-23F0-4AC8-BBE2-360EEFA00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" name="WordArt 3">
            <a:extLst>
              <a:ext uri="{FF2B5EF4-FFF2-40B4-BE49-F238E27FC236}">
                <a16:creationId xmlns:a16="http://schemas.microsoft.com/office/drawing/2014/main" id="{75A1EE10-6B00-4638-A118-1D7862D8655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7-2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路与回路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无向图的连通性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DF19CF71-1BAA-482B-8599-0334C2498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2EF1E706-E2AB-408D-BB06-7BB290EF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删除边、结点的例：</a:t>
            </a:r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0DDE38CD-9B5F-470C-B09C-CBFAA1AF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14400"/>
          <a:ext cx="42545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VISIO" r:id="rId3" imgW="4254840" imgH="2672640" progId="Visio.Drawing.5">
                  <p:embed/>
                </p:oleObj>
              </mc:Choice>
              <mc:Fallback>
                <p:oleObj name="VISIO" r:id="rId3" imgW="4254840" imgH="2672640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14400"/>
                        <a:ext cx="425450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CE813C3A-D3D6-4DB5-BD4F-CBCAB9343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3300" y="3657600"/>
          <a:ext cx="42545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VISIO" r:id="rId5" imgW="4254840" imgH="2672640" progId="Visio.Drawing.5">
                  <p:embed/>
                </p:oleObj>
              </mc:Choice>
              <mc:Fallback>
                <p:oleObj name="VISIO" r:id="rId5" imgW="4254840" imgH="2672640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657600"/>
                        <a:ext cx="425450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B12D66E5-191E-47A5-8F5F-574F59E49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81400"/>
          <a:ext cx="42545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VISIO" r:id="rId7" imgW="4254840" imgH="2672640" progId="Visio.Drawing.5">
                  <p:embed/>
                </p:oleObj>
              </mc:Choice>
              <mc:Fallback>
                <p:oleObj name="VISIO" r:id="rId7" imgW="4254840" imgH="267264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425450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616D4B4A-0F95-40DE-B0D7-E7634FCC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9" action="ppaction://hlinksldjump"/>
              </a:rPr>
              <a:t>无向图的连通性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2683</Words>
  <Application>Microsoft Office PowerPoint</Application>
  <PresentationFormat>全屏显示(4:3)</PresentationFormat>
  <Paragraphs>169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Times New Roman</vt:lpstr>
      <vt:lpstr>宋体</vt:lpstr>
      <vt:lpstr>Symbol</vt:lpstr>
      <vt:lpstr>Wingdings</vt:lpstr>
      <vt:lpstr>默认设计模板</vt:lpstr>
      <vt:lpstr>VISIO 5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zkl2k</dc:creator>
  <cp:lastModifiedBy>高歌</cp:lastModifiedBy>
  <cp:revision>34</cp:revision>
  <dcterms:created xsi:type="dcterms:W3CDTF">2003-08-06T08:26:17Z</dcterms:created>
  <dcterms:modified xsi:type="dcterms:W3CDTF">2021-11-10T03:43:41Z</dcterms:modified>
</cp:coreProperties>
</file>