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2" r:id="rId15"/>
    <p:sldId id="273" r:id="rId16"/>
    <p:sldId id="275" r:id="rId17"/>
    <p:sldId id="276" r:id="rId18"/>
    <p:sldId id="274" r:id="rId19"/>
    <p:sldId id="259" r:id="rId20"/>
    <p:sldId id="282" r:id="rId21"/>
    <p:sldId id="277" r:id="rId22"/>
    <p:sldId id="279" r:id="rId23"/>
    <p:sldId id="278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C0A2-49CA-4C5E-A6B8-8F4867666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3F7E3-B38F-48B6-9B46-63A83D26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3FA24-BFBA-4098-A16C-45D05BC4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36ED2-BB07-491E-A785-0B67370A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72109-68C5-4BC6-BA02-44539D2C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6EE77-B4AB-44DD-9D4B-C5C5CBCDD0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21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DD8C3-0309-452F-BC9A-6D8C5407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7D85D-1D17-4B65-BF60-78E6D0CFB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21E0F-AADE-486B-8F66-1A88442C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1C84A-DC3B-451F-A447-4A9A9B2F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457C1-5BBD-4319-9574-C6DE2D89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C9702-2DBC-42FF-85D0-4F5C14FFBB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87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6A2F8B-ABE8-4ABA-941B-84843F730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70F52A-FFB5-4AF3-9E81-CE4C8E4D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80F78-D3AF-49B4-9E59-32101AA5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0DC2E-54CE-43D7-8CF6-482EA47D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695EC-356D-4BAD-987E-0728AC68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F8616-7C37-4EFF-90D3-0EE0F42456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11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1775A-D67E-4E7B-94B6-4821CC62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CAA12-0CA4-489D-BB93-ABB6D479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89BDC-4E49-4BF3-B5DE-C1835F6A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68AEC-AEBF-432E-A281-0212949F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C8D9D-0280-43E4-A717-718CF5F2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5EBD5-890E-4C9F-9D7E-2219D13872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5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DFF49-2CCD-4C9C-ABBA-CCADFA2A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4E834-CC1B-49B3-8136-7DB55AD6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16359-BCAB-486D-8E55-6B109E5D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68AD9-6E8F-4A84-98AC-884189C9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1D9A9-F5A6-485A-92E9-E5D58C9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47DB1-03AC-49ED-A5AE-49D2501224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50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5A5CB-0314-455A-BC03-CB38EBBD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5F8F-AE1E-4012-8D3F-622C8DCA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7B2F8C-BAAA-4E2D-923F-5D1F983D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7A8AB-C722-4236-B70C-D5113EF7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85693-CEF8-44B5-B8D7-47847716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F97EF-D111-444E-8E7D-5AFC85A0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93EBD-0D5F-4450-B189-A0CAC6D66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08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AE763-30AC-4F9B-996A-C773E836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BDA01-1865-40C3-8D53-77D4D4C0A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5273B6-AE78-4343-B2A2-A7BBC79C0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595A30-A11B-43A5-A61E-841CE0EB6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B2775A-0D8A-41F2-B0BB-27B58F3D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BABB11-6FD0-4372-922C-46FC74D1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EEFCBD-8543-4A8F-BC41-2847713E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16B971-7C3A-43A4-813F-5E49CE19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87CAE-D303-4696-BBC3-4064893752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6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E5B0D-FCC2-4D8F-A148-BFAB06E3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76B531-6B3A-485D-9D85-67D32DAD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E6EE4D-E86E-4013-AC8B-6BC348DF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187419-2DE0-4323-B26C-428991B2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347ED-D070-4916-A1FD-85428A1933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74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BB9305-225E-41F7-B440-7415C2BB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64D792-8061-4086-99AC-241ADD55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8551B-DCAD-45E8-8F36-365BD940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7D93A-96A9-441D-9379-1F0B6A7AA4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7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120D8-8F5F-4B10-BFC7-3FDEE038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2DB0F-368B-4857-9359-D63572C4B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C7EA1-A7CC-47AC-A7E0-2458CFAAE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A703A-AF2C-4B0A-A8DF-AC16D4EA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0336E-06E2-4B14-A73D-8D761DDD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411F6-4D76-4C4A-85B2-406F8A95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B2D95-7E3B-49EA-9B03-A0AA30F384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74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49CDC-FA8C-4857-B229-FD65CFA3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83E56B-C946-426C-B2A9-04F64C351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4FBF9E-6F38-4E02-9173-00CEF8B4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435CA-2AEC-487F-958E-CD186454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E7D3C-4F1F-4B58-AAC2-9F595547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91D59-62F5-41B5-93F5-31C98E80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C7BED-4546-48C2-9314-F3354F7133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58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7932A92-E12F-4395-868A-F41958A31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131100-1AD6-4008-B8EF-BD0F94926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E9A883-A68E-4CE3-9F79-FAFF26DDCD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5C186B0-1938-4B52-8186-DD56B99303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29D8F14-194B-408F-9C8C-C628606817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63F8EA-C5F9-479C-B4A1-E7DDD7D4EE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slide" Target="slide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slide" Target="slide20.x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slide" Target="slide20.x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>
            <a:extLst>
              <a:ext uri="{FF2B5EF4-FFF2-40B4-BE49-F238E27FC236}">
                <a16:creationId xmlns:a16="http://schemas.microsoft.com/office/drawing/2014/main" id="{6712703A-1894-4DBC-9851-37FC26E16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WordArt 3">
            <a:extLst>
              <a:ext uri="{FF2B5EF4-FFF2-40B4-BE49-F238E27FC236}">
                <a16:creationId xmlns:a16="http://schemas.microsoft.com/office/drawing/2014/main" id="{BFB67BE7-51F4-4B0E-92E6-4E65AE48A4C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2084C058-1F06-4CC7-A8AE-7DECED685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69943F06-48A1-4E6B-B49A-13E96F51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32330B66-93FE-4E2B-A797-05104F936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6670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</a:rPr>
              <a:t>二、</a:t>
            </a:r>
            <a:r>
              <a:rPr lang="zh-CN" altLang="en-US" sz="3600">
                <a:solidFill>
                  <a:schemeClr val="bg1"/>
                </a:solidFill>
                <a:hlinkClick r:id="rId2" action="ppaction://hlinksldjump"/>
              </a:rPr>
              <a:t>图的可达性矩阵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3B939B3E-BBD7-4334-9902-393965468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</a:rPr>
              <a:t>三、</a:t>
            </a:r>
            <a:r>
              <a:rPr lang="zh-CN" altLang="en-US" sz="3600">
                <a:solidFill>
                  <a:schemeClr val="bg1"/>
                </a:solidFill>
                <a:hlinkClick r:id="rId3" action="ppaction://hlinksldjump"/>
              </a:rPr>
              <a:t>图的完全关联矩阵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91C87DA-8447-4756-881B-5681AF678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第七章  图 论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F1505BB4-2B02-4834-8475-E5AD5D4DD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4780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</a:rPr>
              <a:t>一、</a:t>
            </a:r>
            <a:r>
              <a:rPr lang="zh-CN" altLang="en-US" sz="3600">
                <a:solidFill>
                  <a:schemeClr val="bg1"/>
                </a:solidFill>
                <a:hlinkClick r:id="rId4" action="ppaction://hlinksldjump"/>
              </a:rPr>
              <a:t>图的邻接矩阵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>
            <a:extLst>
              <a:ext uri="{FF2B5EF4-FFF2-40B4-BE49-F238E27FC236}">
                <a16:creationId xmlns:a16="http://schemas.microsoft.com/office/drawing/2014/main" id="{E776D695-6E43-441E-B4DD-DB8911D8E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B65E4212-9A44-4115-BE01-CB030E5BB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903FC49C-CAF2-4C06-8A0F-76F469066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6D89A4AD-3671-4E6F-AE6C-FE89140E5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990600"/>
          <a:ext cx="2819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VISIO" r:id="rId3" imgW="1710360" imgH="1386360" progId="Visio.Drawing.5">
                  <p:embed/>
                </p:oleObj>
              </mc:Choice>
              <mc:Fallback>
                <p:oleObj name="VISIO" r:id="rId3" imgW="1710360" imgH="1386360" progId="Visio.Drawing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28194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>
            <a:extLst>
              <a:ext uri="{FF2B5EF4-FFF2-40B4-BE49-F238E27FC236}">
                <a16:creationId xmlns:a16="http://schemas.microsoft.com/office/drawing/2014/main" id="{7B1C4DBC-B7A7-4A46-9FD3-985119098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295400"/>
            <a:ext cx="35052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      </a:t>
            </a:r>
            <a:r>
              <a:rPr lang="en-US" altLang="zh-CN">
                <a:solidFill>
                  <a:schemeClr val="bg1"/>
                </a:solidFill>
              </a:rPr>
              <a:t>0   1   0   0   0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1   0   1   0   0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A  =        0   1   0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0   0   0   0   1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0   0   0   1   0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323" name="AutoShape 11">
            <a:extLst>
              <a:ext uri="{FF2B5EF4-FFF2-40B4-BE49-F238E27FC236}">
                <a16:creationId xmlns:a16="http://schemas.microsoft.com/office/drawing/2014/main" id="{C4A287B7-643C-40AD-B6EF-3FB4F6A4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371600"/>
            <a:ext cx="2057400" cy="2438400"/>
          </a:xfrm>
          <a:prstGeom prst="bracketPair">
            <a:avLst>
              <a:gd name="adj" fmla="val 5093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0418FB60-E534-41F4-BF1A-4FDE7D87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295400"/>
            <a:ext cx="3352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      </a:t>
            </a:r>
            <a:r>
              <a:rPr lang="en-US" altLang="zh-CN">
                <a:solidFill>
                  <a:schemeClr val="bg1"/>
                </a:solidFill>
              </a:rPr>
              <a:t>0   1   0   0   0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1   0   1   0   0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A  =        0   1   0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0   0   0   0   1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0   0   0   1   0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B985AB40-E261-414C-8C99-84E4E7C8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5200"/>
            <a:ext cx="35052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      </a:t>
            </a:r>
            <a:r>
              <a:rPr lang="en-US" altLang="zh-CN">
                <a:solidFill>
                  <a:schemeClr val="bg1"/>
                </a:solidFill>
              </a:rPr>
              <a:t>1   0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0   2   0   0   0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  =      1   0    1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0   0   0   1   0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0   0   0   0   1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327" name="AutoShape 15">
            <a:extLst>
              <a:ext uri="{FF2B5EF4-FFF2-40B4-BE49-F238E27FC236}">
                <a16:creationId xmlns:a16="http://schemas.microsoft.com/office/drawing/2014/main" id="{897D5030-B6BF-46BF-AB0A-0619FC7EA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57600"/>
            <a:ext cx="2057400" cy="2438400"/>
          </a:xfrm>
          <a:prstGeom prst="bracketPair">
            <a:avLst>
              <a:gd name="adj" fmla="val 5093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85203B0B-2329-4B20-A2DB-7059FF43B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572000"/>
            <a:ext cx="391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sz="18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sz="18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长度为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的路有一条</a:t>
            </a:r>
          </a:p>
        </p:txBody>
      </p:sp>
      <p:sp>
        <p:nvSpPr>
          <p:cNvPr id="13331" name="WordArt 19">
            <a:extLst>
              <a:ext uri="{FF2B5EF4-FFF2-40B4-BE49-F238E27FC236}">
                <a16:creationId xmlns:a16="http://schemas.microsoft.com/office/drawing/2014/main" id="{7157B80C-B342-4708-86BD-B1F3BC43ED6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>
            <a:extLst>
              <a:ext uri="{FF2B5EF4-FFF2-40B4-BE49-F238E27FC236}">
                <a16:creationId xmlns:a16="http://schemas.microsoft.com/office/drawing/2014/main" id="{2F0A9A74-DA00-4411-BAD8-C32966E47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FA9CBCB4-8E0C-4731-998A-4BA157B3D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59113274-9CC2-4317-B2C2-695C51C13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1316D0FE-5478-4A2B-9174-084C0D2C0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990600"/>
          <a:ext cx="2895600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VISIO" r:id="rId3" imgW="1710360" imgH="1386360" progId="Visio.Drawing.5">
                  <p:embed/>
                </p:oleObj>
              </mc:Choice>
              <mc:Fallback>
                <p:oleObj name="VISIO" r:id="rId3" imgW="1710360" imgH="1386360" progId="Visio.Drawing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2895600" cy="234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>
            <a:extLst>
              <a:ext uri="{FF2B5EF4-FFF2-40B4-BE49-F238E27FC236}">
                <a16:creationId xmlns:a16="http://schemas.microsoft.com/office/drawing/2014/main" id="{09CA6EC1-A84D-488A-8D21-08A08D037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295400"/>
            <a:ext cx="35052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      </a:t>
            </a:r>
            <a:r>
              <a:rPr lang="en-US" altLang="zh-CN">
                <a:solidFill>
                  <a:schemeClr val="bg1"/>
                </a:solidFill>
              </a:rPr>
              <a:t>0   </a:t>
            </a:r>
            <a:r>
              <a:rPr lang="en-US" altLang="zh-CN">
                <a:solidFill>
                  <a:srgbClr val="FF0000"/>
                </a:solidFill>
              </a:rPr>
              <a:t>2  </a:t>
            </a:r>
            <a:r>
              <a:rPr lang="en-US" altLang="zh-CN">
                <a:solidFill>
                  <a:schemeClr val="bg1"/>
                </a:solidFill>
              </a:rPr>
              <a:t> 0   0   0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2   0   2   0   0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  =       0   2   0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0   0   0   0   1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0   0   0   1   0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393" name="AutoShape 9">
            <a:extLst>
              <a:ext uri="{FF2B5EF4-FFF2-40B4-BE49-F238E27FC236}">
                <a16:creationId xmlns:a16="http://schemas.microsoft.com/office/drawing/2014/main" id="{AC94C8E3-274E-4BDC-AF93-6E8414E6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371600"/>
            <a:ext cx="2057400" cy="2438400"/>
          </a:xfrm>
          <a:prstGeom prst="bracketPair">
            <a:avLst>
              <a:gd name="adj" fmla="val 5093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A5EE7390-8FC3-424D-8DCE-A8C512920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5200"/>
            <a:ext cx="35052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      </a:t>
            </a:r>
            <a:r>
              <a:rPr lang="en-US" altLang="zh-CN">
                <a:solidFill>
                  <a:schemeClr val="bg1"/>
                </a:solidFill>
              </a:rPr>
              <a:t>2   0   2   0   0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0   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   0   0   0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  =      2   0   2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0   0   0   1   0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0   0   0   0   1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396" name="AutoShape 12">
            <a:extLst>
              <a:ext uri="{FF2B5EF4-FFF2-40B4-BE49-F238E27FC236}">
                <a16:creationId xmlns:a16="http://schemas.microsoft.com/office/drawing/2014/main" id="{D65489A5-0F1F-47FB-B7D6-6673345B1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57600"/>
            <a:ext cx="2057400" cy="2438400"/>
          </a:xfrm>
          <a:prstGeom prst="bracketPair">
            <a:avLst>
              <a:gd name="adj" fmla="val 5093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9EAB4E91-1347-4CB1-BDCB-896A027C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958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2CFB6909-C544-4589-B363-22C23A740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95800"/>
            <a:ext cx="419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sz="18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sz="18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长度为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的路有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条，结点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sz="18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长度为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的回路有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条。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A79E22ED-FAEF-44A8-9B31-7F5224F06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56260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一、</a:t>
            </a:r>
            <a:r>
              <a:rPr lang="zh-CN" altLang="en-US">
                <a:solidFill>
                  <a:schemeClr val="bg1"/>
                </a:solidFill>
                <a:hlinkClick r:id="rId5" action="ppaction://hlinksldjump"/>
              </a:rPr>
              <a:t>图的邻接矩阵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401" name="WordArt 17">
            <a:extLst>
              <a:ext uri="{FF2B5EF4-FFF2-40B4-BE49-F238E27FC236}">
                <a16:creationId xmlns:a16="http://schemas.microsoft.com/office/drawing/2014/main" id="{EAAF8564-FFB8-4E82-ABA4-C4FFBE184E0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>
            <a:extLst>
              <a:ext uri="{FF2B5EF4-FFF2-40B4-BE49-F238E27FC236}">
                <a16:creationId xmlns:a16="http://schemas.microsoft.com/office/drawing/2014/main" id="{206E2ECD-E49E-4E6A-8F3F-D9AB5FE3D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B886E7AD-FEF8-4DEA-B421-9F5B6D8C0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5747F4BB-C3BB-48EA-8A77-03F791EA3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1E1921CE-E1C4-4C7A-9A1E-7C2D158F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05800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bg1"/>
                </a:solidFill>
              </a:rPr>
              <a:t>二、图的可达性矩阵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           </a:t>
            </a:r>
            <a:r>
              <a:rPr lang="en-US" altLang="zh-CN" sz="32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、</a:t>
            </a:r>
            <a:r>
              <a:rPr lang="zh-CN" altLang="en-US" sz="3200">
                <a:solidFill>
                  <a:schemeClr val="bg1"/>
                </a:solidFill>
                <a:hlinkClick r:id="rId2" action="ppaction://hlinksldjump"/>
              </a:rPr>
              <a:t>可达性矩阵的定义</a:t>
            </a:r>
            <a:endParaRPr lang="zh-CN" altLang="en-US" sz="32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           </a:t>
            </a:r>
            <a:r>
              <a:rPr lang="en-US" altLang="zh-CN" sz="3200">
                <a:solidFill>
                  <a:schemeClr val="bg1"/>
                </a:solidFill>
              </a:rPr>
              <a:t>2</a:t>
            </a:r>
            <a:r>
              <a:rPr lang="zh-CN" altLang="en-US" sz="3200">
                <a:solidFill>
                  <a:schemeClr val="bg1"/>
                </a:solidFill>
              </a:rPr>
              <a:t>、</a:t>
            </a:r>
            <a:r>
              <a:rPr lang="zh-CN" altLang="en-US" sz="3200">
                <a:solidFill>
                  <a:schemeClr val="bg1"/>
                </a:solidFill>
                <a:hlinkClick r:id="rId3" action="ppaction://hlinksldjump"/>
              </a:rPr>
              <a:t>从图的邻接矩阵计算其可达性矩阵</a:t>
            </a:r>
            <a:endParaRPr lang="zh-CN" altLang="en-US" sz="32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           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、</a:t>
            </a:r>
            <a:r>
              <a:rPr lang="zh-CN" altLang="en-US" sz="3200">
                <a:solidFill>
                  <a:schemeClr val="bg1"/>
                </a:solidFill>
                <a:hlinkClick r:id="rId4" action="ppaction://hlinksldjump"/>
              </a:rPr>
              <a:t>应用举例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45B78F33-5DF6-435E-98BB-0489D297E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388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hlinkClick r:id="rId5" action="ppaction://hlinksldjump"/>
              </a:rPr>
              <a:t>7-3 </a:t>
            </a:r>
            <a:r>
              <a:rPr lang="zh-CN" altLang="en-US" sz="2800">
                <a:solidFill>
                  <a:schemeClr val="bg1"/>
                </a:solidFill>
                <a:hlinkClick r:id="rId5" action="ppaction://hlinksldjump"/>
              </a:rPr>
              <a:t>图的矩阵表示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4348" name="WordArt 12">
            <a:extLst>
              <a:ext uri="{FF2B5EF4-FFF2-40B4-BE49-F238E27FC236}">
                <a16:creationId xmlns:a16="http://schemas.microsoft.com/office/drawing/2014/main" id="{2F8EDC62-4F39-46BD-9CF1-308922D9D4E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8DA08A1D-FEF2-4CB3-84D1-3B1854F8D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79C55CB9-9340-4E80-87FB-4AE328546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BE45A1A-9CB0-470C-BD0C-D943F38B3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3852DEE4-7A6D-4F1D-A883-0DEF8E123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61060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</a:rPr>
              <a:t>二、图的可达性矩阵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、图的可达性矩阵的定义（</a:t>
            </a:r>
            <a:r>
              <a:rPr lang="zh-CN" altLang="en-US">
                <a:solidFill>
                  <a:srgbClr val="FF0066"/>
                </a:solidFill>
              </a:rPr>
              <a:t>定义</a:t>
            </a:r>
            <a:r>
              <a:rPr lang="en-US" altLang="zh-CN">
                <a:solidFill>
                  <a:srgbClr val="FF0066"/>
                </a:solidFill>
              </a:rPr>
              <a:t>7-3. 2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令</a:t>
            </a:r>
            <a:r>
              <a:rPr lang="en-US" altLang="zh-CN">
                <a:solidFill>
                  <a:schemeClr val="bg1"/>
                </a:solidFill>
              </a:rPr>
              <a:t>G=&lt;V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E&gt;</a:t>
            </a:r>
            <a:r>
              <a:rPr lang="zh-CN" altLang="en-US">
                <a:solidFill>
                  <a:schemeClr val="bg1"/>
                </a:solidFill>
              </a:rPr>
              <a:t>是一个简单有向图，</a:t>
            </a:r>
            <a:r>
              <a:rPr lang="en-US" altLang="zh-CN">
                <a:solidFill>
                  <a:schemeClr val="bg1"/>
                </a:solidFill>
              </a:rPr>
              <a:t>|V|=n</a:t>
            </a:r>
            <a:r>
              <a:rPr lang="zh-CN" altLang="en-US">
                <a:solidFill>
                  <a:schemeClr val="bg1"/>
                </a:solidFill>
              </a:rPr>
              <a:t>，假定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的结点已编号，即</a:t>
            </a:r>
            <a:r>
              <a:rPr lang="en-US" altLang="zh-CN">
                <a:solidFill>
                  <a:schemeClr val="bg1"/>
                </a:solidFill>
              </a:rPr>
              <a:t>V={v</a:t>
            </a:r>
            <a:r>
              <a:rPr lang="en-US" altLang="zh-CN" baseline="-30000">
                <a:solidFill>
                  <a:schemeClr val="bg1"/>
                </a:solidFill>
              </a:rPr>
              <a:t>1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30000">
                <a:solidFill>
                  <a:schemeClr val="bg1"/>
                </a:solidFill>
              </a:rPr>
              <a:t>2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…,v</a:t>
            </a:r>
            <a:r>
              <a:rPr lang="en-US" altLang="zh-CN" baseline="-30000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}</a:t>
            </a:r>
            <a:r>
              <a:rPr lang="zh-CN" altLang="en-US">
                <a:solidFill>
                  <a:schemeClr val="bg1"/>
                </a:solidFill>
              </a:rPr>
              <a:t>，定义一个</a:t>
            </a:r>
            <a:r>
              <a:rPr lang="en-US" altLang="zh-CN">
                <a:solidFill>
                  <a:schemeClr val="bg1"/>
                </a:solidFill>
              </a:rPr>
              <a:t>n×n</a:t>
            </a:r>
            <a:r>
              <a:rPr lang="zh-CN" altLang="en-US">
                <a:solidFill>
                  <a:schemeClr val="bg1"/>
                </a:solidFill>
              </a:rPr>
              <a:t>矩阵</a:t>
            </a:r>
            <a:r>
              <a:rPr lang="en-US" altLang="zh-CN">
                <a:solidFill>
                  <a:schemeClr val="bg1"/>
                </a:solidFill>
              </a:rPr>
              <a:t>P=(p</a:t>
            </a:r>
            <a:r>
              <a:rPr lang="en-US" altLang="zh-CN" baseline="-30000">
                <a:solidFill>
                  <a:schemeClr val="bg1"/>
                </a:solidFill>
              </a:rPr>
              <a:t>ij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其中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p</a:t>
            </a:r>
            <a:r>
              <a:rPr lang="en-US" altLang="zh-CN" baseline="-30000">
                <a:solidFill>
                  <a:schemeClr val="bg1"/>
                </a:solidFill>
              </a:rPr>
              <a:t>ij=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  <a:p>
            <a:pPr algn="just"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称矩阵</a:t>
            </a:r>
            <a:r>
              <a:rPr lang="en-US" altLang="zh-CN">
                <a:solidFill>
                  <a:schemeClr val="bg1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是图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的可达性矩阵。</a:t>
            </a:r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C396C084-CF5F-4F4B-BCF1-90EDC008F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371" name="Object 11">
            <a:extLst>
              <a:ext uri="{FF2B5EF4-FFF2-40B4-BE49-F238E27FC236}">
                <a16:creationId xmlns:a16="http://schemas.microsoft.com/office/drawing/2014/main" id="{98DF4EB4-FE11-4B7D-9DD3-0102286E1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644900"/>
          <a:ext cx="3276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5" imgW="1942920" imgH="533160" progId="Equation.3">
                  <p:embed/>
                </p:oleObj>
              </mc:Choice>
              <mc:Fallback>
                <p:oleObj name="Equation" r:id="rId5" imgW="194292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44900"/>
                        <a:ext cx="32766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WordArt 13">
            <a:extLst>
              <a:ext uri="{FF2B5EF4-FFF2-40B4-BE49-F238E27FC236}">
                <a16:creationId xmlns:a16="http://schemas.microsoft.com/office/drawing/2014/main" id="{777DE9AA-F4CF-48BC-8C3A-384576362EB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>
            <a:extLst>
              <a:ext uri="{FF2B5EF4-FFF2-40B4-BE49-F238E27FC236}">
                <a16:creationId xmlns:a16="http://schemas.microsoft.com/office/drawing/2014/main" id="{3B25486A-7321-4DAA-9219-0DFC8B6FA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0D001F62-4ED8-481A-8EFE-697CB875D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FC63CC76-D485-41C7-8683-52DCD564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895DE841-87AA-4F4A-993D-A7F8774C2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4582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</a:rPr>
              <a:t>二、图的可达性矩阵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、从图的邻接矩阵计算其可达性矩阵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方法</a:t>
            </a:r>
            <a:r>
              <a:rPr lang="en-US" altLang="zh-CN" b="1">
                <a:solidFill>
                  <a:srgbClr val="990033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：假设图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的邻接矩阵为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，由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可以计算出：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=A+A</a:t>
            </a:r>
            <a:r>
              <a:rPr lang="en-US" altLang="zh-CN" baseline="30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+…+A</a:t>
            </a:r>
            <a:r>
              <a:rPr lang="en-US" altLang="zh-CN" baseline="30000">
                <a:solidFill>
                  <a:schemeClr val="bg1"/>
                </a:solidFill>
              </a:rPr>
              <a:t>n </a:t>
            </a:r>
            <a:r>
              <a:rPr lang="zh-CN" altLang="en-US">
                <a:solidFill>
                  <a:schemeClr val="bg1"/>
                </a:solidFill>
              </a:rPr>
              <a:t>，再从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中将不为零的元素均换为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 即可得到可达性矩阵</a:t>
            </a:r>
            <a:r>
              <a:rPr lang="en-US" altLang="zh-CN">
                <a:solidFill>
                  <a:schemeClr val="bg1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方法</a:t>
            </a:r>
            <a:r>
              <a:rPr lang="en-US" altLang="zh-CN" b="1">
                <a:solidFill>
                  <a:srgbClr val="990033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：将矩阵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…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n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分别改为布尔矩阵：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en-US" altLang="zh-CN" baseline="30000">
                <a:solidFill>
                  <a:schemeClr val="bg1"/>
                </a:solidFill>
              </a:rPr>
              <a:t>(1)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…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(n) </a:t>
            </a:r>
            <a:r>
              <a:rPr lang="zh-CN" altLang="en-US">
                <a:solidFill>
                  <a:schemeClr val="bg1"/>
                </a:solidFill>
              </a:rPr>
              <a:t>，令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  </a:t>
            </a:r>
            <a:r>
              <a:rPr lang="en-US" altLang="zh-CN">
                <a:solidFill>
                  <a:schemeClr val="bg1"/>
                </a:solidFill>
              </a:rPr>
              <a:t>P= A </a:t>
            </a:r>
            <a:r>
              <a:rPr lang="en-US" altLang="zh-CN" baseline="30000">
                <a:solidFill>
                  <a:schemeClr val="bg1"/>
                </a:solidFill>
              </a:rPr>
              <a:t>(1)</a:t>
            </a:r>
            <a:r>
              <a:rPr lang="en-US" altLang="zh-CN">
                <a:solidFill>
                  <a:schemeClr val="bg1"/>
                </a:solidFill>
              </a:rPr>
              <a:t> ∨A</a:t>
            </a:r>
            <a:r>
              <a:rPr lang="en-US" altLang="zh-CN" baseline="30000">
                <a:solidFill>
                  <a:schemeClr val="bg1"/>
                </a:solidFill>
              </a:rPr>
              <a:t>(2) </a:t>
            </a:r>
            <a:r>
              <a:rPr lang="en-US" altLang="zh-CN">
                <a:solidFill>
                  <a:schemeClr val="bg1"/>
                </a:solidFill>
              </a:rPr>
              <a:t>∨</a:t>
            </a:r>
            <a:r>
              <a:rPr lang="en-US" altLang="zh-CN" baseline="30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…∨A</a:t>
            </a:r>
            <a:r>
              <a:rPr lang="en-US" altLang="zh-CN" baseline="30000">
                <a:solidFill>
                  <a:schemeClr val="bg1"/>
                </a:solidFill>
              </a:rPr>
              <a:t>(n)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其中： </a:t>
            </a:r>
            <a:r>
              <a:rPr lang="en-US" altLang="zh-CN" sz="2000">
                <a:solidFill>
                  <a:schemeClr val="bg1"/>
                </a:solidFill>
              </a:rPr>
              <a:t>A</a:t>
            </a:r>
            <a:r>
              <a:rPr lang="en-US" altLang="zh-CN" sz="2000" baseline="30000">
                <a:solidFill>
                  <a:schemeClr val="bg1"/>
                </a:solidFill>
              </a:rPr>
              <a:t>(i)</a:t>
            </a:r>
            <a:r>
              <a:rPr lang="zh-CN" altLang="en-US" sz="2000">
                <a:solidFill>
                  <a:schemeClr val="bg1"/>
                </a:solidFill>
              </a:rPr>
              <a:t>表示在布尔意义下的</a:t>
            </a:r>
            <a:r>
              <a:rPr lang="en-US" altLang="zh-CN" sz="2000">
                <a:solidFill>
                  <a:schemeClr val="bg1"/>
                </a:solidFill>
              </a:rPr>
              <a:t>A</a:t>
            </a:r>
            <a:r>
              <a:rPr lang="zh-CN" altLang="en-US" sz="2000">
                <a:solidFill>
                  <a:schemeClr val="bg1"/>
                </a:solidFill>
              </a:rPr>
              <a:t>的次方。“∨”表示布尔意义下的矩阵加法。</a:t>
            </a:r>
          </a:p>
        </p:txBody>
      </p:sp>
      <p:sp>
        <p:nvSpPr>
          <p:cNvPr id="18442" name="WordArt 10">
            <a:extLst>
              <a:ext uri="{FF2B5EF4-FFF2-40B4-BE49-F238E27FC236}">
                <a16:creationId xmlns:a16="http://schemas.microsoft.com/office/drawing/2014/main" id="{4F9BD2AD-05DB-4C10-B18C-CBD0DE290F2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>
            <a:extLst>
              <a:ext uri="{FF2B5EF4-FFF2-40B4-BE49-F238E27FC236}">
                <a16:creationId xmlns:a16="http://schemas.microsoft.com/office/drawing/2014/main" id="{4A13264E-0C0A-4C16-82D2-8A78EE4C5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69AA2138-BC77-476D-A6BC-5C02288AD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7D0EDD5F-FC4C-41D2-8E95-717E54CF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DC3F45BC-B722-4D2D-BE08-87FFAE81A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8915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、应用举例                                  </a:t>
            </a:r>
            <a:r>
              <a:rPr lang="en-US" altLang="zh-CN">
                <a:solidFill>
                  <a:schemeClr val="bg1"/>
                </a:solidFill>
              </a:rPr>
              <a:t>0   1   0   0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 </a:t>
            </a:r>
            <a:r>
              <a:rPr lang="zh-CN" altLang="en-US">
                <a:solidFill>
                  <a:schemeClr val="bg1"/>
                </a:solidFill>
              </a:rPr>
              <a:t>设图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的邻接矩阵为</a:t>
            </a:r>
            <a:r>
              <a:rPr lang="en-US" altLang="zh-CN">
                <a:solidFill>
                  <a:schemeClr val="bg1"/>
                </a:solidFill>
              </a:rPr>
              <a:t>A =      0   0   1   1    </a:t>
            </a:r>
            <a:r>
              <a:rPr lang="zh-CN" altLang="en-US">
                <a:solidFill>
                  <a:schemeClr val="bg1"/>
                </a:solidFill>
              </a:rPr>
              <a:t>，求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的可达性矩阵。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                                            </a:t>
            </a:r>
            <a:r>
              <a:rPr lang="en-US" altLang="zh-CN">
                <a:solidFill>
                  <a:schemeClr val="bg1"/>
                </a:solidFill>
              </a:rPr>
              <a:t>1   1   0   1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                                        1   0   0   0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解：            </a:t>
            </a:r>
            <a:r>
              <a:rPr lang="en-US" altLang="zh-CN">
                <a:solidFill>
                  <a:schemeClr val="bg1"/>
                </a:solidFill>
              </a:rPr>
              <a:t>0   0   1   1                          2   1   0   1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A</a:t>
            </a:r>
            <a:r>
              <a:rPr lang="en-US" altLang="zh-CN" baseline="30000">
                <a:solidFill>
                  <a:schemeClr val="bg1"/>
                </a:solidFill>
              </a:rPr>
              <a:t>2  </a:t>
            </a:r>
            <a:r>
              <a:rPr lang="en-US" altLang="zh-CN">
                <a:solidFill>
                  <a:schemeClr val="bg1"/>
                </a:solidFill>
              </a:rPr>
              <a:t>=      2   1   0   1              A</a:t>
            </a:r>
            <a:r>
              <a:rPr lang="en-US" altLang="zh-CN" baseline="30000">
                <a:solidFill>
                  <a:schemeClr val="bg1"/>
                </a:solidFill>
              </a:rPr>
              <a:t>3  </a:t>
            </a:r>
            <a:r>
              <a:rPr lang="en-US" altLang="zh-CN">
                <a:solidFill>
                  <a:schemeClr val="bg1"/>
                </a:solidFill>
              </a:rPr>
              <a:t>=    1   2   1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    1   1   1   1                          2   2   1   2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    0   1   0   0                          0   0   1   1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EE801C5F-4CB6-4CA9-A249-5D7ED6F81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5" name="AutoShape 9">
            <a:extLst>
              <a:ext uri="{FF2B5EF4-FFF2-40B4-BE49-F238E27FC236}">
                <a16:creationId xmlns:a16="http://schemas.microsoft.com/office/drawing/2014/main" id="{3CB62224-346C-441E-AEF7-FD0BEA9A2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066800"/>
            <a:ext cx="1600200" cy="1828800"/>
          </a:xfrm>
          <a:prstGeom prst="bracketPair">
            <a:avLst>
              <a:gd name="adj" fmla="val 595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AutoShape 10">
            <a:extLst>
              <a:ext uri="{FF2B5EF4-FFF2-40B4-BE49-F238E27FC236}">
                <a16:creationId xmlns:a16="http://schemas.microsoft.com/office/drawing/2014/main" id="{61F5E417-1A81-4E57-8F25-4AE87FB0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10000"/>
            <a:ext cx="1600200" cy="1828800"/>
          </a:xfrm>
          <a:prstGeom prst="bracketPair">
            <a:avLst>
              <a:gd name="adj" fmla="val 595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AutoShape 11">
            <a:extLst>
              <a:ext uri="{FF2B5EF4-FFF2-40B4-BE49-F238E27FC236}">
                <a16:creationId xmlns:a16="http://schemas.microsoft.com/office/drawing/2014/main" id="{4C0A14AC-7704-4097-AB05-3CC8C094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10000"/>
            <a:ext cx="1600200" cy="1828800"/>
          </a:xfrm>
          <a:prstGeom prst="bracketPair">
            <a:avLst>
              <a:gd name="adj" fmla="val 595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WordArt 12">
            <a:extLst>
              <a:ext uri="{FF2B5EF4-FFF2-40B4-BE49-F238E27FC236}">
                <a16:creationId xmlns:a16="http://schemas.microsoft.com/office/drawing/2014/main" id="{F9D9F53D-BB7F-4F1D-A0BF-D5F7BED2F80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>
            <a:extLst>
              <a:ext uri="{FF2B5EF4-FFF2-40B4-BE49-F238E27FC236}">
                <a16:creationId xmlns:a16="http://schemas.microsoft.com/office/drawing/2014/main" id="{12406A27-3B42-409C-A94B-D0BC534FE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4F67486C-D6CC-4069-8872-B62AFE545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D7C98338-D12B-4CCA-BEAD-6D6DD18FC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EB4D4E88-4D2D-49DA-A0EB-31A021FB9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001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1   2   1   1                                                 3   4   2   3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A</a:t>
            </a:r>
            <a:r>
              <a:rPr lang="en-US" altLang="zh-CN" baseline="30000">
                <a:solidFill>
                  <a:schemeClr val="bg1"/>
                </a:solidFill>
              </a:rPr>
              <a:t>4 </a:t>
            </a:r>
            <a:r>
              <a:rPr lang="en-US" altLang="zh-CN">
                <a:solidFill>
                  <a:schemeClr val="bg1"/>
                </a:solidFill>
              </a:rPr>
              <a:t> =      2   2   2   3     </a:t>
            </a:r>
            <a:r>
              <a:rPr lang="zh-CN" altLang="en-US">
                <a:solidFill>
                  <a:schemeClr val="bg1"/>
                </a:solidFill>
              </a:rPr>
              <a:t>故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=A+ A</a:t>
            </a:r>
            <a:r>
              <a:rPr lang="en-US" altLang="zh-CN" baseline="30000">
                <a:solidFill>
                  <a:schemeClr val="bg1"/>
                </a:solidFill>
              </a:rPr>
              <a:t>2 </a:t>
            </a:r>
            <a:r>
              <a:rPr lang="en-US" altLang="zh-CN">
                <a:solidFill>
                  <a:schemeClr val="bg1"/>
                </a:solidFill>
              </a:rPr>
              <a:t>+A</a:t>
            </a:r>
            <a:r>
              <a:rPr lang="en-US" altLang="zh-CN" baseline="30000">
                <a:solidFill>
                  <a:schemeClr val="bg1"/>
                </a:solidFill>
              </a:rPr>
              <a:t>3 </a:t>
            </a:r>
            <a:r>
              <a:rPr lang="en-US" altLang="zh-CN">
                <a:solidFill>
                  <a:schemeClr val="bg1"/>
                </a:solidFill>
              </a:rPr>
              <a:t> +A</a:t>
            </a:r>
            <a:r>
              <a:rPr lang="en-US" altLang="zh-CN" baseline="30000">
                <a:solidFill>
                  <a:schemeClr val="bg1"/>
                </a:solidFill>
              </a:rPr>
              <a:t>4 </a:t>
            </a:r>
            <a:r>
              <a:rPr lang="en-US" altLang="zh-CN">
                <a:solidFill>
                  <a:schemeClr val="bg1"/>
                </a:solidFill>
              </a:rPr>
              <a:t>=    5   5   4   6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3   3   2   3                                                 7   7   4   7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2   1   0   1                                                 3   2   1   2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2F08CA69-7D8C-4BF0-BAB1-0389751E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3" name="AutoShape 9">
            <a:extLst>
              <a:ext uri="{FF2B5EF4-FFF2-40B4-BE49-F238E27FC236}">
                <a16:creationId xmlns:a16="http://schemas.microsoft.com/office/drawing/2014/main" id="{00A2E2E7-5912-48E7-9321-E0DFCEBF6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43000"/>
            <a:ext cx="1600200" cy="1828800"/>
          </a:xfrm>
          <a:prstGeom prst="bracketPair">
            <a:avLst>
              <a:gd name="adj" fmla="val 595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AutoShape 10">
            <a:extLst>
              <a:ext uri="{FF2B5EF4-FFF2-40B4-BE49-F238E27FC236}">
                <a16:creationId xmlns:a16="http://schemas.microsoft.com/office/drawing/2014/main" id="{86A76FD0-8C19-4E73-A355-9B298771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143000"/>
            <a:ext cx="1600200" cy="1828800"/>
          </a:xfrm>
          <a:prstGeom prst="bracketPair">
            <a:avLst>
              <a:gd name="adj" fmla="val 595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AutoShape 11">
            <a:extLst>
              <a:ext uri="{FF2B5EF4-FFF2-40B4-BE49-F238E27FC236}">
                <a16:creationId xmlns:a16="http://schemas.microsoft.com/office/drawing/2014/main" id="{3852888C-584E-4065-B580-109BC874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81400"/>
            <a:ext cx="1600200" cy="1447800"/>
          </a:xfrm>
          <a:prstGeom prst="bracketPair">
            <a:avLst>
              <a:gd name="adj" fmla="val 595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7B908F46-7ED1-463E-A4C0-3E1924E3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81400"/>
            <a:ext cx="2546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          1    1   1   1</a:t>
            </a:r>
          </a:p>
          <a:p>
            <a:r>
              <a:rPr lang="en-US" altLang="zh-CN">
                <a:solidFill>
                  <a:schemeClr val="bg1"/>
                </a:solidFill>
              </a:rPr>
              <a:t>P =    1    1   1   1</a:t>
            </a:r>
          </a:p>
          <a:p>
            <a:r>
              <a:rPr lang="en-US" altLang="zh-CN">
                <a:solidFill>
                  <a:schemeClr val="bg1"/>
                </a:solidFill>
              </a:rPr>
              <a:t>          1    1   1   1</a:t>
            </a:r>
          </a:p>
          <a:p>
            <a:r>
              <a:rPr lang="en-US" altLang="zh-CN">
                <a:solidFill>
                  <a:schemeClr val="bg1"/>
                </a:solidFill>
              </a:rPr>
              <a:t>          1    1   1   1   </a:t>
            </a:r>
          </a:p>
        </p:txBody>
      </p:sp>
      <p:sp>
        <p:nvSpPr>
          <p:cNvPr id="21517" name="WordArt 13">
            <a:extLst>
              <a:ext uri="{FF2B5EF4-FFF2-40B4-BE49-F238E27FC236}">
                <a16:creationId xmlns:a16="http://schemas.microsoft.com/office/drawing/2014/main" id="{20E0EF96-1C44-4F74-9503-A23766F392C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>
            <a:extLst>
              <a:ext uri="{FF2B5EF4-FFF2-40B4-BE49-F238E27FC236}">
                <a16:creationId xmlns:a16="http://schemas.microsoft.com/office/drawing/2014/main" id="{609FE64E-2C7B-4069-806C-16BF4BDF7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82E8F4AC-95A2-476B-ABDA-990394A7D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AD3A9B06-CC72-4516-AECD-EAE0EB49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EC01BDA9-473B-4667-9AFC-41C2B07E9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434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例</a:t>
            </a:r>
            <a:r>
              <a:rPr lang="en-US" altLang="zh-CN" sz="3200">
                <a:solidFill>
                  <a:schemeClr val="bg1"/>
                </a:solidFill>
              </a:rPr>
              <a:t>2   </a:t>
            </a:r>
            <a:r>
              <a:rPr lang="zh-CN" altLang="en-US" sz="3200">
                <a:solidFill>
                  <a:schemeClr val="bg1"/>
                </a:solidFill>
              </a:rPr>
              <a:t>设图</a:t>
            </a:r>
            <a:r>
              <a:rPr lang="en-US" altLang="zh-CN" sz="3200">
                <a:solidFill>
                  <a:schemeClr val="bg1"/>
                </a:solidFill>
              </a:rPr>
              <a:t>G</a:t>
            </a:r>
            <a:r>
              <a:rPr lang="zh-CN" altLang="en-US" sz="3200">
                <a:solidFill>
                  <a:schemeClr val="bg1"/>
                </a:solidFill>
              </a:rPr>
              <a:t>如右图所示，求</a:t>
            </a:r>
            <a:r>
              <a:rPr lang="en-US" altLang="zh-CN" sz="3200">
                <a:solidFill>
                  <a:schemeClr val="bg1"/>
                </a:solidFill>
              </a:rPr>
              <a:t>G</a:t>
            </a:r>
            <a:r>
              <a:rPr lang="zh-CN" altLang="en-US" sz="3200">
                <a:solidFill>
                  <a:schemeClr val="bg1"/>
                </a:solidFill>
              </a:rPr>
              <a:t>的可达性矩阵。 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692A4531-C115-4017-9C64-BFAD8C3A3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7F10E85A-CEC4-464E-AE9A-864FDE95D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066800"/>
          <a:ext cx="2667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VISIO" r:id="rId3" imgW="1836360" imgH="1655280" progId="Visio.Drawing.5">
                  <p:embed/>
                </p:oleObj>
              </mc:Choice>
              <mc:Fallback>
                <p:oleObj name="VISIO" r:id="rId3" imgW="1836360" imgH="1655280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066800"/>
                        <a:ext cx="2667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3">
            <a:extLst>
              <a:ext uri="{FF2B5EF4-FFF2-40B4-BE49-F238E27FC236}">
                <a16:creationId xmlns:a16="http://schemas.microsoft.com/office/drawing/2014/main" id="{BFF76AB0-2467-4B9B-BB66-68D77FD8E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00400"/>
            <a:ext cx="7162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0   1   0   0   0                              0   0   0   1   0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0   0   0   1   0                              0   0   0   0   1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A  =      1   0   0   0   0                A </a:t>
            </a:r>
            <a:r>
              <a:rPr lang="en-US" altLang="zh-CN" baseline="30000">
                <a:solidFill>
                  <a:schemeClr val="bg1"/>
                </a:solidFill>
              </a:rPr>
              <a:t>(2)  </a:t>
            </a:r>
            <a:r>
              <a:rPr lang="en-US" altLang="zh-CN">
                <a:solidFill>
                  <a:schemeClr val="bg1"/>
                </a:solidFill>
              </a:rPr>
              <a:t>=   0   1   0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0   0   0   0   1                              0   1   0   0   0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0   1   0   0   0                              0   0   0   0   1</a:t>
            </a:r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7C47E8FA-4E74-4665-802D-922F50315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00400"/>
            <a:ext cx="1981200" cy="2667000"/>
          </a:xfrm>
          <a:prstGeom prst="bracketPair">
            <a:avLst>
              <a:gd name="adj" fmla="val 595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AutoShape 15">
            <a:extLst>
              <a:ext uri="{FF2B5EF4-FFF2-40B4-BE49-F238E27FC236}">
                <a16:creationId xmlns:a16="http://schemas.microsoft.com/office/drawing/2014/main" id="{B813DA93-1DDC-4301-9BA6-8D627750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00400"/>
            <a:ext cx="1981200" cy="2667000"/>
          </a:xfrm>
          <a:prstGeom prst="bracketPair">
            <a:avLst>
              <a:gd name="adj" fmla="val 595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4" name="WordArt 16">
            <a:extLst>
              <a:ext uri="{FF2B5EF4-FFF2-40B4-BE49-F238E27FC236}">
                <a16:creationId xmlns:a16="http://schemas.microsoft.com/office/drawing/2014/main" id="{50828C23-B441-41DB-855D-E66A8EE34FB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>
            <a:extLst>
              <a:ext uri="{FF2B5EF4-FFF2-40B4-BE49-F238E27FC236}">
                <a16:creationId xmlns:a16="http://schemas.microsoft.com/office/drawing/2014/main" id="{CD5DCE11-98D9-4A4F-9557-ABB6062F7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2EB81688-D80A-47E7-88D4-F26BD7492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6EA217AE-9490-4DFA-A9B8-5B9B566C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661C7E95-B8E3-4986-A645-8C67D9331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F233C764-B002-4436-AFF7-A4B4C4CC3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7162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0   0   0   0   1                            0   1   0   0   0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0   1   0   0   0                            0   0   0   1    0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(3)  </a:t>
            </a:r>
            <a:r>
              <a:rPr lang="en-US" altLang="zh-CN">
                <a:solidFill>
                  <a:schemeClr val="bg1"/>
                </a:solidFill>
              </a:rPr>
              <a:t>=      0   0   0   1   0               A </a:t>
            </a:r>
            <a:r>
              <a:rPr lang="en-US" altLang="zh-CN" baseline="30000">
                <a:solidFill>
                  <a:schemeClr val="bg1"/>
                </a:solidFill>
              </a:rPr>
              <a:t>(4) </a:t>
            </a:r>
            <a:r>
              <a:rPr lang="en-US" altLang="zh-CN">
                <a:solidFill>
                  <a:schemeClr val="bg1"/>
                </a:solidFill>
              </a:rPr>
              <a:t>=   0   0   0   0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0   0   0   1   0                            0   0   0   0   1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0   0   0   0   1                            0   1   0   0   0</a:t>
            </a:r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DA51EBC7-A9A2-4CDD-BB67-BCD68325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1981200" cy="2667000"/>
          </a:xfrm>
          <a:prstGeom prst="bracketPair">
            <a:avLst>
              <a:gd name="adj" fmla="val 595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1FC38ECF-463C-4C94-9CCF-5B6864A32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676400"/>
            <a:ext cx="1981200" cy="2667000"/>
          </a:xfrm>
          <a:prstGeom prst="bracketPair">
            <a:avLst>
              <a:gd name="adj" fmla="val 595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WordArt 14">
            <a:extLst>
              <a:ext uri="{FF2B5EF4-FFF2-40B4-BE49-F238E27FC236}">
                <a16:creationId xmlns:a16="http://schemas.microsoft.com/office/drawing/2014/main" id="{CF6B6976-AC31-4AFD-8595-221EA13AC1D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>
            <a:extLst>
              <a:ext uri="{FF2B5EF4-FFF2-40B4-BE49-F238E27FC236}">
                <a16:creationId xmlns:a16="http://schemas.microsoft.com/office/drawing/2014/main" id="{72D246B5-0E10-4FFE-943E-3B3844487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3FBF4AF4-8FE7-461E-8338-B0AE5F9AA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6ED8DAD-C262-49DB-847B-0506AA0C8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171C53CD-13CE-430F-98A4-5C168BEFC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8153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0   0   0   1   0                            0   1   0   1   1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0   0   0   0   1                            0   1   0   1   1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(5)  </a:t>
            </a:r>
            <a:r>
              <a:rPr lang="en-US" altLang="zh-CN">
                <a:solidFill>
                  <a:schemeClr val="bg1"/>
                </a:solidFill>
              </a:rPr>
              <a:t>=      0   1   0   0   0               P  =       1   1   0   1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0   1   0   0   0                            0   1   0   1   1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0   0   0   0   1                            0   1   0   1   1</a:t>
            </a:r>
          </a:p>
        </p:txBody>
      </p:sp>
      <p:sp>
        <p:nvSpPr>
          <p:cNvPr id="5133" name="AutoShape 13">
            <a:extLst>
              <a:ext uri="{FF2B5EF4-FFF2-40B4-BE49-F238E27FC236}">
                <a16:creationId xmlns:a16="http://schemas.microsoft.com/office/drawing/2014/main" id="{228178C8-863B-40CA-9324-813BABC58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19200"/>
            <a:ext cx="1981200" cy="2667000"/>
          </a:xfrm>
          <a:prstGeom prst="bracketPair">
            <a:avLst>
              <a:gd name="adj" fmla="val 595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1504E56C-A79B-47B0-B4AB-EA2E7E4D2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67200"/>
            <a:ext cx="502920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P= A </a:t>
            </a:r>
            <a:r>
              <a:rPr lang="en-US" altLang="zh-CN" baseline="30000">
                <a:solidFill>
                  <a:schemeClr val="bg1"/>
                </a:solidFill>
              </a:rPr>
              <a:t>(1)</a:t>
            </a:r>
            <a:r>
              <a:rPr lang="en-US" altLang="zh-CN">
                <a:solidFill>
                  <a:schemeClr val="bg1"/>
                </a:solidFill>
              </a:rPr>
              <a:t> ∨A</a:t>
            </a:r>
            <a:r>
              <a:rPr lang="en-US" altLang="zh-CN" baseline="30000">
                <a:solidFill>
                  <a:schemeClr val="bg1"/>
                </a:solidFill>
              </a:rPr>
              <a:t>(2) </a:t>
            </a:r>
            <a:r>
              <a:rPr lang="en-US" altLang="zh-CN">
                <a:solidFill>
                  <a:schemeClr val="bg1"/>
                </a:solidFill>
              </a:rPr>
              <a:t>∨ A </a:t>
            </a:r>
            <a:r>
              <a:rPr lang="en-US" altLang="zh-CN" baseline="30000">
                <a:solidFill>
                  <a:schemeClr val="bg1"/>
                </a:solidFill>
              </a:rPr>
              <a:t>(3)</a:t>
            </a:r>
            <a:r>
              <a:rPr lang="en-US" altLang="zh-CN">
                <a:solidFill>
                  <a:schemeClr val="bg1"/>
                </a:solidFill>
              </a:rPr>
              <a:t> ∨A</a:t>
            </a:r>
            <a:r>
              <a:rPr lang="en-US" altLang="zh-CN" baseline="30000">
                <a:solidFill>
                  <a:schemeClr val="bg1"/>
                </a:solidFill>
              </a:rPr>
              <a:t>(4) </a:t>
            </a:r>
            <a:r>
              <a:rPr lang="en-US" altLang="zh-CN">
                <a:solidFill>
                  <a:schemeClr val="bg1"/>
                </a:solidFill>
              </a:rPr>
              <a:t>∨</a:t>
            </a:r>
            <a:r>
              <a:rPr lang="en-US" altLang="zh-CN" baseline="30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en-US" altLang="zh-CN" baseline="30000">
                <a:solidFill>
                  <a:schemeClr val="bg1"/>
                </a:solidFill>
              </a:rPr>
              <a:t>(5) </a:t>
            </a:r>
          </a:p>
          <a:p>
            <a:pPr>
              <a:spcBef>
                <a:spcPct val="50000"/>
              </a:spcBef>
            </a:pPr>
            <a:r>
              <a:rPr lang="zh-CN" altLang="en-US" sz="2800" baseline="30000">
                <a:solidFill>
                  <a:schemeClr val="bg1"/>
                </a:solidFill>
              </a:rPr>
              <a:t>（注：可达性矩阵也可采用</a:t>
            </a:r>
            <a:r>
              <a:rPr lang="en-US" altLang="zh-CN" sz="2800" baseline="30000">
                <a:solidFill>
                  <a:schemeClr val="bg1"/>
                </a:solidFill>
              </a:rPr>
              <a:t>Warshall</a:t>
            </a:r>
            <a:r>
              <a:rPr lang="zh-CN" altLang="en-US" sz="2800" baseline="30000">
                <a:solidFill>
                  <a:schemeClr val="bg1"/>
                </a:solidFill>
              </a:rPr>
              <a:t>算法计算）</a:t>
            </a:r>
          </a:p>
        </p:txBody>
      </p:sp>
      <p:sp>
        <p:nvSpPr>
          <p:cNvPr id="5135" name="AutoShape 15">
            <a:extLst>
              <a:ext uri="{FF2B5EF4-FFF2-40B4-BE49-F238E27FC236}">
                <a16:creationId xmlns:a16="http://schemas.microsoft.com/office/drawing/2014/main" id="{B45894CB-DBD5-45E3-8CE9-87FC9B537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295400"/>
            <a:ext cx="1981200" cy="2667000"/>
          </a:xfrm>
          <a:prstGeom prst="bracketPair">
            <a:avLst>
              <a:gd name="adj" fmla="val 595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69FB88B7-ECD6-435C-A76E-32CC2E06A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626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hlinkClick r:id="rId2" action="ppaction://hlinksldjump"/>
              </a:rPr>
              <a:t>7-3 </a:t>
            </a:r>
            <a:r>
              <a:rPr lang="zh-CN" altLang="en-US" sz="2800">
                <a:solidFill>
                  <a:schemeClr val="bg1"/>
                </a:solidFill>
                <a:hlinkClick r:id="rId2" action="ppaction://hlinksldjump"/>
              </a:rPr>
              <a:t>图的矩阵表示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137" name="WordArt 17">
            <a:extLst>
              <a:ext uri="{FF2B5EF4-FFF2-40B4-BE49-F238E27FC236}">
                <a16:creationId xmlns:a16="http://schemas.microsoft.com/office/drawing/2014/main" id="{515F0259-188C-4757-9401-91C16C55D87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>
            <a:extLst>
              <a:ext uri="{FF2B5EF4-FFF2-40B4-BE49-F238E27FC236}">
                <a16:creationId xmlns:a16="http://schemas.microsoft.com/office/drawing/2014/main" id="{CA650981-B4AC-4F3B-B93F-62DA43A7E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1" name="WordArt 3">
            <a:extLst>
              <a:ext uri="{FF2B5EF4-FFF2-40B4-BE49-F238E27FC236}">
                <a16:creationId xmlns:a16="http://schemas.microsoft.com/office/drawing/2014/main" id="{F188A395-D21A-4237-9878-A76B7A7EE5F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AB4FA49B-6D3C-4785-ADDE-E8AAE0B06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1703102D-C736-4033-80FB-2C6551BB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90600"/>
            <a:ext cx="6934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</a:rPr>
              <a:t>一、图的邻接矩阵</a:t>
            </a: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</a:rPr>
              <a:t>        </a:t>
            </a:r>
            <a:r>
              <a:rPr lang="en-US" altLang="zh-CN" sz="3600">
                <a:solidFill>
                  <a:schemeClr val="bg1"/>
                </a:solidFill>
              </a:rPr>
              <a:t>1</a:t>
            </a:r>
            <a:r>
              <a:rPr lang="zh-CN" altLang="en-US" sz="3600">
                <a:solidFill>
                  <a:schemeClr val="bg1"/>
                </a:solidFill>
              </a:rPr>
              <a:t>、</a:t>
            </a:r>
            <a:r>
              <a:rPr lang="zh-CN" altLang="en-US" sz="3600">
                <a:solidFill>
                  <a:schemeClr val="bg1"/>
                </a:solidFill>
                <a:hlinkClick r:id="rId2" action="ppaction://hlinksldjump"/>
              </a:rPr>
              <a:t>邻接矩阵的定义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</a:rPr>
              <a:t>        </a:t>
            </a:r>
            <a:r>
              <a:rPr lang="en-US" altLang="zh-CN" sz="3600">
                <a:solidFill>
                  <a:schemeClr val="bg1"/>
                </a:solidFill>
              </a:rPr>
              <a:t>2</a:t>
            </a:r>
            <a:r>
              <a:rPr lang="zh-CN" altLang="en-US" sz="3600">
                <a:solidFill>
                  <a:schemeClr val="bg1"/>
                </a:solidFill>
              </a:rPr>
              <a:t>、</a:t>
            </a:r>
            <a:r>
              <a:rPr lang="zh-CN" altLang="en-US" sz="3600">
                <a:solidFill>
                  <a:schemeClr val="bg1"/>
                </a:solidFill>
                <a:hlinkClick r:id="rId3" action="ppaction://hlinksldjump"/>
              </a:rPr>
              <a:t>从邻接矩阵看图的性质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</a:rPr>
              <a:t>        </a:t>
            </a:r>
            <a:r>
              <a:rPr lang="en-US" altLang="zh-CN" sz="3600">
                <a:solidFill>
                  <a:schemeClr val="bg1"/>
                </a:solidFill>
              </a:rPr>
              <a:t>3</a:t>
            </a:r>
            <a:r>
              <a:rPr lang="zh-CN" altLang="en-US" sz="3600">
                <a:solidFill>
                  <a:schemeClr val="bg1"/>
                </a:solidFill>
              </a:rPr>
              <a:t>、</a:t>
            </a:r>
            <a:r>
              <a:rPr lang="zh-CN" altLang="en-US" sz="3600">
                <a:solidFill>
                  <a:schemeClr val="bg1"/>
                </a:solidFill>
                <a:hlinkClick r:id="rId4" action="ppaction://hlinksldjump"/>
              </a:rPr>
              <a:t>应用举例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79245DAE-D6BE-480A-A8DC-FDA4E0145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530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hlinkClick r:id="rId5" action="ppaction://hlinksldjump"/>
              </a:rPr>
              <a:t>7-3 </a:t>
            </a:r>
            <a:r>
              <a:rPr lang="zh-CN" altLang="en-US" sz="2800">
                <a:solidFill>
                  <a:schemeClr val="bg1"/>
                </a:solidFill>
                <a:hlinkClick r:id="rId5" action="ppaction://hlinksldjump"/>
              </a:rPr>
              <a:t>图的矩阵表示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>
            <a:extLst>
              <a:ext uri="{FF2B5EF4-FFF2-40B4-BE49-F238E27FC236}">
                <a16:creationId xmlns:a16="http://schemas.microsoft.com/office/drawing/2014/main" id="{DAD4D9EC-3609-4DD7-8456-AF588ED05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WordArt 3">
            <a:extLst>
              <a:ext uri="{FF2B5EF4-FFF2-40B4-BE49-F238E27FC236}">
                <a16:creationId xmlns:a16="http://schemas.microsoft.com/office/drawing/2014/main" id="{49FFC867-5C8A-4F77-BF3F-307B144D748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974A40F0-949B-439B-B484-D4DEC537B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0C10A7F2-6E8A-4173-97DA-D49DB7BE5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D1E66A37-7572-4BC0-AA3E-4231A14AD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00200"/>
            <a:ext cx="5486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三、图的完全关联矩阵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        </a:t>
            </a: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  <a:hlinkClick r:id="rId2" action="ppaction://hlinksldjump"/>
              </a:rPr>
              <a:t>无向图的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hlinkClick r:id="rId2" action="ppaction://hlinksldjump"/>
              </a:rPr>
              <a:t>完全关联矩阵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FAEF8EF1-46D4-4253-B643-54B45002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62E8DCD1-EE38-4286-8D42-FC283B72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00400"/>
            <a:ext cx="427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  <a:hlinkClick r:id="rId3" action="ppaction://hlinksldjump"/>
              </a:rPr>
              <a:t>有向图的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hlinkClick r:id="rId3" action="ppaction://hlinksldjump"/>
              </a:rPr>
              <a:t>完全关联矩阵</a:t>
            </a:r>
            <a:endParaRPr lang="zh-CN" altLang="en-US" sz="28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6D41E2DB-FA9D-4C30-BD92-2BCEEFA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9100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hlinkClick r:id="rId4" action="ppaction://hlinksldjump"/>
              </a:rPr>
              <a:t>完全关联矩阵的秩</a:t>
            </a:r>
            <a:endParaRPr lang="zh-CN" altLang="en-US" sz="28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335E9770-122D-451C-91FC-5A2F9D3A6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816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hlinkClick r:id="rId5" action="ppaction://hlinksldjump"/>
              </a:rPr>
              <a:t>7-3 </a:t>
            </a:r>
            <a:r>
              <a:rPr lang="zh-CN" altLang="en-US" sz="2800">
                <a:solidFill>
                  <a:schemeClr val="bg1"/>
                </a:solidFill>
                <a:hlinkClick r:id="rId5" action="ppaction://hlinksldjump"/>
              </a:rPr>
              <a:t>图的矩阵表示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>
            <a:extLst>
              <a:ext uri="{FF2B5EF4-FFF2-40B4-BE49-F238E27FC236}">
                <a16:creationId xmlns:a16="http://schemas.microsoft.com/office/drawing/2014/main" id="{5D7EF5E7-CA7F-445E-9DF4-ACE333021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WordArt 3">
            <a:extLst>
              <a:ext uri="{FF2B5EF4-FFF2-40B4-BE49-F238E27FC236}">
                <a16:creationId xmlns:a16="http://schemas.microsoft.com/office/drawing/2014/main" id="{03463260-98B1-4587-85B1-1C734BE8D2E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06726AEE-2243-4776-88A9-ADD4519A8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569F00BD-C841-4926-8567-0686F12D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74769120-5FD9-4F17-917B-C99F25914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001000" cy="490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三、图的完全关联矩阵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、无向图的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完全关联矩阵</a:t>
            </a: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zh-CN" altLang="en-US" b="1">
                <a:solidFill>
                  <a:srgbClr val="FF0066"/>
                </a:solidFill>
              </a:rPr>
              <a:t>定义</a:t>
            </a:r>
            <a:r>
              <a:rPr lang="en-US" altLang="zh-CN" b="1">
                <a:solidFill>
                  <a:srgbClr val="FF0066"/>
                </a:solidFill>
              </a:rPr>
              <a:t>7-3. 3</a:t>
            </a:r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给定无向图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，令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30000">
                <a:solidFill>
                  <a:schemeClr val="bg1"/>
                </a:solidFill>
              </a:rPr>
              <a:t>1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30000">
                <a:solidFill>
                  <a:schemeClr val="bg1"/>
                </a:solidFill>
              </a:rPr>
              <a:t>2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…,v</a:t>
            </a:r>
            <a:r>
              <a:rPr lang="en-US" altLang="zh-CN" baseline="-30000">
                <a:solidFill>
                  <a:schemeClr val="bg1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30000">
                <a:solidFill>
                  <a:schemeClr val="bg1"/>
                </a:solidFill>
              </a:rPr>
              <a:t>1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30000">
                <a:solidFill>
                  <a:schemeClr val="bg1"/>
                </a:solidFill>
              </a:rPr>
              <a:t>2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…,e</a:t>
            </a:r>
            <a:r>
              <a:rPr lang="en-US" altLang="zh-CN" baseline="-30000">
                <a:solidFill>
                  <a:schemeClr val="bg1"/>
                </a:solidFill>
              </a:rPr>
              <a:t>q</a:t>
            </a:r>
            <a:r>
              <a:rPr lang="zh-CN" altLang="en-US">
                <a:solidFill>
                  <a:schemeClr val="bg1"/>
                </a:solidFill>
              </a:rPr>
              <a:t>分别为图</a:t>
            </a:r>
            <a:r>
              <a:rPr lang="en-US" altLang="zh-CN">
                <a:solidFill>
                  <a:schemeClr val="bg1"/>
                </a:solidFill>
              </a:rPr>
              <a:t>G </a:t>
            </a:r>
            <a:r>
              <a:rPr lang="zh-CN" altLang="en-US">
                <a:solidFill>
                  <a:schemeClr val="bg1"/>
                </a:solidFill>
              </a:rPr>
              <a:t>的结点和边，则矩阵</a:t>
            </a:r>
            <a:r>
              <a:rPr lang="en-US" altLang="zh-CN">
                <a:solidFill>
                  <a:schemeClr val="bg1"/>
                </a:solidFill>
              </a:rPr>
              <a:t>M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=(m</a:t>
            </a:r>
            <a:r>
              <a:rPr lang="en-US" altLang="zh-CN" baseline="-30000">
                <a:solidFill>
                  <a:schemeClr val="bg1"/>
                </a:solidFill>
              </a:rPr>
              <a:t>ij</a:t>
            </a:r>
            <a:r>
              <a:rPr lang="en-US" altLang="zh-CN">
                <a:solidFill>
                  <a:schemeClr val="bg1"/>
                </a:solidFill>
              </a:rPr>
              <a:t>),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其中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m</a:t>
            </a:r>
            <a:r>
              <a:rPr lang="en-US" altLang="zh-CN" baseline="-30000">
                <a:solidFill>
                  <a:schemeClr val="bg1"/>
                </a:solidFill>
              </a:rPr>
              <a:t>ij</a:t>
            </a:r>
            <a:r>
              <a:rPr lang="en-US" altLang="zh-CN">
                <a:solidFill>
                  <a:schemeClr val="bg1"/>
                </a:solidFill>
              </a:rPr>
              <a:t>=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称</a:t>
            </a:r>
            <a:r>
              <a:rPr lang="en-US" altLang="zh-CN">
                <a:solidFill>
                  <a:schemeClr val="bg1"/>
                </a:solidFill>
              </a:rPr>
              <a:t>M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）为完全关联矩阵。</a:t>
            </a:r>
            <a:r>
              <a:rPr lang="zh-CN" alt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1BAFD2DB-1ACD-4188-B336-1A4CF69AD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89ADE698-57D6-4BE2-BBCE-6D5B3B4D6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946525"/>
          <a:ext cx="29718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5" imgW="1206360" imgH="533160" progId="Equation.3">
                  <p:embed/>
                </p:oleObj>
              </mc:Choice>
              <mc:Fallback>
                <p:oleObj name="Equation" r:id="rId5" imgW="120636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46525"/>
                        <a:ext cx="297180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>
            <a:extLst>
              <a:ext uri="{FF2B5EF4-FFF2-40B4-BE49-F238E27FC236}">
                <a16:creationId xmlns:a16="http://schemas.microsoft.com/office/drawing/2014/main" id="{155AAC54-74A4-4456-A154-3A9D57CC2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3" name="WordArt 3">
            <a:extLst>
              <a:ext uri="{FF2B5EF4-FFF2-40B4-BE49-F238E27FC236}">
                <a16:creationId xmlns:a16="http://schemas.microsoft.com/office/drawing/2014/main" id="{456129A4-794B-408C-A071-5A8F1B88C82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BB397D0A-511E-447B-B0D7-E13486D23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A5A02105-2924-4725-9FBA-C5DF325D8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EB9DDBC1-73CC-4D50-AC01-9EBA225B2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（</a:t>
            </a: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）举例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 </a:t>
            </a:r>
            <a:r>
              <a:rPr lang="zh-CN" altLang="en-US">
                <a:solidFill>
                  <a:schemeClr val="bg1"/>
                </a:solidFill>
              </a:rPr>
              <a:t>求给定图的完全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关联矩阵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F48FE99F-9DB0-4967-B001-CE743CD9D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5612" name="Object 12">
            <a:extLst>
              <a:ext uri="{FF2B5EF4-FFF2-40B4-BE49-F238E27FC236}">
                <a16:creationId xmlns:a16="http://schemas.microsoft.com/office/drawing/2014/main" id="{3E167DFE-C82C-4B3C-B3D7-82799CBF5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516188"/>
          <a:ext cx="358140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VISIO" r:id="rId3" imgW="2394360" imgH="1532520" progId="Visio.Drawing.5">
                  <p:embed/>
                </p:oleObj>
              </mc:Choice>
              <mc:Fallback>
                <p:oleObj name="VISIO" r:id="rId3" imgW="2394360" imgH="1532520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6188"/>
                        <a:ext cx="3581400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93" name="Group 93">
            <a:extLst>
              <a:ext uri="{FF2B5EF4-FFF2-40B4-BE49-F238E27FC236}">
                <a16:creationId xmlns:a16="http://schemas.microsoft.com/office/drawing/2014/main" id="{E7B7E5B3-F471-4544-8D6A-155983B2A26F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2133600"/>
          <a:ext cx="4191000" cy="3086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80092224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72402456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23292"/>
                  </a:ext>
                </a:extLst>
              </a:tr>
              <a:tr h="203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1    1     1     0     1     0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0    0     1     1     0     0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0    0     0     1     1     1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1     0     0     0     1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0    0     0     0     0     0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221264"/>
                  </a:ext>
                </a:extLst>
              </a:tr>
            </a:tbl>
          </a:graphicData>
        </a:graphic>
      </p:graphicFrame>
      <p:sp>
        <p:nvSpPr>
          <p:cNvPr id="25694" name="Rectangle 94">
            <a:extLst>
              <a:ext uri="{FF2B5EF4-FFF2-40B4-BE49-F238E27FC236}">
                <a16:creationId xmlns:a16="http://schemas.microsoft.com/office/drawing/2014/main" id="{42FD9CF7-ECBC-4405-810E-0003FA09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hlinkClick r:id="rId5" action="ppaction://hlinksldjump"/>
              </a:rPr>
              <a:t>三、图的完全关联矩阵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>
            <a:extLst>
              <a:ext uri="{FF2B5EF4-FFF2-40B4-BE49-F238E27FC236}">
                <a16:creationId xmlns:a16="http://schemas.microsoft.com/office/drawing/2014/main" id="{84725B9A-F507-4833-A363-1A7ABF72F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9" name="WordArt 3">
            <a:extLst>
              <a:ext uri="{FF2B5EF4-FFF2-40B4-BE49-F238E27FC236}">
                <a16:creationId xmlns:a16="http://schemas.microsoft.com/office/drawing/2014/main" id="{E4E67743-E368-477F-9F30-D7BE64BE667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A1E52A55-08A4-4630-8BB2-49B6171DC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E6873CCE-FADF-4C6E-B77E-B29267DDC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E97AD590-0604-46CD-9805-EDB8DA285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991600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、有向图的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完全关联矩阵</a:t>
            </a:r>
            <a:endParaRPr lang="zh-CN" altLang="en-US" sz="28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（</a:t>
            </a: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）</a:t>
            </a:r>
            <a:r>
              <a:rPr lang="zh-CN" altLang="en-US" sz="2800" b="1">
                <a:solidFill>
                  <a:srgbClr val="FF0066"/>
                </a:solidFill>
              </a:rPr>
              <a:t>定义</a:t>
            </a:r>
            <a:r>
              <a:rPr lang="en-US" altLang="zh-CN" sz="2800" b="1">
                <a:solidFill>
                  <a:srgbClr val="FF0066"/>
                </a:solidFill>
              </a:rPr>
              <a:t>7-3. 4</a:t>
            </a:r>
            <a:r>
              <a:rPr lang="en-US" altLang="zh-CN" sz="2800">
                <a:solidFill>
                  <a:schemeClr val="bg1"/>
                </a:solidFill>
              </a:rPr>
              <a:t>   </a:t>
            </a:r>
            <a:r>
              <a:rPr lang="zh-CN" altLang="en-US" sz="2800">
                <a:solidFill>
                  <a:schemeClr val="bg1"/>
                </a:solidFill>
              </a:rPr>
              <a:t>给定简单有向图</a:t>
            </a:r>
            <a:r>
              <a:rPr lang="en-US" altLang="zh-CN" sz="2800">
                <a:solidFill>
                  <a:schemeClr val="bg1"/>
                </a:solidFill>
              </a:rPr>
              <a:t>G=&lt;V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E&gt;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                            </a:t>
            </a:r>
            <a:r>
              <a:rPr lang="en-US" altLang="zh-CN" sz="2800">
                <a:solidFill>
                  <a:schemeClr val="bg1"/>
                </a:solidFill>
              </a:rPr>
              <a:t>V={v</a:t>
            </a:r>
            <a:r>
              <a:rPr lang="en-US" altLang="zh-CN" sz="2800" baseline="-250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v</a:t>
            </a:r>
            <a:r>
              <a:rPr lang="en-US" altLang="zh-CN" sz="2800" baseline="-250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…,v</a:t>
            </a:r>
            <a:r>
              <a:rPr lang="en-US" altLang="zh-CN" sz="2800" baseline="-25000">
                <a:solidFill>
                  <a:schemeClr val="bg1"/>
                </a:solidFill>
              </a:rPr>
              <a:t>p</a:t>
            </a:r>
            <a:r>
              <a:rPr lang="en-US" altLang="zh-CN" sz="2800">
                <a:solidFill>
                  <a:schemeClr val="bg1"/>
                </a:solidFill>
              </a:rPr>
              <a:t>}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E={e</a:t>
            </a:r>
            <a:r>
              <a:rPr lang="en-US" altLang="zh-CN" sz="2800" baseline="-250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e</a:t>
            </a:r>
            <a:r>
              <a:rPr lang="en-US" altLang="zh-CN" sz="2800" baseline="-250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…,e</a:t>
            </a:r>
            <a:r>
              <a:rPr lang="en-US" altLang="zh-CN" sz="2800" baseline="-25000">
                <a:solidFill>
                  <a:schemeClr val="bg1"/>
                </a:solidFill>
              </a:rPr>
              <a:t>q</a:t>
            </a:r>
            <a:r>
              <a:rPr lang="en-US" altLang="zh-CN" sz="2800">
                <a:solidFill>
                  <a:schemeClr val="bg1"/>
                </a:solidFill>
              </a:rPr>
              <a:t>}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                            </a:t>
            </a:r>
            <a:r>
              <a:rPr lang="en-US" altLang="zh-CN" sz="2800">
                <a:solidFill>
                  <a:schemeClr val="bg1"/>
                </a:solidFill>
              </a:rPr>
              <a:t>p×q</a:t>
            </a:r>
            <a:r>
              <a:rPr lang="zh-CN" altLang="en-US" sz="2800">
                <a:solidFill>
                  <a:schemeClr val="bg1"/>
                </a:solidFill>
              </a:rPr>
              <a:t>阶矩阵</a:t>
            </a:r>
            <a:r>
              <a:rPr lang="en-US" altLang="zh-CN" sz="2800">
                <a:solidFill>
                  <a:schemeClr val="bg1"/>
                </a:solidFill>
              </a:rPr>
              <a:t>M(G)=(m</a:t>
            </a:r>
            <a:r>
              <a:rPr lang="en-US" altLang="zh-CN" sz="2800" baseline="-25000">
                <a:solidFill>
                  <a:schemeClr val="bg1"/>
                </a:solidFill>
              </a:rPr>
              <a:t>ij</a:t>
            </a:r>
            <a:r>
              <a:rPr lang="en-US" altLang="zh-CN" sz="2800">
                <a:solidFill>
                  <a:schemeClr val="bg1"/>
                </a:solidFill>
              </a:rPr>
              <a:t>)</a:t>
            </a:r>
            <a:r>
              <a:rPr lang="zh-CN" altLang="en-US" sz="2800">
                <a:solidFill>
                  <a:schemeClr val="bg1"/>
                </a:solidFill>
              </a:rPr>
              <a:t>，其中</a:t>
            </a:r>
            <a:r>
              <a:rPr lang="en-US" altLang="zh-CN" sz="2800">
                <a:solidFill>
                  <a:schemeClr val="bg1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endParaRPr lang="en-US" altLang="zh-CN" sz="28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</a:rPr>
              <a:t>m</a:t>
            </a:r>
            <a:r>
              <a:rPr lang="en-US" altLang="zh-CN" sz="2800" baseline="-25000">
                <a:solidFill>
                  <a:schemeClr val="bg1"/>
                </a:solidFill>
              </a:rPr>
              <a:t>ij</a:t>
            </a:r>
            <a:r>
              <a:rPr lang="en-US" altLang="zh-CN" sz="2800">
                <a:solidFill>
                  <a:schemeClr val="bg1"/>
                </a:solidFill>
              </a:rPr>
              <a:t>=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称</a:t>
            </a:r>
            <a:r>
              <a:rPr lang="en-US" altLang="zh-CN" sz="2800">
                <a:solidFill>
                  <a:schemeClr val="bg1"/>
                </a:solidFill>
              </a:rPr>
              <a:t>M(G)</a:t>
            </a:r>
            <a:r>
              <a:rPr lang="zh-CN" altLang="en-US" sz="2800">
                <a:solidFill>
                  <a:schemeClr val="bg1"/>
                </a:solidFill>
              </a:rPr>
              <a:t>为</a:t>
            </a:r>
            <a:r>
              <a:rPr lang="en-US" altLang="zh-CN" sz="2800">
                <a:solidFill>
                  <a:schemeClr val="bg1"/>
                </a:solidFill>
              </a:rPr>
              <a:t>G</a:t>
            </a:r>
            <a:r>
              <a:rPr lang="zh-CN" altLang="en-US" sz="2800">
                <a:solidFill>
                  <a:schemeClr val="bg1"/>
                </a:solidFill>
              </a:rPr>
              <a:t>的完全关联矩阵。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B8AB6B5E-2698-437E-BF12-19737BF03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F2681A44-382A-4CBD-87F0-AA825EDF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51A8F56D-D6BD-471A-9F02-91ABCE9E1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313" y="3786188"/>
          <a:ext cx="3789362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5" imgW="1841400" imgH="787320" progId="Equation.DSMT4">
                  <p:embed/>
                </p:oleObj>
              </mc:Choice>
              <mc:Fallback>
                <p:oleObj name="Equation" r:id="rId5" imgW="1841400" imgH="787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3786188"/>
                        <a:ext cx="3789362" cy="162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>
            <a:extLst>
              <a:ext uri="{FF2B5EF4-FFF2-40B4-BE49-F238E27FC236}">
                <a16:creationId xmlns:a16="http://schemas.microsoft.com/office/drawing/2014/main" id="{6106F75A-19A7-4B17-9D5E-EBAC17B0A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7" name="WordArt 3">
            <a:extLst>
              <a:ext uri="{FF2B5EF4-FFF2-40B4-BE49-F238E27FC236}">
                <a16:creationId xmlns:a16="http://schemas.microsoft.com/office/drawing/2014/main" id="{2A0EFCDF-560A-4E2B-8522-2627775D790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  <p:sp>
        <p:nvSpPr>
          <p:cNvPr id="26628" name="Line 4">
            <a:extLst>
              <a:ext uri="{FF2B5EF4-FFF2-40B4-BE49-F238E27FC236}">
                <a16:creationId xmlns:a16="http://schemas.microsoft.com/office/drawing/2014/main" id="{F765BB9A-1B8E-405B-ADE4-47A6272F8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104650CE-6C41-4945-B97E-E7D8CEA29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6F7BC171-3238-4B05-B1E0-9FBD56FC0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（</a:t>
            </a: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）举例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   </a:t>
            </a:r>
            <a:r>
              <a:rPr lang="zh-CN" altLang="en-US">
                <a:solidFill>
                  <a:schemeClr val="bg1"/>
                </a:solidFill>
              </a:rPr>
              <a:t>求给定图的完全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关联矩阵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7E617252-EB4D-485C-AB12-04D3CD31B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6668" name="Group 44">
            <a:extLst>
              <a:ext uri="{FF2B5EF4-FFF2-40B4-BE49-F238E27FC236}">
                <a16:creationId xmlns:a16="http://schemas.microsoft.com/office/drawing/2014/main" id="{2A141E26-F0F7-491B-A19B-63E6E140D2EB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209800"/>
          <a:ext cx="5029200" cy="308610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3050636855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168886276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e1   e2   e3   e4   e5   e6   e7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533489"/>
                  </a:ext>
                </a:extLst>
              </a:tr>
              <a:tr h="203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v4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1     0     0     0     1     1    1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-1    1     0     0     0     0    0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-1     1     0     0    -1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0    -1     1     0     0   -1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0     0    -1    -1     0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340288"/>
                  </a:ext>
                </a:extLst>
              </a:tr>
            </a:tbl>
          </a:graphicData>
        </a:graphic>
      </p:graphicFrame>
      <p:graphicFrame>
        <p:nvGraphicFramePr>
          <p:cNvPr id="26647" name="Object 23">
            <a:extLst>
              <a:ext uri="{FF2B5EF4-FFF2-40B4-BE49-F238E27FC236}">
                <a16:creationId xmlns:a16="http://schemas.microsoft.com/office/drawing/2014/main" id="{2C89157B-7368-41B9-BE25-60DCAD7B3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286000"/>
          <a:ext cx="3124200" cy="305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VISIO" r:id="rId3" imgW="1836360" imgH="1796400" progId="Visio.Drawing.5">
                  <p:embed/>
                </p:oleObj>
              </mc:Choice>
              <mc:Fallback>
                <p:oleObj name="VISIO" r:id="rId3" imgW="1836360" imgH="1796400" progId="Visio.Drawing.5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124200" cy="305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9" name="Rectangle 45">
            <a:extLst>
              <a:ext uri="{FF2B5EF4-FFF2-40B4-BE49-F238E27FC236}">
                <a16:creationId xmlns:a16="http://schemas.microsoft.com/office/drawing/2014/main" id="{1F270576-16FD-44BA-B204-051F299F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hlinkClick r:id="rId5" action="ppaction://hlinksldjump"/>
              </a:rPr>
              <a:t>三、图的完全关联矩阵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>
            <a:extLst>
              <a:ext uri="{FF2B5EF4-FFF2-40B4-BE49-F238E27FC236}">
                <a16:creationId xmlns:a16="http://schemas.microsoft.com/office/drawing/2014/main" id="{EBED4978-CC67-4F11-A0F1-1AB1D272A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1" name="WordArt 3">
            <a:extLst>
              <a:ext uri="{FF2B5EF4-FFF2-40B4-BE49-F238E27FC236}">
                <a16:creationId xmlns:a16="http://schemas.microsoft.com/office/drawing/2014/main" id="{BBA2CA27-0849-4DCB-8141-2561067CC54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57FF9580-524B-41A6-9249-E378C50C7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9320FD44-BC3C-4315-8055-744206955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DD299447-AB9B-45D8-9257-DC7C3350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30580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完全关联矩阵的秩</a:t>
            </a:r>
            <a:endParaRPr lang="zh-CN" altLang="en-US" sz="28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33"/>
                </a:solidFill>
              </a:rPr>
              <a:t>定理</a:t>
            </a:r>
            <a:r>
              <a:rPr lang="en-US" altLang="zh-CN" sz="2800" b="1">
                <a:solidFill>
                  <a:srgbClr val="990033"/>
                </a:solidFill>
                <a:latin typeface="宋体" panose="02010600030101010101" pitchFamily="2" charset="-122"/>
              </a:rPr>
              <a:t>7-3.2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>
                <a:solidFill>
                  <a:schemeClr val="bg1"/>
                </a:solidFill>
              </a:rPr>
              <a:t>如果一个连通图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800">
                <a:solidFill>
                  <a:schemeClr val="bg1"/>
                </a:solidFill>
              </a:rPr>
              <a:t>有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</a:rPr>
              <a:t>个结点，则其完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全关联矩阵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800">
                <a:solidFill>
                  <a:schemeClr val="bg1"/>
                </a:solidFill>
              </a:rPr>
              <a:t>(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G</a:t>
            </a:r>
            <a:r>
              <a:rPr lang="en-US" altLang="zh-CN" sz="2800">
                <a:solidFill>
                  <a:schemeClr val="bg1"/>
                </a:solidFill>
              </a:rPr>
              <a:t>)</a:t>
            </a:r>
            <a:r>
              <a:rPr lang="zh-CN" altLang="en-US" sz="2800">
                <a:solidFill>
                  <a:schemeClr val="bg1"/>
                </a:solidFill>
              </a:rPr>
              <a:t>的秩为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r-1</a:t>
            </a:r>
            <a:r>
              <a:rPr lang="zh-CN" altLang="en-US" sz="2800">
                <a:solidFill>
                  <a:schemeClr val="bg1"/>
                </a:solidFill>
              </a:rPr>
              <a:t>，即</a:t>
            </a:r>
            <a:r>
              <a:rPr lang="en-US" altLang="zh-CN" sz="2800" i="1">
                <a:solidFill>
                  <a:schemeClr val="bg1"/>
                </a:solidFill>
                <a:latin typeface="宋体" panose="02010600030101010101" pitchFamily="2" charset="-122"/>
              </a:rPr>
              <a:t>rank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 M</a:t>
            </a:r>
            <a:r>
              <a:rPr lang="en-US" altLang="zh-CN" sz="2800">
                <a:solidFill>
                  <a:schemeClr val="bg1"/>
                </a:solidFill>
              </a:rPr>
              <a:t>(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G</a:t>
            </a:r>
            <a:r>
              <a:rPr lang="en-US" altLang="zh-CN" sz="2800">
                <a:solidFill>
                  <a:schemeClr val="bg1"/>
                </a:solidFill>
              </a:rPr>
              <a:t>)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= r-1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  <a:endParaRPr lang="zh-CN" altLang="en-US" sz="28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证明（略</a:t>
            </a:r>
            <a:r>
              <a:rPr lang="zh-CN" altLang="en-US" sz="2800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r>
              <a:rPr lang="zh-CN" altLang="en-US" sz="2800">
                <a:solidFill>
                  <a:schemeClr val="bg1"/>
                </a:solidFill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33"/>
                </a:solidFill>
              </a:rPr>
              <a:t>推论</a:t>
            </a:r>
            <a:r>
              <a:rPr lang="zh-CN" altLang="en-US" sz="2800">
                <a:solidFill>
                  <a:schemeClr val="bg1"/>
                </a:solidFill>
              </a:rPr>
              <a:t>    设图</a:t>
            </a:r>
            <a:r>
              <a:rPr lang="en-US" altLang="zh-CN" sz="2800">
                <a:solidFill>
                  <a:schemeClr val="bg1"/>
                </a:solidFill>
              </a:rPr>
              <a:t>G</a:t>
            </a:r>
            <a:r>
              <a:rPr lang="zh-CN" altLang="en-US" sz="2800">
                <a:solidFill>
                  <a:schemeClr val="bg1"/>
                </a:solidFill>
              </a:rPr>
              <a:t>有</a:t>
            </a:r>
            <a:r>
              <a:rPr lang="en-US" altLang="zh-CN" sz="2800">
                <a:solidFill>
                  <a:schemeClr val="bg1"/>
                </a:solidFill>
              </a:rPr>
              <a:t>r</a:t>
            </a:r>
            <a:r>
              <a:rPr lang="zh-CN" altLang="en-US" sz="2800">
                <a:solidFill>
                  <a:schemeClr val="bg1"/>
                </a:solidFill>
              </a:rPr>
              <a:t>个结点，</a:t>
            </a:r>
            <a:r>
              <a:rPr lang="en-US" altLang="zh-CN" sz="2800">
                <a:solidFill>
                  <a:schemeClr val="bg1"/>
                </a:solidFill>
              </a:rPr>
              <a:t>w</a:t>
            </a:r>
            <a:r>
              <a:rPr lang="zh-CN" altLang="en-US" sz="2800">
                <a:solidFill>
                  <a:schemeClr val="bg1"/>
                </a:solidFill>
              </a:rPr>
              <a:t>个最大连通子图（即连通分支），则图</a:t>
            </a:r>
            <a:r>
              <a:rPr lang="en-US" altLang="zh-CN" sz="2800">
                <a:solidFill>
                  <a:schemeClr val="bg1"/>
                </a:solidFill>
              </a:rPr>
              <a:t>G</a:t>
            </a:r>
            <a:r>
              <a:rPr lang="zh-CN" altLang="en-US" sz="2800">
                <a:solidFill>
                  <a:schemeClr val="bg1"/>
                </a:solidFill>
              </a:rPr>
              <a:t>的完全关联矩阵的秩为</a:t>
            </a:r>
            <a:r>
              <a:rPr lang="en-US" altLang="zh-CN" sz="2800">
                <a:solidFill>
                  <a:schemeClr val="bg1"/>
                </a:solidFill>
              </a:rPr>
              <a:t>r-w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E204FE40-CC33-444A-B6C5-C8C0144A5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4" name="Rectangle 26">
            <a:extLst>
              <a:ext uri="{FF2B5EF4-FFF2-40B4-BE49-F238E27FC236}">
                <a16:creationId xmlns:a16="http://schemas.microsoft.com/office/drawing/2014/main" id="{5B05D3E3-1573-4FD1-9FEA-116E6A550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5" name="Text Box 27">
            <a:extLst>
              <a:ext uri="{FF2B5EF4-FFF2-40B4-BE49-F238E27FC236}">
                <a16:creationId xmlns:a16="http://schemas.microsoft.com/office/drawing/2014/main" id="{B60F554A-FA0C-4447-9340-F8F66D826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0292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学习要求：了解</a:t>
            </a:r>
          </a:p>
        </p:txBody>
      </p:sp>
      <p:sp>
        <p:nvSpPr>
          <p:cNvPr id="27676" name="Rectangle 28">
            <a:extLst>
              <a:ext uri="{FF2B5EF4-FFF2-40B4-BE49-F238E27FC236}">
                <a16:creationId xmlns:a16="http://schemas.microsoft.com/office/drawing/2014/main" id="{CAB97F20-A210-4C15-BD36-AB4B00046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hlinkClick r:id="rId4" action="ppaction://hlinksldjump"/>
              </a:rPr>
              <a:t>三、图的完全关联矩阵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uild="p" autoUpdateAnimBg="0"/>
      <p:bldP spid="27675" grpId="0" build="p" autoUpdateAnimBg="0"/>
      <p:bldP spid="2767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EE4972F8-4BEC-43DC-A55D-2E141CBB2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F636DF02-5900-459D-8413-84239506B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33694FD6-5B67-47BC-BEF2-67373C57A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03A2A51D-D906-4FE8-95D5-962BF45EF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8458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>
                <a:solidFill>
                  <a:srgbClr val="FF0066"/>
                </a:solidFill>
              </a:rPr>
              <a:t>定义</a:t>
            </a:r>
            <a:r>
              <a:rPr lang="en-US" altLang="zh-CN" b="1">
                <a:solidFill>
                  <a:srgbClr val="FF0066"/>
                </a:solidFill>
              </a:rPr>
              <a:t>7-3.1</a:t>
            </a:r>
            <a:r>
              <a:rPr lang="zh-CN" altLang="en-US">
                <a:solidFill>
                  <a:schemeClr val="bg1"/>
                </a:solidFill>
              </a:rPr>
              <a:t>设</a:t>
            </a:r>
            <a:r>
              <a:rPr lang="en-US" altLang="zh-CN">
                <a:solidFill>
                  <a:schemeClr val="bg1"/>
                </a:solidFill>
              </a:rPr>
              <a:t>G=&lt;V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E&gt;</a:t>
            </a:r>
            <a:r>
              <a:rPr lang="zh-CN" altLang="en-US">
                <a:solidFill>
                  <a:schemeClr val="bg1"/>
                </a:solidFill>
              </a:rPr>
              <a:t>是一个简单图，它有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个结点</a:t>
            </a:r>
          </a:p>
          <a:p>
            <a:pPr algn="just"/>
            <a:r>
              <a:rPr lang="zh-CN" altLang="en-US">
                <a:solidFill>
                  <a:schemeClr val="bg1"/>
                </a:solidFill>
              </a:rPr>
              <a:t>                 </a:t>
            </a:r>
            <a:r>
              <a:rPr lang="en-US" altLang="zh-CN">
                <a:solidFill>
                  <a:schemeClr val="bg1"/>
                </a:solidFill>
              </a:rPr>
              <a:t>V={v</a:t>
            </a:r>
            <a:r>
              <a:rPr lang="en-US" altLang="zh-CN" baseline="-30000">
                <a:solidFill>
                  <a:schemeClr val="bg1"/>
                </a:solidFill>
              </a:rPr>
              <a:t>1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30000">
                <a:solidFill>
                  <a:schemeClr val="bg1"/>
                </a:solidFill>
              </a:rPr>
              <a:t>2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…,v</a:t>
            </a:r>
            <a:r>
              <a:rPr lang="en-US" altLang="zh-CN" baseline="-30000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}</a:t>
            </a:r>
            <a:r>
              <a:rPr lang="zh-CN" altLang="en-US">
                <a:solidFill>
                  <a:schemeClr val="bg1"/>
                </a:solidFill>
              </a:rPr>
              <a:t>，则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阶方阵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=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30000">
                <a:solidFill>
                  <a:schemeClr val="bg1"/>
                </a:solidFill>
              </a:rPr>
              <a:t>ij</a:t>
            </a:r>
            <a:r>
              <a:rPr lang="zh-CN" altLang="en-US">
                <a:solidFill>
                  <a:schemeClr val="bg1"/>
                </a:solidFill>
              </a:rPr>
              <a:t>）称为</a:t>
            </a:r>
          </a:p>
          <a:p>
            <a:pPr algn="just"/>
            <a:r>
              <a:rPr lang="zh-CN" altLang="en-US">
                <a:solidFill>
                  <a:schemeClr val="bg1"/>
                </a:solidFill>
              </a:rPr>
              <a:t>                 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的邻接矩阵。</a:t>
            </a:r>
          </a:p>
          <a:p>
            <a:pPr algn="just" eaLnBrk="0" hangingPunct="0"/>
            <a:endParaRPr lang="zh-CN" altLang="en-US">
              <a:solidFill>
                <a:schemeClr val="bg1"/>
              </a:solidFill>
            </a:endParaRPr>
          </a:p>
          <a:p>
            <a:pPr algn="just" eaLnBrk="0" hangingPunct="0"/>
            <a:r>
              <a:rPr lang="zh-CN" altLang="en-US">
                <a:solidFill>
                  <a:schemeClr val="bg1"/>
                </a:solidFill>
              </a:rPr>
              <a:t>其中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30000">
                <a:solidFill>
                  <a:schemeClr val="bg1"/>
                </a:solidFill>
              </a:rPr>
              <a:t>ij</a:t>
            </a:r>
            <a:r>
              <a:rPr lang="en-US" altLang="zh-CN">
                <a:solidFill>
                  <a:schemeClr val="bg1"/>
                </a:solidFill>
              </a:rPr>
              <a:t>=		</a:t>
            </a:r>
          </a:p>
          <a:p>
            <a:pPr algn="just" eaLnBrk="0" hangingPunct="0"/>
            <a:endParaRPr lang="en-US" altLang="zh-CN">
              <a:solidFill>
                <a:schemeClr val="bg1"/>
              </a:solidFill>
            </a:endParaRPr>
          </a:p>
          <a:p>
            <a:pPr algn="just" eaLnBrk="0" hangingPunct="0"/>
            <a:endParaRPr lang="en-US" altLang="zh-CN">
              <a:solidFill>
                <a:schemeClr val="bg1"/>
              </a:solidFill>
            </a:endParaRPr>
          </a:p>
          <a:p>
            <a:pPr algn="just" eaLnBrk="0" hangingPunct="0"/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adj</a:t>
            </a:r>
            <a:r>
              <a:rPr lang="zh-CN" altLang="en-US">
                <a:solidFill>
                  <a:schemeClr val="bg1"/>
                </a:solidFill>
              </a:rPr>
              <a:t>表示邻接，</a:t>
            </a:r>
            <a:r>
              <a:rPr lang="en-US" altLang="zh-CN">
                <a:solidFill>
                  <a:schemeClr val="bg1"/>
                </a:solidFill>
              </a:rPr>
              <a:t>nadj</a:t>
            </a:r>
            <a:r>
              <a:rPr lang="zh-CN" altLang="en-US">
                <a:solidFill>
                  <a:schemeClr val="bg1"/>
                </a:solidFill>
              </a:rPr>
              <a:t>表示不邻接。）</a:t>
            </a:r>
          </a:p>
        </p:txBody>
      </p:sp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30278A41-CF99-4A55-9720-4EE950E21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292600"/>
          <a:ext cx="32607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5" imgW="1650960" imgH="507960" progId="Equation.DSMT4">
                  <p:embed/>
                </p:oleObj>
              </mc:Choice>
              <mc:Fallback>
                <p:oleObj name="Equation" r:id="rId5" imgW="1650960" imgH="5079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92600"/>
                        <a:ext cx="3260725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3">
            <a:extLst>
              <a:ext uri="{FF2B5EF4-FFF2-40B4-BE49-F238E27FC236}">
                <a16:creationId xmlns:a16="http://schemas.microsoft.com/office/drawing/2014/main" id="{4EF294C7-249E-451A-85BD-1E4B95323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71538"/>
            <a:ext cx="88392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一、图的邻接矩阵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复习：第三章给定集合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上的关系</a:t>
            </a:r>
            <a:r>
              <a:rPr lang="en-US" altLang="zh-CN">
                <a:solidFill>
                  <a:schemeClr val="bg1"/>
                </a:solidFill>
              </a:rPr>
              <a:t>R</a:t>
            </a:r>
            <a:r>
              <a:rPr lang="zh-CN" altLang="en-US">
                <a:solidFill>
                  <a:schemeClr val="bg1"/>
                </a:solidFill>
              </a:rPr>
              <a:t>，可用一个有向图（关系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图）、关系矩阵表示。它们表示了集合中元素之间的邻接关系。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、邻接矩阵的定义</a:t>
            </a:r>
          </a:p>
        </p:txBody>
      </p:sp>
      <p:sp>
        <p:nvSpPr>
          <p:cNvPr id="6159" name="WordArt 15">
            <a:extLst>
              <a:ext uri="{FF2B5EF4-FFF2-40B4-BE49-F238E27FC236}">
                <a16:creationId xmlns:a16="http://schemas.microsoft.com/office/drawing/2014/main" id="{F5C11834-4950-4DD2-BA07-5C6A332120B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" grpId="0" build="p" autoUpdateAnimBg="0"/>
      <p:bldP spid="615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FC0D230D-8CB3-4B42-8943-DCDD9EE41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42294EDD-15D4-4174-812C-E11CD918D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ABEDC504-897D-488E-80D8-1985A2351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69D602F1-F14C-47AA-8C41-8DF9601BF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838200"/>
          <a:ext cx="24765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VISIO" r:id="rId3" imgW="2476440" imgH="2663640" progId="Visio.Drawing.5">
                  <p:embed/>
                </p:oleObj>
              </mc:Choice>
              <mc:Fallback>
                <p:oleObj name="VISIO" r:id="rId3" imgW="2476440" imgH="2663640" progId="Visio.Drawing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24765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>
            <a:extLst>
              <a:ext uri="{FF2B5EF4-FFF2-40B4-BE49-F238E27FC236}">
                <a16:creationId xmlns:a16="http://schemas.microsoft.com/office/drawing/2014/main" id="{20F2811B-D165-4599-8BFF-16D949C4A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914400"/>
            <a:ext cx="35052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      </a:t>
            </a:r>
            <a:r>
              <a:rPr lang="en-US" altLang="zh-CN">
                <a:solidFill>
                  <a:schemeClr val="bg1"/>
                </a:solidFill>
              </a:rPr>
              <a:t>0   1   1   1   1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1   0   1   0   0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A(G)=    1   1   0   1   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1   0   1   0   1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1   0   0   1   0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179" name="AutoShape 11">
            <a:extLst>
              <a:ext uri="{FF2B5EF4-FFF2-40B4-BE49-F238E27FC236}">
                <a16:creationId xmlns:a16="http://schemas.microsoft.com/office/drawing/2014/main" id="{6C5DB7C8-3CC4-4A07-9F07-27C3AB3CB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066800"/>
            <a:ext cx="2057400" cy="2438400"/>
          </a:xfrm>
          <a:prstGeom prst="bracketPair">
            <a:avLst>
              <a:gd name="adj" fmla="val 5093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81" name="Object 13">
            <a:extLst>
              <a:ext uri="{FF2B5EF4-FFF2-40B4-BE49-F238E27FC236}">
                <a16:creationId xmlns:a16="http://schemas.microsoft.com/office/drawing/2014/main" id="{064FC65D-D9FF-4F56-A08B-C9816582A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343400"/>
          <a:ext cx="183673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VISIO" r:id="rId5" imgW="1836360" imgH="1396440" progId="Visio.Drawing.5">
                  <p:embed/>
                </p:oleObj>
              </mc:Choice>
              <mc:Fallback>
                <p:oleObj name="VISIO" r:id="rId5" imgW="1836360" imgH="1396440" progId="Visio.Drawing.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836738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4" name="Group 16">
            <a:extLst>
              <a:ext uri="{FF2B5EF4-FFF2-40B4-BE49-F238E27FC236}">
                <a16:creationId xmlns:a16="http://schemas.microsoft.com/office/drawing/2014/main" id="{5A01F013-AB5B-4412-99F6-F8D1143E0DB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114800"/>
            <a:ext cx="3048000" cy="2100263"/>
            <a:chOff x="2736" y="2592"/>
            <a:chExt cx="1920" cy="1323"/>
          </a:xfrm>
        </p:grpSpPr>
        <p:sp>
          <p:nvSpPr>
            <p:cNvPr id="7182" name="Text Box 14">
              <a:extLst>
                <a:ext uri="{FF2B5EF4-FFF2-40B4-BE49-F238E27FC236}">
                  <a16:creationId xmlns:a16="http://schemas.microsoft.com/office/drawing/2014/main" id="{FFF8719C-ECC6-4F47-A4C4-98840D68B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592"/>
              <a:ext cx="1920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    </a:t>
              </a:r>
              <a:r>
                <a:rPr lang="en-US" altLang="zh-CN">
                  <a:solidFill>
                    <a:schemeClr val="bg1"/>
                  </a:solidFill>
                </a:rPr>
                <a:t>0   1   0   0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            0   0   1   1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A(G)=  1   1   0   1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            1   0   0   0</a:t>
              </a:r>
            </a:p>
          </p:txBody>
        </p:sp>
        <p:sp>
          <p:nvSpPr>
            <p:cNvPr id="7183" name="AutoShape 15">
              <a:extLst>
                <a:ext uri="{FF2B5EF4-FFF2-40B4-BE49-F238E27FC236}">
                  <a16:creationId xmlns:a16="http://schemas.microsoft.com/office/drawing/2014/main" id="{87E7D80B-7D82-4DED-9E64-912659363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0"/>
              <a:ext cx="960" cy="1248"/>
            </a:xfrm>
            <a:prstGeom prst="bracketPair">
              <a:avLst>
                <a:gd name="adj" fmla="val 5731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5" name="Rectangle 17">
            <a:extLst>
              <a:ext uri="{FF2B5EF4-FFF2-40B4-BE49-F238E27FC236}">
                <a16:creationId xmlns:a16="http://schemas.microsoft.com/office/drawing/2014/main" id="{6FEA43D8-FCAF-40DE-AC27-C45CB3E3D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86740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一、</a:t>
            </a:r>
            <a:r>
              <a:rPr lang="zh-CN" altLang="en-US">
                <a:solidFill>
                  <a:schemeClr val="bg1"/>
                </a:solidFill>
                <a:hlinkClick r:id="rId7" action="ppaction://hlinksldjump"/>
              </a:rPr>
              <a:t>图的邻接矩阵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3B66ABA1-DFC8-4444-AA8A-83125D426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例：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ED0DAA23-CFCF-4325-82A1-2BBD78F44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6576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注</a:t>
            </a:r>
            <a:r>
              <a:rPr lang="zh-CN" altLang="en-US" sz="2000"/>
              <a:t>：无向图的邻接矩阵是对称矩阵</a:t>
            </a:r>
          </a:p>
        </p:txBody>
      </p:sp>
      <p:sp>
        <p:nvSpPr>
          <p:cNvPr id="7188" name="WordArt 20">
            <a:extLst>
              <a:ext uri="{FF2B5EF4-FFF2-40B4-BE49-F238E27FC236}">
                <a16:creationId xmlns:a16="http://schemas.microsoft.com/office/drawing/2014/main" id="{661B4209-250C-4144-B3A5-D5D0A3B300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01D1DCB4-9CEA-4C82-87DE-CA1FBFD75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2422D651-F5E8-4660-BED8-C241FDB40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7156FCEB-5D45-45C4-A2A3-8F41AC15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E1CE1953-8B81-472F-9E4B-1DF4735B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7630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、从图的邻接矩阵可以得到图的很多重要</a:t>
            </a:r>
            <a:r>
              <a:rPr lang="zh-CN" altLang="en-US"/>
              <a:t>性质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）第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行中值为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的元素数目等于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的出度；第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列中值为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的元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素数目等于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的入度。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 </a:t>
            </a:r>
            <a:r>
              <a:rPr lang="en-US" altLang="zh-CN">
                <a:solidFill>
                  <a:schemeClr val="bg1"/>
                </a:solidFill>
              </a:rPr>
              <a:t>B=(A(G))</a:t>
            </a:r>
            <a:r>
              <a:rPr lang="en-US" altLang="zh-CN" baseline="30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则我们有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                  </a:t>
            </a:r>
            <a:r>
              <a:rPr lang="zh-CN" altLang="en-US" baseline="-25000">
                <a:solidFill>
                  <a:schemeClr val="bg1"/>
                </a:solidFill>
              </a:rPr>
              <a:t> 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      b</a:t>
            </a:r>
            <a:r>
              <a:rPr lang="en-US" altLang="zh-CN" baseline="-25000">
                <a:solidFill>
                  <a:schemeClr val="bg1"/>
                </a:solidFill>
              </a:rPr>
              <a:t>ij</a:t>
            </a:r>
            <a:r>
              <a:rPr lang="en-US" altLang="zh-CN">
                <a:solidFill>
                  <a:schemeClr val="bg1"/>
                </a:solidFill>
              </a:rPr>
              <a:t> = ∑a</a:t>
            </a:r>
            <a:r>
              <a:rPr lang="en-US" altLang="zh-CN" baseline="-25000">
                <a:solidFill>
                  <a:schemeClr val="bg1"/>
                </a:solidFill>
              </a:rPr>
              <a:t>ik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kj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              </a:t>
            </a:r>
            <a:r>
              <a:rPr lang="en-US" altLang="zh-CN" baseline="30000">
                <a:solidFill>
                  <a:schemeClr val="bg1"/>
                </a:solidFill>
              </a:rPr>
              <a:t>k=1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ij</a:t>
            </a:r>
            <a:r>
              <a:rPr lang="zh-CN" altLang="en-US">
                <a:solidFill>
                  <a:schemeClr val="bg1"/>
                </a:solidFill>
              </a:rPr>
              <a:t>表示从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长度为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的路的数目；如果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ij</a:t>
            </a:r>
            <a:r>
              <a:rPr lang="en-US" altLang="zh-CN">
                <a:solidFill>
                  <a:schemeClr val="bg1"/>
                </a:solidFill>
              </a:rPr>
              <a:t> =0</a:t>
            </a:r>
            <a:r>
              <a:rPr lang="zh-CN" altLang="en-US">
                <a:solidFill>
                  <a:schemeClr val="bg1"/>
                </a:solidFill>
              </a:rPr>
              <a:t>表示没有长度为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的路；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ii</a:t>
            </a:r>
            <a:r>
              <a:rPr lang="zh-CN" altLang="en-US">
                <a:solidFill>
                  <a:schemeClr val="bg1"/>
                </a:solidFill>
              </a:rPr>
              <a:t>表示从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长度为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的回路的数目。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 b="1"/>
              <a:t>证明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8209" name="WordArt 17">
            <a:extLst>
              <a:ext uri="{FF2B5EF4-FFF2-40B4-BE49-F238E27FC236}">
                <a16:creationId xmlns:a16="http://schemas.microsoft.com/office/drawing/2014/main" id="{06C0A3BC-9F57-4047-B20F-B3F4503324D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17CD7855-3EAB-4885-AAE9-32F9E4CD9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5561C01C-10CC-481A-86EA-7433CF3B8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AF47645C-B1CD-44DA-BE83-45BED25A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4FC9B47D-BA29-48B9-B36A-E2F46707E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B4F4F8D5-B16E-4BE6-87D6-469279B6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35050"/>
            <a:ext cx="8077200" cy="385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       </a:t>
            </a:r>
            <a:r>
              <a:rPr lang="zh-CN" altLang="en-US" b="1"/>
              <a:t>证明</a:t>
            </a:r>
            <a:r>
              <a:rPr lang="zh-CN" altLang="en-US">
                <a:solidFill>
                  <a:schemeClr val="bg1"/>
                </a:solidFill>
              </a:rPr>
              <a:t>：  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</a:rPr>
              <a:t>                 每条从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长度为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的路，中间必经过一个结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</a:rPr>
              <a:t>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k </a:t>
            </a:r>
            <a:r>
              <a:rPr lang="zh-CN" altLang="en-US">
                <a:solidFill>
                  <a:schemeClr val="bg1"/>
                </a:solidFill>
              </a:rPr>
              <a:t>，即</a:t>
            </a:r>
            <a:r>
              <a:rPr lang="zh-CN" altLang="en-US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→v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en-US" altLang="zh-CN">
                <a:solidFill>
                  <a:schemeClr val="bg1"/>
                </a:solidFill>
              </a:rPr>
              <a:t>→ v</a:t>
            </a:r>
            <a:r>
              <a:rPr lang="en-US" altLang="zh-CN" baseline="-25000">
                <a:solidFill>
                  <a:schemeClr val="bg1"/>
                </a:solidFill>
              </a:rPr>
              <a:t>j </a:t>
            </a:r>
            <a:r>
              <a:rPr lang="en-US" altLang="zh-CN">
                <a:solidFill>
                  <a:schemeClr val="bg1"/>
                </a:solidFill>
              </a:rPr>
              <a:t>(1≤k≤n)</a:t>
            </a:r>
            <a:r>
              <a:rPr lang="zh-CN" altLang="en-US">
                <a:solidFill>
                  <a:schemeClr val="bg1"/>
                </a:solidFill>
              </a:rPr>
              <a:t>，而如果图中有路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→v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en-US" altLang="zh-CN">
                <a:solidFill>
                  <a:schemeClr val="bg1"/>
                </a:solidFill>
              </a:rPr>
              <a:t>→ 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存在，那么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ik</a:t>
            </a:r>
            <a:r>
              <a:rPr lang="en-US" altLang="zh-CN">
                <a:solidFill>
                  <a:schemeClr val="bg1"/>
                </a:solidFill>
              </a:rPr>
              <a:t>=a</a:t>
            </a:r>
            <a:r>
              <a:rPr lang="en-US" altLang="zh-CN" baseline="-25000">
                <a:solidFill>
                  <a:schemeClr val="bg1"/>
                </a:solidFill>
              </a:rPr>
              <a:t>kj</a:t>
            </a:r>
            <a:r>
              <a:rPr lang="en-US" altLang="zh-CN">
                <a:solidFill>
                  <a:schemeClr val="bg1"/>
                </a:solidFill>
              </a:rPr>
              <a:t>=1</a:t>
            </a:r>
            <a:r>
              <a:rPr lang="zh-CN" altLang="en-US">
                <a:solidFill>
                  <a:schemeClr val="bg1"/>
                </a:solidFill>
              </a:rPr>
              <a:t>，即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ik</a:t>
            </a:r>
            <a:r>
              <a:rPr lang="en-US" altLang="zh-CN">
                <a:solidFill>
                  <a:schemeClr val="bg1"/>
                </a:solidFill>
              </a:rPr>
              <a:t>·a</a:t>
            </a:r>
            <a:r>
              <a:rPr lang="en-US" altLang="zh-CN" baseline="-25000">
                <a:solidFill>
                  <a:schemeClr val="bg1"/>
                </a:solidFill>
              </a:rPr>
              <a:t>kj</a:t>
            </a:r>
            <a:r>
              <a:rPr lang="en-US" altLang="zh-CN">
                <a:solidFill>
                  <a:schemeClr val="bg1"/>
                </a:solidFill>
              </a:rPr>
              <a:t>=1; </a:t>
            </a:r>
            <a:r>
              <a:rPr lang="zh-CN" altLang="en-US">
                <a:solidFill>
                  <a:schemeClr val="bg1"/>
                </a:solidFill>
              </a:rPr>
              <a:t>反之，如果图中不存在路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→v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en-US" altLang="zh-CN">
                <a:solidFill>
                  <a:schemeClr val="bg1"/>
                </a:solidFill>
              </a:rPr>
              <a:t>→ 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，那么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ik</a:t>
            </a:r>
            <a:r>
              <a:rPr lang="en-US" altLang="zh-CN">
                <a:solidFill>
                  <a:schemeClr val="bg1"/>
                </a:solidFill>
              </a:rPr>
              <a:t>=0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kj</a:t>
            </a:r>
            <a:r>
              <a:rPr lang="en-US" altLang="zh-CN">
                <a:solidFill>
                  <a:schemeClr val="bg1"/>
                </a:solidFill>
              </a:rPr>
              <a:t>=0</a:t>
            </a:r>
            <a:r>
              <a:rPr lang="zh-CN" altLang="en-US">
                <a:solidFill>
                  <a:schemeClr val="bg1"/>
                </a:solidFill>
              </a:rPr>
              <a:t>，即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ik</a:t>
            </a:r>
            <a:r>
              <a:rPr lang="en-US" altLang="zh-CN">
                <a:solidFill>
                  <a:schemeClr val="bg1"/>
                </a:solidFill>
              </a:rPr>
              <a:t>·a</a:t>
            </a:r>
            <a:r>
              <a:rPr lang="en-US" altLang="zh-CN" baseline="-25000">
                <a:solidFill>
                  <a:schemeClr val="bg1"/>
                </a:solidFill>
              </a:rPr>
              <a:t>kj</a:t>
            </a:r>
            <a:r>
              <a:rPr lang="en-US" altLang="zh-CN">
                <a:solidFill>
                  <a:schemeClr val="bg1"/>
                </a:solidFill>
              </a:rPr>
              <a:t>=0</a:t>
            </a:r>
            <a:r>
              <a:rPr lang="zh-CN" altLang="en-US">
                <a:solidFill>
                  <a:schemeClr val="bg1"/>
                </a:solidFill>
              </a:rPr>
              <a:t>。于是从结点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</a:rPr>
              <a:t>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长度为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的路的数目等于：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baseline="-25000">
                <a:solidFill>
                  <a:schemeClr val="bg1"/>
                </a:solidFill>
              </a:rPr>
              <a:t>                                               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      b</a:t>
            </a:r>
            <a:r>
              <a:rPr lang="en-US" altLang="zh-CN" baseline="-25000">
                <a:solidFill>
                  <a:schemeClr val="bg1"/>
                </a:solidFill>
              </a:rPr>
              <a:t>ij</a:t>
            </a:r>
            <a:r>
              <a:rPr lang="en-US" altLang="zh-CN">
                <a:solidFill>
                  <a:schemeClr val="bg1"/>
                </a:solidFill>
              </a:rPr>
              <a:t> = ∑a</a:t>
            </a:r>
            <a:r>
              <a:rPr lang="en-US" altLang="zh-CN" baseline="-25000">
                <a:solidFill>
                  <a:schemeClr val="bg1"/>
                </a:solidFill>
              </a:rPr>
              <a:t>ik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kj</a:t>
            </a:r>
            <a:r>
              <a:rPr lang="en-US" altLang="zh-CN">
                <a:solidFill>
                  <a:schemeClr val="bg1"/>
                </a:solidFill>
              </a:rPr>
              <a:t>=a</a:t>
            </a:r>
            <a:r>
              <a:rPr lang="en-US" altLang="zh-CN" baseline="-25000">
                <a:solidFill>
                  <a:schemeClr val="bg1"/>
                </a:solidFill>
              </a:rPr>
              <a:t>i1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ij</a:t>
            </a:r>
            <a:r>
              <a:rPr lang="en-US" altLang="zh-CN">
                <a:solidFill>
                  <a:schemeClr val="bg1"/>
                </a:solidFill>
              </a:rPr>
              <a:t>+a</a:t>
            </a:r>
            <a:r>
              <a:rPr lang="en-US" altLang="zh-CN" baseline="-25000">
                <a:solidFill>
                  <a:schemeClr val="bg1"/>
                </a:solidFill>
              </a:rPr>
              <a:t>i2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2j</a:t>
            </a:r>
            <a:r>
              <a:rPr lang="en-US" altLang="zh-CN">
                <a:solidFill>
                  <a:schemeClr val="bg1"/>
                </a:solidFill>
              </a:rPr>
              <a:t>+…+a</a:t>
            </a:r>
            <a:r>
              <a:rPr lang="en-US" altLang="zh-CN" baseline="-25000">
                <a:solidFill>
                  <a:schemeClr val="bg1"/>
                </a:solidFill>
              </a:rPr>
              <a:t>in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nj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              </a:t>
            </a:r>
            <a:r>
              <a:rPr lang="en-US" altLang="zh-CN" baseline="30000">
                <a:solidFill>
                  <a:schemeClr val="bg1"/>
                </a:solidFill>
              </a:rPr>
              <a:t>k=1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1B224E52-0A51-4DD9-890B-EC3D0FF1B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38713"/>
            <a:ext cx="80772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按照矩阵乘法的原则，这恰好等于</a:t>
            </a:r>
            <a:r>
              <a:rPr lang="en-US" altLang="zh-CN">
                <a:solidFill>
                  <a:schemeClr val="bg1"/>
                </a:solidFill>
              </a:rPr>
              <a:t>(A(G))</a:t>
            </a:r>
            <a:r>
              <a:rPr lang="en-US" altLang="zh-CN" baseline="30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中第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行，第</a:t>
            </a:r>
            <a:r>
              <a:rPr lang="en-US" altLang="zh-CN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列的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元素。</a:t>
            </a:r>
          </a:p>
        </p:txBody>
      </p:sp>
      <p:sp>
        <p:nvSpPr>
          <p:cNvPr id="9231" name="WordArt 15">
            <a:extLst>
              <a:ext uri="{FF2B5EF4-FFF2-40B4-BE49-F238E27FC236}">
                <a16:creationId xmlns:a16="http://schemas.microsoft.com/office/drawing/2014/main" id="{7A92D96F-A38E-457D-8859-43D8A144648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build="p" autoUpdateAnimBg="0"/>
      <p:bldP spid="922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ED991864-7BD1-4A42-ABE0-51A8A2F6F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88B74DDE-B1AB-4633-9A80-D5023C466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4B9CF306-A983-4007-A481-19439C814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E075BBF6-B538-4739-9270-E1DAD233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76962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） </a:t>
            </a:r>
            <a:r>
              <a:rPr lang="en-US" altLang="zh-CN">
                <a:solidFill>
                  <a:schemeClr val="bg1"/>
                </a:solidFill>
              </a:rPr>
              <a:t>C=(A(G))</a:t>
            </a:r>
            <a:r>
              <a:rPr lang="en-US" altLang="zh-CN" baseline="30000">
                <a:solidFill>
                  <a:schemeClr val="bg1"/>
                </a:solidFill>
              </a:rPr>
              <a:t>L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则我们有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ij</a:t>
            </a:r>
            <a:r>
              <a:rPr lang="zh-CN" altLang="en-US">
                <a:solidFill>
                  <a:schemeClr val="bg1"/>
                </a:solidFill>
              </a:rPr>
              <a:t>表示从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长度为</a:t>
            </a:r>
            <a:r>
              <a:rPr lang="en-US" altLang="zh-CN">
                <a:solidFill>
                  <a:schemeClr val="bg1"/>
                </a:solidFill>
              </a:rPr>
              <a:t>L</a:t>
            </a:r>
            <a:r>
              <a:rPr lang="zh-CN" altLang="en-US">
                <a:solidFill>
                  <a:schemeClr val="bg1"/>
                </a:solidFill>
              </a:rPr>
              <a:t>的路的数目；如果 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ij</a:t>
            </a:r>
            <a:r>
              <a:rPr lang="en-US" altLang="zh-CN">
                <a:solidFill>
                  <a:schemeClr val="bg1"/>
                </a:solidFill>
              </a:rPr>
              <a:t> =0</a:t>
            </a:r>
            <a:r>
              <a:rPr lang="zh-CN" altLang="en-US">
                <a:solidFill>
                  <a:schemeClr val="bg1"/>
                </a:solidFill>
              </a:rPr>
              <a:t>，   则没有长度为</a:t>
            </a:r>
            <a:r>
              <a:rPr lang="en-US" altLang="zh-CN">
                <a:solidFill>
                  <a:schemeClr val="bg1"/>
                </a:solidFill>
              </a:rPr>
              <a:t>L</a:t>
            </a:r>
            <a:r>
              <a:rPr lang="zh-CN" altLang="en-US">
                <a:solidFill>
                  <a:schemeClr val="bg1"/>
                </a:solidFill>
              </a:rPr>
              <a:t>的路；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ii</a:t>
            </a:r>
            <a:r>
              <a:rPr lang="zh-CN" altLang="en-US">
                <a:solidFill>
                  <a:schemeClr val="bg1"/>
                </a:solidFill>
              </a:rPr>
              <a:t>表示从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长度为</a:t>
            </a:r>
            <a:r>
              <a:rPr lang="en-US" altLang="zh-CN">
                <a:solidFill>
                  <a:schemeClr val="bg1"/>
                </a:solidFill>
              </a:rPr>
              <a:t>L</a:t>
            </a:r>
            <a:r>
              <a:rPr lang="zh-CN" altLang="en-US">
                <a:solidFill>
                  <a:schemeClr val="bg1"/>
                </a:solidFill>
              </a:rPr>
              <a:t>的回路的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数目。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3" action="ppaction://hlinksldjump"/>
              </a:rPr>
              <a:t>证明：（对</a:t>
            </a:r>
            <a:r>
              <a:rPr lang="en-US" altLang="zh-CN">
                <a:solidFill>
                  <a:schemeClr val="bg1"/>
                </a:solidFill>
                <a:hlinkClick r:id="rId3" action="ppaction://hlinksldjump"/>
              </a:rPr>
              <a:t>L</a:t>
            </a:r>
            <a:r>
              <a:rPr lang="zh-CN" altLang="en-US">
                <a:solidFill>
                  <a:schemeClr val="bg1"/>
                </a:solidFill>
                <a:hlinkClick r:id="rId3" action="ppaction://hlinksldjump"/>
              </a:rPr>
              <a:t>用数学归纳法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0252" name="WordArt 12">
            <a:extLst>
              <a:ext uri="{FF2B5EF4-FFF2-40B4-BE49-F238E27FC236}">
                <a16:creationId xmlns:a16="http://schemas.microsoft.com/office/drawing/2014/main" id="{E7EAE413-B2B3-4EF8-8746-833ADEA5455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5" name="Rectangle 31">
            <a:extLst>
              <a:ext uri="{FF2B5EF4-FFF2-40B4-BE49-F238E27FC236}">
                <a16:creationId xmlns:a16="http://schemas.microsoft.com/office/drawing/2014/main" id="{DEC61841-FDB9-49BE-9379-CB421625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6868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zh-CN" altLang="en-US" sz="2200" b="1">
                <a:solidFill>
                  <a:srgbClr val="990033"/>
                </a:solidFill>
              </a:rPr>
              <a:t>定理</a:t>
            </a:r>
            <a:r>
              <a:rPr lang="en-US" altLang="zh-CN" sz="2200" b="1">
                <a:solidFill>
                  <a:srgbClr val="990033"/>
                </a:solidFill>
              </a:rPr>
              <a:t>7-3.1</a:t>
            </a:r>
            <a:r>
              <a:rPr lang="en-US" altLang="zh-CN" sz="2200">
                <a:solidFill>
                  <a:schemeClr val="bg1"/>
                </a:solidFill>
              </a:rPr>
              <a:t>    </a:t>
            </a:r>
            <a:r>
              <a:rPr lang="zh-CN" altLang="en-US" sz="2200">
                <a:solidFill>
                  <a:schemeClr val="bg1"/>
                </a:solidFill>
              </a:rPr>
              <a:t>设</a:t>
            </a:r>
            <a:r>
              <a:rPr lang="en-US" altLang="zh-CN" sz="2200">
                <a:solidFill>
                  <a:schemeClr val="bg1"/>
                </a:solidFill>
              </a:rPr>
              <a:t>A</a:t>
            </a:r>
            <a:r>
              <a:rPr lang="zh-CN" altLang="en-US" sz="2200">
                <a:solidFill>
                  <a:schemeClr val="bg1"/>
                </a:solidFill>
              </a:rPr>
              <a:t>（</a:t>
            </a:r>
            <a:r>
              <a:rPr lang="en-US" altLang="zh-CN" sz="2200">
                <a:solidFill>
                  <a:schemeClr val="bg1"/>
                </a:solidFill>
              </a:rPr>
              <a:t>G</a:t>
            </a:r>
            <a:r>
              <a:rPr lang="zh-CN" altLang="en-US" sz="2200">
                <a:solidFill>
                  <a:schemeClr val="bg1"/>
                </a:solidFill>
              </a:rPr>
              <a:t>）是图</a:t>
            </a:r>
            <a:r>
              <a:rPr lang="en-US" altLang="zh-CN" sz="2200">
                <a:solidFill>
                  <a:schemeClr val="bg1"/>
                </a:solidFill>
              </a:rPr>
              <a:t>G</a:t>
            </a:r>
            <a:r>
              <a:rPr lang="zh-CN" altLang="en-US" sz="2200">
                <a:solidFill>
                  <a:schemeClr val="bg1"/>
                </a:solidFill>
              </a:rPr>
              <a:t>的邻接矩阵，则（</a:t>
            </a:r>
            <a:r>
              <a:rPr lang="en-US" altLang="zh-CN" sz="2200">
                <a:solidFill>
                  <a:schemeClr val="bg1"/>
                </a:solidFill>
              </a:rPr>
              <a:t>A</a:t>
            </a:r>
            <a:r>
              <a:rPr lang="zh-CN" altLang="en-US" sz="2200">
                <a:solidFill>
                  <a:schemeClr val="bg1"/>
                </a:solidFill>
              </a:rPr>
              <a:t>（</a:t>
            </a:r>
            <a:r>
              <a:rPr lang="en-US" altLang="zh-CN" sz="2200">
                <a:solidFill>
                  <a:schemeClr val="bg1"/>
                </a:solidFill>
              </a:rPr>
              <a:t>G</a:t>
            </a:r>
            <a:r>
              <a:rPr lang="zh-CN" altLang="en-US" sz="2200">
                <a:solidFill>
                  <a:schemeClr val="bg1"/>
                </a:solidFill>
              </a:rPr>
              <a:t>））</a:t>
            </a:r>
            <a:r>
              <a:rPr lang="en-US" altLang="zh-CN" sz="2200" baseline="30000">
                <a:solidFill>
                  <a:schemeClr val="bg1"/>
                </a:solidFill>
              </a:rPr>
              <a:t>L</a:t>
            </a:r>
            <a:r>
              <a:rPr lang="zh-CN" altLang="en-US" sz="2200">
                <a:solidFill>
                  <a:schemeClr val="bg1"/>
                </a:solidFill>
              </a:rPr>
              <a:t>中的</a:t>
            </a:r>
            <a:r>
              <a:rPr lang="en-US" altLang="zh-CN" sz="2200">
                <a:solidFill>
                  <a:schemeClr val="bg1"/>
                </a:solidFill>
              </a:rPr>
              <a:t>i</a:t>
            </a:r>
            <a:r>
              <a:rPr lang="zh-CN" altLang="en-US" sz="2200">
                <a:solidFill>
                  <a:schemeClr val="bg1"/>
                </a:solidFill>
              </a:rPr>
              <a:t>行，</a:t>
            </a:r>
            <a:r>
              <a:rPr lang="en-US" altLang="zh-CN" sz="2200">
                <a:solidFill>
                  <a:schemeClr val="bg1"/>
                </a:solidFill>
              </a:rPr>
              <a:t>j</a:t>
            </a:r>
          </a:p>
          <a:p>
            <a:pPr algn="just">
              <a:lnSpc>
                <a:spcPct val="105000"/>
              </a:lnSpc>
            </a:pPr>
            <a:r>
              <a:rPr lang="en-US" altLang="zh-CN" sz="2200">
                <a:solidFill>
                  <a:schemeClr val="bg1"/>
                </a:solidFill>
              </a:rPr>
              <a:t>                     </a:t>
            </a:r>
            <a:r>
              <a:rPr lang="zh-CN" altLang="en-US" sz="2200">
                <a:solidFill>
                  <a:schemeClr val="bg1"/>
                </a:solidFill>
              </a:rPr>
              <a:t>列元素 </a:t>
            </a:r>
            <a:r>
              <a:rPr lang="en-US" altLang="zh-CN" sz="2200">
                <a:solidFill>
                  <a:schemeClr val="bg1"/>
                </a:solidFill>
              </a:rPr>
              <a:t>a</a:t>
            </a:r>
            <a:r>
              <a:rPr lang="en-US" altLang="zh-CN" sz="2200" baseline="-25000">
                <a:solidFill>
                  <a:schemeClr val="bg1"/>
                </a:solidFill>
              </a:rPr>
              <a:t>ij</a:t>
            </a:r>
            <a:r>
              <a:rPr lang="en-US" altLang="zh-CN" sz="2200" baseline="30000">
                <a:solidFill>
                  <a:schemeClr val="bg1"/>
                </a:solidFill>
              </a:rPr>
              <a:t>(L)</a:t>
            </a:r>
            <a:r>
              <a:rPr lang="en-US" altLang="zh-CN" sz="2200">
                <a:solidFill>
                  <a:schemeClr val="bg1"/>
                </a:solidFill>
              </a:rPr>
              <a:t>  </a:t>
            </a:r>
            <a:r>
              <a:rPr lang="zh-CN" altLang="en-US" sz="2200">
                <a:solidFill>
                  <a:schemeClr val="bg1"/>
                </a:solidFill>
              </a:rPr>
              <a:t>等于</a:t>
            </a:r>
            <a:r>
              <a:rPr lang="en-US" altLang="zh-CN" sz="2200">
                <a:solidFill>
                  <a:schemeClr val="bg1"/>
                </a:solidFill>
              </a:rPr>
              <a:t>G</a:t>
            </a:r>
            <a:r>
              <a:rPr lang="zh-CN" altLang="en-US" sz="2200">
                <a:solidFill>
                  <a:schemeClr val="bg1"/>
                </a:solidFill>
              </a:rPr>
              <a:t>中联结</a:t>
            </a:r>
            <a:r>
              <a:rPr lang="en-US" altLang="zh-CN" sz="2200">
                <a:solidFill>
                  <a:schemeClr val="bg1"/>
                </a:solidFill>
              </a:rPr>
              <a:t>v</a:t>
            </a:r>
            <a:r>
              <a:rPr lang="en-US" altLang="zh-CN" sz="2200" baseline="-30000">
                <a:solidFill>
                  <a:schemeClr val="bg1"/>
                </a:solidFill>
              </a:rPr>
              <a:t>i </a:t>
            </a:r>
            <a:r>
              <a:rPr lang="zh-CN" altLang="en-US" sz="2200">
                <a:solidFill>
                  <a:schemeClr val="bg1"/>
                </a:solidFill>
              </a:rPr>
              <a:t>与</a:t>
            </a:r>
            <a:r>
              <a:rPr lang="en-US" altLang="zh-CN" sz="2200">
                <a:solidFill>
                  <a:schemeClr val="bg1"/>
                </a:solidFill>
              </a:rPr>
              <a:t>v</a:t>
            </a:r>
            <a:r>
              <a:rPr lang="en-US" altLang="zh-CN" sz="2200" baseline="-30000">
                <a:solidFill>
                  <a:schemeClr val="bg1"/>
                </a:solidFill>
              </a:rPr>
              <a:t>j</a:t>
            </a:r>
            <a:r>
              <a:rPr lang="zh-CN" altLang="en-US" sz="2200">
                <a:solidFill>
                  <a:schemeClr val="bg1"/>
                </a:solidFill>
              </a:rPr>
              <a:t>的长度为</a:t>
            </a:r>
            <a:r>
              <a:rPr lang="en-US" altLang="zh-CN" sz="2200">
                <a:solidFill>
                  <a:schemeClr val="bg1"/>
                </a:solidFill>
              </a:rPr>
              <a:t>L</a:t>
            </a:r>
            <a:r>
              <a:rPr lang="zh-CN" altLang="en-US" sz="2200">
                <a:solidFill>
                  <a:schemeClr val="bg1"/>
                </a:solidFill>
              </a:rPr>
              <a:t>的路的数目。</a:t>
            </a:r>
          </a:p>
          <a:p>
            <a:pPr algn="just" eaLnBrk="0" hangingPunct="0">
              <a:lnSpc>
                <a:spcPct val="105000"/>
              </a:lnSpc>
            </a:pPr>
            <a:r>
              <a:rPr lang="zh-CN" altLang="en-US" sz="2200" b="1"/>
              <a:t>证明</a:t>
            </a:r>
            <a:r>
              <a:rPr lang="zh-CN" altLang="en-US" sz="2200">
                <a:solidFill>
                  <a:schemeClr val="bg1"/>
                </a:solidFill>
              </a:rPr>
              <a:t>： 对</a:t>
            </a:r>
            <a:r>
              <a:rPr lang="en-US" altLang="zh-CN" sz="2200">
                <a:solidFill>
                  <a:schemeClr val="bg1"/>
                </a:solidFill>
              </a:rPr>
              <a:t>L</a:t>
            </a:r>
            <a:r>
              <a:rPr lang="zh-CN" altLang="en-US" sz="2200">
                <a:solidFill>
                  <a:schemeClr val="bg1"/>
                </a:solidFill>
              </a:rPr>
              <a:t>用数学归纳法</a:t>
            </a:r>
          </a:p>
          <a:p>
            <a:pPr algn="just" eaLnBrk="0" hangingPunct="0"/>
            <a:r>
              <a:rPr lang="zh-CN" altLang="en-US" sz="2200">
                <a:solidFill>
                  <a:schemeClr val="bg1"/>
                </a:solidFill>
              </a:rPr>
              <a:t>        当</a:t>
            </a:r>
            <a:r>
              <a:rPr lang="en-US" altLang="zh-CN" sz="2200">
                <a:solidFill>
                  <a:schemeClr val="bg1"/>
                </a:solidFill>
              </a:rPr>
              <a:t>L=2</a:t>
            </a:r>
            <a:r>
              <a:rPr lang="zh-CN" altLang="en-US" sz="2200">
                <a:solidFill>
                  <a:schemeClr val="bg1"/>
                </a:solidFill>
              </a:rPr>
              <a:t>时，由上可知显然成立。</a:t>
            </a:r>
          </a:p>
          <a:p>
            <a:pPr algn="just" eaLnBrk="0" hangingPunct="0"/>
            <a:r>
              <a:rPr lang="zh-CN" altLang="en-US" sz="2200">
                <a:solidFill>
                  <a:schemeClr val="bg1"/>
                </a:solidFill>
              </a:rPr>
              <a:t>        设命题对</a:t>
            </a:r>
            <a:r>
              <a:rPr lang="en-US" altLang="zh-CN" sz="2200">
                <a:solidFill>
                  <a:schemeClr val="bg1"/>
                </a:solidFill>
              </a:rPr>
              <a:t>L</a:t>
            </a:r>
            <a:r>
              <a:rPr lang="zh-CN" altLang="en-US" sz="2200">
                <a:solidFill>
                  <a:schemeClr val="bg1"/>
                </a:solidFill>
              </a:rPr>
              <a:t>成立，由（</a:t>
            </a:r>
            <a:r>
              <a:rPr lang="en-US" altLang="zh-CN" sz="2200">
                <a:solidFill>
                  <a:schemeClr val="bg1"/>
                </a:solidFill>
              </a:rPr>
              <a:t>A</a:t>
            </a:r>
            <a:r>
              <a:rPr lang="zh-CN" altLang="en-US" sz="2200">
                <a:solidFill>
                  <a:schemeClr val="bg1"/>
                </a:solidFill>
              </a:rPr>
              <a:t>（</a:t>
            </a:r>
            <a:r>
              <a:rPr lang="en-US" altLang="zh-CN" sz="2200">
                <a:solidFill>
                  <a:schemeClr val="bg1"/>
                </a:solidFill>
              </a:rPr>
              <a:t>G</a:t>
            </a:r>
            <a:r>
              <a:rPr lang="zh-CN" altLang="en-US" sz="2200">
                <a:solidFill>
                  <a:schemeClr val="bg1"/>
                </a:solidFill>
              </a:rPr>
              <a:t>））</a:t>
            </a:r>
            <a:r>
              <a:rPr lang="en-US" altLang="zh-CN" sz="2200" baseline="30000">
                <a:solidFill>
                  <a:schemeClr val="bg1"/>
                </a:solidFill>
              </a:rPr>
              <a:t>L+1</a:t>
            </a:r>
            <a:r>
              <a:rPr lang="en-US" altLang="zh-CN" sz="2200">
                <a:solidFill>
                  <a:schemeClr val="bg1"/>
                </a:solidFill>
              </a:rPr>
              <a:t>=A</a:t>
            </a:r>
            <a:r>
              <a:rPr lang="zh-CN" altLang="en-US" sz="2200">
                <a:solidFill>
                  <a:schemeClr val="bg1"/>
                </a:solidFill>
              </a:rPr>
              <a:t>（</a:t>
            </a:r>
            <a:r>
              <a:rPr lang="en-US" altLang="zh-CN" sz="2200">
                <a:solidFill>
                  <a:schemeClr val="bg1"/>
                </a:solidFill>
              </a:rPr>
              <a:t>G</a:t>
            </a:r>
            <a:r>
              <a:rPr lang="zh-CN" altLang="en-US" sz="2200">
                <a:solidFill>
                  <a:schemeClr val="bg1"/>
                </a:solidFill>
              </a:rPr>
              <a:t>）</a:t>
            </a:r>
            <a:r>
              <a:rPr lang="en-US" altLang="zh-CN" sz="2200">
                <a:solidFill>
                  <a:schemeClr val="bg1"/>
                </a:solidFill>
              </a:rPr>
              <a:t>·</a:t>
            </a:r>
            <a:r>
              <a:rPr lang="zh-CN" altLang="en-US" sz="2200">
                <a:solidFill>
                  <a:schemeClr val="bg1"/>
                </a:solidFill>
              </a:rPr>
              <a:t>（</a:t>
            </a:r>
            <a:r>
              <a:rPr lang="en-US" altLang="zh-CN" sz="2200">
                <a:solidFill>
                  <a:schemeClr val="bg1"/>
                </a:solidFill>
              </a:rPr>
              <a:t>A</a:t>
            </a:r>
            <a:r>
              <a:rPr lang="zh-CN" altLang="en-US" sz="2200">
                <a:solidFill>
                  <a:schemeClr val="bg1"/>
                </a:solidFill>
              </a:rPr>
              <a:t>（</a:t>
            </a:r>
            <a:r>
              <a:rPr lang="en-US" altLang="zh-CN" sz="2200">
                <a:solidFill>
                  <a:schemeClr val="bg1"/>
                </a:solidFill>
              </a:rPr>
              <a:t>G</a:t>
            </a:r>
            <a:r>
              <a:rPr lang="zh-CN" altLang="en-US" sz="2200">
                <a:solidFill>
                  <a:schemeClr val="bg1"/>
                </a:solidFill>
              </a:rPr>
              <a:t>））</a:t>
            </a:r>
            <a:r>
              <a:rPr lang="en-US" altLang="zh-CN" sz="2200" baseline="30000">
                <a:solidFill>
                  <a:schemeClr val="bg1"/>
                </a:solidFill>
              </a:rPr>
              <a:t>L</a:t>
            </a:r>
            <a:endParaRPr lang="en-US" altLang="zh-CN" sz="2200">
              <a:solidFill>
                <a:schemeClr val="bg1"/>
              </a:solidFill>
            </a:endParaRPr>
          </a:p>
          <a:p>
            <a:pPr algn="just" eaLnBrk="0" hangingPunct="0"/>
            <a:r>
              <a:rPr lang="zh-CN" altLang="en-US" sz="2200">
                <a:solidFill>
                  <a:schemeClr val="bg1"/>
                </a:solidFill>
              </a:rPr>
              <a:t>故                                    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      a</a:t>
            </a:r>
            <a:r>
              <a:rPr lang="en-US" altLang="zh-CN" baseline="-25000">
                <a:solidFill>
                  <a:schemeClr val="bg1"/>
                </a:solidFill>
              </a:rPr>
              <a:t>ij</a:t>
            </a:r>
            <a:r>
              <a:rPr lang="en-US" altLang="zh-CN" baseline="30000">
                <a:solidFill>
                  <a:schemeClr val="bg1"/>
                </a:solidFill>
              </a:rPr>
              <a:t>(L+1)</a:t>
            </a:r>
            <a:r>
              <a:rPr lang="en-US" altLang="zh-CN">
                <a:solidFill>
                  <a:schemeClr val="bg1"/>
                </a:solidFill>
              </a:rPr>
              <a:t> = ∑a</a:t>
            </a:r>
            <a:r>
              <a:rPr lang="en-US" altLang="zh-CN" baseline="-25000">
                <a:solidFill>
                  <a:schemeClr val="bg1"/>
                </a:solidFill>
              </a:rPr>
              <a:t>ik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kj</a:t>
            </a:r>
            <a:r>
              <a:rPr lang="en-US" altLang="zh-CN" baseline="30000">
                <a:solidFill>
                  <a:schemeClr val="bg1"/>
                </a:solidFill>
              </a:rPr>
              <a:t>(L)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                       </a:t>
            </a:r>
            <a:r>
              <a:rPr lang="en-US" altLang="zh-CN" baseline="30000">
                <a:solidFill>
                  <a:schemeClr val="bg1"/>
                </a:solidFill>
              </a:rPr>
              <a:t>k=1</a:t>
            </a:r>
            <a:endParaRPr lang="en-US" altLang="zh-CN" sz="2200">
              <a:solidFill>
                <a:schemeClr val="bg1"/>
              </a:solidFill>
            </a:endParaRPr>
          </a:p>
          <a:p>
            <a:pPr eaLnBrk="0" hangingPunct="0">
              <a:lnSpc>
                <a:spcPct val="115000"/>
              </a:lnSpc>
            </a:pPr>
            <a:r>
              <a:rPr lang="en-US" altLang="zh-CN" sz="2200">
                <a:solidFill>
                  <a:schemeClr val="bg1"/>
                </a:solidFill>
              </a:rPr>
              <a:t>        </a:t>
            </a:r>
            <a:r>
              <a:rPr lang="zh-CN" altLang="en-US" sz="2200">
                <a:solidFill>
                  <a:schemeClr val="bg1"/>
                </a:solidFill>
              </a:rPr>
              <a:t>根据邻接矩阵定义</a:t>
            </a:r>
            <a:r>
              <a:rPr lang="en-US" altLang="zh-CN" sz="2200">
                <a:solidFill>
                  <a:schemeClr val="bg1"/>
                </a:solidFill>
              </a:rPr>
              <a:t>a</a:t>
            </a:r>
            <a:r>
              <a:rPr lang="en-US" altLang="zh-CN" sz="2200" baseline="-30000">
                <a:solidFill>
                  <a:schemeClr val="bg1"/>
                </a:solidFill>
              </a:rPr>
              <a:t>ik</a:t>
            </a:r>
            <a:r>
              <a:rPr lang="zh-CN" altLang="en-US" sz="2200">
                <a:solidFill>
                  <a:schemeClr val="bg1"/>
                </a:solidFill>
              </a:rPr>
              <a:t>表示联结</a:t>
            </a:r>
            <a:r>
              <a:rPr lang="en-US" altLang="zh-CN" sz="2200">
                <a:solidFill>
                  <a:schemeClr val="bg1"/>
                </a:solidFill>
              </a:rPr>
              <a:t>v</a:t>
            </a:r>
            <a:r>
              <a:rPr lang="en-US" altLang="zh-CN" sz="2200" baseline="-30000">
                <a:solidFill>
                  <a:schemeClr val="bg1"/>
                </a:solidFill>
              </a:rPr>
              <a:t>i </a:t>
            </a:r>
            <a:r>
              <a:rPr lang="zh-CN" altLang="en-US" sz="2200">
                <a:solidFill>
                  <a:schemeClr val="bg1"/>
                </a:solidFill>
              </a:rPr>
              <a:t>与</a:t>
            </a:r>
            <a:r>
              <a:rPr lang="en-US" altLang="zh-CN" sz="2200">
                <a:solidFill>
                  <a:schemeClr val="bg1"/>
                </a:solidFill>
              </a:rPr>
              <a:t>v</a:t>
            </a:r>
            <a:r>
              <a:rPr lang="en-US" altLang="zh-CN" sz="2200" baseline="-30000">
                <a:solidFill>
                  <a:schemeClr val="bg1"/>
                </a:solidFill>
              </a:rPr>
              <a:t>k</a:t>
            </a:r>
            <a:r>
              <a:rPr lang="zh-CN" altLang="en-US" sz="2200">
                <a:solidFill>
                  <a:schemeClr val="bg1"/>
                </a:solidFill>
              </a:rPr>
              <a:t>的长度为</a:t>
            </a:r>
            <a:r>
              <a:rPr lang="en-US" altLang="zh-CN" sz="2200">
                <a:solidFill>
                  <a:schemeClr val="bg1"/>
                </a:solidFill>
              </a:rPr>
              <a:t>1</a:t>
            </a:r>
            <a:r>
              <a:rPr lang="zh-CN" altLang="en-US" sz="2200">
                <a:solidFill>
                  <a:schemeClr val="bg1"/>
                </a:solidFill>
              </a:rPr>
              <a:t>的路的数目， </a:t>
            </a:r>
            <a:r>
              <a:rPr lang="en-US" altLang="zh-CN" sz="2200">
                <a:solidFill>
                  <a:schemeClr val="bg1"/>
                </a:solidFill>
              </a:rPr>
              <a:t>a</a:t>
            </a:r>
            <a:r>
              <a:rPr lang="en-US" altLang="zh-CN" sz="2200" baseline="-25000">
                <a:solidFill>
                  <a:schemeClr val="bg1"/>
                </a:solidFill>
              </a:rPr>
              <a:t>kj</a:t>
            </a:r>
            <a:r>
              <a:rPr lang="en-US" altLang="zh-CN" sz="2200" baseline="30000">
                <a:solidFill>
                  <a:schemeClr val="bg1"/>
                </a:solidFill>
              </a:rPr>
              <a:t>(L)</a:t>
            </a:r>
            <a:r>
              <a:rPr lang="en-US" altLang="zh-CN" sz="2200">
                <a:solidFill>
                  <a:schemeClr val="bg1"/>
                </a:solidFill>
              </a:rPr>
              <a:t> 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200">
                <a:solidFill>
                  <a:schemeClr val="bg1"/>
                </a:solidFill>
              </a:rPr>
              <a:t>是联结</a:t>
            </a:r>
            <a:r>
              <a:rPr lang="en-US" altLang="zh-CN" sz="2200">
                <a:solidFill>
                  <a:schemeClr val="bg1"/>
                </a:solidFill>
              </a:rPr>
              <a:t>v</a:t>
            </a:r>
            <a:r>
              <a:rPr lang="en-US" altLang="zh-CN" sz="2200" baseline="-30000">
                <a:solidFill>
                  <a:schemeClr val="bg1"/>
                </a:solidFill>
              </a:rPr>
              <a:t>k</a:t>
            </a:r>
            <a:r>
              <a:rPr lang="zh-CN" altLang="en-US" sz="2200">
                <a:solidFill>
                  <a:schemeClr val="bg1"/>
                </a:solidFill>
              </a:rPr>
              <a:t>与</a:t>
            </a:r>
            <a:r>
              <a:rPr lang="en-US" altLang="zh-CN" sz="2200">
                <a:solidFill>
                  <a:schemeClr val="bg1"/>
                </a:solidFill>
              </a:rPr>
              <a:t>v</a:t>
            </a:r>
            <a:r>
              <a:rPr lang="en-US" altLang="zh-CN" sz="2200" baseline="-30000">
                <a:solidFill>
                  <a:schemeClr val="bg1"/>
                </a:solidFill>
              </a:rPr>
              <a:t>j</a:t>
            </a:r>
            <a:r>
              <a:rPr lang="zh-CN" altLang="en-US" sz="2200">
                <a:solidFill>
                  <a:schemeClr val="bg1"/>
                </a:solidFill>
              </a:rPr>
              <a:t>的长度为</a:t>
            </a:r>
            <a:r>
              <a:rPr lang="en-US" altLang="zh-CN" sz="2200">
                <a:solidFill>
                  <a:schemeClr val="bg1"/>
                </a:solidFill>
              </a:rPr>
              <a:t>L</a:t>
            </a:r>
            <a:r>
              <a:rPr lang="zh-CN" altLang="en-US" sz="2200">
                <a:solidFill>
                  <a:schemeClr val="bg1"/>
                </a:solidFill>
              </a:rPr>
              <a:t>的路的数目，故上式右边的每一项表示由</a:t>
            </a:r>
            <a:r>
              <a:rPr lang="en-US" altLang="zh-CN" sz="2200">
                <a:solidFill>
                  <a:schemeClr val="bg1"/>
                </a:solidFill>
              </a:rPr>
              <a:t>v</a:t>
            </a:r>
            <a:r>
              <a:rPr lang="en-US" altLang="zh-CN" sz="2200" baseline="-30000">
                <a:solidFill>
                  <a:schemeClr val="bg1"/>
                </a:solidFill>
              </a:rPr>
              <a:t>i</a:t>
            </a:r>
            <a:r>
              <a:rPr lang="zh-CN" altLang="en-US" sz="2200">
                <a:solidFill>
                  <a:schemeClr val="bg1"/>
                </a:solidFill>
              </a:rPr>
              <a:t>经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200">
                <a:solidFill>
                  <a:schemeClr val="bg1"/>
                </a:solidFill>
              </a:rPr>
              <a:t>过一条边到</a:t>
            </a:r>
            <a:r>
              <a:rPr lang="en-US" altLang="zh-CN" sz="2200">
                <a:solidFill>
                  <a:schemeClr val="bg1"/>
                </a:solidFill>
              </a:rPr>
              <a:t>v</a:t>
            </a:r>
            <a:r>
              <a:rPr lang="en-US" altLang="zh-CN" sz="2200" baseline="-30000">
                <a:solidFill>
                  <a:schemeClr val="bg1"/>
                </a:solidFill>
              </a:rPr>
              <a:t>k</a:t>
            </a:r>
            <a:r>
              <a:rPr lang="zh-CN" altLang="en-US" sz="2200">
                <a:solidFill>
                  <a:schemeClr val="bg1"/>
                </a:solidFill>
              </a:rPr>
              <a:t>，再由</a:t>
            </a:r>
            <a:r>
              <a:rPr lang="en-US" altLang="zh-CN" sz="2200">
                <a:solidFill>
                  <a:schemeClr val="bg1"/>
                </a:solidFill>
              </a:rPr>
              <a:t>v</a:t>
            </a:r>
            <a:r>
              <a:rPr lang="en-US" altLang="zh-CN" sz="2200" baseline="-30000">
                <a:solidFill>
                  <a:schemeClr val="bg1"/>
                </a:solidFill>
              </a:rPr>
              <a:t>k</a:t>
            </a:r>
            <a:r>
              <a:rPr lang="zh-CN" altLang="en-US" sz="2200">
                <a:solidFill>
                  <a:schemeClr val="bg1"/>
                </a:solidFill>
              </a:rPr>
              <a:t>经过一条长度为</a:t>
            </a:r>
            <a:r>
              <a:rPr lang="en-US" altLang="zh-CN" sz="2200">
                <a:solidFill>
                  <a:schemeClr val="bg1"/>
                </a:solidFill>
              </a:rPr>
              <a:t>L</a:t>
            </a:r>
            <a:r>
              <a:rPr lang="zh-CN" altLang="en-US" sz="2200">
                <a:solidFill>
                  <a:schemeClr val="bg1"/>
                </a:solidFill>
              </a:rPr>
              <a:t>的路到</a:t>
            </a:r>
            <a:r>
              <a:rPr lang="en-US" altLang="zh-CN" sz="2200">
                <a:solidFill>
                  <a:schemeClr val="bg1"/>
                </a:solidFill>
              </a:rPr>
              <a:t>v</a:t>
            </a:r>
            <a:r>
              <a:rPr lang="en-US" altLang="zh-CN" sz="2200" baseline="-30000">
                <a:solidFill>
                  <a:schemeClr val="bg1"/>
                </a:solidFill>
              </a:rPr>
              <a:t>j</a:t>
            </a:r>
            <a:r>
              <a:rPr lang="zh-CN" altLang="en-US" sz="2200">
                <a:solidFill>
                  <a:schemeClr val="bg1"/>
                </a:solidFill>
              </a:rPr>
              <a:t>的总长度为</a:t>
            </a:r>
            <a:r>
              <a:rPr lang="en-US" altLang="zh-CN" sz="2200">
                <a:solidFill>
                  <a:schemeClr val="bg1"/>
                </a:solidFill>
              </a:rPr>
              <a:t>L+1</a:t>
            </a:r>
            <a:r>
              <a:rPr lang="zh-CN" altLang="en-US" sz="2200">
                <a:solidFill>
                  <a:schemeClr val="bg1"/>
                </a:solidFill>
              </a:rPr>
              <a:t>的路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200">
                <a:solidFill>
                  <a:schemeClr val="bg1"/>
                </a:solidFill>
              </a:rPr>
              <a:t>的数目。对所有</a:t>
            </a:r>
            <a:r>
              <a:rPr lang="en-US" altLang="zh-CN" sz="2200">
                <a:solidFill>
                  <a:schemeClr val="bg1"/>
                </a:solidFill>
              </a:rPr>
              <a:t>k</a:t>
            </a:r>
            <a:r>
              <a:rPr lang="zh-CN" altLang="en-US" sz="2200">
                <a:solidFill>
                  <a:schemeClr val="bg1"/>
                </a:solidFill>
              </a:rPr>
              <a:t>求和，即得</a:t>
            </a:r>
            <a:r>
              <a:rPr lang="en-US" altLang="zh-CN" sz="2200">
                <a:solidFill>
                  <a:schemeClr val="bg1"/>
                </a:solidFill>
              </a:rPr>
              <a:t>a</a:t>
            </a:r>
            <a:r>
              <a:rPr lang="en-US" altLang="zh-CN" sz="2200" baseline="-25000">
                <a:solidFill>
                  <a:schemeClr val="bg1"/>
                </a:solidFill>
              </a:rPr>
              <a:t>ij</a:t>
            </a:r>
            <a:r>
              <a:rPr lang="en-US" altLang="zh-CN" sz="2200" baseline="30000">
                <a:solidFill>
                  <a:schemeClr val="bg1"/>
                </a:solidFill>
              </a:rPr>
              <a:t>(L+1)</a:t>
            </a:r>
            <a:r>
              <a:rPr lang="en-US" altLang="zh-CN" sz="2200">
                <a:solidFill>
                  <a:schemeClr val="bg1"/>
                </a:solidFill>
              </a:rPr>
              <a:t> </a:t>
            </a:r>
            <a:r>
              <a:rPr lang="zh-CN" altLang="en-US" sz="2200">
                <a:solidFill>
                  <a:schemeClr val="bg1"/>
                </a:solidFill>
              </a:rPr>
              <a:t>是所有从</a:t>
            </a:r>
            <a:r>
              <a:rPr lang="en-US" altLang="zh-CN" sz="2200">
                <a:solidFill>
                  <a:schemeClr val="bg1"/>
                </a:solidFill>
              </a:rPr>
              <a:t>v</a:t>
            </a:r>
            <a:r>
              <a:rPr lang="en-US" altLang="zh-CN" sz="2200" baseline="-30000">
                <a:solidFill>
                  <a:schemeClr val="bg1"/>
                </a:solidFill>
              </a:rPr>
              <a:t>i </a:t>
            </a:r>
            <a:r>
              <a:rPr lang="zh-CN" altLang="en-US" sz="2200">
                <a:solidFill>
                  <a:schemeClr val="bg1"/>
                </a:solidFill>
              </a:rPr>
              <a:t>到</a:t>
            </a:r>
            <a:r>
              <a:rPr lang="en-US" altLang="zh-CN" sz="2200">
                <a:solidFill>
                  <a:schemeClr val="bg1"/>
                </a:solidFill>
              </a:rPr>
              <a:t>v</a:t>
            </a:r>
            <a:r>
              <a:rPr lang="en-US" altLang="zh-CN" sz="2200" baseline="-30000">
                <a:solidFill>
                  <a:schemeClr val="bg1"/>
                </a:solidFill>
              </a:rPr>
              <a:t>j</a:t>
            </a:r>
            <a:r>
              <a:rPr lang="zh-CN" altLang="en-US" sz="2200">
                <a:solidFill>
                  <a:schemeClr val="bg1"/>
                </a:solidFill>
              </a:rPr>
              <a:t>的长度为</a:t>
            </a:r>
            <a:r>
              <a:rPr lang="en-US" altLang="zh-CN" sz="2200">
                <a:solidFill>
                  <a:schemeClr val="bg1"/>
                </a:solidFill>
              </a:rPr>
              <a:t>L+1</a:t>
            </a:r>
            <a:r>
              <a:rPr lang="zh-CN" altLang="en-US" sz="2200">
                <a:solidFill>
                  <a:schemeClr val="bg1"/>
                </a:solidFill>
              </a:rPr>
              <a:t>的路的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200">
                <a:solidFill>
                  <a:schemeClr val="bg1"/>
                </a:solidFill>
              </a:rPr>
              <a:t>数目，故命题对</a:t>
            </a:r>
            <a:r>
              <a:rPr lang="en-US" altLang="zh-CN" sz="2200">
                <a:solidFill>
                  <a:schemeClr val="bg1"/>
                </a:solidFill>
              </a:rPr>
              <a:t>L+1</a:t>
            </a:r>
            <a:r>
              <a:rPr lang="zh-CN" altLang="en-US" sz="2200">
                <a:solidFill>
                  <a:schemeClr val="bg1"/>
                </a:solidFill>
              </a:rPr>
              <a:t>成立。</a:t>
            </a:r>
          </a:p>
        </p:txBody>
      </p:sp>
      <p:sp>
        <p:nvSpPr>
          <p:cNvPr id="11266" name="Line 2">
            <a:extLst>
              <a:ext uri="{FF2B5EF4-FFF2-40B4-BE49-F238E27FC236}">
                <a16:creationId xmlns:a16="http://schemas.microsoft.com/office/drawing/2014/main" id="{D793735A-472D-4D0D-ABCA-048659690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9F3342D4-0BD9-46C0-A0EF-DD711E7FF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9" name="Rectangle 35">
            <a:extLst>
              <a:ext uri="{FF2B5EF4-FFF2-40B4-BE49-F238E27FC236}">
                <a16:creationId xmlns:a16="http://schemas.microsoft.com/office/drawing/2014/main" id="{1410E2F3-3D30-47F7-A54B-3567C2E08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6740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一、</a:t>
            </a:r>
            <a:r>
              <a:rPr lang="zh-CN" altLang="en-US">
                <a:solidFill>
                  <a:schemeClr val="bg1"/>
                </a:solidFill>
                <a:hlinkClick r:id="rId4" action="ppaction://hlinksldjump"/>
              </a:rPr>
              <a:t>图的邻接矩阵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300" name="WordArt 36">
            <a:extLst>
              <a:ext uri="{FF2B5EF4-FFF2-40B4-BE49-F238E27FC236}">
                <a16:creationId xmlns:a16="http://schemas.microsoft.com/office/drawing/2014/main" id="{691CA10F-038A-47D3-A4A4-BB83E5AFE22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5" grpId="0" build="p" autoUpdateAnimBg="0"/>
      <p:bldP spid="112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>
            <a:extLst>
              <a:ext uri="{FF2B5EF4-FFF2-40B4-BE49-F238E27FC236}">
                <a16:creationId xmlns:a16="http://schemas.microsoft.com/office/drawing/2014/main" id="{932A8FEA-C1ED-4A27-83DD-B6ACA862B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FDC09C9B-2550-4112-95CB-C1AAA85CE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08979089-1A18-4730-8EF9-7CA3AC978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DD2304EB-F066-41F5-8870-EB84E1B7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7162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、应用举例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 </a:t>
            </a:r>
            <a:r>
              <a:rPr lang="zh-CN" altLang="en-US">
                <a:solidFill>
                  <a:schemeClr val="bg1"/>
                </a:solidFill>
              </a:rPr>
              <a:t>给定有向图</a:t>
            </a:r>
            <a:r>
              <a:rPr lang="en-US" altLang="zh-CN">
                <a:solidFill>
                  <a:schemeClr val="bg1"/>
                </a:solidFill>
              </a:rPr>
              <a:t>G=&lt;V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E&gt; </a:t>
            </a:r>
            <a:r>
              <a:rPr lang="zh-CN" altLang="en-US">
                <a:solidFill>
                  <a:schemeClr val="bg1"/>
                </a:solidFill>
              </a:rPr>
              <a:t>，求出图的邻接矩阵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，找出从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sz="18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sz="18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长度为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的路，从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sz="18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sz="18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长度为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的路，结点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sz="18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长度为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的回路。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id="{48E769B6-8A3C-489E-A15C-A0DE29EF3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244850"/>
          <a:ext cx="30480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VISIO" r:id="rId3" imgW="1710360" imgH="1386360" progId="Visio.Drawing.5">
                  <p:embed/>
                </p:oleObj>
              </mc:Choice>
              <mc:Fallback>
                <p:oleObj name="VISIO" r:id="rId3" imgW="1710360" imgH="1386360" progId="Visio.Drawing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44850"/>
                        <a:ext cx="3048000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WordArt 11">
            <a:extLst>
              <a:ext uri="{FF2B5EF4-FFF2-40B4-BE49-F238E27FC236}">
                <a16:creationId xmlns:a16="http://schemas.microsoft.com/office/drawing/2014/main" id="{600C882B-9F0B-436A-B534-59A6F43DE8E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7-3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图的矩阵表示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2194</Words>
  <Application>Microsoft Office PowerPoint</Application>
  <PresentationFormat>全屏显示(4:3)</PresentationFormat>
  <Paragraphs>239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Times New Roman</vt:lpstr>
      <vt:lpstr>宋体</vt:lpstr>
      <vt:lpstr>Wingdings</vt:lpstr>
      <vt:lpstr>默认设计模板</vt:lpstr>
      <vt:lpstr>MathType 6.0 Equation</vt:lpstr>
      <vt:lpstr>VISIO 5 Drawing</vt:lpstr>
      <vt:lpstr>Microsoft 公式 3.0</vt:lpstr>
      <vt:lpstr>MathType 4.0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zkl2k</dc:creator>
  <cp:lastModifiedBy>高歌</cp:lastModifiedBy>
  <cp:revision>63</cp:revision>
  <dcterms:created xsi:type="dcterms:W3CDTF">2003-08-07T05:38:36Z</dcterms:created>
  <dcterms:modified xsi:type="dcterms:W3CDTF">2021-11-10T03:44:16Z</dcterms:modified>
</cp:coreProperties>
</file>