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5" r:id="rId8"/>
    <p:sldId id="264" r:id="rId9"/>
    <p:sldId id="266" r:id="rId10"/>
    <p:sldId id="267" r:id="rId11"/>
    <p:sldId id="269" r:id="rId12"/>
    <p:sldId id="270" r:id="rId13"/>
    <p:sldId id="271" r:id="rId14"/>
    <p:sldId id="268" r:id="rId15"/>
    <p:sldId id="272" r:id="rId1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735"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EB91F-6E47-43CE-88D7-89CB35720CF2}"/>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F3BAC2-78C0-433E-AAFF-5D101ECC253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A9C1B4-F40E-4931-8AE8-10B19697669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D96D153-171E-4435-961C-F37A76535D1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E76CD21-80E3-428A-9CD5-B67475F59E7E}"/>
              </a:ext>
            </a:extLst>
          </p:cNvPr>
          <p:cNvSpPr>
            <a:spLocks noGrp="1"/>
          </p:cNvSpPr>
          <p:nvPr>
            <p:ph type="sldNum" sz="quarter" idx="12"/>
          </p:nvPr>
        </p:nvSpPr>
        <p:spPr/>
        <p:txBody>
          <a:bodyPr/>
          <a:lstStyle>
            <a:lvl1pPr>
              <a:defRPr/>
            </a:lvl1pPr>
          </a:lstStyle>
          <a:p>
            <a:fld id="{AE9EE79B-FBD5-491D-97B0-5A7B6958365A}" type="slidenum">
              <a:rPr lang="en-US" altLang="zh-CN"/>
              <a:pPr/>
              <a:t>‹#›</a:t>
            </a:fld>
            <a:endParaRPr lang="en-US" altLang="zh-CN"/>
          </a:p>
        </p:txBody>
      </p:sp>
    </p:spTree>
    <p:extLst>
      <p:ext uri="{BB962C8B-B14F-4D97-AF65-F5344CB8AC3E}">
        <p14:creationId xmlns:p14="http://schemas.microsoft.com/office/powerpoint/2010/main" val="246611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8E210-9017-405B-B72D-8D262F7CA0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A5818C-DE0E-4B5D-9684-C12647E9E4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93F0BB-8628-4A00-A1D3-1A4AA75C4BC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0723F6E-50D9-4E07-BD85-D2621C2194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41134B9-812D-4B38-82B1-92B6E9E3A773}"/>
              </a:ext>
            </a:extLst>
          </p:cNvPr>
          <p:cNvSpPr>
            <a:spLocks noGrp="1"/>
          </p:cNvSpPr>
          <p:nvPr>
            <p:ph type="sldNum" sz="quarter" idx="12"/>
          </p:nvPr>
        </p:nvSpPr>
        <p:spPr/>
        <p:txBody>
          <a:bodyPr/>
          <a:lstStyle>
            <a:lvl1pPr>
              <a:defRPr/>
            </a:lvl1pPr>
          </a:lstStyle>
          <a:p>
            <a:fld id="{66AA665C-65D1-4357-BF89-CBB5E1D09F52}" type="slidenum">
              <a:rPr lang="en-US" altLang="zh-CN"/>
              <a:pPr/>
              <a:t>‹#›</a:t>
            </a:fld>
            <a:endParaRPr lang="en-US" altLang="zh-CN"/>
          </a:p>
        </p:txBody>
      </p:sp>
    </p:spTree>
    <p:extLst>
      <p:ext uri="{BB962C8B-B14F-4D97-AF65-F5344CB8AC3E}">
        <p14:creationId xmlns:p14="http://schemas.microsoft.com/office/powerpoint/2010/main" val="386080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945CF9-C819-43DB-BC7E-5A8376205EBC}"/>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D24E7D-B3A2-43FC-B558-6071775290F0}"/>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D81272-313B-4B62-9C97-AC185F76D59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860C80C-1E09-4588-A8BB-CFAA87408ED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BF84CCE-6A34-4CE7-BA32-FD9B1EAC02E7}"/>
              </a:ext>
            </a:extLst>
          </p:cNvPr>
          <p:cNvSpPr>
            <a:spLocks noGrp="1"/>
          </p:cNvSpPr>
          <p:nvPr>
            <p:ph type="sldNum" sz="quarter" idx="12"/>
          </p:nvPr>
        </p:nvSpPr>
        <p:spPr/>
        <p:txBody>
          <a:bodyPr/>
          <a:lstStyle>
            <a:lvl1pPr>
              <a:defRPr/>
            </a:lvl1pPr>
          </a:lstStyle>
          <a:p>
            <a:fld id="{88FC41EA-D007-4BF5-BCEA-E50341F29B76}" type="slidenum">
              <a:rPr lang="en-US" altLang="zh-CN"/>
              <a:pPr/>
              <a:t>‹#›</a:t>
            </a:fld>
            <a:endParaRPr lang="en-US" altLang="zh-CN"/>
          </a:p>
        </p:txBody>
      </p:sp>
    </p:spTree>
    <p:extLst>
      <p:ext uri="{BB962C8B-B14F-4D97-AF65-F5344CB8AC3E}">
        <p14:creationId xmlns:p14="http://schemas.microsoft.com/office/powerpoint/2010/main" val="115874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934D2-DB50-4966-B185-23BDFE07B0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D8A705-8B64-452F-B3FF-CADD63570A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E25702-D0C4-4C66-9730-CA339CCF673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7735484-2FD0-4398-9D6F-65062DD696B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8D678E1-8EE6-4B14-8524-AB17B9F596BA}"/>
              </a:ext>
            </a:extLst>
          </p:cNvPr>
          <p:cNvSpPr>
            <a:spLocks noGrp="1"/>
          </p:cNvSpPr>
          <p:nvPr>
            <p:ph type="sldNum" sz="quarter" idx="12"/>
          </p:nvPr>
        </p:nvSpPr>
        <p:spPr/>
        <p:txBody>
          <a:bodyPr/>
          <a:lstStyle>
            <a:lvl1pPr>
              <a:defRPr/>
            </a:lvl1pPr>
          </a:lstStyle>
          <a:p>
            <a:fld id="{48C6F68A-1C9F-472A-A9E7-C3971720645B}" type="slidenum">
              <a:rPr lang="en-US" altLang="zh-CN"/>
              <a:pPr/>
              <a:t>‹#›</a:t>
            </a:fld>
            <a:endParaRPr lang="en-US" altLang="zh-CN"/>
          </a:p>
        </p:txBody>
      </p:sp>
    </p:spTree>
    <p:extLst>
      <p:ext uri="{BB962C8B-B14F-4D97-AF65-F5344CB8AC3E}">
        <p14:creationId xmlns:p14="http://schemas.microsoft.com/office/powerpoint/2010/main" val="315613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FAB9E-16EF-4BED-BD75-57EF5C64B24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23B50A-79B5-4F80-A1AF-F8F366C98D6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09FDD5-15C4-41ED-BAF5-1468AC6370F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F68C91F-C7F6-48DC-AA27-FFF4EDEA994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1D64F04-4012-468F-99C6-932DE325BE8B}"/>
              </a:ext>
            </a:extLst>
          </p:cNvPr>
          <p:cNvSpPr>
            <a:spLocks noGrp="1"/>
          </p:cNvSpPr>
          <p:nvPr>
            <p:ph type="sldNum" sz="quarter" idx="12"/>
          </p:nvPr>
        </p:nvSpPr>
        <p:spPr/>
        <p:txBody>
          <a:bodyPr/>
          <a:lstStyle>
            <a:lvl1pPr>
              <a:defRPr/>
            </a:lvl1pPr>
          </a:lstStyle>
          <a:p>
            <a:fld id="{19F3BC36-30AF-48BF-8694-9FC1AF133392}" type="slidenum">
              <a:rPr lang="en-US" altLang="zh-CN"/>
              <a:pPr/>
              <a:t>‹#›</a:t>
            </a:fld>
            <a:endParaRPr lang="en-US" altLang="zh-CN"/>
          </a:p>
        </p:txBody>
      </p:sp>
    </p:spTree>
    <p:extLst>
      <p:ext uri="{BB962C8B-B14F-4D97-AF65-F5344CB8AC3E}">
        <p14:creationId xmlns:p14="http://schemas.microsoft.com/office/powerpoint/2010/main" val="53763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06945-B7F0-4751-86F7-D48BBDF67D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5E1AF4-C4CB-45EA-A9B8-27379D4E4963}"/>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49F056-8A79-4DF0-AB27-C17EB4528306}"/>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4EB71E-4A8B-447C-9F34-3D1D6886B48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94202FF-EA00-4FBC-BED3-89A545CCE75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1CC5220-BC9F-42B5-A3A8-491E609E09C8}"/>
              </a:ext>
            </a:extLst>
          </p:cNvPr>
          <p:cNvSpPr>
            <a:spLocks noGrp="1"/>
          </p:cNvSpPr>
          <p:nvPr>
            <p:ph type="sldNum" sz="quarter" idx="12"/>
          </p:nvPr>
        </p:nvSpPr>
        <p:spPr/>
        <p:txBody>
          <a:bodyPr/>
          <a:lstStyle>
            <a:lvl1pPr>
              <a:defRPr/>
            </a:lvl1pPr>
          </a:lstStyle>
          <a:p>
            <a:fld id="{A92E68BA-CEB6-4DA1-9B73-E213EBF950A0}" type="slidenum">
              <a:rPr lang="en-US" altLang="zh-CN"/>
              <a:pPr/>
              <a:t>‹#›</a:t>
            </a:fld>
            <a:endParaRPr lang="en-US" altLang="zh-CN"/>
          </a:p>
        </p:txBody>
      </p:sp>
    </p:spTree>
    <p:extLst>
      <p:ext uri="{BB962C8B-B14F-4D97-AF65-F5344CB8AC3E}">
        <p14:creationId xmlns:p14="http://schemas.microsoft.com/office/powerpoint/2010/main" val="400350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E1282-F576-4518-840D-ADD7ABEFCEC8}"/>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A99E6D-BDA3-4DBF-A96B-966056DB022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ADEE471-4AA1-42AE-9543-654E61A3B01A}"/>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A51EA5-2C8A-485A-8907-AFF8BFE375E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E842EB-02A6-4F3C-8FEC-1B3EAC31996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3242AB-1C86-49BA-8CF9-1074BDED01F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76242B14-5013-465A-8ABC-E54BCE571F2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1F1592EF-3468-4284-B533-C977D6BE9C37}"/>
              </a:ext>
            </a:extLst>
          </p:cNvPr>
          <p:cNvSpPr>
            <a:spLocks noGrp="1"/>
          </p:cNvSpPr>
          <p:nvPr>
            <p:ph type="sldNum" sz="quarter" idx="12"/>
          </p:nvPr>
        </p:nvSpPr>
        <p:spPr/>
        <p:txBody>
          <a:bodyPr/>
          <a:lstStyle>
            <a:lvl1pPr>
              <a:defRPr/>
            </a:lvl1pPr>
          </a:lstStyle>
          <a:p>
            <a:fld id="{57DBFC6F-6198-47D7-9AA7-2A24D77136EC}" type="slidenum">
              <a:rPr lang="en-US" altLang="zh-CN"/>
              <a:pPr/>
              <a:t>‹#›</a:t>
            </a:fld>
            <a:endParaRPr lang="en-US" altLang="zh-CN"/>
          </a:p>
        </p:txBody>
      </p:sp>
    </p:spTree>
    <p:extLst>
      <p:ext uri="{BB962C8B-B14F-4D97-AF65-F5344CB8AC3E}">
        <p14:creationId xmlns:p14="http://schemas.microsoft.com/office/powerpoint/2010/main" val="23751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088EF-7013-4504-90B3-E5B3FF483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08281F-7DD7-4CCB-889F-B6DAC70D4602}"/>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8F168665-DA3B-425D-A0E7-78B277326D5A}"/>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0376F09-09CD-49C4-9648-A1A6020149EB}"/>
              </a:ext>
            </a:extLst>
          </p:cNvPr>
          <p:cNvSpPr>
            <a:spLocks noGrp="1"/>
          </p:cNvSpPr>
          <p:nvPr>
            <p:ph type="sldNum" sz="quarter" idx="12"/>
          </p:nvPr>
        </p:nvSpPr>
        <p:spPr/>
        <p:txBody>
          <a:bodyPr/>
          <a:lstStyle>
            <a:lvl1pPr>
              <a:defRPr/>
            </a:lvl1pPr>
          </a:lstStyle>
          <a:p>
            <a:fld id="{ECC9934A-EE52-406D-A09E-FCBCC0E5CA55}" type="slidenum">
              <a:rPr lang="en-US" altLang="zh-CN"/>
              <a:pPr/>
              <a:t>‹#›</a:t>
            </a:fld>
            <a:endParaRPr lang="en-US" altLang="zh-CN"/>
          </a:p>
        </p:txBody>
      </p:sp>
    </p:spTree>
    <p:extLst>
      <p:ext uri="{BB962C8B-B14F-4D97-AF65-F5344CB8AC3E}">
        <p14:creationId xmlns:p14="http://schemas.microsoft.com/office/powerpoint/2010/main" val="54278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323FC7-C05F-410F-B5D6-D915358097DC}"/>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1B686A9-7599-4ACC-B902-EA0CBE98CB1C}"/>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9FE1AE2-9000-4DA9-A577-BC907F886E61}"/>
              </a:ext>
            </a:extLst>
          </p:cNvPr>
          <p:cNvSpPr>
            <a:spLocks noGrp="1"/>
          </p:cNvSpPr>
          <p:nvPr>
            <p:ph type="sldNum" sz="quarter" idx="12"/>
          </p:nvPr>
        </p:nvSpPr>
        <p:spPr/>
        <p:txBody>
          <a:bodyPr/>
          <a:lstStyle>
            <a:lvl1pPr>
              <a:defRPr/>
            </a:lvl1pPr>
          </a:lstStyle>
          <a:p>
            <a:fld id="{7190628C-C823-4497-A6B5-AA12501E1CE5}" type="slidenum">
              <a:rPr lang="en-US" altLang="zh-CN"/>
              <a:pPr/>
              <a:t>‹#›</a:t>
            </a:fld>
            <a:endParaRPr lang="en-US" altLang="zh-CN"/>
          </a:p>
        </p:txBody>
      </p:sp>
    </p:spTree>
    <p:extLst>
      <p:ext uri="{BB962C8B-B14F-4D97-AF65-F5344CB8AC3E}">
        <p14:creationId xmlns:p14="http://schemas.microsoft.com/office/powerpoint/2010/main" val="260452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E602A-027E-45F4-80FF-32995E57139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BE2102-8E0F-492C-8DDE-17EF878169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25C123-C484-4AFD-929C-9C0204959BA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F28D14-BD3A-42C6-BB41-AD76D231820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E2754AA-5AF1-4F53-B3AF-FD51E2B963F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9171B85-BBEF-41AE-829C-7249238E0B67}"/>
              </a:ext>
            </a:extLst>
          </p:cNvPr>
          <p:cNvSpPr>
            <a:spLocks noGrp="1"/>
          </p:cNvSpPr>
          <p:nvPr>
            <p:ph type="sldNum" sz="quarter" idx="12"/>
          </p:nvPr>
        </p:nvSpPr>
        <p:spPr/>
        <p:txBody>
          <a:bodyPr/>
          <a:lstStyle>
            <a:lvl1pPr>
              <a:defRPr/>
            </a:lvl1pPr>
          </a:lstStyle>
          <a:p>
            <a:fld id="{49BA22E3-244B-425D-9AC4-821269F7B1E0}" type="slidenum">
              <a:rPr lang="en-US" altLang="zh-CN"/>
              <a:pPr/>
              <a:t>‹#›</a:t>
            </a:fld>
            <a:endParaRPr lang="en-US" altLang="zh-CN"/>
          </a:p>
        </p:txBody>
      </p:sp>
    </p:spTree>
    <p:extLst>
      <p:ext uri="{BB962C8B-B14F-4D97-AF65-F5344CB8AC3E}">
        <p14:creationId xmlns:p14="http://schemas.microsoft.com/office/powerpoint/2010/main" val="194181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E6E2-D906-4A4D-80C4-CC5DAFD52B6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CC19DE-2B17-485C-98BC-819260EE91F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371DBB-8DDF-417A-94BD-4E64DB8BB04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953643-60EC-4D1E-8174-D813AFCC997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C45A4B0-C462-4DAC-8886-15F1C1AEA65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392E2BB-A795-4131-8D50-B0D09F2BF3A0}"/>
              </a:ext>
            </a:extLst>
          </p:cNvPr>
          <p:cNvSpPr>
            <a:spLocks noGrp="1"/>
          </p:cNvSpPr>
          <p:nvPr>
            <p:ph type="sldNum" sz="quarter" idx="12"/>
          </p:nvPr>
        </p:nvSpPr>
        <p:spPr/>
        <p:txBody>
          <a:bodyPr/>
          <a:lstStyle>
            <a:lvl1pPr>
              <a:defRPr/>
            </a:lvl1pPr>
          </a:lstStyle>
          <a:p>
            <a:fld id="{B830E82D-B33A-46FE-8DC2-93B7264E4254}" type="slidenum">
              <a:rPr lang="en-US" altLang="zh-CN"/>
              <a:pPr/>
              <a:t>‹#›</a:t>
            </a:fld>
            <a:endParaRPr lang="en-US" altLang="zh-CN"/>
          </a:p>
        </p:txBody>
      </p:sp>
    </p:spTree>
    <p:extLst>
      <p:ext uri="{BB962C8B-B14F-4D97-AF65-F5344CB8AC3E}">
        <p14:creationId xmlns:p14="http://schemas.microsoft.com/office/powerpoint/2010/main" val="188770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DA3526-CD73-46B2-A7A3-25E10DA6534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B4778B4-716B-49FA-A478-6ED047308326}"/>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F630042-C380-49E2-9E03-16D1185A54B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E48B64C3-DE2D-401B-A8D6-F12EA6126CE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456E16E4-BDC5-4C10-BFFA-8ADBF4B7767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C28F292-8B14-497B-B3E9-4A2FC900A50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3074" name="Line 2">
            <a:extLst>
              <a:ext uri="{FF2B5EF4-FFF2-40B4-BE49-F238E27FC236}">
                <a16:creationId xmlns:a16="http://schemas.microsoft.com/office/drawing/2014/main" id="{1A513762-E689-4191-9CA9-2613538F160A}"/>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 name="WordArt 3">
            <a:extLst>
              <a:ext uri="{FF2B5EF4-FFF2-40B4-BE49-F238E27FC236}">
                <a16:creationId xmlns:a16="http://schemas.microsoft.com/office/drawing/2014/main" id="{EC9A6535-5513-49A7-AF99-EB538B7A9DF4}"/>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
        <p:nvSpPr>
          <p:cNvPr id="3076" name="Line 4">
            <a:extLst>
              <a:ext uri="{FF2B5EF4-FFF2-40B4-BE49-F238E27FC236}">
                <a16:creationId xmlns:a16="http://schemas.microsoft.com/office/drawing/2014/main" id="{B02119A2-DA9F-4C65-8567-65A108CD5A04}"/>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 name="Text Box 6">
            <a:extLst>
              <a:ext uri="{FF2B5EF4-FFF2-40B4-BE49-F238E27FC236}">
                <a16:creationId xmlns:a16="http://schemas.microsoft.com/office/drawing/2014/main" id="{B9C452EB-5691-4BC9-AE57-D5AD927E926B}"/>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3079" name="Text Box 7">
            <a:extLst>
              <a:ext uri="{FF2B5EF4-FFF2-40B4-BE49-F238E27FC236}">
                <a16:creationId xmlns:a16="http://schemas.microsoft.com/office/drawing/2014/main" id="{5B321DB4-EBCE-4A49-B393-210C5C35137A}"/>
              </a:ext>
            </a:extLst>
          </p:cNvPr>
          <p:cNvSpPr txBox="1">
            <a:spLocks noChangeArrowheads="1"/>
          </p:cNvSpPr>
          <p:nvPr/>
        </p:nvSpPr>
        <p:spPr bwMode="auto">
          <a:xfrm>
            <a:off x="1828800" y="3276600"/>
            <a:ext cx="434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chemeClr val="bg1"/>
                </a:solidFill>
              </a:rPr>
              <a:t>二、</a:t>
            </a:r>
            <a:r>
              <a:rPr lang="zh-CN" altLang="en-US" sz="3600">
                <a:solidFill>
                  <a:schemeClr val="bg1"/>
                </a:solidFill>
                <a:hlinkClick r:id="rId2" action="ppaction://hlinksldjump"/>
              </a:rPr>
              <a:t>汉密尔顿图</a:t>
            </a:r>
            <a:endParaRPr lang="zh-CN" altLang="en-US" sz="3600">
              <a:solidFill>
                <a:schemeClr val="bg1"/>
              </a:solidFill>
            </a:endParaRPr>
          </a:p>
        </p:txBody>
      </p:sp>
      <p:sp>
        <p:nvSpPr>
          <p:cNvPr id="3082" name="Text Box 10">
            <a:extLst>
              <a:ext uri="{FF2B5EF4-FFF2-40B4-BE49-F238E27FC236}">
                <a16:creationId xmlns:a16="http://schemas.microsoft.com/office/drawing/2014/main" id="{B51C2486-56DD-4DAF-B801-5EEF1541B519}"/>
              </a:ext>
            </a:extLst>
          </p:cNvPr>
          <p:cNvSpPr txBox="1">
            <a:spLocks noChangeArrowheads="1"/>
          </p:cNvSpPr>
          <p:nvPr/>
        </p:nvSpPr>
        <p:spPr bwMode="auto">
          <a:xfrm>
            <a:off x="1981200" y="18288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chemeClr val="bg1"/>
                </a:solidFill>
              </a:rPr>
              <a:t>一、</a:t>
            </a:r>
            <a:r>
              <a:rPr lang="zh-CN" altLang="en-US" sz="3600">
                <a:solidFill>
                  <a:schemeClr val="bg1"/>
                </a:solidFill>
                <a:hlinkClick r:id="rId3" action="ppaction://hlinksldjump"/>
              </a:rPr>
              <a:t>欧拉图</a:t>
            </a:r>
            <a:endParaRPr lang="zh-CN" altLang="en-US" sz="36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3314" name="Line 2">
            <a:extLst>
              <a:ext uri="{FF2B5EF4-FFF2-40B4-BE49-F238E27FC236}">
                <a16:creationId xmlns:a16="http://schemas.microsoft.com/office/drawing/2014/main" id="{378EF6B6-7701-4A0B-A9AA-2801CCC5720B}"/>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Line 4">
            <a:extLst>
              <a:ext uri="{FF2B5EF4-FFF2-40B4-BE49-F238E27FC236}">
                <a16:creationId xmlns:a16="http://schemas.microsoft.com/office/drawing/2014/main" id="{62324D6E-C31A-4A48-90F6-DE24BDBDF890}"/>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8" name="Text Box 6">
            <a:extLst>
              <a:ext uri="{FF2B5EF4-FFF2-40B4-BE49-F238E27FC236}">
                <a16:creationId xmlns:a16="http://schemas.microsoft.com/office/drawing/2014/main" id="{E60F8A81-70CE-4E6A-9142-36EC19E99ABC}"/>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3319" name="Rectangle 7">
            <a:extLst>
              <a:ext uri="{FF2B5EF4-FFF2-40B4-BE49-F238E27FC236}">
                <a16:creationId xmlns:a16="http://schemas.microsoft.com/office/drawing/2014/main" id="{86F8BCD7-B4D4-43A9-A3A6-CA138688D269}"/>
              </a:ext>
            </a:extLst>
          </p:cNvPr>
          <p:cNvSpPr>
            <a:spLocks noChangeArrowheads="1"/>
          </p:cNvSpPr>
          <p:nvPr/>
        </p:nvSpPr>
        <p:spPr bwMode="auto">
          <a:xfrm>
            <a:off x="304800" y="55245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chemeClr val="bg1"/>
                </a:solidFill>
              </a:rPr>
              <a:t> </a:t>
            </a:r>
          </a:p>
        </p:txBody>
      </p:sp>
      <p:sp>
        <p:nvSpPr>
          <p:cNvPr id="13323" name="Text Box 11">
            <a:extLst>
              <a:ext uri="{FF2B5EF4-FFF2-40B4-BE49-F238E27FC236}">
                <a16:creationId xmlns:a16="http://schemas.microsoft.com/office/drawing/2014/main" id="{BD9CBC97-A650-4D27-90A7-9A453BDD47F5}"/>
              </a:ext>
            </a:extLst>
          </p:cNvPr>
          <p:cNvSpPr txBox="1">
            <a:spLocks noChangeArrowheads="1"/>
          </p:cNvSpPr>
          <p:nvPr/>
        </p:nvSpPr>
        <p:spPr bwMode="auto">
          <a:xfrm>
            <a:off x="3429000" y="1143000"/>
            <a:ext cx="556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rPr>
              <a:t>图中有一条单向欧拉回路。（</a:t>
            </a:r>
            <a:r>
              <a:rPr lang="en-US" altLang="zh-CN"/>
              <a:t>e</a:t>
            </a:r>
            <a:r>
              <a:rPr lang="en-US" altLang="zh-CN" baseline="-25000"/>
              <a:t>0</a:t>
            </a:r>
            <a:r>
              <a:rPr lang="en-US" altLang="zh-CN">
                <a:solidFill>
                  <a:schemeClr val="bg1"/>
                </a:solidFill>
              </a:rPr>
              <a:t>e</a:t>
            </a:r>
            <a:r>
              <a:rPr lang="en-US" altLang="zh-CN" baseline="-25000">
                <a:solidFill>
                  <a:schemeClr val="bg1"/>
                </a:solidFill>
              </a:rPr>
              <a:t>1</a:t>
            </a:r>
            <a:r>
              <a:rPr lang="en-US" altLang="zh-CN">
                <a:solidFill>
                  <a:schemeClr val="bg1"/>
                </a:solidFill>
              </a:rPr>
              <a:t>e</a:t>
            </a:r>
            <a:r>
              <a:rPr lang="en-US" altLang="zh-CN" baseline="-25000">
                <a:solidFill>
                  <a:schemeClr val="bg1"/>
                </a:solidFill>
              </a:rPr>
              <a:t>2</a:t>
            </a:r>
            <a:r>
              <a:rPr lang="en-US" altLang="zh-CN">
                <a:solidFill>
                  <a:schemeClr val="bg1"/>
                </a:solidFill>
              </a:rPr>
              <a:t>e</a:t>
            </a:r>
            <a:r>
              <a:rPr lang="en-US" altLang="zh-CN" baseline="-25000">
                <a:solidFill>
                  <a:schemeClr val="bg1"/>
                </a:solidFill>
              </a:rPr>
              <a:t>4</a:t>
            </a:r>
            <a:r>
              <a:rPr lang="en-US" altLang="zh-CN">
                <a:solidFill>
                  <a:schemeClr val="bg1"/>
                </a:solidFill>
              </a:rPr>
              <a:t>e</a:t>
            </a:r>
            <a:r>
              <a:rPr lang="en-US" altLang="zh-CN" baseline="-25000">
                <a:solidFill>
                  <a:schemeClr val="bg1"/>
                </a:solidFill>
              </a:rPr>
              <a:t>9</a:t>
            </a:r>
            <a:r>
              <a:rPr lang="en-US" altLang="zh-CN">
                <a:solidFill>
                  <a:schemeClr val="bg1"/>
                </a:solidFill>
              </a:rPr>
              <a:t>e</a:t>
            </a:r>
            <a:r>
              <a:rPr lang="en-US" altLang="zh-CN" baseline="-25000">
                <a:solidFill>
                  <a:schemeClr val="bg1"/>
                </a:solidFill>
              </a:rPr>
              <a:t>3</a:t>
            </a:r>
            <a:r>
              <a:rPr lang="en-US" altLang="zh-CN">
                <a:solidFill>
                  <a:schemeClr val="bg1"/>
                </a:solidFill>
              </a:rPr>
              <a:t>e</a:t>
            </a:r>
            <a:r>
              <a:rPr lang="en-US" altLang="zh-CN" baseline="-25000">
                <a:solidFill>
                  <a:schemeClr val="bg1"/>
                </a:solidFill>
              </a:rPr>
              <a:t>6</a:t>
            </a:r>
            <a:r>
              <a:rPr lang="en-US" altLang="zh-CN">
                <a:solidFill>
                  <a:schemeClr val="bg1"/>
                </a:solidFill>
              </a:rPr>
              <a:t>e</a:t>
            </a:r>
            <a:r>
              <a:rPr lang="en-US" altLang="zh-CN" baseline="-25000">
                <a:solidFill>
                  <a:schemeClr val="bg1"/>
                </a:solidFill>
              </a:rPr>
              <a:t>13</a:t>
            </a:r>
            <a:r>
              <a:rPr lang="en-US" altLang="zh-CN">
                <a:solidFill>
                  <a:schemeClr val="bg1"/>
                </a:solidFill>
              </a:rPr>
              <a:t>e</a:t>
            </a:r>
            <a:r>
              <a:rPr lang="en-US" altLang="zh-CN" baseline="-25000">
                <a:solidFill>
                  <a:schemeClr val="bg1"/>
                </a:solidFill>
              </a:rPr>
              <a:t>10</a:t>
            </a:r>
            <a:r>
              <a:rPr lang="en-US" altLang="zh-CN">
                <a:solidFill>
                  <a:schemeClr val="bg1"/>
                </a:solidFill>
              </a:rPr>
              <a:t>e</a:t>
            </a:r>
            <a:r>
              <a:rPr lang="en-US" altLang="zh-CN" baseline="-25000">
                <a:solidFill>
                  <a:schemeClr val="bg1"/>
                </a:solidFill>
              </a:rPr>
              <a:t>5</a:t>
            </a:r>
            <a:r>
              <a:rPr lang="en-US" altLang="zh-CN">
                <a:solidFill>
                  <a:schemeClr val="bg1"/>
                </a:solidFill>
              </a:rPr>
              <a:t>e</a:t>
            </a:r>
            <a:r>
              <a:rPr lang="en-US" altLang="zh-CN" baseline="-25000">
                <a:solidFill>
                  <a:schemeClr val="bg1"/>
                </a:solidFill>
              </a:rPr>
              <a:t>11</a:t>
            </a:r>
            <a:r>
              <a:rPr lang="en-US" altLang="zh-CN">
                <a:solidFill>
                  <a:schemeClr val="bg1"/>
                </a:solidFill>
              </a:rPr>
              <a:t>e</a:t>
            </a:r>
            <a:r>
              <a:rPr lang="en-US" altLang="zh-CN" baseline="-25000">
                <a:solidFill>
                  <a:schemeClr val="bg1"/>
                </a:solidFill>
              </a:rPr>
              <a:t>7</a:t>
            </a:r>
            <a:r>
              <a:rPr lang="en-US" altLang="zh-CN">
                <a:solidFill>
                  <a:schemeClr val="bg1"/>
                </a:solidFill>
              </a:rPr>
              <a:t>e</a:t>
            </a:r>
            <a:r>
              <a:rPr lang="en-US" altLang="zh-CN" baseline="-25000">
                <a:solidFill>
                  <a:schemeClr val="bg1"/>
                </a:solidFill>
              </a:rPr>
              <a:t>15</a:t>
            </a:r>
            <a:r>
              <a:rPr lang="en-US" altLang="zh-CN">
                <a:solidFill>
                  <a:schemeClr val="bg1"/>
                </a:solidFill>
              </a:rPr>
              <a:t>e</a:t>
            </a:r>
            <a:r>
              <a:rPr lang="en-US" altLang="zh-CN" baseline="-25000">
                <a:solidFill>
                  <a:schemeClr val="bg1"/>
                </a:solidFill>
              </a:rPr>
              <a:t>14</a:t>
            </a:r>
            <a:r>
              <a:rPr lang="en-US" altLang="zh-CN">
                <a:solidFill>
                  <a:schemeClr val="bg1"/>
                </a:solidFill>
              </a:rPr>
              <a:t>e</a:t>
            </a:r>
            <a:r>
              <a:rPr lang="en-US" altLang="zh-CN" baseline="-25000">
                <a:solidFill>
                  <a:schemeClr val="bg1"/>
                </a:solidFill>
              </a:rPr>
              <a:t>12</a:t>
            </a:r>
            <a:r>
              <a:rPr lang="en-US" altLang="zh-CN">
                <a:solidFill>
                  <a:schemeClr val="bg1"/>
                </a:solidFill>
              </a:rPr>
              <a:t>e</a:t>
            </a:r>
            <a:r>
              <a:rPr lang="en-US" altLang="zh-CN" baseline="-25000">
                <a:solidFill>
                  <a:schemeClr val="bg1"/>
                </a:solidFill>
              </a:rPr>
              <a:t>8 </a:t>
            </a:r>
            <a:r>
              <a:rPr lang="zh-CN" altLang="en-US">
                <a:solidFill>
                  <a:schemeClr val="bg1"/>
                </a:solidFill>
              </a:rPr>
              <a:t>） 。</a:t>
            </a:r>
          </a:p>
        </p:txBody>
      </p:sp>
      <p:pic>
        <p:nvPicPr>
          <p:cNvPr id="13324" name="Picture 12">
            <a:extLst>
              <a:ext uri="{FF2B5EF4-FFF2-40B4-BE49-F238E27FC236}">
                <a16:creationId xmlns:a16="http://schemas.microsoft.com/office/drawing/2014/main" id="{8C67E3DD-1396-42D7-8282-C197C290C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3200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5" name="Text Box 13">
            <a:extLst>
              <a:ext uri="{FF2B5EF4-FFF2-40B4-BE49-F238E27FC236}">
                <a16:creationId xmlns:a16="http://schemas.microsoft.com/office/drawing/2014/main" id="{6D179F25-0CED-44FA-B175-C92F9D7B8615}"/>
              </a:ext>
            </a:extLst>
          </p:cNvPr>
          <p:cNvSpPr txBox="1">
            <a:spLocks noChangeArrowheads="1"/>
          </p:cNvSpPr>
          <p:nvPr/>
        </p:nvSpPr>
        <p:spPr bwMode="auto">
          <a:xfrm>
            <a:off x="3581400" y="2286000"/>
            <a:ext cx="5105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根据邻接边的标号记法这十六个二进制数可写成对应的二进制数序列：</a:t>
            </a:r>
            <a:r>
              <a:rPr lang="en-US" altLang="zh-CN"/>
              <a:t>0000</a:t>
            </a:r>
            <a:r>
              <a:rPr lang="en-US" altLang="zh-CN">
                <a:solidFill>
                  <a:schemeClr val="bg1"/>
                </a:solidFill>
              </a:rPr>
              <a:t>100110101111</a:t>
            </a:r>
            <a:r>
              <a:rPr lang="zh-CN" altLang="en-US">
                <a:solidFill>
                  <a:schemeClr val="bg1"/>
                </a:solidFill>
              </a:rPr>
              <a:t>。</a:t>
            </a:r>
          </a:p>
        </p:txBody>
      </p:sp>
      <p:sp>
        <p:nvSpPr>
          <p:cNvPr id="13326" name="Text Box 14">
            <a:extLst>
              <a:ext uri="{FF2B5EF4-FFF2-40B4-BE49-F238E27FC236}">
                <a16:creationId xmlns:a16="http://schemas.microsoft.com/office/drawing/2014/main" id="{00083636-0B15-4DE8-BE8A-012A4641498D}"/>
              </a:ext>
            </a:extLst>
          </p:cNvPr>
          <p:cNvSpPr txBox="1">
            <a:spLocks noChangeArrowheads="1"/>
          </p:cNvSpPr>
          <p:nvPr/>
        </p:nvSpPr>
        <p:spPr bwMode="auto">
          <a:xfrm>
            <a:off x="3657600" y="3886200"/>
            <a:ext cx="441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bg1"/>
                </a:solidFill>
              </a:rPr>
              <a:t>        </a:t>
            </a:r>
            <a:r>
              <a:rPr lang="zh-CN" altLang="en-US">
                <a:solidFill>
                  <a:schemeClr val="bg1"/>
                </a:solidFill>
              </a:rPr>
              <a:t>把这个序列排成环状，即与所求得鼓轮相对应。</a:t>
            </a:r>
            <a:endParaRPr lang="zh-CN" altLang="en-US"/>
          </a:p>
        </p:txBody>
      </p:sp>
      <p:sp>
        <p:nvSpPr>
          <p:cNvPr id="13329" name="Text Box 17">
            <a:extLst>
              <a:ext uri="{FF2B5EF4-FFF2-40B4-BE49-F238E27FC236}">
                <a16:creationId xmlns:a16="http://schemas.microsoft.com/office/drawing/2014/main" id="{09C45292-5816-4EFE-A0CE-981AD6E0F4DD}"/>
              </a:ext>
            </a:extLst>
          </p:cNvPr>
          <p:cNvSpPr txBox="1">
            <a:spLocks noChangeArrowheads="1"/>
          </p:cNvSpPr>
          <p:nvPr/>
        </p:nvSpPr>
        <p:spPr bwMode="auto">
          <a:xfrm>
            <a:off x="3657600" y="5257800"/>
            <a:ext cx="441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可以推广到鼓轮具有</a:t>
            </a:r>
            <a:r>
              <a:rPr lang="en-US" altLang="zh-CN"/>
              <a:t>n</a:t>
            </a:r>
            <a:r>
              <a:rPr lang="zh-CN" altLang="en-US"/>
              <a:t>触点，只要构造</a:t>
            </a:r>
            <a:r>
              <a:rPr lang="en-US" altLang="zh-CN"/>
              <a:t>2</a:t>
            </a:r>
            <a:r>
              <a:rPr lang="en-US" altLang="zh-CN" baseline="30000"/>
              <a:t>n-1</a:t>
            </a:r>
            <a:r>
              <a:rPr lang="zh-CN" altLang="en-US"/>
              <a:t>个结点的有向图。</a:t>
            </a:r>
          </a:p>
        </p:txBody>
      </p:sp>
      <p:sp>
        <p:nvSpPr>
          <p:cNvPr id="13330" name="Text Box 18">
            <a:extLst>
              <a:ext uri="{FF2B5EF4-FFF2-40B4-BE49-F238E27FC236}">
                <a16:creationId xmlns:a16="http://schemas.microsoft.com/office/drawing/2014/main" id="{B4D49444-26B0-4A57-8AD2-DBA10D6167CE}"/>
              </a:ext>
            </a:extLst>
          </p:cNvPr>
          <p:cNvSpPr txBox="1">
            <a:spLocks noChangeArrowheads="1"/>
          </p:cNvSpPr>
          <p:nvPr/>
        </p:nvSpPr>
        <p:spPr bwMode="auto">
          <a:xfrm>
            <a:off x="7391400" y="4648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hlinkClick r:id="rId3" action="ppaction://hlinksldjump"/>
              </a:rPr>
              <a:t>欧拉图</a:t>
            </a:r>
            <a:endParaRPr lang="zh-CN" altLang="en-US"/>
          </a:p>
        </p:txBody>
      </p:sp>
      <p:sp>
        <p:nvSpPr>
          <p:cNvPr id="13331" name="WordArt 19">
            <a:extLst>
              <a:ext uri="{FF2B5EF4-FFF2-40B4-BE49-F238E27FC236}">
                <a16:creationId xmlns:a16="http://schemas.microsoft.com/office/drawing/2014/main" id="{EDE595F3-97BF-4C09-B2D8-EC2A5D8697E7}"/>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5362" name="Line 2">
            <a:extLst>
              <a:ext uri="{FF2B5EF4-FFF2-40B4-BE49-F238E27FC236}">
                <a16:creationId xmlns:a16="http://schemas.microsoft.com/office/drawing/2014/main" id="{4D90E90C-DBD1-43B4-ADA0-9AEB61D59E18}"/>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4" name="Line 4">
            <a:extLst>
              <a:ext uri="{FF2B5EF4-FFF2-40B4-BE49-F238E27FC236}">
                <a16:creationId xmlns:a16="http://schemas.microsoft.com/office/drawing/2014/main" id="{EED2B8AE-F5AD-4604-BD1D-12B636529589}"/>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6" name="Text Box 6">
            <a:extLst>
              <a:ext uri="{FF2B5EF4-FFF2-40B4-BE49-F238E27FC236}">
                <a16:creationId xmlns:a16="http://schemas.microsoft.com/office/drawing/2014/main" id="{1070AB84-11B5-49EB-9B9D-A986C0532BED}"/>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5367" name="Text Box 7">
            <a:extLst>
              <a:ext uri="{FF2B5EF4-FFF2-40B4-BE49-F238E27FC236}">
                <a16:creationId xmlns:a16="http://schemas.microsoft.com/office/drawing/2014/main" id="{3B6C27EF-5599-4130-8943-8F858E10B6D5}"/>
              </a:ext>
            </a:extLst>
          </p:cNvPr>
          <p:cNvSpPr txBox="1">
            <a:spLocks noChangeArrowheads="1"/>
          </p:cNvSpPr>
          <p:nvPr/>
        </p:nvSpPr>
        <p:spPr bwMode="auto">
          <a:xfrm>
            <a:off x="685800" y="1524000"/>
            <a:ext cx="7010400"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chemeClr val="bg1"/>
                </a:solidFill>
              </a:rPr>
              <a:t>二、汉密尔顿图</a:t>
            </a:r>
          </a:p>
          <a:p>
            <a:pPr>
              <a:spcBef>
                <a:spcPct val="50000"/>
              </a:spcBef>
            </a:pPr>
            <a:r>
              <a:rPr lang="zh-CN" altLang="en-US" sz="3200">
                <a:solidFill>
                  <a:schemeClr val="bg1"/>
                </a:solidFill>
              </a:rPr>
              <a:t>         </a:t>
            </a:r>
            <a:r>
              <a:rPr lang="en-US" altLang="zh-CN" sz="3200">
                <a:solidFill>
                  <a:schemeClr val="bg1"/>
                </a:solidFill>
              </a:rPr>
              <a:t>1</a:t>
            </a:r>
            <a:r>
              <a:rPr lang="zh-CN" altLang="en-US" sz="3200">
                <a:solidFill>
                  <a:schemeClr val="bg1"/>
                </a:solidFill>
              </a:rPr>
              <a:t>、正十二面体问题</a:t>
            </a:r>
          </a:p>
          <a:p>
            <a:pPr>
              <a:spcBef>
                <a:spcPct val="50000"/>
              </a:spcBef>
            </a:pPr>
            <a:r>
              <a:rPr lang="zh-CN" altLang="en-US" sz="3200">
                <a:solidFill>
                  <a:schemeClr val="bg1"/>
                </a:solidFill>
              </a:rPr>
              <a:t>         </a:t>
            </a:r>
            <a:r>
              <a:rPr lang="en-US" altLang="zh-CN" sz="3200">
                <a:solidFill>
                  <a:schemeClr val="bg1"/>
                </a:solidFill>
              </a:rPr>
              <a:t>2</a:t>
            </a:r>
            <a:r>
              <a:rPr lang="zh-CN" altLang="en-US" sz="3200">
                <a:solidFill>
                  <a:schemeClr val="bg1"/>
                </a:solidFill>
              </a:rPr>
              <a:t>、汉密尔顿图的定义</a:t>
            </a:r>
          </a:p>
          <a:p>
            <a:pPr>
              <a:spcBef>
                <a:spcPct val="50000"/>
              </a:spcBef>
            </a:pPr>
            <a:r>
              <a:rPr lang="zh-CN" altLang="en-US" sz="3200">
                <a:solidFill>
                  <a:schemeClr val="bg1"/>
                </a:solidFill>
              </a:rPr>
              <a:t>         </a:t>
            </a:r>
            <a:r>
              <a:rPr lang="en-US" altLang="zh-CN" sz="3200">
                <a:solidFill>
                  <a:schemeClr val="bg1"/>
                </a:solidFill>
              </a:rPr>
              <a:t>3</a:t>
            </a:r>
            <a:r>
              <a:rPr lang="zh-CN" altLang="en-US" sz="3200">
                <a:solidFill>
                  <a:schemeClr val="bg1"/>
                </a:solidFill>
              </a:rPr>
              <a:t>、汉密尔顿图的判别条件</a:t>
            </a:r>
          </a:p>
        </p:txBody>
      </p:sp>
      <p:sp>
        <p:nvSpPr>
          <p:cNvPr id="15368" name="WordArt 8">
            <a:extLst>
              <a:ext uri="{FF2B5EF4-FFF2-40B4-BE49-F238E27FC236}">
                <a16:creationId xmlns:a16="http://schemas.microsoft.com/office/drawing/2014/main" id="{799CE372-75BA-4C95-B6A0-8D5FF6B430E1}"/>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7">
                                            <p:txEl>
                                              <p:pRg st="1" end="1"/>
                                            </p:txEl>
                                          </p:spTgt>
                                        </p:tgtEl>
                                        <p:attrNameLst>
                                          <p:attrName>style.visibility</p:attrName>
                                        </p:attrNameLst>
                                      </p:cBhvr>
                                      <p:to>
                                        <p:strVal val="visible"/>
                                      </p:to>
                                    </p:set>
                                    <p:anim calcmode="lin" valueType="num">
                                      <p:cBhvr additive="base">
                                        <p:cTn id="13" dur="500" fill="hold"/>
                                        <p:tgtEl>
                                          <p:spTgt spid="153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3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367">
                                            <p:txEl>
                                              <p:pRg st="2" end="2"/>
                                            </p:txEl>
                                          </p:spTgt>
                                        </p:tgtEl>
                                        <p:attrNameLst>
                                          <p:attrName>style.visibility</p:attrName>
                                        </p:attrNameLst>
                                      </p:cBhvr>
                                      <p:to>
                                        <p:strVal val="visible"/>
                                      </p:to>
                                    </p:set>
                                    <p:anim calcmode="lin" valueType="num">
                                      <p:cBhvr additive="base">
                                        <p:cTn id="19" dur="500" fill="hold"/>
                                        <p:tgtEl>
                                          <p:spTgt spid="153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3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67">
                                            <p:txEl>
                                              <p:pRg st="3" end="3"/>
                                            </p:txEl>
                                          </p:spTgt>
                                        </p:tgtEl>
                                        <p:attrNameLst>
                                          <p:attrName>style.visibility</p:attrName>
                                        </p:attrNameLst>
                                      </p:cBhvr>
                                      <p:to>
                                        <p:strVal val="visible"/>
                                      </p:to>
                                    </p:set>
                                    <p:anim calcmode="lin" valueType="num">
                                      <p:cBhvr additive="base">
                                        <p:cTn id="25" dur="500" fill="hold"/>
                                        <p:tgtEl>
                                          <p:spTgt spid="153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3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FC44EEE4-7135-413A-82E1-4ACECCBF65D1}"/>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8" name="Line 4">
            <a:extLst>
              <a:ext uri="{FF2B5EF4-FFF2-40B4-BE49-F238E27FC236}">
                <a16:creationId xmlns:a16="http://schemas.microsoft.com/office/drawing/2014/main" id="{543CED65-D224-47B3-870E-72B8FC03289C}"/>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0" name="Text Box 6">
            <a:extLst>
              <a:ext uri="{FF2B5EF4-FFF2-40B4-BE49-F238E27FC236}">
                <a16:creationId xmlns:a16="http://schemas.microsoft.com/office/drawing/2014/main" id="{840C2F27-193F-440D-92BF-5D2BBD32B22D}"/>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6391" name="Text Box 7">
            <a:extLst>
              <a:ext uri="{FF2B5EF4-FFF2-40B4-BE49-F238E27FC236}">
                <a16:creationId xmlns:a16="http://schemas.microsoft.com/office/drawing/2014/main" id="{6FF81C74-A799-4C30-AEB2-086FCF2F764A}"/>
              </a:ext>
            </a:extLst>
          </p:cNvPr>
          <p:cNvSpPr txBox="1">
            <a:spLocks noChangeArrowheads="1"/>
          </p:cNvSpPr>
          <p:nvPr/>
        </p:nvSpPr>
        <p:spPr bwMode="auto">
          <a:xfrm>
            <a:off x="4267200" y="2133600"/>
            <a:ext cx="45720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bg1"/>
                </a:solidFill>
              </a:rPr>
              <a:t>        1859</a:t>
            </a:r>
            <a:r>
              <a:rPr lang="zh-CN" altLang="en-US" sz="2800">
                <a:solidFill>
                  <a:schemeClr val="bg1"/>
                </a:solidFill>
              </a:rPr>
              <a:t>年威廉</a:t>
            </a:r>
            <a:r>
              <a:rPr lang="en-US" altLang="zh-CN" sz="2800">
                <a:solidFill>
                  <a:schemeClr val="bg1"/>
                </a:solidFill>
              </a:rPr>
              <a:t>·</a:t>
            </a:r>
            <a:r>
              <a:rPr lang="zh-CN" altLang="en-US" sz="2800">
                <a:solidFill>
                  <a:schemeClr val="bg1"/>
                </a:solidFill>
              </a:rPr>
              <a:t>汉密尔顿爵士在给他的朋友的一封信中，首先谈到正十二面体的一个数学游戏：能不能在图</a:t>
            </a:r>
            <a:r>
              <a:rPr lang="en-US" altLang="zh-CN" sz="2800">
                <a:solidFill>
                  <a:schemeClr val="bg1"/>
                </a:solidFill>
              </a:rPr>
              <a:t>4.6</a:t>
            </a:r>
            <a:r>
              <a:rPr lang="zh-CN" altLang="en-US" sz="2800">
                <a:solidFill>
                  <a:schemeClr val="bg1"/>
                </a:solidFill>
              </a:rPr>
              <a:t>中找到一条回路，使它含有这个图的所有结点？称为周游世界问题。</a:t>
            </a:r>
          </a:p>
        </p:txBody>
      </p:sp>
      <p:pic>
        <p:nvPicPr>
          <p:cNvPr id="16392" name="Picture 8">
            <a:extLst>
              <a:ext uri="{FF2B5EF4-FFF2-40B4-BE49-F238E27FC236}">
                <a16:creationId xmlns:a16="http://schemas.microsoft.com/office/drawing/2014/main" id="{D68A64D2-B333-4F86-A78C-1346E37D1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3276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3" name="Rectangle 9">
            <a:extLst>
              <a:ext uri="{FF2B5EF4-FFF2-40B4-BE49-F238E27FC236}">
                <a16:creationId xmlns:a16="http://schemas.microsoft.com/office/drawing/2014/main" id="{27F54C51-4F49-4B99-99D6-D69CFED956EF}"/>
              </a:ext>
            </a:extLst>
          </p:cNvPr>
          <p:cNvSpPr>
            <a:spLocks noChangeArrowheads="1"/>
          </p:cNvSpPr>
          <p:nvPr/>
        </p:nvSpPr>
        <p:spPr bwMode="auto">
          <a:xfrm>
            <a:off x="533400" y="1066800"/>
            <a:ext cx="434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bg1"/>
                </a:solidFill>
              </a:rPr>
              <a:t>1</a:t>
            </a:r>
            <a:r>
              <a:rPr lang="zh-CN" altLang="en-US" sz="3200">
                <a:solidFill>
                  <a:schemeClr val="bg1"/>
                </a:solidFill>
              </a:rPr>
              <a:t>、正十二面体问题</a:t>
            </a:r>
          </a:p>
        </p:txBody>
      </p:sp>
      <p:sp>
        <p:nvSpPr>
          <p:cNvPr id="16394" name="WordArt 10">
            <a:extLst>
              <a:ext uri="{FF2B5EF4-FFF2-40B4-BE49-F238E27FC236}">
                <a16:creationId xmlns:a16="http://schemas.microsoft.com/office/drawing/2014/main" id="{F9630C7A-BC4A-42DA-A0B3-BFF666C89418}"/>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7410" name="Line 2">
            <a:extLst>
              <a:ext uri="{FF2B5EF4-FFF2-40B4-BE49-F238E27FC236}">
                <a16:creationId xmlns:a16="http://schemas.microsoft.com/office/drawing/2014/main" id="{90765E3B-47D9-47AD-B46D-803B10B6F502}"/>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2" name="Line 4">
            <a:extLst>
              <a:ext uri="{FF2B5EF4-FFF2-40B4-BE49-F238E27FC236}">
                <a16:creationId xmlns:a16="http://schemas.microsoft.com/office/drawing/2014/main" id="{239EB271-E721-4676-B16E-FE249FAB9ED2}"/>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 name="Text Box 6">
            <a:extLst>
              <a:ext uri="{FF2B5EF4-FFF2-40B4-BE49-F238E27FC236}">
                <a16:creationId xmlns:a16="http://schemas.microsoft.com/office/drawing/2014/main" id="{F89401F5-8D2D-4A64-82CF-405A889B4200}"/>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7415" name="Text Box 7">
            <a:extLst>
              <a:ext uri="{FF2B5EF4-FFF2-40B4-BE49-F238E27FC236}">
                <a16:creationId xmlns:a16="http://schemas.microsoft.com/office/drawing/2014/main" id="{242AD367-79B5-4E35-99F2-71C16D6AAF68}"/>
              </a:ext>
            </a:extLst>
          </p:cNvPr>
          <p:cNvSpPr txBox="1">
            <a:spLocks noChangeArrowheads="1"/>
          </p:cNvSpPr>
          <p:nvPr/>
        </p:nvSpPr>
        <p:spPr bwMode="auto">
          <a:xfrm>
            <a:off x="533400" y="99060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bg1"/>
                </a:solidFill>
              </a:rPr>
              <a:t>2</a:t>
            </a:r>
            <a:r>
              <a:rPr lang="zh-CN" altLang="en-US" sz="3200">
                <a:solidFill>
                  <a:schemeClr val="bg1"/>
                </a:solidFill>
              </a:rPr>
              <a:t>、汉密尔顿图的定义      </a:t>
            </a:r>
          </a:p>
        </p:txBody>
      </p:sp>
      <p:sp>
        <p:nvSpPr>
          <p:cNvPr id="17416" name="Rectangle 8">
            <a:extLst>
              <a:ext uri="{FF2B5EF4-FFF2-40B4-BE49-F238E27FC236}">
                <a16:creationId xmlns:a16="http://schemas.microsoft.com/office/drawing/2014/main" id="{90035836-F712-42F0-B1CD-B8CA38EA91C4}"/>
              </a:ext>
            </a:extLst>
          </p:cNvPr>
          <p:cNvSpPr>
            <a:spLocks noChangeArrowheads="1"/>
          </p:cNvSpPr>
          <p:nvPr/>
        </p:nvSpPr>
        <p:spPr bwMode="auto">
          <a:xfrm>
            <a:off x="457200" y="1828800"/>
            <a:ext cx="80772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FF0066"/>
                </a:solidFill>
              </a:rPr>
              <a:t>定义</a:t>
            </a:r>
            <a:r>
              <a:rPr lang="en-US" altLang="zh-CN" sz="3200" b="1">
                <a:solidFill>
                  <a:srgbClr val="FF0066"/>
                </a:solidFill>
              </a:rPr>
              <a:t>4. 3</a:t>
            </a:r>
            <a:r>
              <a:rPr lang="en-US" altLang="zh-CN" sz="3200">
                <a:solidFill>
                  <a:schemeClr val="bg1"/>
                </a:solidFill>
              </a:rPr>
              <a:t>    </a:t>
            </a:r>
            <a:r>
              <a:rPr lang="zh-CN" altLang="en-US" sz="3200">
                <a:solidFill>
                  <a:schemeClr val="bg1"/>
                </a:solidFill>
              </a:rPr>
              <a:t>给定图</a:t>
            </a:r>
            <a:r>
              <a:rPr lang="en-US" altLang="zh-CN" sz="3200">
                <a:solidFill>
                  <a:schemeClr val="bg1"/>
                </a:solidFill>
              </a:rPr>
              <a:t>G</a:t>
            </a:r>
            <a:r>
              <a:rPr lang="zh-CN" altLang="en-US" sz="3200">
                <a:solidFill>
                  <a:schemeClr val="bg1"/>
                </a:solidFill>
              </a:rPr>
              <a:t>，若存在一条路经过图</a:t>
            </a:r>
          </a:p>
          <a:p>
            <a:r>
              <a:rPr lang="zh-CN" altLang="en-US" sz="3200">
                <a:solidFill>
                  <a:schemeClr val="bg1"/>
                </a:solidFill>
              </a:rPr>
              <a:t>中的每个结点恰好一次，这条路称作</a:t>
            </a:r>
            <a:r>
              <a:rPr lang="zh-CN" altLang="en-US" sz="3200" b="1">
                <a:solidFill>
                  <a:schemeClr val="bg1"/>
                </a:solidFill>
              </a:rPr>
              <a:t>汉密尔</a:t>
            </a:r>
          </a:p>
          <a:p>
            <a:r>
              <a:rPr lang="zh-CN" altLang="en-US" sz="3200" b="1">
                <a:solidFill>
                  <a:schemeClr val="bg1"/>
                </a:solidFill>
              </a:rPr>
              <a:t>顿路。</a:t>
            </a:r>
            <a:r>
              <a:rPr lang="zh-CN" altLang="en-US" sz="3200">
                <a:solidFill>
                  <a:schemeClr val="bg1"/>
                </a:solidFill>
              </a:rPr>
              <a:t>若存在一条回路，经过图中的每个结</a:t>
            </a:r>
          </a:p>
          <a:p>
            <a:r>
              <a:rPr lang="zh-CN" altLang="en-US" sz="3200">
                <a:solidFill>
                  <a:schemeClr val="bg1"/>
                </a:solidFill>
              </a:rPr>
              <a:t>点恰好一次，这条回路称作</a:t>
            </a:r>
            <a:r>
              <a:rPr lang="zh-CN" altLang="en-US" sz="3200" b="1">
                <a:solidFill>
                  <a:schemeClr val="bg1"/>
                </a:solidFill>
              </a:rPr>
              <a:t>汉密尔顿回路。</a:t>
            </a:r>
          </a:p>
          <a:p>
            <a:r>
              <a:rPr lang="zh-CN" altLang="en-US" sz="3200" b="1">
                <a:solidFill>
                  <a:schemeClr val="bg1"/>
                </a:solidFill>
              </a:rPr>
              <a:t>       具有汉密尔顿回路的图称作汉密尔顿图。</a:t>
            </a:r>
          </a:p>
        </p:txBody>
      </p:sp>
      <p:sp>
        <p:nvSpPr>
          <p:cNvPr id="17417" name="WordArt 9">
            <a:extLst>
              <a:ext uri="{FF2B5EF4-FFF2-40B4-BE49-F238E27FC236}">
                <a16:creationId xmlns:a16="http://schemas.microsoft.com/office/drawing/2014/main" id="{028A9CB0-80A3-422D-BB1D-4106F900BB29}"/>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anim calcmode="lin" valueType="num">
                                      <p:cBhvr additive="base">
                                        <p:cTn id="7" dur="500" fill="hold"/>
                                        <p:tgtEl>
                                          <p:spTgt spid="174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4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6">
                                            <p:txEl>
                                              <p:pRg st="0" end="0"/>
                                            </p:txEl>
                                          </p:spTgt>
                                        </p:tgtEl>
                                        <p:attrNameLst>
                                          <p:attrName>style.visibility</p:attrName>
                                        </p:attrNameLst>
                                      </p:cBhvr>
                                      <p:to>
                                        <p:strVal val="visible"/>
                                      </p:to>
                                    </p:set>
                                    <p:anim calcmode="lin" valueType="num">
                                      <p:cBhvr additive="base">
                                        <p:cTn id="13" dur="500" fill="hold"/>
                                        <p:tgtEl>
                                          <p:spTgt spid="174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6">
                                            <p:txEl>
                                              <p:pRg st="1" end="1"/>
                                            </p:txEl>
                                          </p:spTgt>
                                        </p:tgtEl>
                                        <p:attrNameLst>
                                          <p:attrName>style.visibility</p:attrName>
                                        </p:attrNameLst>
                                      </p:cBhvr>
                                      <p:to>
                                        <p:strVal val="visible"/>
                                      </p:to>
                                    </p:set>
                                    <p:anim calcmode="lin" valueType="num">
                                      <p:cBhvr additive="base">
                                        <p:cTn id="19" dur="500" fill="hold"/>
                                        <p:tgtEl>
                                          <p:spTgt spid="1741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6">
                                            <p:txEl>
                                              <p:pRg st="2" end="2"/>
                                            </p:txEl>
                                          </p:spTgt>
                                        </p:tgtEl>
                                        <p:attrNameLst>
                                          <p:attrName>style.visibility</p:attrName>
                                        </p:attrNameLst>
                                      </p:cBhvr>
                                      <p:to>
                                        <p:strVal val="visible"/>
                                      </p:to>
                                    </p:set>
                                    <p:anim calcmode="lin" valueType="num">
                                      <p:cBhvr additive="base">
                                        <p:cTn id="25" dur="500" fill="hold"/>
                                        <p:tgtEl>
                                          <p:spTgt spid="174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6">
                                            <p:txEl>
                                              <p:pRg st="3" end="3"/>
                                            </p:txEl>
                                          </p:spTgt>
                                        </p:tgtEl>
                                        <p:attrNameLst>
                                          <p:attrName>style.visibility</p:attrName>
                                        </p:attrNameLst>
                                      </p:cBhvr>
                                      <p:to>
                                        <p:strVal val="visible"/>
                                      </p:to>
                                    </p:set>
                                    <p:anim calcmode="lin" valueType="num">
                                      <p:cBhvr additive="base">
                                        <p:cTn id="31" dur="500" fill="hold"/>
                                        <p:tgtEl>
                                          <p:spTgt spid="1741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16">
                                            <p:txEl>
                                              <p:pRg st="4" end="4"/>
                                            </p:txEl>
                                          </p:spTgt>
                                        </p:tgtEl>
                                        <p:attrNameLst>
                                          <p:attrName>style.visibility</p:attrName>
                                        </p:attrNameLst>
                                      </p:cBhvr>
                                      <p:to>
                                        <p:strVal val="visible"/>
                                      </p:to>
                                    </p:set>
                                    <p:anim calcmode="lin" valueType="num">
                                      <p:cBhvr additive="base">
                                        <p:cTn id="37" dur="500" fill="hold"/>
                                        <p:tgtEl>
                                          <p:spTgt spid="1741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41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build="p" autoUpdateAnimBg="0"/>
      <p:bldP spid="1741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4338" name="Line 2">
            <a:extLst>
              <a:ext uri="{FF2B5EF4-FFF2-40B4-BE49-F238E27FC236}">
                <a16:creationId xmlns:a16="http://schemas.microsoft.com/office/drawing/2014/main" id="{E6D35455-9419-4A66-9263-34276AA40960}"/>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0" name="Line 4">
            <a:extLst>
              <a:ext uri="{FF2B5EF4-FFF2-40B4-BE49-F238E27FC236}">
                <a16:creationId xmlns:a16="http://schemas.microsoft.com/office/drawing/2014/main" id="{0683BF6B-DB5A-41EB-B8B5-DF71E1811EBC}"/>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Text Box 6">
            <a:extLst>
              <a:ext uri="{FF2B5EF4-FFF2-40B4-BE49-F238E27FC236}">
                <a16:creationId xmlns:a16="http://schemas.microsoft.com/office/drawing/2014/main" id="{8A7FCE75-01B0-4FCE-8EB3-F879A1361150}"/>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4343" name="Text Box 7">
            <a:extLst>
              <a:ext uri="{FF2B5EF4-FFF2-40B4-BE49-F238E27FC236}">
                <a16:creationId xmlns:a16="http://schemas.microsoft.com/office/drawing/2014/main" id="{D967D011-EE77-460A-890C-B94F8C9B8D19}"/>
              </a:ext>
            </a:extLst>
          </p:cNvPr>
          <p:cNvSpPr txBox="1">
            <a:spLocks noChangeArrowheads="1"/>
          </p:cNvSpPr>
          <p:nvPr/>
        </p:nvSpPr>
        <p:spPr bwMode="auto">
          <a:xfrm>
            <a:off x="1066800" y="114300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200">
              <a:solidFill>
                <a:schemeClr val="bg1"/>
              </a:solidFill>
            </a:endParaRPr>
          </a:p>
        </p:txBody>
      </p:sp>
      <p:sp>
        <p:nvSpPr>
          <p:cNvPr id="14345" name="Rectangle 9">
            <a:extLst>
              <a:ext uri="{FF2B5EF4-FFF2-40B4-BE49-F238E27FC236}">
                <a16:creationId xmlns:a16="http://schemas.microsoft.com/office/drawing/2014/main" id="{533DCB98-1D7E-420B-875C-3A7CE38C1A53}"/>
              </a:ext>
            </a:extLst>
          </p:cNvPr>
          <p:cNvSpPr>
            <a:spLocks noChangeArrowheads="1"/>
          </p:cNvSpPr>
          <p:nvPr/>
        </p:nvSpPr>
        <p:spPr bwMode="auto">
          <a:xfrm>
            <a:off x="457200" y="990600"/>
            <a:ext cx="838200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chemeClr val="bg1"/>
                </a:solidFill>
              </a:rPr>
              <a:t>3</a:t>
            </a:r>
            <a:r>
              <a:rPr lang="zh-CN" altLang="en-US" sz="2800">
                <a:solidFill>
                  <a:schemeClr val="bg1"/>
                </a:solidFill>
              </a:rPr>
              <a:t>、汉密尔顿图的判别条件</a:t>
            </a:r>
          </a:p>
          <a:p>
            <a:r>
              <a:rPr lang="zh-CN" altLang="en-US">
                <a:solidFill>
                  <a:schemeClr val="bg1"/>
                </a:solidFill>
              </a:rPr>
              <a:t>（</a:t>
            </a:r>
            <a:r>
              <a:rPr lang="en-US" altLang="zh-CN">
                <a:solidFill>
                  <a:schemeClr val="bg1"/>
                </a:solidFill>
              </a:rPr>
              <a:t>1</a:t>
            </a:r>
            <a:r>
              <a:rPr lang="zh-CN" altLang="en-US">
                <a:solidFill>
                  <a:schemeClr val="bg1"/>
                </a:solidFill>
              </a:rPr>
              <a:t>）必要条件</a:t>
            </a:r>
          </a:p>
          <a:p>
            <a:r>
              <a:rPr lang="zh-CN" altLang="en-US" sz="2000" b="1">
                <a:solidFill>
                  <a:srgbClr val="990033"/>
                </a:solidFill>
              </a:rPr>
              <a:t>定理</a:t>
            </a:r>
            <a:r>
              <a:rPr lang="en-US" altLang="zh-CN" sz="2000" b="1">
                <a:solidFill>
                  <a:srgbClr val="990033"/>
                </a:solidFill>
              </a:rPr>
              <a:t>4. 3</a:t>
            </a:r>
            <a:r>
              <a:rPr lang="en-US" altLang="zh-CN" sz="2000">
                <a:solidFill>
                  <a:schemeClr val="bg1"/>
                </a:solidFill>
              </a:rPr>
              <a:t>   </a:t>
            </a:r>
            <a:r>
              <a:rPr lang="zh-CN" altLang="en-US" sz="2000">
                <a:solidFill>
                  <a:schemeClr val="bg1"/>
                </a:solidFill>
              </a:rPr>
              <a:t>若图</a:t>
            </a:r>
            <a:r>
              <a:rPr lang="en-US" altLang="zh-CN" sz="2000">
                <a:solidFill>
                  <a:schemeClr val="bg1"/>
                </a:solidFill>
              </a:rPr>
              <a:t>G=&lt;V</a:t>
            </a:r>
            <a:r>
              <a:rPr lang="zh-CN" altLang="en-US" sz="2000">
                <a:solidFill>
                  <a:schemeClr val="bg1"/>
                </a:solidFill>
              </a:rPr>
              <a:t>，</a:t>
            </a:r>
            <a:r>
              <a:rPr lang="en-US" altLang="zh-CN" sz="2000">
                <a:solidFill>
                  <a:schemeClr val="bg1"/>
                </a:solidFill>
              </a:rPr>
              <a:t>E&gt;</a:t>
            </a:r>
            <a:r>
              <a:rPr lang="zh-CN" altLang="en-US" sz="2000">
                <a:solidFill>
                  <a:schemeClr val="bg1"/>
                </a:solidFill>
              </a:rPr>
              <a:t>具有汉密尔顿回路，则对于结点集</a:t>
            </a:r>
            <a:r>
              <a:rPr lang="en-US" altLang="zh-CN" sz="2000">
                <a:solidFill>
                  <a:schemeClr val="bg1"/>
                </a:solidFill>
              </a:rPr>
              <a:t>V</a:t>
            </a:r>
            <a:r>
              <a:rPr lang="zh-CN" altLang="en-US" sz="2000">
                <a:solidFill>
                  <a:schemeClr val="bg1"/>
                </a:solidFill>
              </a:rPr>
              <a:t>的每个非</a:t>
            </a:r>
          </a:p>
          <a:p>
            <a:r>
              <a:rPr lang="zh-CN" altLang="en-US" sz="2000">
                <a:solidFill>
                  <a:schemeClr val="bg1"/>
                </a:solidFill>
              </a:rPr>
              <a:t>空子集</a:t>
            </a:r>
            <a:r>
              <a:rPr lang="en-US" altLang="zh-CN" sz="2000">
                <a:solidFill>
                  <a:schemeClr val="bg1"/>
                </a:solidFill>
              </a:rPr>
              <a:t>S</a:t>
            </a:r>
            <a:r>
              <a:rPr lang="zh-CN" altLang="en-US" sz="2000">
                <a:solidFill>
                  <a:schemeClr val="bg1"/>
                </a:solidFill>
              </a:rPr>
              <a:t>均有</a:t>
            </a:r>
            <a:r>
              <a:rPr lang="en-US" altLang="zh-CN" sz="2000">
                <a:solidFill>
                  <a:schemeClr val="bg1"/>
                </a:solidFill>
              </a:rPr>
              <a:t>W(G-S)≤|S|</a:t>
            </a:r>
            <a:r>
              <a:rPr lang="zh-CN" altLang="en-US" sz="2000">
                <a:solidFill>
                  <a:schemeClr val="bg1"/>
                </a:solidFill>
              </a:rPr>
              <a:t>，其中</a:t>
            </a:r>
            <a:r>
              <a:rPr lang="en-US" altLang="zh-CN" sz="2000">
                <a:solidFill>
                  <a:schemeClr val="bg1"/>
                </a:solidFill>
              </a:rPr>
              <a:t>W(G-S)</a:t>
            </a:r>
            <a:r>
              <a:rPr lang="zh-CN" altLang="en-US" sz="2000">
                <a:solidFill>
                  <a:schemeClr val="bg1"/>
                </a:solidFill>
              </a:rPr>
              <a:t>是</a:t>
            </a:r>
            <a:r>
              <a:rPr lang="en-US" altLang="zh-CN" sz="2000">
                <a:solidFill>
                  <a:schemeClr val="bg1"/>
                </a:solidFill>
              </a:rPr>
              <a:t>G-S</a:t>
            </a:r>
            <a:r>
              <a:rPr lang="zh-CN" altLang="en-US" sz="2000">
                <a:solidFill>
                  <a:schemeClr val="bg1"/>
                </a:solidFill>
              </a:rPr>
              <a:t>中连通分支数。</a:t>
            </a:r>
          </a:p>
          <a:p>
            <a:endParaRPr lang="zh-CN" altLang="en-US" sz="2000">
              <a:solidFill>
                <a:schemeClr val="bg1"/>
              </a:solidFill>
            </a:endParaRPr>
          </a:p>
          <a:p>
            <a:r>
              <a:rPr lang="zh-CN" altLang="en-US" sz="2000" b="1"/>
              <a:t>证明</a:t>
            </a:r>
            <a:r>
              <a:rPr lang="en-US" altLang="zh-CN" sz="2000" b="1"/>
              <a:t>:</a:t>
            </a:r>
            <a:r>
              <a:rPr lang="en-US" altLang="zh-CN" sz="2000">
                <a:solidFill>
                  <a:schemeClr val="bg1"/>
                </a:solidFill>
              </a:rPr>
              <a:t>  </a:t>
            </a:r>
            <a:r>
              <a:rPr lang="zh-CN" altLang="en-US" sz="2000">
                <a:solidFill>
                  <a:schemeClr val="bg1"/>
                </a:solidFill>
              </a:rPr>
              <a:t>设</a:t>
            </a:r>
            <a:r>
              <a:rPr lang="en-US" altLang="zh-CN" sz="2000">
                <a:solidFill>
                  <a:schemeClr val="bg1"/>
                </a:solidFill>
              </a:rPr>
              <a:t>C</a:t>
            </a:r>
            <a:r>
              <a:rPr lang="zh-CN" altLang="en-US" sz="2000">
                <a:solidFill>
                  <a:schemeClr val="bg1"/>
                </a:solidFill>
              </a:rPr>
              <a:t>是</a:t>
            </a:r>
            <a:r>
              <a:rPr lang="en-US" altLang="zh-CN" sz="2000">
                <a:solidFill>
                  <a:schemeClr val="bg1"/>
                </a:solidFill>
              </a:rPr>
              <a:t>G</a:t>
            </a:r>
            <a:r>
              <a:rPr lang="zh-CN" altLang="en-US" sz="2000">
                <a:solidFill>
                  <a:schemeClr val="bg1"/>
                </a:solidFill>
              </a:rPr>
              <a:t>的一条汉密尔顿回路，则对于</a:t>
            </a:r>
            <a:r>
              <a:rPr lang="en-US" altLang="zh-CN" sz="2000">
                <a:solidFill>
                  <a:schemeClr val="bg1"/>
                </a:solidFill>
              </a:rPr>
              <a:t>V</a:t>
            </a:r>
            <a:r>
              <a:rPr lang="zh-CN" altLang="en-US" sz="2000">
                <a:solidFill>
                  <a:schemeClr val="bg1"/>
                </a:solidFill>
              </a:rPr>
              <a:t>的任何一个非空子集</a:t>
            </a:r>
            <a:r>
              <a:rPr lang="en-US" altLang="zh-CN" sz="2000">
                <a:solidFill>
                  <a:schemeClr val="bg1"/>
                </a:solidFill>
              </a:rPr>
              <a:t>S</a:t>
            </a:r>
            <a:r>
              <a:rPr lang="zh-CN" altLang="en-US" sz="2000">
                <a:solidFill>
                  <a:schemeClr val="bg1"/>
                </a:solidFill>
              </a:rPr>
              <a:t>在</a:t>
            </a:r>
            <a:r>
              <a:rPr lang="en-US" altLang="zh-CN" sz="2000">
                <a:solidFill>
                  <a:schemeClr val="bg1"/>
                </a:solidFill>
              </a:rPr>
              <a:t>C</a:t>
            </a:r>
            <a:r>
              <a:rPr lang="zh-CN" altLang="en-US" sz="2000">
                <a:solidFill>
                  <a:schemeClr val="bg1"/>
                </a:solidFill>
              </a:rPr>
              <a:t>中</a:t>
            </a:r>
          </a:p>
          <a:p>
            <a:r>
              <a:rPr lang="zh-CN" altLang="en-US" sz="2000">
                <a:solidFill>
                  <a:schemeClr val="bg1"/>
                </a:solidFill>
              </a:rPr>
              <a:t>删去</a:t>
            </a:r>
            <a:r>
              <a:rPr lang="en-US" altLang="zh-CN" sz="2000">
                <a:solidFill>
                  <a:schemeClr val="bg1"/>
                </a:solidFill>
              </a:rPr>
              <a:t>S</a:t>
            </a:r>
            <a:r>
              <a:rPr lang="zh-CN" altLang="en-US" sz="2000">
                <a:solidFill>
                  <a:schemeClr val="bg1"/>
                </a:solidFill>
              </a:rPr>
              <a:t>中任一结点</a:t>
            </a:r>
            <a:r>
              <a:rPr lang="en-US" altLang="zh-CN" sz="2000">
                <a:solidFill>
                  <a:schemeClr val="bg1"/>
                </a:solidFill>
              </a:rPr>
              <a:t>a</a:t>
            </a:r>
            <a:r>
              <a:rPr lang="en-US" altLang="zh-CN" sz="2000" baseline="-25000">
                <a:solidFill>
                  <a:schemeClr val="bg1"/>
                </a:solidFill>
              </a:rPr>
              <a:t>1</a:t>
            </a:r>
            <a:r>
              <a:rPr lang="zh-CN" altLang="en-US" sz="2000">
                <a:solidFill>
                  <a:schemeClr val="bg1"/>
                </a:solidFill>
              </a:rPr>
              <a:t>，则</a:t>
            </a:r>
            <a:r>
              <a:rPr lang="en-US" altLang="zh-CN" sz="2000">
                <a:solidFill>
                  <a:schemeClr val="bg1"/>
                </a:solidFill>
              </a:rPr>
              <a:t>C</a:t>
            </a:r>
            <a:r>
              <a:rPr lang="zh-CN" altLang="en-US" sz="2000">
                <a:solidFill>
                  <a:schemeClr val="bg1"/>
                </a:solidFill>
              </a:rPr>
              <a:t>－</a:t>
            </a:r>
            <a:r>
              <a:rPr lang="en-US" altLang="zh-CN" sz="2000">
                <a:solidFill>
                  <a:schemeClr val="bg1"/>
                </a:solidFill>
              </a:rPr>
              <a:t>a</a:t>
            </a:r>
            <a:r>
              <a:rPr lang="en-US" altLang="zh-CN" sz="2000" baseline="-25000">
                <a:solidFill>
                  <a:schemeClr val="bg1"/>
                </a:solidFill>
              </a:rPr>
              <a:t>1</a:t>
            </a:r>
            <a:r>
              <a:rPr lang="zh-CN" altLang="en-US" sz="2000">
                <a:solidFill>
                  <a:schemeClr val="bg1"/>
                </a:solidFill>
              </a:rPr>
              <a:t>是连通的非回路，若再删去</a:t>
            </a:r>
            <a:r>
              <a:rPr lang="en-US" altLang="zh-CN" sz="2000">
                <a:solidFill>
                  <a:schemeClr val="bg1"/>
                </a:solidFill>
              </a:rPr>
              <a:t>S</a:t>
            </a:r>
            <a:r>
              <a:rPr lang="zh-CN" altLang="en-US" sz="2000">
                <a:solidFill>
                  <a:schemeClr val="bg1"/>
                </a:solidFill>
              </a:rPr>
              <a:t>中另一结点</a:t>
            </a:r>
            <a:r>
              <a:rPr lang="en-US" altLang="zh-CN" sz="2000">
                <a:solidFill>
                  <a:schemeClr val="bg1"/>
                </a:solidFill>
              </a:rPr>
              <a:t>a</a:t>
            </a:r>
            <a:r>
              <a:rPr lang="en-US" altLang="zh-CN" sz="2000" baseline="-25000">
                <a:solidFill>
                  <a:schemeClr val="bg1"/>
                </a:solidFill>
              </a:rPr>
              <a:t>2</a:t>
            </a:r>
            <a:r>
              <a:rPr lang="zh-CN" altLang="en-US" sz="2000">
                <a:solidFill>
                  <a:schemeClr val="bg1"/>
                </a:solidFill>
              </a:rPr>
              <a:t>，</a:t>
            </a:r>
          </a:p>
          <a:p>
            <a:r>
              <a:rPr lang="zh-CN" altLang="en-US" sz="2000">
                <a:solidFill>
                  <a:schemeClr val="bg1"/>
                </a:solidFill>
              </a:rPr>
              <a:t>则</a:t>
            </a:r>
            <a:r>
              <a:rPr lang="en-US" altLang="zh-CN" sz="2000">
                <a:solidFill>
                  <a:schemeClr val="bg1"/>
                </a:solidFill>
              </a:rPr>
              <a:t>W(C- a</a:t>
            </a:r>
            <a:r>
              <a:rPr lang="en-US" altLang="zh-CN" sz="2000" baseline="-25000">
                <a:solidFill>
                  <a:schemeClr val="bg1"/>
                </a:solidFill>
              </a:rPr>
              <a:t>1</a:t>
            </a:r>
            <a:r>
              <a:rPr lang="en-US" altLang="zh-CN" sz="2000">
                <a:solidFill>
                  <a:schemeClr val="bg1"/>
                </a:solidFill>
              </a:rPr>
              <a:t>- a</a:t>
            </a:r>
            <a:r>
              <a:rPr lang="en-US" altLang="zh-CN" sz="2000" baseline="-25000">
                <a:solidFill>
                  <a:schemeClr val="bg1"/>
                </a:solidFill>
              </a:rPr>
              <a:t>2</a:t>
            </a:r>
            <a:r>
              <a:rPr lang="en-US" altLang="zh-CN" sz="2000">
                <a:solidFill>
                  <a:schemeClr val="bg1"/>
                </a:solidFill>
              </a:rPr>
              <a:t>)≤ 2</a:t>
            </a:r>
            <a:r>
              <a:rPr lang="zh-CN" altLang="en-US" sz="2000">
                <a:solidFill>
                  <a:schemeClr val="bg1"/>
                </a:solidFill>
              </a:rPr>
              <a:t>，由归纳法可得：</a:t>
            </a:r>
          </a:p>
          <a:p>
            <a:r>
              <a:rPr lang="zh-CN" altLang="en-US" sz="2000">
                <a:solidFill>
                  <a:schemeClr val="bg1"/>
                </a:solidFill>
              </a:rPr>
              <a:t>                                                  </a:t>
            </a:r>
            <a:r>
              <a:rPr lang="en-US" altLang="zh-CN" sz="2000">
                <a:solidFill>
                  <a:schemeClr val="bg1"/>
                </a:solidFill>
              </a:rPr>
              <a:t>W(C-S)≤ |S|</a:t>
            </a:r>
          </a:p>
          <a:p>
            <a:r>
              <a:rPr lang="zh-CN" altLang="en-US" sz="2000">
                <a:solidFill>
                  <a:schemeClr val="bg1"/>
                </a:solidFill>
              </a:rPr>
              <a:t>同时</a:t>
            </a:r>
            <a:r>
              <a:rPr lang="en-US" altLang="zh-CN" sz="2000">
                <a:solidFill>
                  <a:schemeClr val="bg1"/>
                </a:solidFill>
              </a:rPr>
              <a:t>C-S</a:t>
            </a:r>
            <a:r>
              <a:rPr lang="zh-CN" altLang="en-US" sz="2000">
                <a:solidFill>
                  <a:schemeClr val="bg1"/>
                </a:solidFill>
              </a:rPr>
              <a:t>是</a:t>
            </a:r>
            <a:r>
              <a:rPr lang="en-US" altLang="zh-CN" sz="2000">
                <a:solidFill>
                  <a:schemeClr val="bg1"/>
                </a:solidFill>
              </a:rPr>
              <a:t>G-S</a:t>
            </a:r>
            <a:r>
              <a:rPr lang="zh-CN" altLang="en-US" sz="2000">
                <a:solidFill>
                  <a:schemeClr val="bg1"/>
                </a:solidFill>
              </a:rPr>
              <a:t>的一个生成子图，因而</a:t>
            </a:r>
          </a:p>
          <a:p>
            <a:r>
              <a:rPr lang="zh-CN" altLang="en-US" sz="2000">
                <a:solidFill>
                  <a:schemeClr val="bg1"/>
                </a:solidFill>
              </a:rPr>
              <a:t>                                                  </a:t>
            </a:r>
            <a:r>
              <a:rPr lang="en-US" altLang="zh-CN" sz="2000">
                <a:solidFill>
                  <a:schemeClr val="bg1"/>
                </a:solidFill>
              </a:rPr>
              <a:t>W(G-S)≤ W</a:t>
            </a:r>
            <a:r>
              <a:rPr lang="zh-CN" altLang="en-US" sz="2000">
                <a:solidFill>
                  <a:schemeClr val="bg1"/>
                </a:solidFill>
              </a:rPr>
              <a:t>（</a:t>
            </a:r>
            <a:r>
              <a:rPr lang="en-US" altLang="zh-CN" sz="2000">
                <a:solidFill>
                  <a:schemeClr val="bg1"/>
                </a:solidFill>
              </a:rPr>
              <a:t>C-S</a:t>
            </a:r>
            <a:r>
              <a:rPr lang="zh-CN" altLang="en-US" sz="2000">
                <a:solidFill>
                  <a:schemeClr val="bg1"/>
                </a:solidFill>
              </a:rPr>
              <a:t>）</a:t>
            </a:r>
          </a:p>
          <a:p>
            <a:r>
              <a:rPr lang="zh-CN" altLang="en-US" sz="2000">
                <a:solidFill>
                  <a:schemeClr val="bg1"/>
                </a:solidFill>
              </a:rPr>
              <a:t>                                     所以     </a:t>
            </a:r>
            <a:r>
              <a:rPr lang="en-US" altLang="zh-CN" sz="2000">
                <a:solidFill>
                  <a:schemeClr val="bg1"/>
                </a:solidFill>
              </a:rPr>
              <a:t>W(G-S)≤ |S|</a:t>
            </a:r>
            <a:r>
              <a:rPr lang="zh-CN" altLang="en-US" sz="2000">
                <a:solidFill>
                  <a:schemeClr val="bg1"/>
                </a:solidFill>
              </a:rPr>
              <a:t>。 证毕。</a:t>
            </a:r>
          </a:p>
        </p:txBody>
      </p:sp>
      <p:pic>
        <p:nvPicPr>
          <p:cNvPr id="14346" name="Picture 10">
            <a:extLst>
              <a:ext uri="{FF2B5EF4-FFF2-40B4-BE49-F238E27FC236}">
                <a16:creationId xmlns:a16="http://schemas.microsoft.com/office/drawing/2014/main" id="{26B05AF4-A599-49ED-B90D-693829ED6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648200"/>
            <a:ext cx="2743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7" name="Text Box 11">
            <a:extLst>
              <a:ext uri="{FF2B5EF4-FFF2-40B4-BE49-F238E27FC236}">
                <a16:creationId xmlns:a16="http://schemas.microsoft.com/office/drawing/2014/main" id="{51033609-8E2A-4024-B473-4A4523FC71A3}"/>
              </a:ext>
            </a:extLst>
          </p:cNvPr>
          <p:cNvSpPr txBox="1">
            <a:spLocks noChangeArrowheads="1"/>
          </p:cNvSpPr>
          <p:nvPr/>
        </p:nvSpPr>
        <p:spPr bwMode="auto">
          <a:xfrm>
            <a:off x="457200" y="5105400"/>
            <a:ext cx="46482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rPr>
              <a:t>利用本定理可以证明某些图是非汉密尔顿图，如右图取</a:t>
            </a:r>
            <a:r>
              <a:rPr lang="en-US" altLang="zh-CN" sz="2000">
                <a:solidFill>
                  <a:schemeClr val="bg1"/>
                </a:solidFill>
              </a:rPr>
              <a:t>S={v</a:t>
            </a:r>
            <a:r>
              <a:rPr lang="en-US" altLang="zh-CN" sz="2000" baseline="-25000">
                <a:solidFill>
                  <a:schemeClr val="bg1"/>
                </a:solidFill>
              </a:rPr>
              <a:t>1</a:t>
            </a:r>
            <a:r>
              <a:rPr lang="en-US" altLang="zh-CN" sz="2000">
                <a:solidFill>
                  <a:schemeClr val="bg1"/>
                </a:solidFill>
              </a:rPr>
              <a:t>,v</a:t>
            </a:r>
            <a:r>
              <a:rPr lang="en-US" altLang="zh-CN" sz="2000" baseline="-25000">
                <a:solidFill>
                  <a:schemeClr val="bg1"/>
                </a:solidFill>
              </a:rPr>
              <a:t>4</a:t>
            </a:r>
            <a:r>
              <a:rPr lang="en-US" altLang="zh-CN" sz="2000">
                <a:solidFill>
                  <a:schemeClr val="bg1"/>
                </a:solidFill>
              </a:rPr>
              <a:t>}</a:t>
            </a:r>
            <a:r>
              <a:rPr lang="zh-CN" altLang="en-US" sz="2000">
                <a:solidFill>
                  <a:schemeClr val="bg1"/>
                </a:solidFill>
              </a:rPr>
              <a:t>，则</a:t>
            </a:r>
            <a:r>
              <a:rPr lang="en-US" altLang="zh-CN" sz="2000">
                <a:solidFill>
                  <a:schemeClr val="bg1"/>
                </a:solidFill>
              </a:rPr>
              <a:t>G-S</a:t>
            </a:r>
            <a:r>
              <a:rPr lang="zh-CN" altLang="en-US" sz="2000">
                <a:solidFill>
                  <a:schemeClr val="bg1"/>
                </a:solidFill>
              </a:rPr>
              <a:t>中有三个连通分支。</a:t>
            </a:r>
          </a:p>
        </p:txBody>
      </p:sp>
      <p:sp>
        <p:nvSpPr>
          <p:cNvPr id="14348" name="WordArt 12">
            <a:extLst>
              <a:ext uri="{FF2B5EF4-FFF2-40B4-BE49-F238E27FC236}">
                <a16:creationId xmlns:a16="http://schemas.microsoft.com/office/drawing/2014/main" id="{F98048AD-3896-41E9-8BDE-2FF9468FF8BD}"/>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45">
                                            <p:txEl>
                                              <p:pRg st="0" end="0"/>
                                            </p:txEl>
                                          </p:spTgt>
                                        </p:tgtEl>
                                        <p:attrNameLst>
                                          <p:attrName>style.visibility</p:attrName>
                                        </p:attrNameLst>
                                      </p:cBhvr>
                                      <p:to>
                                        <p:strVal val="visible"/>
                                      </p:to>
                                    </p:set>
                                    <p:anim calcmode="lin" valueType="num">
                                      <p:cBhvr additive="base">
                                        <p:cTn id="7" dur="500" fill="hold"/>
                                        <p:tgtEl>
                                          <p:spTgt spid="1434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4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45">
                                            <p:txEl>
                                              <p:pRg st="1" end="1"/>
                                            </p:txEl>
                                          </p:spTgt>
                                        </p:tgtEl>
                                        <p:attrNameLst>
                                          <p:attrName>style.visibility</p:attrName>
                                        </p:attrNameLst>
                                      </p:cBhvr>
                                      <p:to>
                                        <p:strVal val="visible"/>
                                      </p:to>
                                    </p:set>
                                    <p:anim calcmode="lin" valueType="num">
                                      <p:cBhvr additive="base">
                                        <p:cTn id="13" dur="500" fill="hold"/>
                                        <p:tgtEl>
                                          <p:spTgt spid="1434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34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345">
                                            <p:txEl>
                                              <p:pRg st="2" end="2"/>
                                            </p:txEl>
                                          </p:spTgt>
                                        </p:tgtEl>
                                        <p:attrNameLst>
                                          <p:attrName>style.visibility</p:attrName>
                                        </p:attrNameLst>
                                      </p:cBhvr>
                                      <p:to>
                                        <p:strVal val="visible"/>
                                      </p:to>
                                    </p:set>
                                    <p:anim calcmode="lin" valueType="num">
                                      <p:cBhvr additive="base">
                                        <p:cTn id="19" dur="500" fill="hold"/>
                                        <p:tgtEl>
                                          <p:spTgt spid="1434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34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345">
                                            <p:txEl>
                                              <p:pRg st="3" end="3"/>
                                            </p:txEl>
                                          </p:spTgt>
                                        </p:tgtEl>
                                        <p:attrNameLst>
                                          <p:attrName>style.visibility</p:attrName>
                                        </p:attrNameLst>
                                      </p:cBhvr>
                                      <p:to>
                                        <p:strVal val="visible"/>
                                      </p:to>
                                    </p:set>
                                    <p:anim calcmode="lin" valueType="num">
                                      <p:cBhvr additive="base">
                                        <p:cTn id="25" dur="500" fill="hold"/>
                                        <p:tgtEl>
                                          <p:spTgt spid="1434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34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345">
                                            <p:txEl>
                                              <p:pRg st="5" end="5"/>
                                            </p:txEl>
                                          </p:spTgt>
                                        </p:tgtEl>
                                        <p:attrNameLst>
                                          <p:attrName>style.visibility</p:attrName>
                                        </p:attrNameLst>
                                      </p:cBhvr>
                                      <p:to>
                                        <p:strVal val="visible"/>
                                      </p:to>
                                    </p:set>
                                    <p:anim calcmode="lin" valueType="num">
                                      <p:cBhvr additive="base">
                                        <p:cTn id="31" dur="500" fill="hold"/>
                                        <p:tgtEl>
                                          <p:spTgt spid="1434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434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345">
                                            <p:txEl>
                                              <p:pRg st="6" end="6"/>
                                            </p:txEl>
                                          </p:spTgt>
                                        </p:tgtEl>
                                        <p:attrNameLst>
                                          <p:attrName>style.visibility</p:attrName>
                                        </p:attrNameLst>
                                      </p:cBhvr>
                                      <p:to>
                                        <p:strVal val="visible"/>
                                      </p:to>
                                    </p:set>
                                    <p:anim calcmode="lin" valueType="num">
                                      <p:cBhvr additive="base">
                                        <p:cTn id="37" dur="500" fill="hold"/>
                                        <p:tgtEl>
                                          <p:spTgt spid="1434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34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345">
                                            <p:txEl>
                                              <p:pRg st="7" end="7"/>
                                            </p:txEl>
                                          </p:spTgt>
                                        </p:tgtEl>
                                        <p:attrNameLst>
                                          <p:attrName>style.visibility</p:attrName>
                                        </p:attrNameLst>
                                      </p:cBhvr>
                                      <p:to>
                                        <p:strVal val="visible"/>
                                      </p:to>
                                    </p:set>
                                    <p:anim calcmode="lin" valueType="num">
                                      <p:cBhvr additive="base">
                                        <p:cTn id="43" dur="500" fill="hold"/>
                                        <p:tgtEl>
                                          <p:spTgt spid="1434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434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4345">
                                            <p:txEl>
                                              <p:pRg st="8" end="8"/>
                                            </p:txEl>
                                          </p:spTgt>
                                        </p:tgtEl>
                                        <p:attrNameLst>
                                          <p:attrName>style.visibility</p:attrName>
                                        </p:attrNameLst>
                                      </p:cBhvr>
                                      <p:to>
                                        <p:strVal val="visible"/>
                                      </p:to>
                                    </p:set>
                                    <p:anim calcmode="lin" valueType="num">
                                      <p:cBhvr additive="base">
                                        <p:cTn id="49" dur="500" fill="hold"/>
                                        <p:tgtEl>
                                          <p:spTgt spid="1434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434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4345">
                                            <p:txEl>
                                              <p:pRg st="9" end="9"/>
                                            </p:txEl>
                                          </p:spTgt>
                                        </p:tgtEl>
                                        <p:attrNameLst>
                                          <p:attrName>style.visibility</p:attrName>
                                        </p:attrNameLst>
                                      </p:cBhvr>
                                      <p:to>
                                        <p:strVal val="visible"/>
                                      </p:to>
                                    </p:set>
                                    <p:anim calcmode="lin" valueType="num">
                                      <p:cBhvr additive="base">
                                        <p:cTn id="55" dur="500" fill="hold"/>
                                        <p:tgtEl>
                                          <p:spTgt spid="14345">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434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4345">
                                            <p:txEl>
                                              <p:pRg st="10" end="10"/>
                                            </p:txEl>
                                          </p:spTgt>
                                        </p:tgtEl>
                                        <p:attrNameLst>
                                          <p:attrName>style.visibility</p:attrName>
                                        </p:attrNameLst>
                                      </p:cBhvr>
                                      <p:to>
                                        <p:strVal val="visible"/>
                                      </p:to>
                                    </p:set>
                                    <p:anim calcmode="lin" valueType="num">
                                      <p:cBhvr additive="base">
                                        <p:cTn id="61" dur="500" fill="hold"/>
                                        <p:tgtEl>
                                          <p:spTgt spid="14345">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434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rbrake.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4345">
                                            <p:txEl>
                                              <p:pRg st="11" end="11"/>
                                            </p:txEl>
                                          </p:spTgt>
                                        </p:tgtEl>
                                        <p:attrNameLst>
                                          <p:attrName>style.visibility</p:attrName>
                                        </p:attrNameLst>
                                      </p:cBhvr>
                                      <p:to>
                                        <p:strVal val="visible"/>
                                      </p:to>
                                    </p:set>
                                    <p:anim calcmode="lin" valueType="num">
                                      <p:cBhvr additive="base">
                                        <p:cTn id="67" dur="500" fill="hold"/>
                                        <p:tgtEl>
                                          <p:spTgt spid="14345">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4345">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rbrak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347">
                                            <p:txEl>
                                              <p:pRg st="0" end="0"/>
                                            </p:txEl>
                                          </p:spTgt>
                                        </p:tgtEl>
                                        <p:attrNameLst>
                                          <p:attrName>style.visibility</p:attrName>
                                        </p:attrNameLst>
                                      </p:cBhvr>
                                      <p:to>
                                        <p:strVal val="visible"/>
                                      </p:to>
                                    </p:set>
                                    <p:anim calcmode="lin" valueType="num">
                                      <p:cBhvr additive="base">
                                        <p:cTn id="73" dur="500" fill="hold"/>
                                        <p:tgtEl>
                                          <p:spTgt spid="14347">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43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4346"/>
                                        </p:tgtEl>
                                        <p:attrNameLst>
                                          <p:attrName>style.visibility</p:attrName>
                                        </p:attrNameLst>
                                      </p:cBhvr>
                                      <p:to>
                                        <p:strVal val="visible"/>
                                      </p:to>
                                    </p:set>
                                    <p:anim calcmode="lin" valueType="num">
                                      <p:cBhvr additive="base">
                                        <p:cTn id="79" dur="500" fill="hold"/>
                                        <p:tgtEl>
                                          <p:spTgt spid="14346"/>
                                        </p:tgtEl>
                                        <p:attrNameLst>
                                          <p:attrName>ppt_x</p:attrName>
                                        </p:attrNameLst>
                                      </p:cBhvr>
                                      <p:tavLst>
                                        <p:tav tm="0">
                                          <p:val>
                                            <p:strVal val="0-#ppt_w/2"/>
                                          </p:val>
                                        </p:tav>
                                        <p:tav tm="100000">
                                          <p:val>
                                            <p:strVal val="#ppt_x"/>
                                          </p:val>
                                        </p:tav>
                                      </p:tavLst>
                                    </p:anim>
                                    <p:anim calcmode="lin" valueType="num">
                                      <p:cBhvr additive="base">
                                        <p:cTn id="80" dur="500" fill="hold"/>
                                        <p:tgtEl>
                                          <p:spTgt spid="143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build="p" autoUpdateAnimBg="0"/>
      <p:bldP spid="1434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8434" name="Line 2">
            <a:extLst>
              <a:ext uri="{FF2B5EF4-FFF2-40B4-BE49-F238E27FC236}">
                <a16:creationId xmlns:a16="http://schemas.microsoft.com/office/drawing/2014/main" id="{168D3CEE-9441-4A73-9BF9-FFA28A75F9FA}"/>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 name="Line 4">
            <a:extLst>
              <a:ext uri="{FF2B5EF4-FFF2-40B4-BE49-F238E27FC236}">
                <a16:creationId xmlns:a16="http://schemas.microsoft.com/office/drawing/2014/main" id="{A805C077-E368-43A9-98BD-3DC5A8FE431D}"/>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 name="Text Box 6">
            <a:extLst>
              <a:ext uri="{FF2B5EF4-FFF2-40B4-BE49-F238E27FC236}">
                <a16:creationId xmlns:a16="http://schemas.microsoft.com/office/drawing/2014/main" id="{86B241A7-9890-43D3-A3BB-76BFA8C892CF}"/>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8439" name="Text Box 7">
            <a:extLst>
              <a:ext uri="{FF2B5EF4-FFF2-40B4-BE49-F238E27FC236}">
                <a16:creationId xmlns:a16="http://schemas.microsoft.com/office/drawing/2014/main" id="{FE119C3C-8967-4F5B-AF4E-9574E61FD272}"/>
              </a:ext>
            </a:extLst>
          </p:cNvPr>
          <p:cNvSpPr txBox="1">
            <a:spLocks noChangeArrowheads="1"/>
          </p:cNvSpPr>
          <p:nvPr/>
        </p:nvSpPr>
        <p:spPr bwMode="auto">
          <a:xfrm>
            <a:off x="1066800" y="114300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200">
              <a:solidFill>
                <a:schemeClr val="bg1"/>
              </a:solidFill>
            </a:endParaRPr>
          </a:p>
        </p:txBody>
      </p:sp>
      <p:sp>
        <p:nvSpPr>
          <p:cNvPr id="18440" name="Rectangle 8">
            <a:extLst>
              <a:ext uri="{FF2B5EF4-FFF2-40B4-BE49-F238E27FC236}">
                <a16:creationId xmlns:a16="http://schemas.microsoft.com/office/drawing/2014/main" id="{0B9EB1B6-987B-4C6A-AAD9-77ECF4CE0564}"/>
              </a:ext>
            </a:extLst>
          </p:cNvPr>
          <p:cNvSpPr>
            <a:spLocks noChangeArrowheads="1"/>
          </p:cNvSpPr>
          <p:nvPr/>
        </p:nvSpPr>
        <p:spPr bwMode="auto">
          <a:xfrm>
            <a:off x="304800" y="990600"/>
            <a:ext cx="8382000"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chemeClr val="bg1"/>
                </a:solidFill>
              </a:rPr>
              <a:t>3</a:t>
            </a:r>
            <a:r>
              <a:rPr lang="zh-CN" altLang="en-US" sz="2800">
                <a:solidFill>
                  <a:schemeClr val="bg1"/>
                </a:solidFill>
              </a:rPr>
              <a:t>、汉密尔顿图的判别条件</a:t>
            </a:r>
          </a:p>
          <a:p>
            <a:r>
              <a:rPr lang="zh-CN" altLang="en-US">
                <a:solidFill>
                  <a:schemeClr val="bg1"/>
                </a:solidFill>
              </a:rPr>
              <a:t>（</a:t>
            </a:r>
            <a:r>
              <a:rPr lang="en-US" altLang="zh-CN">
                <a:solidFill>
                  <a:schemeClr val="bg1"/>
                </a:solidFill>
              </a:rPr>
              <a:t>2</a:t>
            </a:r>
            <a:r>
              <a:rPr lang="zh-CN" altLang="en-US">
                <a:solidFill>
                  <a:schemeClr val="bg1"/>
                </a:solidFill>
              </a:rPr>
              <a:t>）充分条件</a:t>
            </a:r>
          </a:p>
          <a:p>
            <a:r>
              <a:rPr lang="zh-CN" altLang="en-US" sz="2000" b="1">
                <a:solidFill>
                  <a:srgbClr val="990033"/>
                </a:solidFill>
              </a:rPr>
              <a:t>定理</a:t>
            </a:r>
            <a:r>
              <a:rPr lang="en-US" altLang="zh-CN" sz="2000" b="1">
                <a:solidFill>
                  <a:srgbClr val="990033"/>
                </a:solidFill>
              </a:rPr>
              <a:t>4. 4</a:t>
            </a:r>
            <a:r>
              <a:rPr lang="en-US" altLang="zh-CN" sz="2000">
                <a:solidFill>
                  <a:schemeClr val="bg1"/>
                </a:solidFill>
              </a:rPr>
              <a:t>    </a:t>
            </a:r>
            <a:r>
              <a:rPr lang="zh-CN" altLang="en-US" sz="2000">
                <a:solidFill>
                  <a:schemeClr val="bg1"/>
                </a:solidFill>
              </a:rPr>
              <a:t>设</a:t>
            </a:r>
            <a:r>
              <a:rPr lang="en-US" altLang="zh-CN" sz="2000">
                <a:solidFill>
                  <a:schemeClr val="bg1"/>
                </a:solidFill>
              </a:rPr>
              <a:t>G</a:t>
            </a:r>
            <a:r>
              <a:rPr lang="zh-CN" altLang="en-US" sz="2000">
                <a:solidFill>
                  <a:schemeClr val="bg1"/>
                </a:solidFill>
              </a:rPr>
              <a:t>是具有</a:t>
            </a:r>
            <a:r>
              <a:rPr lang="en-US" altLang="zh-CN" sz="2000">
                <a:solidFill>
                  <a:schemeClr val="bg1"/>
                </a:solidFill>
              </a:rPr>
              <a:t>n</a:t>
            </a:r>
            <a:r>
              <a:rPr lang="zh-CN" altLang="en-US" sz="2000">
                <a:solidFill>
                  <a:schemeClr val="bg1"/>
                </a:solidFill>
              </a:rPr>
              <a:t>个结点的简单图，如果</a:t>
            </a:r>
            <a:r>
              <a:rPr lang="en-US" altLang="zh-CN" sz="2000">
                <a:solidFill>
                  <a:schemeClr val="bg1"/>
                </a:solidFill>
              </a:rPr>
              <a:t>G</a:t>
            </a:r>
            <a:r>
              <a:rPr lang="zh-CN" altLang="en-US" sz="2000">
                <a:solidFill>
                  <a:schemeClr val="bg1"/>
                </a:solidFill>
              </a:rPr>
              <a:t>中每一对结点度数之和大于等于</a:t>
            </a:r>
            <a:r>
              <a:rPr lang="en-US" altLang="zh-CN" sz="2000">
                <a:solidFill>
                  <a:schemeClr val="bg1"/>
                </a:solidFill>
              </a:rPr>
              <a:t>n-1</a:t>
            </a:r>
            <a:r>
              <a:rPr lang="zh-CN" altLang="en-US" sz="2000">
                <a:solidFill>
                  <a:schemeClr val="bg1"/>
                </a:solidFill>
              </a:rPr>
              <a:t>，则在</a:t>
            </a:r>
            <a:r>
              <a:rPr lang="en-US" altLang="zh-CN" sz="2000">
                <a:solidFill>
                  <a:schemeClr val="bg1"/>
                </a:solidFill>
              </a:rPr>
              <a:t>G</a:t>
            </a:r>
            <a:r>
              <a:rPr lang="zh-CN" altLang="en-US" sz="2000">
                <a:solidFill>
                  <a:schemeClr val="bg1"/>
                </a:solidFill>
              </a:rPr>
              <a:t>中存在一条汉密尔顿路。</a:t>
            </a:r>
          </a:p>
          <a:p>
            <a:r>
              <a:rPr lang="zh-CN" altLang="en-US"/>
              <a:t>证明（略）。</a:t>
            </a:r>
            <a:endParaRPr lang="zh-CN" altLang="en-US" sz="2000">
              <a:solidFill>
                <a:schemeClr val="bg1"/>
              </a:solidFill>
            </a:endParaRPr>
          </a:p>
          <a:p>
            <a:endParaRPr lang="zh-CN" altLang="en-US" sz="2000">
              <a:solidFill>
                <a:schemeClr val="bg1"/>
              </a:solidFill>
            </a:endParaRPr>
          </a:p>
          <a:p>
            <a:r>
              <a:rPr lang="zh-CN" altLang="en-US" sz="2000" b="1"/>
              <a:t>定理</a:t>
            </a:r>
            <a:r>
              <a:rPr lang="en-US" altLang="zh-CN" sz="2000" b="1"/>
              <a:t>4. 5</a:t>
            </a:r>
            <a:r>
              <a:rPr lang="en-US" altLang="zh-CN" sz="2000"/>
              <a:t>    </a:t>
            </a:r>
            <a:r>
              <a:rPr lang="zh-CN" altLang="en-US" sz="2000"/>
              <a:t>设</a:t>
            </a:r>
            <a:r>
              <a:rPr lang="en-US" altLang="zh-CN" sz="2000"/>
              <a:t>G</a:t>
            </a:r>
            <a:r>
              <a:rPr lang="zh-CN" altLang="en-US" sz="2000"/>
              <a:t>是具有</a:t>
            </a:r>
            <a:r>
              <a:rPr lang="en-US" altLang="zh-CN" sz="2000"/>
              <a:t>n</a:t>
            </a:r>
            <a:r>
              <a:rPr lang="zh-CN" altLang="en-US" sz="2000"/>
              <a:t>个结点的简单图，如果</a:t>
            </a:r>
            <a:r>
              <a:rPr lang="en-US" altLang="zh-CN" sz="2000"/>
              <a:t>G</a:t>
            </a:r>
            <a:r>
              <a:rPr lang="zh-CN" altLang="en-US" sz="2000"/>
              <a:t>中每一对结点度数之和大</a:t>
            </a:r>
          </a:p>
          <a:p>
            <a:r>
              <a:rPr lang="zh-CN" altLang="en-US" sz="2000"/>
              <a:t>于等于</a:t>
            </a:r>
            <a:r>
              <a:rPr lang="en-US" altLang="zh-CN" sz="2000"/>
              <a:t>n</a:t>
            </a:r>
            <a:r>
              <a:rPr lang="zh-CN" altLang="en-US" sz="2000"/>
              <a:t>，则在</a:t>
            </a:r>
            <a:r>
              <a:rPr lang="en-US" altLang="zh-CN" sz="2000"/>
              <a:t>G</a:t>
            </a:r>
            <a:r>
              <a:rPr lang="zh-CN" altLang="en-US" sz="2000"/>
              <a:t>中存在一条汉密尔顿回路。</a:t>
            </a:r>
          </a:p>
          <a:p>
            <a:r>
              <a:rPr lang="zh-CN" altLang="en-US" sz="2000"/>
              <a:t>证明（略）。</a:t>
            </a:r>
          </a:p>
          <a:p>
            <a:r>
              <a:rPr lang="zh-CN" altLang="en-US"/>
              <a:t>（</a:t>
            </a:r>
            <a:r>
              <a:rPr lang="en-US" altLang="zh-CN"/>
              <a:t>3</a:t>
            </a:r>
            <a:r>
              <a:rPr lang="zh-CN" altLang="en-US"/>
              <a:t>）充要条件</a:t>
            </a:r>
            <a:endParaRPr lang="zh-CN" altLang="en-US" sz="2000"/>
          </a:p>
          <a:p>
            <a:r>
              <a:rPr lang="zh-CN" altLang="en-US" sz="2000" b="1"/>
              <a:t>定义</a:t>
            </a:r>
            <a:r>
              <a:rPr lang="en-US" altLang="zh-CN" sz="2000" b="1"/>
              <a:t>4. 4</a:t>
            </a:r>
            <a:r>
              <a:rPr lang="en-US" altLang="zh-CN" sz="2000"/>
              <a:t>   </a:t>
            </a:r>
            <a:r>
              <a:rPr lang="zh-CN" altLang="en-US" sz="2000"/>
              <a:t>设给定图</a:t>
            </a:r>
            <a:r>
              <a:rPr lang="en-US" altLang="zh-CN" sz="2000"/>
              <a:t>G=&lt;V</a:t>
            </a:r>
            <a:r>
              <a:rPr lang="zh-CN" altLang="en-US" sz="2000"/>
              <a:t>，</a:t>
            </a:r>
            <a:r>
              <a:rPr lang="en-US" altLang="zh-CN" sz="2000"/>
              <a:t>E&gt;</a:t>
            </a:r>
            <a:r>
              <a:rPr lang="zh-CN" altLang="en-US" sz="2000"/>
              <a:t>有</a:t>
            </a:r>
            <a:r>
              <a:rPr lang="en-US" altLang="zh-CN" sz="2000"/>
              <a:t>n</a:t>
            </a:r>
            <a:r>
              <a:rPr lang="zh-CN" altLang="en-US" sz="2000"/>
              <a:t>个结点，若将图</a:t>
            </a:r>
            <a:r>
              <a:rPr lang="en-US" altLang="zh-CN" sz="2000"/>
              <a:t>G</a:t>
            </a:r>
            <a:r>
              <a:rPr lang="zh-CN" altLang="en-US" sz="2000"/>
              <a:t>中度数之和至少是</a:t>
            </a:r>
            <a:r>
              <a:rPr lang="en-US" altLang="zh-CN" sz="2000"/>
              <a:t>n</a:t>
            </a:r>
            <a:r>
              <a:rPr lang="zh-CN" altLang="en-US" sz="2000"/>
              <a:t>的</a:t>
            </a:r>
          </a:p>
          <a:p>
            <a:r>
              <a:rPr lang="zh-CN" altLang="en-US" sz="2000"/>
              <a:t>非邻接结点连接起来得图</a:t>
            </a:r>
            <a:r>
              <a:rPr lang="en-US" altLang="zh-CN" sz="2000"/>
              <a:t>G’</a:t>
            </a:r>
            <a:r>
              <a:rPr lang="zh-CN" altLang="en-US" sz="2000"/>
              <a:t>，对图</a:t>
            </a:r>
            <a:r>
              <a:rPr lang="en-US" altLang="zh-CN" sz="2000"/>
              <a:t>G</a:t>
            </a:r>
            <a:r>
              <a:rPr lang="en-US" altLang="zh-CN" sz="2000">
                <a:cs typeface="Times New Roman" panose="02020603050405020304" pitchFamily="18" charset="0"/>
              </a:rPr>
              <a:t>’</a:t>
            </a:r>
            <a:r>
              <a:rPr lang="zh-CN" altLang="en-US" sz="2000"/>
              <a:t>重复上述步骤，直到不再有这样的结</a:t>
            </a:r>
          </a:p>
          <a:p>
            <a:r>
              <a:rPr lang="zh-CN" altLang="en-US" sz="2000"/>
              <a:t>点对存在为止，所得到的图，称为原图</a:t>
            </a:r>
            <a:r>
              <a:rPr lang="en-US" altLang="zh-CN" sz="2000"/>
              <a:t>G</a:t>
            </a:r>
            <a:r>
              <a:rPr lang="zh-CN" altLang="en-US" sz="2000"/>
              <a:t>的闭包，记作</a:t>
            </a:r>
            <a:r>
              <a:rPr lang="en-US" altLang="zh-CN" sz="2000"/>
              <a:t>C(G)</a:t>
            </a:r>
            <a:r>
              <a:rPr lang="zh-CN" altLang="en-US" sz="2000"/>
              <a:t>。</a:t>
            </a:r>
          </a:p>
          <a:p>
            <a:r>
              <a:rPr lang="zh-CN" altLang="en-US" sz="2000"/>
              <a:t> </a:t>
            </a:r>
            <a:r>
              <a:rPr lang="zh-CN" altLang="en-US" sz="2000" b="1"/>
              <a:t>定理</a:t>
            </a:r>
            <a:r>
              <a:rPr lang="en-US" altLang="zh-CN" sz="2000" b="1"/>
              <a:t>4. 6</a:t>
            </a:r>
          </a:p>
          <a:p>
            <a:r>
              <a:rPr lang="zh-CN" altLang="en-US" sz="2000"/>
              <a:t>当且仅当一个简单图的闭包是汉密尔顿图时，这个简单图是汉密尔顿图。</a:t>
            </a:r>
          </a:p>
          <a:p>
            <a:r>
              <a:rPr lang="zh-CN" altLang="en-US" sz="2000"/>
              <a:t>证明</a:t>
            </a:r>
            <a:r>
              <a:rPr lang="en-US" altLang="zh-CN" sz="2000"/>
              <a:t>:</a:t>
            </a:r>
            <a:r>
              <a:rPr lang="zh-CN" altLang="en-US" sz="2000"/>
              <a:t>略。</a:t>
            </a:r>
          </a:p>
        </p:txBody>
      </p:sp>
      <p:sp>
        <p:nvSpPr>
          <p:cNvPr id="18443" name="WordArt 11">
            <a:extLst>
              <a:ext uri="{FF2B5EF4-FFF2-40B4-BE49-F238E27FC236}">
                <a16:creationId xmlns:a16="http://schemas.microsoft.com/office/drawing/2014/main" id="{A55C26AA-E3AC-4632-BA03-13A626A70EC8}"/>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0">
                                            <p:txEl>
                                              <p:pRg st="0" end="0"/>
                                            </p:txEl>
                                          </p:spTgt>
                                        </p:tgtEl>
                                        <p:attrNameLst>
                                          <p:attrName>style.visibility</p:attrName>
                                        </p:attrNameLst>
                                      </p:cBhvr>
                                      <p:to>
                                        <p:strVal val="visible"/>
                                      </p:to>
                                    </p:set>
                                    <p:anim calcmode="lin" valueType="num">
                                      <p:cBhvr additive="base">
                                        <p:cTn id="7" dur="500" fill="hold"/>
                                        <p:tgtEl>
                                          <p:spTgt spid="184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40">
                                            <p:txEl>
                                              <p:pRg st="1" end="1"/>
                                            </p:txEl>
                                          </p:spTgt>
                                        </p:tgtEl>
                                        <p:attrNameLst>
                                          <p:attrName>style.visibility</p:attrName>
                                        </p:attrNameLst>
                                      </p:cBhvr>
                                      <p:to>
                                        <p:strVal val="visible"/>
                                      </p:to>
                                    </p:set>
                                    <p:anim calcmode="lin" valueType="num">
                                      <p:cBhvr additive="base">
                                        <p:cTn id="13" dur="500" fill="hold"/>
                                        <p:tgtEl>
                                          <p:spTgt spid="184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4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40">
                                            <p:txEl>
                                              <p:pRg st="2" end="2"/>
                                            </p:txEl>
                                          </p:spTgt>
                                        </p:tgtEl>
                                        <p:attrNameLst>
                                          <p:attrName>style.visibility</p:attrName>
                                        </p:attrNameLst>
                                      </p:cBhvr>
                                      <p:to>
                                        <p:strVal val="visible"/>
                                      </p:to>
                                    </p:set>
                                    <p:anim calcmode="lin" valueType="num">
                                      <p:cBhvr additive="base">
                                        <p:cTn id="19" dur="500" fill="hold"/>
                                        <p:tgtEl>
                                          <p:spTgt spid="1844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4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40">
                                            <p:txEl>
                                              <p:pRg st="3" end="3"/>
                                            </p:txEl>
                                          </p:spTgt>
                                        </p:tgtEl>
                                        <p:attrNameLst>
                                          <p:attrName>style.visibility</p:attrName>
                                        </p:attrNameLst>
                                      </p:cBhvr>
                                      <p:to>
                                        <p:strVal val="visible"/>
                                      </p:to>
                                    </p:set>
                                    <p:anim calcmode="lin" valueType="num">
                                      <p:cBhvr additive="base">
                                        <p:cTn id="25" dur="500" fill="hold"/>
                                        <p:tgtEl>
                                          <p:spTgt spid="1844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4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40">
                                            <p:txEl>
                                              <p:pRg st="5" end="5"/>
                                            </p:txEl>
                                          </p:spTgt>
                                        </p:tgtEl>
                                        <p:attrNameLst>
                                          <p:attrName>style.visibility</p:attrName>
                                        </p:attrNameLst>
                                      </p:cBhvr>
                                      <p:to>
                                        <p:strVal val="visible"/>
                                      </p:to>
                                    </p:set>
                                    <p:anim calcmode="lin" valueType="num">
                                      <p:cBhvr additive="base">
                                        <p:cTn id="31" dur="500" fill="hold"/>
                                        <p:tgtEl>
                                          <p:spTgt spid="18440">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4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40">
                                            <p:txEl>
                                              <p:pRg st="6" end="6"/>
                                            </p:txEl>
                                          </p:spTgt>
                                        </p:tgtEl>
                                        <p:attrNameLst>
                                          <p:attrName>style.visibility</p:attrName>
                                        </p:attrNameLst>
                                      </p:cBhvr>
                                      <p:to>
                                        <p:strVal val="visible"/>
                                      </p:to>
                                    </p:set>
                                    <p:anim calcmode="lin" valueType="num">
                                      <p:cBhvr additive="base">
                                        <p:cTn id="37" dur="500" fill="hold"/>
                                        <p:tgtEl>
                                          <p:spTgt spid="1844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4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40">
                                            <p:txEl>
                                              <p:pRg st="7" end="7"/>
                                            </p:txEl>
                                          </p:spTgt>
                                        </p:tgtEl>
                                        <p:attrNameLst>
                                          <p:attrName>style.visibility</p:attrName>
                                        </p:attrNameLst>
                                      </p:cBhvr>
                                      <p:to>
                                        <p:strVal val="visible"/>
                                      </p:to>
                                    </p:set>
                                    <p:anim calcmode="lin" valueType="num">
                                      <p:cBhvr additive="base">
                                        <p:cTn id="43" dur="500" fill="hold"/>
                                        <p:tgtEl>
                                          <p:spTgt spid="18440">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4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40">
                                            <p:txEl>
                                              <p:pRg st="8" end="8"/>
                                            </p:txEl>
                                          </p:spTgt>
                                        </p:tgtEl>
                                        <p:attrNameLst>
                                          <p:attrName>style.visibility</p:attrName>
                                        </p:attrNameLst>
                                      </p:cBhvr>
                                      <p:to>
                                        <p:strVal val="visible"/>
                                      </p:to>
                                    </p:set>
                                    <p:anim calcmode="lin" valueType="num">
                                      <p:cBhvr additive="base">
                                        <p:cTn id="49" dur="500" fill="hold"/>
                                        <p:tgtEl>
                                          <p:spTgt spid="18440">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40">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40">
                                            <p:txEl>
                                              <p:pRg st="9" end="9"/>
                                            </p:txEl>
                                          </p:spTgt>
                                        </p:tgtEl>
                                        <p:attrNameLst>
                                          <p:attrName>style.visibility</p:attrName>
                                        </p:attrNameLst>
                                      </p:cBhvr>
                                      <p:to>
                                        <p:strVal val="visible"/>
                                      </p:to>
                                    </p:set>
                                    <p:anim calcmode="lin" valueType="num">
                                      <p:cBhvr additive="base">
                                        <p:cTn id="55" dur="500" fill="hold"/>
                                        <p:tgtEl>
                                          <p:spTgt spid="18440">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40">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440">
                                            <p:txEl>
                                              <p:pRg st="10" end="10"/>
                                            </p:txEl>
                                          </p:spTgt>
                                        </p:tgtEl>
                                        <p:attrNameLst>
                                          <p:attrName>style.visibility</p:attrName>
                                        </p:attrNameLst>
                                      </p:cBhvr>
                                      <p:to>
                                        <p:strVal val="visible"/>
                                      </p:to>
                                    </p:set>
                                    <p:anim calcmode="lin" valueType="num">
                                      <p:cBhvr additive="base">
                                        <p:cTn id="61" dur="500" fill="hold"/>
                                        <p:tgtEl>
                                          <p:spTgt spid="18440">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40">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440">
                                            <p:txEl>
                                              <p:pRg st="11" end="11"/>
                                            </p:txEl>
                                          </p:spTgt>
                                        </p:tgtEl>
                                        <p:attrNameLst>
                                          <p:attrName>style.visibility</p:attrName>
                                        </p:attrNameLst>
                                      </p:cBhvr>
                                      <p:to>
                                        <p:strVal val="visible"/>
                                      </p:to>
                                    </p:set>
                                    <p:anim calcmode="lin" valueType="num">
                                      <p:cBhvr additive="base">
                                        <p:cTn id="67" dur="500" fill="hold"/>
                                        <p:tgtEl>
                                          <p:spTgt spid="18440">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40">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440">
                                            <p:txEl>
                                              <p:pRg st="12" end="12"/>
                                            </p:txEl>
                                          </p:spTgt>
                                        </p:tgtEl>
                                        <p:attrNameLst>
                                          <p:attrName>style.visibility</p:attrName>
                                        </p:attrNameLst>
                                      </p:cBhvr>
                                      <p:to>
                                        <p:strVal val="visible"/>
                                      </p:to>
                                    </p:set>
                                    <p:anim calcmode="lin" valueType="num">
                                      <p:cBhvr additive="base">
                                        <p:cTn id="73" dur="500" fill="hold"/>
                                        <p:tgtEl>
                                          <p:spTgt spid="18440">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40">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8440">
                                            <p:txEl>
                                              <p:pRg st="13" end="13"/>
                                            </p:txEl>
                                          </p:spTgt>
                                        </p:tgtEl>
                                        <p:attrNameLst>
                                          <p:attrName>style.visibility</p:attrName>
                                        </p:attrNameLst>
                                      </p:cBhvr>
                                      <p:to>
                                        <p:strVal val="visible"/>
                                      </p:to>
                                    </p:set>
                                    <p:anim calcmode="lin" valueType="num">
                                      <p:cBhvr additive="base">
                                        <p:cTn id="79" dur="500" fill="hold"/>
                                        <p:tgtEl>
                                          <p:spTgt spid="18440">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40">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8440">
                                            <p:txEl>
                                              <p:pRg st="14" end="14"/>
                                            </p:txEl>
                                          </p:spTgt>
                                        </p:tgtEl>
                                        <p:attrNameLst>
                                          <p:attrName>style.visibility</p:attrName>
                                        </p:attrNameLst>
                                      </p:cBhvr>
                                      <p:to>
                                        <p:strVal val="visible"/>
                                      </p:to>
                                    </p:set>
                                    <p:anim calcmode="lin" valueType="num">
                                      <p:cBhvr additive="base">
                                        <p:cTn id="85" dur="500" fill="hold"/>
                                        <p:tgtEl>
                                          <p:spTgt spid="18440">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8440">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4098" name="Line 2">
            <a:extLst>
              <a:ext uri="{FF2B5EF4-FFF2-40B4-BE49-F238E27FC236}">
                <a16:creationId xmlns:a16="http://schemas.microsoft.com/office/drawing/2014/main" id="{37FAF083-3FA6-4A60-AB62-3CEA248FE7EB}"/>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 name="Line 4">
            <a:extLst>
              <a:ext uri="{FF2B5EF4-FFF2-40B4-BE49-F238E27FC236}">
                <a16:creationId xmlns:a16="http://schemas.microsoft.com/office/drawing/2014/main" id="{0B9CC99C-D8A5-4ADB-8B6A-DE52BC97042E}"/>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 name="Text Box 6">
            <a:extLst>
              <a:ext uri="{FF2B5EF4-FFF2-40B4-BE49-F238E27FC236}">
                <a16:creationId xmlns:a16="http://schemas.microsoft.com/office/drawing/2014/main" id="{555BAFE8-944A-429F-8CA4-8DB1F6415DAF}"/>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4104" name="Text Box 8">
            <a:extLst>
              <a:ext uri="{FF2B5EF4-FFF2-40B4-BE49-F238E27FC236}">
                <a16:creationId xmlns:a16="http://schemas.microsoft.com/office/drawing/2014/main" id="{53222675-141D-4435-BFD1-2E6663556E26}"/>
              </a:ext>
            </a:extLst>
          </p:cNvPr>
          <p:cNvSpPr txBox="1">
            <a:spLocks noChangeArrowheads="1"/>
          </p:cNvSpPr>
          <p:nvPr/>
        </p:nvSpPr>
        <p:spPr bwMode="auto">
          <a:xfrm>
            <a:off x="685800" y="990600"/>
            <a:ext cx="701040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chemeClr val="bg1"/>
                </a:solidFill>
              </a:rPr>
              <a:t>一、欧拉图</a:t>
            </a:r>
          </a:p>
          <a:p>
            <a:pPr>
              <a:spcBef>
                <a:spcPct val="50000"/>
              </a:spcBef>
            </a:pPr>
            <a:r>
              <a:rPr lang="zh-CN" altLang="en-US" sz="3200">
                <a:solidFill>
                  <a:schemeClr val="bg1"/>
                </a:solidFill>
              </a:rPr>
              <a:t>         </a:t>
            </a:r>
            <a:r>
              <a:rPr lang="en-US" altLang="zh-CN" sz="3200">
                <a:solidFill>
                  <a:schemeClr val="bg1"/>
                </a:solidFill>
              </a:rPr>
              <a:t>1</a:t>
            </a:r>
            <a:r>
              <a:rPr lang="zh-CN" altLang="en-US" sz="3200">
                <a:solidFill>
                  <a:schemeClr val="bg1"/>
                </a:solidFill>
              </a:rPr>
              <a:t>、哥尼斯堡七桥问题</a:t>
            </a:r>
          </a:p>
          <a:p>
            <a:pPr>
              <a:spcBef>
                <a:spcPct val="50000"/>
              </a:spcBef>
            </a:pPr>
            <a:r>
              <a:rPr lang="zh-CN" altLang="en-US" sz="3200">
                <a:solidFill>
                  <a:schemeClr val="bg1"/>
                </a:solidFill>
              </a:rPr>
              <a:t>         </a:t>
            </a:r>
            <a:r>
              <a:rPr lang="en-US" altLang="zh-CN" sz="3200">
                <a:solidFill>
                  <a:schemeClr val="bg1"/>
                </a:solidFill>
              </a:rPr>
              <a:t>2</a:t>
            </a:r>
            <a:r>
              <a:rPr lang="zh-CN" altLang="en-US" sz="3200">
                <a:solidFill>
                  <a:schemeClr val="bg1"/>
                </a:solidFill>
              </a:rPr>
              <a:t>、无向欧拉图的定义</a:t>
            </a:r>
          </a:p>
          <a:p>
            <a:pPr>
              <a:spcBef>
                <a:spcPct val="50000"/>
              </a:spcBef>
            </a:pPr>
            <a:r>
              <a:rPr lang="zh-CN" altLang="en-US" sz="3200">
                <a:solidFill>
                  <a:schemeClr val="bg1"/>
                </a:solidFill>
              </a:rPr>
              <a:t>         </a:t>
            </a:r>
            <a:r>
              <a:rPr lang="en-US" altLang="zh-CN" sz="3200">
                <a:solidFill>
                  <a:schemeClr val="bg1"/>
                </a:solidFill>
              </a:rPr>
              <a:t>3</a:t>
            </a:r>
            <a:r>
              <a:rPr lang="zh-CN" altLang="en-US" sz="3200">
                <a:solidFill>
                  <a:schemeClr val="bg1"/>
                </a:solidFill>
              </a:rPr>
              <a:t>、无向欧拉图的充要条件</a:t>
            </a:r>
          </a:p>
          <a:p>
            <a:pPr>
              <a:spcBef>
                <a:spcPct val="50000"/>
              </a:spcBef>
            </a:pPr>
            <a:r>
              <a:rPr lang="zh-CN" altLang="en-US" sz="3200">
                <a:solidFill>
                  <a:schemeClr val="bg1"/>
                </a:solidFill>
              </a:rPr>
              <a:t>         </a:t>
            </a:r>
            <a:r>
              <a:rPr lang="en-US" altLang="zh-CN" sz="3200">
                <a:solidFill>
                  <a:schemeClr val="bg1"/>
                </a:solidFill>
              </a:rPr>
              <a:t>4</a:t>
            </a:r>
            <a:r>
              <a:rPr lang="zh-CN" altLang="en-US" sz="3200">
                <a:solidFill>
                  <a:schemeClr val="bg1"/>
                </a:solidFill>
              </a:rPr>
              <a:t>、有向图的单向欧拉路</a:t>
            </a:r>
          </a:p>
          <a:p>
            <a:pPr>
              <a:spcBef>
                <a:spcPct val="50000"/>
              </a:spcBef>
            </a:pPr>
            <a:r>
              <a:rPr lang="zh-CN" altLang="en-US" sz="3200">
                <a:solidFill>
                  <a:schemeClr val="bg1"/>
                </a:solidFill>
              </a:rPr>
              <a:t>         </a:t>
            </a:r>
            <a:r>
              <a:rPr lang="en-US" altLang="zh-CN" sz="3200">
                <a:solidFill>
                  <a:schemeClr val="bg1"/>
                </a:solidFill>
              </a:rPr>
              <a:t>5</a:t>
            </a:r>
            <a:r>
              <a:rPr lang="zh-CN" altLang="en-US" sz="3200">
                <a:solidFill>
                  <a:schemeClr val="bg1"/>
                </a:solidFill>
              </a:rPr>
              <a:t>、有向图的单向欧拉回路的应用</a:t>
            </a:r>
          </a:p>
        </p:txBody>
      </p:sp>
      <p:sp>
        <p:nvSpPr>
          <p:cNvPr id="4105" name="WordArt 9">
            <a:extLst>
              <a:ext uri="{FF2B5EF4-FFF2-40B4-BE49-F238E27FC236}">
                <a16:creationId xmlns:a16="http://schemas.microsoft.com/office/drawing/2014/main" id="{2FC85593-6D4B-4350-979A-4403933D00EE}"/>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04">
                                            <p:txEl>
                                              <p:pRg st="0" end="0"/>
                                            </p:txEl>
                                          </p:spTgt>
                                        </p:tgtEl>
                                        <p:attrNameLst>
                                          <p:attrName>style.visibility</p:attrName>
                                        </p:attrNameLst>
                                      </p:cBhvr>
                                      <p:to>
                                        <p:strVal val="visible"/>
                                      </p:to>
                                    </p:set>
                                    <p:anim calcmode="lin" valueType="num">
                                      <p:cBhvr additive="base">
                                        <p:cTn id="7" dur="500" fill="hold"/>
                                        <p:tgtEl>
                                          <p:spTgt spid="410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0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04">
                                            <p:txEl>
                                              <p:pRg st="1" end="1"/>
                                            </p:txEl>
                                          </p:spTgt>
                                        </p:tgtEl>
                                        <p:attrNameLst>
                                          <p:attrName>style.visibility</p:attrName>
                                        </p:attrNameLst>
                                      </p:cBhvr>
                                      <p:to>
                                        <p:strVal val="visible"/>
                                      </p:to>
                                    </p:set>
                                    <p:anim calcmode="lin" valueType="num">
                                      <p:cBhvr additive="base">
                                        <p:cTn id="13" dur="500" fill="hold"/>
                                        <p:tgtEl>
                                          <p:spTgt spid="410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10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04">
                                            <p:txEl>
                                              <p:pRg st="2" end="2"/>
                                            </p:txEl>
                                          </p:spTgt>
                                        </p:tgtEl>
                                        <p:attrNameLst>
                                          <p:attrName>style.visibility</p:attrName>
                                        </p:attrNameLst>
                                      </p:cBhvr>
                                      <p:to>
                                        <p:strVal val="visible"/>
                                      </p:to>
                                    </p:set>
                                    <p:anim calcmode="lin" valueType="num">
                                      <p:cBhvr additive="base">
                                        <p:cTn id="19" dur="500" fill="hold"/>
                                        <p:tgtEl>
                                          <p:spTgt spid="410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0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04">
                                            <p:txEl>
                                              <p:pRg st="3" end="3"/>
                                            </p:txEl>
                                          </p:spTgt>
                                        </p:tgtEl>
                                        <p:attrNameLst>
                                          <p:attrName>style.visibility</p:attrName>
                                        </p:attrNameLst>
                                      </p:cBhvr>
                                      <p:to>
                                        <p:strVal val="visible"/>
                                      </p:to>
                                    </p:set>
                                    <p:anim calcmode="lin" valueType="num">
                                      <p:cBhvr additive="base">
                                        <p:cTn id="25" dur="500" fill="hold"/>
                                        <p:tgtEl>
                                          <p:spTgt spid="410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10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04">
                                            <p:txEl>
                                              <p:pRg st="4" end="4"/>
                                            </p:txEl>
                                          </p:spTgt>
                                        </p:tgtEl>
                                        <p:attrNameLst>
                                          <p:attrName>style.visibility</p:attrName>
                                        </p:attrNameLst>
                                      </p:cBhvr>
                                      <p:to>
                                        <p:strVal val="visible"/>
                                      </p:to>
                                    </p:set>
                                    <p:anim calcmode="lin" valueType="num">
                                      <p:cBhvr additive="base">
                                        <p:cTn id="31" dur="500" fill="hold"/>
                                        <p:tgtEl>
                                          <p:spTgt spid="410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0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104">
                                            <p:txEl>
                                              <p:pRg st="5" end="5"/>
                                            </p:txEl>
                                          </p:spTgt>
                                        </p:tgtEl>
                                        <p:attrNameLst>
                                          <p:attrName>style.visibility</p:attrName>
                                        </p:attrNameLst>
                                      </p:cBhvr>
                                      <p:to>
                                        <p:strVal val="visible"/>
                                      </p:to>
                                    </p:set>
                                    <p:anim calcmode="lin" valueType="num">
                                      <p:cBhvr additive="base">
                                        <p:cTn id="37" dur="500" fill="hold"/>
                                        <p:tgtEl>
                                          <p:spTgt spid="410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10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6146" name="Line 2">
            <a:extLst>
              <a:ext uri="{FF2B5EF4-FFF2-40B4-BE49-F238E27FC236}">
                <a16:creationId xmlns:a16="http://schemas.microsoft.com/office/drawing/2014/main" id="{4FBE257C-91C7-4FA0-B8F5-3255E270DE0A}"/>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Line 4">
            <a:extLst>
              <a:ext uri="{FF2B5EF4-FFF2-40B4-BE49-F238E27FC236}">
                <a16:creationId xmlns:a16="http://schemas.microsoft.com/office/drawing/2014/main" id="{B6239F35-B630-46A3-A36B-97532245DE31}"/>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Text Box 6">
            <a:extLst>
              <a:ext uri="{FF2B5EF4-FFF2-40B4-BE49-F238E27FC236}">
                <a16:creationId xmlns:a16="http://schemas.microsoft.com/office/drawing/2014/main" id="{5FA0F911-691C-4728-BA5D-83D372D5442E}"/>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6153" name="Rectangle 9">
            <a:extLst>
              <a:ext uri="{FF2B5EF4-FFF2-40B4-BE49-F238E27FC236}">
                <a16:creationId xmlns:a16="http://schemas.microsoft.com/office/drawing/2014/main" id="{48B5A734-3A7C-4534-A8D4-6F3C0B50D9B6}"/>
              </a:ext>
            </a:extLst>
          </p:cNvPr>
          <p:cNvSpPr>
            <a:spLocks noChangeArrowheads="1"/>
          </p:cNvSpPr>
          <p:nvPr/>
        </p:nvSpPr>
        <p:spPr bwMode="auto">
          <a:xfrm>
            <a:off x="533400" y="7620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chemeClr val="bg1"/>
                </a:solidFill>
              </a:rPr>
              <a:t>1</a:t>
            </a:r>
            <a:r>
              <a:rPr lang="zh-CN" altLang="en-US" sz="2800">
                <a:solidFill>
                  <a:schemeClr val="bg1"/>
                </a:solidFill>
              </a:rPr>
              <a:t>、哥尼斯堡七桥问题</a:t>
            </a:r>
          </a:p>
          <a:p>
            <a:r>
              <a:rPr lang="zh-CN" altLang="en-US" sz="2800">
                <a:solidFill>
                  <a:schemeClr val="bg1"/>
                </a:solidFill>
              </a:rPr>
              <a:t>      </a:t>
            </a:r>
            <a:r>
              <a:rPr lang="en-US" altLang="zh-CN">
                <a:solidFill>
                  <a:schemeClr val="bg1"/>
                </a:solidFill>
              </a:rPr>
              <a:t>1736</a:t>
            </a:r>
            <a:r>
              <a:rPr lang="zh-CN" altLang="en-US">
                <a:solidFill>
                  <a:schemeClr val="bg1"/>
                </a:solidFill>
              </a:rPr>
              <a:t>年瑞士数学家欧拉发表了图论的第一篇论文，</a:t>
            </a:r>
          </a:p>
          <a:p>
            <a:r>
              <a:rPr lang="zh-CN" altLang="en-US">
                <a:solidFill>
                  <a:schemeClr val="bg1"/>
                </a:solidFill>
              </a:rPr>
              <a:t>阐述了解决哥尼斯堡七桥问题的思想。</a:t>
            </a:r>
          </a:p>
          <a:p>
            <a:r>
              <a:rPr lang="zh-CN" altLang="en-US">
                <a:solidFill>
                  <a:schemeClr val="bg1"/>
                </a:solidFill>
              </a:rPr>
              <a:t>       哥尼斯堡七桥问题是：能不能设计一次“遍游”使得从</a:t>
            </a:r>
          </a:p>
          <a:p>
            <a:r>
              <a:rPr lang="zh-CN" altLang="en-US">
                <a:solidFill>
                  <a:schemeClr val="bg1"/>
                </a:solidFill>
              </a:rPr>
              <a:t>某地出发对每座桥走一次且只走一次后回到原地。        </a:t>
            </a:r>
          </a:p>
        </p:txBody>
      </p:sp>
      <p:pic>
        <p:nvPicPr>
          <p:cNvPr id="6154" name="Picture 10">
            <a:extLst>
              <a:ext uri="{FF2B5EF4-FFF2-40B4-BE49-F238E27FC236}">
                <a16:creationId xmlns:a16="http://schemas.microsoft.com/office/drawing/2014/main" id="{0F849719-39CC-4EC3-8608-2F41F681E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86200"/>
            <a:ext cx="43148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a:extLst>
              <a:ext uri="{FF2B5EF4-FFF2-40B4-BE49-F238E27FC236}">
                <a16:creationId xmlns:a16="http://schemas.microsoft.com/office/drawing/2014/main" id="{33F3E26A-F022-47D1-AACB-0C9B1C565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429000"/>
            <a:ext cx="41052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6" name="Rectangle 12">
            <a:extLst>
              <a:ext uri="{FF2B5EF4-FFF2-40B4-BE49-F238E27FC236}">
                <a16:creationId xmlns:a16="http://schemas.microsoft.com/office/drawing/2014/main" id="{4CF26A19-A861-4E0C-BD3D-CEB70357E892}"/>
              </a:ext>
            </a:extLst>
          </p:cNvPr>
          <p:cNvSpPr>
            <a:spLocks noChangeArrowheads="1"/>
          </p:cNvSpPr>
          <p:nvPr/>
        </p:nvSpPr>
        <p:spPr bwMode="auto">
          <a:xfrm>
            <a:off x="609600" y="28194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1"/>
                </a:solidFill>
              </a:rPr>
              <a:t>欧拉在论文中提出了一条简单的准则，确定了哥尼斯堡</a:t>
            </a:r>
          </a:p>
          <a:p>
            <a:r>
              <a:rPr lang="zh-CN" altLang="en-US">
                <a:solidFill>
                  <a:schemeClr val="bg1"/>
                </a:solidFill>
              </a:rPr>
              <a:t>七桥问题是无解的。</a:t>
            </a:r>
          </a:p>
        </p:txBody>
      </p:sp>
      <p:sp>
        <p:nvSpPr>
          <p:cNvPr id="6157" name="WordArt 13">
            <a:extLst>
              <a:ext uri="{FF2B5EF4-FFF2-40B4-BE49-F238E27FC236}">
                <a16:creationId xmlns:a16="http://schemas.microsoft.com/office/drawing/2014/main" id="{7F767815-68DD-439F-B8F0-0C85DC50F425}"/>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3">
                                            <p:txEl>
                                              <p:pRg st="0" end="0"/>
                                            </p:txEl>
                                          </p:spTgt>
                                        </p:tgtEl>
                                        <p:attrNameLst>
                                          <p:attrName>style.visibility</p:attrName>
                                        </p:attrNameLst>
                                      </p:cBhvr>
                                      <p:to>
                                        <p:strVal val="visible"/>
                                      </p:to>
                                    </p:set>
                                    <p:anim calcmode="lin" valueType="num">
                                      <p:cBhvr additive="base">
                                        <p:cTn id="7" dur="500" fill="hold"/>
                                        <p:tgtEl>
                                          <p:spTgt spid="61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3">
                                            <p:txEl>
                                              <p:pRg st="1" end="1"/>
                                            </p:txEl>
                                          </p:spTgt>
                                        </p:tgtEl>
                                        <p:attrNameLst>
                                          <p:attrName>style.visibility</p:attrName>
                                        </p:attrNameLst>
                                      </p:cBhvr>
                                      <p:to>
                                        <p:strVal val="visible"/>
                                      </p:to>
                                    </p:set>
                                    <p:anim calcmode="lin" valueType="num">
                                      <p:cBhvr additive="base">
                                        <p:cTn id="13" dur="500" fill="hold"/>
                                        <p:tgtEl>
                                          <p:spTgt spid="615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5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3">
                                            <p:txEl>
                                              <p:pRg st="2" end="2"/>
                                            </p:txEl>
                                          </p:spTgt>
                                        </p:tgtEl>
                                        <p:attrNameLst>
                                          <p:attrName>style.visibility</p:attrName>
                                        </p:attrNameLst>
                                      </p:cBhvr>
                                      <p:to>
                                        <p:strVal val="visible"/>
                                      </p:to>
                                    </p:set>
                                    <p:anim calcmode="lin" valueType="num">
                                      <p:cBhvr additive="base">
                                        <p:cTn id="19" dur="500" fill="hold"/>
                                        <p:tgtEl>
                                          <p:spTgt spid="615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5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53">
                                            <p:txEl>
                                              <p:pRg st="3" end="3"/>
                                            </p:txEl>
                                          </p:spTgt>
                                        </p:tgtEl>
                                        <p:attrNameLst>
                                          <p:attrName>style.visibility</p:attrName>
                                        </p:attrNameLst>
                                      </p:cBhvr>
                                      <p:to>
                                        <p:strVal val="visible"/>
                                      </p:to>
                                    </p:set>
                                    <p:anim calcmode="lin" valueType="num">
                                      <p:cBhvr additive="base">
                                        <p:cTn id="25" dur="500" fill="hold"/>
                                        <p:tgtEl>
                                          <p:spTgt spid="615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5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3">
                                            <p:txEl>
                                              <p:pRg st="4" end="4"/>
                                            </p:txEl>
                                          </p:spTgt>
                                        </p:tgtEl>
                                        <p:attrNameLst>
                                          <p:attrName>style.visibility</p:attrName>
                                        </p:attrNameLst>
                                      </p:cBhvr>
                                      <p:to>
                                        <p:strVal val="visible"/>
                                      </p:to>
                                    </p:set>
                                    <p:anim calcmode="lin" valueType="num">
                                      <p:cBhvr additive="base">
                                        <p:cTn id="31" dur="500" fill="hold"/>
                                        <p:tgtEl>
                                          <p:spTgt spid="615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5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6154"/>
                                        </p:tgtEl>
                                        <p:attrNameLst>
                                          <p:attrName>style.visibility</p:attrName>
                                        </p:attrNameLst>
                                      </p:cBhvr>
                                      <p:to>
                                        <p:strVal val="visible"/>
                                      </p:to>
                                    </p:set>
                                    <p:anim calcmode="lin" valueType="num">
                                      <p:cBhvr additive="base">
                                        <p:cTn id="37" dur="500" fill="hold"/>
                                        <p:tgtEl>
                                          <p:spTgt spid="6154"/>
                                        </p:tgtEl>
                                        <p:attrNameLst>
                                          <p:attrName>ppt_x</p:attrName>
                                        </p:attrNameLst>
                                      </p:cBhvr>
                                      <p:tavLst>
                                        <p:tav tm="0">
                                          <p:val>
                                            <p:strVal val="1+#ppt_w/2"/>
                                          </p:val>
                                        </p:tav>
                                        <p:tav tm="100000">
                                          <p:val>
                                            <p:strVal val="#ppt_x"/>
                                          </p:val>
                                        </p:tav>
                                      </p:tavLst>
                                    </p:anim>
                                    <p:anim calcmode="lin" valueType="num">
                                      <p:cBhvr additive="base">
                                        <p:cTn id="38" dur="500" fill="hold"/>
                                        <p:tgtEl>
                                          <p:spTgt spid="61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6155"/>
                                        </p:tgtEl>
                                        <p:attrNameLst>
                                          <p:attrName>style.visibility</p:attrName>
                                        </p:attrNameLst>
                                      </p:cBhvr>
                                      <p:to>
                                        <p:strVal val="visible"/>
                                      </p:to>
                                    </p:set>
                                    <p:anim calcmode="lin" valueType="num">
                                      <p:cBhvr additive="base">
                                        <p:cTn id="43" dur="500" fill="hold"/>
                                        <p:tgtEl>
                                          <p:spTgt spid="6155"/>
                                        </p:tgtEl>
                                        <p:attrNameLst>
                                          <p:attrName>ppt_x</p:attrName>
                                        </p:attrNameLst>
                                      </p:cBhvr>
                                      <p:tavLst>
                                        <p:tav tm="0">
                                          <p:val>
                                            <p:strVal val="1+#ppt_w/2"/>
                                          </p:val>
                                        </p:tav>
                                        <p:tav tm="100000">
                                          <p:val>
                                            <p:strVal val="#ppt_x"/>
                                          </p:val>
                                        </p:tav>
                                      </p:tavLst>
                                    </p:anim>
                                    <p:anim calcmode="lin" valueType="num">
                                      <p:cBhvr additive="base">
                                        <p:cTn id="44" dur="500" fill="hold"/>
                                        <p:tgtEl>
                                          <p:spTgt spid="61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rbrak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156">
                                            <p:txEl>
                                              <p:pRg st="0" end="0"/>
                                            </p:txEl>
                                          </p:spTgt>
                                        </p:tgtEl>
                                        <p:attrNameLst>
                                          <p:attrName>style.visibility</p:attrName>
                                        </p:attrNameLst>
                                      </p:cBhvr>
                                      <p:to>
                                        <p:strVal val="visible"/>
                                      </p:to>
                                    </p:set>
                                    <p:anim calcmode="lin" valueType="num">
                                      <p:cBhvr additive="base">
                                        <p:cTn id="49" dur="500" fill="hold"/>
                                        <p:tgtEl>
                                          <p:spTgt spid="6156">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15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156">
                                            <p:txEl>
                                              <p:pRg st="1" end="1"/>
                                            </p:txEl>
                                          </p:spTgt>
                                        </p:tgtEl>
                                        <p:attrNameLst>
                                          <p:attrName>style.visibility</p:attrName>
                                        </p:attrNameLst>
                                      </p:cBhvr>
                                      <p:to>
                                        <p:strVal val="visible"/>
                                      </p:to>
                                    </p:set>
                                    <p:anim calcmode="lin" valueType="num">
                                      <p:cBhvr additive="base">
                                        <p:cTn id="55" dur="500" fill="hold"/>
                                        <p:tgtEl>
                                          <p:spTgt spid="6156">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15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build="p" autoUpdateAnimBg="0"/>
      <p:bldP spid="615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AF167ABE-9EAE-4583-B82A-8953A9906953}"/>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 name="Line 4">
            <a:extLst>
              <a:ext uri="{FF2B5EF4-FFF2-40B4-BE49-F238E27FC236}">
                <a16:creationId xmlns:a16="http://schemas.microsoft.com/office/drawing/2014/main" id="{A101CC14-A500-4AFB-9C73-DC4B62E965D6}"/>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Text Box 6">
            <a:extLst>
              <a:ext uri="{FF2B5EF4-FFF2-40B4-BE49-F238E27FC236}">
                <a16:creationId xmlns:a16="http://schemas.microsoft.com/office/drawing/2014/main" id="{EA41489C-6F5D-451F-A5A4-D9949727D732}"/>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7175" name="Text Box 7">
            <a:extLst>
              <a:ext uri="{FF2B5EF4-FFF2-40B4-BE49-F238E27FC236}">
                <a16:creationId xmlns:a16="http://schemas.microsoft.com/office/drawing/2014/main" id="{323CE293-9A6A-4C74-8E10-2614DF6D2947}"/>
              </a:ext>
            </a:extLst>
          </p:cNvPr>
          <p:cNvSpPr txBox="1">
            <a:spLocks noChangeArrowheads="1"/>
          </p:cNvSpPr>
          <p:nvPr/>
        </p:nvSpPr>
        <p:spPr bwMode="auto">
          <a:xfrm>
            <a:off x="381000" y="838200"/>
            <a:ext cx="83820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800">
                <a:solidFill>
                  <a:schemeClr val="bg1"/>
                </a:solidFill>
              </a:rPr>
              <a:t>2</a:t>
            </a:r>
            <a:r>
              <a:rPr lang="zh-CN" altLang="en-US" sz="2800">
                <a:solidFill>
                  <a:schemeClr val="bg1"/>
                </a:solidFill>
              </a:rPr>
              <a:t>、无向图的欧拉路、欧拉回路、欧拉图</a:t>
            </a:r>
          </a:p>
          <a:p>
            <a:pPr>
              <a:lnSpc>
                <a:spcPct val="80000"/>
              </a:lnSpc>
              <a:spcBef>
                <a:spcPct val="50000"/>
              </a:spcBef>
            </a:pPr>
            <a:r>
              <a:rPr lang="zh-CN" altLang="en-US" b="1">
                <a:solidFill>
                  <a:srgbClr val="FF0066"/>
                </a:solidFill>
              </a:rPr>
              <a:t>定义</a:t>
            </a:r>
            <a:r>
              <a:rPr lang="en-US" altLang="zh-CN" b="1">
                <a:solidFill>
                  <a:srgbClr val="FF0066"/>
                </a:solidFill>
              </a:rPr>
              <a:t>4. 1</a:t>
            </a:r>
            <a:r>
              <a:rPr lang="en-US" altLang="zh-CN">
                <a:solidFill>
                  <a:schemeClr val="bg1"/>
                </a:solidFill>
              </a:rPr>
              <a:t>   </a:t>
            </a:r>
            <a:r>
              <a:rPr lang="zh-CN" altLang="en-US">
                <a:solidFill>
                  <a:schemeClr val="bg1"/>
                </a:solidFill>
              </a:rPr>
              <a:t>给定无孤立结点图</a:t>
            </a:r>
            <a:r>
              <a:rPr lang="en-US" altLang="zh-CN">
                <a:solidFill>
                  <a:schemeClr val="bg1"/>
                </a:solidFill>
              </a:rPr>
              <a:t>G</a:t>
            </a:r>
            <a:r>
              <a:rPr lang="zh-CN" altLang="en-US">
                <a:solidFill>
                  <a:schemeClr val="bg1"/>
                </a:solidFill>
              </a:rPr>
              <a:t>，若存在一条路，经过图中每</a:t>
            </a:r>
          </a:p>
          <a:p>
            <a:pPr>
              <a:lnSpc>
                <a:spcPct val="80000"/>
              </a:lnSpc>
              <a:spcBef>
                <a:spcPct val="50000"/>
              </a:spcBef>
            </a:pPr>
            <a:r>
              <a:rPr lang="zh-CN" altLang="en-US">
                <a:solidFill>
                  <a:schemeClr val="bg1"/>
                </a:solidFill>
              </a:rPr>
              <a:t>边一次且仅一次，该条路称为</a:t>
            </a:r>
            <a:r>
              <a:rPr lang="zh-CN" altLang="en-US" b="1">
                <a:solidFill>
                  <a:schemeClr val="bg1"/>
                </a:solidFill>
              </a:rPr>
              <a:t>欧拉路</a:t>
            </a:r>
            <a:r>
              <a:rPr lang="en-US" altLang="zh-CN" b="1">
                <a:solidFill>
                  <a:schemeClr val="bg1"/>
                </a:solidFill>
              </a:rPr>
              <a:t>; </a:t>
            </a:r>
            <a:r>
              <a:rPr lang="zh-CN" altLang="en-US">
                <a:solidFill>
                  <a:schemeClr val="bg1"/>
                </a:solidFill>
              </a:rPr>
              <a:t>若存在一条回路，经</a:t>
            </a:r>
          </a:p>
          <a:p>
            <a:pPr>
              <a:lnSpc>
                <a:spcPct val="80000"/>
              </a:lnSpc>
              <a:spcBef>
                <a:spcPct val="50000"/>
              </a:spcBef>
            </a:pPr>
            <a:r>
              <a:rPr lang="zh-CN" altLang="en-US">
                <a:solidFill>
                  <a:schemeClr val="bg1"/>
                </a:solidFill>
              </a:rPr>
              <a:t>过图中每边一次且仅一次，该回路称为</a:t>
            </a:r>
            <a:r>
              <a:rPr lang="zh-CN" altLang="en-US" b="1">
                <a:solidFill>
                  <a:srgbClr val="990033"/>
                </a:solidFill>
              </a:rPr>
              <a:t>欧拉回路</a:t>
            </a:r>
            <a:r>
              <a:rPr lang="zh-CN" altLang="en-US">
                <a:solidFill>
                  <a:schemeClr val="bg1"/>
                </a:solidFill>
              </a:rPr>
              <a:t>。具有欧拉</a:t>
            </a:r>
          </a:p>
          <a:p>
            <a:pPr>
              <a:lnSpc>
                <a:spcPct val="80000"/>
              </a:lnSpc>
              <a:spcBef>
                <a:spcPct val="50000"/>
              </a:spcBef>
            </a:pPr>
            <a:r>
              <a:rPr lang="zh-CN" altLang="en-US">
                <a:solidFill>
                  <a:schemeClr val="bg1"/>
                </a:solidFill>
              </a:rPr>
              <a:t>回路的图称为</a:t>
            </a:r>
            <a:r>
              <a:rPr lang="zh-CN" altLang="en-US" b="1">
                <a:solidFill>
                  <a:srgbClr val="990033"/>
                </a:solidFill>
              </a:rPr>
              <a:t>欧拉图</a:t>
            </a:r>
            <a:r>
              <a:rPr lang="zh-CN" altLang="en-US">
                <a:solidFill>
                  <a:schemeClr val="bg1"/>
                </a:solidFill>
              </a:rPr>
              <a:t>。</a:t>
            </a:r>
          </a:p>
          <a:p>
            <a:pPr>
              <a:lnSpc>
                <a:spcPct val="80000"/>
              </a:lnSpc>
              <a:spcBef>
                <a:spcPct val="50000"/>
              </a:spcBef>
            </a:pPr>
            <a:r>
              <a:rPr lang="en-US" altLang="zh-CN" sz="2800">
                <a:solidFill>
                  <a:schemeClr val="bg1"/>
                </a:solidFill>
              </a:rPr>
              <a:t>3</a:t>
            </a:r>
            <a:r>
              <a:rPr lang="zh-CN" altLang="en-US" sz="2800">
                <a:solidFill>
                  <a:schemeClr val="bg1"/>
                </a:solidFill>
              </a:rPr>
              <a:t>、无向图的欧拉路、欧拉回路的充要条件</a:t>
            </a:r>
          </a:p>
          <a:p>
            <a:pPr>
              <a:lnSpc>
                <a:spcPct val="80000"/>
              </a:lnSpc>
              <a:spcBef>
                <a:spcPct val="50000"/>
              </a:spcBef>
            </a:pPr>
            <a:r>
              <a:rPr lang="zh-CN" altLang="en-US" b="1">
                <a:solidFill>
                  <a:srgbClr val="990033"/>
                </a:solidFill>
              </a:rPr>
              <a:t>定理</a:t>
            </a:r>
            <a:r>
              <a:rPr lang="en-US" altLang="zh-CN" b="1">
                <a:solidFill>
                  <a:srgbClr val="990033"/>
                </a:solidFill>
              </a:rPr>
              <a:t>4. 1</a:t>
            </a:r>
            <a:r>
              <a:rPr lang="en-US" altLang="zh-CN">
                <a:solidFill>
                  <a:schemeClr val="bg1"/>
                </a:solidFill>
              </a:rPr>
              <a:t>    </a:t>
            </a:r>
            <a:r>
              <a:rPr lang="zh-CN" altLang="en-US">
                <a:solidFill>
                  <a:schemeClr val="bg1"/>
                </a:solidFill>
              </a:rPr>
              <a:t>无向图</a:t>
            </a:r>
            <a:r>
              <a:rPr lang="en-US" altLang="zh-CN">
                <a:solidFill>
                  <a:schemeClr val="bg1"/>
                </a:solidFill>
              </a:rPr>
              <a:t>G</a:t>
            </a:r>
            <a:r>
              <a:rPr lang="zh-CN" altLang="en-US">
                <a:solidFill>
                  <a:schemeClr val="bg1"/>
                </a:solidFill>
              </a:rPr>
              <a:t>具有一条欧拉路，当且仅当</a:t>
            </a:r>
            <a:r>
              <a:rPr lang="en-US" altLang="zh-CN">
                <a:solidFill>
                  <a:schemeClr val="bg1"/>
                </a:solidFill>
              </a:rPr>
              <a:t>G</a:t>
            </a:r>
            <a:r>
              <a:rPr lang="zh-CN" altLang="en-US">
                <a:solidFill>
                  <a:schemeClr val="bg1"/>
                </a:solidFill>
              </a:rPr>
              <a:t>是连通的，</a:t>
            </a:r>
          </a:p>
          <a:p>
            <a:pPr>
              <a:lnSpc>
                <a:spcPct val="80000"/>
              </a:lnSpc>
              <a:spcBef>
                <a:spcPct val="50000"/>
              </a:spcBef>
            </a:pPr>
            <a:r>
              <a:rPr lang="zh-CN" altLang="en-US">
                <a:solidFill>
                  <a:schemeClr val="bg1"/>
                </a:solidFill>
              </a:rPr>
              <a:t>且有零个或两个奇数度结点。</a:t>
            </a:r>
          </a:p>
          <a:p>
            <a:pPr>
              <a:lnSpc>
                <a:spcPct val="80000"/>
              </a:lnSpc>
              <a:spcBef>
                <a:spcPct val="50000"/>
              </a:spcBef>
            </a:pPr>
            <a:r>
              <a:rPr lang="zh-CN" altLang="en-US">
                <a:solidFill>
                  <a:schemeClr val="bg1"/>
                </a:solidFill>
                <a:hlinkClick r:id="rId3" action="ppaction://hlinksldjump"/>
              </a:rPr>
              <a:t>证明：</a:t>
            </a:r>
            <a:endParaRPr lang="zh-CN" altLang="en-US">
              <a:solidFill>
                <a:schemeClr val="bg1"/>
              </a:solidFill>
            </a:endParaRPr>
          </a:p>
          <a:p>
            <a:pPr>
              <a:lnSpc>
                <a:spcPct val="80000"/>
              </a:lnSpc>
              <a:spcBef>
                <a:spcPct val="50000"/>
              </a:spcBef>
            </a:pPr>
            <a:r>
              <a:rPr lang="zh-CN" altLang="en-US" b="1">
                <a:solidFill>
                  <a:srgbClr val="990033"/>
                </a:solidFill>
              </a:rPr>
              <a:t>推论</a:t>
            </a:r>
            <a:r>
              <a:rPr lang="zh-CN" altLang="en-US">
                <a:solidFill>
                  <a:schemeClr val="bg1"/>
                </a:solidFill>
              </a:rPr>
              <a:t>   无向图</a:t>
            </a:r>
            <a:r>
              <a:rPr lang="en-US" altLang="zh-CN">
                <a:solidFill>
                  <a:schemeClr val="bg1"/>
                </a:solidFill>
              </a:rPr>
              <a:t>G</a:t>
            </a:r>
            <a:r>
              <a:rPr lang="zh-CN" altLang="en-US">
                <a:solidFill>
                  <a:schemeClr val="bg1"/>
                </a:solidFill>
              </a:rPr>
              <a:t>具有一条欧拉回路，当且仅当</a:t>
            </a:r>
            <a:r>
              <a:rPr lang="en-US" altLang="zh-CN">
                <a:solidFill>
                  <a:schemeClr val="bg1"/>
                </a:solidFill>
              </a:rPr>
              <a:t>G</a:t>
            </a:r>
            <a:r>
              <a:rPr lang="zh-CN" altLang="en-US">
                <a:solidFill>
                  <a:schemeClr val="bg1"/>
                </a:solidFill>
              </a:rPr>
              <a:t>是连通的，并</a:t>
            </a:r>
          </a:p>
          <a:p>
            <a:pPr>
              <a:lnSpc>
                <a:spcPct val="80000"/>
              </a:lnSpc>
              <a:spcBef>
                <a:spcPct val="50000"/>
              </a:spcBef>
            </a:pPr>
            <a:r>
              <a:rPr lang="zh-CN" altLang="en-US">
                <a:solidFill>
                  <a:schemeClr val="bg1"/>
                </a:solidFill>
              </a:rPr>
              <a:t>且所有结点度数全为偶数。</a:t>
            </a:r>
          </a:p>
        </p:txBody>
      </p:sp>
      <p:sp>
        <p:nvSpPr>
          <p:cNvPr id="7177" name="WordArt 9">
            <a:extLst>
              <a:ext uri="{FF2B5EF4-FFF2-40B4-BE49-F238E27FC236}">
                <a16:creationId xmlns:a16="http://schemas.microsoft.com/office/drawing/2014/main" id="{27D0A420-B743-41A0-A690-96A171EA3BA8}"/>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 calcmode="lin" valueType="num">
                                      <p:cBhvr additive="base">
                                        <p:cTn id="7" dur="500" fill="hold"/>
                                        <p:tgtEl>
                                          <p:spTgt spid="71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5">
                                            <p:txEl>
                                              <p:pRg st="1" end="1"/>
                                            </p:txEl>
                                          </p:spTgt>
                                        </p:tgtEl>
                                        <p:attrNameLst>
                                          <p:attrName>style.visibility</p:attrName>
                                        </p:attrNameLst>
                                      </p:cBhvr>
                                      <p:to>
                                        <p:strVal val="visible"/>
                                      </p:to>
                                    </p:set>
                                    <p:anim calcmode="lin" valueType="num">
                                      <p:cBhvr additive="base">
                                        <p:cTn id="13" dur="500" fill="hold"/>
                                        <p:tgtEl>
                                          <p:spTgt spid="71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75">
                                            <p:txEl>
                                              <p:pRg st="2" end="2"/>
                                            </p:txEl>
                                          </p:spTgt>
                                        </p:tgtEl>
                                        <p:attrNameLst>
                                          <p:attrName>style.visibility</p:attrName>
                                        </p:attrNameLst>
                                      </p:cBhvr>
                                      <p:to>
                                        <p:strVal val="visible"/>
                                      </p:to>
                                    </p:set>
                                    <p:anim calcmode="lin" valueType="num">
                                      <p:cBhvr additive="base">
                                        <p:cTn id="19" dur="500" fill="hold"/>
                                        <p:tgtEl>
                                          <p:spTgt spid="71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1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75">
                                            <p:txEl>
                                              <p:pRg st="3" end="3"/>
                                            </p:txEl>
                                          </p:spTgt>
                                        </p:tgtEl>
                                        <p:attrNameLst>
                                          <p:attrName>style.visibility</p:attrName>
                                        </p:attrNameLst>
                                      </p:cBhvr>
                                      <p:to>
                                        <p:strVal val="visible"/>
                                      </p:to>
                                    </p:set>
                                    <p:anim calcmode="lin" valueType="num">
                                      <p:cBhvr additive="base">
                                        <p:cTn id="25" dur="500" fill="hold"/>
                                        <p:tgtEl>
                                          <p:spTgt spid="71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75">
                                            <p:txEl>
                                              <p:pRg st="4" end="4"/>
                                            </p:txEl>
                                          </p:spTgt>
                                        </p:tgtEl>
                                        <p:attrNameLst>
                                          <p:attrName>style.visibility</p:attrName>
                                        </p:attrNameLst>
                                      </p:cBhvr>
                                      <p:to>
                                        <p:strVal val="visible"/>
                                      </p:to>
                                    </p:set>
                                    <p:anim calcmode="lin" valueType="num">
                                      <p:cBhvr additive="base">
                                        <p:cTn id="31" dur="500" fill="hold"/>
                                        <p:tgtEl>
                                          <p:spTgt spid="71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1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175">
                                            <p:txEl>
                                              <p:pRg st="5" end="5"/>
                                            </p:txEl>
                                          </p:spTgt>
                                        </p:tgtEl>
                                        <p:attrNameLst>
                                          <p:attrName>style.visibility</p:attrName>
                                        </p:attrNameLst>
                                      </p:cBhvr>
                                      <p:to>
                                        <p:strVal val="visible"/>
                                      </p:to>
                                    </p:set>
                                    <p:anim calcmode="lin" valueType="num">
                                      <p:cBhvr additive="base">
                                        <p:cTn id="37" dur="500" fill="hold"/>
                                        <p:tgtEl>
                                          <p:spTgt spid="717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1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175">
                                            <p:txEl>
                                              <p:pRg st="6" end="6"/>
                                            </p:txEl>
                                          </p:spTgt>
                                        </p:tgtEl>
                                        <p:attrNameLst>
                                          <p:attrName>style.visibility</p:attrName>
                                        </p:attrNameLst>
                                      </p:cBhvr>
                                      <p:to>
                                        <p:strVal val="visible"/>
                                      </p:to>
                                    </p:set>
                                    <p:anim calcmode="lin" valueType="num">
                                      <p:cBhvr additive="base">
                                        <p:cTn id="43" dur="500" fill="hold"/>
                                        <p:tgtEl>
                                          <p:spTgt spid="717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1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175">
                                            <p:txEl>
                                              <p:pRg st="7" end="7"/>
                                            </p:txEl>
                                          </p:spTgt>
                                        </p:tgtEl>
                                        <p:attrNameLst>
                                          <p:attrName>style.visibility</p:attrName>
                                        </p:attrNameLst>
                                      </p:cBhvr>
                                      <p:to>
                                        <p:strVal val="visible"/>
                                      </p:to>
                                    </p:set>
                                    <p:anim calcmode="lin" valueType="num">
                                      <p:cBhvr additive="base">
                                        <p:cTn id="49" dur="500" fill="hold"/>
                                        <p:tgtEl>
                                          <p:spTgt spid="717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17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175">
                                            <p:txEl>
                                              <p:pRg st="8" end="8"/>
                                            </p:txEl>
                                          </p:spTgt>
                                        </p:tgtEl>
                                        <p:attrNameLst>
                                          <p:attrName>style.visibility</p:attrName>
                                        </p:attrNameLst>
                                      </p:cBhvr>
                                      <p:to>
                                        <p:strVal val="visible"/>
                                      </p:to>
                                    </p:set>
                                    <p:anim calcmode="lin" valueType="num">
                                      <p:cBhvr additive="base">
                                        <p:cTn id="55" dur="500" fill="hold"/>
                                        <p:tgtEl>
                                          <p:spTgt spid="717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17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175">
                                            <p:txEl>
                                              <p:pRg st="9" end="9"/>
                                            </p:txEl>
                                          </p:spTgt>
                                        </p:tgtEl>
                                        <p:attrNameLst>
                                          <p:attrName>style.visibility</p:attrName>
                                        </p:attrNameLst>
                                      </p:cBhvr>
                                      <p:to>
                                        <p:strVal val="visible"/>
                                      </p:to>
                                    </p:set>
                                    <p:anim calcmode="lin" valueType="num">
                                      <p:cBhvr additive="base">
                                        <p:cTn id="61" dur="500" fill="hold"/>
                                        <p:tgtEl>
                                          <p:spTgt spid="717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17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rbrake.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175">
                                            <p:txEl>
                                              <p:pRg st="10" end="10"/>
                                            </p:txEl>
                                          </p:spTgt>
                                        </p:tgtEl>
                                        <p:attrNameLst>
                                          <p:attrName>style.visibility</p:attrName>
                                        </p:attrNameLst>
                                      </p:cBhvr>
                                      <p:to>
                                        <p:strVal val="visible"/>
                                      </p:to>
                                    </p:set>
                                    <p:anim calcmode="lin" valueType="num">
                                      <p:cBhvr additive="base">
                                        <p:cTn id="67" dur="500" fill="hold"/>
                                        <p:tgtEl>
                                          <p:spTgt spid="717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17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8194" name="Line 2">
            <a:extLst>
              <a:ext uri="{FF2B5EF4-FFF2-40B4-BE49-F238E27FC236}">
                <a16:creationId xmlns:a16="http://schemas.microsoft.com/office/drawing/2014/main" id="{11532C63-7B93-4301-A9E4-6EAA1FAF9033}"/>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 name="Line 4">
            <a:extLst>
              <a:ext uri="{FF2B5EF4-FFF2-40B4-BE49-F238E27FC236}">
                <a16:creationId xmlns:a16="http://schemas.microsoft.com/office/drawing/2014/main" id="{F6E007F0-161C-4345-977F-3A04C5495C4F}"/>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8" name="Text Box 6">
            <a:extLst>
              <a:ext uri="{FF2B5EF4-FFF2-40B4-BE49-F238E27FC236}">
                <a16:creationId xmlns:a16="http://schemas.microsoft.com/office/drawing/2014/main" id="{28515231-EE28-4C63-8AA2-433B8DE5651E}"/>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8199" name="Text Box 7">
            <a:extLst>
              <a:ext uri="{FF2B5EF4-FFF2-40B4-BE49-F238E27FC236}">
                <a16:creationId xmlns:a16="http://schemas.microsoft.com/office/drawing/2014/main" id="{951627AF-6931-4337-86BA-BDAED456C7EA}"/>
              </a:ext>
            </a:extLst>
          </p:cNvPr>
          <p:cNvSpPr txBox="1">
            <a:spLocks noChangeArrowheads="1"/>
          </p:cNvSpPr>
          <p:nvPr/>
        </p:nvSpPr>
        <p:spPr bwMode="auto">
          <a:xfrm>
            <a:off x="0" y="885825"/>
            <a:ext cx="89916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pPr>
            <a:r>
              <a:rPr lang="zh-CN" altLang="en-US" sz="2800">
                <a:solidFill>
                  <a:schemeClr val="bg1"/>
                </a:solidFill>
                <a:hlinkClick r:id="rId3" action="ppaction://hlinksldjump"/>
              </a:rPr>
              <a:t>定理</a:t>
            </a:r>
            <a:r>
              <a:rPr lang="en-US" altLang="zh-CN" sz="2800">
                <a:solidFill>
                  <a:schemeClr val="bg1"/>
                </a:solidFill>
                <a:hlinkClick r:id="rId3" action="ppaction://hlinksldjump"/>
              </a:rPr>
              <a:t>4. 1  </a:t>
            </a:r>
            <a:r>
              <a:rPr lang="zh-CN" altLang="en-US" sz="2800" b="1"/>
              <a:t>证明</a:t>
            </a:r>
          </a:p>
          <a:p>
            <a:pPr>
              <a:lnSpc>
                <a:spcPct val="85000"/>
              </a:lnSpc>
              <a:spcBef>
                <a:spcPct val="50000"/>
              </a:spcBef>
            </a:pPr>
            <a:r>
              <a:rPr lang="zh-CN" altLang="en-US">
                <a:solidFill>
                  <a:schemeClr val="bg1"/>
                </a:solidFill>
              </a:rPr>
              <a:t>       </a:t>
            </a:r>
            <a:r>
              <a:rPr lang="zh-CN" altLang="en-US">
                <a:solidFill>
                  <a:srgbClr val="990033"/>
                </a:solidFill>
              </a:rPr>
              <a:t>必要性</a:t>
            </a:r>
          </a:p>
          <a:p>
            <a:pPr>
              <a:lnSpc>
                <a:spcPct val="85000"/>
              </a:lnSpc>
              <a:spcBef>
                <a:spcPct val="50000"/>
              </a:spcBef>
            </a:pPr>
            <a:r>
              <a:rPr lang="zh-CN" altLang="en-US">
                <a:solidFill>
                  <a:schemeClr val="bg1"/>
                </a:solidFill>
              </a:rPr>
              <a:t>       设</a:t>
            </a:r>
            <a:r>
              <a:rPr lang="en-US" altLang="zh-CN">
                <a:solidFill>
                  <a:schemeClr val="bg1"/>
                </a:solidFill>
              </a:rPr>
              <a:t>G</a:t>
            </a:r>
            <a:r>
              <a:rPr lang="zh-CN" altLang="en-US">
                <a:solidFill>
                  <a:schemeClr val="bg1"/>
                </a:solidFill>
              </a:rPr>
              <a:t>具有欧拉路，即有点边序列</a:t>
            </a:r>
            <a:r>
              <a:rPr lang="en-US" altLang="zh-CN">
                <a:solidFill>
                  <a:schemeClr val="bg1"/>
                </a:solidFill>
              </a:rPr>
              <a:t>v</a:t>
            </a:r>
            <a:r>
              <a:rPr lang="en-US" altLang="zh-CN" baseline="-25000">
                <a:solidFill>
                  <a:schemeClr val="bg1"/>
                </a:solidFill>
              </a:rPr>
              <a:t>0</a:t>
            </a:r>
            <a:r>
              <a:rPr lang="en-US" altLang="zh-CN">
                <a:solidFill>
                  <a:schemeClr val="bg1"/>
                </a:solidFill>
              </a:rPr>
              <a:t>e</a:t>
            </a:r>
            <a:r>
              <a:rPr lang="en-US" altLang="zh-CN" baseline="-25000">
                <a:solidFill>
                  <a:schemeClr val="bg1"/>
                </a:solidFill>
              </a:rPr>
              <a:t>1</a:t>
            </a:r>
            <a:r>
              <a:rPr lang="en-US" altLang="zh-CN">
                <a:solidFill>
                  <a:schemeClr val="bg1"/>
                </a:solidFill>
              </a:rPr>
              <a:t>v</a:t>
            </a:r>
            <a:r>
              <a:rPr lang="en-US" altLang="zh-CN" baseline="-25000">
                <a:solidFill>
                  <a:schemeClr val="bg1"/>
                </a:solidFill>
              </a:rPr>
              <a:t>1</a:t>
            </a:r>
            <a:r>
              <a:rPr lang="en-US" altLang="zh-CN">
                <a:solidFill>
                  <a:schemeClr val="bg1"/>
                </a:solidFill>
              </a:rPr>
              <a:t>e</a:t>
            </a:r>
            <a:r>
              <a:rPr lang="en-US" altLang="zh-CN" baseline="-25000">
                <a:solidFill>
                  <a:schemeClr val="bg1"/>
                </a:solidFill>
              </a:rPr>
              <a:t>2</a:t>
            </a:r>
            <a:r>
              <a:rPr lang="en-US" altLang="zh-CN">
                <a:solidFill>
                  <a:schemeClr val="bg1"/>
                </a:solidFill>
              </a:rPr>
              <a:t>…e</a:t>
            </a:r>
            <a:r>
              <a:rPr lang="en-US" altLang="zh-CN" baseline="-25000">
                <a:solidFill>
                  <a:schemeClr val="bg1"/>
                </a:solidFill>
              </a:rPr>
              <a:t>i</a:t>
            </a:r>
            <a:r>
              <a:rPr lang="en-US" altLang="zh-CN">
                <a:solidFill>
                  <a:schemeClr val="bg1"/>
                </a:solidFill>
              </a:rPr>
              <a:t>v</a:t>
            </a:r>
            <a:r>
              <a:rPr lang="en-US" altLang="zh-CN" baseline="-25000">
                <a:solidFill>
                  <a:schemeClr val="bg1"/>
                </a:solidFill>
              </a:rPr>
              <a:t>i</a:t>
            </a:r>
            <a:r>
              <a:rPr lang="en-US" altLang="zh-CN">
                <a:solidFill>
                  <a:schemeClr val="bg1"/>
                </a:solidFill>
              </a:rPr>
              <a:t>e</a:t>
            </a:r>
            <a:r>
              <a:rPr lang="en-US" altLang="zh-CN" baseline="-25000">
                <a:solidFill>
                  <a:schemeClr val="bg1"/>
                </a:solidFill>
              </a:rPr>
              <a:t>i+1</a:t>
            </a:r>
            <a:r>
              <a:rPr lang="en-US" altLang="zh-CN">
                <a:solidFill>
                  <a:schemeClr val="bg1"/>
                </a:solidFill>
              </a:rPr>
              <a:t>…e</a:t>
            </a:r>
            <a:r>
              <a:rPr lang="en-US" altLang="zh-CN" baseline="-25000">
                <a:solidFill>
                  <a:schemeClr val="bg1"/>
                </a:solidFill>
              </a:rPr>
              <a:t>k</a:t>
            </a:r>
            <a:r>
              <a:rPr lang="en-US" altLang="zh-CN">
                <a:solidFill>
                  <a:schemeClr val="bg1"/>
                </a:solidFill>
              </a:rPr>
              <a:t>v</a:t>
            </a:r>
            <a:r>
              <a:rPr lang="en-US" altLang="zh-CN" baseline="-25000">
                <a:solidFill>
                  <a:schemeClr val="bg1"/>
                </a:solidFill>
              </a:rPr>
              <a:t>k</a:t>
            </a:r>
            <a:r>
              <a:rPr lang="zh-CN" altLang="en-US">
                <a:solidFill>
                  <a:schemeClr val="bg1"/>
                </a:solidFill>
              </a:rPr>
              <a:t>，其中</a:t>
            </a:r>
          </a:p>
          <a:p>
            <a:pPr>
              <a:lnSpc>
                <a:spcPct val="85000"/>
              </a:lnSpc>
              <a:spcBef>
                <a:spcPct val="50000"/>
              </a:spcBef>
            </a:pPr>
            <a:r>
              <a:rPr lang="zh-CN" altLang="en-US">
                <a:solidFill>
                  <a:schemeClr val="bg1"/>
                </a:solidFill>
              </a:rPr>
              <a:t>结点可能重复出现，但边不重复，因为欧拉路经过图</a:t>
            </a:r>
            <a:r>
              <a:rPr lang="en-US" altLang="zh-CN">
                <a:solidFill>
                  <a:schemeClr val="bg1"/>
                </a:solidFill>
              </a:rPr>
              <a:t>G</a:t>
            </a:r>
            <a:r>
              <a:rPr lang="zh-CN" altLang="en-US">
                <a:solidFill>
                  <a:schemeClr val="bg1"/>
                </a:solidFill>
              </a:rPr>
              <a:t>的所有结点，故图</a:t>
            </a:r>
            <a:r>
              <a:rPr lang="en-US" altLang="zh-CN">
                <a:solidFill>
                  <a:schemeClr val="bg1"/>
                </a:solidFill>
              </a:rPr>
              <a:t>G</a:t>
            </a:r>
            <a:r>
              <a:rPr lang="zh-CN" altLang="en-US">
                <a:solidFill>
                  <a:schemeClr val="bg1"/>
                </a:solidFill>
              </a:rPr>
              <a:t>必是连通的。</a:t>
            </a:r>
          </a:p>
          <a:p>
            <a:pPr>
              <a:lnSpc>
                <a:spcPct val="85000"/>
              </a:lnSpc>
              <a:spcBef>
                <a:spcPct val="50000"/>
              </a:spcBef>
            </a:pPr>
            <a:r>
              <a:rPr lang="zh-CN" altLang="en-US">
                <a:solidFill>
                  <a:schemeClr val="bg1"/>
                </a:solidFill>
                <a:latin typeface="宋体" panose="02010600030101010101" pitchFamily="2" charset="-122"/>
              </a:rPr>
              <a:t>   对任意一个不是端点的结点</a:t>
            </a:r>
            <a:r>
              <a:rPr lang="en-US" altLang="zh-CN">
                <a:solidFill>
                  <a:schemeClr val="bg1"/>
                </a:solidFill>
                <a:latin typeface="宋体" panose="02010600030101010101" pitchFamily="2" charset="-122"/>
              </a:rPr>
              <a:t>v</a:t>
            </a:r>
            <a:r>
              <a:rPr lang="en-US" altLang="zh-CN" baseline="-25000">
                <a:solidFill>
                  <a:schemeClr val="bg1"/>
                </a:solidFill>
              </a:rPr>
              <a:t>i</a:t>
            </a:r>
            <a:r>
              <a:rPr lang="zh-CN" altLang="en-US">
                <a:solidFill>
                  <a:schemeClr val="bg1"/>
                </a:solidFill>
                <a:latin typeface="宋体" panose="02010600030101010101" pitchFamily="2" charset="-122"/>
              </a:rPr>
              <a:t>，在欧拉路中每当</a:t>
            </a:r>
            <a:r>
              <a:rPr lang="en-US" altLang="zh-CN">
                <a:solidFill>
                  <a:schemeClr val="bg1"/>
                </a:solidFill>
                <a:latin typeface="宋体" panose="02010600030101010101" pitchFamily="2" charset="-122"/>
              </a:rPr>
              <a:t>v</a:t>
            </a:r>
            <a:r>
              <a:rPr lang="en-US" altLang="zh-CN" baseline="-25000">
                <a:solidFill>
                  <a:schemeClr val="bg1"/>
                </a:solidFill>
              </a:rPr>
              <a:t>i</a:t>
            </a:r>
            <a:r>
              <a:rPr lang="zh-CN" altLang="en-US">
                <a:solidFill>
                  <a:schemeClr val="bg1"/>
                </a:solidFill>
                <a:latin typeface="宋体" panose="02010600030101010101" pitchFamily="2" charset="-122"/>
              </a:rPr>
              <a:t>出现一次，必</a:t>
            </a:r>
          </a:p>
          <a:p>
            <a:pPr>
              <a:lnSpc>
                <a:spcPct val="85000"/>
              </a:lnSpc>
              <a:spcBef>
                <a:spcPct val="50000"/>
              </a:spcBef>
            </a:pPr>
            <a:r>
              <a:rPr lang="zh-CN" altLang="en-US">
                <a:solidFill>
                  <a:schemeClr val="bg1"/>
                </a:solidFill>
                <a:latin typeface="宋体" panose="02010600030101010101" pitchFamily="2" charset="-122"/>
              </a:rPr>
              <a:t>关联两边，故</a:t>
            </a:r>
            <a:r>
              <a:rPr lang="en-US" altLang="zh-CN">
                <a:solidFill>
                  <a:schemeClr val="bg1"/>
                </a:solidFill>
                <a:latin typeface="宋体" panose="02010600030101010101" pitchFamily="2" charset="-122"/>
              </a:rPr>
              <a:t>v</a:t>
            </a:r>
            <a:r>
              <a:rPr lang="en-US" altLang="zh-CN" baseline="-25000">
                <a:solidFill>
                  <a:schemeClr val="bg1"/>
                </a:solidFill>
              </a:rPr>
              <a:t>i</a:t>
            </a:r>
            <a:r>
              <a:rPr lang="zh-CN" altLang="en-US">
                <a:solidFill>
                  <a:schemeClr val="bg1"/>
                </a:solidFill>
                <a:latin typeface="宋体" panose="02010600030101010101" pitchFamily="2" charset="-122"/>
              </a:rPr>
              <a:t>虽可重复出现，但</a:t>
            </a:r>
            <a:r>
              <a:rPr lang="en-US" altLang="zh-CN">
                <a:solidFill>
                  <a:schemeClr val="bg1"/>
                </a:solidFill>
                <a:latin typeface="宋体" panose="02010600030101010101" pitchFamily="2" charset="-122"/>
              </a:rPr>
              <a:t>deg(v</a:t>
            </a:r>
            <a:r>
              <a:rPr lang="en-US" altLang="zh-CN" baseline="-25000">
                <a:solidFill>
                  <a:schemeClr val="bg1"/>
                </a:solidFill>
              </a:rPr>
              <a:t>i</a:t>
            </a:r>
            <a:r>
              <a:rPr lang="en-US" altLang="zh-CN">
                <a:solidFill>
                  <a:schemeClr val="bg1"/>
                </a:solidFill>
                <a:latin typeface="宋体" panose="02010600030101010101" pitchFamily="2" charset="-122"/>
              </a:rPr>
              <a:t>)</a:t>
            </a:r>
            <a:r>
              <a:rPr lang="zh-CN" altLang="en-US">
                <a:solidFill>
                  <a:schemeClr val="bg1"/>
                </a:solidFill>
                <a:latin typeface="宋体" panose="02010600030101010101" pitchFamily="2" charset="-122"/>
              </a:rPr>
              <a:t>必是偶数。对于端点，若</a:t>
            </a:r>
          </a:p>
          <a:p>
            <a:pPr>
              <a:lnSpc>
                <a:spcPct val="85000"/>
              </a:lnSpc>
              <a:spcBef>
                <a:spcPct val="50000"/>
              </a:spcBef>
            </a:pPr>
            <a:r>
              <a:rPr lang="en-US" altLang="zh-CN">
                <a:solidFill>
                  <a:schemeClr val="bg1"/>
                </a:solidFill>
                <a:latin typeface="宋体" panose="02010600030101010101" pitchFamily="2" charset="-122"/>
              </a:rPr>
              <a:t>v</a:t>
            </a:r>
            <a:r>
              <a:rPr lang="en-US" altLang="zh-CN" baseline="-25000">
                <a:solidFill>
                  <a:schemeClr val="bg1"/>
                </a:solidFill>
              </a:rPr>
              <a:t>0</a:t>
            </a:r>
            <a:r>
              <a:rPr lang="en-US" altLang="zh-CN">
                <a:solidFill>
                  <a:schemeClr val="bg1"/>
                </a:solidFill>
                <a:latin typeface="宋体" panose="02010600030101010101" pitchFamily="2" charset="-122"/>
              </a:rPr>
              <a:t>=v</a:t>
            </a:r>
            <a:r>
              <a:rPr lang="en-US" altLang="zh-CN" baseline="-25000">
                <a:solidFill>
                  <a:schemeClr val="bg1"/>
                </a:solidFill>
              </a:rPr>
              <a:t>k</a:t>
            </a:r>
            <a:r>
              <a:rPr lang="zh-CN" altLang="en-US">
                <a:solidFill>
                  <a:schemeClr val="bg1"/>
                </a:solidFill>
                <a:latin typeface="宋体" panose="02010600030101010101" pitchFamily="2" charset="-122"/>
              </a:rPr>
              <a:t>，则</a:t>
            </a:r>
            <a:r>
              <a:rPr lang="en-US" altLang="zh-CN">
                <a:solidFill>
                  <a:schemeClr val="bg1"/>
                </a:solidFill>
                <a:latin typeface="宋体" panose="02010600030101010101" pitchFamily="2" charset="-122"/>
              </a:rPr>
              <a:t>d(v</a:t>
            </a:r>
            <a:r>
              <a:rPr lang="en-US" altLang="zh-CN" baseline="-25000">
                <a:solidFill>
                  <a:schemeClr val="bg1"/>
                </a:solidFill>
              </a:rPr>
              <a:t>0</a:t>
            </a:r>
            <a:r>
              <a:rPr lang="en-US" altLang="zh-CN">
                <a:solidFill>
                  <a:schemeClr val="bg1"/>
                </a:solidFill>
                <a:latin typeface="宋体" panose="02010600030101010101" pitchFamily="2" charset="-122"/>
              </a:rPr>
              <a:t>)</a:t>
            </a:r>
            <a:r>
              <a:rPr lang="zh-CN" altLang="en-US">
                <a:solidFill>
                  <a:schemeClr val="bg1"/>
                </a:solidFill>
                <a:latin typeface="宋体" panose="02010600030101010101" pitchFamily="2" charset="-122"/>
              </a:rPr>
              <a:t>为偶数，即</a:t>
            </a:r>
            <a:r>
              <a:rPr lang="en-US" altLang="zh-CN">
                <a:solidFill>
                  <a:schemeClr val="bg1"/>
                </a:solidFill>
                <a:latin typeface="宋体" panose="02010600030101010101" pitchFamily="2" charset="-122"/>
              </a:rPr>
              <a:t>G</a:t>
            </a:r>
            <a:r>
              <a:rPr lang="zh-CN" altLang="en-US">
                <a:solidFill>
                  <a:schemeClr val="bg1"/>
                </a:solidFill>
                <a:latin typeface="宋体" panose="02010600030101010101" pitchFamily="2" charset="-122"/>
              </a:rPr>
              <a:t>中无奇数度结点；若端点</a:t>
            </a:r>
            <a:r>
              <a:rPr lang="en-US" altLang="zh-CN">
                <a:solidFill>
                  <a:schemeClr val="bg1"/>
                </a:solidFill>
                <a:latin typeface="宋体" panose="02010600030101010101" pitchFamily="2" charset="-122"/>
              </a:rPr>
              <a:t>v</a:t>
            </a:r>
            <a:r>
              <a:rPr lang="en-US" altLang="zh-CN" baseline="-25000">
                <a:solidFill>
                  <a:schemeClr val="bg1"/>
                </a:solidFill>
              </a:rPr>
              <a:t>0</a:t>
            </a:r>
            <a:r>
              <a:rPr lang="zh-CN" altLang="en-US">
                <a:solidFill>
                  <a:schemeClr val="bg1"/>
                </a:solidFill>
                <a:latin typeface="宋体" panose="02010600030101010101" pitchFamily="2" charset="-122"/>
              </a:rPr>
              <a:t>与</a:t>
            </a:r>
            <a:r>
              <a:rPr lang="en-US" altLang="zh-CN">
                <a:solidFill>
                  <a:schemeClr val="bg1"/>
                </a:solidFill>
                <a:latin typeface="宋体" panose="02010600030101010101" pitchFamily="2" charset="-122"/>
              </a:rPr>
              <a:t>v</a:t>
            </a:r>
            <a:r>
              <a:rPr lang="en-US" altLang="zh-CN" baseline="-25000">
                <a:solidFill>
                  <a:schemeClr val="bg1"/>
                </a:solidFill>
              </a:rPr>
              <a:t>k</a:t>
            </a:r>
            <a:r>
              <a:rPr lang="zh-CN" altLang="en-US">
                <a:solidFill>
                  <a:schemeClr val="bg1"/>
                </a:solidFill>
                <a:latin typeface="宋体" panose="02010600030101010101" pitchFamily="2" charset="-122"/>
              </a:rPr>
              <a:t>不同，</a:t>
            </a:r>
          </a:p>
          <a:p>
            <a:pPr>
              <a:lnSpc>
                <a:spcPct val="85000"/>
              </a:lnSpc>
              <a:spcBef>
                <a:spcPct val="50000"/>
              </a:spcBef>
            </a:pPr>
            <a:r>
              <a:rPr lang="zh-CN" altLang="en-US">
                <a:solidFill>
                  <a:schemeClr val="bg1"/>
                </a:solidFill>
                <a:latin typeface="宋体" panose="02010600030101010101" pitchFamily="2" charset="-122"/>
              </a:rPr>
              <a:t>则</a:t>
            </a:r>
            <a:r>
              <a:rPr lang="en-US" altLang="zh-CN">
                <a:solidFill>
                  <a:schemeClr val="bg1"/>
                </a:solidFill>
                <a:latin typeface="宋体" panose="02010600030101010101" pitchFamily="2" charset="-122"/>
              </a:rPr>
              <a:t>d(v</a:t>
            </a:r>
            <a:r>
              <a:rPr lang="en-US" altLang="zh-CN" baseline="-25000">
                <a:solidFill>
                  <a:schemeClr val="bg1"/>
                </a:solidFill>
              </a:rPr>
              <a:t>0</a:t>
            </a:r>
            <a:r>
              <a:rPr lang="en-US" altLang="zh-CN">
                <a:solidFill>
                  <a:schemeClr val="bg1"/>
                </a:solidFill>
                <a:latin typeface="宋体" panose="02010600030101010101" pitchFamily="2" charset="-122"/>
              </a:rPr>
              <a:t>)</a:t>
            </a:r>
            <a:r>
              <a:rPr lang="zh-CN" altLang="en-US">
                <a:solidFill>
                  <a:schemeClr val="bg1"/>
                </a:solidFill>
                <a:latin typeface="宋体" panose="02010600030101010101" pitchFamily="2" charset="-122"/>
              </a:rPr>
              <a:t>为奇数，</a:t>
            </a:r>
            <a:r>
              <a:rPr lang="en-US" altLang="zh-CN">
                <a:solidFill>
                  <a:schemeClr val="bg1"/>
                </a:solidFill>
                <a:latin typeface="宋体" panose="02010600030101010101" pitchFamily="2" charset="-122"/>
              </a:rPr>
              <a:t>d(v</a:t>
            </a:r>
            <a:r>
              <a:rPr lang="en-US" altLang="zh-CN" baseline="-25000">
                <a:solidFill>
                  <a:schemeClr val="bg1"/>
                </a:solidFill>
              </a:rPr>
              <a:t>k</a:t>
            </a:r>
            <a:r>
              <a:rPr lang="en-US" altLang="zh-CN">
                <a:solidFill>
                  <a:schemeClr val="bg1"/>
                </a:solidFill>
                <a:latin typeface="宋体" panose="02010600030101010101" pitchFamily="2" charset="-122"/>
              </a:rPr>
              <a:t>)</a:t>
            </a:r>
            <a:r>
              <a:rPr lang="zh-CN" altLang="en-US">
                <a:solidFill>
                  <a:schemeClr val="bg1"/>
                </a:solidFill>
                <a:latin typeface="宋体" panose="02010600030101010101" pitchFamily="2" charset="-122"/>
              </a:rPr>
              <a:t>为奇数，</a:t>
            </a:r>
            <a:r>
              <a:rPr lang="en-US" altLang="zh-CN">
                <a:solidFill>
                  <a:schemeClr val="bg1"/>
                </a:solidFill>
                <a:latin typeface="宋体" panose="02010600030101010101" pitchFamily="2" charset="-122"/>
              </a:rPr>
              <a:t>G</a:t>
            </a:r>
            <a:r>
              <a:rPr lang="zh-CN" altLang="en-US">
                <a:solidFill>
                  <a:schemeClr val="bg1"/>
                </a:solidFill>
                <a:latin typeface="宋体" panose="02010600030101010101" pitchFamily="2" charset="-122"/>
              </a:rPr>
              <a:t>中就有两个奇数结点。</a:t>
            </a:r>
          </a:p>
          <a:p>
            <a:pPr>
              <a:lnSpc>
                <a:spcPct val="85000"/>
              </a:lnSpc>
              <a:spcBef>
                <a:spcPct val="50000"/>
              </a:spcBef>
            </a:pPr>
            <a:r>
              <a:rPr lang="zh-CN" altLang="en-US">
                <a:solidFill>
                  <a:schemeClr val="bg1"/>
                </a:solidFill>
              </a:rPr>
              <a:t>     </a:t>
            </a:r>
            <a:r>
              <a:rPr lang="zh-CN" altLang="en-US">
                <a:solidFill>
                  <a:srgbClr val="990033"/>
                </a:solidFill>
              </a:rPr>
              <a:t>充分性</a:t>
            </a:r>
          </a:p>
          <a:p>
            <a:pPr eaLnBrk="0" hangingPunct="0">
              <a:lnSpc>
                <a:spcPct val="85000"/>
              </a:lnSpc>
            </a:pPr>
            <a:r>
              <a:rPr lang="zh-CN" altLang="en-US">
                <a:solidFill>
                  <a:schemeClr val="bg1"/>
                </a:solidFill>
              </a:rPr>
              <a:t>     若图</a:t>
            </a:r>
            <a:r>
              <a:rPr lang="en-US" altLang="zh-CN">
                <a:solidFill>
                  <a:schemeClr val="bg1"/>
                </a:solidFill>
              </a:rPr>
              <a:t>G</a:t>
            </a:r>
            <a:r>
              <a:rPr lang="zh-CN" altLang="en-US">
                <a:solidFill>
                  <a:schemeClr val="bg1"/>
                </a:solidFill>
              </a:rPr>
              <a:t>连通</a:t>
            </a:r>
            <a:r>
              <a:rPr lang="en-US" altLang="zh-CN">
                <a:solidFill>
                  <a:schemeClr val="bg1"/>
                </a:solidFill>
              </a:rPr>
              <a:t>,</a:t>
            </a:r>
            <a:r>
              <a:rPr lang="zh-CN" altLang="en-US">
                <a:solidFill>
                  <a:schemeClr val="bg1"/>
                </a:solidFill>
              </a:rPr>
              <a:t>有零个或两个奇数结点</a:t>
            </a:r>
            <a:r>
              <a:rPr lang="en-US" altLang="zh-CN">
                <a:solidFill>
                  <a:schemeClr val="bg1"/>
                </a:solidFill>
              </a:rPr>
              <a:t>,</a:t>
            </a:r>
            <a:r>
              <a:rPr lang="zh-CN" altLang="en-US">
                <a:solidFill>
                  <a:schemeClr val="bg1"/>
                </a:solidFill>
              </a:rPr>
              <a:t>我们构造一条欧拉路如下：</a:t>
            </a:r>
          </a:p>
        </p:txBody>
      </p:sp>
      <p:sp>
        <p:nvSpPr>
          <p:cNvPr id="8200" name="WordArt 8">
            <a:extLst>
              <a:ext uri="{FF2B5EF4-FFF2-40B4-BE49-F238E27FC236}">
                <a16:creationId xmlns:a16="http://schemas.microsoft.com/office/drawing/2014/main" id="{D2AD45B7-270F-4CA4-8DCF-2E82D735708D}"/>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 calcmode="lin" valueType="num">
                                      <p:cBhvr additive="base">
                                        <p:cTn id="7" dur="500" fill="hold"/>
                                        <p:tgtEl>
                                          <p:spTgt spid="81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9">
                                            <p:txEl>
                                              <p:pRg st="1" end="1"/>
                                            </p:txEl>
                                          </p:spTgt>
                                        </p:tgtEl>
                                        <p:attrNameLst>
                                          <p:attrName>style.visibility</p:attrName>
                                        </p:attrNameLst>
                                      </p:cBhvr>
                                      <p:to>
                                        <p:strVal val="visible"/>
                                      </p:to>
                                    </p:set>
                                    <p:anim calcmode="lin" valueType="num">
                                      <p:cBhvr additive="base">
                                        <p:cTn id="13" dur="500" fill="hold"/>
                                        <p:tgtEl>
                                          <p:spTgt spid="81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9">
                                            <p:txEl>
                                              <p:pRg st="2" end="2"/>
                                            </p:txEl>
                                          </p:spTgt>
                                        </p:tgtEl>
                                        <p:attrNameLst>
                                          <p:attrName>style.visibility</p:attrName>
                                        </p:attrNameLst>
                                      </p:cBhvr>
                                      <p:to>
                                        <p:strVal val="visible"/>
                                      </p:to>
                                    </p:set>
                                    <p:anim calcmode="lin" valueType="num">
                                      <p:cBhvr additive="base">
                                        <p:cTn id="19" dur="500" fill="hold"/>
                                        <p:tgtEl>
                                          <p:spTgt spid="81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9">
                                            <p:txEl>
                                              <p:pRg st="3" end="3"/>
                                            </p:txEl>
                                          </p:spTgt>
                                        </p:tgtEl>
                                        <p:attrNameLst>
                                          <p:attrName>style.visibility</p:attrName>
                                        </p:attrNameLst>
                                      </p:cBhvr>
                                      <p:to>
                                        <p:strVal val="visible"/>
                                      </p:to>
                                    </p:set>
                                    <p:anim calcmode="lin" valueType="num">
                                      <p:cBhvr additive="base">
                                        <p:cTn id="25" dur="500" fill="hold"/>
                                        <p:tgtEl>
                                          <p:spTgt spid="81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9">
                                            <p:txEl>
                                              <p:pRg st="4" end="4"/>
                                            </p:txEl>
                                          </p:spTgt>
                                        </p:tgtEl>
                                        <p:attrNameLst>
                                          <p:attrName>style.visibility</p:attrName>
                                        </p:attrNameLst>
                                      </p:cBhvr>
                                      <p:to>
                                        <p:strVal val="visible"/>
                                      </p:to>
                                    </p:set>
                                    <p:anim calcmode="lin" valueType="num">
                                      <p:cBhvr additive="base">
                                        <p:cTn id="31" dur="500" fill="hold"/>
                                        <p:tgtEl>
                                          <p:spTgt spid="81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9">
                                            <p:txEl>
                                              <p:pRg st="5" end="5"/>
                                            </p:txEl>
                                          </p:spTgt>
                                        </p:tgtEl>
                                        <p:attrNameLst>
                                          <p:attrName>style.visibility</p:attrName>
                                        </p:attrNameLst>
                                      </p:cBhvr>
                                      <p:to>
                                        <p:strVal val="visible"/>
                                      </p:to>
                                    </p:set>
                                    <p:anim calcmode="lin" valueType="num">
                                      <p:cBhvr additive="base">
                                        <p:cTn id="37" dur="500" fill="hold"/>
                                        <p:tgtEl>
                                          <p:spTgt spid="81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9">
                                            <p:txEl>
                                              <p:pRg st="6" end="6"/>
                                            </p:txEl>
                                          </p:spTgt>
                                        </p:tgtEl>
                                        <p:attrNameLst>
                                          <p:attrName>style.visibility</p:attrName>
                                        </p:attrNameLst>
                                      </p:cBhvr>
                                      <p:to>
                                        <p:strVal val="visible"/>
                                      </p:to>
                                    </p:set>
                                    <p:anim calcmode="lin" valueType="num">
                                      <p:cBhvr additive="base">
                                        <p:cTn id="43" dur="500" fill="hold"/>
                                        <p:tgtEl>
                                          <p:spTgt spid="81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9">
                                            <p:txEl>
                                              <p:pRg st="7" end="7"/>
                                            </p:txEl>
                                          </p:spTgt>
                                        </p:tgtEl>
                                        <p:attrNameLst>
                                          <p:attrName>style.visibility</p:attrName>
                                        </p:attrNameLst>
                                      </p:cBhvr>
                                      <p:to>
                                        <p:strVal val="visible"/>
                                      </p:to>
                                    </p:set>
                                    <p:anim calcmode="lin" valueType="num">
                                      <p:cBhvr additive="base">
                                        <p:cTn id="49" dur="500" fill="hold"/>
                                        <p:tgtEl>
                                          <p:spTgt spid="819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9">
                                            <p:txEl>
                                              <p:pRg st="8" end="8"/>
                                            </p:txEl>
                                          </p:spTgt>
                                        </p:tgtEl>
                                        <p:attrNameLst>
                                          <p:attrName>style.visibility</p:attrName>
                                        </p:attrNameLst>
                                      </p:cBhvr>
                                      <p:to>
                                        <p:strVal val="visible"/>
                                      </p:to>
                                    </p:set>
                                    <p:anim calcmode="lin" valueType="num">
                                      <p:cBhvr additive="base">
                                        <p:cTn id="55" dur="500" fill="hold"/>
                                        <p:tgtEl>
                                          <p:spTgt spid="819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9">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199">
                                            <p:txEl>
                                              <p:pRg st="9" end="9"/>
                                            </p:txEl>
                                          </p:spTgt>
                                        </p:tgtEl>
                                        <p:attrNameLst>
                                          <p:attrName>style.visibility</p:attrName>
                                        </p:attrNameLst>
                                      </p:cBhvr>
                                      <p:to>
                                        <p:strVal val="visible"/>
                                      </p:to>
                                    </p:set>
                                    <p:anim calcmode="lin" valueType="num">
                                      <p:cBhvr additive="base">
                                        <p:cTn id="61" dur="500" fill="hold"/>
                                        <p:tgtEl>
                                          <p:spTgt spid="819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199">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9218" name="Line 2">
            <a:extLst>
              <a:ext uri="{FF2B5EF4-FFF2-40B4-BE49-F238E27FC236}">
                <a16:creationId xmlns:a16="http://schemas.microsoft.com/office/drawing/2014/main" id="{EA8E36EA-A3A9-490E-82ED-99CC150CD956}"/>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Line 4">
            <a:extLst>
              <a:ext uri="{FF2B5EF4-FFF2-40B4-BE49-F238E27FC236}">
                <a16:creationId xmlns:a16="http://schemas.microsoft.com/office/drawing/2014/main" id="{A6F9FD94-B7F5-4DAE-8C17-ABDE9F70A51B}"/>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2" name="Text Box 6">
            <a:extLst>
              <a:ext uri="{FF2B5EF4-FFF2-40B4-BE49-F238E27FC236}">
                <a16:creationId xmlns:a16="http://schemas.microsoft.com/office/drawing/2014/main" id="{BF294251-4E3B-43B8-BEB8-AC48BE8BBE99}"/>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9264" name="Rectangle 48">
            <a:extLst>
              <a:ext uri="{FF2B5EF4-FFF2-40B4-BE49-F238E27FC236}">
                <a16:creationId xmlns:a16="http://schemas.microsoft.com/office/drawing/2014/main" id="{37CF0376-44DC-4D81-997C-7E440C52F106}"/>
              </a:ext>
            </a:extLst>
          </p:cNvPr>
          <p:cNvSpPr>
            <a:spLocks noChangeArrowheads="1"/>
          </p:cNvSpPr>
          <p:nvPr/>
        </p:nvSpPr>
        <p:spPr bwMode="auto">
          <a:xfrm>
            <a:off x="228600" y="914400"/>
            <a:ext cx="8915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a:solidFill>
                  <a:schemeClr val="bg1"/>
                </a:solidFill>
              </a:rPr>
              <a:t>（</a:t>
            </a:r>
            <a:r>
              <a:rPr lang="en-US" altLang="zh-CN">
                <a:solidFill>
                  <a:schemeClr val="bg1"/>
                </a:solidFill>
              </a:rPr>
              <a:t>1</a:t>
            </a:r>
            <a:r>
              <a:rPr lang="zh-CN" altLang="en-US">
                <a:solidFill>
                  <a:schemeClr val="bg1"/>
                </a:solidFill>
              </a:rPr>
              <a:t>）若有两奇数度结点，则从其中的一个结点开始构造一条</a:t>
            </a:r>
            <a:r>
              <a:rPr lang="zh-CN" altLang="en-US" b="1">
                <a:solidFill>
                  <a:schemeClr val="bg1"/>
                </a:solidFill>
              </a:rPr>
              <a:t>迹</a:t>
            </a:r>
            <a:r>
              <a:rPr lang="zh-CN" altLang="en-US">
                <a:solidFill>
                  <a:schemeClr val="bg1"/>
                </a:solidFill>
              </a:rPr>
              <a:t>，</a:t>
            </a:r>
          </a:p>
          <a:p>
            <a:pPr eaLnBrk="0" hangingPunct="0"/>
            <a:r>
              <a:rPr lang="zh-CN" altLang="en-US">
                <a:solidFill>
                  <a:schemeClr val="bg1"/>
                </a:solidFill>
              </a:rPr>
              <a:t>即从</a:t>
            </a:r>
            <a:r>
              <a:rPr lang="en-US" altLang="zh-CN">
                <a:solidFill>
                  <a:schemeClr val="bg1"/>
                </a:solidFill>
              </a:rPr>
              <a:t>v</a:t>
            </a:r>
            <a:r>
              <a:rPr lang="en-US" altLang="zh-CN" baseline="-25000">
                <a:solidFill>
                  <a:schemeClr val="bg1"/>
                </a:solidFill>
              </a:rPr>
              <a:t>0</a:t>
            </a:r>
            <a:r>
              <a:rPr lang="zh-CN" altLang="en-US">
                <a:solidFill>
                  <a:schemeClr val="bg1"/>
                </a:solidFill>
              </a:rPr>
              <a:t>出发经关联边</a:t>
            </a:r>
            <a:r>
              <a:rPr lang="en-US" altLang="zh-CN">
                <a:solidFill>
                  <a:schemeClr val="bg1"/>
                </a:solidFill>
              </a:rPr>
              <a:t>e</a:t>
            </a:r>
            <a:r>
              <a:rPr lang="en-US" altLang="zh-CN" baseline="-25000">
                <a:solidFill>
                  <a:schemeClr val="bg1"/>
                </a:solidFill>
              </a:rPr>
              <a:t>1</a:t>
            </a:r>
            <a:r>
              <a:rPr lang="en-US" altLang="zh-CN">
                <a:solidFill>
                  <a:schemeClr val="bg1"/>
                </a:solidFill>
              </a:rPr>
              <a:t>“</a:t>
            </a:r>
            <a:r>
              <a:rPr lang="zh-CN" altLang="en-US">
                <a:solidFill>
                  <a:schemeClr val="bg1"/>
                </a:solidFill>
              </a:rPr>
              <a:t>进入” </a:t>
            </a:r>
            <a:r>
              <a:rPr lang="en-US" altLang="zh-CN">
                <a:solidFill>
                  <a:schemeClr val="bg1"/>
                </a:solidFill>
              </a:rPr>
              <a:t>v</a:t>
            </a:r>
            <a:r>
              <a:rPr lang="en-US" altLang="zh-CN" baseline="-25000">
                <a:solidFill>
                  <a:schemeClr val="bg1"/>
                </a:solidFill>
              </a:rPr>
              <a:t>1</a:t>
            </a:r>
            <a:r>
              <a:rPr lang="zh-CN" altLang="en-US">
                <a:solidFill>
                  <a:schemeClr val="bg1"/>
                </a:solidFill>
              </a:rPr>
              <a:t>，若</a:t>
            </a:r>
            <a:r>
              <a:rPr lang="en-US" altLang="zh-CN">
                <a:solidFill>
                  <a:schemeClr val="bg1"/>
                </a:solidFill>
              </a:rPr>
              <a:t>deg</a:t>
            </a:r>
            <a:r>
              <a:rPr lang="zh-CN" altLang="en-US">
                <a:solidFill>
                  <a:schemeClr val="bg1"/>
                </a:solidFill>
              </a:rPr>
              <a:t>（</a:t>
            </a:r>
            <a:r>
              <a:rPr lang="en-US" altLang="zh-CN">
                <a:solidFill>
                  <a:schemeClr val="bg1"/>
                </a:solidFill>
              </a:rPr>
              <a:t>v</a:t>
            </a:r>
            <a:r>
              <a:rPr lang="en-US" altLang="zh-CN" baseline="-25000">
                <a:solidFill>
                  <a:schemeClr val="bg1"/>
                </a:solidFill>
              </a:rPr>
              <a:t>1</a:t>
            </a:r>
            <a:r>
              <a:rPr lang="zh-CN" altLang="en-US">
                <a:solidFill>
                  <a:schemeClr val="bg1"/>
                </a:solidFill>
              </a:rPr>
              <a:t>）为偶数，则必可由</a:t>
            </a:r>
          </a:p>
          <a:p>
            <a:pPr eaLnBrk="0" hangingPunct="0"/>
            <a:r>
              <a:rPr lang="en-US" altLang="zh-CN">
                <a:solidFill>
                  <a:schemeClr val="bg1"/>
                </a:solidFill>
              </a:rPr>
              <a:t>v</a:t>
            </a:r>
            <a:r>
              <a:rPr lang="en-US" altLang="zh-CN" baseline="-25000">
                <a:solidFill>
                  <a:schemeClr val="bg1"/>
                </a:solidFill>
              </a:rPr>
              <a:t>1</a:t>
            </a:r>
            <a:r>
              <a:rPr lang="zh-CN" altLang="en-US">
                <a:solidFill>
                  <a:schemeClr val="bg1"/>
                </a:solidFill>
              </a:rPr>
              <a:t>再经关联边</a:t>
            </a:r>
            <a:r>
              <a:rPr lang="en-US" altLang="zh-CN">
                <a:solidFill>
                  <a:schemeClr val="bg1"/>
                </a:solidFill>
              </a:rPr>
              <a:t>e</a:t>
            </a:r>
            <a:r>
              <a:rPr lang="en-US" altLang="zh-CN" baseline="-25000">
                <a:solidFill>
                  <a:schemeClr val="bg1"/>
                </a:solidFill>
              </a:rPr>
              <a:t>2</a:t>
            </a:r>
            <a:r>
              <a:rPr lang="zh-CN" altLang="en-US">
                <a:solidFill>
                  <a:schemeClr val="bg1"/>
                </a:solidFill>
              </a:rPr>
              <a:t>进入</a:t>
            </a:r>
            <a:r>
              <a:rPr lang="en-US" altLang="zh-CN">
                <a:solidFill>
                  <a:schemeClr val="bg1"/>
                </a:solidFill>
              </a:rPr>
              <a:t>v</a:t>
            </a:r>
            <a:r>
              <a:rPr lang="en-US" altLang="zh-CN" baseline="-25000">
                <a:solidFill>
                  <a:schemeClr val="bg1"/>
                </a:solidFill>
              </a:rPr>
              <a:t>2</a:t>
            </a:r>
            <a:r>
              <a:rPr lang="zh-CN" altLang="en-US">
                <a:solidFill>
                  <a:schemeClr val="bg1"/>
                </a:solidFill>
              </a:rPr>
              <a:t>，如此进行下去，每边仅取一次。由于</a:t>
            </a:r>
            <a:r>
              <a:rPr lang="en-US" altLang="zh-CN">
                <a:solidFill>
                  <a:schemeClr val="bg1"/>
                </a:solidFill>
              </a:rPr>
              <a:t>G</a:t>
            </a:r>
            <a:r>
              <a:rPr lang="zh-CN" altLang="en-US">
                <a:solidFill>
                  <a:schemeClr val="bg1"/>
                </a:solidFill>
              </a:rPr>
              <a:t>是</a:t>
            </a:r>
          </a:p>
          <a:p>
            <a:pPr eaLnBrk="0" hangingPunct="0"/>
            <a:r>
              <a:rPr lang="zh-CN" altLang="en-US">
                <a:solidFill>
                  <a:schemeClr val="bg1"/>
                </a:solidFill>
              </a:rPr>
              <a:t>连通的，故必可到达另一奇数度结点停下，得到一条迹</a:t>
            </a:r>
            <a:r>
              <a:rPr lang="en-US" altLang="zh-CN">
                <a:solidFill>
                  <a:schemeClr val="bg1"/>
                </a:solidFill>
              </a:rPr>
              <a:t>L</a:t>
            </a:r>
            <a:r>
              <a:rPr lang="en-US" altLang="zh-CN" baseline="-25000">
                <a:solidFill>
                  <a:schemeClr val="bg1"/>
                </a:solidFill>
              </a:rPr>
              <a:t>1</a:t>
            </a:r>
            <a:r>
              <a:rPr lang="zh-CN" altLang="en-US">
                <a:solidFill>
                  <a:schemeClr val="bg1"/>
                </a:solidFill>
              </a:rPr>
              <a:t>：</a:t>
            </a:r>
          </a:p>
          <a:p>
            <a:pPr eaLnBrk="0" hangingPunct="0"/>
            <a:r>
              <a:rPr lang="en-US" altLang="zh-CN">
                <a:solidFill>
                  <a:schemeClr val="bg1"/>
                </a:solidFill>
              </a:rPr>
              <a:t>v</a:t>
            </a:r>
            <a:r>
              <a:rPr lang="en-US" altLang="zh-CN" baseline="-25000">
                <a:solidFill>
                  <a:schemeClr val="bg1"/>
                </a:solidFill>
              </a:rPr>
              <a:t>0</a:t>
            </a:r>
            <a:r>
              <a:rPr lang="en-US" altLang="zh-CN">
                <a:solidFill>
                  <a:schemeClr val="bg1"/>
                </a:solidFill>
              </a:rPr>
              <a:t>e</a:t>
            </a:r>
            <a:r>
              <a:rPr lang="en-US" altLang="zh-CN" baseline="-25000">
                <a:solidFill>
                  <a:schemeClr val="bg1"/>
                </a:solidFill>
              </a:rPr>
              <a:t>1</a:t>
            </a:r>
            <a:r>
              <a:rPr lang="en-US" altLang="zh-CN">
                <a:solidFill>
                  <a:schemeClr val="bg1"/>
                </a:solidFill>
              </a:rPr>
              <a:t>v</a:t>
            </a:r>
            <a:r>
              <a:rPr lang="en-US" altLang="zh-CN" baseline="-25000">
                <a:solidFill>
                  <a:schemeClr val="bg1"/>
                </a:solidFill>
              </a:rPr>
              <a:t>1</a:t>
            </a:r>
            <a:r>
              <a:rPr lang="en-US" altLang="zh-CN">
                <a:solidFill>
                  <a:schemeClr val="bg1"/>
                </a:solidFill>
              </a:rPr>
              <a:t>e</a:t>
            </a:r>
            <a:r>
              <a:rPr lang="en-US" altLang="zh-CN" baseline="-25000">
                <a:solidFill>
                  <a:schemeClr val="bg1"/>
                </a:solidFill>
              </a:rPr>
              <a:t>2</a:t>
            </a:r>
            <a:r>
              <a:rPr lang="en-US" altLang="zh-CN">
                <a:solidFill>
                  <a:schemeClr val="bg1"/>
                </a:solidFill>
              </a:rPr>
              <a:t>…v</a:t>
            </a:r>
            <a:r>
              <a:rPr lang="en-US" altLang="zh-CN" baseline="-25000">
                <a:solidFill>
                  <a:schemeClr val="bg1"/>
                </a:solidFill>
              </a:rPr>
              <a:t>i</a:t>
            </a:r>
            <a:r>
              <a:rPr lang="en-US" altLang="zh-CN">
                <a:solidFill>
                  <a:schemeClr val="bg1"/>
                </a:solidFill>
              </a:rPr>
              <a:t>e</a:t>
            </a:r>
            <a:r>
              <a:rPr lang="en-US" altLang="zh-CN" baseline="-25000">
                <a:solidFill>
                  <a:schemeClr val="bg1"/>
                </a:solidFill>
              </a:rPr>
              <a:t>i+1</a:t>
            </a:r>
            <a:r>
              <a:rPr lang="en-US" altLang="zh-CN">
                <a:solidFill>
                  <a:schemeClr val="bg1"/>
                </a:solidFill>
              </a:rPr>
              <a:t>…v</a:t>
            </a:r>
            <a:r>
              <a:rPr lang="en-US" altLang="zh-CN" baseline="-25000">
                <a:solidFill>
                  <a:schemeClr val="bg1"/>
                </a:solidFill>
              </a:rPr>
              <a:t>k</a:t>
            </a:r>
            <a:r>
              <a:rPr lang="zh-CN" altLang="en-US">
                <a:solidFill>
                  <a:schemeClr val="bg1"/>
                </a:solidFill>
              </a:rPr>
              <a:t>。若</a:t>
            </a:r>
            <a:r>
              <a:rPr lang="en-US" altLang="zh-CN">
                <a:solidFill>
                  <a:schemeClr val="bg1"/>
                </a:solidFill>
              </a:rPr>
              <a:t>G</a:t>
            </a:r>
            <a:r>
              <a:rPr lang="zh-CN" altLang="en-US">
                <a:solidFill>
                  <a:schemeClr val="bg1"/>
                </a:solidFill>
              </a:rPr>
              <a:t>中没有奇数度结点则从任一结点</a:t>
            </a:r>
            <a:r>
              <a:rPr lang="en-US" altLang="zh-CN">
                <a:solidFill>
                  <a:schemeClr val="bg1"/>
                </a:solidFill>
              </a:rPr>
              <a:t>v</a:t>
            </a:r>
            <a:r>
              <a:rPr lang="en-US" altLang="zh-CN" baseline="-25000">
                <a:solidFill>
                  <a:schemeClr val="bg1"/>
                </a:solidFill>
              </a:rPr>
              <a:t>0</a:t>
            </a:r>
            <a:r>
              <a:rPr lang="zh-CN" altLang="en-US">
                <a:solidFill>
                  <a:schemeClr val="bg1"/>
                </a:solidFill>
              </a:rPr>
              <a:t>出发，</a:t>
            </a:r>
          </a:p>
          <a:p>
            <a:pPr eaLnBrk="0" hangingPunct="0"/>
            <a:r>
              <a:rPr lang="zh-CN" altLang="en-US">
                <a:solidFill>
                  <a:schemeClr val="bg1"/>
                </a:solidFill>
              </a:rPr>
              <a:t>用上述方法必可回到结点</a:t>
            </a:r>
            <a:r>
              <a:rPr lang="en-US" altLang="zh-CN">
                <a:solidFill>
                  <a:schemeClr val="bg1"/>
                </a:solidFill>
              </a:rPr>
              <a:t>v</a:t>
            </a:r>
            <a:r>
              <a:rPr lang="en-US" altLang="zh-CN" baseline="-25000">
                <a:solidFill>
                  <a:schemeClr val="bg1"/>
                </a:solidFill>
              </a:rPr>
              <a:t>0</a:t>
            </a:r>
            <a:r>
              <a:rPr lang="zh-CN" altLang="en-US">
                <a:solidFill>
                  <a:schemeClr val="bg1"/>
                </a:solidFill>
              </a:rPr>
              <a:t>，得到上述一条闭迹，仍记为</a:t>
            </a:r>
            <a:r>
              <a:rPr lang="en-US" altLang="zh-CN">
                <a:solidFill>
                  <a:schemeClr val="bg1"/>
                </a:solidFill>
              </a:rPr>
              <a:t>L</a:t>
            </a:r>
            <a:r>
              <a:rPr lang="en-US" altLang="zh-CN" baseline="-25000">
                <a:solidFill>
                  <a:schemeClr val="bg1"/>
                </a:solidFill>
              </a:rPr>
              <a:t>1</a:t>
            </a:r>
            <a:r>
              <a:rPr lang="zh-CN" altLang="en-US">
                <a:solidFill>
                  <a:schemeClr val="bg1"/>
                </a:solidFill>
              </a:rPr>
              <a:t>。</a:t>
            </a:r>
          </a:p>
          <a:p>
            <a:pPr eaLnBrk="0" hangingPunct="0"/>
            <a:r>
              <a:rPr lang="zh-CN" altLang="en-US">
                <a:solidFill>
                  <a:schemeClr val="bg1"/>
                </a:solidFill>
              </a:rPr>
              <a:t>（</a:t>
            </a:r>
            <a:r>
              <a:rPr lang="en-US" altLang="zh-CN">
                <a:solidFill>
                  <a:schemeClr val="bg1"/>
                </a:solidFill>
              </a:rPr>
              <a:t>2</a:t>
            </a:r>
            <a:r>
              <a:rPr lang="zh-CN" altLang="en-US">
                <a:solidFill>
                  <a:schemeClr val="bg1"/>
                </a:solidFill>
              </a:rPr>
              <a:t>）若</a:t>
            </a:r>
            <a:r>
              <a:rPr lang="en-US" altLang="zh-CN">
                <a:solidFill>
                  <a:schemeClr val="bg1"/>
                </a:solidFill>
              </a:rPr>
              <a:t>L</a:t>
            </a:r>
            <a:r>
              <a:rPr lang="en-US" altLang="zh-CN" baseline="-25000">
                <a:solidFill>
                  <a:schemeClr val="bg1"/>
                </a:solidFill>
              </a:rPr>
              <a:t>1</a:t>
            </a:r>
            <a:r>
              <a:rPr lang="zh-CN" altLang="en-US">
                <a:solidFill>
                  <a:schemeClr val="bg1"/>
                </a:solidFill>
              </a:rPr>
              <a:t>通过了</a:t>
            </a:r>
            <a:r>
              <a:rPr lang="en-US" altLang="zh-CN">
                <a:solidFill>
                  <a:schemeClr val="bg1"/>
                </a:solidFill>
              </a:rPr>
              <a:t>G</a:t>
            </a:r>
            <a:r>
              <a:rPr lang="zh-CN" altLang="en-US">
                <a:solidFill>
                  <a:schemeClr val="bg1"/>
                </a:solidFill>
              </a:rPr>
              <a:t>的所有边，则</a:t>
            </a:r>
            <a:r>
              <a:rPr lang="en-US" altLang="zh-CN">
                <a:solidFill>
                  <a:schemeClr val="bg1"/>
                </a:solidFill>
              </a:rPr>
              <a:t>L</a:t>
            </a:r>
            <a:r>
              <a:rPr lang="en-US" altLang="zh-CN" baseline="-25000">
                <a:solidFill>
                  <a:schemeClr val="bg1"/>
                </a:solidFill>
              </a:rPr>
              <a:t>1</a:t>
            </a:r>
            <a:r>
              <a:rPr lang="zh-CN" altLang="en-US">
                <a:solidFill>
                  <a:schemeClr val="bg1"/>
                </a:solidFill>
              </a:rPr>
              <a:t>就是欧拉路。</a:t>
            </a:r>
          </a:p>
          <a:p>
            <a:pPr eaLnBrk="0" hangingPunct="0"/>
            <a:r>
              <a:rPr lang="zh-CN" altLang="en-US">
                <a:solidFill>
                  <a:schemeClr val="bg1"/>
                </a:solidFill>
              </a:rPr>
              <a:t>（</a:t>
            </a:r>
            <a:r>
              <a:rPr lang="en-US" altLang="zh-CN">
                <a:solidFill>
                  <a:schemeClr val="bg1"/>
                </a:solidFill>
              </a:rPr>
              <a:t>3</a:t>
            </a:r>
            <a:r>
              <a:rPr lang="zh-CN" altLang="en-US">
                <a:solidFill>
                  <a:schemeClr val="bg1"/>
                </a:solidFill>
              </a:rPr>
              <a:t>）若</a:t>
            </a:r>
            <a:r>
              <a:rPr lang="en-US" altLang="zh-CN">
                <a:solidFill>
                  <a:schemeClr val="bg1"/>
                </a:solidFill>
              </a:rPr>
              <a:t>G</a:t>
            </a:r>
            <a:r>
              <a:rPr lang="zh-CN" altLang="en-US">
                <a:solidFill>
                  <a:schemeClr val="bg1"/>
                </a:solidFill>
              </a:rPr>
              <a:t>中去掉</a:t>
            </a:r>
            <a:r>
              <a:rPr lang="en-US" altLang="zh-CN">
                <a:solidFill>
                  <a:schemeClr val="bg1"/>
                </a:solidFill>
              </a:rPr>
              <a:t>L</a:t>
            </a:r>
            <a:r>
              <a:rPr lang="en-US" altLang="zh-CN" baseline="-25000">
                <a:solidFill>
                  <a:schemeClr val="bg1"/>
                </a:solidFill>
              </a:rPr>
              <a:t>1</a:t>
            </a:r>
            <a:r>
              <a:rPr lang="zh-CN" altLang="en-US">
                <a:solidFill>
                  <a:schemeClr val="bg1"/>
                </a:solidFill>
              </a:rPr>
              <a:t>后得到子图</a:t>
            </a:r>
            <a:r>
              <a:rPr lang="en-US" altLang="zh-CN">
                <a:solidFill>
                  <a:schemeClr val="bg1"/>
                </a:solidFill>
              </a:rPr>
              <a:t>G’</a:t>
            </a:r>
            <a:r>
              <a:rPr lang="zh-CN" altLang="en-US">
                <a:solidFill>
                  <a:schemeClr val="bg1"/>
                </a:solidFill>
              </a:rPr>
              <a:t>，则</a:t>
            </a:r>
            <a:r>
              <a:rPr lang="en-US" altLang="zh-CN">
                <a:solidFill>
                  <a:schemeClr val="bg1"/>
                </a:solidFill>
              </a:rPr>
              <a:t>G’</a:t>
            </a:r>
            <a:r>
              <a:rPr lang="zh-CN" altLang="en-US">
                <a:solidFill>
                  <a:schemeClr val="bg1"/>
                </a:solidFill>
              </a:rPr>
              <a:t>中每个结点度数为偶数。</a:t>
            </a:r>
          </a:p>
          <a:p>
            <a:pPr eaLnBrk="0" hangingPunct="0"/>
            <a:r>
              <a:rPr lang="zh-CN" altLang="en-US">
                <a:solidFill>
                  <a:schemeClr val="bg1"/>
                </a:solidFill>
              </a:rPr>
              <a:t>因为原来的图是连通的，故</a:t>
            </a:r>
            <a:r>
              <a:rPr lang="en-US" altLang="zh-CN">
                <a:solidFill>
                  <a:schemeClr val="bg1"/>
                </a:solidFill>
              </a:rPr>
              <a:t>L</a:t>
            </a:r>
            <a:r>
              <a:rPr lang="en-US" altLang="zh-CN" baseline="-25000">
                <a:solidFill>
                  <a:schemeClr val="bg1"/>
                </a:solidFill>
              </a:rPr>
              <a:t>1</a:t>
            </a:r>
            <a:r>
              <a:rPr lang="zh-CN" altLang="en-US">
                <a:solidFill>
                  <a:schemeClr val="bg1"/>
                </a:solidFill>
              </a:rPr>
              <a:t>与</a:t>
            </a:r>
            <a:r>
              <a:rPr lang="en-US" altLang="zh-CN">
                <a:solidFill>
                  <a:schemeClr val="bg1"/>
                </a:solidFill>
              </a:rPr>
              <a:t>G’</a:t>
            </a:r>
            <a:r>
              <a:rPr lang="zh-CN" altLang="en-US">
                <a:solidFill>
                  <a:schemeClr val="bg1"/>
                </a:solidFill>
              </a:rPr>
              <a:t>至少有一个结点</a:t>
            </a:r>
            <a:r>
              <a:rPr lang="en-US" altLang="zh-CN">
                <a:solidFill>
                  <a:schemeClr val="bg1"/>
                </a:solidFill>
              </a:rPr>
              <a:t>v</a:t>
            </a:r>
            <a:r>
              <a:rPr lang="en-US" altLang="zh-CN" baseline="-25000">
                <a:solidFill>
                  <a:schemeClr val="bg1"/>
                </a:solidFill>
              </a:rPr>
              <a:t>i</a:t>
            </a:r>
            <a:r>
              <a:rPr lang="zh-CN" altLang="en-US">
                <a:solidFill>
                  <a:schemeClr val="bg1"/>
                </a:solidFill>
              </a:rPr>
              <a:t>重合，在</a:t>
            </a:r>
            <a:r>
              <a:rPr lang="en-US" altLang="zh-CN">
                <a:solidFill>
                  <a:schemeClr val="bg1"/>
                </a:solidFill>
              </a:rPr>
              <a:t>G’</a:t>
            </a:r>
          </a:p>
          <a:p>
            <a:pPr eaLnBrk="0" hangingPunct="0"/>
            <a:r>
              <a:rPr lang="zh-CN" altLang="en-US">
                <a:solidFill>
                  <a:schemeClr val="bg1"/>
                </a:solidFill>
              </a:rPr>
              <a:t>中由</a:t>
            </a:r>
            <a:r>
              <a:rPr lang="en-US" altLang="zh-CN">
                <a:solidFill>
                  <a:schemeClr val="bg1"/>
                </a:solidFill>
              </a:rPr>
              <a:t>v</a:t>
            </a:r>
            <a:r>
              <a:rPr lang="en-US" altLang="zh-CN" baseline="-25000">
                <a:solidFill>
                  <a:schemeClr val="bg1"/>
                </a:solidFill>
              </a:rPr>
              <a:t>i</a:t>
            </a:r>
            <a:r>
              <a:rPr lang="zh-CN" altLang="en-US">
                <a:solidFill>
                  <a:schemeClr val="bg1"/>
                </a:solidFill>
              </a:rPr>
              <a:t>出发重复（</a:t>
            </a:r>
            <a:r>
              <a:rPr lang="en-US" altLang="zh-CN">
                <a:solidFill>
                  <a:schemeClr val="bg1"/>
                </a:solidFill>
              </a:rPr>
              <a:t>1</a:t>
            </a:r>
            <a:r>
              <a:rPr lang="zh-CN" altLang="en-US">
                <a:solidFill>
                  <a:schemeClr val="bg1"/>
                </a:solidFill>
              </a:rPr>
              <a:t>）的方法，得到闭迹</a:t>
            </a:r>
            <a:r>
              <a:rPr lang="en-US" altLang="zh-CN">
                <a:solidFill>
                  <a:schemeClr val="bg1"/>
                </a:solidFill>
              </a:rPr>
              <a:t>L</a:t>
            </a:r>
            <a:r>
              <a:rPr lang="en-US" altLang="zh-CN" baseline="-25000">
                <a:solidFill>
                  <a:schemeClr val="bg1"/>
                </a:solidFill>
              </a:rPr>
              <a:t>2</a:t>
            </a:r>
            <a:r>
              <a:rPr lang="zh-CN" altLang="en-US">
                <a:solidFill>
                  <a:schemeClr val="bg1"/>
                </a:solidFill>
              </a:rPr>
              <a:t>。</a:t>
            </a:r>
          </a:p>
          <a:p>
            <a:pPr eaLnBrk="0" hangingPunct="0"/>
            <a:r>
              <a:rPr lang="zh-CN" altLang="en-US">
                <a:solidFill>
                  <a:schemeClr val="bg1"/>
                </a:solidFill>
              </a:rPr>
              <a:t>（</a:t>
            </a:r>
            <a:r>
              <a:rPr lang="en-US" altLang="zh-CN">
                <a:solidFill>
                  <a:schemeClr val="bg1"/>
                </a:solidFill>
              </a:rPr>
              <a:t>4</a:t>
            </a:r>
            <a:r>
              <a:rPr lang="zh-CN" altLang="en-US">
                <a:solidFill>
                  <a:schemeClr val="bg1"/>
                </a:solidFill>
              </a:rPr>
              <a:t>）当</a:t>
            </a:r>
            <a:r>
              <a:rPr lang="en-US" altLang="zh-CN">
                <a:solidFill>
                  <a:schemeClr val="bg1"/>
                </a:solidFill>
              </a:rPr>
              <a:t>L</a:t>
            </a:r>
            <a:r>
              <a:rPr lang="en-US" altLang="zh-CN" baseline="-25000">
                <a:solidFill>
                  <a:schemeClr val="bg1"/>
                </a:solidFill>
              </a:rPr>
              <a:t>1</a:t>
            </a:r>
            <a:r>
              <a:rPr lang="zh-CN" altLang="en-US">
                <a:solidFill>
                  <a:schemeClr val="bg1"/>
                </a:solidFill>
              </a:rPr>
              <a:t>与</a:t>
            </a:r>
            <a:r>
              <a:rPr lang="en-US" altLang="zh-CN">
                <a:solidFill>
                  <a:schemeClr val="bg1"/>
                </a:solidFill>
              </a:rPr>
              <a:t>L</a:t>
            </a:r>
            <a:r>
              <a:rPr lang="en-US" altLang="zh-CN" baseline="-25000">
                <a:solidFill>
                  <a:schemeClr val="bg1"/>
                </a:solidFill>
              </a:rPr>
              <a:t>2</a:t>
            </a:r>
            <a:r>
              <a:rPr lang="zh-CN" altLang="en-US">
                <a:solidFill>
                  <a:schemeClr val="bg1"/>
                </a:solidFill>
              </a:rPr>
              <a:t>组合在一起，如果恰是</a:t>
            </a:r>
            <a:r>
              <a:rPr lang="en-US" altLang="zh-CN">
                <a:solidFill>
                  <a:schemeClr val="bg1"/>
                </a:solidFill>
              </a:rPr>
              <a:t>G</a:t>
            </a:r>
            <a:r>
              <a:rPr lang="zh-CN" altLang="en-US">
                <a:solidFill>
                  <a:schemeClr val="bg1"/>
                </a:solidFill>
              </a:rPr>
              <a:t>，则即得欧拉路，否则重</a:t>
            </a:r>
          </a:p>
          <a:p>
            <a:pPr eaLnBrk="0" hangingPunct="0"/>
            <a:r>
              <a:rPr lang="zh-CN" altLang="en-US">
                <a:solidFill>
                  <a:schemeClr val="bg1"/>
                </a:solidFill>
              </a:rPr>
              <a:t>复（</a:t>
            </a:r>
            <a:r>
              <a:rPr lang="en-US" altLang="zh-CN">
                <a:solidFill>
                  <a:schemeClr val="bg1"/>
                </a:solidFill>
              </a:rPr>
              <a:t>3</a:t>
            </a:r>
            <a:r>
              <a:rPr lang="zh-CN" altLang="en-US">
                <a:solidFill>
                  <a:schemeClr val="bg1"/>
                </a:solidFill>
              </a:rPr>
              <a:t>）可得到闭迹</a:t>
            </a:r>
            <a:r>
              <a:rPr lang="en-US" altLang="zh-CN">
                <a:solidFill>
                  <a:schemeClr val="bg1"/>
                </a:solidFill>
              </a:rPr>
              <a:t>L</a:t>
            </a:r>
            <a:r>
              <a:rPr lang="en-US" altLang="zh-CN" baseline="-25000">
                <a:solidFill>
                  <a:schemeClr val="bg1"/>
                </a:solidFill>
              </a:rPr>
              <a:t>3</a:t>
            </a:r>
            <a:r>
              <a:rPr lang="zh-CN" altLang="en-US">
                <a:solidFill>
                  <a:schemeClr val="bg1"/>
                </a:solidFill>
              </a:rPr>
              <a:t>，以此类推直到得到一条经过图</a:t>
            </a:r>
            <a:r>
              <a:rPr lang="en-US" altLang="zh-CN">
                <a:solidFill>
                  <a:schemeClr val="bg1"/>
                </a:solidFill>
              </a:rPr>
              <a:t>G</a:t>
            </a:r>
            <a:r>
              <a:rPr lang="zh-CN" altLang="en-US">
                <a:solidFill>
                  <a:schemeClr val="bg1"/>
                </a:solidFill>
              </a:rPr>
              <a:t>中所有边</a:t>
            </a:r>
          </a:p>
          <a:p>
            <a:pPr eaLnBrk="0" hangingPunct="0"/>
            <a:r>
              <a:rPr lang="zh-CN" altLang="en-US">
                <a:solidFill>
                  <a:schemeClr val="bg1"/>
                </a:solidFill>
              </a:rPr>
              <a:t>的欧拉路。</a:t>
            </a:r>
          </a:p>
        </p:txBody>
      </p:sp>
      <p:sp>
        <p:nvSpPr>
          <p:cNvPr id="9265" name="WordArt 49">
            <a:extLst>
              <a:ext uri="{FF2B5EF4-FFF2-40B4-BE49-F238E27FC236}">
                <a16:creationId xmlns:a16="http://schemas.microsoft.com/office/drawing/2014/main" id="{BECCD94C-0FF5-40BD-9B03-64AF13FF23F5}"/>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64">
                                            <p:txEl>
                                              <p:pRg st="0" end="0"/>
                                            </p:txEl>
                                          </p:spTgt>
                                        </p:tgtEl>
                                        <p:attrNameLst>
                                          <p:attrName>style.visibility</p:attrName>
                                        </p:attrNameLst>
                                      </p:cBhvr>
                                      <p:to>
                                        <p:strVal val="visible"/>
                                      </p:to>
                                    </p:set>
                                    <p:anim calcmode="lin" valueType="num">
                                      <p:cBhvr additive="base">
                                        <p:cTn id="7" dur="500" fill="hold"/>
                                        <p:tgtEl>
                                          <p:spTgt spid="92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6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64">
                                            <p:txEl>
                                              <p:pRg st="1" end="1"/>
                                            </p:txEl>
                                          </p:spTgt>
                                        </p:tgtEl>
                                        <p:attrNameLst>
                                          <p:attrName>style.visibility</p:attrName>
                                        </p:attrNameLst>
                                      </p:cBhvr>
                                      <p:to>
                                        <p:strVal val="visible"/>
                                      </p:to>
                                    </p:set>
                                    <p:anim calcmode="lin" valueType="num">
                                      <p:cBhvr additive="base">
                                        <p:cTn id="13" dur="500" fill="hold"/>
                                        <p:tgtEl>
                                          <p:spTgt spid="92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6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64">
                                            <p:txEl>
                                              <p:pRg st="2" end="2"/>
                                            </p:txEl>
                                          </p:spTgt>
                                        </p:tgtEl>
                                        <p:attrNameLst>
                                          <p:attrName>style.visibility</p:attrName>
                                        </p:attrNameLst>
                                      </p:cBhvr>
                                      <p:to>
                                        <p:strVal val="visible"/>
                                      </p:to>
                                    </p:set>
                                    <p:anim calcmode="lin" valueType="num">
                                      <p:cBhvr additive="base">
                                        <p:cTn id="19" dur="500" fill="hold"/>
                                        <p:tgtEl>
                                          <p:spTgt spid="92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6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64">
                                            <p:txEl>
                                              <p:pRg st="3" end="3"/>
                                            </p:txEl>
                                          </p:spTgt>
                                        </p:tgtEl>
                                        <p:attrNameLst>
                                          <p:attrName>style.visibility</p:attrName>
                                        </p:attrNameLst>
                                      </p:cBhvr>
                                      <p:to>
                                        <p:strVal val="visible"/>
                                      </p:to>
                                    </p:set>
                                    <p:anim calcmode="lin" valueType="num">
                                      <p:cBhvr additive="base">
                                        <p:cTn id="25" dur="500" fill="hold"/>
                                        <p:tgtEl>
                                          <p:spTgt spid="926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6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64">
                                            <p:txEl>
                                              <p:pRg st="4" end="4"/>
                                            </p:txEl>
                                          </p:spTgt>
                                        </p:tgtEl>
                                        <p:attrNameLst>
                                          <p:attrName>style.visibility</p:attrName>
                                        </p:attrNameLst>
                                      </p:cBhvr>
                                      <p:to>
                                        <p:strVal val="visible"/>
                                      </p:to>
                                    </p:set>
                                    <p:anim calcmode="lin" valueType="num">
                                      <p:cBhvr additive="base">
                                        <p:cTn id="31" dur="500" fill="hold"/>
                                        <p:tgtEl>
                                          <p:spTgt spid="926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6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64">
                                            <p:txEl>
                                              <p:pRg st="5" end="5"/>
                                            </p:txEl>
                                          </p:spTgt>
                                        </p:tgtEl>
                                        <p:attrNameLst>
                                          <p:attrName>style.visibility</p:attrName>
                                        </p:attrNameLst>
                                      </p:cBhvr>
                                      <p:to>
                                        <p:strVal val="visible"/>
                                      </p:to>
                                    </p:set>
                                    <p:anim calcmode="lin" valueType="num">
                                      <p:cBhvr additive="base">
                                        <p:cTn id="37" dur="500" fill="hold"/>
                                        <p:tgtEl>
                                          <p:spTgt spid="926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6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64">
                                            <p:txEl>
                                              <p:pRg st="6" end="6"/>
                                            </p:txEl>
                                          </p:spTgt>
                                        </p:tgtEl>
                                        <p:attrNameLst>
                                          <p:attrName>style.visibility</p:attrName>
                                        </p:attrNameLst>
                                      </p:cBhvr>
                                      <p:to>
                                        <p:strVal val="visible"/>
                                      </p:to>
                                    </p:set>
                                    <p:anim calcmode="lin" valueType="num">
                                      <p:cBhvr additive="base">
                                        <p:cTn id="43" dur="500" fill="hold"/>
                                        <p:tgtEl>
                                          <p:spTgt spid="926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6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64">
                                            <p:txEl>
                                              <p:pRg st="7" end="7"/>
                                            </p:txEl>
                                          </p:spTgt>
                                        </p:tgtEl>
                                        <p:attrNameLst>
                                          <p:attrName>style.visibility</p:attrName>
                                        </p:attrNameLst>
                                      </p:cBhvr>
                                      <p:to>
                                        <p:strVal val="visible"/>
                                      </p:to>
                                    </p:set>
                                    <p:anim calcmode="lin" valueType="num">
                                      <p:cBhvr additive="base">
                                        <p:cTn id="49" dur="500" fill="hold"/>
                                        <p:tgtEl>
                                          <p:spTgt spid="926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6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264">
                                            <p:txEl>
                                              <p:pRg st="8" end="8"/>
                                            </p:txEl>
                                          </p:spTgt>
                                        </p:tgtEl>
                                        <p:attrNameLst>
                                          <p:attrName>style.visibility</p:attrName>
                                        </p:attrNameLst>
                                      </p:cBhvr>
                                      <p:to>
                                        <p:strVal val="visible"/>
                                      </p:to>
                                    </p:set>
                                    <p:anim calcmode="lin" valueType="num">
                                      <p:cBhvr additive="base">
                                        <p:cTn id="55" dur="500" fill="hold"/>
                                        <p:tgtEl>
                                          <p:spTgt spid="926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26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264">
                                            <p:txEl>
                                              <p:pRg st="9" end="9"/>
                                            </p:txEl>
                                          </p:spTgt>
                                        </p:tgtEl>
                                        <p:attrNameLst>
                                          <p:attrName>style.visibility</p:attrName>
                                        </p:attrNameLst>
                                      </p:cBhvr>
                                      <p:to>
                                        <p:strVal val="visible"/>
                                      </p:to>
                                    </p:set>
                                    <p:anim calcmode="lin" valueType="num">
                                      <p:cBhvr additive="base">
                                        <p:cTn id="61" dur="500" fill="hold"/>
                                        <p:tgtEl>
                                          <p:spTgt spid="926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26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264">
                                            <p:txEl>
                                              <p:pRg st="10" end="10"/>
                                            </p:txEl>
                                          </p:spTgt>
                                        </p:tgtEl>
                                        <p:attrNameLst>
                                          <p:attrName>style.visibility</p:attrName>
                                        </p:attrNameLst>
                                      </p:cBhvr>
                                      <p:to>
                                        <p:strVal val="visible"/>
                                      </p:to>
                                    </p:set>
                                    <p:anim calcmode="lin" valueType="num">
                                      <p:cBhvr additive="base">
                                        <p:cTn id="67" dur="500" fill="hold"/>
                                        <p:tgtEl>
                                          <p:spTgt spid="926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264">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264">
                                            <p:txEl>
                                              <p:pRg st="11" end="11"/>
                                            </p:txEl>
                                          </p:spTgt>
                                        </p:tgtEl>
                                        <p:attrNameLst>
                                          <p:attrName>style.visibility</p:attrName>
                                        </p:attrNameLst>
                                      </p:cBhvr>
                                      <p:to>
                                        <p:strVal val="visible"/>
                                      </p:to>
                                    </p:set>
                                    <p:anim calcmode="lin" valueType="num">
                                      <p:cBhvr additive="base">
                                        <p:cTn id="73" dur="500" fill="hold"/>
                                        <p:tgtEl>
                                          <p:spTgt spid="926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264">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9264">
                                            <p:txEl>
                                              <p:pRg st="12" end="12"/>
                                            </p:txEl>
                                          </p:spTgt>
                                        </p:tgtEl>
                                        <p:attrNameLst>
                                          <p:attrName>style.visibility</p:attrName>
                                        </p:attrNameLst>
                                      </p:cBhvr>
                                      <p:to>
                                        <p:strVal val="visible"/>
                                      </p:to>
                                    </p:set>
                                    <p:anim calcmode="lin" valueType="num">
                                      <p:cBhvr additive="base">
                                        <p:cTn id="79" dur="500" fill="hold"/>
                                        <p:tgtEl>
                                          <p:spTgt spid="926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9264">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1266" name="Line 2">
            <a:extLst>
              <a:ext uri="{FF2B5EF4-FFF2-40B4-BE49-F238E27FC236}">
                <a16:creationId xmlns:a16="http://schemas.microsoft.com/office/drawing/2014/main" id="{1AD89872-EB74-4060-AB6C-A3065887E6DA}"/>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Line 4">
            <a:extLst>
              <a:ext uri="{FF2B5EF4-FFF2-40B4-BE49-F238E27FC236}">
                <a16:creationId xmlns:a16="http://schemas.microsoft.com/office/drawing/2014/main" id="{DE4F8D07-C763-4B52-9EF5-21FD12F19767}"/>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 name="Text Box 6">
            <a:extLst>
              <a:ext uri="{FF2B5EF4-FFF2-40B4-BE49-F238E27FC236}">
                <a16:creationId xmlns:a16="http://schemas.microsoft.com/office/drawing/2014/main" id="{3FD4CCDD-1495-4E90-A1BE-2C7B2FCB91EE}"/>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1271" name="Rectangle 7">
            <a:extLst>
              <a:ext uri="{FF2B5EF4-FFF2-40B4-BE49-F238E27FC236}">
                <a16:creationId xmlns:a16="http://schemas.microsoft.com/office/drawing/2014/main" id="{1EF23281-0522-4674-81C6-2DDE8014E480}"/>
              </a:ext>
            </a:extLst>
          </p:cNvPr>
          <p:cNvSpPr>
            <a:spLocks noChangeArrowheads="1"/>
          </p:cNvSpPr>
          <p:nvPr/>
        </p:nvSpPr>
        <p:spPr bwMode="auto">
          <a:xfrm>
            <a:off x="228600" y="838200"/>
            <a:ext cx="86106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spcBef>
                <a:spcPct val="50000"/>
              </a:spcBef>
            </a:pPr>
            <a:r>
              <a:rPr lang="en-US" altLang="zh-CN" sz="2800">
                <a:solidFill>
                  <a:schemeClr val="bg1"/>
                </a:solidFill>
              </a:rPr>
              <a:t>4</a:t>
            </a:r>
            <a:r>
              <a:rPr lang="zh-CN" altLang="en-US" sz="2800">
                <a:solidFill>
                  <a:schemeClr val="bg1"/>
                </a:solidFill>
              </a:rPr>
              <a:t>、 有向图的单向欧拉路、单向欧拉回路</a:t>
            </a:r>
          </a:p>
          <a:p>
            <a:pPr eaLnBrk="0" hangingPunct="0">
              <a:lnSpc>
                <a:spcPct val="80000"/>
              </a:lnSpc>
              <a:spcBef>
                <a:spcPct val="50000"/>
              </a:spcBef>
            </a:pPr>
            <a:r>
              <a:rPr lang="zh-CN" altLang="en-US" b="1">
                <a:solidFill>
                  <a:srgbClr val="FF0066"/>
                </a:solidFill>
              </a:rPr>
              <a:t>定义</a:t>
            </a:r>
            <a:r>
              <a:rPr lang="en-US" altLang="zh-CN" b="1">
                <a:solidFill>
                  <a:srgbClr val="FF0066"/>
                </a:solidFill>
              </a:rPr>
              <a:t>4. 2</a:t>
            </a:r>
            <a:r>
              <a:rPr lang="en-US" altLang="zh-CN">
                <a:solidFill>
                  <a:schemeClr val="bg1"/>
                </a:solidFill>
              </a:rPr>
              <a:t>   </a:t>
            </a:r>
            <a:r>
              <a:rPr lang="zh-CN" altLang="en-US">
                <a:solidFill>
                  <a:schemeClr val="bg1"/>
                </a:solidFill>
              </a:rPr>
              <a:t>给定有向图</a:t>
            </a:r>
            <a:r>
              <a:rPr lang="en-US" altLang="zh-CN">
                <a:solidFill>
                  <a:schemeClr val="bg1"/>
                </a:solidFill>
              </a:rPr>
              <a:t>G</a:t>
            </a:r>
            <a:r>
              <a:rPr lang="zh-CN" altLang="en-US">
                <a:solidFill>
                  <a:schemeClr val="bg1"/>
                </a:solidFill>
              </a:rPr>
              <a:t>，通过图中每边一次且仅一次的一条</a:t>
            </a:r>
          </a:p>
          <a:p>
            <a:pPr eaLnBrk="0" hangingPunct="0">
              <a:lnSpc>
                <a:spcPct val="80000"/>
              </a:lnSpc>
              <a:spcBef>
                <a:spcPct val="50000"/>
              </a:spcBef>
            </a:pPr>
            <a:r>
              <a:rPr lang="zh-CN" altLang="en-US">
                <a:solidFill>
                  <a:schemeClr val="bg1"/>
                </a:solidFill>
              </a:rPr>
              <a:t>单向路（回路），称作</a:t>
            </a:r>
            <a:r>
              <a:rPr lang="zh-CN" altLang="en-US" b="1">
                <a:solidFill>
                  <a:srgbClr val="990033"/>
                </a:solidFill>
              </a:rPr>
              <a:t>单向欧拉路（回路）</a:t>
            </a:r>
            <a:r>
              <a:rPr lang="zh-CN" altLang="en-US">
                <a:solidFill>
                  <a:schemeClr val="bg1"/>
                </a:solidFill>
              </a:rPr>
              <a:t>。</a:t>
            </a:r>
          </a:p>
          <a:p>
            <a:pPr eaLnBrk="0" hangingPunct="0">
              <a:lnSpc>
                <a:spcPct val="80000"/>
              </a:lnSpc>
              <a:spcBef>
                <a:spcPct val="50000"/>
              </a:spcBef>
            </a:pPr>
            <a:r>
              <a:rPr lang="zh-CN" altLang="en-US" b="1">
                <a:solidFill>
                  <a:srgbClr val="990033"/>
                </a:solidFill>
              </a:rPr>
              <a:t>定理</a:t>
            </a:r>
            <a:r>
              <a:rPr lang="en-US" altLang="zh-CN" b="1">
                <a:solidFill>
                  <a:srgbClr val="990033"/>
                </a:solidFill>
              </a:rPr>
              <a:t>4. 2</a:t>
            </a:r>
            <a:r>
              <a:rPr lang="en-US" altLang="zh-CN">
                <a:solidFill>
                  <a:schemeClr val="bg1"/>
                </a:solidFill>
              </a:rPr>
              <a:t>   </a:t>
            </a:r>
            <a:r>
              <a:rPr lang="zh-CN" altLang="en-US">
                <a:solidFill>
                  <a:schemeClr val="bg1"/>
                </a:solidFill>
              </a:rPr>
              <a:t>有向图</a:t>
            </a:r>
            <a:r>
              <a:rPr lang="en-US" altLang="zh-CN">
                <a:solidFill>
                  <a:schemeClr val="bg1"/>
                </a:solidFill>
              </a:rPr>
              <a:t>G</a:t>
            </a:r>
            <a:r>
              <a:rPr lang="zh-CN" altLang="en-US">
                <a:solidFill>
                  <a:schemeClr val="bg1"/>
                </a:solidFill>
              </a:rPr>
              <a:t>具有一条单向欧拉回路，当且仅当</a:t>
            </a:r>
            <a:r>
              <a:rPr lang="en-US" altLang="zh-CN">
                <a:solidFill>
                  <a:schemeClr val="bg1"/>
                </a:solidFill>
              </a:rPr>
              <a:t>G</a:t>
            </a:r>
            <a:r>
              <a:rPr lang="zh-CN" altLang="en-US">
                <a:solidFill>
                  <a:schemeClr val="bg1"/>
                </a:solidFill>
              </a:rPr>
              <a:t>是连通</a:t>
            </a:r>
          </a:p>
          <a:p>
            <a:pPr eaLnBrk="0" hangingPunct="0">
              <a:lnSpc>
                <a:spcPct val="80000"/>
              </a:lnSpc>
              <a:spcBef>
                <a:spcPct val="50000"/>
              </a:spcBef>
            </a:pPr>
            <a:r>
              <a:rPr lang="zh-CN" altLang="en-US">
                <a:solidFill>
                  <a:schemeClr val="bg1"/>
                </a:solidFill>
              </a:rPr>
              <a:t>的，且每个结点入度等于出度。一个有向图</a:t>
            </a:r>
            <a:r>
              <a:rPr lang="en-US" altLang="zh-CN">
                <a:solidFill>
                  <a:schemeClr val="bg1"/>
                </a:solidFill>
              </a:rPr>
              <a:t>G</a:t>
            </a:r>
            <a:r>
              <a:rPr lang="zh-CN" altLang="en-US">
                <a:solidFill>
                  <a:schemeClr val="bg1"/>
                </a:solidFill>
              </a:rPr>
              <a:t>具有单向欧拉路，当且仅当它是连通的，而且除两个结点外，每个结点的入度等于出度，但这两个结点中，一个结点的入度比出度大</a:t>
            </a:r>
            <a:r>
              <a:rPr lang="en-US" altLang="zh-CN">
                <a:solidFill>
                  <a:schemeClr val="bg1"/>
                </a:solidFill>
              </a:rPr>
              <a:t>1</a:t>
            </a:r>
            <a:r>
              <a:rPr lang="zh-CN" altLang="en-US">
                <a:solidFill>
                  <a:schemeClr val="bg1"/>
                </a:solidFill>
              </a:rPr>
              <a:t>，另一个结点的入度比出度小</a:t>
            </a:r>
            <a:r>
              <a:rPr lang="en-US" altLang="zh-CN">
                <a:solidFill>
                  <a:schemeClr val="bg1"/>
                </a:solidFill>
              </a:rPr>
              <a:t>1</a:t>
            </a:r>
            <a:r>
              <a:rPr lang="zh-CN" altLang="en-US">
                <a:solidFill>
                  <a:schemeClr val="bg1"/>
                </a:solidFill>
              </a:rPr>
              <a:t>。</a:t>
            </a:r>
          </a:p>
          <a:p>
            <a:pPr eaLnBrk="0" hangingPunct="0">
              <a:lnSpc>
                <a:spcPct val="80000"/>
              </a:lnSpc>
              <a:spcBef>
                <a:spcPct val="50000"/>
              </a:spcBef>
            </a:pPr>
            <a:r>
              <a:rPr lang="zh-CN" altLang="en-US" b="1">
                <a:solidFill>
                  <a:srgbClr val="FF0066"/>
                </a:solidFill>
              </a:rPr>
              <a:t>注</a:t>
            </a:r>
            <a:r>
              <a:rPr lang="zh-CN" altLang="en-US">
                <a:solidFill>
                  <a:schemeClr val="bg1"/>
                </a:solidFill>
              </a:rPr>
              <a:t>：这个定理的证明，可以看作是无向图的欧拉路的推广，因</a:t>
            </a:r>
          </a:p>
          <a:p>
            <a:pPr eaLnBrk="0" hangingPunct="0">
              <a:lnSpc>
                <a:spcPct val="80000"/>
              </a:lnSpc>
              <a:spcBef>
                <a:spcPct val="50000"/>
              </a:spcBef>
            </a:pPr>
            <a:r>
              <a:rPr lang="zh-CN" altLang="en-US">
                <a:solidFill>
                  <a:schemeClr val="bg1"/>
                </a:solidFill>
              </a:rPr>
              <a:t>为对于有向图的任意一个结点来说，如果入度与出度相等，则</a:t>
            </a:r>
          </a:p>
          <a:p>
            <a:pPr eaLnBrk="0" hangingPunct="0">
              <a:lnSpc>
                <a:spcPct val="80000"/>
              </a:lnSpc>
              <a:spcBef>
                <a:spcPct val="50000"/>
              </a:spcBef>
            </a:pPr>
            <a:r>
              <a:rPr lang="zh-CN" altLang="en-US">
                <a:solidFill>
                  <a:schemeClr val="bg1"/>
                </a:solidFill>
              </a:rPr>
              <a:t>该点的总度数为偶数，若入度与出度之差为</a:t>
            </a:r>
            <a:r>
              <a:rPr lang="en-US" altLang="zh-CN">
                <a:solidFill>
                  <a:schemeClr val="bg1"/>
                </a:solidFill>
              </a:rPr>
              <a:t>1</a:t>
            </a:r>
            <a:r>
              <a:rPr lang="zh-CN" altLang="en-US">
                <a:solidFill>
                  <a:schemeClr val="bg1"/>
                </a:solidFill>
              </a:rPr>
              <a:t>时，其总度数为奇</a:t>
            </a:r>
          </a:p>
          <a:p>
            <a:pPr eaLnBrk="0" hangingPunct="0">
              <a:lnSpc>
                <a:spcPct val="80000"/>
              </a:lnSpc>
              <a:spcBef>
                <a:spcPct val="50000"/>
              </a:spcBef>
            </a:pPr>
            <a:r>
              <a:rPr lang="zh-CN" altLang="en-US">
                <a:solidFill>
                  <a:schemeClr val="bg1"/>
                </a:solidFill>
              </a:rPr>
              <a:t>数，因此定理</a:t>
            </a:r>
            <a:r>
              <a:rPr lang="en-US" altLang="zh-CN">
                <a:solidFill>
                  <a:schemeClr val="bg1"/>
                </a:solidFill>
              </a:rPr>
              <a:t>4. 2</a:t>
            </a:r>
            <a:r>
              <a:rPr lang="zh-CN" altLang="en-US">
                <a:solidFill>
                  <a:schemeClr val="bg1"/>
                </a:solidFill>
              </a:rPr>
              <a:t>的证明与定理</a:t>
            </a:r>
            <a:r>
              <a:rPr lang="en-US" altLang="zh-CN">
                <a:solidFill>
                  <a:schemeClr val="bg1"/>
                </a:solidFill>
              </a:rPr>
              <a:t>4. 1</a:t>
            </a:r>
            <a:r>
              <a:rPr lang="zh-CN" altLang="en-US">
                <a:solidFill>
                  <a:schemeClr val="bg1"/>
                </a:solidFill>
              </a:rPr>
              <a:t>的证明类似。  </a:t>
            </a:r>
          </a:p>
        </p:txBody>
      </p:sp>
      <p:sp>
        <p:nvSpPr>
          <p:cNvPr id="11272" name="WordArt 8">
            <a:extLst>
              <a:ext uri="{FF2B5EF4-FFF2-40B4-BE49-F238E27FC236}">
                <a16:creationId xmlns:a16="http://schemas.microsoft.com/office/drawing/2014/main" id="{65755561-1E4C-49CC-9F36-BA22E885577B}"/>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 calcmode="lin" valueType="num">
                                      <p:cBhvr additive="base">
                                        <p:cTn id="7" dur="500" fill="hold"/>
                                        <p:tgtEl>
                                          <p:spTgt spid="112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71">
                                            <p:txEl>
                                              <p:pRg st="1" end="1"/>
                                            </p:txEl>
                                          </p:spTgt>
                                        </p:tgtEl>
                                        <p:attrNameLst>
                                          <p:attrName>style.visibility</p:attrName>
                                        </p:attrNameLst>
                                      </p:cBhvr>
                                      <p:to>
                                        <p:strVal val="visible"/>
                                      </p:to>
                                    </p:set>
                                    <p:anim calcmode="lin" valueType="num">
                                      <p:cBhvr additive="base">
                                        <p:cTn id="13" dur="500" fill="hold"/>
                                        <p:tgtEl>
                                          <p:spTgt spid="112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71">
                                            <p:txEl>
                                              <p:pRg st="2" end="2"/>
                                            </p:txEl>
                                          </p:spTgt>
                                        </p:tgtEl>
                                        <p:attrNameLst>
                                          <p:attrName>style.visibility</p:attrName>
                                        </p:attrNameLst>
                                      </p:cBhvr>
                                      <p:to>
                                        <p:strVal val="visible"/>
                                      </p:to>
                                    </p:set>
                                    <p:anim calcmode="lin" valueType="num">
                                      <p:cBhvr additive="base">
                                        <p:cTn id="19" dur="500" fill="hold"/>
                                        <p:tgtEl>
                                          <p:spTgt spid="112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71">
                                            <p:txEl>
                                              <p:pRg st="3" end="3"/>
                                            </p:txEl>
                                          </p:spTgt>
                                        </p:tgtEl>
                                        <p:attrNameLst>
                                          <p:attrName>style.visibility</p:attrName>
                                        </p:attrNameLst>
                                      </p:cBhvr>
                                      <p:to>
                                        <p:strVal val="visible"/>
                                      </p:to>
                                    </p:set>
                                    <p:anim calcmode="lin" valueType="num">
                                      <p:cBhvr additive="base">
                                        <p:cTn id="25" dur="500" fill="hold"/>
                                        <p:tgtEl>
                                          <p:spTgt spid="112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71">
                                            <p:txEl>
                                              <p:pRg st="4" end="4"/>
                                            </p:txEl>
                                          </p:spTgt>
                                        </p:tgtEl>
                                        <p:attrNameLst>
                                          <p:attrName>style.visibility</p:attrName>
                                        </p:attrNameLst>
                                      </p:cBhvr>
                                      <p:to>
                                        <p:strVal val="visible"/>
                                      </p:to>
                                    </p:set>
                                    <p:anim calcmode="lin" valueType="num">
                                      <p:cBhvr additive="base">
                                        <p:cTn id="31" dur="500" fill="hold"/>
                                        <p:tgtEl>
                                          <p:spTgt spid="112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71">
                                            <p:txEl>
                                              <p:pRg st="5" end="5"/>
                                            </p:txEl>
                                          </p:spTgt>
                                        </p:tgtEl>
                                        <p:attrNameLst>
                                          <p:attrName>style.visibility</p:attrName>
                                        </p:attrNameLst>
                                      </p:cBhvr>
                                      <p:to>
                                        <p:strVal val="visible"/>
                                      </p:to>
                                    </p:set>
                                    <p:anim calcmode="lin" valueType="num">
                                      <p:cBhvr additive="base">
                                        <p:cTn id="37" dur="500" fill="hold"/>
                                        <p:tgtEl>
                                          <p:spTgt spid="112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71">
                                            <p:txEl>
                                              <p:pRg st="6" end="6"/>
                                            </p:txEl>
                                          </p:spTgt>
                                        </p:tgtEl>
                                        <p:attrNameLst>
                                          <p:attrName>style.visibility</p:attrName>
                                        </p:attrNameLst>
                                      </p:cBhvr>
                                      <p:to>
                                        <p:strVal val="visible"/>
                                      </p:to>
                                    </p:set>
                                    <p:anim calcmode="lin" valueType="num">
                                      <p:cBhvr additive="base">
                                        <p:cTn id="43" dur="500" fill="hold"/>
                                        <p:tgtEl>
                                          <p:spTgt spid="1127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71">
                                            <p:txEl>
                                              <p:pRg st="7" end="7"/>
                                            </p:txEl>
                                          </p:spTgt>
                                        </p:tgtEl>
                                        <p:attrNameLst>
                                          <p:attrName>style.visibility</p:attrName>
                                        </p:attrNameLst>
                                      </p:cBhvr>
                                      <p:to>
                                        <p:strVal val="visible"/>
                                      </p:to>
                                    </p:set>
                                    <p:anim calcmode="lin" valueType="num">
                                      <p:cBhvr additive="base">
                                        <p:cTn id="49" dur="500" fill="hold"/>
                                        <p:tgtEl>
                                          <p:spTgt spid="1127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271">
                                            <p:txEl>
                                              <p:pRg st="8" end="8"/>
                                            </p:txEl>
                                          </p:spTgt>
                                        </p:tgtEl>
                                        <p:attrNameLst>
                                          <p:attrName>style.visibility</p:attrName>
                                        </p:attrNameLst>
                                      </p:cBhvr>
                                      <p:to>
                                        <p:strVal val="visible"/>
                                      </p:to>
                                    </p:set>
                                    <p:anim calcmode="lin" valueType="num">
                                      <p:cBhvr additive="base">
                                        <p:cTn id="55" dur="500" fill="hold"/>
                                        <p:tgtEl>
                                          <p:spTgt spid="1127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0242" name="Line 2">
            <a:extLst>
              <a:ext uri="{FF2B5EF4-FFF2-40B4-BE49-F238E27FC236}">
                <a16:creationId xmlns:a16="http://schemas.microsoft.com/office/drawing/2014/main" id="{496523DC-DB19-4E30-9706-712CA032D29B}"/>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 name="Line 4">
            <a:extLst>
              <a:ext uri="{FF2B5EF4-FFF2-40B4-BE49-F238E27FC236}">
                <a16:creationId xmlns:a16="http://schemas.microsoft.com/office/drawing/2014/main" id="{DEF85CE4-4EFE-44A7-8AB0-10502CB712A3}"/>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 name="Text Box 6">
            <a:extLst>
              <a:ext uri="{FF2B5EF4-FFF2-40B4-BE49-F238E27FC236}">
                <a16:creationId xmlns:a16="http://schemas.microsoft.com/office/drawing/2014/main" id="{0078B2CB-F6D8-4AED-83EA-F6FA1F8A7E17}"/>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0249" name="Rectangle 9">
            <a:extLst>
              <a:ext uri="{FF2B5EF4-FFF2-40B4-BE49-F238E27FC236}">
                <a16:creationId xmlns:a16="http://schemas.microsoft.com/office/drawing/2014/main" id="{D602FA61-49E3-498B-A5D0-8588EFC3A056}"/>
              </a:ext>
            </a:extLst>
          </p:cNvPr>
          <p:cNvSpPr>
            <a:spLocks noChangeArrowheads="1"/>
          </p:cNvSpPr>
          <p:nvPr/>
        </p:nvSpPr>
        <p:spPr bwMode="auto">
          <a:xfrm>
            <a:off x="304800" y="55245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chemeClr val="bg1"/>
                </a:solidFill>
              </a:rPr>
              <a:t> </a:t>
            </a:r>
          </a:p>
        </p:txBody>
      </p:sp>
      <p:sp>
        <p:nvSpPr>
          <p:cNvPr id="10250" name="Rectangle 10">
            <a:extLst>
              <a:ext uri="{FF2B5EF4-FFF2-40B4-BE49-F238E27FC236}">
                <a16:creationId xmlns:a16="http://schemas.microsoft.com/office/drawing/2014/main" id="{5A316402-ED0F-41AF-9F3A-9209B0F5806B}"/>
              </a:ext>
            </a:extLst>
          </p:cNvPr>
          <p:cNvSpPr>
            <a:spLocks noChangeArrowheads="1"/>
          </p:cNvSpPr>
          <p:nvPr/>
        </p:nvSpPr>
        <p:spPr bwMode="auto">
          <a:xfrm>
            <a:off x="152400" y="914400"/>
            <a:ext cx="567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rPr>
              <a:t>5</a:t>
            </a:r>
            <a:r>
              <a:rPr lang="zh-CN" altLang="en-US" sz="3200">
                <a:solidFill>
                  <a:schemeClr val="bg1"/>
                </a:solidFill>
              </a:rPr>
              <a:t>、有向图单向欧拉回路的应用</a:t>
            </a:r>
          </a:p>
        </p:txBody>
      </p:sp>
      <p:pic>
        <p:nvPicPr>
          <p:cNvPr id="10251" name="Picture 11">
            <a:extLst>
              <a:ext uri="{FF2B5EF4-FFF2-40B4-BE49-F238E27FC236}">
                <a16:creationId xmlns:a16="http://schemas.microsoft.com/office/drawing/2014/main" id="{EA4231F8-F54F-4F7F-A714-35667738E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011613"/>
            <a:ext cx="3429000" cy="238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3" name="Text Box 13">
            <a:extLst>
              <a:ext uri="{FF2B5EF4-FFF2-40B4-BE49-F238E27FC236}">
                <a16:creationId xmlns:a16="http://schemas.microsoft.com/office/drawing/2014/main" id="{AA713728-3178-47D5-B1D4-B590853F2F43}"/>
              </a:ext>
            </a:extLst>
          </p:cNvPr>
          <p:cNvSpPr txBox="1">
            <a:spLocks noChangeArrowheads="1"/>
          </p:cNvSpPr>
          <p:nvPr/>
        </p:nvSpPr>
        <p:spPr bwMode="auto">
          <a:xfrm>
            <a:off x="304800" y="1566863"/>
            <a:ext cx="838200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zh-CN" altLang="en-US">
                <a:solidFill>
                  <a:schemeClr val="bg1"/>
                </a:solidFill>
              </a:rPr>
              <a:t>例</a:t>
            </a:r>
            <a:r>
              <a:rPr lang="en-US" altLang="zh-CN">
                <a:solidFill>
                  <a:schemeClr val="bg1"/>
                </a:solidFill>
              </a:rPr>
              <a:t>1 </a:t>
            </a:r>
            <a:r>
              <a:rPr lang="zh-CN" altLang="en-US">
                <a:solidFill>
                  <a:schemeClr val="bg1"/>
                </a:solidFill>
              </a:rPr>
              <a:t>计算机鼓轮的设计。设有旋转鼓轮其表面被等分成</a:t>
            </a:r>
            <a:r>
              <a:rPr lang="en-US" altLang="zh-CN">
                <a:solidFill>
                  <a:schemeClr val="bg1"/>
                </a:solidFill>
              </a:rPr>
              <a:t>24</a:t>
            </a:r>
            <a:r>
              <a:rPr lang="zh-CN" altLang="en-US">
                <a:solidFill>
                  <a:schemeClr val="bg1"/>
                </a:solidFill>
              </a:rPr>
              <a:t>个部</a:t>
            </a:r>
          </a:p>
          <a:p>
            <a:pPr>
              <a:lnSpc>
                <a:spcPct val="60000"/>
              </a:lnSpc>
              <a:spcBef>
                <a:spcPct val="50000"/>
              </a:spcBef>
            </a:pPr>
            <a:r>
              <a:rPr lang="zh-CN" altLang="en-US">
                <a:solidFill>
                  <a:schemeClr val="bg1"/>
                </a:solidFill>
              </a:rPr>
              <a:t>分，如图</a:t>
            </a:r>
            <a:r>
              <a:rPr lang="en-US" altLang="zh-CN">
                <a:solidFill>
                  <a:schemeClr val="bg1"/>
                </a:solidFill>
              </a:rPr>
              <a:t>4.4</a:t>
            </a:r>
            <a:r>
              <a:rPr lang="zh-CN" altLang="en-US">
                <a:solidFill>
                  <a:schemeClr val="bg1"/>
                </a:solidFill>
              </a:rPr>
              <a:t>所示。其中每一部分分别用绝缘体或导体组成，</a:t>
            </a:r>
          </a:p>
          <a:p>
            <a:pPr>
              <a:lnSpc>
                <a:spcPct val="60000"/>
              </a:lnSpc>
              <a:spcBef>
                <a:spcPct val="50000"/>
              </a:spcBef>
            </a:pPr>
            <a:r>
              <a:rPr lang="zh-CN" altLang="en-US">
                <a:solidFill>
                  <a:schemeClr val="bg1"/>
                </a:solidFill>
              </a:rPr>
              <a:t>绝缘体部分给出信号</a:t>
            </a:r>
            <a:r>
              <a:rPr lang="en-US" altLang="zh-CN">
                <a:solidFill>
                  <a:schemeClr val="bg1"/>
                </a:solidFill>
              </a:rPr>
              <a:t>0</a:t>
            </a:r>
            <a:r>
              <a:rPr lang="zh-CN" altLang="en-US">
                <a:solidFill>
                  <a:schemeClr val="bg1"/>
                </a:solidFill>
              </a:rPr>
              <a:t>，导体部分给出信号</a:t>
            </a:r>
            <a:r>
              <a:rPr lang="en-US" altLang="zh-CN">
                <a:solidFill>
                  <a:schemeClr val="bg1"/>
                </a:solidFill>
              </a:rPr>
              <a:t>1</a:t>
            </a:r>
            <a:r>
              <a:rPr lang="zh-CN" altLang="en-US">
                <a:solidFill>
                  <a:schemeClr val="bg1"/>
                </a:solidFill>
              </a:rPr>
              <a:t>，在图</a:t>
            </a:r>
            <a:r>
              <a:rPr lang="en-US" altLang="zh-CN">
                <a:solidFill>
                  <a:schemeClr val="bg1"/>
                </a:solidFill>
              </a:rPr>
              <a:t>4.4</a:t>
            </a:r>
            <a:r>
              <a:rPr lang="zh-CN" altLang="en-US">
                <a:solidFill>
                  <a:schemeClr val="bg1"/>
                </a:solidFill>
              </a:rPr>
              <a:t>中，</a:t>
            </a:r>
          </a:p>
          <a:p>
            <a:pPr>
              <a:lnSpc>
                <a:spcPct val="60000"/>
              </a:lnSpc>
              <a:spcBef>
                <a:spcPct val="50000"/>
              </a:spcBef>
            </a:pPr>
            <a:r>
              <a:rPr lang="zh-CN" altLang="en-US">
                <a:solidFill>
                  <a:schemeClr val="bg1"/>
                </a:solidFill>
              </a:rPr>
              <a:t>阴影部分表示表示导体，空白部分表示绝缘体，根据鼓轮的</a:t>
            </a:r>
          </a:p>
          <a:p>
            <a:pPr>
              <a:lnSpc>
                <a:spcPct val="60000"/>
              </a:lnSpc>
              <a:spcBef>
                <a:spcPct val="50000"/>
              </a:spcBef>
            </a:pPr>
            <a:r>
              <a:rPr lang="zh-CN" altLang="en-US">
                <a:solidFill>
                  <a:schemeClr val="bg1"/>
                </a:solidFill>
              </a:rPr>
              <a:t>位置，触点将得到信息</a:t>
            </a:r>
            <a:r>
              <a:rPr lang="en-US" altLang="zh-CN">
                <a:solidFill>
                  <a:schemeClr val="bg1"/>
                </a:solidFill>
              </a:rPr>
              <a:t>1101</a:t>
            </a:r>
            <a:r>
              <a:rPr lang="zh-CN" altLang="en-US">
                <a:solidFill>
                  <a:schemeClr val="bg1"/>
                </a:solidFill>
              </a:rPr>
              <a:t>，如果鼓轮沿顺时针方向旋转一</a:t>
            </a:r>
          </a:p>
          <a:p>
            <a:pPr>
              <a:lnSpc>
                <a:spcPct val="60000"/>
              </a:lnSpc>
              <a:spcBef>
                <a:spcPct val="50000"/>
              </a:spcBef>
            </a:pPr>
            <a:r>
              <a:rPr lang="zh-CN" altLang="en-US">
                <a:solidFill>
                  <a:schemeClr val="bg1"/>
                </a:solidFill>
              </a:rPr>
              <a:t>个部分，触点将有信息</a:t>
            </a:r>
            <a:r>
              <a:rPr lang="en-US" altLang="zh-CN">
                <a:solidFill>
                  <a:schemeClr val="bg1"/>
                </a:solidFill>
              </a:rPr>
              <a:t>1010</a:t>
            </a:r>
            <a:r>
              <a:rPr lang="zh-CN" altLang="en-US">
                <a:solidFill>
                  <a:schemeClr val="bg1"/>
                </a:solidFill>
              </a:rPr>
              <a:t>。</a:t>
            </a:r>
          </a:p>
        </p:txBody>
      </p:sp>
      <p:sp>
        <p:nvSpPr>
          <p:cNvPr id="10254" name="Rectangle 14">
            <a:extLst>
              <a:ext uri="{FF2B5EF4-FFF2-40B4-BE49-F238E27FC236}">
                <a16:creationId xmlns:a16="http://schemas.microsoft.com/office/drawing/2014/main" id="{1AFD2C3B-C261-4E1F-94AE-290C0B414C27}"/>
              </a:ext>
            </a:extLst>
          </p:cNvPr>
          <p:cNvSpPr>
            <a:spLocks noChangeArrowheads="1"/>
          </p:cNvSpPr>
          <p:nvPr/>
        </p:nvSpPr>
        <p:spPr bwMode="auto">
          <a:xfrm>
            <a:off x="4038600" y="4191000"/>
            <a:ext cx="48006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a:t>问鼓论上</a:t>
            </a:r>
            <a:r>
              <a:rPr lang="en-US" altLang="zh-CN"/>
              <a:t>16</a:t>
            </a:r>
            <a:r>
              <a:rPr lang="zh-CN" altLang="en-US"/>
              <a:t>个部分怎样安排导体和</a:t>
            </a:r>
          </a:p>
          <a:p>
            <a:pPr>
              <a:lnSpc>
                <a:spcPct val="80000"/>
              </a:lnSpc>
              <a:spcBef>
                <a:spcPct val="50000"/>
              </a:spcBef>
            </a:pPr>
            <a:r>
              <a:rPr lang="zh-CN" altLang="en-US"/>
              <a:t>绝缘体。才能使鼓轮每旋转一个部</a:t>
            </a:r>
          </a:p>
          <a:p>
            <a:pPr>
              <a:lnSpc>
                <a:spcPct val="80000"/>
              </a:lnSpc>
              <a:spcBef>
                <a:spcPct val="50000"/>
              </a:spcBef>
            </a:pPr>
            <a:r>
              <a:rPr lang="zh-CN" altLang="en-US"/>
              <a:t>分，四个触点能得到一组不同的四</a:t>
            </a:r>
          </a:p>
          <a:p>
            <a:pPr>
              <a:lnSpc>
                <a:spcPct val="80000"/>
              </a:lnSpc>
              <a:spcBef>
                <a:spcPct val="50000"/>
              </a:spcBef>
            </a:pPr>
            <a:r>
              <a:rPr lang="zh-CN" altLang="en-US"/>
              <a:t>位二进制数信息。</a:t>
            </a:r>
          </a:p>
        </p:txBody>
      </p:sp>
      <p:sp>
        <p:nvSpPr>
          <p:cNvPr id="10255" name="WordArt 15">
            <a:extLst>
              <a:ext uri="{FF2B5EF4-FFF2-40B4-BE49-F238E27FC236}">
                <a16:creationId xmlns:a16="http://schemas.microsoft.com/office/drawing/2014/main" id="{B855622A-4526-42D3-946E-C0A8F235AE80}"/>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 calcmode="lin" valueType="num">
                                      <p:cBhvr additive="base">
                                        <p:cTn id="7" dur="500" fill="hold"/>
                                        <p:tgtEl>
                                          <p:spTgt spid="10250"/>
                                        </p:tgtEl>
                                        <p:attrNameLst>
                                          <p:attrName>ppt_x</p:attrName>
                                        </p:attrNameLst>
                                      </p:cBhvr>
                                      <p:tavLst>
                                        <p:tav tm="0">
                                          <p:val>
                                            <p:strVal val="0-#ppt_w/2"/>
                                          </p:val>
                                        </p:tav>
                                        <p:tav tm="100000">
                                          <p:val>
                                            <p:strVal val="#ppt_x"/>
                                          </p:val>
                                        </p:tav>
                                      </p:tavLst>
                                    </p:anim>
                                    <p:anim calcmode="lin" valueType="num">
                                      <p:cBhvr additive="base">
                                        <p:cTn id="8" dur="500" fill="hold"/>
                                        <p:tgtEl>
                                          <p:spTgt spid="102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53">
                                            <p:txEl>
                                              <p:pRg st="0" end="0"/>
                                            </p:txEl>
                                          </p:spTgt>
                                        </p:tgtEl>
                                        <p:attrNameLst>
                                          <p:attrName>style.visibility</p:attrName>
                                        </p:attrNameLst>
                                      </p:cBhvr>
                                      <p:to>
                                        <p:strVal val="visible"/>
                                      </p:to>
                                    </p:set>
                                    <p:anim calcmode="lin" valueType="num">
                                      <p:cBhvr additive="base">
                                        <p:cTn id="13" dur="500" fill="hold"/>
                                        <p:tgtEl>
                                          <p:spTgt spid="1025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5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53">
                                            <p:txEl>
                                              <p:pRg st="1" end="1"/>
                                            </p:txEl>
                                          </p:spTgt>
                                        </p:tgtEl>
                                        <p:attrNameLst>
                                          <p:attrName>style.visibility</p:attrName>
                                        </p:attrNameLst>
                                      </p:cBhvr>
                                      <p:to>
                                        <p:strVal val="visible"/>
                                      </p:to>
                                    </p:set>
                                    <p:anim calcmode="lin" valueType="num">
                                      <p:cBhvr additive="base">
                                        <p:cTn id="19" dur="500" fill="hold"/>
                                        <p:tgtEl>
                                          <p:spTgt spid="1025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5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53">
                                            <p:txEl>
                                              <p:pRg st="2" end="2"/>
                                            </p:txEl>
                                          </p:spTgt>
                                        </p:tgtEl>
                                        <p:attrNameLst>
                                          <p:attrName>style.visibility</p:attrName>
                                        </p:attrNameLst>
                                      </p:cBhvr>
                                      <p:to>
                                        <p:strVal val="visible"/>
                                      </p:to>
                                    </p:set>
                                    <p:anim calcmode="lin" valueType="num">
                                      <p:cBhvr additive="base">
                                        <p:cTn id="25" dur="500" fill="hold"/>
                                        <p:tgtEl>
                                          <p:spTgt spid="1025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25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53">
                                            <p:txEl>
                                              <p:pRg st="3" end="3"/>
                                            </p:txEl>
                                          </p:spTgt>
                                        </p:tgtEl>
                                        <p:attrNameLst>
                                          <p:attrName>style.visibility</p:attrName>
                                        </p:attrNameLst>
                                      </p:cBhvr>
                                      <p:to>
                                        <p:strVal val="visible"/>
                                      </p:to>
                                    </p:set>
                                    <p:anim calcmode="lin" valueType="num">
                                      <p:cBhvr additive="base">
                                        <p:cTn id="31" dur="500" fill="hold"/>
                                        <p:tgtEl>
                                          <p:spTgt spid="1025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5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253">
                                            <p:txEl>
                                              <p:pRg st="4" end="4"/>
                                            </p:txEl>
                                          </p:spTgt>
                                        </p:tgtEl>
                                        <p:attrNameLst>
                                          <p:attrName>style.visibility</p:attrName>
                                        </p:attrNameLst>
                                      </p:cBhvr>
                                      <p:to>
                                        <p:strVal val="visible"/>
                                      </p:to>
                                    </p:set>
                                    <p:anim calcmode="lin" valueType="num">
                                      <p:cBhvr additive="base">
                                        <p:cTn id="37" dur="500" fill="hold"/>
                                        <p:tgtEl>
                                          <p:spTgt spid="1025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25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253">
                                            <p:txEl>
                                              <p:pRg st="5" end="5"/>
                                            </p:txEl>
                                          </p:spTgt>
                                        </p:tgtEl>
                                        <p:attrNameLst>
                                          <p:attrName>style.visibility</p:attrName>
                                        </p:attrNameLst>
                                      </p:cBhvr>
                                      <p:to>
                                        <p:strVal val="visible"/>
                                      </p:to>
                                    </p:set>
                                    <p:anim calcmode="lin" valueType="num">
                                      <p:cBhvr additive="base">
                                        <p:cTn id="43" dur="500" fill="hold"/>
                                        <p:tgtEl>
                                          <p:spTgt spid="1025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25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0251"/>
                                        </p:tgtEl>
                                        <p:attrNameLst>
                                          <p:attrName>style.visibility</p:attrName>
                                        </p:attrNameLst>
                                      </p:cBhvr>
                                      <p:to>
                                        <p:strVal val="visible"/>
                                      </p:to>
                                    </p:set>
                                    <p:anim calcmode="lin" valueType="num">
                                      <p:cBhvr additive="base">
                                        <p:cTn id="49" dur="500" fill="hold"/>
                                        <p:tgtEl>
                                          <p:spTgt spid="10251"/>
                                        </p:tgtEl>
                                        <p:attrNameLst>
                                          <p:attrName>ppt_x</p:attrName>
                                        </p:attrNameLst>
                                      </p:cBhvr>
                                      <p:tavLst>
                                        <p:tav tm="0">
                                          <p:val>
                                            <p:strVal val="0-#ppt_w/2"/>
                                          </p:val>
                                        </p:tav>
                                        <p:tav tm="100000">
                                          <p:val>
                                            <p:strVal val="#ppt_x"/>
                                          </p:val>
                                        </p:tav>
                                      </p:tavLst>
                                    </p:anim>
                                    <p:anim calcmode="lin" valueType="num">
                                      <p:cBhvr additive="base">
                                        <p:cTn id="50" dur="500" fill="hold"/>
                                        <p:tgtEl>
                                          <p:spTgt spid="102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254">
                                            <p:txEl>
                                              <p:pRg st="0" end="0"/>
                                            </p:txEl>
                                          </p:spTgt>
                                        </p:tgtEl>
                                        <p:attrNameLst>
                                          <p:attrName>style.visibility</p:attrName>
                                        </p:attrNameLst>
                                      </p:cBhvr>
                                      <p:to>
                                        <p:strVal val="visible"/>
                                      </p:to>
                                    </p:set>
                                    <p:anim calcmode="lin" valueType="num">
                                      <p:cBhvr additive="base">
                                        <p:cTn id="55" dur="500" fill="hold"/>
                                        <p:tgtEl>
                                          <p:spTgt spid="10254">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2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254">
                                            <p:txEl>
                                              <p:pRg st="1" end="1"/>
                                            </p:txEl>
                                          </p:spTgt>
                                        </p:tgtEl>
                                        <p:attrNameLst>
                                          <p:attrName>style.visibility</p:attrName>
                                        </p:attrNameLst>
                                      </p:cBhvr>
                                      <p:to>
                                        <p:strVal val="visible"/>
                                      </p:to>
                                    </p:set>
                                    <p:anim calcmode="lin" valueType="num">
                                      <p:cBhvr additive="base">
                                        <p:cTn id="61" dur="500" fill="hold"/>
                                        <p:tgtEl>
                                          <p:spTgt spid="10254">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25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rbrake.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254">
                                            <p:txEl>
                                              <p:pRg st="2" end="2"/>
                                            </p:txEl>
                                          </p:spTgt>
                                        </p:tgtEl>
                                        <p:attrNameLst>
                                          <p:attrName>style.visibility</p:attrName>
                                        </p:attrNameLst>
                                      </p:cBhvr>
                                      <p:to>
                                        <p:strVal val="visible"/>
                                      </p:to>
                                    </p:set>
                                    <p:anim calcmode="lin" valueType="num">
                                      <p:cBhvr additive="base">
                                        <p:cTn id="67" dur="500" fill="hold"/>
                                        <p:tgtEl>
                                          <p:spTgt spid="10254">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25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rbrak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0254">
                                            <p:txEl>
                                              <p:pRg st="3" end="3"/>
                                            </p:txEl>
                                          </p:spTgt>
                                        </p:tgtEl>
                                        <p:attrNameLst>
                                          <p:attrName>style.visibility</p:attrName>
                                        </p:attrNameLst>
                                      </p:cBhvr>
                                      <p:to>
                                        <p:strVal val="visible"/>
                                      </p:to>
                                    </p:set>
                                    <p:anim calcmode="lin" valueType="num">
                                      <p:cBhvr additive="base">
                                        <p:cTn id="73" dur="500" fill="hold"/>
                                        <p:tgtEl>
                                          <p:spTgt spid="10254">
                                            <p:txEl>
                                              <p:pRg st="3" end="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025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utoUpdateAnimBg="0"/>
      <p:bldP spid="10253" grpId="0" build="p" autoUpdateAnimBg="0"/>
      <p:bldP spid="1025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12290" name="Line 2">
            <a:extLst>
              <a:ext uri="{FF2B5EF4-FFF2-40B4-BE49-F238E27FC236}">
                <a16:creationId xmlns:a16="http://schemas.microsoft.com/office/drawing/2014/main" id="{43ED06F4-60E9-465D-BA81-E94A44947074}"/>
              </a:ext>
            </a:extLst>
          </p:cNvPr>
          <p:cNvSpPr>
            <a:spLocks noChangeShapeType="1"/>
          </p:cNvSpPr>
          <p:nvPr/>
        </p:nvSpPr>
        <p:spPr bwMode="auto">
          <a:xfrm>
            <a:off x="0" y="838200"/>
            <a:ext cx="9144000"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Line 4">
            <a:extLst>
              <a:ext uri="{FF2B5EF4-FFF2-40B4-BE49-F238E27FC236}">
                <a16:creationId xmlns:a16="http://schemas.microsoft.com/office/drawing/2014/main" id="{56972062-9581-4746-AB5E-989727FD0F53}"/>
              </a:ext>
            </a:extLst>
          </p:cNvPr>
          <p:cNvSpPr>
            <a:spLocks noChangeShapeType="1"/>
          </p:cNvSpPr>
          <p:nvPr/>
        </p:nvSpPr>
        <p:spPr bwMode="auto">
          <a:xfrm>
            <a:off x="0" y="6400800"/>
            <a:ext cx="91440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4" name="Text Box 6">
            <a:extLst>
              <a:ext uri="{FF2B5EF4-FFF2-40B4-BE49-F238E27FC236}">
                <a16:creationId xmlns:a16="http://schemas.microsoft.com/office/drawing/2014/main" id="{ED5E8611-2202-47D7-B703-A2A1FCD582AE}"/>
              </a:ext>
            </a:extLst>
          </p:cNvPr>
          <p:cNvSpPr txBox="1">
            <a:spLocks noChangeArrowheads="1"/>
          </p:cNvSpPr>
          <p:nvPr/>
        </p:nvSpPr>
        <p:spPr bwMode="auto">
          <a:xfrm>
            <a:off x="1143000" y="14478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a:solidFill>
                <a:schemeClr val="bg1"/>
              </a:solidFill>
            </a:endParaRPr>
          </a:p>
          <a:p>
            <a:pPr>
              <a:spcBef>
                <a:spcPct val="50000"/>
              </a:spcBef>
            </a:pPr>
            <a:endParaRPr lang="en-US" altLang="zh-CN">
              <a:solidFill>
                <a:schemeClr val="bg1"/>
              </a:solidFill>
            </a:endParaRPr>
          </a:p>
        </p:txBody>
      </p:sp>
      <p:sp>
        <p:nvSpPr>
          <p:cNvPr id="12295" name="Rectangle 7">
            <a:extLst>
              <a:ext uri="{FF2B5EF4-FFF2-40B4-BE49-F238E27FC236}">
                <a16:creationId xmlns:a16="http://schemas.microsoft.com/office/drawing/2014/main" id="{84978E0E-9F45-48DB-BA82-D12702A351EA}"/>
              </a:ext>
            </a:extLst>
          </p:cNvPr>
          <p:cNvSpPr>
            <a:spLocks noChangeArrowheads="1"/>
          </p:cNvSpPr>
          <p:nvPr/>
        </p:nvSpPr>
        <p:spPr bwMode="auto">
          <a:xfrm>
            <a:off x="304800" y="55245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chemeClr val="bg1"/>
                </a:solidFill>
              </a:rPr>
              <a:t> </a:t>
            </a:r>
          </a:p>
        </p:txBody>
      </p:sp>
      <p:pic>
        <p:nvPicPr>
          <p:cNvPr id="12298" name="Picture 10">
            <a:extLst>
              <a:ext uri="{FF2B5EF4-FFF2-40B4-BE49-F238E27FC236}">
                <a16:creationId xmlns:a16="http://schemas.microsoft.com/office/drawing/2014/main" id="{B33C467E-ED9A-49C0-92E2-BD51C1B72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3352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9" name="Text Box 11">
            <a:extLst>
              <a:ext uri="{FF2B5EF4-FFF2-40B4-BE49-F238E27FC236}">
                <a16:creationId xmlns:a16="http://schemas.microsoft.com/office/drawing/2014/main" id="{429D8F87-FEE2-4D29-8E98-E1E1BBFB01BA}"/>
              </a:ext>
            </a:extLst>
          </p:cNvPr>
          <p:cNvSpPr txBox="1">
            <a:spLocks noChangeArrowheads="1"/>
          </p:cNvSpPr>
          <p:nvPr/>
        </p:nvSpPr>
        <p:spPr bwMode="auto">
          <a:xfrm>
            <a:off x="3657600" y="1066800"/>
            <a:ext cx="5257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rPr>
              <a:t>设有一个八个结点的有向图，其结点分别记为三位二进制数</a:t>
            </a:r>
            <a:r>
              <a:rPr lang="en-US" altLang="zh-CN">
                <a:solidFill>
                  <a:schemeClr val="bg1"/>
                </a:solidFill>
              </a:rPr>
              <a:t>{000</a:t>
            </a:r>
            <a:r>
              <a:rPr lang="zh-CN" altLang="en-US">
                <a:solidFill>
                  <a:schemeClr val="bg1"/>
                </a:solidFill>
              </a:rPr>
              <a:t>，</a:t>
            </a:r>
            <a:r>
              <a:rPr lang="en-US" altLang="zh-CN">
                <a:solidFill>
                  <a:schemeClr val="bg1"/>
                </a:solidFill>
              </a:rPr>
              <a:t>001</a:t>
            </a:r>
            <a:r>
              <a:rPr lang="zh-CN" altLang="en-US">
                <a:solidFill>
                  <a:schemeClr val="bg1"/>
                </a:solidFill>
              </a:rPr>
              <a:t>，</a:t>
            </a:r>
            <a:r>
              <a:rPr lang="en-US" altLang="zh-CN">
                <a:solidFill>
                  <a:schemeClr val="bg1"/>
                </a:solidFill>
              </a:rPr>
              <a:t>010</a:t>
            </a:r>
            <a:r>
              <a:rPr lang="zh-CN" altLang="en-US">
                <a:solidFill>
                  <a:schemeClr val="bg1"/>
                </a:solidFill>
              </a:rPr>
              <a:t>，</a:t>
            </a:r>
            <a:r>
              <a:rPr lang="en-US" altLang="zh-CN">
                <a:solidFill>
                  <a:schemeClr val="bg1"/>
                </a:solidFill>
              </a:rPr>
              <a:t>011</a:t>
            </a:r>
            <a:r>
              <a:rPr lang="zh-CN" altLang="en-US">
                <a:solidFill>
                  <a:schemeClr val="bg1"/>
                </a:solidFill>
              </a:rPr>
              <a:t>，</a:t>
            </a:r>
            <a:r>
              <a:rPr lang="en-US" altLang="zh-CN">
                <a:solidFill>
                  <a:schemeClr val="bg1"/>
                </a:solidFill>
              </a:rPr>
              <a:t>100</a:t>
            </a:r>
            <a:r>
              <a:rPr lang="zh-CN" altLang="en-US">
                <a:solidFill>
                  <a:schemeClr val="bg1"/>
                </a:solidFill>
              </a:rPr>
              <a:t>，</a:t>
            </a:r>
            <a:r>
              <a:rPr lang="en-US" altLang="zh-CN">
                <a:solidFill>
                  <a:schemeClr val="bg1"/>
                </a:solidFill>
              </a:rPr>
              <a:t>101</a:t>
            </a:r>
            <a:r>
              <a:rPr lang="zh-CN" altLang="en-US">
                <a:solidFill>
                  <a:schemeClr val="bg1"/>
                </a:solidFill>
              </a:rPr>
              <a:t>，</a:t>
            </a:r>
            <a:r>
              <a:rPr lang="en-US" altLang="zh-CN">
                <a:solidFill>
                  <a:schemeClr val="bg1"/>
                </a:solidFill>
              </a:rPr>
              <a:t>110</a:t>
            </a:r>
            <a:r>
              <a:rPr lang="zh-CN" altLang="en-US">
                <a:solidFill>
                  <a:schemeClr val="bg1"/>
                </a:solidFill>
              </a:rPr>
              <a:t>，</a:t>
            </a:r>
            <a:r>
              <a:rPr lang="en-US" altLang="zh-CN">
                <a:solidFill>
                  <a:schemeClr val="bg1"/>
                </a:solidFill>
              </a:rPr>
              <a:t>111}</a:t>
            </a:r>
            <a:r>
              <a:rPr lang="zh-CN" altLang="en-US">
                <a:solidFill>
                  <a:schemeClr val="bg1"/>
                </a:solidFill>
              </a:rPr>
              <a:t>，设</a:t>
            </a:r>
            <a:r>
              <a:rPr lang="en-US" altLang="zh-CN">
                <a:solidFill>
                  <a:schemeClr val="bg1"/>
                </a:solidFill>
              </a:rPr>
              <a:t>α</a:t>
            </a:r>
            <a:r>
              <a:rPr lang="en-US" altLang="zh-CN" baseline="-25000">
                <a:solidFill>
                  <a:schemeClr val="bg1"/>
                </a:solidFill>
              </a:rPr>
              <a:t>i</a:t>
            </a:r>
            <a:r>
              <a:rPr lang="en-US" altLang="zh-CN">
                <a:solidFill>
                  <a:schemeClr val="bg1"/>
                </a:solidFill>
              </a:rPr>
              <a:t>∈{0,1}</a:t>
            </a:r>
            <a:r>
              <a:rPr lang="zh-CN" altLang="en-US">
                <a:solidFill>
                  <a:schemeClr val="bg1"/>
                </a:solidFill>
              </a:rPr>
              <a:t>，从结点</a:t>
            </a:r>
            <a:r>
              <a:rPr lang="en-US" altLang="zh-CN">
                <a:solidFill>
                  <a:schemeClr val="bg1"/>
                </a:solidFill>
              </a:rPr>
              <a:t>α</a:t>
            </a:r>
            <a:r>
              <a:rPr lang="en-US" altLang="zh-CN" baseline="-25000">
                <a:solidFill>
                  <a:schemeClr val="bg1"/>
                </a:solidFill>
              </a:rPr>
              <a:t>1 </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zh-CN" altLang="en-US">
                <a:solidFill>
                  <a:schemeClr val="bg1"/>
                </a:solidFill>
              </a:rPr>
              <a:t>可引出两条有向边，其终点分别为</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en-US" altLang="zh-CN">
                <a:solidFill>
                  <a:schemeClr val="bg1"/>
                </a:solidFill>
              </a:rPr>
              <a:t>0 </a:t>
            </a:r>
            <a:r>
              <a:rPr lang="zh-CN" altLang="en-US">
                <a:solidFill>
                  <a:schemeClr val="bg1"/>
                </a:solidFill>
              </a:rPr>
              <a:t>以及</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en-US" altLang="zh-CN">
                <a:solidFill>
                  <a:schemeClr val="bg1"/>
                </a:solidFill>
              </a:rPr>
              <a:t>1</a:t>
            </a:r>
            <a:r>
              <a:rPr lang="zh-CN" altLang="en-US">
                <a:solidFill>
                  <a:schemeClr val="bg1"/>
                </a:solidFill>
              </a:rPr>
              <a:t>。该两条边分别记为</a:t>
            </a:r>
            <a:r>
              <a:rPr lang="en-US" altLang="zh-CN">
                <a:solidFill>
                  <a:schemeClr val="bg1"/>
                </a:solidFill>
              </a:rPr>
              <a:t>α</a:t>
            </a:r>
            <a:r>
              <a:rPr lang="en-US" altLang="zh-CN" baseline="-25000">
                <a:solidFill>
                  <a:schemeClr val="bg1"/>
                </a:solidFill>
              </a:rPr>
              <a:t>1 </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en-US" altLang="zh-CN">
                <a:solidFill>
                  <a:schemeClr val="bg1"/>
                </a:solidFill>
              </a:rPr>
              <a:t>0</a:t>
            </a:r>
            <a:r>
              <a:rPr lang="zh-CN" altLang="en-US">
                <a:solidFill>
                  <a:schemeClr val="bg1"/>
                </a:solidFill>
              </a:rPr>
              <a:t>和</a:t>
            </a:r>
            <a:r>
              <a:rPr lang="en-US" altLang="zh-CN">
                <a:solidFill>
                  <a:schemeClr val="bg1"/>
                </a:solidFill>
              </a:rPr>
              <a:t>α</a:t>
            </a:r>
            <a:r>
              <a:rPr lang="en-US" altLang="zh-CN" baseline="-25000">
                <a:solidFill>
                  <a:schemeClr val="bg1"/>
                </a:solidFill>
              </a:rPr>
              <a:t>1 </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en-US" altLang="zh-CN">
                <a:solidFill>
                  <a:schemeClr val="bg1"/>
                </a:solidFill>
              </a:rPr>
              <a:t>1</a:t>
            </a:r>
            <a:r>
              <a:rPr lang="zh-CN" altLang="en-US">
                <a:solidFill>
                  <a:schemeClr val="bg1"/>
                </a:solidFill>
              </a:rPr>
              <a:t>。</a:t>
            </a:r>
          </a:p>
        </p:txBody>
      </p:sp>
      <p:sp>
        <p:nvSpPr>
          <p:cNvPr id="12300" name="Text Box 12">
            <a:extLst>
              <a:ext uri="{FF2B5EF4-FFF2-40B4-BE49-F238E27FC236}">
                <a16:creationId xmlns:a16="http://schemas.microsoft.com/office/drawing/2014/main" id="{B9AF335E-627A-4A34-9352-4784F015283C}"/>
              </a:ext>
            </a:extLst>
          </p:cNvPr>
          <p:cNvSpPr txBox="1">
            <a:spLocks noChangeArrowheads="1"/>
          </p:cNvSpPr>
          <p:nvPr/>
        </p:nvSpPr>
        <p:spPr bwMode="auto">
          <a:xfrm>
            <a:off x="3657600" y="5181600"/>
            <a:ext cx="464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1"/>
                </a:solidFill>
              </a:rPr>
              <a:t>图中有一条单向欧拉回路：</a:t>
            </a:r>
            <a:r>
              <a:rPr lang="en-US" altLang="zh-CN">
                <a:solidFill>
                  <a:schemeClr val="bg1"/>
                </a:solidFill>
              </a:rPr>
              <a:t>e</a:t>
            </a:r>
            <a:r>
              <a:rPr lang="en-US" altLang="zh-CN" baseline="-25000">
                <a:solidFill>
                  <a:schemeClr val="bg1"/>
                </a:solidFill>
              </a:rPr>
              <a:t>0</a:t>
            </a:r>
            <a:r>
              <a:rPr lang="en-US" altLang="zh-CN">
                <a:solidFill>
                  <a:schemeClr val="bg1"/>
                </a:solidFill>
              </a:rPr>
              <a:t>e</a:t>
            </a:r>
            <a:r>
              <a:rPr lang="en-US" altLang="zh-CN" baseline="-25000">
                <a:solidFill>
                  <a:schemeClr val="bg1"/>
                </a:solidFill>
              </a:rPr>
              <a:t>1</a:t>
            </a:r>
            <a:r>
              <a:rPr lang="en-US" altLang="zh-CN">
                <a:solidFill>
                  <a:schemeClr val="bg1"/>
                </a:solidFill>
              </a:rPr>
              <a:t>e</a:t>
            </a:r>
            <a:r>
              <a:rPr lang="en-US" altLang="zh-CN" baseline="-25000">
                <a:solidFill>
                  <a:schemeClr val="bg1"/>
                </a:solidFill>
              </a:rPr>
              <a:t>2</a:t>
            </a:r>
            <a:r>
              <a:rPr lang="en-US" altLang="zh-CN">
                <a:solidFill>
                  <a:schemeClr val="bg1"/>
                </a:solidFill>
              </a:rPr>
              <a:t>e</a:t>
            </a:r>
            <a:r>
              <a:rPr lang="en-US" altLang="zh-CN" baseline="-25000">
                <a:solidFill>
                  <a:schemeClr val="bg1"/>
                </a:solidFill>
              </a:rPr>
              <a:t>4</a:t>
            </a:r>
            <a:r>
              <a:rPr lang="en-US" altLang="zh-CN">
                <a:solidFill>
                  <a:schemeClr val="bg1"/>
                </a:solidFill>
              </a:rPr>
              <a:t>e</a:t>
            </a:r>
            <a:r>
              <a:rPr lang="en-US" altLang="zh-CN" baseline="-25000">
                <a:solidFill>
                  <a:schemeClr val="bg1"/>
                </a:solidFill>
              </a:rPr>
              <a:t>9</a:t>
            </a:r>
            <a:r>
              <a:rPr lang="en-US" altLang="zh-CN">
                <a:solidFill>
                  <a:schemeClr val="bg1"/>
                </a:solidFill>
              </a:rPr>
              <a:t>e</a:t>
            </a:r>
            <a:r>
              <a:rPr lang="en-US" altLang="zh-CN" baseline="-25000">
                <a:solidFill>
                  <a:schemeClr val="bg1"/>
                </a:solidFill>
              </a:rPr>
              <a:t>3</a:t>
            </a:r>
            <a:r>
              <a:rPr lang="en-US" altLang="zh-CN">
                <a:solidFill>
                  <a:schemeClr val="bg1"/>
                </a:solidFill>
              </a:rPr>
              <a:t>e</a:t>
            </a:r>
            <a:r>
              <a:rPr lang="en-US" altLang="zh-CN" baseline="-25000">
                <a:solidFill>
                  <a:schemeClr val="bg1"/>
                </a:solidFill>
              </a:rPr>
              <a:t>6</a:t>
            </a:r>
            <a:r>
              <a:rPr lang="en-US" altLang="zh-CN">
                <a:solidFill>
                  <a:schemeClr val="bg1"/>
                </a:solidFill>
              </a:rPr>
              <a:t>e</a:t>
            </a:r>
            <a:r>
              <a:rPr lang="en-US" altLang="zh-CN" baseline="-25000">
                <a:solidFill>
                  <a:schemeClr val="bg1"/>
                </a:solidFill>
              </a:rPr>
              <a:t>13</a:t>
            </a:r>
            <a:r>
              <a:rPr lang="en-US" altLang="zh-CN">
                <a:solidFill>
                  <a:schemeClr val="bg1"/>
                </a:solidFill>
              </a:rPr>
              <a:t>e</a:t>
            </a:r>
            <a:r>
              <a:rPr lang="en-US" altLang="zh-CN" baseline="-25000">
                <a:solidFill>
                  <a:schemeClr val="bg1"/>
                </a:solidFill>
              </a:rPr>
              <a:t>10</a:t>
            </a:r>
            <a:r>
              <a:rPr lang="en-US" altLang="zh-CN">
                <a:solidFill>
                  <a:schemeClr val="bg1"/>
                </a:solidFill>
              </a:rPr>
              <a:t>e</a:t>
            </a:r>
            <a:r>
              <a:rPr lang="en-US" altLang="zh-CN" baseline="-25000">
                <a:solidFill>
                  <a:schemeClr val="bg1"/>
                </a:solidFill>
              </a:rPr>
              <a:t>5</a:t>
            </a:r>
            <a:r>
              <a:rPr lang="en-US" altLang="zh-CN">
                <a:solidFill>
                  <a:schemeClr val="bg1"/>
                </a:solidFill>
              </a:rPr>
              <a:t>e</a:t>
            </a:r>
            <a:r>
              <a:rPr lang="en-US" altLang="zh-CN" baseline="-25000">
                <a:solidFill>
                  <a:schemeClr val="bg1"/>
                </a:solidFill>
              </a:rPr>
              <a:t>11</a:t>
            </a:r>
            <a:r>
              <a:rPr lang="en-US" altLang="zh-CN">
                <a:solidFill>
                  <a:schemeClr val="bg1"/>
                </a:solidFill>
              </a:rPr>
              <a:t>e</a:t>
            </a:r>
            <a:r>
              <a:rPr lang="en-US" altLang="zh-CN" baseline="-25000">
                <a:solidFill>
                  <a:schemeClr val="bg1"/>
                </a:solidFill>
              </a:rPr>
              <a:t>7</a:t>
            </a:r>
            <a:r>
              <a:rPr lang="en-US" altLang="zh-CN">
                <a:solidFill>
                  <a:schemeClr val="bg1"/>
                </a:solidFill>
              </a:rPr>
              <a:t>e</a:t>
            </a:r>
            <a:r>
              <a:rPr lang="en-US" altLang="zh-CN" baseline="-25000">
                <a:solidFill>
                  <a:schemeClr val="bg1"/>
                </a:solidFill>
              </a:rPr>
              <a:t>15</a:t>
            </a:r>
            <a:r>
              <a:rPr lang="en-US" altLang="zh-CN">
                <a:solidFill>
                  <a:schemeClr val="bg1"/>
                </a:solidFill>
              </a:rPr>
              <a:t>e</a:t>
            </a:r>
            <a:r>
              <a:rPr lang="en-US" altLang="zh-CN" baseline="-25000">
                <a:solidFill>
                  <a:schemeClr val="bg1"/>
                </a:solidFill>
              </a:rPr>
              <a:t>14</a:t>
            </a:r>
            <a:r>
              <a:rPr lang="en-US" altLang="zh-CN">
                <a:solidFill>
                  <a:schemeClr val="bg1"/>
                </a:solidFill>
              </a:rPr>
              <a:t>e</a:t>
            </a:r>
            <a:r>
              <a:rPr lang="en-US" altLang="zh-CN" baseline="-25000">
                <a:solidFill>
                  <a:schemeClr val="bg1"/>
                </a:solidFill>
              </a:rPr>
              <a:t>12</a:t>
            </a:r>
            <a:r>
              <a:rPr lang="en-US" altLang="zh-CN">
                <a:solidFill>
                  <a:schemeClr val="bg1"/>
                </a:solidFill>
              </a:rPr>
              <a:t>e</a:t>
            </a:r>
            <a:r>
              <a:rPr lang="en-US" altLang="zh-CN" baseline="-25000">
                <a:solidFill>
                  <a:schemeClr val="bg1"/>
                </a:solidFill>
              </a:rPr>
              <a:t>8</a:t>
            </a:r>
          </a:p>
        </p:txBody>
      </p:sp>
      <p:sp>
        <p:nvSpPr>
          <p:cNvPr id="12301" name="Text Box 13">
            <a:extLst>
              <a:ext uri="{FF2B5EF4-FFF2-40B4-BE49-F238E27FC236}">
                <a16:creationId xmlns:a16="http://schemas.microsoft.com/office/drawing/2014/main" id="{F5963453-8E6C-448C-BC6C-70BDC9D6D94B}"/>
              </a:ext>
            </a:extLst>
          </p:cNvPr>
          <p:cNvSpPr txBox="1">
            <a:spLocks noChangeArrowheads="1"/>
          </p:cNvSpPr>
          <p:nvPr/>
        </p:nvSpPr>
        <p:spPr bwMode="auto">
          <a:xfrm>
            <a:off x="3657600" y="4038600"/>
            <a:ext cx="5486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在任何</a:t>
            </a:r>
            <a:r>
              <a:rPr lang="zh-CN" altLang="en-US" b="1"/>
              <a:t>一条路中</a:t>
            </a:r>
            <a:r>
              <a:rPr lang="zh-CN" altLang="en-US"/>
              <a:t>，其邻接边必是</a:t>
            </a:r>
            <a:r>
              <a:rPr lang="en-US" altLang="zh-CN"/>
              <a:t>α</a:t>
            </a:r>
            <a:r>
              <a:rPr lang="en-US" altLang="zh-CN" baseline="-25000"/>
              <a:t>1 </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en-US" altLang="zh-CN">
                <a:solidFill>
                  <a:schemeClr val="bg1"/>
                </a:solidFill>
              </a:rPr>
              <a:t>α</a:t>
            </a:r>
            <a:r>
              <a:rPr lang="en-US" altLang="zh-CN" baseline="-25000">
                <a:solidFill>
                  <a:schemeClr val="bg1"/>
                </a:solidFill>
              </a:rPr>
              <a:t>4</a:t>
            </a:r>
            <a:r>
              <a:rPr lang="en-US" altLang="zh-CN" baseline="-25000"/>
              <a:t> </a:t>
            </a:r>
            <a:r>
              <a:rPr lang="zh-CN" altLang="en-US"/>
              <a:t>和 </a:t>
            </a:r>
            <a:r>
              <a:rPr lang="en-US" altLang="zh-CN">
                <a:solidFill>
                  <a:schemeClr val="bg1"/>
                </a:solidFill>
              </a:rPr>
              <a:t>α</a:t>
            </a:r>
            <a:r>
              <a:rPr lang="en-US" altLang="zh-CN" baseline="-25000">
                <a:solidFill>
                  <a:schemeClr val="bg1"/>
                </a:solidFill>
              </a:rPr>
              <a:t>2 </a:t>
            </a:r>
            <a:r>
              <a:rPr lang="en-US" altLang="zh-CN">
                <a:solidFill>
                  <a:schemeClr val="bg1"/>
                </a:solidFill>
              </a:rPr>
              <a:t>α</a:t>
            </a:r>
            <a:r>
              <a:rPr lang="en-US" altLang="zh-CN" baseline="-25000">
                <a:solidFill>
                  <a:schemeClr val="bg1"/>
                </a:solidFill>
              </a:rPr>
              <a:t>3 </a:t>
            </a:r>
            <a:r>
              <a:rPr lang="en-US" altLang="zh-CN">
                <a:solidFill>
                  <a:schemeClr val="bg1"/>
                </a:solidFill>
              </a:rPr>
              <a:t>α</a:t>
            </a:r>
            <a:r>
              <a:rPr lang="en-US" altLang="zh-CN" baseline="-25000">
                <a:solidFill>
                  <a:schemeClr val="bg1"/>
                </a:solidFill>
              </a:rPr>
              <a:t>4</a:t>
            </a:r>
            <a:r>
              <a:rPr lang="en-US" altLang="zh-CN" baseline="-25000"/>
              <a:t> </a:t>
            </a:r>
            <a:r>
              <a:rPr lang="en-US" altLang="zh-CN"/>
              <a:t>α</a:t>
            </a:r>
            <a:r>
              <a:rPr lang="en-US" altLang="zh-CN" baseline="-25000"/>
              <a:t>5</a:t>
            </a:r>
            <a:r>
              <a:rPr lang="zh-CN" altLang="en-US"/>
              <a:t>的形式 。</a:t>
            </a:r>
          </a:p>
        </p:txBody>
      </p:sp>
      <p:sp>
        <p:nvSpPr>
          <p:cNvPr id="12302" name="WordArt 14">
            <a:extLst>
              <a:ext uri="{FF2B5EF4-FFF2-40B4-BE49-F238E27FC236}">
                <a16:creationId xmlns:a16="http://schemas.microsoft.com/office/drawing/2014/main" id="{7E2D85AB-18AC-4911-9CCC-A792A1325F5B}"/>
              </a:ext>
            </a:extLst>
          </p:cNvPr>
          <p:cNvSpPr>
            <a:spLocks noChangeArrowheads="1" noChangeShapeType="1" noTextEdit="1"/>
          </p:cNvSpPr>
          <p:nvPr/>
        </p:nvSpPr>
        <p:spPr bwMode="auto">
          <a:xfrm>
            <a:off x="1828800" y="152400"/>
            <a:ext cx="5943600" cy="485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4 </a:t>
            </a:r>
            <a:r>
              <a:rPr lang="zh-CN" altLang="en-US" sz="3600" kern="10" spc="720">
                <a:gradFill rotWithShape="0">
                  <a:gsLst>
                    <a:gs pos="0">
                      <a:srgbClr val="AAAAAA"/>
                    </a:gs>
                    <a:gs pos="100000">
                      <a:srgbClr val="FFFFFF"/>
                    </a:gs>
                  </a:gsLst>
                  <a:lin ang="5400000" scaled="1"/>
                </a:gradFill>
                <a:effectLst>
                  <a:outerShdw dist="45791" dir="3378596" algn="ctr" rotWithShape="0">
                    <a:srgbClr val="4D4D4D"/>
                  </a:outerShdw>
                </a:effectLst>
                <a:latin typeface="华文行楷" panose="02010800040101010101" pitchFamily="2" charset="-122"/>
                <a:ea typeface="华文行楷" panose="02010800040101010101" pitchFamily="2" charset="-122"/>
              </a:rPr>
              <a:t>欧拉图和汉密尔顿图</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1874</Words>
  <Application>Microsoft Office PowerPoint</Application>
  <PresentationFormat>全屏显示(4:3)</PresentationFormat>
  <Paragraphs>135</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Times New Roman</vt:lpstr>
      <vt:lpstr>宋体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zhhz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zkl2k</dc:creator>
  <cp:lastModifiedBy>高歌</cp:lastModifiedBy>
  <cp:revision>43</cp:revision>
  <dcterms:created xsi:type="dcterms:W3CDTF">2003-08-11T01:25:19Z</dcterms:created>
  <dcterms:modified xsi:type="dcterms:W3CDTF">2021-11-10T03:44:59Z</dcterms:modified>
</cp:coreProperties>
</file>