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016C-2AA8-4B6E-A327-3D7EFD9AB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47FE3-B242-4218-A8C0-CD6F758BD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6428A-FAFC-41DC-9F50-05EFDFD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1E848-59C3-4AC0-8F7C-AF8D8476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64BEB-2A02-4DB1-ABE1-DE6EE63E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9EE09-8B00-49E4-958B-0C4059E284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67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D833D-5ADE-4421-A144-90C6DABD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93123F-2532-4222-B881-5BEEBBE36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6955C-910E-4571-8749-75DB0500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4992A-626D-4856-8B7D-C97A9083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8590B-4DC6-4B59-8363-9FF4454E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AC578-CFEF-44B8-A326-414DE2484B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84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FF1A51-AB4D-46ED-91EC-F85651D5D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E430C-70BD-49B4-BE13-018C7CA63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32032-5385-442B-9324-4EA53140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36957-5058-4835-B082-379CA40A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B101E-FCC2-41F6-8308-B5E9CED3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0F2D7-DE11-457C-B1B0-A55E89C92A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20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2F0C1-27E8-4757-AB3E-9695780A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F1C70-C124-4BD7-A430-4A534303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F45FE-56B8-40C7-921D-5D59C3B9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7AA23-E279-42E5-9930-027D36DC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975FD-F6DA-4E86-B09A-44C0E63B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60F32-93A6-4EDF-A5DA-FFBDDDD22A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4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9B9FD-2BC7-4469-887A-66DBB1EF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2D574-28E1-489C-B2EA-89EB90BB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40093-E343-4C5B-85A9-F7F98311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D0F45-2FCD-4C31-B43C-C6A74EC3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BF25C-BD72-4CEA-BCFB-20FCD4D2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756A1-F647-4EA2-B313-3D91E3902C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16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3BE29-D7C5-48AD-8D36-D3F75B8A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F4A85-B554-4D97-8E1F-1A1ABED97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B79EE9-5B59-42A2-BB06-510FE56A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01806-4D71-4C28-8F9A-9D0384CD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65877-F4D6-4780-975B-DCFB7F24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82A0F-3C10-4FA6-B32E-69383AD1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765EE-0A7E-4308-8116-3319A5E3E7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58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1A9-FBAD-4F98-9624-45E66985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7EC6D-ABC9-41F7-89E6-FED1D4DA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5FB52-2DE7-4AF4-B9A8-BE5281A1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8799BD-5A18-4DB4-BBBD-6E06446C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3091B6-1489-4BE3-98DA-8BE334E89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3073C3-60AA-4ABF-9339-4AC49067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8EB69-6561-432C-BF8E-BDCAD13C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623004-49D3-4473-9919-DCA8AA93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96BD3-BEC3-464C-8FAB-63AB5FB7A2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74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4129B-E903-483F-87EC-EFF613C6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E9036-9625-4644-8A7C-20AA3C01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8A2CD-777B-4527-9A2F-022561DA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4006AB-31B7-47AF-B406-0C8402EC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F1189-1C92-47E2-A27C-5436FB4A20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6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0B320D-C3B1-45C3-9C46-C8712353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039C4E-DD26-462E-836D-A1F3292D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0D25B-9E5E-48A2-A9A7-484DE8BF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E97B8-1EDD-42FD-8E40-928FD400C6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3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15153-C677-485B-BD94-1282B3F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D81A9-8379-49F2-B330-209B77C6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528E9-B306-4828-A90B-1D323112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038EE-4785-45C5-8E07-2B6C35F4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1A4BE-E9D1-4E3B-BAD7-6C511828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53A06-F3B6-4216-8689-5DC45060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B83C3-82C4-44CE-910A-7AED090F36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6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71F32-533E-4D0B-84F5-92CBCEB4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C28117-BF73-462C-9792-69E3B914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E9DB3D-EF70-435F-BB1B-0A5BBD668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D06F5-2A77-466E-A94E-1B5A8128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FE2F5-A056-4652-95CE-0A6B4C37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4C72C-3893-4DCC-ACD2-4E6B67EC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A0205-6B2C-47A3-9B21-E3C5B2A6CA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06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F466CE9-88CA-41E8-A95B-920C26D44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2B902EF-F71D-4C0A-8D11-9C58B9E0A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F391278-A397-43EE-92C3-D3B3548AB7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E44247-2945-421A-9F97-526B68FDD5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88F0BC5-9F2B-432E-B0AF-026E830F2C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29BB50-AD9D-4B38-8B6A-4CD93D5F6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5DE6D24E-C39C-4A76-8172-C000D6977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WordArt 3">
            <a:extLst>
              <a:ext uri="{FF2B5EF4-FFF2-40B4-BE49-F238E27FC236}">
                <a16:creationId xmlns:a16="http://schemas.microsoft.com/office/drawing/2014/main" id="{984E62F5-7EF2-46AC-9500-7FC2B71D52B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7-5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平面图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BC405F4F-50EB-4C11-8E58-3F1D7D162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6AE6509D-EAAB-4428-A55F-3C4E99E50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B460789D-DA64-499A-8B81-B854B4693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A7B19B98-84BF-4F53-92D5-7B936A81B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371600"/>
            <a:ext cx="4419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solidFill>
                  <a:schemeClr val="bg1"/>
                </a:solidFill>
              </a:rPr>
              <a:t>一、</a:t>
            </a:r>
            <a:r>
              <a:rPr lang="zh-CN" altLang="en-US" sz="2800">
                <a:solidFill>
                  <a:schemeClr val="bg1"/>
                </a:solidFill>
                <a:hlinkClick r:id="rId2" action="ppaction://hlinksldjump"/>
              </a:rPr>
              <a:t>平面图的定义</a:t>
            </a:r>
            <a:endParaRPr lang="zh-CN" altLang="en-US" sz="2800">
              <a:solidFill>
                <a:schemeClr val="bg1"/>
              </a:solidFill>
            </a:endParaRP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二、</a:t>
            </a:r>
            <a:r>
              <a:rPr lang="zh-CN" altLang="en-US" sz="2800">
                <a:solidFill>
                  <a:schemeClr val="bg1"/>
                </a:solidFill>
                <a:hlinkClick r:id="rId3" action="ppaction://hlinksldjump"/>
              </a:rPr>
              <a:t>平面图的性质</a:t>
            </a:r>
            <a:endParaRPr lang="zh-CN" altLang="en-US" sz="2800">
              <a:solidFill>
                <a:schemeClr val="bg1"/>
              </a:solidFill>
            </a:endParaRP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三、</a:t>
            </a:r>
            <a:r>
              <a:rPr lang="zh-CN" altLang="en-US" sz="2800">
                <a:solidFill>
                  <a:schemeClr val="bg1"/>
                </a:solidFill>
                <a:hlinkClick r:id="rId4" action="ppaction://hlinksldjump"/>
              </a:rPr>
              <a:t>平面图的判别条件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1609EB48-518E-4CA3-A240-7F41A8161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1D6761A6-1B50-4705-9BF9-59F6A9CEF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868A577-431C-4238-A093-D691B6DC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D2D833E0-B92E-4848-B29A-E9E7829B8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C6A57216-DAAA-424B-8AD3-90317956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zh-CN" altLang="zh-CN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AAE3827B-9330-4B96-A69C-358A126D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97783160-D9B3-4AC1-AFF3-347130EA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7924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定理</a:t>
            </a:r>
            <a:r>
              <a:rPr lang="en-US" altLang="zh-CN" b="1">
                <a:solidFill>
                  <a:srgbClr val="A50021"/>
                </a:solidFill>
              </a:rPr>
              <a:t>7-5. 4</a:t>
            </a:r>
            <a:r>
              <a:rPr lang="zh-CN" altLang="en-US" b="1">
                <a:solidFill>
                  <a:srgbClr val="A50021"/>
                </a:solidFill>
              </a:rPr>
              <a:t>（</a:t>
            </a:r>
            <a:r>
              <a:rPr lang="en-US" altLang="zh-CN" b="1" i="1">
                <a:solidFill>
                  <a:srgbClr val="A50021"/>
                </a:solidFill>
              </a:rPr>
              <a:t>Kuratowski</a:t>
            </a:r>
            <a:r>
              <a:rPr lang="zh-CN" altLang="en-US" b="1">
                <a:solidFill>
                  <a:srgbClr val="A50021"/>
                </a:solidFill>
              </a:rPr>
              <a:t>定理）</a:t>
            </a:r>
            <a:r>
              <a:rPr lang="zh-CN" altLang="en-US">
                <a:solidFill>
                  <a:schemeClr val="bg1"/>
                </a:solidFill>
              </a:rPr>
              <a:t>   一个图是平面图，当且仅当它不包含与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3,3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度结点内同构的子图。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3,3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（如图</a:t>
            </a:r>
            <a:r>
              <a:rPr lang="en-US" altLang="zh-CN">
                <a:solidFill>
                  <a:schemeClr val="bg1"/>
                </a:solidFill>
              </a:rPr>
              <a:t>7-5.7</a:t>
            </a:r>
            <a:r>
              <a:rPr lang="zh-CN" altLang="en-US">
                <a:solidFill>
                  <a:schemeClr val="bg1"/>
                </a:solidFill>
              </a:rPr>
              <a:t>）常称作库拉托夫斯基图，这个定理虽然很基本，但证明很长，故从略。</a:t>
            </a:r>
          </a:p>
        </p:txBody>
      </p:sp>
      <p:pic>
        <p:nvPicPr>
          <p:cNvPr id="11278" name="Picture 14">
            <a:extLst>
              <a:ext uri="{FF2B5EF4-FFF2-40B4-BE49-F238E27FC236}">
                <a16:creationId xmlns:a16="http://schemas.microsoft.com/office/drawing/2014/main" id="{A09BD74B-F7B9-40C9-9C3F-591A9DB5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52578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9" name="WordArt 15">
            <a:extLst>
              <a:ext uri="{FF2B5EF4-FFF2-40B4-BE49-F238E27FC236}">
                <a16:creationId xmlns:a16="http://schemas.microsoft.com/office/drawing/2014/main" id="{628F10B0-555D-4B15-A32E-34C46886A77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7-5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平面图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:a16="http://schemas.microsoft.com/office/drawing/2014/main" id="{55AF1A7F-F5A8-4143-86EB-02DB53E89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46DC9F82-2358-4B31-85D5-4F83C7375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56A8EB10-23A9-4380-94D2-73CBEA41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C4A0F3FC-A66B-4E5E-950C-6C61235A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76DBDCDF-E4E6-4379-9F4A-C1E76BD1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5344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solidFill>
                  <a:schemeClr val="bg1"/>
                </a:solidFill>
              </a:rPr>
              <a:t>一、平面图的定义</a:t>
            </a:r>
            <a:endParaRPr lang="zh-CN" altLang="en-US" b="1">
              <a:solidFill>
                <a:schemeClr val="bg1"/>
              </a:solidFill>
            </a:endParaRPr>
          </a:p>
          <a:p>
            <a:pPr algn="just"/>
            <a:r>
              <a:rPr lang="zh-CN" altLang="en-US" b="1">
                <a:solidFill>
                  <a:srgbClr val="FF0066"/>
                </a:solidFill>
              </a:rPr>
              <a:t>定义</a:t>
            </a:r>
            <a:r>
              <a:rPr lang="en-US" altLang="zh-CN" b="1">
                <a:solidFill>
                  <a:srgbClr val="FF0066"/>
                </a:solidFill>
              </a:rPr>
              <a:t>7-5. 1</a:t>
            </a:r>
            <a:r>
              <a:rPr lang="en-US" altLang="zh-CN" b="1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</a:t>
            </a:r>
            <a:r>
              <a:rPr lang="en-US" altLang="zh-CN">
                <a:solidFill>
                  <a:schemeClr val="bg1"/>
                </a:solidFill>
              </a:rPr>
              <a:t>G=&lt;V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E&gt;</a:t>
            </a:r>
            <a:r>
              <a:rPr lang="zh-CN" altLang="en-US">
                <a:solidFill>
                  <a:schemeClr val="bg1"/>
                </a:solidFill>
              </a:rPr>
              <a:t>是一个无向图，如果能够把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的所有结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点和边画在一个平面上，使得任何两条边除了结点外没有其它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的交点，就称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是一个平面图，否则称为非平面图。</a:t>
            </a:r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5DEFF4DA-872C-4556-9F83-FD6C1653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46005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" name="Text Box 10">
            <a:extLst>
              <a:ext uri="{FF2B5EF4-FFF2-40B4-BE49-F238E27FC236}">
                <a16:creationId xmlns:a16="http://schemas.microsoft.com/office/drawing/2014/main" id="{A27EBC6C-1DC2-46E9-B033-56AF193CA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图</a:t>
            </a:r>
            <a:r>
              <a:rPr lang="en-US" altLang="zh-CN">
                <a:solidFill>
                  <a:schemeClr val="bg1"/>
                </a:solidFill>
              </a:rPr>
              <a:t>7-5.1</a:t>
            </a:r>
            <a:r>
              <a:rPr lang="zh-CN" altLang="en-US">
                <a:solidFill>
                  <a:schemeClr val="bg1"/>
                </a:solidFill>
              </a:rPr>
              <a:t>为平面图</a:t>
            </a:r>
          </a:p>
        </p:txBody>
      </p:sp>
      <p:sp>
        <p:nvSpPr>
          <p:cNvPr id="4107" name="WordArt 11">
            <a:extLst>
              <a:ext uri="{FF2B5EF4-FFF2-40B4-BE49-F238E27FC236}">
                <a16:creationId xmlns:a16="http://schemas.microsoft.com/office/drawing/2014/main" id="{5BD65E7A-EC40-4ECE-B425-C41CE34B5DF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7-5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build="p" autoUpdateAnimBg="0"/>
      <p:bldP spid="410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4FF4B0B2-7688-4F67-AF3F-07A2388A1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AE96AEE6-7122-4CEB-BE7A-C14381E69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02E31DA9-C3DA-4978-8E97-7113F5488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DB47C3CB-DFA1-439B-A833-AFA8F1089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FED5838E-F39A-4938-B029-385CDEB1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2007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" name="Text Box 10">
            <a:extLst>
              <a:ext uri="{FF2B5EF4-FFF2-40B4-BE49-F238E27FC236}">
                <a16:creationId xmlns:a16="http://schemas.microsoft.com/office/drawing/2014/main" id="{E2502249-FBD7-4A93-A881-E5961B1FE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705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7-5.2(a)</a:t>
            </a:r>
            <a:r>
              <a:rPr lang="zh-CN" altLang="en-US"/>
              <a:t>不论怎样改画至少有两条边相交，该图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为非平面图。</a:t>
            </a:r>
          </a:p>
        </p:txBody>
      </p:sp>
      <p:sp>
        <p:nvSpPr>
          <p:cNvPr id="5131" name="WordArt 11">
            <a:extLst>
              <a:ext uri="{FF2B5EF4-FFF2-40B4-BE49-F238E27FC236}">
                <a16:creationId xmlns:a16="http://schemas.microsoft.com/office/drawing/2014/main" id="{1FAD76BB-3C3A-41F1-A218-EBA5DD7448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7-5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3F1E6AFD-435A-470B-9272-7FFAB1813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6189BF81-479E-45F7-8CA3-03C8515DC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C93EF85C-B68E-4274-A017-F2D8A352F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3C503962-0AB6-4B41-9AC6-AC0E1BE21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C9C7F12E-6626-4277-B7FE-2D341767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3820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>
                <a:solidFill>
                  <a:srgbClr val="FF0066"/>
                </a:solidFill>
              </a:rPr>
              <a:t>定义</a:t>
            </a:r>
            <a:r>
              <a:rPr lang="en-US" altLang="zh-CN" sz="2800" b="1">
                <a:solidFill>
                  <a:srgbClr val="FF0066"/>
                </a:solidFill>
              </a:rPr>
              <a:t>7-5. 2</a:t>
            </a:r>
            <a:r>
              <a:rPr lang="en-US" altLang="zh-CN" sz="2800" b="1">
                <a:solidFill>
                  <a:schemeClr val="bg1"/>
                </a:solidFill>
              </a:rPr>
              <a:t>  </a:t>
            </a:r>
            <a:r>
              <a:rPr lang="zh-CN" altLang="en-US" sz="2800">
                <a:solidFill>
                  <a:schemeClr val="bg1"/>
                </a:solidFill>
              </a:rPr>
              <a:t>设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是一连通平面图，由图中的边所包围</a:t>
            </a:r>
          </a:p>
          <a:p>
            <a:pPr algn="just" eaLnBrk="0" hangingPunct="0"/>
            <a:r>
              <a:rPr lang="zh-CN" altLang="en-US" sz="2800">
                <a:solidFill>
                  <a:schemeClr val="bg1"/>
                </a:solidFill>
              </a:rPr>
              <a:t>的区域，在区域内既不包含图的结点，也不包含图的</a:t>
            </a:r>
          </a:p>
          <a:p>
            <a:pPr algn="just" eaLnBrk="0" hangingPunct="0"/>
            <a:r>
              <a:rPr lang="zh-CN" altLang="en-US" sz="2800">
                <a:solidFill>
                  <a:schemeClr val="bg1"/>
                </a:solidFill>
              </a:rPr>
              <a:t>边，这样的区域称为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的一个面，包围该面的诸边所</a:t>
            </a:r>
          </a:p>
          <a:p>
            <a:pPr algn="just" eaLnBrk="0" hangingPunct="0"/>
            <a:r>
              <a:rPr lang="zh-CN" altLang="en-US" sz="2800">
                <a:solidFill>
                  <a:schemeClr val="bg1"/>
                </a:solidFill>
              </a:rPr>
              <a:t>构成的回路称为这个面的边界，该边界所包含的边数称为它的次数。</a:t>
            </a:r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EFEF9DCA-A121-4CD8-843D-8FE4F51E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13100"/>
            <a:ext cx="35718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4" name="Text Box 10">
            <a:extLst>
              <a:ext uri="{FF2B5EF4-FFF2-40B4-BE49-F238E27FC236}">
                <a16:creationId xmlns:a16="http://schemas.microsoft.com/office/drawing/2014/main" id="{253EA1A1-A964-48D2-88A3-AC7E8EC1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24200"/>
            <a:ext cx="3048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面的边界的回路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长度称作是该面的次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数，记作</a:t>
            </a:r>
            <a:r>
              <a:rPr lang="en-US" altLang="zh-CN" i="1">
                <a:solidFill>
                  <a:schemeClr val="bg1"/>
                </a:solidFill>
              </a:rPr>
              <a:t>deg</a:t>
            </a:r>
            <a:r>
              <a:rPr lang="en-US" altLang="zh-CN">
                <a:solidFill>
                  <a:schemeClr val="bg1"/>
                </a:solidFill>
              </a:rPr>
              <a:t>(r)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47B07A31-C35C-4B7C-99E4-EF6B23C2C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867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5" action="ppaction://hlinksldjump"/>
              </a:rPr>
              <a:t>返回</a:t>
            </a:r>
            <a:endParaRPr lang="zh-CN" altLang="en-US"/>
          </a:p>
        </p:txBody>
      </p:sp>
      <p:sp>
        <p:nvSpPr>
          <p:cNvPr id="6156" name="WordArt 12">
            <a:extLst>
              <a:ext uri="{FF2B5EF4-FFF2-40B4-BE49-F238E27FC236}">
                <a16:creationId xmlns:a16="http://schemas.microsoft.com/office/drawing/2014/main" id="{EF561E55-BB79-46DA-BBF7-0C36A099FE6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7-5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build="p" autoUpdateAnimBg="0"/>
      <p:bldP spid="615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270BF97F-B484-43DC-8B16-BAAFD9A5F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35ABF298-D7B1-4040-8389-58B5DD7BF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7DE9AFEB-B7A2-45EA-8391-E86CD9F10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F96B9651-AAC7-44C5-8FDD-DF842AB5A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5E855253-D4D4-4CC3-8D71-ECC8BCE6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zh-CN" altLang="zh-CN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51E97280-FB9D-43A1-A029-FF2A7346D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153400" cy="350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二、平面图的性质</a:t>
            </a: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rgbClr val="A50021"/>
                </a:solidFill>
              </a:rPr>
              <a:t>定理</a:t>
            </a:r>
            <a:r>
              <a:rPr lang="en-US" altLang="zh-CN" b="1">
                <a:solidFill>
                  <a:srgbClr val="A50021"/>
                </a:solidFill>
              </a:rPr>
              <a:t>7-5. 1</a:t>
            </a:r>
            <a:r>
              <a:rPr lang="en-US" altLang="zh-CN" b="1">
                <a:solidFill>
                  <a:schemeClr val="bg1"/>
                </a:solidFill>
              </a:rPr>
              <a:t>     </a:t>
            </a:r>
            <a:r>
              <a:rPr lang="zh-CN" altLang="en-US">
                <a:solidFill>
                  <a:schemeClr val="bg1"/>
                </a:solidFill>
              </a:rPr>
              <a:t>一个有限平面图，面的次数之和等于其边数的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              两倍。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b="1"/>
              <a:t>证明</a:t>
            </a:r>
            <a:r>
              <a:rPr lang="zh-CN" altLang="en-US">
                <a:solidFill>
                  <a:schemeClr val="bg1"/>
                </a:solidFill>
              </a:rPr>
              <a:t>：	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因为任何一条边，或者是二个面的公共边，或者在一个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面中作为边界被重复计算两次，故面的次数之和等于其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边数的两倍。</a:t>
            </a:r>
          </a:p>
        </p:txBody>
      </p:sp>
      <p:sp>
        <p:nvSpPr>
          <p:cNvPr id="7179" name="WordArt 11">
            <a:extLst>
              <a:ext uri="{FF2B5EF4-FFF2-40B4-BE49-F238E27FC236}">
                <a16:creationId xmlns:a16="http://schemas.microsoft.com/office/drawing/2014/main" id="{DD3CD607-05E3-4BE2-AD2D-54382A3EF9C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7-5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C422888E-D243-4B9C-9ED7-3DA822DF5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EB1AFBF8-44FB-48B4-98F7-69D738EA2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DB6DFF81-B50E-4B3C-810D-86030B05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635F3058-274C-4248-863A-A9FE2342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C1F49691-D554-45F0-9E3D-0668C1F44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zh-CN" altLang="zh-CN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B699A3CA-4B7B-40D5-B35A-9796DB03B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二、平面图的性质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045E7A21-C524-442D-A5D3-593A5BC86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8915400" cy="563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</a:rPr>
              <a:t>定理</a:t>
            </a:r>
            <a:r>
              <a:rPr lang="en-US" altLang="zh-CN" sz="2000" b="1">
                <a:solidFill>
                  <a:srgbClr val="A50021"/>
                </a:solidFill>
              </a:rPr>
              <a:t>7-5. 2</a:t>
            </a:r>
            <a:r>
              <a:rPr lang="zh-CN" altLang="en-US" sz="2000" b="1">
                <a:solidFill>
                  <a:srgbClr val="A50021"/>
                </a:solidFill>
              </a:rPr>
              <a:t>（欧拉定理）</a:t>
            </a:r>
            <a:r>
              <a:rPr lang="zh-CN" altLang="en-US" sz="2000">
                <a:solidFill>
                  <a:schemeClr val="bg1"/>
                </a:solidFill>
              </a:rPr>
              <a:t>设有一个连通的平面图</a:t>
            </a:r>
            <a:r>
              <a:rPr lang="en-US" altLang="zh-CN" sz="2000">
                <a:solidFill>
                  <a:schemeClr val="bg1"/>
                </a:solidFill>
              </a:rPr>
              <a:t>G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                   共有</a:t>
            </a:r>
            <a:r>
              <a:rPr lang="en-US" altLang="zh-CN" sz="2000">
                <a:solidFill>
                  <a:schemeClr val="bg1"/>
                </a:solidFill>
              </a:rPr>
              <a:t>v</a:t>
            </a:r>
            <a:r>
              <a:rPr lang="zh-CN" altLang="en-US" sz="2000">
                <a:solidFill>
                  <a:schemeClr val="bg1"/>
                </a:solidFill>
              </a:rPr>
              <a:t>个结点</a:t>
            </a:r>
            <a:r>
              <a:rPr lang="en-US" altLang="zh-CN" sz="2000">
                <a:solidFill>
                  <a:schemeClr val="bg1"/>
                </a:solidFill>
              </a:rPr>
              <a:t>e</a:t>
            </a:r>
            <a:r>
              <a:rPr lang="zh-CN" altLang="en-US" sz="2000">
                <a:solidFill>
                  <a:schemeClr val="bg1"/>
                </a:solidFill>
              </a:rPr>
              <a:t>条边和</a:t>
            </a:r>
            <a:r>
              <a:rPr lang="en-US" altLang="zh-CN" sz="2000">
                <a:solidFill>
                  <a:schemeClr val="bg1"/>
                </a:solidFill>
              </a:rPr>
              <a:t>r</a:t>
            </a:r>
            <a:r>
              <a:rPr lang="zh-CN" altLang="en-US" sz="2000">
                <a:solidFill>
                  <a:schemeClr val="bg1"/>
                </a:solidFill>
              </a:rPr>
              <a:t>个面，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                   则欧拉公式       </a:t>
            </a:r>
            <a:r>
              <a:rPr lang="en-US" altLang="zh-CN" sz="2000">
                <a:solidFill>
                  <a:schemeClr val="bg1"/>
                </a:solidFill>
              </a:rPr>
              <a:t>v-e+r =2      </a:t>
            </a:r>
            <a:r>
              <a:rPr lang="zh-CN" altLang="en-US" sz="2000">
                <a:solidFill>
                  <a:schemeClr val="bg1"/>
                </a:solidFill>
              </a:rPr>
              <a:t>成立。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 b="1"/>
              <a:t>证明</a:t>
            </a:r>
            <a:r>
              <a:rPr lang="en-US" altLang="zh-CN" sz="2000" b="1"/>
              <a:t>:</a:t>
            </a:r>
            <a:r>
              <a:rPr lang="zh-CN" altLang="en-US" sz="2000" b="1"/>
              <a:t>对边数用数学归纳法。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）若</a:t>
            </a:r>
            <a:r>
              <a:rPr lang="en-US" altLang="zh-CN" sz="2000">
                <a:solidFill>
                  <a:schemeClr val="bg1"/>
                </a:solidFill>
              </a:rPr>
              <a:t>G</a:t>
            </a:r>
            <a:r>
              <a:rPr lang="zh-CN" altLang="en-US" sz="2000">
                <a:solidFill>
                  <a:schemeClr val="bg1"/>
                </a:solidFill>
              </a:rPr>
              <a:t>为一个孤立结点，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则</a:t>
            </a:r>
            <a:r>
              <a:rPr lang="en-US" altLang="zh-CN" sz="2000">
                <a:solidFill>
                  <a:schemeClr val="bg1"/>
                </a:solidFill>
              </a:rPr>
              <a:t>v=1 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e=0   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r=1,</a:t>
            </a:r>
            <a:r>
              <a:rPr lang="zh-CN" altLang="en-US" sz="2000">
                <a:solidFill>
                  <a:schemeClr val="bg1"/>
                </a:solidFill>
              </a:rPr>
              <a:t>故</a:t>
            </a:r>
            <a:r>
              <a:rPr lang="en-US" altLang="zh-CN" sz="2000">
                <a:solidFill>
                  <a:schemeClr val="bg1"/>
                </a:solidFill>
              </a:rPr>
              <a:t>v-e+r =2 </a:t>
            </a:r>
            <a:r>
              <a:rPr lang="zh-CN" altLang="en-US" sz="2000">
                <a:solidFill>
                  <a:schemeClr val="bg1"/>
                </a:solidFill>
              </a:rPr>
              <a:t>成立。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）若</a:t>
            </a:r>
            <a:r>
              <a:rPr lang="en-US" altLang="zh-CN" sz="2000">
                <a:solidFill>
                  <a:schemeClr val="bg1"/>
                </a:solidFill>
              </a:rPr>
              <a:t>G</a:t>
            </a:r>
            <a:r>
              <a:rPr lang="zh-CN" altLang="en-US" sz="2000">
                <a:solidFill>
                  <a:schemeClr val="bg1"/>
                </a:solidFill>
              </a:rPr>
              <a:t>为一条边，即</a:t>
            </a:r>
            <a:r>
              <a:rPr lang="en-US" altLang="zh-CN" sz="2000">
                <a:solidFill>
                  <a:schemeClr val="bg1"/>
                </a:solidFill>
              </a:rPr>
              <a:t>v=2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</a:rPr>
              <a:t>e=1,r=1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，故</a:t>
            </a:r>
            <a:r>
              <a:rPr lang="en-US" altLang="zh-CN" sz="2000">
                <a:solidFill>
                  <a:schemeClr val="bg1"/>
                </a:solidFill>
              </a:rPr>
              <a:t>v-e+r =2 </a:t>
            </a:r>
            <a:r>
              <a:rPr lang="zh-CN" altLang="en-US" sz="2000">
                <a:solidFill>
                  <a:schemeClr val="bg1"/>
                </a:solidFill>
              </a:rPr>
              <a:t>成立。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）设</a:t>
            </a:r>
            <a:r>
              <a:rPr lang="en-US" altLang="zh-CN" sz="2000">
                <a:solidFill>
                  <a:schemeClr val="bg1"/>
                </a:solidFill>
              </a:rPr>
              <a:t>G</a:t>
            </a:r>
            <a:r>
              <a:rPr lang="zh-CN" altLang="en-US" sz="2000">
                <a:solidFill>
                  <a:schemeClr val="bg1"/>
                </a:solidFill>
              </a:rPr>
              <a:t>为</a:t>
            </a:r>
            <a:r>
              <a:rPr lang="en-US" altLang="zh-CN" sz="2000">
                <a:solidFill>
                  <a:schemeClr val="bg1"/>
                </a:solidFill>
              </a:rPr>
              <a:t>k</a:t>
            </a:r>
            <a:r>
              <a:rPr lang="zh-CN" altLang="en-US" sz="2000">
                <a:solidFill>
                  <a:schemeClr val="bg1"/>
                </a:solidFill>
              </a:rPr>
              <a:t>条边时，欧拉公式成立。   即</a:t>
            </a:r>
            <a:r>
              <a:rPr lang="en-US" altLang="zh-CN" sz="2000">
                <a:solidFill>
                  <a:schemeClr val="bg1"/>
                </a:solidFill>
              </a:rPr>
              <a:t>v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-r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+r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 = 2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下面考察</a:t>
            </a:r>
            <a:r>
              <a:rPr lang="en-US" altLang="zh-CN" sz="2000">
                <a:solidFill>
                  <a:schemeClr val="bg1"/>
                </a:solidFill>
              </a:rPr>
              <a:t>G</a:t>
            </a:r>
            <a:r>
              <a:rPr lang="zh-CN" altLang="en-US" sz="2000">
                <a:solidFill>
                  <a:schemeClr val="bg1"/>
                </a:solidFill>
              </a:rPr>
              <a:t>为</a:t>
            </a:r>
            <a:r>
              <a:rPr lang="en-US" altLang="zh-CN" sz="2000">
                <a:solidFill>
                  <a:schemeClr val="bg1"/>
                </a:solidFill>
              </a:rPr>
              <a:t>k+1</a:t>
            </a:r>
            <a:r>
              <a:rPr lang="zh-CN" altLang="en-US" sz="2000">
                <a:solidFill>
                  <a:schemeClr val="bg1"/>
                </a:solidFill>
              </a:rPr>
              <a:t>条边时的情况。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       因为在</a:t>
            </a:r>
            <a:r>
              <a:rPr lang="en-US" altLang="zh-CN" sz="2000">
                <a:solidFill>
                  <a:schemeClr val="bg1"/>
                </a:solidFill>
              </a:rPr>
              <a:t>k</a:t>
            </a:r>
            <a:r>
              <a:rPr lang="zh-CN" altLang="en-US" sz="2000">
                <a:solidFill>
                  <a:schemeClr val="bg1"/>
                </a:solidFill>
              </a:rPr>
              <a:t>条边的连通图上增加一条边，使它仍为连通图，只有下述两种情况：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bg1"/>
                </a:solidFill>
              </a:rPr>
              <a:t>a</a:t>
            </a:r>
            <a:r>
              <a:rPr lang="zh-CN" altLang="en-US" sz="2000">
                <a:solidFill>
                  <a:schemeClr val="bg1"/>
                </a:solidFill>
              </a:rPr>
              <a:t>）加上一个新结点</a:t>
            </a:r>
            <a:r>
              <a:rPr lang="en-US" altLang="zh-CN" sz="2000">
                <a:solidFill>
                  <a:schemeClr val="bg1"/>
                </a:solidFill>
              </a:rPr>
              <a:t>Q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Q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与图上的一点</a:t>
            </a:r>
            <a:r>
              <a:rPr lang="en-US" altLang="zh-CN" sz="2000">
                <a:solidFill>
                  <a:schemeClr val="bg1"/>
                </a:solidFill>
              </a:rPr>
              <a:t>Q</a:t>
            </a:r>
            <a:r>
              <a:rPr lang="en-US" altLang="zh-CN" sz="2000" baseline="-25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相连，（如图</a:t>
            </a:r>
            <a:r>
              <a:rPr lang="en-US" altLang="zh-CN" sz="2000">
                <a:solidFill>
                  <a:schemeClr val="bg1"/>
                </a:solidFill>
              </a:rPr>
              <a:t>7-5.4</a:t>
            </a: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a</a:t>
            </a:r>
            <a:r>
              <a:rPr lang="zh-CN" altLang="en-US" sz="2000">
                <a:solidFill>
                  <a:schemeClr val="bg1"/>
                </a:solidFill>
              </a:rPr>
              <a:t>）所示），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此时</a:t>
            </a:r>
            <a:r>
              <a:rPr lang="en-US" altLang="zh-CN" sz="2000">
                <a:solidFill>
                  <a:schemeClr val="bg1"/>
                </a:solidFill>
              </a:rPr>
              <a:t>v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zh-CN" altLang="en-US" sz="2000">
                <a:solidFill>
                  <a:schemeClr val="bg1"/>
                </a:solidFill>
              </a:rPr>
              <a:t>和 </a:t>
            </a:r>
            <a:r>
              <a:rPr lang="en-US" altLang="zh-CN" sz="2000">
                <a:solidFill>
                  <a:schemeClr val="bg1"/>
                </a:solidFill>
              </a:rPr>
              <a:t>e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zh-CN" altLang="en-US" sz="2000">
                <a:solidFill>
                  <a:schemeClr val="bg1"/>
                </a:solidFill>
              </a:rPr>
              <a:t>两者都增加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，而面数 </a:t>
            </a:r>
            <a:r>
              <a:rPr lang="en-US" altLang="zh-CN" sz="2000">
                <a:solidFill>
                  <a:schemeClr val="bg1"/>
                </a:solidFill>
              </a:rPr>
              <a:t>r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zh-CN" altLang="en-US" sz="2000">
                <a:solidFill>
                  <a:schemeClr val="bg1"/>
                </a:solidFill>
              </a:rPr>
              <a:t>未变，故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		</a:t>
            </a:r>
            <a:r>
              <a:rPr lang="en-US" altLang="zh-CN" sz="2000">
                <a:solidFill>
                  <a:schemeClr val="bg1"/>
                </a:solidFill>
              </a:rPr>
              <a:t>(v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+1)-(e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+1)+r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 = v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-e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+r</a:t>
            </a:r>
            <a:r>
              <a:rPr lang="en-US" altLang="zh-CN" sz="2000" baseline="-25000">
                <a:solidFill>
                  <a:schemeClr val="bg1"/>
                </a:solidFill>
              </a:rPr>
              <a:t>k </a:t>
            </a:r>
            <a:r>
              <a:rPr lang="en-US" altLang="zh-CN" sz="2000">
                <a:solidFill>
                  <a:schemeClr val="bg1"/>
                </a:solidFill>
              </a:rPr>
              <a:t>= 2	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    b</a:t>
            </a:r>
            <a:r>
              <a:rPr lang="zh-CN" altLang="en-US" sz="2000">
                <a:solidFill>
                  <a:schemeClr val="bg1"/>
                </a:solidFill>
              </a:rPr>
              <a:t>）用一条边连接图上的两已知点</a:t>
            </a:r>
            <a:r>
              <a:rPr lang="en-US" altLang="zh-CN" sz="2000">
                <a:solidFill>
                  <a:schemeClr val="bg1"/>
                </a:solidFill>
              </a:rPr>
              <a:t>Q</a:t>
            </a:r>
            <a:r>
              <a:rPr lang="en-US" altLang="zh-CN" sz="2000" baseline="-25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Q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，如图</a:t>
            </a:r>
            <a:r>
              <a:rPr lang="en-US" altLang="zh-CN" sz="2000">
                <a:solidFill>
                  <a:schemeClr val="bg1"/>
                </a:solidFill>
              </a:rPr>
              <a:t>7-5.4</a:t>
            </a: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b</a:t>
            </a:r>
            <a:r>
              <a:rPr lang="zh-CN" altLang="en-US" sz="2000">
                <a:solidFill>
                  <a:schemeClr val="bg1"/>
                </a:solidFill>
              </a:rPr>
              <a:t>）所示，此时 </a:t>
            </a:r>
            <a:r>
              <a:rPr lang="en-US" altLang="zh-CN" sz="2000">
                <a:solidFill>
                  <a:schemeClr val="bg1"/>
                </a:solidFill>
              </a:rPr>
              <a:t>e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zh-CN" altLang="en-US" sz="2000">
                <a:solidFill>
                  <a:schemeClr val="bg1"/>
                </a:solidFill>
              </a:rPr>
              <a:t>和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r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zh-CN" altLang="en-US" sz="2000">
                <a:solidFill>
                  <a:schemeClr val="bg1"/>
                </a:solidFill>
              </a:rPr>
              <a:t>都增加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而结点数  </a:t>
            </a:r>
            <a:r>
              <a:rPr lang="en-US" altLang="zh-CN" sz="2000">
                <a:solidFill>
                  <a:schemeClr val="bg1"/>
                </a:solidFill>
              </a:rPr>
              <a:t>v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   </a:t>
            </a:r>
            <a:r>
              <a:rPr lang="zh-CN" altLang="en-US" sz="2000">
                <a:solidFill>
                  <a:schemeClr val="bg1"/>
                </a:solidFill>
              </a:rPr>
              <a:t>未变，故</a:t>
            </a:r>
            <a:r>
              <a:rPr lang="en-US" altLang="zh-CN" sz="2000">
                <a:solidFill>
                  <a:schemeClr val="bg1"/>
                </a:solidFill>
              </a:rPr>
              <a:t>v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-(e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+1)+(r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+1) = v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-e</a:t>
            </a:r>
            <a:r>
              <a:rPr lang="en-US" altLang="zh-CN" sz="2000" baseline="-25000">
                <a:solidFill>
                  <a:schemeClr val="bg1"/>
                </a:solidFill>
              </a:rPr>
              <a:t>k</a:t>
            </a:r>
            <a:r>
              <a:rPr lang="en-US" altLang="zh-CN" sz="2000">
                <a:solidFill>
                  <a:schemeClr val="bg1"/>
                </a:solidFill>
              </a:rPr>
              <a:t>+r</a:t>
            </a:r>
            <a:r>
              <a:rPr lang="en-US" altLang="zh-CN" sz="2000" baseline="-25000">
                <a:solidFill>
                  <a:schemeClr val="bg1"/>
                </a:solidFill>
              </a:rPr>
              <a:t>k </a:t>
            </a:r>
            <a:r>
              <a:rPr lang="en-US" altLang="zh-CN" sz="2000">
                <a:solidFill>
                  <a:schemeClr val="bg1"/>
                </a:solidFill>
              </a:rPr>
              <a:t>= 2</a:t>
            </a:r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A9AE4B1C-8AD4-49BF-B2C4-DAACC0B5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4F3B7533-B1D6-49B4-9F64-7FAE553F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70B8E11B-86C5-4E72-863C-4646CE57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27" name="Rectangle 35">
            <a:extLst>
              <a:ext uri="{FF2B5EF4-FFF2-40B4-BE49-F238E27FC236}">
                <a16:creationId xmlns:a16="http://schemas.microsoft.com/office/drawing/2014/main" id="{5BD4B56F-8BAA-4E8C-B992-924AEDBF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31" name="Rectangle 39">
            <a:extLst>
              <a:ext uri="{FF2B5EF4-FFF2-40B4-BE49-F238E27FC236}">
                <a16:creationId xmlns:a16="http://schemas.microsoft.com/office/drawing/2014/main" id="{AD5C23BF-B53F-4E39-9D7D-1B2F639D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235" name="Picture 43">
            <a:extLst>
              <a:ext uri="{FF2B5EF4-FFF2-40B4-BE49-F238E27FC236}">
                <a16:creationId xmlns:a16="http://schemas.microsoft.com/office/drawing/2014/main" id="{817FBABF-D6A9-419D-A734-851BD285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85800"/>
            <a:ext cx="3657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36" name="WordArt 44">
            <a:extLst>
              <a:ext uri="{FF2B5EF4-FFF2-40B4-BE49-F238E27FC236}">
                <a16:creationId xmlns:a16="http://schemas.microsoft.com/office/drawing/2014/main" id="{AAB3CE2E-52D2-4B6F-BCEF-7D65659942E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7-5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build="p" autoUpdateAnimBg="0"/>
      <p:bldP spid="82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7E2345E3-770D-4BE7-88A4-F7C8C8FDA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995E3550-6522-4BFF-A6D5-8077A5F6E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98B33B30-60E6-49E9-B04F-7EDC96BE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50A0DB57-9402-499E-94F9-A28FDB4E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34CF08AE-E907-4F4A-A054-E7A6CC4F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zh-CN" altLang="zh-CN"/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E444B7FC-FF84-4065-85BD-51AA32D0B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19200"/>
            <a:ext cx="8763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solidFill>
                  <a:srgbClr val="A50021"/>
                </a:solidFill>
              </a:rPr>
              <a:t>定理</a:t>
            </a:r>
            <a:r>
              <a:rPr lang="en-US" altLang="zh-CN" b="1">
                <a:solidFill>
                  <a:srgbClr val="A50021"/>
                </a:solidFill>
              </a:rPr>
              <a:t>7-5. 3</a:t>
            </a:r>
            <a:r>
              <a:rPr lang="en-US" altLang="zh-CN" b="1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是一个有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个 结点</a:t>
            </a:r>
            <a:r>
              <a:rPr lang="en-US" altLang="zh-CN">
                <a:solidFill>
                  <a:schemeClr val="bg1"/>
                </a:solidFill>
              </a:rPr>
              <a:t>e </a:t>
            </a:r>
            <a:r>
              <a:rPr lang="zh-CN" altLang="en-US">
                <a:solidFill>
                  <a:schemeClr val="bg1"/>
                </a:solidFill>
              </a:rPr>
              <a:t>条边的连通简单平面图，若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                     </a:t>
            </a:r>
            <a:r>
              <a:rPr lang="en-US" altLang="zh-CN">
                <a:solidFill>
                  <a:schemeClr val="bg1"/>
                </a:solidFill>
              </a:rPr>
              <a:t>v≥3 ,</a:t>
            </a:r>
            <a:r>
              <a:rPr lang="zh-CN" altLang="en-US">
                <a:solidFill>
                  <a:schemeClr val="bg1"/>
                </a:solidFill>
              </a:rPr>
              <a:t>则</a:t>
            </a:r>
            <a:r>
              <a:rPr lang="en-US" altLang="zh-CN">
                <a:solidFill>
                  <a:schemeClr val="bg1"/>
                </a:solidFill>
              </a:rPr>
              <a:t>e≤3v-6  </a:t>
            </a:r>
            <a:r>
              <a:rPr lang="zh-CN" altLang="en-US">
                <a:solidFill>
                  <a:schemeClr val="bg1"/>
                </a:solidFill>
              </a:rPr>
              <a:t>。（</a:t>
            </a:r>
            <a:r>
              <a:rPr lang="zh-CN" altLang="en-US">
                <a:solidFill>
                  <a:srgbClr val="A50021"/>
                </a:solidFill>
              </a:rPr>
              <a:t>欧拉定理的推论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pPr algn="just"/>
            <a:endParaRPr lang="zh-CN" altLang="en-US">
              <a:solidFill>
                <a:schemeClr val="bg1"/>
              </a:solidFill>
            </a:endParaRPr>
          </a:p>
          <a:p>
            <a:pPr algn="just"/>
            <a:r>
              <a:rPr lang="zh-CN" altLang="en-US" b="1"/>
              <a:t>证明</a:t>
            </a:r>
            <a:r>
              <a:rPr lang="en-US" altLang="zh-CN">
                <a:solidFill>
                  <a:schemeClr val="bg1"/>
                </a:solidFill>
              </a:rPr>
              <a:t>:    </a:t>
            </a:r>
            <a:r>
              <a:rPr lang="zh-CN" altLang="en-US">
                <a:solidFill>
                  <a:schemeClr val="bg1"/>
                </a:solidFill>
              </a:rPr>
              <a:t>设连通平面图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的面数为</a:t>
            </a:r>
            <a:r>
              <a:rPr lang="en-US" altLang="zh-CN">
                <a:solidFill>
                  <a:schemeClr val="bg1"/>
                </a:solidFill>
              </a:rPr>
              <a:t>r </a:t>
            </a:r>
            <a:r>
              <a:rPr lang="zh-CN" altLang="en-US">
                <a:solidFill>
                  <a:schemeClr val="bg1"/>
                </a:solidFill>
              </a:rPr>
              <a:t>，当 </a:t>
            </a:r>
            <a:r>
              <a:rPr lang="en-US" altLang="zh-CN">
                <a:solidFill>
                  <a:schemeClr val="bg1"/>
                </a:solidFill>
              </a:rPr>
              <a:t>v=3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e=2 </a:t>
            </a:r>
            <a:r>
              <a:rPr lang="zh-CN" altLang="en-US">
                <a:solidFill>
                  <a:schemeClr val="bg1"/>
                </a:solidFill>
              </a:rPr>
              <a:t>时上式显然成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             立，除此以外，若 </a:t>
            </a:r>
            <a:r>
              <a:rPr lang="en-US" altLang="zh-CN">
                <a:solidFill>
                  <a:schemeClr val="bg1"/>
                </a:solidFill>
              </a:rPr>
              <a:t>e≥3  </a:t>
            </a:r>
            <a:r>
              <a:rPr lang="zh-CN" altLang="en-US">
                <a:solidFill>
                  <a:schemeClr val="bg1"/>
                </a:solidFill>
              </a:rPr>
              <a:t>，则每一面的次数不小于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             由定理</a:t>
            </a:r>
            <a:r>
              <a:rPr lang="en-US" altLang="zh-CN">
                <a:solidFill>
                  <a:schemeClr val="bg1"/>
                </a:solidFill>
              </a:rPr>
              <a:t>7-5. 1</a:t>
            </a:r>
            <a:r>
              <a:rPr lang="zh-CN" altLang="en-US">
                <a:solidFill>
                  <a:schemeClr val="bg1"/>
                </a:solidFill>
              </a:rPr>
              <a:t>各面次数之和为</a:t>
            </a:r>
            <a:r>
              <a:rPr lang="en-US" altLang="zh-CN">
                <a:solidFill>
                  <a:schemeClr val="bg1"/>
                </a:solidFill>
              </a:rPr>
              <a:t>2e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             因此</a:t>
            </a:r>
          </a:p>
          <a:p>
            <a:pPr algn="just" eaLnBrk="0" hangingPunct="0"/>
            <a:r>
              <a:rPr lang="zh-CN" altLang="en-US">
                <a:solidFill>
                  <a:schemeClr val="bg1"/>
                </a:solidFill>
              </a:rPr>
              <a:t>                                     </a:t>
            </a:r>
            <a:r>
              <a:rPr lang="en-US" altLang="zh-CN">
                <a:solidFill>
                  <a:schemeClr val="bg1"/>
                </a:solidFill>
              </a:rPr>
              <a:t>2e≥3r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r≤2e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/3</a:t>
            </a:r>
            <a:endParaRPr lang="en-US" altLang="zh-CN">
              <a:solidFill>
                <a:schemeClr val="bg1"/>
              </a:solidFill>
            </a:endParaRPr>
          </a:p>
          <a:p>
            <a:pPr algn="just" eaLnBrk="0" hangingPunct="0"/>
            <a:r>
              <a:rPr lang="zh-CN" altLang="en-US">
                <a:solidFill>
                  <a:schemeClr val="bg1"/>
                </a:solidFill>
              </a:rPr>
              <a:t>代入欧拉公式：</a:t>
            </a:r>
            <a:r>
              <a:rPr lang="en-US" altLang="zh-CN">
                <a:solidFill>
                  <a:schemeClr val="bg1"/>
                </a:solidFill>
              </a:rPr>
              <a:t>2 = v-e+r≤v-e+2e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/3</a:t>
            </a:r>
          </a:p>
          <a:p>
            <a:pPr algn="just" eaLnBrk="0" hangingPunct="0"/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 2≤v-e/3</a:t>
            </a:r>
          </a:p>
          <a:p>
            <a:pPr algn="just" eaLnBrk="0" hangingPunct="0"/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 6≤3v-e</a:t>
            </a:r>
            <a:endParaRPr lang="en-US" altLang="zh-CN">
              <a:solidFill>
                <a:schemeClr val="bg1"/>
              </a:solidFill>
            </a:endParaRPr>
          </a:p>
          <a:p>
            <a:pPr algn="just" eaLnBrk="0" hangingPunct="0"/>
            <a:r>
              <a:rPr lang="en-US" altLang="zh-CN">
                <a:solidFill>
                  <a:schemeClr val="bg1"/>
                </a:solidFill>
              </a:rPr>
              <a:t>                           e≤3v-6</a:t>
            </a:r>
          </a:p>
          <a:p>
            <a:pPr algn="just" eaLnBrk="0" hangingPunct="0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44" name="Rectangle 28">
            <a:extLst>
              <a:ext uri="{FF2B5EF4-FFF2-40B4-BE49-F238E27FC236}">
                <a16:creationId xmlns:a16="http://schemas.microsoft.com/office/drawing/2014/main" id="{343E8A86-8211-424F-B0BC-AB44DDF56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6" name="WordArt 30">
            <a:extLst>
              <a:ext uri="{FF2B5EF4-FFF2-40B4-BE49-F238E27FC236}">
                <a16:creationId xmlns:a16="http://schemas.microsoft.com/office/drawing/2014/main" id="{08DF4CB3-2860-4A68-8ABC-533A9E7D2D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7-5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D458C149-1340-4E2F-87C0-F812B8F57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6ECD99F8-5C5F-4D49-B22E-1908F609E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71903BC4-B24B-44ED-9831-D7579DBD5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4512DEF4-0E0A-49C9-A95E-6F90BA057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D3C6B183-F985-490E-A126-78430A871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zh-CN" altLang="zh-CN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3A87F39D-31F4-4D6E-B7F2-2C4FA6F3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2302" name="Picture 14">
            <a:extLst>
              <a:ext uri="{FF2B5EF4-FFF2-40B4-BE49-F238E27FC236}">
                <a16:creationId xmlns:a16="http://schemas.microsoft.com/office/drawing/2014/main" id="{6BA982DC-00D2-4BB7-9A6A-A63E4822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1714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3" name="Text Box 15">
            <a:extLst>
              <a:ext uri="{FF2B5EF4-FFF2-40B4-BE49-F238E27FC236}">
                <a16:creationId xmlns:a16="http://schemas.microsoft.com/office/drawing/2014/main" id="{255B527D-9204-4E3A-93C1-2B39D677B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09800"/>
            <a:ext cx="5867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  </a:t>
            </a:r>
            <a:r>
              <a:rPr lang="zh-CN" altLang="en-US">
                <a:solidFill>
                  <a:schemeClr val="bg1"/>
                </a:solidFill>
              </a:rPr>
              <a:t>对 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图</a:t>
            </a:r>
            <a:r>
              <a:rPr lang="en-US" altLang="zh-CN">
                <a:solidFill>
                  <a:schemeClr val="bg1"/>
                </a:solidFill>
              </a:rPr>
              <a:t>(7-5.5)</a:t>
            </a:r>
            <a:r>
              <a:rPr lang="zh-CN" altLang="en-US">
                <a:solidFill>
                  <a:schemeClr val="bg1"/>
                </a:solidFill>
              </a:rPr>
              <a:t>。因为有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个结点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条边，故</a:t>
            </a:r>
            <a:r>
              <a:rPr lang="en-US" altLang="zh-CN">
                <a:solidFill>
                  <a:schemeClr val="bg1"/>
                </a:solidFill>
              </a:rPr>
              <a:t>3×5-6&lt;10</a:t>
            </a:r>
            <a:r>
              <a:rPr lang="zh-CN" altLang="en-US">
                <a:solidFill>
                  <a:schemeClr val="bg1"/>
                </a:solidFill>
              </a:rPr>
              <a:t>，即</a:t>
            </a:r>
            <a:r>
              <a:rPr lang="en-US" altLang="zh-CN">
                <a:solidFill>
                  <a:schemeClr val="bg1"/>
                </a:solidFill>
              </a:rPr>
              <a:t>3v-6≥e</a:t>
            </a:r>
            <a:r>
              <a:rPr lang="zh-CN" altLang="en-US">
                <a:solidFill>
                  <a:schemeClr val="bg1"/>
                </a:solidFill>
              </a:rPr>
              <a:t>对本图不成立，故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是非平面图。</a:t>
            </a: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001400A6-74D7-4C94-A053-2510095E8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606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chemeClr val="bg1"/>
                </a:solidFill>
              </a:rPr>
              <a:t>应用定理</a:t>
            </a:r>
            <a:r>
              <a:rPr lang="en-US" altLang="zh-CN" b="1">
                <a:solidFill>
                  <a:schemeClr val="bg1"/>
                </a:solidFill>
              </a:rPr>
              <a:t>7-5. 3</a:t>
            </a:r>
            <a:r>
              <a:rPr lang="zh-CN" altLang="en-US">
                <a:solidFill>
                  <a:schemeClr val="bg1"/>
                </a:solidFill>
              </a:rPr>
              <a:t>可以判定</a:t>
            </a:r>
            <a:r>
              <a:rPr lang="zh-CN" altLang="en-US" u="sng">
                <a:solidFill>
                  <a:schemeClr val="bg1"/>
                </a:solidFill>
              </a:rPr>
              <a:t>某些</a:t>
            </a:r>
            <a:r>
              <a:rPr lang="zh-CN" altLang="en-US">
                <a:solidFill>
                  <a:schemeClr val="bg1"/>
                </a:solidFill>
              </a:rPr>
              <a:t>图</a:t>
            </a:r>
            <a:r>
              <a:rPr lang="zh-CN" altLang="en-US">
                <a:solidFill>
                  <a:srgbClr val="A50021"/>
                </a:solidFill>
              </a:rPr>
              <a:t>是非平面图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83E46292-A06D-4231-873E-E8EFF2AB2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81400"/>
            <a:ext cx="5791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注意</a:t>
            </a:r>
            <a:r>
              <a:rPr lang="zh-CN" altLang="en-US">
                <a:solidFill>
                  <a:schemeClr val="bg1"/>
                </a:solidFill>
              </a:rPr>
              <a:t>：定理</a:t>
            </a:r>
            <a:r>
              <a:rPr lang="en-US" altLang="zh-CN">
                <a:solidFill>
                  <a:schemeClr val="bg1"/>
                </a:solidFill>
              </a:rPr>
              <a:t>7-5.3</a:t>
            </a:r>
            <a:r>
              <a:rPr lang="zh-CN" altLang="en-US">
                <a:solidFill>
                  <a:schemeClr val="bg1"/>
                </a:solidFill>
              </a:rPr>
              <a:t>的条件是必要条件，而不是充分条件。在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3,3</a:t>
            </a:r>
            <a:r>
              <a:rPr lang="zh-CN" altLang="en-US">
                <a:solidFill>
                  <a:schemeClr val="bg1"/>
                </a:solidFill>
              </a:rPr>
              <a:t>图，满足</a:t>
            </a:r>
            <a:r>
              <a:rPr lang="en-US" altLang="zh-CN">
                <a:solidFill>
                  <a:schemeClr val="bg1"/>
                </a:solidFill>
              </a:rPr>
              <a:t>3v-6≥e</a:t>
            </a:r>
            <a:r>
              <a:rPr lang="zh-CN" altLang="en-US">
                <a:solidFill>
                  <a:schemeClr val="bg1"/>
                </a:solidFill>
              </a:rPr>
              <a:t>，但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3,3</a:t>
            </a:r>
            <a:r>
              <a:rPr lang="zh-CN" altLang="en-US">
                <a:solidFill>
                  <a:schemeClr val="bg1"/>
                </a:solidFill>
              </a:rPr>
              <a:t>图是非平面图。</a:t>
            </a:r>
          </a:p>
        </p:txBody>
      </p:sp>
      <p:sp>
        <p:nvSpPr>
          <p:cNvPr id="12306" name="WordArt 18">
            <a:extLst>
              <a:ext uri="{FF2B5EF4-FFF2-40B4-BE49-F238E27FC236}">
                <a16:creationId xmlns:a16="http://schemas.microsoft.com/office/drawing/2014/main" id="{411B4483-0944-4950-AAF0-E292147321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7-5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平面图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E2103ADC-45D3-4FFB-BB84-5CC11B712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C97D3E33-DA0C-42CB-B52C-380618BD5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765186A9-AF5B-4BAF-91B9-DEE31E234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D53D6AB1-1592-4E9E-924A-2B856B234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C32678E4-1D4D-4702-98B0-4501A1B6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zh-CN" altLang="zh-CN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22B4284F-5218-4A53-9B74-6DD2BF8B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00600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>
                <a:solidFill>
                  <a:srgbClr val="FF0066"/>
                </a:solidFill>
              </a:rPr>
              <a:t>定义</a:t>
            </a:r>
            <a:r>
              <a:rPr lang="en-US" altLang="zh-CN" b="1">
                <a:solidFill>
                  <a:srgbClr val="FF0066"/>
                </a:solidFill>
              </a:rPr>
              <a:t>7-5. 3</a:t>
            </a:r>
            <a:r>
              <a:rPr lang="en-US" altLang="zh-CN" b="1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给定两个图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，如果它们是同构的，或者通过反复插入或除去度数为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的结点后，使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同构，则称该两图在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度结点内同构。</a:t>
            </a:r>
          </a:p>
        </p:txBody>
      </p:sp>
      <p:sp>
        <p:nvSpPr>
          <p:cNvPr id="10264" name="Rectangle 24">
            <a:extLst>
              <a:ext uri="{FF2B5EF4-FFF2-40B4-BE49-F238E27FC236}">
                <a16:creationId xmlns:a16="http://schemas.microsoft.com/office/drawing/2014/main" id="{4D45693B-B9D7-4AF9-943C-221777CD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B2FB41AC-025E-40A3-A1EC-0673B543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三、平面图的判别条件</a:t>
            </a:r>
          </a:p>
        </p:txBody>
      </p:sp>
      <p:pic>
        <p:nvPicPr>
          <p:cNvPr id="10267" name="Picture 27">
            <a:extLst>
              <a:ext uri="{FF2B5EF4-FFF2-40B4-BE49-F238E27FC236}">
                <a16:creationId xmlns:a16="http://schemas.microsoft.com/office/drawing/2014/main" id="{28649C13-C3E9-44B7-8A7B-7E63C2B40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4959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9" name="Text Box 29">
            <a:extLst>
              <a:ext uri="{FF2B5EF4-FFF2-40B4-BE49-F238E27FC236}">
                <a16:creationId xmlns:a16="http://schemas.microsoft.com/office/drawing/2014/main" id="{1D45CBB9-8390-4F30-A69B-208F66805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插入和除去度数为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的结点。</a:t>
            </a:r>
          </a:p>
        </p:txBody>
      </p:sp>
      <p:sp>
        <p:nvSpPr>
          <p:cNvPr id="10271" name="WordArt 31">
            <a:extLst>
              <a:ext uri="{FF2B5EF4-FFF2-40B4-BE49-F238E27FC236}">
                <a16:creationId xmlns:a16="http://schemas.microsoft.com/office/drawing/2014/main" id="{B263C461-12AC-4F10-9DA9-F8BD4D4FBAF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7-5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平面图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927</Words>
  <Application>Microsoft Office PowerPoint</Application>
  <PresentationFormat>全屏显示(4:3)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Times New Roman</vt:lpstr>
      <vt:lpstr>宋体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zkl2k</dc:creator>
  <cp:lastModifiedBy>高歌</cp:lastModifiedBy>
  <cp:revision>36</cp:revision>
  <dcterms:created xsi:type="dcterms:W3CDTF">2003-08-18T08:50:26Z</dcterms:created>
  <dcterms:modified xsi:type="dcterms:W3CDTF">2021-11-10T03:45:35Z</dcterms:modified>
</cp:coreProperties>
</file>