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C3F3-2356-4CD8-9CFE-5FA490CAE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4648D-0B0C-43A0-9CC9-F06D7A7B1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004D9-EA0B-48C1-BCB2-EE889E1D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10300-908E-44EB-A02E-1F74D9C5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ECFF38-2519-4C5B-9169-9E9A7C8A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C8D701-AE2B-43C4-A860-926A88A2B0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90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3EE4-3431-4369-98A8-F0B18B5E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4835B-1C9D-4E6E-9722-4C8DD1AC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69291-DF16-4F14-B6CE-7C6F024F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FF49C-DC36-4F7B-96B3-FE7BFD45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ABADA-3A39-45DD-A45B-5562EBBD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3E6C6-CA6A-4460-9013-BC77B393F2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36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CCA2A-2CB0-491D-A6E8-F032ACC2F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DCBB8-E773-48B7-B5ED-7AB05C1E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F13A7-3CFB-476A-9D52-B18C10BD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295A2-597F-4B4E-8E70-27BD49AE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C1A6C-6780-4242-8452-36B3EDB0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94A9D-E2FE-4235-BA0F-91A6CEF9CD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79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87B22-C5FF-456C-B8B2-C966D95C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271A4-D51B-4567-9F3B-B1CCC783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DA969-3DEC-4AF6-9A8A-81B8C20C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DDB16-E879-40A6-8194-5D935695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B02CF-A4A9-48E4-A450-BA16517A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A507E-DB6F-4376-A4C9-97A802716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49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CAEE3-D796-443E-9C7C-B1DEE21B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F7C0F-82D0-4712-B716-5F9DB9725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77381-9278-440D-B56A-5FE3C3F3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B117B-0E61-41E7-A4EE-E18DA309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9DF1B-1279-43E2-97B3-6E051F64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29FBC-0D9D-466F-8901-B90FED0FF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5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EC1A-C704-4698-B4E1-8E400C49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306D-C979-4093-95E1-178D74C6C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160C48-0C49-457F-9835-68CC7E59E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175088-C34F-4DC7-8AA4-79A61081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0C127-37AB-48DE-80A8-E52F3403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357C2-7480-4044-ACCD-FA37D938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870A4-CD08-4B60-B14A-D347EBEC1B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16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98093-629F-4C9C-A002-7A38DAAC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FAB2A-0175-4393-B290-5BBA7ABF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3BE46-F01C-4B97-BD23-E3BA5039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A8865F-321F-4E3C-9CBD-59E37A25A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A75B3-F728-4EB0-AF96-901B049F7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9D120C-B68F-4655-BED7-A7FDF7DA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BADFF1-CD89-4C2A-BC20-6B6AE6E3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D54757-97E0-42A8-860C-BDBAE436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17558-13E6-4748-A081-C8F10248DF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94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3586E-E9A8-4FA9-8013-ECB8FAA0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DF7AE2-0B0F-4694-B732-F42A6E6C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4CF7E-3BE5-4689-93E0-46AF0AFA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871299-51D2-458F-A8D2-8327E675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6A374-E356-4A59-B31B-1C68ACDC69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2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97DA6-C794-4745-965B-3EA4118B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D8A4C3-998B-492E-A45B-045595B8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26657-42AD-49C6-9D57-0ACE57EA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78657-4864-4D67-A468-DB6B73947F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1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A7C8-0DCD-46F5-8913-C2C60905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F229A-C201-4DAD-8027-D43C1E22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A52385-FA3C-4F5C-B508-2A856B21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20AC3-192B-411B-8BA8-0A9A3138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45B88-105C-43AA-854E-55F8E335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C22C2-EA7C-41D7-8CBE-CACFF694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71B8E-6FC6-48C9-9D93-6DF191174C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4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E5601-A8DA-4EB8-9DEE-C9CA336B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459D1-6D0E-4540-91D3-D938FA8B4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02BC0-EC24-4588-AFDC-13D1491E3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B369F-38BA-4F59-B2A8-EF826550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554E8-0756-42C3-A81F-6F77A601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4AC9B-B6A8-4900-8625-8F5499BA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C9D42-91B4-4C64-956D-587D099516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02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A085153-4906-411E-9EB4-E47483D82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AFF375-79F4-4906-A966-64F988276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773883-A3D1-4269-9BD4-06B9F5642F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A399CB-53E3-45B9-8BAD-5B90D860DB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B83F881-B1C6-41F9-B1F9-87C6DDD69E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BDCA3C-9586-45B0-A4BA-9EC450EACA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DA1982C8-4780-47B5-89D0-EB112D0A3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" name="WordArt 3">
            <a:extLst>
              <a:ext uri="{FF2B5EF4-FFF2-40B4-BE49-F238E27FC236}">
                <a16:creationId xmlns:a16="http://schemas.microsoft.com/office/drawing/2014/main" id="{FE06E655-6A9E-4476-803B-7EAAA6AD971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3184EE6A-676B-4E64-8B6C-6A3CE9546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BFE724A1-39FB-4C05-9B7B-53A6235A2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36B0C71E-64F8-43C4-9145-F8336A8D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F5D08F9-18F5-4549-A5D9-B0878813A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71600"/>
            <a:ext cx="5486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chemeClr val="bg1"/>
                </a:solidFill>
              </a:rPr>
              <a:t>一、</a:t>
            </a:r>
            <a:r>
              <a:rPr lang="zh-CN" altLang="en-US" sz="2800">
                <a:solidFill>
                  <a:schemeClr val="bg1"/>
                </a:solidFill>
                <a:hlinkClick r:id="rId2" action="ppaction://hlinksldjump"/>
              </a:rPr>
              <a:t>对偶图的定义</a:t>
            </a:r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二、</a:t>
            </a:r>
            <a:r>
              <a:rPr lang="zh-CN" altLang="en-US" sz="2800">
                <a:solidFill>
                  <a:schemeClr val="bg1"/>
                </a:solidFill>
                <a:hlinkClick r:id="rId3" action="ppaction://hlinksldjump"/>
              </a:rPr>
              <a:t>图的正常着色</a:t>
            </a:r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三、</a:t>
            </a:r>
            <a:r>
              <a:rPr lang="zh-CN" altLang="en-US" sz="2800">
                <a:solidFill>
                  <a:schemeClr val="bg1"/>
                </a:solidFill>
                <a:hlinkClick r:id="rId4" action="ppaction://hlinksldjump"/>
              </a:rPr>
              <a:t>图的正常着色的三个定理 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A4671846-2D85-48A5-A0E5-17C0E387B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WordArt 3">
            <a:extLst>
              <a:ext uri="{FF2B5EF4-FFF2-40B4-BE49-F238E27FC236}">
                <a16:creationId xmlns:a16="http://schemas.microsoft.com/office/drawing/2014/main" id="{AB88B2DB-B58F-47F1-95AB-E632CD25411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317FA1BA-BAEA-459A-B4BE-3AABA8430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9489D5EF-9190-4F12-8568-EA61A17A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17B7A4D-20C7-4E08-8D41-A1865311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153400" cy="849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  </a:t>
            </a:r>
            <a:r>
              <a:rPr lang="zh-CN" altLang="en-US" sz="2800" b="1">
                <a:solidFill>
                  <a:srgbClr val="A50021"/>
                </a:solidFill>
              </a:rPr>
              <a:t>定理</a:t>
            </a:r>
            <a:r>
              <a:rPr lang="en-US" altLang="zh-CN" sz="2800" b="1">
                <a:solidFill>
                  <a:srgbClr val="A50021"/>
                </a:solidFill>
              </a:rPr>
              <a:t>7-6. 3</a:t>
            </a:r>
            <a:r>
              <a:rPr lang="zh-CN" altLang="en-US" sz="2800" b="1">
                <a:solidFill>
                  <a:schemeClr val="bg1"/>
                </a:solidFill>
              </a:rPr>
              <a:t>（五色定理）</a:t>
            </a:r>
          </a:p>
          <a:p>
            <a:r>
              <a:rPr lang="zh-CN" altLang="en-US" sz="2800" b="1">
                <a:solidFill>
                  <a:schemeClr val="bg1"/>
                </a:solidFill>
              </a:rPr>
              <a:t>          </a:t>
            </a:r>
            <a:r>
              <a:rPr lang="zh-CN" altLang="en-US" sz="2800">
                <a:solidFill>
                  <a:schemeClr val="bg1"/>
                </a:solidFill>
              </a:rPr>
              <a:t>任意平面图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最多是</a:t>
            </a:r>
            <a:r>
              <a:rPr lang="en-US" altLang="zh-CN" sz="2800">
                <a:solidFill>
                  <a:schemeClr val="bg1"/>
                </a:solidFill>
              </a:rPr>
              <a:t>5-</a:t>
            </a:r>
            <a:r>
              <a:rPr lang="zh-CN" altLang="en-US" sz="2800">
                <a:solidFill>
                  <a:schemeClr val="bg1"/>
                </a:solidFill>
              </a:rPr>
              <a:t>色的。</a:t>
            </a:r>
          </a:p>
          <a:p>
            <a:pPr algn="just"/>
            <a:r>
              <a:rPr kumimoji="0" lang="zh-CN" altLang="en-US" b="1"/>
              <a:t>证明</a:t>
            </a:r>
            <a:r>
              <a:rPr kumimoji="0" lang="zh-CN" altLang="en-US"/>
              <a:t> 对顶点数小于或等于</a:t>
            </a:r>
            <a:r>
              <a:rPr kumimoji="0" lang="en-US" altLang="zh-CN"/>
              <a:t>5</a:t>
            </a:r>
            <a:r>
              <a:rPr kumimoji="0" lang="zh-CN" altLang="en-US"/>
              <a:t>的平面图结论都是成立</a:t>
            </a:r>
            <a:r>
              <a:rPr kumimoji="0" lang="en-US" altLang="zh-CN"/>
              <a:t>.</a:t>
            </a:r>
            <a:r>
              <a:rPr kumimoji="0" lang="zh-CN" altLang="en-US"/>
              <a:t>反证</a:t>
            </a:r>
            <a:r>
              <a:rPr kumimoji="0" lang="en-US" altLang="zh-CN"/>
              <a:t>,</a:t>
            </a:r>
            <a:r>
              <a:rPr kumimoji="0" lang="zh-CN" altLang="en-US"/>
              <a:t>假设定理不成立</a:t>
            </a:r>
            <a:r>
              <a:rPr kumimoji="0" lang="en-US" altLang="zh-CN"/>
              <a:t>,</a:t>
            </a:r>
            <a:r>
              <a:rPr kumimoji="0" lang="zh-CN" altLang="en-US"/>
              <a:t>令图</a:t>
            </a:r>
            <a:r>
              <a:rPr kumimoji="0" lang="en-US" altLang="zh-CN"/>
              <a:t>G</a:t>
            </a:r>
            <a:r>
              <a:rPr kumimoji="0" lang="zh-CN" altLang="en-US"/>
              <a:t>为最小反例</a:t>
            </a:r>
            <a:r>
              <a:rPr kumimoji="0" lang="en-US" altLang="zh-CN"/>
              <a:t>.</a:t>
            </a:r>
            <a:r>
              <a:rPr kumimoji="0" lang="zh-CN" altLang="en-US"/>
              <a:t>易见</a:t>
            </a:r>
            <a:r>
              <a:rPr kumimoji="0" lang="en-US" altLang="zh-CN"/>
              <a:t>,G</a:t>
            </a:r>
            <a:r>
              <a:rPr kumimoji="0" lang="zh-CN" altLang="en-US"/>
              <a:t>为简单连通图且</a:t>
            </a:r>
            <a:r>
              <a:rPr kumimoji="0" lang="en-US" altLang="zh-CN"/>
              <a:t>ν≥6.</a:t>
            </a:r>
            <a:r>
              <a:rPr kumimoji="0" lang="zh-CN" altLang="en-US"/>
              <a:t>选取一顶点</a:t>
            </a:r>
            <a:r>
              <a:rPr kumimoji="0" lang="en-US" altLang="zh-CN"/>
              <a:t>u</a:t>
            </a:r>
            <a:r>
              <a:rPr kumimoji="0" lang="zh-CN" altLang="en-US"/>
              <a:t>使</a:t>
            </a:r>
            <a:r>
              <a:rPr kumimoji="0" lang="en-US" altLang="zh-CN"/>
              <a:t>d(u)=δ.</a:t>
            </a:r>
            <a:r>
              <a:rPr kumimoji="0" lang="zh-CN" altLang="en-US"/>
              <a:t>由推论</a:t>
            </a:r>
            <a:r>
              <a:rPr kumimoji="0" lang="en-US" altLang="zh-CN"/>
              <a:t>7.1.9</a:t>
            </a:r>
            <a:r>
              <a:rPr kumimoji="0" lang="zh-CN" altLang="en-US"/>
              <a:t>知</a:t>
            </a:r>
            <a:r>
              <a:rPr kumimoji="0" lang="en-US" altLang="zh-CN"/>
              <a:t>, δ≤5.</a:t>
            </a:r>
            <a:r>
              <a:rPr kumimoji="0" lang="zh-CN" altLang="en-US"/>
              <a:t>由对</a:t>
            </a:r>
            <a:r>
              <a:rPr kumimoji="0" lang="en-US" altLang="zh-CN"/>
              <a:t>G</a:t>
            </a:r>
            <a:r>
              <a:rPr kumimoji="0" lang="zh-CN" altLang="en-US"/>
              <a:t>的假设知</a:t>
            </a:r>
            <a:r>
              <a:rPr kumimoji="0" lang="en-US" altLang="zh-CN"/>
              <a:t>,G-u</a:t>
            </a:r>
            <a:r>
              <a:rPr kumimoji="0" lang="zh-CN" altLang="en-US"/>
              <a:t>上存在正常</a:t>
            </a:r>
            <a:r>
              <a:rPr kumimoji="0" lang="en-US" altLang="zh-CN"/>
              <a:t>5-</a:t>
            </a:r>
            <a:r>
              <a:rPr kumimoji="0" lang="zh-CN" altLang="en-US"/>
              <a:t>着色</a:t>
            </a:r>
            <a:r>
              <a:rPr kumimoji="0" lang="en-US" altLang="zh-CN"/>
              <a:t>(V1,V2,…,V5).</a:t>
            </a:r>
          </a:p>
          <a:p>
            <a:pPr algn="just"/>
            <a:r>
              <a:rPr kumimoji="0" lang="en-US" altLang="zh-CN"/>
              <a:t>     </a:t>
            </a:r>
            <a:r>
              <a:rPr kumimoji="0" lang="zh-CN" altLang="en-US"/>
              <a:t>今若</a:t>
            </a:r>
            <a:r>
              <a:rPr kumimoji="0" lang="en-US" altLang="zh-CN"/>
              <a:t>u</a:t>
            </a:r>
            <a:r>
              <a:rPr kumimoji="0" lang="zh-CN" altLang="en-US"/>
              <a:t>只与小于或等于</a:t>
            </a:r>
            <a:r>
              <a:rPr kumimoji="0" lang="en-US" altLang="zh-CN"/>
              <a:t>4</a:t>
            </a:r>
            <a:r>
              <a:rPr kumimoji="0" lang="zh-CN" altLang="en-US"/>
              <a:t>种色的顶点相邻时</a:t>
            </a:r>
            <a:r>
              <a:rPr kumimoji="0" lang="en-US" altLang="zh-CN"/>
              <a:t>,</a:t>
            </a:r>
            <a:r>
              <a:rPr kumimoji="0" lang="zh-CN" altLang="en-US"/>
              <a:t>则显然</a:t>
            </a:r>
            <a:r>
              <a:rPr kumimoji="0" lang="en-US" altLang="zh-CN"/>
              <a:t>G</a:t>
            </a:r>
            <a:r>
              <a:rPr kumimoji="0" lang="zh-CN" altLang="en-US"/>
              <a:t>为</a:t>
            </a:r>
            <a:r>
              <a:rPr kumimoji="0" lang="en-US" altLang="zh-CN"/>
              <a:t>5-</a:t>
            </a:r>
            <a:r>
              <a:rPr kumimoji="0" lang="zh-CN" altLang="en-US"/>
              <a:t>可着色的</a:t>
            </a:r>
            <a:r>
              <a:rPr kumimoji="0" lang="en-US" altLang="zh-CN"/>
              <a:t>,</a:t>
            </a:r>
            <a:r>
              <a:rPr kumimoji="0" lang="zh-CN" altLang="en-US"/>
              <a:t>矛盾</a:t>
            </a:r>
            <a:r>
              <a:rPr kumimoji="0" lang="en-US" altLang="zh-CN"/>
              <a:t>.</a:t>
            </a:r>
            <a:r>
              <a:rPr kumimoji="0" lang="zh-CN" altLang="en-US"/>
              <a:t>因此</a:t>
            </a:r>
            <a:r>
              <a:rPr kumimoji="0" lang="en-US" altLang="zh-CN"/>
              <a:t>u</a:t>
            </a:r>
            <a:r>
              <a:rPr kumimoji="0" lang="zh-CN" altLang="en-US"/>
              <a:t>必恰与</a:t>
            </a:r>
            <a:r>
              <a:rPr kumimoji="0" lang="en-US" altLang="zh-CN"/>
              <a:t>5</a:t>
            </a:r>
            <a:r>
              <a:rPr kumimoji="0" lang="zh-CN" altLang="en-US"/>
              <a:t>个不同色顶点相邻</a:t>
            </a:r>
            <a:r>
              <a:rPr kumimoji="0" lang="en-US" altLang="zh-CN"/>
              <a:t>.</a:t>
            </a:r>
            <a:r>
              <a:rPr kumimoji="0" lang="zh-CN" altLang="en-US"/>
              <a:t>不妨设它们按顺时针顺序为</a:t>
            </a:r>
            <a:r>
              <a:rPr kumimoji="0" lang="en-US" altLang="zh-CN"/>
              <a:t>v1,v2,…,v5,</a:t>
            </a:r>
            <a:r>
              <a:rPr kumimoji="0" lang="zh-CN" altLang="en-US"/>
              <a:t>且每个</a:t>
            </a:r>
            <a:r>
              <a:rPr kumimoji="0" lang="en-US" altLang="zh-CN"/>
              <a:t>vi∈Vi.</a:t>
            </a:r>
          </a:p>
          <a:p>
            <a:pPr algn="just"/>
            <a:r>
              <a:rPr kumimoji="0" lang="en-US" altLang="zh-CN"/>
              <a:t>     </a:t>
            </a:r>
            <a:r>
              <a:rPr kumimoji="0" lang="zh-CN" altLang="en-US"/>
              <a:t>记</a:t>
            </a:r>
            <a:r>
              <a:rPr kumimoji="0" lang="en-US" altLang="zh-CN"/>
              <a:t>Gij=G[Vi∪Vj],i≠j,1≤I,j≤5. </a:t>
            </a:r>
            <a:r>
              <a:rPr kumimoji="0" lang="zh-CN" altLang="en-US"/>
              <a:t>如果存在</a:t>
            </a:r>
            <a:r>
              <a:rPr kumimoji="0" lang="en-US" altLang="zh-CN"/>
              <a:t>i</a:t>
            </a:r>
            <a:r>
              <a:rPr kumimoji="0" lang="zh-CN" altLang="en-US"/>
              <a:t>与</a:t>
            </a:r>
            <a:r>
              <a:rPr kumimoji="0" lang="en-US" altLang="zh-CN"/>
              <a:t>j</a:t>
            </a:r>
            <a:r>
              <a:rPr kumimoji="0" lang="zh-CN" altLang="en-US"/>
              <a:t>使</a:t>
            </a:r>
            <a:r>
              <a:rPr kumimoji="0" lang="en-US" altLang="zh-CN"/>
              <a:t>vi</a:t>
            </a:r>
            <a:r>
              <a:rPr kumimoji="0" lang="zh-CN" altLang="en-US"/>
              <a:t>与</a:t>
            </a:r>
            <a:r>
              <a:rPr kumimoji="0" lang="en-US" altLang="zh-CN"/>
              <a:t>vj</a:t>
            </a:r>
            <a:r>
              <a:rPr kumimoji="0" lang="zh-CN" altLang="en-US"/>
              <a:t>不在</a:t>
            </a:r>
            <a:r>
              <a:rPr kumimoji="0" lang="en-US" altLang="zh-CN"/>
              <a:t>Gij</a:t>
            </a:r>
            <a:r>
              <a:rPr kumimoji="0" lang="zh-CN" altLang="en-US"/>
              <a:t>同一分支中</a:t>
            </a:r>
            <a:r>
              <a:rPr kumimoji="0" lang="en-US" altLang="zh-CN"/>
              <a:t>,</a:t>
            </a:r>
            <a:r>
              <a:rPr kumimoji="0" lang="zh-CN" altLang="en-US"/>
              <a:t>则我们可将</a:t>
            </a:r>
            <a:r>
              <a:rPr kumimoji="0" lang="en-US" altLang="zh-CN"/>
              <a:t>Gij</a:t>
            </a:r>
            <a:r>
              <a:rPr kumimoji="0" lang="zh-CN" altLang="en-US"/>
              <a:t>中含</a:t>
            </a:r>
            <a:r>
              <a:rPr kumimoji="0" lang="en-US" altLang="zh-CN"/>
              <a:t>vi</a:t>
            </a:r>
            <a:r>
              <a:rPr kumimoji="0" lang="zh-CN" altLang="en-US"/>
              <a:t>的分支上的色</a:t>
            </a:r>
            <a:r>
              <a:rPr kumimoji="0" lang="en-US" altLang="zh-CN"/>
              <a:t>i</a:t>
            </a:r>
            <a:r>
              <a:rPr kumimoji="0" lang="zh-CN" altLang="en-US"/>
              <a:t>与</a:t>
            </a:r>
            <a:r>
              <a:rPr kumimoji="0" lang="en-US" altLang="zh-CN"/>
              <a:t>j</a:t>
            </a:r>
            <a:r>
              <a:rPr kumimoji="0" lang="zh-CN" altLang="en-US"/>
              <a:t>对换</a:t>
            </a:r>
            <a:r>
              <a:rPr kumimoji="0" lang="en-US" altLang="zh-CN"/>
              <a:t>,</a:t>
            </a:r>
            <a:r>
              <a:rPr kumimoji="0" lang="zh-CN" altLang="en-US"/>
              <a:t>得</a:t>
            </a:r>
            <a:r>
              <a:rPr kumimoji="0" lang="en-US" altLang="zh-CN"/>
              <a:t>G-u</a:t>
            </a:r>
            <a:r>
              <a:rPr kumimoji="0" lang="zh-CN" altLang="en-US"/>
              <a:t>的一个新的</a:t>
            </a:r>
            <a:r>
              <a:rPr kumimoji="0" lang="en-US" altLang="zh-CN"/>
              <a:t>5-</a:t>
            </a:r>
            <a:r>
              <a:rPr kumimoji="0" lang="zh-CN" altLang="en-US"/>
              <a:t>着色</a:t>
            </a:r>
            <a:r>
              <a:rPr kumimoji="0" lang="en-US" altLang="zh-CN"/>
              <a:t>,</a:t>
            </a:r>
            <a:r>
              <a:rPr kumimoji="0" lang="zh-CN" altLang="en-US"/>
              <a:t>其中</a:t>
            </a:r>
            <a:r>
              <a:rPr kumimoji="0" lang="en-US" altLang="zh-CN"/>
              <a:t>u</a:t>
            </a:r>
            <a:r>
              <a:rPr kumimoji="0" lang="zh-CN" altLang="en-US"/>
              <a:t>只与</a:t>
            </a:r>
            <a:r>
              <a:rPr kumimoji="0" lang="en-US" altLang="zh-CN"/>
              <a:t>4</a:t>
            </a:r>
            <a:r>
              <a:rPr kumimoji="0" lang="zh-CN" altLang="en-US"/>
              <a:t>种色顶点相邻</a:t>
            </a:r>
            <a:r>
              <a:rPr kumimoji="0" lang="en-US" altLang="zh-CN"/>
              <a:t>,</a:t>
            </a:r>
            <a:r>
              <a:rPr kumimoji="0" lang="zh-CN" altLang="en-US"/>
              <a:t>从而</a:t>
            </a:r>
            <a:r>
              <a:rPr kumimoji="0" lang="en-US" altLang="zh-CN"/>
              <a:t>G</a:t>
            </a:r>
            <a:r>
              <a:rPr kumimoji="0" lang="zh-CN" altLang="en-US"/>
              <a:t>为</a:t>
            </a:r>
            <a:r>
              <a:rPr kumimoji="0" lang="en-US" altLang="zh-CN"/>
              <a:t>5-</a:t>
            </a:r>
            <a:r>
              <a:rPr kumimoji="0" lang="zh-CN" altLang="en-US"/>
              <a:t>可着色的</a:t>
            </a:r>
            <a:r>
              <a:rPr kumimoji="0" lang="en-US" altLang="zh-CN"/>
              <a:t>,</a:t>
            </a:r>
            <a:r>
              <a:rPr kumimoji="0" lang="zh-CN" altLang="en-US"/>
              <a:t>矛盾</a:t>
            </a:r>
            <a:r>
              <a:rPr kumimoji="0" lang="en-US" altLang="zh-CN"/>
              <a:t>.</a:t>
            </a:r>
            <a:r>
              <a:rPr kumimoji="0" lang="zh-CN" altLang="en-US"/>
              <a:t>因此</a:t>
            </a:r>
            <a:r>
              <a:rPr kumimoji="0" lang="en-US" altLang="zh-CN"/>
              <a:t>,</a:t>
            </a:r>
            <a:r>
              <a:rPr kumimoji="0" lang="zh-CN" altLang="en-US"/>
              <a:t>对于每对</a:t>
            </a:r>
            <a:r>
              <a:rPr kumimoji="0" lang="en-US" altLang="zh-CN"/>
              <a:t>i</a:t>
            </a:r>
            <a:r>
              <a:rPr kumimoji="0" lang="zh-CN" altLang="en-US"/>
              <a:t>与</a:t>
            </a:r>
            <a:r>
              <a:rPr kumimoji="0" lang="en-US" altLang="zh-CN"/>
              <a:t>j(i≠j),Gij</a:t>
            </a:r>
            <a:r>
              <a:rPr kumimoji="0" lang="zh-CN" altLang="en-US"/>
              <a:t>中都有一条由色</a:t>
            </a:r>
            <a:r>
              <a:rPr kumimoji="0" lang="en-US" altLang="zh-CN"/>
              <a:t>i</a:t>
            </a:r>
            <a:r>
              <a:rPr kumimoji="0" lang="zh-CN" altLang="en-US"/>
              <a:t>和</a:t>
            </a:r>
            <a:r>
              <a:rPr kumimoji="0" lang="en-US" altLang="zh-CN"/>
              <a:t>j</a:t>
            </a:r>
            <a:r>
              <a:rPr kumimoji="0" lang="zh-CN" altLang="en-US"/>
              <a:t>顶点交错组成的</a:t>
            </a:r>
            <a:r>
              <a:rPr kumimoji="0" lang="en-US" altLang="zh-CN"/>
              <a:t>(vi,vj)-</a:t>
            </a:r>
            <a:r>
              <a:rPr kumimoji="0" lang="zh-CN" altLang="en-US"/>
              <a:t>路</a:t>
            </a:r>
            <a:r>
              <a:rPr kumimoji="0" lang="en-US" altLang="zh-CN"/>
              <a:t>Pij.</a:t>
            </a:r>
            <a:r>
              <a:rPr kumimoji="0" lang="zh-CN" altLang="en-US"/>
              <a:t>令圈</a:t>
            </a:r>
            <a:r>
              <a:rPr kumimoji="0" lang="en-US" altLang="zh-CN"/>
              <a:t>C</a:t>
            </a:r>
            <a:r>
              <a:rPr kumimoji="0" lang="zh-CN" altLang="en-US"/>
              <a:t>为</a:t>
            </a:r>
            <a:r>
              <a:rPr kumimoji="0" lang="en-US" altLang="zh-CN"/>
              <a:t>uv1P13v3u.</a:t>
            </a:r>
            <a:r>
              <a:rPr kumimoji="0" lang="zh-CN" altLang="en-US"/>
              <a:t>由于</a:t>
            </a:r>
            <a:r>
              <a:rPr kumimoji="0" lang="en-US" altLang="zh-CN"/>
              <a:t>C</a:t>
            </a:r>
          </a:p>
          <a:p>
            <a:pPr algn="just"/>
            <a:endParaRPr kumimoji="0" lang="en-US" altLang="zh-CN"/>
          </a:p>
          <a:p>
            <a:pPr algn="just"/>
            <a:endParaRPr lang="en-US" altLang="zh-CN" sz="2800">
              <a:solidFill>
                <a:schemeClr val="bg1"/>
              </a:solidFill>
            </a:endParaRPr>
          </a:p>
          <a:p>
            <a:pPr algn="just"/>
            <a:endParaRPr lang="en-US" altLang="zh-CN" sz="2800">
              <a:solidFill>
                <a:schemeClr val="bg1"/>
              </a:solidFill>
            </a:endParaRPr>
          </a:p>
          <a:p>
            <a:pPr algn="just"/>
            <a:r>
              <a:rPr lang="zh-CN" altLang="en-US" b="1">
                <a:solidFill>
                  <a:srgbClr val="A50021"/>
                </a:solidFill>
              </a:rPr>
              <a:t>注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1976</a:t>
            </a:r>
            <a:r>
              <a:rPr lang="zh-CN" altLang="en-US">
                <a:solidFill>
                  <a:schemeClr val="bg1"/>
                </a:solidFill>
              </a:rPr>
              <a:t>年美国数学家阿佩尔和黑肯宣布：他们用电子计算机证明了四色猜想是成立的。故从</a:t>
            </a:r>
            <a:r>
              <a:rPr lang="en-US" altLang="zh-CN">
                <a:solidFill>
                  <a:schemeClr val="bg1"/>
                </a:solidFill>
              </a:rPr>
              <a:t>1976</a:t>
            </a:r>
            <a:r>
              <a:rPr lang="zh-CN" altLang="en-US">
                <a:solidFill>
                  <a:schemeClr val="bg1"/>
                </a:solidFill>
              </a:rPr>
              <a:t>年以后就将四色猜想改成“四色定理”。</a:t>
            </a: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FF9DC32C-874C-4F6E-A4E7-95233DB40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6B7F6681-F6F0-4E73-8799-DD019D6C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9CEA2E-1B45-43F0-801A-055364CED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392DEAE-6A4C-4D2B-9E07-C628012C3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/>
              <a:t>分隔</a:t>
            </a:r>
            <a:r>
              <a:rPr kumimoji="0" lang="en-US" altLang="zh-CN"/>
              <a:t>v2</a:t>
            </a:r>
            <a:r>
              <a:rPr kumimoji="0" lang="zh-CN" altLang="en-US"/>
              <a:t>和</a:t>
            </a:r>
            <a:r>
              <a:rPr kumimoji="0" lang="en-US" altLang="zh-CN"/>
              <a:t>v4,</a:t>
            </a:r>
            <a:r>
              <a:rPr kumimoji="0" lang="zh-CN" altLang="en-US"/>
              <a:t>由</a:t>
            </a:r>
            <a:r>
              <a:rPr kumimoji="0" lang="en-US" altLang="zh-CN"/>
              <a:t>Jordan</a:t>
            </a:r>
            <a:r>
              <a:rPr kumimoji="0" lang="zh-CN" altLang="en-US"/>
              <a:t>曲线定理</a:t>
            </a:r>
            <a:r>
              <a:rPr kumimoji="0" lang="en-US" altLang="zh-CN"/>
              <a:t>,P24</a:t>
            </a:r>
            <a:r>
              <a:rPr kumimoji="0" lang="zh-CN" altLang="en-US"/>
              <a:t>一定与</a:t>
            </a:r>
            <a:r>
              <a:rPr kumimoji="0" lang="en-US" altLang="zh-CN"/>
              <a:t>C</a:t>
            </a:r>
            <a:r>
              <a:rPr kumimoji="0" lang="zh-CN" altLang="en-US"/>
              <a:t>交于一点</a:t>
            </a:r>
            <a:r>
              <a:rPr kumimoji="0" lang="en-US" altLang="zh-CN"/>
              <a:t>.</a:t>
            </a:r>
            <a:r>
              <a:rPr kumimoji="0" lang="zh-CN" altLang="en-US"/>
              <a:t>但</a:t>
            </a:r>
            <a:r>
              <a:rPr kumimoji="0" lang="en-US" altLang="zh-CN"/>
              <a:t>G</a:t>
            </a:r>
            <a:r>
              <a:rPr kumimoji="0" lang="zh-CN" altLang="en-US"/>
              <a:t>为平面图</a:t>
            </a:r>
            <a:r>
              <a:rPr kumimoji="0" lang="en-US" altLang="zh-CN"/>
              <a:t>,</a:t>
            </a:r>
            <a:r>
              <a:rPr kumimoji="0" lang="zh-CN" altLang="en-US"/>
              <a:t>这一点只能是</a:t>
            </a:r>
            <a:r>
              <a:rPr kumimoji="0" lang="en-US" altLang="zh-CN"/>
              <a:t>G</a:t>
            </a:r>
            <a:r>
              <a:rPr kumimoji="0" lang="zh-CN" altLang="en-US"/>
              <a:t>的顶点</a:t>
            </a:r>
            <a:r>
              <a:rPr kumimoji="0" lang="en-US" altLang="zh-CN"/>
              <a:t>.</a:t>
            </a:r>
            <a:r>
              <a:rPr kumimoji="0" lang="zh-CN" altLang="en-US"/>
              <a:t>但</a:t>
            </a:r>
            <a:r>
              <a:rPr kumimoji="0" lang="en-US" altLang="zh-CN"/>
              <a:t>P24</a:t>
            </a:r>
            <a:r>
              <a:rPr kumimoji="0" lang="zh-CN" altLang="en-US"/>
              <a:t>上只有色</a:t>
            </a:r>
            <a:r>
              <a:rPr kumimoji="0" lang="en-US" altLang="zh-CN"/>
              <a:t>2</a:t>
            </a:r>
            <a:r>
              <a:rPr kumimoji="0" lang="zh-CN" altLang="en-US"/>
              <a:t>和色</a:t>
            </a:r>
            <a:r>
              <a:rPr kumimoji="0" lang="en-US" altLang="zh-CN"/>
              <a:t>4</a:t>
            </a:r>
            <a:r>
              <a:rPr kumimoji="0" lang="zh-CN" altLang="en-US"/>
              <a:t>顶点</a:t>
            </a:r>
            <a:r>
              <a:rPr kumimoji="0" lang="en-US" altLang="zh-CN"/>
              <a:t>,</a:t>
            </a:r>
            <a:r>
              <a:rPr kumimoji="0" lang="zh-CN" altLang="en-US"/>
              <a:t>而</a:t>
            </a:r>
            <a:r>
              <a:rPr kumimoji="0" lang="en-US" altLang="zh-CN"/>
              <a:t>C</a:t>
            </a:r>
            <a:r>
              <a:rPr kumimoji="0" lang="zh-CN" altLang="en-US"/>
              <a:t>上无此二色</a:t>
            </a:r>
            <a:r>
              <a:rPr kumimoji="0" lang="en-US" altLang="zh-CN"/>
              <a:t>,</a:t>
            </a:r>
            <a:r>
              <a:rPr kumimoji="0" lang="zh-CN" altLang="en-US"/>
              <a:t>矛盾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C60DF351-A30E-4DE6-8054-06096096A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WordArt 3">
            <a:extLst>
              <a:ext uri="{FF2B5EF4-FFF2-40B4-BE49-F238E27FC236}">
                <a16:creationId xmlns:a16="http://schemas.microsoft.com/office/drawing/2014/main" id="{9522CC2A-E088-4970-A185-C63CA3F233C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0814D509-8CB4-4518-831F-F684D9DE8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EE0C30C1-05D4-46AA-8A07-66FE42466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94A61AA7-02FB-49AA-941D-F67F46C29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DD41CE3D-3174-419E-BE46-288CD43B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848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>
                <a:solidFill>
                  <a:schemeClr val="bg1"/>
                </a:solidFill>
              </a:rPr>
              <a:t>一、对偶图的定义</a:t>
            </a: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、图形的着色问题</a:t>
            </a: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起源：地图的着色，一个地图中相邻的国家着以</a:t>
            </a: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不同的颜色，那么最少须用多少种颜色？四色猜</a:t>
            </a: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想。五色定理。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5FFB025C-1DCD-4606-A9DF-3C8349CF6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WordArt 3">
            <a:extLst>
              <a:ext uri="{FF2B5EF4-FFF2-40B4-BE49-F238E27FC236}">
                <a16:creationId xmlns:a16="http://schemas.microsoft.com/office/drawing/2014/main" id="{ADD8C6A5-A251-422A-8E70-9A83388AC68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B71083AD-C69E-483F-9449-25938A966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EE4C1709-8892-49F0-AE36-8AA2E8E1A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A85F7012-C26F-4E4A-8AF7-7D3894C3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8A66352D-1449-4BD9-8F80-A98AF0BF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39813"/>
            <a:ext cx="8610600" cy="3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、对偶图的定义</a:t>
            </a:r>
          </a:p>
          <a:p>
            <a:pPr algn="just"/>
            <a:r>
              <a:rPr lang="zh-CN" altLang="en-US" b="1">
                <a:solidFill>
                  <a:srgbClr val="FF0066"/>
                </a:solidFill>
              </a:rPr>
              <a:t>定义</a:t>
            </a:r>
            <a:r>
              <a:rPr lang="en-US" altLang="zh-CN" b="1">
                <a:solidFill>
                  <a:srgbClr val="FF0066"/>
                </a:solidFill>
              </a:rPr>
              <a:t>7-6.1</a:t>
            </a:r>
            <a:r>
              <a:rPr lang="en-US" altLang="zh-CN" b="1">
                <a:solidFill>
                  <a:schemeClr val="bg1"/>
                </a:solidFill>
              </a:rPr>
              <a:t>   </a:t>
            </a:r>
            <a:r>
              <a:rPr lang="zh-CN" altLang="en-US">
                <a:solidFill>
                  <a:schemeClr val="bg1"/>
                </a:solidFill>
              </a:rPr>
              <a:t>给定平面图</a:t>
            </a:r>
            <a:r>
              <a:rPr lang="en-US" altLang="zh-CN">
                <a:solidFill>
                  <a:schemeClr val="bg1"/>
                </a:solidFill>
              </a:rPr>
              <a:t>G=&lt;V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E&gt;</a:t>
            </a:r>
            <a:r>
              <a:rPr lang="zh-CN" altLang="en-US">
                <a:solidFill>
                  <a:schemeClr val="bg1"/>
                </a:solidFill>
              </a:rPr>
              <a:t>，它具有面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…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若有图</a:t>
            </a:r>
            <a:r>
              <a:rPr lang="en-US" altLang="zh-CN">
                <a:solidFill>
                  <a:schemeClr val="bg1"/>
                </a:solidFill>
              </a:rPr>
              <a:t>G*=&lt;V*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E*&gt;</a:t>
            </a:r>
            <a:r>
              <a:rPr lang="zh-CN" altLang="en-US">
                <a:solidFill>
                  <a:schemeClr val="bg1"/>
                </a:solidFill>
              </a:rPr>
              <a:t>满足下述条件：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chemeClr val="bg1"/>
                </a:solidFill>
              </a:rPr>
              <a:t>(a)</a:t>
            </a:r>
            <a:r>
              <a:rPr lang="zh-CN" altLang="en-US">
                <a:solidFill>
                  <a:schemeClr val="bg1"/>
                </a:solidFill>
              </a:rPr>
              <a:t>对于图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的任一个面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，内部有且仅有一个结点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∈V 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chemeClr val="bg1"/>
                </a:solidFill>
              </a:rPr>
              <a:t>(b)</a:t>
            </a:r>
            <a:r>
              <a:rPr lang="zh-CN" altLang="en-US">
                <a:solidFill>
                  <a:schemeClr val="bg1"/>
                </a:solidFill>
              </a:rPr>
              <a:t>对于图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的面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的公共边界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，存在且仅存在一条边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∈E 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，使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=(v</a:t>
            </a:r>
            <a:r>
              <a:rPr lang="en-US" altLang="zh-CN" baseline="-25000">
                <a:solidFill>
                  <a:schemeClr val="bg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,v</a:t>
            </a:r>
            <a:r>
              <a:rPr lang="en-US" altLang="zh-CN" baseline="-25000">
                <a:solidFill>
                  <a:schemeClr val="bg1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>
                <a:solidFill>
                  <a:schemeClr val="bg1"/>
                </a:solidFill>
              </a:rPr>
              <a:t> ,</a:t>
            </a:r>
            <a:r>
              <a:rPr lang="zh-CN" altLang="en-US">
                <a:solidFill>
                  <a:schemeClr val="bg1"/>
                </a:solidFill>
              </a:rPr>
              <a:t>且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与 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aseline="30000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相交。 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chemeClr val="bg1"/>
                </a:solidFill>
              </a:rPr>
              <a:t>(c)</a:t>
            </a:r>
            <a:r>
              <a:rPr lang="zh-CN" altLang="en-US">
                <a:solidFill>
                  <a:schemeClr val="bg1"/>
                </a:solidFill>
              </a:rPr>
              <a:t>当且仅当 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只是一个面</a:t>
            </a:r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的边界时， </a:t>
            </a:r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存在一个环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 baseline="30000">
                <a:solidFill>
                  <a:schemeClr val="bg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baseline="-25000">
                <a:solidFill>
                  <a:schemeClr val="bg1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相交。则称图</a:t>
            </a:r>
            <a:r>
              <a:rPr lang="en-US" altLang="zh-CN">
                <a:solidFill>
                  <a:schemeClr val="bg1"/>
                </a:solidFill>
              </a:rPr>
              <a:t>G*</a:t>
            </a:r>
            <a:r>
              <a:rPr lang="zh-CN" altLang="en-US">
                <a:solidFill>
                  <a:schemeClr val="bg1"/>
                </a:solidFill>
              </a:rPr>
              <a:t>是图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的对偶图。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A6A2AB49-5033-4C53-B0DD-CF85CC46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6B00E3E-8FCE-4E92-90E8-77C5C8B08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C89D2FC2-875C-4240-9553-34438E1A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4042347E-A3AE-46D1-945C-5A5323DC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779A3E79-C9D3-497F-BF57-84495BA0C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7" name="Rectangle 21">
            <a:extLst>
              <a:ext uri="{FF2B5EF4-FFF2-40B4-BE49-F238E27FC236}">
                <a16:creationId xmlns:a16="http://schemas.microsoft.com/office/drawing/2014/main" id="{FC45615B-BE47-4584-A905-0F0C0C7E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122" name="Picture 26">
            <a:extLst>
              <a:ext uri="{FF2B5EF4-FFF2-40B4-BE49-F238E27FC236}">
                <a16:creationId xmlns:a16="http://schemas.microsoft.com/office/drawing/2014/main" id="{4A142354-0CC8-47E9-85C9-64C5B0CF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48175"/>
            <a:ext cx="23622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23" name="Text Box 27">
            <a:extLst>
              <a:ext uri="{FF2B5EF4-FFF2-40B4-BE49-F238E27FC236}">
                <a16:creationId xmlns:a16="http://schemas.microsoft.com/office/drawing/2014/main" id="{8F3B90C1-6D93-46C7-B545-09737912D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4495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图中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的边和结点分别用实线和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“。”表示。而它的对偶图 </a:t>
            </a:r>
            <a:r>
              <a:rPr lang="en-US" altLang="zh-CN">
                <a:solidFill>
                  <a:schemeClr val="bg1"/>
                </a:solidFill>
              </a:rPr>
              <a:t>G*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边和结点分别用虚线和“</a:t>
            </a:r>
            <a:r>
              <a:rPr lang="en-US" altLang="zh-CN">
                <a:solidFill>
                  <a:schemeClr val="bg1"/>
                </a:solidFill>
              </a:rPr>
              <a:t>·”</a:t>
            </a:r>
            <a:r>
              <a:rPr lang="zh-CN" altLang="en-US">
                <a:solidFill>
                  <a:schemeClr val="bg1"/>
                </a:solidFill>
              </a:rPr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build="p" autoUpdateAnimBg="0"/>
      <p:bldP spid="4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41433B51-F6FF-4D14-931B-D9F7F1772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WordArt 3">
            <a:extLst>
              <a:ext uri="{FF2B5EF4-FFF2-40B4-BE49-F238E27FC236}">
                <a16:creationId xmlns:a16="http://schemas.microsoft.com/office/drawing/2014/main" id="{B3A5C9B3-F825-4651-ADC9-11AADA2D7F9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C172CE10-5791-40A0-86DC-72CB70F95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16E87BC1-1539-4BCE-8530-8E5E33747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7280B1EB-D29F-484C-B392-13B06B426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967849AC-797E-4AE8-B94B-A474D813E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7239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、自对偶图的定义</a:t>
            </a:r>
          </a:p>
          <a:p>
            <a:pPr algn="just"/>
            <a:r>
              <a:rPr lang="zh-CN" altLang="en-US" sz="2800" b="1">
                <a:solidFill>
                  <a:srgbClr val="FF0066"/>
                </a:solidFill>
              </a:rPr>
              <a:t>定义</a:t>
            </a:r>
            <a:r>
              <a:rPr lang="en-US" altLang="zh-CN" sz="2800" b="1">
                <a:solidFill>
                  <a:srgbClr val="FF0066"/>
                </a:solidFill>
              </a:rPr>
              <a:t>7-6. 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如果图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的对偶图</a:t>
            </a:r>
            <a:r>
              <a:rPr lang="en-US" altLang="zh-CN" sz="2800">
                <a:solidFill>
                  <a:schemeClr val="bg1"/>
                </a:solidFill>
              </a:rPr>
              <a:t>G*</a:t>
            </a:r>
            <a:r>
              <a:rPr lang="zh-CN" altLang="en-US" sz="2800">
                <a:solidFill>
                  <a:schemeClr val="bg1"/>
                </a:solidFill>
              </a:rPr>
              <a:t>同构于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，则</a:t>
            </a: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称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是自对偶图。</a:t>
            </a: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DD8D7643-EBF7-4B4D-AA29-3A054F39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28098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0" name="Text Box 10">
            <a:extLst>
              <a:ext uri="{FF2B5EF4-FFF2-40B4-BE49-F238E27FC236}">
                <a16:creationId xmlns:a16="http://schemas.microsoft.com/office/drawing/2014/main" id="{8580499E-FC32-4B22-B55A-FA359C90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0"/>
            <a:ext cx="2743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例如 图</a:t>
            </a:r>
            <a:r>
              <a:rPr lang="en-US" altLang="zh-CN">
                <a:solidFill>
                  <a:schemeClr val="bg1"/>
                </a:solidFill>
              </a:rPr>
              <a:t>7-6.2</a:t>
            </a:r>
            <a:r>
              <a:rPr lang="zh-CN" altLang="en-US">
                <a:solidFill>
                  <a:schemeClr val="bg1"/>
                </a:solidFill>
              </a:rPr>
              <a:t>给出了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一个自对偶图。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 autoUpdateAnimBg="0"/>
      <p:bldP spid="513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27E118DA-1B3D-4213-AAE3-9553E9582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WordArt 3">
            <a:extLst>
              <a:ext uri="{FF2B5EF4-FFF2-40B4-BE49-F238E27FC236}">
                <a16:creationId xmlns:a16="http://schemas.microsoft.com/office/drawing/2014/main" id="{39C0BEB4-F31C-436C-B59A-0197BA13E27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27E9CCA6-DA6D-418A-947D-DE1C34A91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E6D1FF40-E4D5-445C-AB42-B86CF698B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B2B64B01-9FE2-4FA1-8939-44AABEB7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B43C04A7-D775-49FF-BE55-49E21E55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1534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二、图的正常着色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从对偶图的概念，可以看到，对于图的着色问题，可以</a:t>
            </a:r>
          </a:p>
          <a:p>
            <a:r>
              <a:rPr lang="zh-CN" altLang="en-US">
                <a:solidFill>
                  <a:schemeClr val="bg1"/>
                </a:solidFill>
              </a:rPr>
              <a:t>归纳为对于平面图的结点的着色问题。</a:t>
            </a:r>
          </a:p>
          <a:p>
            <a:r>
              <a:rPr lang="zh-CN" altLang="en-US" sz="2800">
                <a:solidFill>
                  <a:schemeClr val="bg1"/>
                </a:solidFill>
              </a:rPr>
              <a:t>       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、图的正常着色的定义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>
                <a:solidFill>
                  <a:srgbClr val="A50021"/>
                </a:solidFill>
              </a:rPr>
              <a:t>正常着色</a:t>
            </a:r>
            <a:r>
              <a:rPr lang="zh-CN" altLang="en-US">
                <a:solidFill>
                  <a:schemeClr val="bg1"/>
                </a:solidFill>
              </a:rPr>
              <a:t>（或简称</a:t>
            </a:r>
            <a:r>
              <a:rPr lang="zh-CN" altLang="en-US">
                <a:solidFill>
                  <a:srgbClr val="A50021"/>
                </a:solidFill>
              </a:rPr>
              <a:t>着色</a:t>
            </a:r>
            <a:r>
              <a:rPr lang="zh-CN" altLang="en-US">
                <a:solidFill>
                  <a:schemeClr val="bg1"/>
                </a:solidFill>
              </a:rPr>
              <a:t>）是指对它的每一个结点</a:t>
            </a:r>
          </a:p>
          <a:p>
            <a:r>
              <a:rPr lang="zh-CN" altLang="en-US">
                <a:solidFill>
                  <a:schemeClr val="bg1"/>
                </a:solidFill>
              </a:rPr>
              <a:t>指定一种颜色，使得任意两个邻接的结点具有不同颜色。如</a:t>
            </a:r>
          </a:p>
          <a:p>
            <a:r>
              <a:rPr lang="zh-CN" altLang="en-US">
                <a:solidFill>
                  <a:schemeClr val="bg1"/>
                </a:solidFill>
              </a:rPr>
              <a:t>果图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在着色时用了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种颜色，我们称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rgbClr val="A50021"/>
                </a:solidFill>
              </a:rPr>
              <a:t>n-</a:t>
            </a:r>
            <a:r>
              <a:rPr lang="zh-CN" altLang="en-US">
                <a:solidFill>
                  <a:srgbClr val="A50021"/>
                </a:solidFill>
              </a:rPr>
              <a:t>色的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对于图正常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着色时，需要的最少颜色数称为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>
                <a:solidFill>
                  <a:srgbClr val="A50021"/>
                </a:solidFill>
              </a:rPr>
              <a:t>着色数</a:t>
            </a:r>
            <a:r>
              <a:rPr lang="zh-CN" altLang="en-US">
                <a:solidFill>
                  <a:schemeClr val="bg1"/>
                </a:solidFill>
              </a:rPr>
              <a:t>，记作</a:t>
            </a:r>
            <a:r>
              <a:rPr lang="en-US" altLang="zh-CN">
                <a:solidFill>
                  <a:schemeClr val="bg1"/>
                </a:solidFill>
              </a:rPr>
              <a:t>x(G)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7C9C2FEB-8540-403A-A928-A195A3A6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6E19C0C2-FDDC-4C60-859F-5D9AB726C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WordArt 3">
            <a:extLst>
              <a:ext uri="{FF2B5EF4-FFF2-40B4-BE49-F238E27FC236}">
                <a16:creationId xmlns:a16="http://schemas.microsoft.com/office/drawing/2014/main" id="{B1D4B32B-D3E0-4AF9-944A-18B2312B027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26FA84A8-F91E-4D90-9614-A4DA4D913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5C27446B-9798-44D2-A6A0-162389C8D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3964F29F-A532-4505-8E50-4A8F479C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E7DA6085-8898-4954-BC7D-8A55FB3B0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01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、图的着色方法</a:t>
            </a:r>
            <a:r>
              <a:rPr lang="en-US" altLang="zh-CN">
                <a:solidFill>
                  <a:schemeClr val="bg1"/>
                </a:solidFill>
              </a:rPr>
              <a:t>---</a:t>
            </a:r>
            <a:r>
              <a:rPr lang="zh-CN" altLang="en-US">
                <a:solidFill>
                  <a:schemeClr val="bg1"/>
                </a:solidFill>
              </a:rPr>
              <a:t>韦尔奇</a:t>
            </a:r>
            <a:r>
              <a:rPr lang="en-US" altLang="zh-CN">
                <a:solidFill>
                  <a:schemeClr val="bg1"/>
                </a:solidFill>
              </a:rPr>
              <a:t>·</a:t>
            </a:r>
            <a:r>
              <a:rPr lang="zh-CN" altLang="en-US">
                <a:solidFill>
                  <a:schemeClr val="bg1"/>
                </a:solidFill>
              </a:rPr>
              <a:t>鲍威尔法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（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）将图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中的结点按照度数的递减次序进行排列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如果存在相同度数的结点，那么这种排列方法可以是不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唯一的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（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）用第一种颜色对第一结点着色，并且按排列次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序，对与前面着色结点不邻接的每一结点着上同样的颜色。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（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）用第二种颜色对尚未着色的结点重复（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），用第三种颜色继续这种做法，直到所有的结点全部着上色为止。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67DB61D7-B766-46AC-A831-B1F7B311D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WordArt 3">
            <a:extLst>
              <a:ext uri="{FF2B5EF4-FFF2-40B4-BE49-F238E27FC236}">
                <a16:creationId xmlns:a16="http://schemas.microsoft.com/office/drawing/2014/main" id="{67B7326C-92C4-48CD-973F-F61AE22A68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6EFDC616-7BA5-4125-B0CF-E8BA6247E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6E248EAB-5014-4E7B-93C6-E2859E9C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2286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963680AD-AE8D-47F5-ABDE-4A324DA5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19097A7E-8AC4-4C3E-9AF7-C15FFF636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D749792C-144F-43DD-AF7A-9A484E41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用韦尔奇</a:t>
            </a:r>
            <a:r>
              <a:rPr lang="en-US" altLang="zh-CN">
                <a:solidFill>
                  <a:schemeClr val="bg1"/>
                </a:solidFill>
              </a:rPr>
              <a:t>·</a:t>
            </a:r>
            <a:r>
              <a:rPr lang="zh-CN" altLang="en-US">
                <a:solidFill>
                  <a:schemeClr val="bg1"/>
                </a:solidFill>
              </a:rPr>
              <a:t>鲍威尔法对图</a:t>
            </a:r>
            <a:r>
              <a:rPr lang="en-US" altLang="zh-CN">
                <a:solidFill>
                  <a:schemeClr val="bg1"/>
                </a:solidFill>
              </a:rPr>
              <a:t>7-6.3</a:t>
            </a:r>
            <a:r>
              <a:rPr lang="zh-CN" altLang="en-US">
                <a:solidFill>
                  <a:schemeClr val="bg1"/>
                </a:solidFill>
              </a:rPr>
              <a:t>进行着色。</a:t>
            </a:r>
          </a:p>
        </p:txBody>
      </p:sp>
      <p:pic>
        <p:nvPicPr>
          <p:cNvPr id="9228" name="Picture 12">
            <a:extLst>
              <a:ext uri="{FF2B5EF4-FFF2-40B4-BE49-F238E27FC236}">
                <a16:creationId xmlns:a16="http://schemas.microsoft.com/office/drawing/2014/main" id="{8BE27460-55E2-4EA5-8F90-BBE5BD88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41525"/>
            <a:ext cx="342900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9" name="Text Box 13">
            <a:extLst>
              <a:ext uri="{FF2B5EF4-FFF2-40B4-BE49-F238E27FC236}">
                <a16:creationId xmlns:a16="http://schemas.microsoft.com/office/drawing/2014/main" id="{DE25F0AC-778A-41C5-89F9-60E292D60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828800"/>
            <a:ext cx="48006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解：</a:t>
            </a:r>
            <a:r>
              <a:rPr lang="en-US" altLang="zh-CN">
                <a:solidFill>
                  <a:schemeClr val="bg1"/>
                </a:solidFill>
              </a:rPr>
              <a:t>a) </a:t>
            </a:r>
            <a:r>
              <a:rPr lang="zh-CN" altLang="en-US">
                <a:solidFill>
                  <a:schemeClr val="bg1"/>
                </a:solidFill>
              </a:rPr>
              <a:t>根据递减次序排列各点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b)</a:t>
            </a:r>
            <a:r>
              <a:rPr lang="zh-CN" altLang="en-US">
                <a:solidFill>
                  <a:schemeClr val="bg1"/>
                </a:solidFill>
              </a:rPr>
              <a:t>第一种颜色对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进行着色，并对不相邻结点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也着第一种颜色。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c)</a:t>
            </a:r>
            <a:r>
              <a:rPr lang="zh-CN" altLang="en-US">
                <a:solidFill>
                  <a:schemeClr val="bg1"/>
                </a:solidFill>
              </a:rPr>
              <a:t>对结点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和它不相邻的结点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4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着第二种颜色。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d)</a:t>
            </a:r>
            <a:r>
              <a:rPr lang="zh-CN" altLang="en-US">
                <a:solidFill>
                  <a:schemeClr val="bg1"/>
                </a:solidFill>
              </a:rPr>
              <a:t>对结点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和它不相邻的结点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en-US" altLang="zh-CN" baseline="-25000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着第三种颜色。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故  </a:t>
            </a:r>
            <a:r>
              <a:rPr lang="en-US" altLang="zh-CN">
                <a:solidFill>
                  <a:schemeClr val="bg1"/>
                </a:solidFill>
              </a:rPr>
              <a:t>x(G)=3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C0D1B8C2-98C8-435C-B6B5-6551FF05C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" name="WordArt 3">
            <a:extLst>
              <a:ext uri="{FF2B5EF4-FFF2-40B4-BE49-F238E27FC236}">
                <a16:creationId xmlns:a16="http://schemas.microsoft.com/office/drawing/2014/main" id="{26A28FBA-D658-415A-8C47-E788B77C8B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B4D09FE8-4796-4BF5-9A9F-6409D018F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3A854E9F-EDD4-4542-9D92-F8F5F9D4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B4B3C167-E134-441E-942E-691959D4B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153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、图的正常着色的三个定理 </a:t>
            </a:r>
          </a:p>
          <a:p>
            <a:r>
              <a:rPr lang="zh-CN" altLang="en-US" sz="2800">
                <a:solidFill>
                  <a:schemeClr val="bg1"/>
                </a:solidFill>
              </a:rPr>
              <a:t>  </a:t>
            </a:r>
          </a:p>
          <a:p>
            <a:pPr algn="just"/>
            <a:r>
              <a:rPr lang="zh-CN" altLang="en-US" sz="2800" b="1">
                <a:solidFill>
                  <a:srgbClr val="A50021"/>
                </a:solidFill>
              </a:rPr>
              <a:t>定理</a:t>
            </a:r>
            <a:r>
              <a:rPr lang="en-US" altLang="zh-CN" sz="2800" b="1">
                <a:solidFill>
                  <a:srgbClr val="A50021"/>
                </a:solidFill>
              </a:rPr>
              <a:t>7-6. 1</a:t>
            </a:r>
            <a:r>
              <a:rPr lang="en-US" altLang="zh-CN" sz="2800" b="1">
                <a:solidFill>
                  <a:schemeClr val="bg1"/>
                </a:solidFill>
              </a:rPr>
              <a:t>    </a:t>
            </a:r>
            <a:r>
              <a:rPr lang="zh-CN" altLang="en-US" sz="2800">
                <a:solidFill>
                  <a:schemeClr val="bg1"/>
                </a:solidFill>
              </a:rPr>
              <a:t>对于</a:t>
            </a:r>
            <a:r>
              <a:rPr lang="en-US" altLang="zh-CN" sz="2800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个结点的完全图</a:t>
            </a:r>
            <a:r>
              <a:rPr lang="en-US" altLang="zh-CN" sz="2800">
                <a:solidFill>
                  <a:schemeClr val="bg1"/>
                </a:solidFill>
              </a:rPr>
              <a:t>K</a:t>
            </a:r>
            <a:r>
              <a:rPr lang="en-US" altLang="zh-CN" sz="2800" baseline="-25000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，有</a:t>
            </a:r>
            <a:r>
              <a:rPr lang="en-US" altLang="zh-CN" sz="2800">
                <a:solidFill>
                  <a:schemeClr val="bg1"/>
                </a:solidFill>
              </a:rPr>
              <a:t>x(K</a:t>
            </a:r>
            <a:r>
              <a:rPr lang="en-US" altLang="zh-CN" sz="2800" baseline="-25000">
                <a:solidFill>
                  <a:schemeClr val="bg1"/>
                </a:solidFill>
              </a:rPr>
              <a:t>n</a:t>
            </a:r>
            <a:r>
              <a:rPr lang="en-US" altLang="zh-CN" sz="2800">
                <a:solidFill>
                  <a:schemeClr val="bg1"/>
                </a:solidFill>
              </a:rPr>
              <a:t>)=n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        证明	因为完全图的每一个结点与其他各个结</a:t>
            </a: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点都邻接，故</a:t>
            </a:r>
            <a:r>
              <a:rPr lang="en-US" altLang="zh-CN" sz="2800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个结点的着色数不能少于</a:t>
            </a:r>
            <a:r>
              <a:rPr lang="en-US" altLang="zh-CN" sz="2800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，又</a:t>
            </a:r>
            <a:r>
              <a:rPr lang="en-US" altLang="zh-CN" sz="2800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个</a:t>
            </a:r>
          </a:p>
          <a:p>
            <a:pPr algn="just"/>
            <a:r>
              <a:rPr lang="zh-CN" altLang="en-US" sz="2800">
                <a:solidFill>
                  <a:schemeClr val="bg1"/>
                </a:solidFill>
              </a:rPr>
              <a:t>结点的着色数至多为</a:t>
            </a:r>
            <a:r>
              <a:rPr lang="en-US" altLang="zh-CN" sz="2800">
                <a:solidFill>
                  <a:schemeClr val="bg1"/>
                </a:solidFill>
              </a:rPr>
              <a:t>n</a:t>
            </a:r>
            <a:r>
              <a:rPr lang="zh-CN" altLang="en-US" sz="2800">
                <a:solidFill>
                  <a:schemeClr val="bg1"/>
                </a:solidFill>
              </a:rPr>
              <a:t>，故</a:t>
            </a:r>
            <a:r>
              <a:rPr lang="en-US" altLang="zh-CN" sz="2800">
                <a:solidFill>
                  <a:schemeClr val="bg1"/>
                </a:solidFill>
              </a:rPr>
              <a:t>x(K</a:t>
            </a:r>
            <a:r>
              <a:rPr lang="en-US" altLang="zh-CN" sz="2800" baseline="-25000">
                <a:solidFill>
                  <a:schemeClr val="bg1"/>
                </a:solidFill>
              </a:rPr>
              <a:t>n</a:t>
            </a:r>
            <a:r>
              <a:rPr lang="en-US" altLang="zh-CN" sz="2800">
                <a:solidFill>
                  <a:schemeClr val="bg1"/>
                </a:solidFill>
              </a:rPr>
              <a:t>)=n 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</a:p>
          <a:p>
            <a:pPr algn="just"/>
            <a:endParaRPr lang="zh-CN" altLang="en-US" sz="2800">
              <a:solidFill>
                <a:schemeClr val="bg1"/>
              </a:solidFill>
            </a:endParaRPr>
          </a:p>
          <a:p>
            <a:pPr algn="just"/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9B45CD67-ABE4-41AC-BB69-FF3D25FE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8CCB8B5-836B-4E1F-8A5F-0478AA29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E67C3C8D-CD53-4F58-BEAE-EEEA51A91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WordArt 3">
            <a:extLst>
              <a:ext uri="{FF2B5EF4-FFF2-40B4-BE49-F238E27FC236}">
                <a16:creationId xmlns:a16="http://schemas.microsoft.com/office/drawing/2014/main" id="{B7DE1459-4A81-4C72-982D-B50755FA41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19400" y="228600"/>
            <a:ext cx="3733800" cy="409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7-6 </a:t>
            </a:r>
            <a:r>
              <a:rPr lang="zh-CN" alt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对偶图与着色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8CC4AE52-58E2-4471-966D-D606E6FD8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B1A1802-5983-46AB-B027-2165FB5A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1430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200">
              <a:solidFill>
                <a:schemeClr val="bg1"/>
              </a:solidFill>
            </a:endParaRP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693D54B-B90E-47A8-8E00-0CB886CA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91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rgbClr val="A50021"/>
                </a:solidFill>
              </a:rPr>
              <a:t>定理</a:t>
            </a:r>
            <a:r>
              <a:rPr lang="en-US" altLang="zh-CN" sz="2800" b="1">
                <a:solidFill>
                  <a:srgbClr val="A50021"/>
                </a:solidFill>
              </a:rPr>
              <a:t>7-6. 2</a:t>
            </a:r>
            <a:r>
              <a:rPr lang="en-US" altLang="zh-CN" sz="2800" b="1">
                <a:solidFill>
                  <a:schemeClr val="bg1"/>
                </a:solidFill>
              </a:rPr>
              <a:t>   </a:t>
            </a:r>
            <a:r>
              <a:rPr lang="zh-CN" altLang="en-US" sz="2800">
                <a:solidFill>
                  <a:schemeClr val="bg1"/>
                </a:solidFill>
              </a:rPr>
              <a:t>设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为一个至少具有三个结点的连通平面</a:t>
            </a:r>
          </a:p>
          <a:p>
            <a:r>
              <a:rPr lang="zh-CN" altLang="en-US" sz="2800">
                <a:solidFill>
                  <a:schemeClr val="bg1"/>
                </a:solidFill>
              </a:rPr>
              <a:t>  简单图，则</a:t>
            </a:r>
            <a:r>
              <a:rPr lang="en-US" altLang="zh-CN" sz="2800">
                <a:solidFill>
                  <a:schemeClr val="bg1"/>
                </a:solidFill>
              </a:rPr>
              <a:t>G</a:t>
            </a:r>
            <a:r>
              <a:rPr lang="zh-CN" altLang="en-US" sz="2800">
                <a:solidFill>
                  <a:schemeClr val="bg1"/>
                </a:solidFill>
              </a:rPr>
              <a:t>中必有一个结点</a:t>
            </a:r>
            <a:r>
              <a:rPr lang="en-US" altLang="zh-CN" sz="2800">
                <a:solidFill>
                  <a:schemeClr val="bg1"/>
                </a:solidFill>
              </a:rPr>
              <a:t>u</a:t>
            </a:r>
            <a:r>
              <a:rPr lang="zh-CN" altLang="en-US" sz="2800">
                <a:solidFill>
                  <a:schemeClr val="bg1"/>
                </a:solidFill>
              </a:rPr>
              <a:t>，使得</a:t>
            </a:r>
            <a:r>
              <a:rPr lang="en-US" altLang="zh-CN" sz="2800" i="1">
                <a:solidFill>
                  <a:schemeClr val="bg1"/>
                </a:solidFill>
              </a:rPr>
              <a:t>deg</a:t>
            </a:r>
            <a:r>
              <a:rPr lang="en-US" altLang="zh-CN" sz="2800">
                <a:solidFill>
                  <a:schemeClr val="bg1"/>
                </a:solidFill>
              </a:rPr>
              <a:t> (u) ≤5 </a:t>
            </a:r>
            <a:r>
              <a:rPr lang="zh-CN" altLang="en-US" sz="2800">
                <a:solidFill>
                  <a:schemeClr val="bg1"/>
                </a:solidFill>
              </a:rPr>
              <a:t>。   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4D8410B3-F851-4D7A-8679-B562F3BC9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80010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>
                <a:solidFill>
                  <a:schemeClr val="bg1"/>
                </a:solidFill>
              </a:rPr>
              <a:t>：（反证法）	  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设</a:t>
            </a:r>
            <a:r>
              <a:rPr lang="en-US" altLang="zh-CN">
                <a:solidFill>
                  <a:schemeClr val="bg1"/>
                </a:solidFill>
              </a:rPr>
              <a:t>G=&lt;V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E&gt;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  <a:cs typeface="Times New Roman" panose="02020603050405020304" pitchFamily="18" charset="0"/>
              </a:rPr>
              <a:t>|V| = v , |E| = e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，若对于</a:t>
            </a:r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的每一个结点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r>
              <a:rPr lang="zh-CN" altLang="en-US">
                <a:solidFill>
                  <a:schemeClr val="bg1"/>
                </a:solidFill>
              </a:rPr>
              <a:t>，都有</a:t>
            </a:r>
            <a:r>
              <a:rPr lang="en-US" altLang="zh-CN" sz="2800" i="1">
                <a:solidFill>
                  <a:schemeClr val="bg1"/>
                </a:solidFill>
              </a:rPr>
              <a:t>deg</a:t>
            </a:r>
            <a:r>
              <a:rPr lang="en-US" altLang="zh-CN" sz="2800">
                <a:solidFill>
                  <a:schemeClr val="bg1"/>
                </a:solidFill>
              </a:rPr>
              <a:t> (u) ≥6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，但因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                                     ∑</a:t>
            </a:r>
            <a:r>
              <a:rPr lang="en-US" altLang="zh-CN" i="1">
                <a:solidFill>
                  <a:schemeClr val="bg1"/>
                </a:solidFill>
              </a:rPr>
              <a:t>deg</a:t>
            </a:r>
            <a:r>
              <a:rPr lang="en-US" altLang="zh-CN">
                <a:solidFill>
                  <a:schemeClr val="bg1"/>
                </a:solidFill>
              </a:rPr>
              <a:t> (v</a:t>
            </a:r>
            <a:r>
              <a:rPr lang="en-US" altLang="zh-CN" baseline="-25000">
                <a:solidFill>
                  <a:schemeClr val="bg1"/>
                </a:solidFill>
              </a:rPr>
              <a:t>i</a:t>
            </a:r>
            <a:r>
              <a:rPr lang="en-US" altLang="zh-CN">
                <a:solidFill>
                  <a:schemeClr val="bg1"/>
                </a:solidFill>
              </a:rPr>
              <a:t>) =2e                                          </a:t>
            </a:r>
          </a:p>
          <a:p>
            <a:pPr algn="just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故</a:t>
            </a:r>
            <a:r>
              <a:rPr lang="en-US" altLang="zh-CN">
                <a:solidFill>
                  <a:schemeClr val="bg1"/>
                </a:solidFill>
              </a:rPr>
              <a:t>2e</a:t>
            </a:r>
            <a:r>
              <a:rPr lang="en-US" altLang="zh-CN" sz="2800">
                <a:solidFill>
                  <a:schemeClr val="bg1"/>
                </a:solidFill>
              </a:rPr>
              <a:t>≥6v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，所以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en-US" altLang="zh-CN" sz="2800">
                <a:solidFill>
                  <a:schemeClr val="bg1"/>
                </a:solidFill>
              </a:rPr>
              <a:t>≥3v</a:t>
            </a:r>
            <a:r>
              <a:rPr lang="en-US" altLang="en-US"/>
              <a:t>＞</a:t>
            </a:r>
            <a:r>
              <a:rPr lang="en-US" altLang="zh-CN" sz="2800">
                <a:solidFill>
                  <a:schemeClr val="bg1"/>
                </a:solidFill>
              </a:rPr>
              <a:t>3v-6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，与定理</a:t>
            </a:r>
            <a:r>
              <a:rPr lang="en-US" altLang="zh-CN">
                <a:solidFill>
                  <a:schemeClr val="bg1"/>
                </a:solidFill>
              </a:rPr>
              <a:t>7-5.3</a:t>
            </a:r>
            <a:r>
              <a:rPr lang="zh-CN" altLang="en-US">
                <a:solidFill>
                  <a:schemeClr val="bg1"/>
                </a:solidFill>
              </a:rPr>
              <a:t>矛盾。</a:t>
            </a:r>
          </a:p>
          <a:p>
            <a:pPr algn="just"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C77093B9-DBE4-4F4A-811F-B2F9F619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DC187DB2-31BB-41AF-BB5C-ABB25792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4996C5B2-00BF-4058-8F65-DA166B22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FF5F25D6-B26C-4CE2-973D-8E5D52132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86" name="Rectangle 22">
            <a:extLst>
              <a:ext uri="{FF2B5EF4-FFF2-40B4-BE49-F238E27FC236}">
                <a16:creationId xmlns:a16="http://schemas.microsoft.com/office/drawing/2014/main" id="{857EA2EB-21E8-46B6-B632-1498F912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uild="p" autoUpdateAnimBg="0"/>
      <p:bldP spid="11272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1261</Words>
  <Application>Microsoft Office PowerPoint</Application>
  <PresentationFormat>全屏显示(4:3)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Times New Roman</vt:lpstr>
      <vt:lpstr>宋体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zhhz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zkl2k</dc:creator>
  <cp:lastModifiedBy>高歌</cp:lastModifiedBy>
  <cp:revision>31</cp:revision>
  <dcterms:created xsi:type="dcterms:W3CDTF">2003-08-19T05:31:35Z</dcterms:created>
  <dcterms:modified xsi:type="dcterms:W3CDTF">2021-11-10T03:46:12Z</dcterms:modified>
</cp:coreProperties>
</file>