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1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7" r:id="rId20"/>
    <p:sldId id="27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4F83D-2CCB-41D3-A74B-06179CFD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1E971-2BDB-46E2-AB2B-F348D3075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CA01-6AD3-4C6F-AD92-B58C5F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AAAD2-9B46-4DB5-8BD1-FC27D18D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7BE43-3888-4F21-856D-F683446B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33E6F-B54E-482A-8029-E62B5C39A6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1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B7C58-B704-4BC3-877C-73DBEF0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CA5E3-D545-49DB-9B46-DC38D156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56421-3212-4D3C-9A97-ED58E27D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A20E9-49A3-4246-AB41-6DA5D21B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5B0C2-1051-4CFF-B43D-3AB87E20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414E8-64B0-40B6-B6AC-A245F8E2B6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28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AE3854-3D69-41B4-B5EC-C3453DA2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B71D7-C874-48E1-BBF3-BDB2C5986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5EDA4-5BA0-4BB4-B0B0-750411A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83C05-2E83-4158-9E6C-0F646771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03FAF-8D6C-4D05-B2CC-C7D00A2A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330C5-C160-44DB-94C0-EADB3E3B40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1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757DC-66EB-4B87-9797-E385D661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B56F-7C5F-4B0F-985B-D6737119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D2545-0A8B-4E76-AE38-C7DA3655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F4B62-C9F5-4B02-A465-3246F982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2560D-C1C9-4050-A58A-0A346E7C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FDB5C-80FD-47D7-9BF0-4BDD864E83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7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D0C44-B556-4584-AB58-87B8AE3F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008FB-68E7-43A9-A28C-2803CF1D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D3C02-0576-495E-A32F-A282AAEB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A2C1E-8952-4209-AB6A-72DF4BEA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FAB31-2910-4B45-83F3-0827C7DA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7B50E-BC04-48B0-9EE8-1954796E73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44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EBD7-0F24-4FB9-B4EE-89FA2190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0A122-0548-4C13-8342-35CCDE53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62259-8CC7-4753-A78C-B13C871B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B4499-4592-47A8-A9D3-9FF46CE8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00D14-48A9-4D1C-A5CB-C47042F5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42E36-6F65-44AC-AB7D-8E344506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65DDD-FD1D-4986-8A26-2E8A9A3D3D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83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450E-DEA4-442B-9789-1CA8774F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CB531-5E53-4B73-B5DC-74A3721E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BF247-DFF9-4845-8C28-A8FB9223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A2FCD8-6FFE-477E-B5BB-BA0275FD8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4A036E-A9C5-4B12-B86E-19DDCE96C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391B09-D355-4564-86AD-03E36B1D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CEB5C-36B7-4CF6-B4A7-0EA919D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FA5F6-7BBA-4DD2-9815-32339CDD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19956-3C4C-45FF-9D2E-1BAA9445A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10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F76CB-46F5-43A4-BD9B-8D2D514E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C1651E-D1CC-4DA3-992C-F6B17733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46367-677F-4DAF-8747-08C59D1E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2D0C97-82FA-4236-9465-9FA3F415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E7E33-2675-4EBA-987C-64BF3A4B7B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99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197201-1972-4338-B856-464D8AC9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689A1-5F06-443D-9F95-1F1E7AE1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803B0-8019-404E-8EFF-8179932F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0EE01-A82D-49C7-820F-AC50DF1FF5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58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B7A58-7D5A-4FCC-81D1-2DA83CE5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385E0-F67E-403B-B6F4-BFD64BD1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8554B-7DC6-464A-BCCB-F8A00445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9F1DE-0BD4-4B44-922A-F346576B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4A8A5-38CF-4D66-80E1-4A7B7A21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73658-8136-4904-BDCE-5A27C5A3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3DC2-EFF4-4E5A-B9DB-411EC9E436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8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2CBFB-94C7-4759-8919-556170E1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A7A8C1-3F51-4ACE-AB43-AA3CE430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3934A-D771-4311-A2BD-7E10EAEFF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EEA4D-9911-44C2-914F-B6F4C6BE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4187C-A73F-423D-B4BC-7220A1F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2A640-809D-4DDB-A23D-6D47FCD5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73722-894D-4B21-BF0D-5D42A3DD35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14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12C997-4119-40D7-8768-10EA80C78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74C313-14C8-4D35-B5DC-2862C1993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CC0A54-1AA3-49B6-8283-4D21834AFD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FAA9FB4-D603-4344-98C8-74BD49BD1E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DD09E6-2817-4427-9D8F-5BD3D94ED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3CB978-CC18-4516-84F8-31DFC9FA21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6C49CC2F-8196-4C79-B7C6-562F9BFC9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id="{DCBB6308-D813-455B-95CF-7FC42C431C5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ACB7DD05-6814-412B-B992-54DDC425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9A68A243-C479-4CB2-84CB-B32DB31B5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1F4FF624-20C3-436F-B457-111774605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77D9A5C7-FB96-4675-9A6E-982A290A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52600"/>
            <a:ext cx="3124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  <a:hlinkClick r:id="" action="ppaction://hlinkshowjump?jump=nextslide"/>
              </a:rPr>
              <a:t>一、有向树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  <a:hlinkClick r:id="rId2" action="ppaction://hlinksldjump"/>
              </a:rPr>
              <a:t>二、根树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  <a:hlinkClick r:id="rId3" action="ppaction://hlinksldjump"/>
              </a:rPr>
              <a:t>三、最优树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  <a:hlinkClick r:id="rId4" action="ppaction://hlinksldjump"/>
              </a:rPr>
              <a:t>四、前缀码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48309CDA-9E21-446B-B29C-666EB122A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WordArt 3">
            <a:extLst>
              <a:ext uri="{FF2B5EF4-FFF2-40B4-BE49-F238E27FC236}">
                <a16:creationId xmlns:a16="http://schemas.microsoft.com/office/drawing/2014/main" id="{CA415094-B5AE-4638-A452-9D5A40F4C42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C9C1A22E-6106-49ED-9E87-650B2042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90006704-B0B4-4C6B-86CF-685142695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CB119336-FB9D-4D45-929D-554F1271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1A467E16-1CE3-4B38-B84B-AB7813AB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例：若 一计算机有一计算三数之和的加法器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现求十个数之和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问至少执行多少次加法指令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257C3114-55F3-4E7D-BFB3-8D2340DE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609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:  i =[(t-1)/(m-1)]=[(10-1)/(3-1)]=5</a:t>
            </a:r>
          </a:p>
          <a:p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答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: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至少执行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次加法指令。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uild="p" autoUpdateAnimBg="0"/>
      <p:bldP spid="122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560B24B5-499F-4FB4-9B8B-C040E58D5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WordArt 3">
            <a:extLst>
              <a:ext uri="{FF2B5EF4-FFF2-40B4-BE49-F238E27FC236}">
                <a16:creationId xmlns:a16="http://schemas.microsoft.com/office/drawing/2014/main" id="{7E972DEC-26FC-4A2C-A774-C4AD30334D5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53D7993E-704F-428B-92CE-3C0DFA6CA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D8151CD4-4047-44AB-919D-94CEA7D3C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0BF261AD-1AE9-4D2D-ACD9-8DDD4B6D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0010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7-8. 5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在根树中，一个结点的通路长度，就是从树根到此结点的通路中的边数。我们把分枝点的通路长度称为</a:t>
            </a:r>
            <a:r>
              <a:rPr lang="zh-CN" altLang="en-US" sz="2800" b="1">
                <a:ea typeface="楷体_GB2312" pitchFamily="49" charset="-122"/>
              </a:rPr>
              <a:t>内部通路长度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，树叶的通路长度称为</a:t>
            </a:r>
            <a:r>
              <a:rPr lang="zh-CN" altLang="en-US" sz="2800" b="1">
                <a:ea typeface="楷体_GB2312" pitchFamily="49" charset="-122"/>
              </a:rPr>
              <a:t>外部通路长度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 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7-8.2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若完全二叉树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个分枝点，且内部通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路长度的总和为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I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，外部通路长度的总和为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，则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E=I+2n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D6EEE004-5292-40CD-B187-EC9032971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WordArt 3">
            <a:extLst>
              <a:ext uri="{FF2B5EF4-FFF2-40B4-BE49-F238E27FC236}">
                <a16:creationId xmlns:a16="http://schemas.microsoft.com/office/drawing/2014/main" id="{11F985B3-CE8B-4049-91CB-A6F92C8FD0A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77CC7063-4D82-4AFA-9B9B-5BFCF706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614D4B09-6C6F-4E3F-8F82-87BBF46E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B209A8C7-1F5B-4C22-AA1D-E8341D6D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09005B65-B458-479D-8A35-1711FA27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82296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（对分枝点数目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进行归纳）</a:t>
            </a:r>
          </a:p>
          <a:p>
            <a:pPr algn="just" eaLnBrk="0" hangingPunct="0"/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n=1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E=2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I=0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E=I+2n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成立。</a:t>
            </a:r>
          </a:p>
          <a:p>
            <a:pPr algn="just" eaLnBrk="0" hangingPunct="0"/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n=k-1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时成立，即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=I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+2(k-1)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 eaLnBrk="0" hangingPunct="0"/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n=k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时。取一个</a:t>
            </a:r>
            <a:r>
              <a:rPr lang="zh-CN" altLang="en-US" b="1">
                <a:solidFill>
                  <a:schemeClr val="bg1"/>
                </a:solidFill>
              </a:rPr>
              <a:t>分枝点</a:t>
            </a:r>
            <a:r>
              <a:rPr lang="en-US" altLang="zh-CN" b="1">
                <a:solidFill>
                  <a:schemeClr val="bg1"/>
                </a:solidFill>
              </a:rPr>
              <a:t>v</a:t>
            </a:r>
            <a:r>
              <a:rPr lang="zh-CN" altLang="en-US" b="1">
                <a:solidFill>
                  <a:schemeClr val="bg1"/>
                </a:solidFill>
              </a:rPr>
              <a:t>，使得</a:t>
            </a:r>
            <a:r>
              <a:rPr lang="en-US" altLang="zh-CN" b="1">
                <a:solidFill>
                  <a:schemeClr val="bg1"/>
                </a:solidFill>
              </a:rPr>
              <a:t>v</a:t>
            </a:r>
            <a:r>
              <a:rPr lang="zh-CN" altLang="en-US" b="1">
                <a:solidFill>
                  <a:schemeClr val="bg1"/>
                </a:solidFill>
              </a:rPr>
              <a:t>的两个儿子是叶结点。设</a:t>
            </a:r>
            <a:r>
              <a:rPr lang="en-US" altLang="zh-CN" b="1">
                <a:solidFill>
                  <a:schemeClr val="bg1"/>
                </a:solidFill>
              </a:rPr>
              <a:t>v</a:t>
            </a:r>
            <a:r>
              <a:rPr lang="zh-CN" altLang="en-US" b="1">
                <a:solidFill>
                  <a:schemeClr val="bg1"/>
                </a:solidFill>
              </a:rPr>
              <a:t>的通路长度为</a:t>
            </a:r>
            <a:r>
              <a:rPr lang="en-US" altLang="zh-CN" b="1">
                <a:solidFill>
                  <a:schemeClr val="bg1"/>
                </a:solidFill>
              </a:rPr>
              <a:t>m</a:t>
            </a:r>
            <a:r>
              <a:rPr lang="zh-CN" altLang="en-US" b="1">
                <a:solidFill>
                  <a:schemeClr val="bg1"/>
                </a:solidFill>
              </a:rPr>
              <a:t>。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删去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的两个儿子的一课二叉树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。将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与原树比较，它减少了二片长度为</a:t>
            </a:r>
          </a:p>
          <a:p>
            <a:pPr algn="just" eaLnBrk="0" hangingPunct="0"/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m+1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的树叶和一个长度为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的分枝点，因为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</a:p>
          <a:p>
            <a:pPr algn="just" eaLnBrk="0" hangingPunct="0"/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(k-1)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个分枝点，故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=I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+2(k-1)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。但在原树中，</a:t>
            </a:r>
          </a:p>
          <a:p>
            <a:pPr algn="just" eaLnBrk="0" hangingPunct="0"/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E=E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+2(m+1)-m=E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+m+2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I=I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’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+m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，代入上式得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 eaLnBrk="0" hangingPunct="0"/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E-m-2=I-m+2(k-1)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E=I+2k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E177039A-F522-407F-B7FF-7843EA337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248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4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4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4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4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4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4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4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4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4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4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3A2E5EDD-36B9-494F-A90C-06EF72A49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WordArt 3">
            <a:extLst>
              <a:ext uri="{FF2B5EF4-FFF2-40B4-BE49-F238E27FC236}">
                <a16:creationId xmlns:a16="http://schemas.microsoft.com/office/drawing/2014/main" id="{7BCBA9E9-FE1A-401A-B4AA-E62FD4047D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EFF995AD-39B3-489A-9E7E-4EF2E6C83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3CE6BC2-CEBF-4E6C-AEEF-7E2EB7A21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AC085EEE-444C-47AD-B5DF-B15884274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4F60D6AF-848B-485B-B7BB-7462345F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三、最优树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94C6F2B5-364F-4A37-8956-79CEF4F0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6868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、带权二叉树</a:t>
            </a:r>
          </a:p>
          <a:p>
            <a:pPr algn="just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给定一组权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不妨设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≤w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≤w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,                                 </a:t>
            </a:r>
          </a:p>
          <a:p>
            <a:pPr algn="just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设有一棵二叉树，共有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片树叶，分别带权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该二叉树称为带权二叉树。 </a:t>
            </a:r>
          </a:p>
          <a:p>
            <a:pPr algn="just"/>
            <a:endParaRPr lang="zh-CN" altLang="en-US" sz="2800" b="1"/>
          </a:p>
          <a:p>
            <a:pPr algn="just"/>
            <a:r>
              <a:rPr lang="en-US" altLang="zh-CN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、最优树</a:t>
            </a:r>
          </a:p>
          <a:p>
            <a:pPr algn="just"/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7-8.6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在带权二叉树中，若带权为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i="1" u="sng">
                <a:latin typeface="楷体_GB2312" pitchFamily="49" charset="-122"/>
                <a:ea typeface="楷体_GB2312" pitchFamily="49" charset="-122"/>
              </a:rPr>
              <a:t>树叶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的通路长度为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L(w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，我们把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w(T)=∑w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L(w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称为该带权二叉树的权。</a:t>
            </a:r>
          </a:p>
          <a:p>
            <a:pPr algn="just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在所有带权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的二叉树中，具有最小权的那棵二叉树，称为最优树。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>
            <a:extLst>
              <a:ext uri="{FF2B5EF4-FFF2-40B4-BE49-F238E27FC236}">
                <a16:creationId xmlns:a16="http://schemas.microsoft.com/office/drawing/2014/main" id="{70156D6F-B260-4459-B168-668094FB7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WordArt 3">
            <a:extLst>
              <a:ext uri="{FF2B5EF4-FFF2-40B4-BE49-F238E27FC236}">
                <a16:creationId xmlns:a16="http://schemas.microsoft.com/office/drawing/2014/main" id="{055277FE-9C09-4832-B2F2-9EA41FB4E1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E36403CE-2B0D-40A3-BE84-5E0C2BED5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B5C99E8C-FE71-4566-A7F2-CA911FD7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2A54329-1626-44CF-96FD-69F5E4EF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A50021"/>
                </a:solidFill>
              </a:rPr>
              <a:t>3</a:t>
            </a:r>
            <a:r>
              <a:rPr lang="zh-CN" altLang="en-US" sz="3200">
                <a:solidFill>
                  <a:srgbClr val="A50021"/>
                </a:solidFill>
              </a:rPr>
              <a:t>、最优树的性质</a:t>
            </a: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5A60A848-FEB4-4EBB-8A84-E4ECCF97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458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286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/>
              <a:t>  </a:t>
            </a:r>
            <a:r>
              <a:rPr lang="zh-CN" altLang="en-US" sz="2800" b="1">
                <a:solidFill>
                  <a:srgbClr val="A50021"/>
                </a:solidFill>
              </a:rPr>
              <a:t>定理</a:t>
            </a:r>
            <a:r>
              <a:rPr lang="en-US" altLang="zh-CN" sz="2800" b="1">
                <a:solidFill>
                  <a:srgbClr val="A50021"/>
                </a:solidFill>
              </a:rPr>
              <a:t>7-8. 3</a:t>
            </a:r>
            <a:r>
              <a:rPr lang="en-US" altLang="zh-CN" sz="2800" b="1"/>
              <a:t>    </a:t>
            </a:r>
            <a:r>
              <a:rPr lang="zh-CN" altLang="en-US" sz="2800"/>
              <a:t>设</a:t>
            </a:r>
            <a:r>
              <a:rPr lang="en-US" altLang="zh-CN" sz="2800"/>
              <a:t>T</a:t>
            </a:r>
            <a:r>
              <a:rPr lang="zh-CN" altLang="en-US" sz="2800"/>
              <a:t>为带权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≤w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>
                <a:ea typeface="楷体_GB2312" pitchFamily="49" charset="-122"/>
              </a:rPr>
              <a:t>…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≤w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/>
              <a:t> </a:t>
            </a:r>
            <a:r>
              <a:rPr lang="zh-CN" altLang="en-US" sz="2800"/>
              <a:t>的最优树</a:t>
            </a:r>
            <a:r>
              <a:rPr lang="en-US" altLang="zh-CN" sz="2800"/>
              <a:t>,</a:t>
            </a:r>
            <a:r>
              <a:rPr lang="zh-CN" altLang="en-US" sz="2800"/>
              <a:t>则</a:t>
            </a:r>
          </a:p>
          <a:p>
            <a:pPr algn="just" eaLnBrk="0" hangingPunct="0"/>
            <a:r>
              <a:rPr lang="zh-CN" altLang="en-US" sz="2800"/>
              <a:t>    </a:t>
            </a:r>
            <a:r>
              <a:rPr lang="en-US" altLang="zh-CN" sz="2800"/>
              <a:t>a)</a:t>
            </a:r>
            <a:r>
              <a:rPr lang="en-US" altLang="zh-CN" sz="2800">
                <a:cs typeface="Times New Roman" panose="02020603050405020304" pitchFamily="18" charset="0"/>
              </a:rPr>
              <a:t> </a:t>
            </a:r>
            <a:r>
              <a:rPr lang="zh-CN" altLang="en-US" sz="2800"/>
              <a:t>带权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/>
              <a:t> </a:t>
            </a:r>
            <a:r>
              <a:rPr lang="zh-CN" altLang="en-US" sz="2800"/>
              <a:t>的树叶 </a:t>
            </a:r>
            <a:r>
              <a:rPr lang="en-US" altLang="zh-CN" sz="2800"/>
              <a:t>v</a:t>
            </a:r>
            <a:r>
              <a:rPr lang="en-US" altLang="zh-CN" sz="2800" baseline="-25000"/>
              <a:t>w1</a:t>
            </a:r>
            <a:r>
              <a:rPr lang="en-US" altLang="zh-CN" sz="2800"/>
              <a:t>,v</a:t>
            </a:r>
            <a:r>
              <a:rPr lang="en-US" altLang="zh-CN" sz="2800" baseline="-25000"/>
              <a:t>w2</a:t>
            </a:r>
            <a:r>
              <a:rPr lang="en-US" altLang="zh-CN" sz="2800"/>
              <a:t> </a:t>
            </a:r>
            <a:r>
              <a:rPr lang="zh-CN" altLang="en-US" sz="2800"/>
              <a:t>是兄弟。</a:t>
            </a:r>
          </a:p>
          <a:p>
            <a:pPr eaLnBrk="0" hangingPunct="0"/>
            <a:r>
              <a:rPr lang="zh-CN" altLang="en-US" sz="2800">
                <a:latin typeface="宋体" panose="02010600030101010101" pitchFamily="2" charset="-122"/>
              </a:rPr>
              <a:t>  </a:t>
            </a:r>
            <a:r>
              <a:rPr lang="en-US" altLang="zh-CN" sz="2800">
                <a:latin typeface="宋体" panose="02010600030101010101" pitchFamily="2" charset="-122"/>
              </a:rPr>
              <a:t>b)</a:t>
            </a:r>
            <a:r>
              <a:rPr lang="zh-CN" altLang="en-US" sz="2800">
                <a:latin typeface="宋体" panose="02010600030101010101" pitchFamily="2" charset="-122"/>
              </a:rPr>
              <a:t>以树叶</a:t>
            </a:r>
            <a:r>
              <a:rPr lang="en-US" altLang="zh-CN" sz="2800"/>
              <a:t>v</a:t>
            </a:r>
            <a:r>
              <a:rPr lang="en-US" altLang="zh-CN" sz="2800" baseline="-25000"/>
              <a:t>w1</a:t>
            </a:r>
            <a:r>
              <a:rPr lang="en-US" altLang="zh-CN" sz="2800"/>
              <a:t>,v</a:t>
            </a:r>
            <a:r>
              <a:rPr lang="en-US" altLang="zh-CN" sz="2800" baseline="-25000"/>
              <a:t>w2</a:t>
            </a:r>
            <a:r>
              <a:rPr lang="zh-CN" altLang="en-US" sz="2800">
                <a:latin typeface="宋体" panose="02010600030101010101" pitchFamily="2" charset="-122"/>
              </a:rPr>
              <a:t>为儿子的分枝点，其通路长度最长。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DB2E24E7-8075-482A-8FAC-838D12854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WordArt 3">
            <a:extLst>
              <a:ext uri="{FF2B5EF4-FFF2-40B4-BE49-F238E27FC236}">
                <a16:creationId xmlns:a16="http://schemas.microsoft.com/office/drawing/2014/main" id="{1595ADBF-15FF-49B5-95EF-3FA7196426B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6A71A631-4FF3-4C7D-9CB5-4028AEE27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9A45879C-DFD1-4E62-A4B7-AF642CD86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B2508402-A485-4A35-BF17-AA83F3C1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8465" name="Rectangle 33">
            <a:extLst>
              <a:ext uri="{FF2B5EF4-FFF2-40B4-BE49-F238E27FC236}">
                <a16:creationId xmlns:a16="http://schemas.microsoft.com/office/drawing/2014/main" id="{72473F4E-23B5-41B5-AF31-BF10EF59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86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600200" algn="l"/>
                <a:tab pos="1866900" algn="l"/>
                <a:tab pos="2789238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A50021"/>
                </a:solidFill>
              </a:rPr>
              <a:t>证明</a:t>
            </a:r>
            <a:r>
              <a:rPr lang="en-US" altLang="zh-CN" b="1">
                <a:solidFill>
                  <a:srgbClr val="A50021"/>
                </a:solidFill>
              </a:rPr>
              <a:t>:</a:t>
            </a:r>
            <a:r>
              <a:rPr lang="en-US" altLang="zh-CN"/>
              <a:t>	</a:t>
            </a:r>
            <a:r>
              <a:rPr lang="zh-CN" altLang="en-US"/>
              <a:t>设在带权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/>
              <a:t> </a:t>
            </a:r>
            <a:r>
              <a:rPr lang="zh-CN" altLang="en-US"/>
              <a:t>的最优树中</a:t>
            </a:r>
            <a:r>
              <a:rPr lang="en-US" altLang="zh-CN"/>
              <a:t>,v</a:t>
            </a:r>
            <a:r>
              <a:rPr lang="zh-CN" altLang="en-US"/>
              <a:t>是通路长度最长的分枝点，</a:t>
            </a:r>
            <a:r>
              <a:rPr lang="en-US" altLang="zh-CN"/>
              <a:t>v </a:t>
            </a:r>
            <a:r>
              <a:rPr lang="zh-CN" altLang="en-US"/>
              <a:t>的儿子分别带权 </a:t>
            </a:r>
            <a:r>
              <a:rPr lang="en-US" altLang="zh-CN"/>
              <a:t>w</a:t>
            </a:r>
            <a:r>
              <a:rPr lang="en-US" altLang="zh-CN" baseline="-25000"/>
              <a:t>x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en-US" altLang="zh-CN" baseline="-25000"/>
              <a:t>y</a:t>
            </a:r>
            <a:r>
              <a:rPr lang="en-US" altLang="zh-CN"/>
              <a:t> </a:t>
            </a:r>
            <a:r>
              <a:rPr lang="zh-CN" altLang="en-US"/>
              <a:t>，故有</a:t>
            </a:r>
          </a:p>
          <a:p>
            <a:pPr algn="just" eaLnBrk="0" hangingPunct="0"/>
            <a:r>
              <a:rPr lang="zh-CN" altLang="en-US"/>
              <a:t>			</a:t>
            </a:r>
            <a:r>
              <a:rPr lang="en-US" altLang="zh-CN"/>
              <a:t>L(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)≥L(w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en-US" altLang="zh-CN"/>
              <a:t>L(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)≥L(w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/>
              <a:t>			</a:t>
            </a:r>
          </a:p>
          <a:p>
            <a:pPr algn="just" eaLnBrk="0" hangingPunct="0"/>
            <a:r>
              <a:rPr lang="zh-CN" altLang="en-US"/>
              <a:t>若 </a:t>
            </a:r>
            <a:r>
              <a:rPr lang="en-US" altLang="zh-CN"/>
              <a:t>L(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)&gt;L(w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/>
              <a:t> </a:t>
            </a:r>
            <a:r>
              <a:rPr lang="zh-CN" altLang="en-US"/>
              <a:t>，将</a:t>
            </a:r>
            <a:r>
              <a:rPr lang="en-US" altLang="zh-CN"/>
              <a:t>w</a:t>
            </a:r>
            <a:r>
              <a:rPr lang="en-US" altLang="zh-CN" baseline="-25000"/>
              <a:t>x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en-US" altLang="zh-CN"/>
              <a:t>w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对调，得到新树</a:t>
            </a:r>
            <a:r>
              <a:rPr lang="en-US" altLang="zh-CN"/>
              <a:t>T′</a:t>
            </a:r>
            <a:r>
              <a:rPr lang="zh-CN" altLang="en-US"/>
              <a:t>。</a:t>
            </a:r>
          </a:p>
          <a:p>
            <a:pPr algn="just" eaLnBrk="0" hangingPunct="0"/>
            <a:r>
              <a:rPr lang="zh-CN" altLang="en-US"/>
              <a:t>若</a:t>
            </a:r>
            <a:r>
              <a:rPr lang="en-US" altLang="zh-CN"/>
              <a:t>w</a:t>
            </a:r>
            <a:r>
              <a:rPr lang="en-US" altLang="zh-CN" baseline="-25000"/>
              <a:t>x </a:t>
            </a:r>
            <a:r>
              <a:rPr lang="en-US" altLang="zh-CN"/>
              <a:t>&lt; w</a:t>
            </a:r>
            <a:r>
              <a:rPr lang="en-US" altLang="zh-CN" baseline="-25000"/>
              <a:t>1</a:t>
            </a:r>
            <a:r>
              <a:rPr lang="zh-CN" altLang="en-US"/>
              <a:t>，则</a:t>
            </a:r>
          </a:p>
          <a:p>
            <a:pPr algn="just" eaLnBrk="0" hangingPunct="0"/>
            <a:r>
              <a:rPr lang="zh-CN" altLang="en-US"/>
              <a:t>		</a:t>
            </a:r>
            <a:r>
              <a:rPr lang="en-US" altLang="zh-CN"/>
              <a:t>w(T′)-w(T)=(L(w</a:t>
            </a:r>
            <a:r>
              <a:rPr lang="en-US" altLang="zh-CN" baseline="-25000"/>
              <a:t>x</a:t>
            </a:r>
            <a:r>
              <a:rPr lang="en-US" altLang="zh-CN"/>
              <a:t>)w</a:t>
            </a:r>
            <a:r>
              <a:rPr lang="en-US" altLang="zh-CN" baseline="-25000"/>
              <a:t>1</a:t>
            </a:r>
            <a:r>
              <a:rPr lang="en-US" altLang="zh-CN"/>
              <a:t>+L(w</a:t>
            </a:r>
            <a:r>
              <a:rPr lang="en-US" altLang="zh-CN" baseline="-25000"/>
              <a:t>1</a:t>
            </a:r>
            <a:r>
              <a:rPr lang="en-US" altLang="zh-CN"/>
              <a:t>)w</a:t>
            </a:r>
            <a:r>
              <a:rPr lang="en-US" altLang="zh-CN" baseline="-25000"/>
              <a:t>x</a:t>
            </a:r>
            <a:r>
              <a:rPr lang="en-US" altLang="zh-CN"/>
              <a:t>)-(L(w</a:t>
            </a:r>
            <a:r>
              <a:rPr lang="en-US" altLang="zh-CN" baseline="-25000"/>
              <a:t>x</a:t>
            </a:r>
            <a:r>
              <a:rPr lang="en-US" altLang="zh-CN"/>
              <a:t>)w</a:t>
            </a:r>
            <a:r>
              <a:rPr lang="en-US" altLang="zh-CN" baseline="-25000"/>
              <a:t>x</a:t>
            </a:r>
            <a:r>
              <a:rPr lang="en-US" altLang="zh-CN"/>
              <a:t>+L(w</a:t>
            </a:r>
            <a:r>
              <a:rPr lang="en-US" altLang="zh-CN" baseline="-25000"/>
              <a:t>1</a:t>
            </a:r>
            <a:r>
              <a:rPr lang="en-US" altLang="zh-CN"/>
              <a:t>)w</a:t>
            </a:r>
            <a:r>
              <a:rPr lang="en-US" altLang="zh-CN" baseline="-25000"/>
              <a:t>1</a:t>
            </a:r>
            <a:r>
              <a:rPr lang="en-US" altLang="zh-CN"/>
              <a:t>)	</a:t>
            </a:r>
          </a:p>
          <a:p>
            <a:pPr algn="just" eaLnBrk="0" hangingPunct="0"/>
            <a:r>
              <a:rPr lang="en-US" altLang="zh-CN"/>
              <a:t>			                  =L(w</a:t>
            </a:r>
            <a:r>
              <a:rPr lang="en-US" altLang="zh-CN" baseline="-25000"/>
              <a:t>x</a:t>
            </a:r>
            <a:r>
              <a:rPr lang="en-US" altLang="zh-CN"/>
              <a:t>)(w</a:t>
            </a:r>
            <a:r>
              <a:rPr lang="en-US" altLang="zh-CN" baseline="-25000"/>
              <a:t>1</a:t>
            </a:r>
            <a:r>
              <a:rPr lang="en-US" altLang="zh-CN"/>
              <a:t>-w</a:t>
            </a:r>
            <a:r>
              <a:rPr lang="en-US" altLang="zh-CN" baseline="-25000"/>
              <a:t>x</a:t>
            </a:r>
            <a:r>
              <a:rPr lang="en-US" altLang="zh-CN"/>
              <a:t>)+L(w</a:t>
            </a:r>
            <a:r>
              <a:rPr lang="en-US" altLang="zh-CN" baseline="-25000"/>
              <a:t>1</a:t>
            </a:r>
            <a:r>
              <a:rPr lang="en-US" altLang="zh-CN"/>
              <a:t>)(w</a:t>
            </a:r>
            <a:r>
              <a:rPr lang="en-US" altLang="zh-CN" baseline="-25000"/>
              <a:t>x</a:t>
            </a:r>
            <a:r>
              <a:rPr lang="en-US" altLang="zh-CN"/>
              <a:t>-w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</a:p>
          <a:p>
            <a:pPr algn="just" eaLnBrk="0" hangingPunct="0"/>
            <a:r>
              <a:rPr lang="en-US" altLang="zh-CN"/>
              <a:t>                            =(w</a:t>
            </a:r>
            <a:r>
              <a:rPr lang="en-US" altLang="zh-CN" baseline="-25000"/>
              <a:t>x</a:t>
            </a:r>
            <a:r>
              <a:rPr lang="en-US" altLang="zh-CN"/>
              <a:t>-w</a:t>
            </a:r>
            <a:r>
              <a:rPr lang="en-US" altLang="zh-CN" baseline="-25000"/>
              <a:t>1</a:t>
            </a:r>
            <a:r>
              <a:rPr lang="en-US" altLang="zh-CN"/>
              <a:t>)(L(w</a:t>
            </a:r>
            <a:r>
              <a:rPr lang="en-US" altLang="zh-CN" baseline="-25000"/>
              <a:t>1</a:t>
            </a:r>
            <a:r>
              <a:rPr lang="en-US" altLang="zh-CN"/>
              <a:t>)-L(w</a:t>
            </a:r>
            <a:r>
              <a:rPr lang="en-US" altLang="zh-CN" baseline="-25000"/>
              <a:t>x</a:t>
            </a:r>
            <a:r>
              <a:rPr lang="en-US" altLang="zh-CN"/>
              <a:t>))</a:t>
            </a:r>
          </a:p>
          <a:p>
            <a:pPr algn="just" eaLnBrk="0" hangingPunct="0"/>
            <a:r>
              <a:rPr lang="en-US" altLang="zh-CN"/>
              <a:t>                            &lt;0</a:t>
            </a:r>
            <a:r>
              <a:rPr lang="zh-CN" altLang="en-US"/>
              <a:t>，</a:t>
            </a:r>
          </a:p>
          <a:p>
            <a:pPr algn="just" eaLnBrk="0" hangingPunct="0"/>
            <a:r>
              <a:rPr lang="zh-CN" altLang="en-US"/>
              <a:t>即  </a:t>
            </a:r>
            <a:r>
              <a:rPr lang="en-US" altLang="zh-CN"/>
              <a:t>w(T′) &lt; w(T) </a:t>
            </a:r>
            <a:r>
              <a:rPr lang="zh-CN" altLang="en-US"/>
              <a:t>，与 </a:t>
            </a:r>
            <a:r>
              <a:rPr lang="en-US" altLang="zh-CN"/>
              <a:t>T</a:t>
            </a:r>
            <a:r>
              <a:rPr lang="zh-CN" altLang="en-US"/>
              <a:t>是最优树的假定矛盾。</a:t>
            </a:r>
          </a:p>
          <a:p>
            <a:pPr algn="just" eaLnBrk="0" hangingPunct="0"/>
            <a:r>
              <a:rPr lang="zh-CN" altLang="en-US"/>
              <a:t>故</a:t>
            </a:r>
            <a:r>
              <a:rPr lang="en-US" altLang="zh-CN"/>
              <a:t>L(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)=L(w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pPr algn="just" eaLnBrk="0" hangingPunct="0"/>
            <a:r>
              <a:rPr lang="zh-CN" altLang="en-US"/>
              <a:t>同理可证</a:t>
            </a:r>
            <a:r>
              <a:rPr lang="en-US" altLang="zh-CN"/>
              <a:t>L(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)=L(w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/>
              <a:t> </a:t>
            </a:r>
            <a:r>
              <a:rPr lang="zh-CN" altLang="en-US"/>
              <a:t>。因此</a:t>
            </a:r>
            <a:r>
              <a:rPr lang="en-US" altLang="zh-CN"/>
              <a:t>L(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)=L(w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/>
              <a:t>L(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)=L(w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/>
          </a:p>
          <a:p>
            <a:pPr algn="just" eaLnBrk="0" hangingPunct="0"/>
            <a:r>
              <a:rPr lang="zh-CN" altLang="en-US"/>
              <a:t>分别将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/>
              <a:t>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/>
              <a:t>对调得到一棵最优树，其中带权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/>
              <a:t> </a:t>
            </a:r>
            <a:r>
              <a:rPr lang="zh-CN" altLang="en-US"/>
              <a:t>的树叶是兄弟。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7EFBEB6F-CB24-4C2C-8054-9C7D93A28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WordArt 3">
            <a:extLst>
              <a:ext uri="{FF2B5EF4-FFF2-40B4-BE49-F238E27FC236}">
                <a16:creationId xmlns:a16="http://schemas.microsoft.com/office/drawing/2014/main" id="{3C1B1CD6-8072-4B20-8D79-07C2F87D821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345C312B-8009-49C3-BA5D-40152B169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C02E6D91-469A-4F3A-B567-DD144DADB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518E7E10-F51D-4380-99F6-CD94F5A6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E223F3E6-C684-4B75-A693-A9D61D11C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763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solidFill>
                  <a:srgbClr val="A50021"/>
                </a:solidFill>
              </a:rPr>
              <a:t>定理</a:t>
            </a:r>
            <a:r>
              <a:rPr lang="en-US" altLang="zh-CN" sz="2000" b="1">
                <a:solidFill>
                  <a:srgbClr val="A50021"/>
                </a:solidFill>
              </a:rPr>
              <a:t>7-8. 4</a:t>
            </a:r>
            <a:r>
              <a:rPr lang="en-US" altLang="zh-CN" sz="2000" b="1"/>
              <a:t>	</a:t>
            </a:r>
            <a:r>
              <a:rPr lang="zh-CN" altLang="en-US" sz="2000"/>
              <a:t>设</a:t>
            </a:r>
            <a:r>
              <a:rPr lang="en-US" altLang="zh-CN" sz="2000"/>
              <a:t>T</a:t>
            </a:r>
            <a:r>
              <a:rPr lang="zh-CN" altLang="en-US" sz="2000"/>
              <a:t>为带权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≤w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000">
                <a:ea typeface="楷体_GB2312" pitchFamily="49" charset="-122"/>
              </a:rPr>
              <a:t>…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≤w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/>
              <a:t> </a:t>
            </a:r>
            <a:r>
              <a:rPr lang="zh-CN" altLang="en-US" sz="2000"/>
              <a:t>的最优树，若将以带权</a:t>
            </a:r>
            <a:r>
              <a:rPr lang="en-US" altLang="zh-CN" sz="2000"/>
              <a:t>w</a:t>
            </a:r>
            <a:r>
              <a:rPr lang="en-US" altLang="zh-CN" sz="2000" baseline="-25000"/>
              <a:t>1</a:t>
            </a:r>
            <a:r>
              <a:rPr lang="zh-CN" altLang="en-US" sz="2000"/>
              <a:t>和</a:t>
            </a:r>
            <a:r>
              <a:rPr lang="en-US" altLang="zh-CN" sz="2000"/>
              <a:t>w</a:t>
            </a:r>
            <a:r>
              <a:rPr lang="en-US" altLang="zh-CN" sz="2000" baseline="-25000"/>
              <a:t>2</a:t>
            </a:r>
            <a:r>
              <a:rPr lang="zh-CN" altLang="en-US" sz="2000"/>
              <a:t>的树叶为儿子的分枝点改为带权</a:t>
            </a:r>
            <a:r>
              <a:rPr lang="en-US" altLang="zh-CN" sz="2000"/>
              <a:t>w</a:t>
            </a:r>
            <a:r>
              <a:rPr lang="en-US" altLang="zh-CN" sz="2000" baseline="-25000"/>
              <a:t>1</a:t>
            </a:r>
            <a:r>
              <a:rPr lang="en-US" altLang="zh-CN" sz="2000"/>
              <a:t>+w</a:t>
            </a:r>
            <a:r>
              <a:rPr lang="en-US" altLang="zh-CN" sz="2000" baseline="-25000"/>
              <a:t>2</a:t>
            </a:r>
            <a:r>
              <a:rPr lang="en-US" altLang="zh-CN" sz="2000"/>
              <a:t> </a:t>
            </a:r>
            <a:r>
              <a:rPr lang="zh-CN" altLang="en-US" sz="2000"/>
              <a:t>的树叶，得到一棵新树</a:t>
            </a:r>
            <a:r>
              <a:rPr lang="en-US" altLang="zh-CN" sz="2000"/>
              <a:t>T′</a:t>
            </a:r>
            <a:r>
              <a:rPr lang="zh-CN" altLang="en-US" sz="2000"/>
              <a:t>，则</a:t>
            </a:r>
            <a:r>
              <a:rPr lang="en-US" altLang="zh-CN" sz="2000"/>
              <a:t>T′</a:t>
            </a:r>
            <a:r>
              <a:rPr lang="zh-CN" altLang="en-US" sz="2000"/>
              <a:t>也是最优树。</a:t>
            </a:r>
          </a:p>
          <a:p>
            <a:pPr algn="just" eaLnBrk="0" hangingPunct="0"/>
            <a:r>
              <a:rPr lang="zh-CN" altLang="en-US" sz="2000" b="1">
                <a:solidFill>
                  <a:srgbClr val="A50021"/>
                </a:solidFill>
              </a:rPr>
              <a:t>证明</a:t>
            </a:r>
            <a:r>
              <a:rPr lang="en-US" altLang="zh-CN" sz="2000" b="1">
                <a:solidFill>
                  <a:srgbClr val="A50021"/>
                </a:solidFill>
              </a:rPr>
              <a:t>:</a:t>
            </a:r>
            <a:r>
              <a:rPr lang="en-US" altLang="zh-CN" sz="2000"/>
              <a:t>	</a:t>
            </a:r>
            <a:r>
              <a:rPr lang="zh-CN" altLang="en-US" sz="2000"/>
              <a:t>根据题设，有     </a:t>
            </a:r>
          </a:p>
          <a:p>
            <a:pPr algn="just" eaLnBrk="0" hangingPunct="0"/>
            <a:endParaRPr lang="zh-CN" altLang="en-US" sz="2000"/>
          </a:p>
          <a:p>
            <a:pPr algn="just" eaLnBrk="0" hangingPunct="0"/>
            <a:r>
              <a:rPr lang="zh-CN" altLang="en-US" sz="2000"/>
              <a:t>                               </a:t>
            </a:r>
            <a:r>
              <a:rPr lang="en-US" altLang="zh-CN" sz="2000"/>
              <a:t>w(T)=w(T′)+w</a:t>
            </a:r>
            <a:r>
              <a:rPr lang="en-US" altLang="zh-CN" sz="2000" baseline="-25000"/>
              <a:t>1</a:t>
            </a:r>
            <a:r>
              <a:rPr lang="en-US" altLang="zh-CN" sz="2000"/>
              <a:t>+w</a:t>
            </a:r>
            <a:r>
              <a:rPr lang="en-US" altLang="zh-CN" sz="2000" baseline="-25000"/>
              <a:t>2</a:t>
            </a:r>
            <a:r>
              <a:rPr lang="zh-CN" altLang="en-US" sz="2000" baseline="-25000"/>
              <a:t>。              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zh-CN" altLang="en-US" sz="2000" baseline="-25000"/>
              <a:t>                        </a:t>
            </a:r>
          </a:p>
          <a:p>
            <a:pPr algn="just" eaLnBrk="0" hangingPunct="0"/>
            <a:r>
              <a:rPr lang="zh-CN" altLang="en-US" sz="2000"/>
              <a:t>				</a:t>
            </a:r>
          </a:p>
          <a:p>
            <a:pPr algn="just" eaLnBrk="0" hangingPunct="0"/>
            <a:r>
              <a:rPr lang="zh-CN" altLang="en-US" sz="2000"/>
              <a:t>若</a:t>
            </a:r>
            <a:r>
              <a:rPr lang="en-US" altLang="zh-CN" sz="2000"/>
              <a:t>T′</a:t>
            </a:r>
            <a:r>
              <a:rPr lang="zh-CN" altLang="en-US" sz="2000"/>
              <a:t>不是最优树，则必有另一棵带权</a:t>
            </a:r>
            <a:r>
              <a:rPr lang="en-US" altLang="zh-CN" sz="2000"/>
              <a:t>w</a:t>
            </a:r>
            <a:r>
              <a:rPr lang="en-US" altLang="zh-CN" sz="2000" baseline="-25000"/>
              <a:t>1</a:t>
            </a:r>
            <a:r>
              <a:rPr lang="en-US" altLang="zh-CN" sz="2000"/>
              <a:t>+w</a:t>
            </a:r>
            <a:r>
              <a:rPr lang="en-US" altLang="zh-CN" sz="2000" baseline="-25000"/>
              <a:t>2</a:t>
            </a:r>
            <a:r>
              <a:rPr lang="en-US" altLang="zh-CN" sz="2000"/>
              <a:t>,w</a:t>
            </a:r>
            <a:r>
              <a:rPr lang="en-US" altLang="zh-CN" sz="2000" baseline="-25000"/>
              <a:t>3</a:t>
            </a:r>
            <a:r>
              <a:rPr lang="en-US" altLang="zh-CN" sz="2000"/>
              <a:t>,…,w</a:t>
            </a:r>
            <a:r>
              <a:rPr lang="en-US" altLang="zh-CN" sz="2000" baseline="-25000"/>
              <a:t>t</a:t>
            </a:r>
            <a:r>
              <a:rPr lang="zh-CN" altLang="en-US" sz="2000"/>
              <a:t>的最优树</a:t>
            </a:r>
            <a:r>
              <a:rPr lang="en-US" altLang="zh-CN" sz="2000"/>
              <a:t>T〞</a:t>
            </a:r>
            <a:r>
              <a:rPr lang="zh-CN" altLang="en-US" sz="2000"/>
              <a:t>。</a:t>
            </a:r>
          </a:p>
          <a:p>
            <a:pPr algn="just" eaLnBrk="0" hangingPunct="0"/>
            <a:r>
              <a:rPr lang="zh-CN" altLang="en-US" sz="2000"/>
              <a:t>对 </a:t>
            </a:r>
            <a:r>
              <a:rPr lang="en-US" altLang="zh-CN" sz="2000"/>
              <a:t>T〞</a:t>
            </a:r>
            <a:r>
              <a:rPr lang="zh-CN" altLang="en-US" sz="2000"/>
              <a:t>中带权 </a:t>
            </a:r>
            <a:r>
              <a:rPr lang="en-US" altLang="zh-CN" sz="2000"/>
              <a:t>w</a:t>
            </a:r>
            <a:r>
              <a:rPr lang="en-US" altLang="zh-CN" sz="2000" baseline="-25000"/>
              <a:t>1</a:t>
            </a:r>
            <a:r>
              <a:rPr lang="en-US" altLang="zh-CN" sz="2000"/>
              <a:t> + w</a:t>
            </a:r>
            <a:r>
              <a:rPr lang="en-US" altLang="zh-CN" sz="2000" baseline="-25000"/>
              <a:t>2</a:t>
            </a:r>
            <a:r>
              <a:rPr lang="zh-CN" altLang="en-US" sz="2000"/>
              <a:t>的树叶 </a:t>
            </a:r>
            <a:r>
              <a:rPr lang="en-US" altLang="zh-CN" sz="2000"/>
              <a:t>v</a:t>
            </a:r>
            <a:r>
              <a:rPr lang="en-US" altLang="zh-CN" sz="2000" baseline="-25000"/>
              <a:t>w1+w2</a:t>
            </a:r>
            <a:r>
              <a:rPr lang="zh-CN" altLang="en-US" sz="2000"/>
              <a:t>生成两个带权</a:t>
            </a:r>
            <a:r>
              <a:rPr lang="en-US" altLang="zh-CN" sz="2000"/>
              <a:t>w1</a:t>
            </a:r>
            <a:r>
              <a:rPr lang="zh-CN" altLang="en-US" sz="2000"/>
              <a:t>和</a:t>
            </a:r>
            <a:r>
              <a:rPr lang="en-US" altLang="zh-CN" sz="2000"/>
              <a:t>w2</a:t>
            </a:r>
            <a:r>
              <a:rPr lang="zh-CN" altLang="en-US" sz="2000"/>
              <a:t>的儿子，得到新树</a:t>
            </a:r>
            <a:r>
              <a:rPr lang="en-US" altLang="zh-CN" sz="2000"/>
              <a:t>T1  </a:t>
            </a:r>
            <a:r>
              <a:rPr lang="zh-CN" altLang="en-US" sz="2000"/>
              <a:t>，则</a:t>
            </a:r>
          </a:p>
          <a:p>
            <a:pPr algn="just" eaLnBrk="0" hangingPunct="0"/>
            <a:endParaRPr lang="zh-CN" altLang="en-US" sz="2000"/>
          </a:p>
          <a:p>
            <a:pPr algn="just" eaLnBrk="0" hangingPunct="0"/>
            <a:r>
              <a:rPr lang="zh-CN" altLang="en-US" sz="2000"/>
              <a:t>                               </a:t>
            </a:r>
            <a:r>
              <a:rPr lang="en-US" altLang="zh-CN" sz="2000"/>
              <a:t>w(T1)=w(T〞)+w</a:t>
            </a:r>
            <a:r>
              <a:rPr lang="en-US" altLang="zh-CN" sz="2000" baseline="-25000"/>
              <a:t>1</a:t>
            </a:r>
            <a:r>
              <a:rPr lang="en-US" altLang="zh-CN" sz="2000"/>
              <a:t>+w</a:t>
            </a:r>
            <a:r>
              <a:rPr lang="en-US" altLang="zh-CN" sz="2000" baseline="-25000"/>
              <a:t>2  </a:t>
            </a:r>
            <a:r>
              <a:rPr lang="en-US" altLang="zh-CN" sz="2000"/>
              <a:t>        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   </a:t>
            </a:r>
          </a:p>
          <a:p>
            <a:pPr algn="just" eaLnBrk="0" hangingPunct="0"/>
            <a:r>
              <a:rPr lang="zh-CN" altLang="en-US" sz="2000"/>
              <a:t>                                                           </a:t>
            </a:r>
          </a:p>
          <a:p>
            <a:pPr algn="just" eaLnBrk="0" hangingPunct="0"/>
            <a:r>
              <a:rPr lang="zh-CN" altLang="en-US" sz="2000"/>
              <a:t>因为</a:t>
            </a:r>
            <a:r>
              <a:rPr lang="en-US" altLang="zh-CN" sz="2000"/>
              <a:t>T〞</a:t>
            </a:r>
            <a:r>
              <a:rPr lang="zh-CN" altLang="en-US" sz="2000"/>
              <a:t>是带权 </a:t>
            </a:r>
            <a:r>
              <a:rPr lang="en-US" altLang="zh-CN" sz="2000"/>
              <a:t>w</a:t>
            </a:r>
            <a:r>
              <a:rPr lang="en-US" altLang="zh-CN" sz="2000" baseline="-25000"/>
              <a:t>1</a:t>
            </a:r>
            <a:r>
              <a:rPr lang="en-US" altLang="zh-CN" sz="2000"/>
              <a:t>+ w</a:t>
            </a:r>
            <a:r>
              <a:rPr lang="en-US" altLang="zh-CN" sz="2000" baseline="-25000"/>
              <a:t>2</a:t>
            </a:r>
            <a:r>
              <a:rPr lang="en-US" altLang="zh-CN" sz="2000"/>
              <a:t>,w</a:t>
            </a:r>
            <a:r>
              <a:rPr lang="en-US" altLang="zh-CN" sz="2000" baseline="-25000"/>
              <a:t>3 </a:t>
            </a:r>
            <a:r>
              <a:rPr lang="zh-CN" altLang="en-US" sz="2000"/>
              <a:t>，</a:t>
            </a:r>
            <a:r>
              <a:rPr lang="en-US" altLang="zh-CN" sz="2000"/>
              <a:t>…</a:t>
            </a:r>
            <a:r>
              <a:rPr lang="zh-CN" altLang="en-US" sz="2000"/>
              <a:t>，</a:t>
            </a:r>
            <a:r>
              <a:rPr lang="en-US" altLang="zh-CN" sz="2000"/>
              <a:t>w</a:t>
            </a:r>
            <a:r>
              <a:rPr lang="en-US" altLang="zh-CN" sz="2000" baseline="-25000"/>
              <a:t>t</a:t>
            </a:r>
            <a:r>
              <a:rPr lang="en-US" altLang="zh-CN" sz="2000"/>
              <a:t> </a:t>
            </a:r>
            <a:r>
              <a:rPr lang="zh-CN" altLang="en-US" sz="2000"/>
              <a:t>的最优树</a:t>
            </a:r>
            <a:r>
              <a:rPr lang="en-US" altLang="zh-CN" sz="2000"/>
              <a:t>,</a:t>
            </a:r>
            <a:r>
              <a:rPr lang="zh-CN" altLang="en-US" sz="2000"/>
              <a:t>故 </a:t>
            </a:r>
            <a:r>
              <a:rPr lang="en-US" altLang="zh-CN" sz="2000"/>
              <a:t>w(T〞) ≤ w(T′)</a:t>
            </a:r>
            <a:r>
              <a:rPr lang="zh-CN" altLang="en-US" sz="2000"/>
              <a:t>。</a:t>
            </a:r>
          </a:p>
          <a:p>
            <a:pPr algn="just" eaLnBrk="0" hangingPunct="0"/>
            <a:r>
              <a:rPr lang="zh-CN" altLang="en-US" sz="2000"/>
              <a:t>			</a:t>
            </a:r>
          </a:p>
          <a:p>
            <a:pPr algn="just" eaLnBrk="0" hangingPunct="0"/>
            <a:r>
              <a:rPr lang="zh-CN" altLang="en-US" sz="2000"/>
              <a:t>如果</a:t>
            </a:r>
            <a:r>
              <a:rPr lang="en-US" altLang="zh-CN" sz="2000"/>
              <a:t>w(T〞) &lt; w(T′) </a:t>
            </a:r>
            <a:r>
              <a:rPr lang="zh-CN" altLang="en-US" sz="2000"/>
              <a:t>，则</a:t>
            </a:r>
            <a:r>
              <a:rPr lang="en-US" altLang="zh-CN" sz="2000"/>
              <a:t>w(T1) &lt; w(T) </a:t>
            </a:r>
            <a:r>
              <a:rPr lang="zh-CN" altLang="en-US" sz="2000"/>
              <a:t>，与</a:t>
            </a:r>
            <a:r>
              <a:rPr lang="en-US" altLang="zh-CN" sz="2000"/>
              <a:t>T</a:t>
            </a:r>
            <a:r>
              <a:rPr lang="zh-CN" altLang="en-US" sz="2000"/>
              <a:t>是带权 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>
                <a:ea typeface="楷体_GB2312" pitchFamily="49" charset="-122"/>
              </a:rPr>
              <a:t>…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/>
              <a:t>的</a:t>
            </a:r>
            <a:r>
              <a:rPr lang="zh-CN" altLang="en-US" sz="2000"/>
              <a:t>最优树的假设矛盾，因此 </a:t>
            </a:r>
            <a:r>
              <a:rPr lang="en-US" altLang="zh-CN" sz="2000"/>
              <a:t>w(T〞) = w(T′)</a:t>
            </a:r>
            <a:r>
              <a:rPr lang="zh-CN" altLang="en-US" sz="2000"/>
              <a:t>。</a:t>
            </a:r>
          </a:p>
          <a:p>
            <a:pPr algn="just" eaLnBrk="0" hangingPunct="0"/>
            <a:r>
              <a:rPr lang="zh-CN" altLang="en-US" sz="2000"/>
              <a:t>			</a:t>
            </a:r>
          </a:p>
          <a:p>
            <a:pPr algn="just" eaLnBrk="0" hangingPunct="0"/>
            <a:r>
              <a:rPr lang="zh-CN" altLang="en-US" sz="2000"/>
              <a:t>从而， </a:t>
            </a:r>
            <a:r>
              <a:rPr lang="en-US" altLang="zh-CN" sz="2000"/>
              <a:t>w(T〞) = w(T′) ,T′</a:t>
            </a:r>
            <a:r>
              <a:rPr lang="zh-CN" altLang="en-US" sz="2000"/>
              <a:t>是带权 </a:t>
            </a:r>
            <a:r>
              <a:rPr lang="en-US" altLang="zh-CN" sz="2000"/>
              <a:t>w</a:t>
            </a:r>
            <a:r>
              <a:rPr lang="en-US" altLang="zh-CN" sz="2000" baseline="-25000"/>
              <a:t>1</a:t>
            </a:r>
            <a:r>
              <a:rPr lang="en-US" altLang="zh-CN" sz="2000"/>
              <a:t>+w</a:t>
            </a:r>
            <a:r>
              <a:rPr lang="en-US" altLang="zh-CN" sz="2000" baseline="-25000"/>
              <a:t>2</a:t>
            </a:r>
            <a:r>
              <a:rPr lang="en-US" altLang="zh-CN" sz="2000"/>
              <a:t>,w</a:t>
            </a:r>
            <a:r>
              <a:rPr lang="en-US" altLang="zh-CN" sz="2000" baseline="-25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…  w</a:t>
            </a:r>
            <a:r>
              <a:rPr lang="en-US" altLang="zh-CN" sz="2000" baseline="-25000"/>
              <a:t>t</a:t>
            </a:r>
            <a:r>
              <a:rPr lang="zh-CN" altLang="en-US" sz="2000"/>
              <a:t>，的最优树。</a:t>
            </a:r>
          </a:p>
        </p:txBody>
      </p:sp>
      <p:sp>
        <p:nvSpPr>
          <p:cNvPr id="17454" name="Text Box 46">
            <a:extLst>
              <a:ext uri="{FF2B5EF4-FFF2-40B4-BE49-F238E27FC236}">
                <a16:creationId xmlns:a16="http://schemas.microsoft.com/office/drawing/2014/main" id="{773C20FE-BB1E-41D5-ACAF-311CC0FB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096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>
            <a:extLst>
              <a:ext uri="{FF2B5EF4-FFF2-40B4-BE49-F238E27FC236}">
                <a16:creationId xmlns:a16="http://schemas.microsoft.com/office/drawing/2014/main" id="{B7B7E77A-3155-45B5-927B-47387F1BC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WordArt 3">
            <a:extLst>
              <a:ext uri="{FF2B5EF4-FFF2-40B4-BE49-F238E27FC236}">
                <a16:creationId xmlns:a16="http://schemas.microsoft.com/office/drawing/2014/main" id="{E402C212-E253-46B2-99AE-E67CB86F4B9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0CC34391-7535-4DA9-85F0-727C2EE75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DC4BD0FE-4C14-489B-8395-39566A7C1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58A00736-942B-43A7-B398-41A2AB03A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E8BEA503-E4A8-4333-9437-C01A5407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四、前缀码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9576697B-1D76-4E45-B0FB-08055D98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1 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、问题的引出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       在传递信息过程中，可用不超过</a:t>
            </a:r>
            <a:r>
              <a:rPr lang="en-US" altLang="zh-CN" sz="2800" b="1">
                <a:ea typeface="楷体_GB2312" pitchFamily="49" charset="-122"/>
              </a:rPr>
              <a:t>5</a:t>
            </a:r>
            <a:r>
              <a:rPr lang="zh-CN" altLang="en-US" sz="2800" b="1">
                <a:ea typeface="楷体_GB2312" pitchFamily="49" charset="-122"/>
              </a:rPr>
              <a:t>位的</a:t>
            </a:r>
            <a:r>
              <a:rPr lang="en-US" altLang="zh-CN" sz="2800" b="1">
                <a:ea typeface="楷体_GB2312" pitchFamily="49" charset="-122"/>
              </a:rPr>
              <a:t>01</a:t>
            </a:r>
            <a:r>
              <a:rPr lang="zh-CN" altLang="en-US" sz="2800" b="1">
                <a:ea typeface="楷体_GB2312" pitchFamily="49" charset="-122"/>
              </a:rPr>
              <a:t>序列表示一个英文字母，因每个字母的使用频率不一样，人们希望用较短的序列表示常用字母，但产生问题：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e</a:t>
            </a:r>
            <a:r>
              <a:rPr lang="zh-CN" altLang="en-US" sz="2800" b="1">
                <a:ea typeface="楷体_GB2312" pitchFamily="49" charset="-122"/>
              </a:rPr>
              <a:t>：</a:t>
            </a:r>
            <a:r>
              <a:rPr lang="en-US" altLang="zh-CN" sz="2800" b="1">
                <a:ea typeface="楷体_GB2312" pitchFamily="49" charset="-122"/>
              </a:rPr>
              <a:t>00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t</a:t>
            </a:r>
            <a:r>
              <a:rPr lang="zh-CN" altLang="en-US" sz="2800" b="1">
                <a:ea typeface="楷体_GB2312" pitchFamily="49" charset="-122"/>
              </a:rPr>
              <a:t>：</a:t>
            </a:r>
            <a:r>
              <a:rPr lang="en-US" altLang="zh-CN" sz="2800" b="1">
                <a:ea typeface="楷体_GB2312" pitchFamily="49" charset="-122"/>
              </a:rPr>
              <a:t>01 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q</a:t>
            </a:r>
            <a:r>
              <a:rPr lang="zh-CN" altLang="en-US" sz="2800" b="1">
                <a:ea typeface="楷体_GB2312" pitchFamily="49" charset="-122"/>
              </a:rPr>
              <a:t>：</a:t>
            </a:r>
            <a:r>
              <a:rPr lang="en-US" altLang="zh-CN" sz="2800" b="1">
                <a:ea typeface="楷体_GB2312" pitchFamily="49" charset="-122"/>
              </a:rPr>
              <a:t>0001</a:t>
            </a:r>
            <a:r>
              <a:rPr lang="zh-CN" altLang="en-US" sz="2800" b="1">
                <a:ea typeface="楷体_GB2312" pitchFamily="49" charset="-122"/>
              </a:rPr>
              <a:t>，则</a:t>
            </a:r>
            <a:r>
              <a:rPr lang="en-US" altLang="zh-CN" sz="2800" b="1">
                <a:ea typeface="楷体_GB2312" pitchFamily="49" charset="-122"/>
              </a:rPr>
              <a:t>0001</a:t>
            </a:r>
            <a:r>
              <a:rPr lang="zh-CN" altLang="en-US" sz="2800" b="1">
                <a:ea typeface="楷体_GB2312" pitchFamily="49" charset="-122"/>
              </a:rPr>
              <a:t>为</a:t>
            </a:r>
            <a:r>
              <a:rPr lang="en-US" altLang="zh-CN" sz="2800" b="1">
                <a:ea typeface="楷体_GB2312" pitchFamily="49" charset="-122"/>
              </a:rPr>
              <a:t>q</a:t>
            </a:r>
            <a:r>
              <a:rPr lang="zh-CN" altLang="en-US" sz="2800" b="1">
                <a:ea typeface="楷体_GB2312" pitchFamily="49" charset="-122"/>
              </a:rPr>
              <a:t>还是为</a:t>
            </a:r>
            <a:r>
              <a:rPr lang="en-US" altLang="zh-CN" sz="2800" b="1">
                <a:ea typeface="楷体_GB2312" pitchFamily="49" charset="-122"/>
              </a:rPr>
              <a:t>et</a:t>
            </a:r>
            <a:r>
              <a:rPr lang="zh-CN" altLang="en-US" sz="2800" b="1"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2 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、前缀码定义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       给定一个序列的集合，若其中的任何序列都不是另一个序列的前缀，则这个序列集合称为前缀码。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5E66F53B-6014-4398-8924-B94DB3A82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" name="WordArt 3">
            <a:extLst>
              <a:ext uri="{FF2B5EF4-FFF2-40B4-BE49-F238E27FC236}">
                <a16:creationId xmlns:a16="http://schemas.microsoft.com/office/drawing/2014/main" id="{DA0BE051-1B06-4008-99F1-C0DCA0682C2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8B7F59C1-FB85-4270-8AC5-5D563EEC9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CE030E5-12CA-4AD6-BF3F-4BA3FF27F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12A0C776-9DDD-439B-8FD0-A0368D422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5C387BF9-8310-4668-9DE7-451C9990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78628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、前缀码与二叉树的关系</a:t>
            </a:r>
          </a:p>
          <a:p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）任意一棵二叉树的树叶可对应一个前缀码。</a:t>
            </a:r>
          </a:p>
          <a:p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）任何一个前缀码都对应一棵二叉树。</a:t>
            </a:r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67DC35D7-DE3F-4387-98A1-5E2B54C0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、举例（哈夫曼编码算法）</a:t>
            </a:r>
          </a:p>
          <a:p>
            <a:endParaRPr lang="zh-CN" altLang="en-US" sz="2800" b="1">
              <a:ea typeface="楷体_GB2312" pitchFamily="49" charset="-122"/>
            </a:endParaRPr>
          </a:p>
          <a:p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1     5</a:t>
            </a:r>
            <a:r>
              <a:rPr lang="zh-CN" altLang="en-US" sz="2800" b="1">
                <a:ea typeface="楷体_GB2312" pitchFamily="49" charset="-122"/>
              </a:rPr>
              <a:t>个字母</a:t>
            </a:r>
            <a:r>
              <a:rPr lang="en-US" altLang="zh-CN" sz="2800" b="1">
                <a:ea typeface="楷体_GB2312" pitchFamily="49" charset="-122"/>
              </a:rPr>
              <a:t>a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b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c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d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e</a:t>
            </a:r>
            <a:r>
              <a:rPr lang="zh-CN" altLang="en-US" sz="2800" b="1">
                <a:ea typeface="楷体_GB2312" pitchFamily="49" charset="-122"/>
              </a:rPr>
              <a:t>的使用频率分别</a:t>
            </a:r>
          </a:p>
          <a:p>
            <a:r>
              <a:rPr lang="zh-CN" altLang="en-US" sz="2800" b="1">
                <a:ea typeface="楷体_GB2312" pitchFamily="49" charset="-122"/>
              </a:rPr>
              <a:t>为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5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6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12</a:t>
            </a:r>
            <a:r>
              <a:rPr lang="zh-CN" altLang="en-US" sz="2800" b="1">
                <a:ea typeface="楷体_GB2312" pitchFamily="49" charset="-122"/>
              </a:rPr>
              <a:t>，试求出最优树及对应的前缀</a:t>
            </a:r>
          </a:p>
          <a:p>
            <a:r>
              <a:rPr lang="zh-CN" altLang="en-US" sz="2800" b="1">
                <a:ea typeface="楷体_GB2312" pitchFamily="49" charset="-122"/>
              </a:rPr>
              <a:t>码 。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>
            <a:extLst>
              <a:ext uri="{FF2B5EF4-FFF2-40B4-BE49-F238E27FC236}">
                <a16:creationId xmlns:a16="http://schemas.microsoft.com/office/drawing/2014/main" id="{DC44081A-D9DD-4B40-87AF-B1DE4E022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WordArt 3">
            <a:extLst>
              <a:ext uri="{FF2B5EF4-FFF2-40B4-BE49-F238E27FC236}">
                <a16:creationId xmlns:a16="http://schemas.microsoft.com/office/drawing/2014/main" id="{7F9B1ADD-CFB7-4B16-BA2C-EBEBB0E441C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3B00AFC7-9EF6-4D86-B51D-8F2C31523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9100E6B-2BE4-4413-B7E1-D3A187B2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438400"/>
            <a:ext cx="4445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排序：</a:t>
            </a:r>
            <a:r>
              <a:rPr lang="en-US" altLang="zh-CN" sz="2800" b="1" u="sng">
                <a:ea typeface="楷体_GB2312" pitchFamily="49" charset="-122"/>
              </a:rPr>
              <a:t>3 </a:t>
            </a:r>
            <a:r>
              <a:rPr lang="zh-CN" altLang="en-US" sz="2800" b="1" u="sng">
                <a:ea typeface="楷体_GB2312" pitchFamily="49" charset="-122"/>
              </a:rPr>
              <a:t>，</a:t>
            </a:r>
            <a:r>
              <a:rPr lang="en-US" altLang="zh-CN" sz="2800" b="1" u="sng">
                <a:ea typeface="楷体_GB2312" pitchFamily="49" charset="-122"/>
              </a:rPr>
              <a:t>4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5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6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12</a:t>
            </a:r>
          </a:p>
          <a:p>
            <a:r>
              <a:rPr lang="en-US" altLang="zh-CN" sz="2800" b="1">
                <a:ea typeface="楷体_GB2312" pitchFamily="49" charset="-122"/>
              </a:rPr>
              <a:t>7</a:t>
            </a:r>
            <a:r>
              <a:rPr lang="zh-CN" altLang="en-US" sz="2800" b="1">
                <a:ea typeface="楷体_GB2312" pitchFamily="49" charset="-122"/>
              </a:rPr>
              <a:t>插入排序： </a:t>
            </a:r>
            <a:r>
              <a:rPr lang="en-US" altLang="zh-CN" sz="2800" b="1" u="sng">
                <a:ea typeface="楷体_GB2312" pitchFamily="49" charset="-122"/>
              </a:rPr>
              <a:t>5</a:t>
            </a:r>
            <a:r>
              <a:rPr lang="zh-CN" altLang="en-US" sz="2800" b="1" u="sng">
                <a:ea typeface="楷体_GB2312" pitchFamily="49" charset="-122"/>
              </a:rPr>
              <a:t>，</a:t>
            </a:r>
            <a:r>
              <a:rPr lang="en-US" altLang="zh-CN" sz="2800" b="1" u="sng">
                <a:ea typeface="楷体_GB2312" pitchFamily="49" charset="-122"/>
              </a:rPr>
              <a:t>6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7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12</a:t>
            </a:r>
          </a:p>
          <a:p>
            <a:r>
              <a:rPr lang="en-US" altLang="zh-CN" b="1"/>
              <a:t>11</a:t>
            </a:r>
            <a:r>
              <a:rPr lang="zh-CN" altLang="en-US" b="1"/>
              <a:t>插入排序：</a:t>
            </a: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en-US" altLang="zh-CN" sz="2800" b="1" u="sng">
                <a:ea typeface="楷体_GB2312" pitchFamily="49" charset="-122"/>
              </a:rPr>
              <a:t>7</a:t>
            </a:r>
            <a:r>
              <a:rPr lang="zh-CN" altLang="en-US" sz="2800" b="1" u="sng">
                <a:ea typeface="楷体_GB2312" pitchFamily="49" charset="-122"/>
              </a:rPr>
              <a:t>，</a:t>
            </a:r>
            <a:r>
              <a:rPr lang="en-US" altLang="zh-CN" sz="2800" b="1" u="sng">
                <a:solidFill>
                  <a:srgbClr val="FF0000"/>
                </a:solidFill>
                <a:ea typeface="楷体_GB2312" pitchFamily="49" charset="-122"/>
              </a:rPr>
              <a:t>11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12</a:t>
            </a:r>
          </a:p>
          <a:p>
            <a:r>
              <a:rPr lang="en-US" altLang="zh-CN" sz="2800" b="1">
                <a:ea typeface="楷体_GB2312" pitchFamily="49" charset="-122"/>
              </a:rPr>
              <a:t>12</a:t>
            </a:r>
            <a:r>
              <a:rPr lang="zh-CN" altLang="en-US" b="1"/>
              <a:t>插入排序：</a:t>
            </a:r>
            <a:r>
              <a:rPr lang="zh-CN" altLang="en-US"/>
              <a:t> </a:t>
            </a:r>
            <a:r>
              <a:rPr lang="en-US" altLang="zh-CN" sz="2800" b="1" u="sng">
                <a:ea typeface="楷体_GB2312" pitchFamily="49" charset="-122"/>
              </a:rPr>
              <a:t>12</a:t>
            </a:r>
            <a:r>
              <a:rPr lang="zh-CN" altLang="en-US" sz="2800" b="1" u="sng">
                <a:ea typeface="楷体_GB2312" pitchFamily="49" charset="-122"/>
              </a:rPr>
              <a:t>，</a:t>
            </a:r>
            <a:r>
              <a:rPr lang="en-US" altLang="zh-CN" sz="2800" b="1" u="sng">
                <a:solidFill>
                  <a:srgbClr val="FF0000"/>
                </a:solidFill>
                <a:ea typeface="楷体_GB2312" pitchFamily="49" charset="-122"/>
              </a:rPr>
              <a:t>18, </a:t>
            </a:r>
            <a:r>
              <a:rPr lang="en-US" altLang="zh-CN" sz="2800" b="1">
                <a:ea typeface="楷体_GB2312" pitchFamily="49" charset="-122"/>
              </a:rPr>
              <a:t> 30                  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5004E260-B54D-4197-9DF9-EBCD3B2D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382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588" name="Rectangle 36">
            <a:extLst>
              <a:ext uri="{FF2B5EF4-FFF2-40B4-BE49-F238E27FC236}">
                <a16:creationId xmlns:a16="http://schemas.microsoft.com/office/drawing/2014/main" id="{6005C982-B0F6-49B2-8A49-41E3CB35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10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前缀码为</a:t>
            </a:r>
            <a:r>
              <a:rPr lang="en-US" altLang="zh-CN" sz="2800" b="1">
                <a:ea typeface="楷体_GB2312" pitchFamily="49" charset="-122"/>
              </a:rPr>
              <a:t>a</a:t>
            </a:r>
            <a:r>
              <a:rPr lang="zh-CN" altLang="en-US" sz="2800" b="1">
                <a:ea typeface="楷体_GB2312" pitchFamily="49" charset="-122"/>
              </a:rPr>
              <a:t>：</a:t>
            </a:r>
            <a:r>
              <a:rPr lang="en-US" altLang="zh-CN" sz="2800" b="1">
                <a:ea typeface="楷体_GB2312" pitchFamily="49" charset="-122"/>
              </a:rPr>
              <a:t>000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b</a:t>
            </a:r>
            <a:r>
              <a:rPr lang="zh-CN" altLang="en-US" sz="2800" b="1">
                <a:ea typeface="楷体_GB2312" pitchFamily="49" charset="-122"/>
              </a:rPr>
              <a:t>：</a:t>
            </a:r>
            <a:r>
              <a:rPr lang="en-US" altLang="zh-CN" sz="2800" b="1">
                <a:ea typeface="楷体_GB2312" pitchFamily="49" charset="-122"/>
              </a:rPr>
              <a:t>001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c</a:t>
            </a:r>
            <a:r>
              <a:rPr lang="zh-CN" altLang="en-US" sz="2800" b="1">
                <a:ea typeface="楷体_GB2312" pitchFamily="49" charset="-122"/>
              </a:rPr>
              <a:t>：</a:t>
            </a:r>
            <a:r>
              <a:rPr lang="en-US" altLang="zh-CN" sz="2800" b="1">
                <a:ea typeface="楷体_GB2312" pitchFamily="49" charset="-122"/>
              </a:rPr>
              <a:t>010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d</a:t>
            </a:r>
            <a:r>
              <a:rPr lang="zh-CN" altLang="en-US" sz="2800" b="1">
                <a:ea typeface="楷体_GB2312" pitchFamily="49" charset="-122"/>
              </a:rPr>
              <a:t>：</a:t>
            </a:r>
            <a:r>
              <a:rPr lang="en-US" altLang="zh-CN" sz="2800" b="1">
                <a:ea typeface="楷体_GB2312" pitchFamily="49" charset="-122"/>
              </a:rPr>
              <a:t>011,e:  1</a:t>
            </a:r>
          </a:p>
          <a:p>
            <a:r>
              <a:rPr lang="zh-CN" altLang="en-US" sz="2800" b="1">
                <a:ea typeface="楷体_GB2312" pitchFamily="49" charset="-122"/>
              </a:rPr>
              <a:t>最优树的权为</a:t>
            </a:r>
            <a:r>
              <a:rPr lang="en-US" altLang="zh-CN" sz="2800" b="1">
                <a:ea typeface="楷体_GB2312" pitchFamily="49" charset="-122"/>
              </a:rPr>
              <a:t>W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T</a:t>
            </a:r>
            <a:r>
              <a:rPr lang="zh-CN" altLang="en-US" sz="2800" b="1">
                <a:ea typeface="楷体_GB2312" pitchFamily="49" charset="-122"/>
              </a:rPr>
              <a:t>）</a:t>
            </a:r>
            <a:r>
              <a:rPr lang="en-US" altLang="zh-CN" sz="2800" b="1">
                <a:ea typeface="楷体_GB2312" pitchFamily="49" charset="-122"/>
              </a:rPr>
              <a:t>=3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3+4+5+6</a:t>
            </a:r>
            <a:r>
              <a:rPr lang="zh-CN" altLang="en-US" sz="2800" b="1">
                <a:ea typeface="楷体_GB2312" pitchFamily="49" charset="-122"/>
              </a:rPr>
              <a:t>）</a:t>
            </a:r>
            <a:r>
              <a:rPr lang="en-US" altLang="zh-CN" sz="2800" b="1">
                <a:ea typeface="楷体_GB2312" pitchFamily="49" charset="-122"/>
              </a:rPr>
              <a:t>+12=66</a:t>
            </a:r>
          </a:p>
        </p:txBody>
      </p:sp>
      <p:grpSp>
        <p:nvGrpSpPr>
          <p:cNvPr id="23593" name="Group 41">
            <a:extLst>
              <a:ext uri="{FF2B5EF4-FFF2-40B4-BE49-F238E27FC236}">
                <a16:creationId xmlns:a16="http://schemas.microsoft.com/office/drawing/2014/main" id="{3DFDD62F-5EC1-4CC4-B9F4-42732DF29D5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057400"/>
            <a:ext cx="2749550" cy="3338513"/>
            <a:chOff x="528" y="720"/>
            <a:chExt cx="1732" cy="2103"/>
          </a:xfrm>
        </p:grpSpPr>
        <p:sp>
          <p:nvSpPr>
            <p:cNvPr id="23560" name="Oval 8">
              <a:extLst>
                <a:ext uri="{FF2B5EF4-FFF2-40B4-BE49-F238E27FC236}">
                  <a16:creationId xmlns:a16="http://schemas.microsoft.com/office/drawing/2014/main" id="{9C3A3CD0-DE21-4821-B977-91E51B2F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816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Oval 9">
              <a:extLst>
                <a:ext uri="{FF2B5EF4-FFF2-40B4-BE49-F238E27FC236}">
                  <a16:creationId xmlns:a16="http://schemas.microsoft.com/office/drawing/2014/main" id="{9C266657-D89D-4307-9E6E-EF0EA002F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52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Oval 10">
              <a:extLst>
                <a:ext uri="{FF2B5EF4-FFF2-40B4-BE49-F238E27FC236}">
                  <a16:creationId xmlns:a16="http://schemas.microsoft.com/office/drawing/2014/main" id="{98D67C9B-F79D-4E37-BF22-2918D6C5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3563" name="Oval 11">
              <a:extLst>
                <a:ext uri="{FF2B5EF4-FFF2-40B4-BE49-F238E27FC236}">
                  <a16:creationId xmlns:a16="http://schemas.microsoft.com/office/drawing/2014/main" id="{64C71C8A-18EA-4E1A-8DC0-6363F48C2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80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7230867C-1658-408D-A4E6-292A84CDF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912"/>
              <a:ext cx="33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id="{A15DD263-E869-470B-888A-6C29AB329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864"/>
              <a:ext cx="288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9C333699-192A-4253-8259-DD418DF3B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248"/>
              <a:ext cx="432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D2B351F2-FD9A-4892-989B-490883F3C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24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Rectangle 16">
              <a:extLst>
                <a:ext uri="{FF2B5EF4-FFF2-40B4-BE49-F238E27FC236}">
                  <a16:creationId xmlns:a16="http://schemas.microsoft.com/office/drawing/2014/main" id="{EB789C5F-BA50-493C-B756-9B50BC87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86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3569" name="Rectangle 17">
              <a:extLst>
                <a:ext uri="{FF2B5EF4-FFF2-40B4-BE49-F238E27FC236}">
                  <a16:creationId xmlns:a16="http://schemas.microsoft.com/office/drawing/2014/main" id="{3A5C33FE-C8F5-47B1-98DE-6A1E4C4B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3570" name="Rectangle 18">
              <a:extLst>
                <a:ext uri="{FF2B5EF4-FFF2-40B4-BE49-F238E27FC236}">
                  <a16:creationId xmlns:a16="http://schemas.microsoft.com/office/drawing/2014/main" id="{DE097091-B4E3-4B15-973D-8E7EB1F1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571" name="Rectangle 19">
              <a:extLst>
                <a:ext uri="{FF2B5EF4-FFF2-40B4-BE49-F238E27FC236}">
                  <a16:creationId xmlns:a16="http://schemas.microsoft.com/office/drawing/2014/main" id="{8AC2C742-B6BD-4FFC-973B-99DEBA5A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573" name="Oval 21">
              <a:extLst>
                <a:ext uri="{FF2B5EF4-FFF2-40B4-BE49-F238E27FC236}">
                  <a16:creationId xmlns:a16="http://schemas.microsoft.com/office/drawing/2014/main" id="{AB140CAB-C1AA-43E5-9FEA-F629E7CB9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52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Oval 22">
              <a:extLst>
                <a:ext uri="{FF2B5EF4-FFF2-40B4-BE49-F238E27FC236}">
                  <a16:creationId xmlns:a16="http://schemas.microsoft.com/office/drawing/2014/main" id="{4FBDBFE7-4719-410C-B7FE-E6D69651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3">
              <a:extLst>
                <a:ext uri="{FF2B5EF4-FFF2-40B4-BE49-F238E27FC236}">
                  <a16:creationId xmlns:a16="http://schemas.microsoft.com/office/drawing/2014/main" id="{BED305AA-1D6E-4D90-8161-C9B93C7CB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24"/>
              <a:ext cx="384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Rectangle 24">
              <a:extLst>
                <a:ext uri="{FF2B5EF4-FFF2-40B4-BE49-F238E27FC236}">
                  <a16:creationId xmlns:a16="http://schemas.microsoft.com/office/drawing/2014/main" id="{23228AB2-F6A4-46ED-B07E-4EE629DE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577" name="Rectangle 25">
              <a:extLst>
                <a:ext uri="{FF2B5EF4-FFF2-40B4-BE49-F238E27FC236}">
                  <a16:creationId xmlns:a16="http://schemas.microsoft.com/office/drawing/2014/main" id="{EB93F430-02B7-44BF-B72F-5088C963C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23578" name="Rectangle 26">
              <a:extLst>
                <a:ext uri="{FF2B5EF4-FFF2-40B4-BE49-F238E27FC236}">
                  <a16:creationId xmlns:a16="http://schemas.microsoft.com/office/drawing/2014/main" id="{4E9E7F1F-E7FC-476B-AA8F-E09702ABD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5</a:t>
              </a:r>
            </a:p>
          </p:txBody>
        </p:sp>
        <p:sp>
          <p:nvSpPr>
            <p:cNvPr id="23579" name="Oval 27">
              <a:extLst>
                <a:ext uri="{FF2B5EF4-FFF2-40B4-BE49-F238E27FC236}">
                  <a16:creationId xmlns:a16="http://schemas.microsoft.com/office/drawing/2014/main" id="{691A7973-2FAA-4557-98CC-22E1FFBD8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Oval 28">
              <a:extLst>
                <a:ext uri="{FF2B5EF4-FFF2-40B4-BE49-F238E27FC236}">
                  <a16:creationId xmlns:a16="http://schemas.microsoft.com/office/drawing/2014/main" id="{AAA15260-942A-4C03-A1AF-6AC3D8B1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04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Oval 29">
              <a:extLst>
                <a:ext uri="{FF2B5EF4-FFF2-40B4-BE49-F238E27FC236}">
                  <a16:creationId xmlns:a16="http://schemas.microsoft.com/office/drawing/2014/main" id="{AF084BB4-1AC0-407F-9ED9-EE30A613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56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0">
              <a:extLst>
                <a:ext uri="{FF2B5EF4-FFF2-40B4-BE49-F238E27FC236}">
                  <a16:creationId xmlns:a16="http://schemas.microsoft.com/office/drawing/2014/main" id="{D62B7781-084B-42DA-9414-C4417FBFB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776"/>
              <a:ext cx="288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1">
              <a:extLst>
                <a:ext uri="{FF2B5EF4-FFF2-40B4-BE49-F238E27FC236}">
                  <a16:creationId xmlns:a16="http://schemas.microsoft.com/office/drawing/2014/main" id="{82B3A510-7549-40D6-890C-48B4D8DEC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776"/>
              <a:ext cx="9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2">
              <a:extLst>
                <a:ext uri="{FF2B5EF4-FFF2-40B4-BE49-F238E27FC236}">
                  <a16:creationId xmlns:a16="http://schemas.microsoft.com/office/drawing/2014/main" id="{40175905-7673-42CD-A558-05A605938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76"/>
              <a:ext cx="288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Rectangle 33">
              <a:extLst>
                <a:ext uri="{FF2B5EF4-FFF2-40B4-BE49-F238E27FC236}">
                  <a16:creationId xmlns:a16="http://schemas.microsoft.com/office/drawing/2014/main" id="{14D3267F-FA3F-453F-A31F-BD12C8E8A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4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23586" name="Rectangle 34">
              <a:extLst>
                <a:ext uri="{FF2B5EF4-FFF2-40B4-BE49-F238E27FC236}">
                  <a16:creationId xmlns:a16="http://schemas.microsoft.com/office/drawing/2014/main" id="{B5FC12BB-497E-405C-8851-EB1EB9181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4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6</a:t>
              </a:r>
            </a:p>
          </p:txBody>
        </p:sp>
        <p:sp>
          <p:nvSpPr>
            <p:cNvPr id="23587" name="Rectangle 35">
              <a:extLst>
                <a:ext uri="{FF2B5EF4-FFF2-40B4-BE49-F238E27FC236}">
                  <a16:creationId xmlns:a16="http://schemas.microsoft.com/office/drawing/2014/main" id="{3514C274-D80B-466F-8807-BFC2CC65F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0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3590" name="Rectangle 38">
              <a:extLst>
                <a:ext uri="{FF2B5EF4-FFF2-40B4-BE49-F238E27FC236}">
                  <a16:creationId xmlns:a16="http://schemas.microsoft.com/office/drawing/2014/main" id="{FE20847E-9EAA-49BC-94DB-ADDF74DF3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3591" name="Rectangle 39">
              <a:extLst>
                <a:ext uri="{FF2B5EF4-FFF2-40B4-BE49-F238E27FC236}">
                  <a16:creationId xmlns:a16="http://schemas.microsoft.com/office/drawing/2014/main" id="{D3676B4F-103A-45EE-ABA9-426267E67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3592" name="Rectangle 40">
              <a:extLst>
                <a:ext uri="{FF2B5EF4-FFF2-40B4-BE49-F238E27FC236}">
                  <a16:creationId xmlns:a16="http://schemas.microsoft.com/office/drawing/2014/main" id="{F13FE854-5477-456F-9292-78CB36AF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762CA1A4-6C32-4EAC-BE2B-A789A80B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76803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例如：</a:t>
            </a:r>
            <a:r>
              <a:rPr lang="en-US" altLang="zh-CN" sz="2800" b="1">
                <a:ea typeface="楷体_GB2312" pitchFamily="49" charset="-122"/>
              </a:rPr>
              <a:t>5</a:t>
            </a:r>
            <a:r>
              <a:rPr lang="zh-CN" altLang="en-US" sz="2800" b="1">
                <a:ea typeface="楷体_GB2312" pitchFamily="49" charset="-122"/>
              </a:rPr>
              <a:t>个字母</a:t>
            </a:r>
            <a:r>
              <a:rPr lang="en-US" altLang="zh-CN" sz="2800" b="1">
                <a:ea typeface="楷体_GB2312" pitchFamily="49" charset="-122"/>
              </a:rPr>
              <a:t>a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b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c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d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e</a:t>
            </a:r>
            <a:r>
              <a:rPr lang="zh-CN" altLang="en-US" sz="2800" b="1">
                <a:ea typeface="楷体_GB2312" pitchFamily="49" charset="-122"/>
              </a:rPr>
              <a:t>的使用频率分别</a:t>
            </a:r>
          </a:p>
          <a:p>
            <a:r>
              <a:rPr lang="zh-CN" altLang="en-US" sz="2800" b="1">
                <a:ea typeface="楷体_GB2312" pitchFamily="49" charset="-122"/>
              </a:rPr>
              <a:t>为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5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6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12</a:t>
            </a:r>
            <a:r>
              <a:rPr lang="zh-CN" altLang="en-US" sz="2800" b="1">
                <a:ea typeface="楷体_GB2312" pitchFamily="49" charset="-122"/>
              </a:rPr>
              <a:t>，试求出最优树及对应的前缀</a:t>
            </a:r>
          </a:p>
          <a:p>
            <a:r>
              <a:rPr lang="zh-CN" altLang="en-US" sz="2800" b="1">
                <a:ea typeface="楷体_GB2312" pitchFamily="49" charset="-122"/>
              </a:rPr>
              <a:t>码 。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uild="p" autoUpdateAnimBg="0"/>
      <p:bldP spid="2358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BB22C869-26A2-4DF3-89B8-612FCDA90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WordArt 3">
            <a:extLst>
              <a:ext uri="{FF2B5EF4-FFF2-40B4-BE49-F238E27FC236}">
                <a16:creationId xmlns:a16="http://schemas.microsoft.com/office/drawing/2014/main" id="{799F4088-DEB4-4D36-8DF8-991EA6248AE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AC61B95C-7A00-46D4-A80D-48CD2A1DE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0D83DA32-3F2D-4DF9-BFE3-981DCA5E6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17D91466-33F9-4CDB-9DDC-5D004697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F6E3E499-7976-49E9-85B9-4A09ABF5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30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一</a:t>
            </a:r>
            <a:r>
              <a:rPr lang="en-US" altLang="zh-CN" sz="3200" b="1">
                <a:solidFill>
                  <a:schemeClr val="bg1"/>
                </a:solidFill>
                <a:ea typeface="楷体_GB2312" pitchFamily="49" charset="-122"/>
              </a:rPr>
              <a:t>.</a:t>
            </a: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有向树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有向树的定义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66"/>
                </a:solidFill>
                <a:ea typeface="楷体_GB2312" pitchFamily="49" charset="-122"/>
              </a:rPr>
              <a:t>7-8.1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如果一个有向图在不考虑边的方向时是一棵树，那么，这个有向图称为有向树。</a:t>
            </a: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EB490321-8132-4884-A125-B6FE2A1A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69437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Text Box 10">
            <a:extLst>
              <a:ext uri="{FF2B5EF4-FFF2-40B4-BE49-F238E27FC236}">
                <a16:creationId xmlns:a16="http://schemas.microsoft.com/office/drawing/2014/main" id="{CFB88BCC-57B7-445C-9ED2-C591DD1B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324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3A1A322D-CBD5-4BF8-A07D-A07911C41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WordArt 3">
            <a:extLst>
              <a:ext uri="{FF2B5EF4-FFF2-40B4-BE49-F238E27FC236}">
                <a16:creationId xmlns:a16="http://schemas.microsoft.com/office/drawing/2014/main" id="{7A6C14FA-BBCF-4B52-BFE3-63F8760397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06BD3CEE-0530-439A-B05F-968B75507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B490AAB5-8D1C-4FCF-8DFC-BD4786D8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613" name="Rectangle 37">
            <a:extLst>
              <a:ext uri="{FF2B5EF4-FFF2-40B4-BE49-F238E27FC236}">
                <a16:creationId xmlns:a16="http://schemas.microsoft.com/office/drawing/2014/main" id="{94A5EDC6-9B6B-4DFB-85B9-454B757F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7162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所以，一篇</a:t>
            </a:r>
            <a:r>
              <a:rPr lang="en-US" altLang="zh-CN" sz="2800" b="1">
                <a:ea typeface="楷体_GB2312" pitchFamily="49" charset="-122"/>
              </a:rPr>
              <a:t>30</a:t>
            </a:r>
            <a:r>
              <a:rPr lang="zh-CN" altLang="en-US" sz="2800" b="1">
                <a:ea typeface="楷体_GB2312" pitchFamily="49" charset="-122"/>
              </a:rPr>
              <a:t>个字母的电文，若用前缀码，平均只需发送</a:t>
            </a:r>
            <a:r>
              <a:rPr lang="en-US" altLang="zh-CN" sz="2800" b="1">
                <a:ea typeface="楷体_GB2312" pitchFamily="49" charset="-122"/>
              </a:rPr>
              <a:t>66</a:t>
            </a:r>
            <a:r>
              <a:rPr lang="zh-CN" altLang="en-US" sz="2800" b="1">
                <a:ea typeface="楷体_GB2312" pitchFamily="49" charset="-122"/>
              </a:rPr>
              <a:t>位，若每个字母用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位表示，须发送</a:t>
            </a:r>
            <a:r>
              <a:rPr lang="en-US" altLang="zh-CN" sz="2800" b="1">
                <a:ea typeface="楷体_GB2312" pitchFamily="49" charset="-122"/>
              </a:rPr>
              <a:t>90</a:t>
            </a:r>
            <a:r>
              <a:rPr lang="zh-CN" altLang="en-US" sz="2800" b="1">
                <a:ea typeface="楷体_GB2312" pitchFamily="49" charset="-122"/>
              </a:rPr>
              <a:t>位。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18E3E328-6A4F-4A9B-8945-D0642AC82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WordArt 3">
            <a:extLst>
              <a:ext uri="{FF2B5EF4-FFF2-40B4-BE49-F238E27FC236}">
                <a16:creationId xmlns:a16="http://schemas.microsoft.com/office/drawing/2014/main" id="{F0E5673C-7DD2-41E0-978E-D1506A26E85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AE109266-A16E-4277-87A2-B575478D4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92DD3756-51B7-4AB0-8E85-03E04437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E861C10F-08A2-4446-B482-E5CED4DF5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0328D66F-D22B-4181-8072-B7B5264C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382000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二、根树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、根树的定义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7-8.2</a:t>
            </a:r>
            <a:endParaRPr lang="en-US" altLang="zh-CN" sz="2800" b="1"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一棵有向树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，如果恰有一个结点的入度为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其余所有结点入度为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根树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。入度为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的结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点称为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根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，出度不为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的结点称为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分枝点或内部结点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，出度为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的结点称为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树叶或外部结点。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注意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：有向树通常采用根在顶上，所有边方向向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下的图表示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箭头也可省略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2C2D5346-0ED9-4F40-AA47-10832AE86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WordArt 3">
            <a:extLst>
              <a:ext uri="{FF2B5EF4-FFF2-40B4-BE49-F238E27FC236}">
                <a16:creationId xmlns:a16="http://schemas.microsoft.com/office/drawing/2014/main" id="{97551C16-EC96-4F5E-B972-C97804F8B89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7158EAD3-F6BC-410F-8591-6E8FA7880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20002806-CB23-4399-9DDF-EB11957D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91465056-1454-4A3A-8601-E333BE6F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21157B46-9D94-473A-9D6B-7D57198F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762000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、根树中的一些术语</a:t>
            </a:r>
            <a:endParaRPr lang="zh-CN" altLang="en-US" sz="3200" b="1">
              <a:solidFill>
                <a:schemeClr val="bg1"/>
              </a:solidFill>
              <a:ea typeface="楷体_GB2312" pitchFamily="49" charset="-122"/>
            </a:endParaRPr>
          </a:p>
          <a:p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设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是树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的结点，若从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有一条边，则称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父亲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儿子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，同一个分枝点的儿子，称为“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兄弟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”。若从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有一有向路径，称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祖先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后代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，由结点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和它所有的后代导出的子图，称为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子树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，从树根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到一结点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的路径所含的边数称为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结点层次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。树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中最长的路径称为树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高度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。若同一层次上的结点从左到右是有次序的，则这种树称为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有序树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74346F42-DB5C-4442-A3BF-6B9B2E0C8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WordArt 3">
            <a:extLst>
              <a:ext uri="{FF2B5EF4-FFF2-40B4-BE49-F238E27FC236}">
                <a16:creationId xmlns:a16="http://schemas.microsoft.com/office/drawing/2014/main" id="{E5D9B161-BFD0-4B4F-9DA6-01EE9AE5393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867CD99B-5ACC-4F5A-93BC-03F988D54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035047DA-C261-4C18-8B93-B969A46D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5C52C56D-2EC3-418C-B132-E0288B63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6287B10A-CF78-4B9F-ADD9-05D97EF5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81534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、树的递归定义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7-8.3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根树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包含一个或多个结点，这些结点中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某一个称为根，其它所有结点被分成有限个子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根树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叉树、 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叉完全树、正则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叉树的定义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7-8.4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在根树中，若每一结点的儿子个数小于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或等于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 ,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则称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叉树。若树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中每一结点的儿子个数等于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或者等于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为完全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叉树。若完全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叉树所有树叶层次相同，称为正则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叉树。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当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m=2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时，称为二叉树。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E5E69A3D-FF80-499F-AEC0-B8CDABE9B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WordArt 3">
            <a:extLst>
              <a:ext uri="{FF2B5EF4-FFF2-40B4-BE49-F238E27FC236}">
                <a16:creationId xmlns:a16="http://schemas.microsoft.com/office/drawing/2014/main" id="{F656FF86-EDFC-4CC9-8BEE-EF3B2D341F5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94BD2E0E-5651-4AEA-B808-32414240E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0196F6F5-C55B-483A-9469-9C4454377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1C9B8BE3-322E-4697-924E-4286771C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CE4EAEE9-67C8-476B-82D8-96E882E5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72390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5</a:t>
            </a:r>
            <a:r>
              <a:rPr lang="zh-CN" altLang="en-US" sz="2800" b="1">
                <a:ea typeface="楷体_GB2312" pitchFamily="49" charset="-122"/>
              </a:rPr>
              <a:t>、有序树，有序树与二叉树相互转换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有序树转换为二叉树，转换过程为：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a)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在各兄弟结点之间加一连线。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b)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对任何结点，除最左的儿子之外，擦掉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该结点与其余儿子的联线。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c)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对新图顺时针方向旋转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45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度。</a:t>
            </a:r>
            <a:endParaRPr lang="zh-CN" altLang="en-US" sz="28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754CFC88-42FC-4E31-8C06-EC54F9C30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WordArt 3">
            <a:extLst>
              <a:ext uri="{FF2B5EF4-FFF2-40B4-BE49-F238E27FC236}">
                <a16:creationId xmlns:a16="http://schemas.microsoft.com/office/drawing/2014/main" id="{57210BB0-0E36-4F60-875A-10F86AB1F65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1F658B23-2147-491A-AC5C-BB85A3175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BDBC21DB-4C9E-4B48-8363-F266929B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36DB915F-0BA6-4897-941C-BDB848F7B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51517C7B-2BB2-4068-AAD3-55BCF8AC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40067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7" name="Text Box 11">
            <a:extLst>
              <a:ext uri="{FF2B5EF4-FFF2-40B4-BE49-F238E27FC236}">
                <a16:creationId xmlns:a16="http://schemas.microsoft.com/office/drawing/2014/main" id="{90869CB0-9CD3-40AD-BD5C-12DD601D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1850C10C-8F5A-4C5E-8255-1218CE17F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" name="WordArt 3">
            <a:extLst>
              <a:ext uri="{FF2B5EF4-FFF2-40B4-BE49-F238E27FC236}">
                <a16:creationId xmlns:a16="http://schemas.microsoft.com/office/drawing/2014/main" id="{E7438D60-A7C3-4F2A-AA57-D68EC0249F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1E4A7020-A843-4ED9-AE04-AA82FF193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CC82B7F6-5DAD-46BA-8176-6AE046C93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72986563-2715-4678-829E-DDF42252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FE2AF7CE-6E94-400E-A621-E1CC922D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2514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        </a:t>
            </a:r>
            <a:r>
              <a:rPr lang="zh-CN" altLang="en-US" sz="2800" b="1">
                <a:ea typeface="楷体_GB2312" pitchFamily="49" charset="-122"/>
              </a:rPr>
              <a:t>用二叉树表示有序根树的方法，可以推广到有序森林上去。</a:t>
            </a:r>
          </a:p>
          <a:p>
            <a:r>
              <a:rPr lang="zh-CN" altLang="en-US" sz="2800" b="1">
                <a:ea typeface="楷体_GB2312" pitchFamily="49" charset="-122"/>
              </a:rPr>
              <a:t>例：（见右图）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ACAD0D01-8E3B-4EBC-B68B-3E34CB76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61055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EDC56A59-DF2B-4541-8840-D0A2C452D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WordArt 3">
            <a:extLst>
              <a:ext uri="{FF2B5EF4-FFF2-40B4-BE49-F238E27FC236}">
                <a16:creationId xmlns:a16="http://schemas.microsoft.com/office/drawing/2014/main" id="{C93C0A94-FC9E-497A-9CD5-E13CA0FF03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7-8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根树及其应用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51CAE0CD-A15F-49C3-BF2D-89E17B82E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0F4F55D-364E-4FD9-BE3C-E8C431DE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FDA3F51A-D7AE-4730-B41E-307BC191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A5128752-6A98-4904-884F-27BB23FEA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5438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6</a:t>
            </a:r>
            <a:r>
              <a:rPr lang="zh-CN" altLang="en-US" sz="2800" b="1">
                <a:ea typeface="楷体_GB2312" pitchFamily="49" charset="-122"/>
              </a:rPr>
              <a:t>、完全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叉树性质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（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7-8.1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设有完全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叉树，其树叶数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，分枝点数为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，则 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(m-1)i=  t-1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37717B4E-8474-4C67-B450-971B5CFB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8305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证明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  <a:p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        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若把完全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叉树看作是每局有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个选手参加淘</a:t>
            </a:r>
          </a:p>
          <a:p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汰赛的计划表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则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表示选手总数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, i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表示比赛场数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每场比赛淘汰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m-1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共淘汰 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i (m-1)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人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最后剩下一个冠军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所以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t=(m-1)i+1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，</a:t>
            </a:r>
          </a:p>
          <a:p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              即   </a:t>
            </a:r>
            <a:r>
              <a:rPr lang="en-US" altLang="zh-CN" sz="2800" b="1">
                <a:solidFill>
                  <a:schemeClr val="bg1"/>
                </a:solidFill>
                <a:ea typeface="楷体_GB2312" pitchFamily="49" charset="-122"/>
              </a:rPr>
              <a:t>(m-1)i=  t-1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1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1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1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1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build="p" autoUpdateAnimBg="0"/>
      <p:bldP spid="11278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2154</Words>
  <Application>Microsoft Office PowerPoint</Application>
  <PresentationFormat>全屏显示(4:3)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Times New Roman</vt:lpstr>
      <vt:lpstr>宋体</vt:lpstr>
      <vt:lpstr>楷体_GB2312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zkl2k</dc:creator>
  <cp:lastModifiedBy>高歌</cp:lastModifiedBy>
  <cp:revision>56</cp:revision>
  <dcterms:created xsi:type="dcterms:W3CDTF">2003-08-27T02:26:22Z</dcterms:created>
  <dcterms:modified xsi:type="dcterms:W3CDTF">2021-11-10T03:47:35Z</dcterms:modified>
</cp:coreProperties>
</file>