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78" r:id="rId6"/>
    <p:sldId id="280" r:id="rId7"/>
    <p:sldId id="282" r:id="rId8"/>
    <p:sldId id="281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38"/>
    <a:srgbClr val="F2F9F9"/>
    <a:srgbClr val="EE3551"/>
    <a:srgbClr val="FFF7C7"/>
    <a:srgbClr val="F8F7E0"/>
    <a:srgbClr val="EEFDFD"/>
    <a:srgbClr val="F3F3F3"/>
    <a:srgbClr val="E9F2DF"/>
    <a:srgbClr val="11A7FC"/>
    <a:srgbClr val="95D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66E2-2601-4D70-82CC-BEB7FE4CAA1E}" type="datetimeFigureOut">
              <a:rPr lang="zh-CN" altLang="en-US" smtClean="0"/>
              <a:t>2016/12/25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263" y="1519312"/>
            <a:ext cx="4768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</a:rPr>
              <a:t>安全聊天工具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9634" y="3080825"/>
            <a:ext cx="3784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导师：史长亭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专业：软件工程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学号：</a:t>
            </a:r>
            <a:r>
              <a:rPr lang="en-US" altLang="zh-CN" sz="3200" dirty="0">
                <a:solidFill>
                  <a:srgbClr val="00B0F0"/>
                </a:solidFill>
                <a:latin typeface="+mn-ea"/>
              </a:rPr>
              <a:t>2013201213</a:t>
            </a: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姓名：孙雪峰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3846" y="2633228"/>
            <a:ext cx="21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92D050"/>
                </a:solidFill>
              </a:rPr>
              <a:t>------ </a:t>
            </a:r>
            <a:r>
              <a:rPr lang="zh-CN" altLang="en-US" sz="2400" dirty="0">
                <a:solidFill>
                  <a:srgbClr val="92D050"/>
                </a:solidFill>
              </a:rPr>
              <a:t>开题答辩</a:t>
            </a:r>
          </a:p>
        </p:txBody>
      </p:sp>
    </p:spTree>
    <p:extLst>
      <p:ext uri="{BB962C8B-B14F-4D97-AF65-F5344CB8AC3E}">
        <p14:creationId xmlns:p14="http://schemas.microsoft.com/office/powerpoint/2010/main" val="188425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B0F0"/>
                </a:solidFill>
              </a:rPr>
              <a:t>加密算法设计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本系统采用非对称密码算法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加密算法。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是目前最有影响力的公钥加密算法，它能够抵抗到目前为止已知的绝大多数密码攻击。只要其钥匙的长度足够长，用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加密的信息实际上是不能被解破的。</a:t>
            </a:r>
          </a:p>
          <a:p>
            <a:r>
              <a:rPr lang="zh-CN" altLang="zh-CN" dirty="0">
                <a:solidFill>
                  <a:srgbClr val="FFFF00"/>
                </a:solidFill>
              </a:rPr>
              <a:t>用户在注册后会生成一对密钥，在本地保存私钥（公钥和私钥在服务器上都有备份，在本地不存在时，可以在登录时自动从服务器获取私钥）。在发送消息时，用户通过服务器获取到好友的公钥加密数据，发送消息时通过私钥加密消息。服务器只负责转发加密后的数据，即使数据在传递过程中被黑客截获也无法破解。</a:t>
            </a:r>
          </a:p>
        </p:txBody>
      </p:sp>
    </p:spTree>
    <p:extLst>
      <p:ext uri="{BB962C8B-B14F-4D97-AF65-F5344CB8AC3E}">
        <p14:creationId xmlns:p14="http://schemas.microsoft.com/office/powerpoint/2010/main" val="382473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8638"/>
                </a:solidFill>
              </a:rPr>
              <a:t>网络通信以及通信协议的制定</a:t>
            </a:r>
            <a:endParaRPr lang="zh-CN" altLang="en-US" dirty="0">
              <a:solidFill>
                <a:srgbClr val="FF863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B0F0"/>
                </a:solidFill>
              </a:rPr>
              <a:t>本系统使用</a:t>
            </a:r>
            <a:r>
              <a:rPr lang="en-US" altLang="zh-CN" dirty="0" err="1">
                <a:solidFill>
                  <a:srgbClr val="00B0F0"/>
                </a:solidFill>
              </a:rPr>
              <a:t>SuperSocket</a:t>
            </a:r>
            <a:r>
              <a:rPr lang="zh-CN" altLang="zh-CN" dirty="0">
                <a:solidFill>
                  <a:srgbClr val="00B0F0"/>
                </a:solidFill>
              </a:rPr>
              <a:t>开源框架搭建服务器，</a:t>
            </a:r>
            <a:r>
              <a:rPr lang="en-US" altLang="zh-CN" dirty="0" err="1">
                <a:solidFill>
                  <a:srgbClr val="00B0F0"/>
                </a:solidFill>
              </a:rPr>
              <a:t>SuperSocket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zh-CN" dirty="0">
                <a:solidFill>
                  <a:srgbClr val="00B0F0"/>
                </a:solidFill>
              </a:rPr>
              <a:t>是一个轻量级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zh-CN" altLang="zh-CN" dirty="0">
                <a:solidFill>
                  <a:srgbClr val="00B0F0"/>
                </a:solidFill>
              </a:rPr>
              <a:t>跨平台而且可扩展的</a:t>
            </a:r>
            <a:r>
              <a:rPr lang="en-US" altLang="zh-CN" dirty="0" err="1">
                <a:solidFill>
                  <a:srgbClr val="00B0F0"/>
                </a:solidFill>
              </a:rPr>
              <a:t>.Net</a:t>
            </a:r>
            <a:r>
              <a:rPr lang="zh-CN" altLang="zh-CN" dirty="0">
                <a:solidFill>
                  <a:srgbClr val="00B0F0"/>
                </a:solidFill>
              </a:rPr>
              <a:t>服务器程序框架。通过使用此框架可以方便的更换数据传输的通信协议，控制服务器的客户端连接数目，很方便的使用</a:t>
            </a:r>
            <a:r>
              <a:rPr lang="en-US" altLang="zh-CN" dirty="0">
                <a:solidFill>
                  <a:srgbClr val="00B0F0"/>
                </a:solidFill>
              </a:rPr>
              <a:t>Socket</a:t>
            </a:r>
            <a:r>
              <a:rPr lang="zh-CN" altLang="zh-CN" dirty="0">
                <a:solidFill>
                  <a:srgbClr val="00B0F0"/>
                </a:solidFill>
              </a:rPr>
              <a:t>来实现网络通信。</a:t>
            </a:r>
          </a:p>
        </p:txBody>
      </p:sp>
    </p:spTree>
    <p:extLst>
      <p:ext uri="{BB962C8B-B14F-4D97-AF65-F5344CB8AC3E}">
        <p14:creationId xmlns:p14="http://schemas.microsoft.com/office/powerpoint/2010/main" val="308404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196" y="2602524"/>
            <a:ext cx="4915487" cy="1448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>
                <a:solidFill>
                  <a:srgbClr val="00B050"/>
                </a:solidFill>
              </a:rPr>
              <a:t>Thank you</a:t>
            </a:r>
            <a:r>
              <a:rPr lang="zh-CN" altLang="en-US" sz="7200" dirty="0">
                <a:solidFill>
                  <a:srgbClr val="00B050"/>
                </a:solidFill>
              </a:rPr>
              <a:t>！</a:t>
            </a:r>
            <a:endParaRPr lang="zh-CN" altLang="zh-CN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6407" y="1617785"/>
            <a:ext cx="2546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4"/>
                </a:solidFill>
              </a:rPr>
              <a:t>选题原因</a:t>
            </a:r>
            <a:endParaRPr lang="en-US" altLang="zh-CN" sz="4000" dirty="0">
              <a:solidFill>
                <a:schemeClr val="accent4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需求分析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</a:p>
        </p:txBody>
      </p:sp>
    </p:spTree>
    <p:extLst>
      <p:ext uri="{BB962C8B-B14F-4D97-AF65-F5344CB8AC3E}">
        <p14:creationId xmlns:p14="http://schemas.microsoft.com/office/powerpoint/2010/main" val="32352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042" y="473051"/>
            <a:ext cx="456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无论是工作时的涉密信息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15200" y="5667386"/>
            <a:ext cx="434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或者是生活中的个人隐私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2" y="1102210"/>
            <a:ext cx="5288999" cy="432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89" y="1102209"/>
            <a:ext cx="5753014" cy="432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32" y="240398"/>
            <a:ext cx="8554283" cy="56885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7025" y="2262324"/>
            <a:ext cx="845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都面临着信息的泄露</a:t>
            </a:r>
          </a:p>
        </p:txBody>
      </p:sp>
    </p:spTree>
    <p:extLst>
      <p:ext uri="{BB962C8B-B14F-4D97-AF65-F5344CB8AC3E}">
        <p14:creationId xmlns:p14="http://schemas.microsoft.com/office/powerpoint/2010/main" val="23956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212" y="1097279"/>
            <a:ext cx="288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所以我们需要一款：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1002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2"/>
                </a:solidFill>
              </a:rPr>
              <a:t>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5088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tx2"/>
                </a:solidFill>
              </a:rPr>
              <a:t>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2197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2"/>
                </a:solidFill>
              </a:rPr>
              <a:t>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16283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6"/>
                </a:solidFill>
              </a:rPr>
              <a:t>天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93392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27478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21295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6407" y="1617785"/>
            <a:ext cx="2546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选题原因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需求分析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</a:p>
        </p:txBody>
      </p:sp>
    </p:spTree>
    <p:extLst>
      <p:ext uri="{BB962C8B-B14F-4D97-AF65-F5344CB8AC3E}">
        <p14:creationId xmlns:p14="http://schemas.microsoft.com/office/powerpoint/2010/main" val="23848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26" y="520504"/>
            <a:ext cx="3705665" cy="86069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</a:rPr>
              <a:t>系统需求结构图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4323123" y="1229825"/>
            <a:ext cx="2934139" cy="551277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C000"/>
                </a:solidFill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安全聊天工具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1301530" y="2422830"/>
            <a:ext cx="1640994" cy="51515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用户管理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3793210" y="2422830"/>
            <a:ext cx="1530348" cy="49012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通讯模块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6156136" y="2422830"/>
            <a:ext cx="1532729" cy="49012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好友管理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8348948" y="2422830"/>
            <a:ext cx="1871818" cy="49828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系统设置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067471" y="3589410"/>
            <a:ext cx="494826" cy="92285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1852004" y="3619277"/>
            <a:ext cx="531971" cy="92285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3350927" y="3645130"/>
            <a:ext cx="572990" cy="3065159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发送消息</a:t>
            </a: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普通模式</a:t>
            </a:r>
            <a:endParaRPr lang="en-US" altLang="zh-CN" sz="2400" b="1" dirty="0">
              <a:solidFill>
                <a:srgbClr val="FFC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3986211" y="3645130"/>
            <a:ext cx="554723" cy="293855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发送消息阅后即焚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4644764" y="3630256"/>
            <a:ext cx="535101" cy="161734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接受消息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253283" y="3632821"/>
            <a:ext cx="609600" cy="238396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历史消息查看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6052740" y="3629596"/>
            <a:ext cx="466231" cy="1660647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添加好友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6697218" y="3633261"/>
            <a:ext cx="450567" cy="167017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删除好友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7306819" y="3633262"/>
            <a:ext cx="432347" cy="167017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修改备注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9055322" y="3624827"/>
            <a:ext cx="472207" cy="308546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阅焚消息存在时间</a:t>
            </a:r>
          </a:p>
        </p:txBody>
      </p:sp>
      <p:cxnSp>
        <p:nvCxnSpPr>
          <p:cNvPr id="38" name="肘形连接符 22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1392744" y="2860126"/>
            <a:ext cx="651425" cy="807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24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5400000">
            <a:off x="3731814" y="2818559"/>
            <a:ext cx="732179" cy="9209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27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4698298" y="2773036"/>
            <a:ext cx="719870" cy="999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28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5400000">
            <a:off x="6245856" y="2952951"/>
            <a:ext cx="716646" cy="636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6200000" flipH="1">
            <a:off x="6862591" y="2972860"/>
            <a:ext cx="720312" cy="600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FC5FF7-6021-4F68-B2FD-B4CE966717BE}"/>
              </a:ext>
            </a:extLst>
          </p:cNvPr>
          <p:cNvSpPr/>
          <p:nvPr/>
        </p:nvSpPr>
        <p:spPr>
          <a:xfrm>
            <a:off x="2577305" y="3603478"/>
            <a:ext cx="546327" cy="160972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信息更新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7001DA-C2B6-44BB-99A6-1129122616B6}"/>
              </a:ext>
            </a:extLst>
          </p:cNvPr>
          <p:cNvSpPr/>
          <p:nvPr/>
        </p:nvSpPr>
        <p:spPr>
          <a:xfrm>
            <a:off x="8280835" y="3629596"/>
            <a:ext cx="451279" cy="223372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清空历史消息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2AFA5A-2458-4865-808B-A52A7744BE71}"/>
              </a:ext>
            </a:extLst>
          </p:cNvPr>
          <p:cNvSpPr/>
          <p:nvPr/>
        </p:nvSpPr>
        <p:spPr>
          <a:xfrm>
            <a:off x="9797739" y="3632134"/>
            <a:ext cx="497596" cy="156019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注销登录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846A8BB-6209-4A4D-B120-F3A876E1273F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9310186" y="2895782"/>
            <a:ext cx="711023" cy="761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22" idx="2"/>
            <a:endCxn id="23" idx="0"/>
          </p:cNvCxnSpPr>
          <p:nvPr/>
        </p:nvCxnSpPr>
        <p:spPr>
          <a:xfrm rot="5400000">
            <a:off x="3635246" y="267883"/>
            <a:ext cx="641728" cy="3668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/>
          <p:cNvCxnSpPr>
            <a:stCxn id="22" idx="2"/>
            <a:endCxn id="24" idx="0"/>
          </p:cNvCxnSpPr>
          <p:nvPr/>
        </p:nvCxnSpPr>
        <p:spPr>
          <a:xfrm rot="5400000">
            <a:off x="4853425" y="1486062"/>
            <a:ext cx="641728" cy="1231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/>
          <p:cNvCxnSpPr>
            <a:stCxn id="22" idx="2"/>
            <a:endCxn id="25" idx="0"/>
          </p:cNvCxnSpPr>
          <p:nvPr/>
        </p:nvCxnSpPr>
        <p:spPr>
          <a:xfrm rot="16200000" flipH="1">
            <a:off x="6035483" y="1535812"/>
            <a:ext cx="641728" cy="1132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stCxn id="22" idx="2"/>
            <a:endCxn id="26" idx="0"/>
          </p:cNvCxnSpPr>
          <p:nvPr/>
        </p:nvCxnSpPr>
        <p:spPr>
          <a:xfrm rot="16200000" flipH="1">
            <a:off x="7216661" y="354634"/>
            <a:ext cx="641728" cy="3494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肘形 141"/>
          <p:cNvCxnSpPr>
            <a:stCxn id="23" idx="2"/>
            <a:endCxn id="28" idx="0"/>
          </p:cNvCxnSpPr>
          <p:nvPr/>
        </p:nvCxnSpPr>
        <p:spPr>
          <a:xfrm rot="5400000">
            <a:off x="1779363" y="3276613"/>
            <a:ext cx="681292" cy="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/>
          <p:cNvCxnSpPr>
            <a:stCxn id="23" idx="2"/>
            <a:endCxn id="44" idx="0"/>
          </p:cNvCxnSpPr>
          <p:nvPr/>
        </p:nvCxnSpPr>
        <p:spPr>
          <a:xfrm rot="16200000" flipH="1">
            <a:off x="2153502" y="2906510"/>
            <a:ext cx="665493" cy="728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/>
          <p:cNvCxnSpPr>
            <a:stCxn id="24" idx="2"/>
            <a:endCxn id="30" idx="0"/>
          </p:cNvCxnSpPr>
          <p:nvPr/>
        </p:nvCxnSpPr>
        <p:spPr>
          <a:xfrm rot="5400000">
            <a:off x="4044890" y="3131635"/>
            <a:ext cx="732179" cy="2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/>
          <p:cNvCxnSpPr>
            <a:stCxn id="24" idx="2"/>
            <a:endCxn id="31" idx="0"/>
          </p:cNvCxnSpPr>
          <p:nvPr/>
        </p:nvCxnSpPr>
        <p:spPr>
          <a:xfrm rot="16200000" flipH="1">
            <a:off x="4376697" y="3094637"/>
            <a:ext cx="717305" cy="353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/>
          <p:cNvCxnSpPr>
            <a:stCxn id="25" idx="2"/>
            <a:endCxn id="34" idx="0"/>
          </p:cNvCxnSpPr>
          <p:nvPr/>
        </p:nvCxnSpPr>
        <p:spPr>
          <a:xfrm rot="16200000" flipH="1">
            <a:off x="6562346" y="3273104"/>
            <a:ext cx="7203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/>
          <p:cNvCxnSpPr>
            <a:stCxn id="26" idx="2"/>
            <a:endCxn id="45" idx="0"/>
          </p:cNvCxnSpPr>
          <p:nvPr/>
        </p:nvCxnSpPr>
        <p:spPr>
          <a:xfrm rot="5400000">
            <a:off x="8541424" y="2886162"/>
            <a:ext cx="708485" cy="778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/>
          <p:cNvCxnSpPr>
            <a:stCxn id="26" idx="2"/>
            <a:endCxn id="36" idx="0"/>
          </p:cNvCxnSpPr>
          <p:nvPr/>
        </p:nvCxnSpPr>
        <p:spPr>
          <a:xfrm rot="16200000" flipH="1">
            <a:off x="8936283" y="3269684"/>
            <a:ext cx="703716" cy="6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6407" y="1617785"/>
            <a:ext cx="2546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选题原因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初级设计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</a:p>
        </p:txBody>
      </p:sp>
    </p:spTree>
    <p:extLst>
      <p:ext uri="{BB962C8B-B14F-4D97-AF65-F5344CB8AC3E}">
        <p14:creationId xmlns:p14="http://schemas.microsoft.com/office/powerpoint/2010/main" val="423703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26" y="590843"/>
            <a:ext cx="2692791" cy="73152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</a:rPr>
              <a:t>系统结构图</a:t>
            </a: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92810" y="1515585"/>
            <a:ext cx="4241995" cy="4505387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服务器</a:t>
            </a:r>
          </a:p>
        </p:txBody>
      </p:sp>
      <p:sp>
        <p:nvSpPr>
          <p:cNvPr id="5" name="圆角矩形 17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6600825" y="1139483"/>
            <a:ext cx="3983846" cy="239587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客户端</a:t>
            </a:r>
          </a:p>
        </p:txBody>
      </p:sp>
      <p:sp>
        <p:nvSpPr>
          <p:cNvPr id="6" name="圆角矩形 20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SpPr/>
          <p:nvPr/>
        </p:nvSpPr>
        <p:spPr>
          <a:xfrm>
            <a:off x="6584069" y="4107766"/>
            <a:ext cx="4000602" cy="237744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2750134" y="2232847"/>
            <a:ext cx="1976611" cy="3352776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传递数据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1128052" y="2232847"/>
            <a:ext cx="1491175" cy="153543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保存密钥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1110417" y="3961500"/>
            <a:ext cx="1481650" cy="1624123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保存历史数据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7204977" y="1799199"/>
            <a:ext cx="487924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数据解析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8305982" y="1799199"/>
            <a:ext cx="514462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私钥解密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9433525" y="1799199"/>
            <a:ext cx="484578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消息显示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7143848" y="4799621"/>
            <a:ext cx="569622" cy="155089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数据解析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8307733" y="4810177"/>
            <a:ext cx="512712" cy="155089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公钥加密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SpPr/>
          <p:nvPr/>
        </p:nvSpPr>
        <p:spPr>
          <a:xfrm>
            <a:off x="9433525" y="4810177"/>
            <a:ext cx="484578" cy="154033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消息编辑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692901" y="2577135"/>
            <a:ext cx="61308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000000-0008-0000-0000-00002F00000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820444" y="2577135"/>
            <a:ext cx="61308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8820445" y="5580345"/>
            <a:ext cx="613080" cy="52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4" idx="1"/>
            <a:endCxn id="13" idx="3"/>
          </p:cNvCxnSpPr>
          <p:nvPr/>
        </p:nvCxnSpPr>
        <p:spPr>
          <a:xfrm flipH="1" flipV="1">
            <a:off x="7713470" y="5575067"/>
            <a:ext cx="594263" cy="1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13" idx="1"/>
          </p:cNvCxnSpPr>
          <p:nvPr/>
        </p:nvCxnSpPr>
        <p:spPr>
          <a:xfrm rot="10800000">
            <a:off x="4726746" y="5008099"/>
            <a:ext cx="2417103" cy="566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/>
          <p:cNvCxnSpPr>
            <a:cxnSpLocks/>
            <a:endCxn id="10" idx="1"/>
          </p:cNvCxnSpPr>
          <p:nvPr/>
        </p:nvCxnSpPr>
        <p:spPr>
          <a:xfrm flipV="1">
            <a:off x="4726745" y="2577135"/>
            <a:ext cx="2478232" cy="50369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134805" y="4698609"/>
            <a:ext cx="12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F9F9"/>
                </a:solidFill>
              </a:rPr>
              <a:t>发送消息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175639" y="3166030"/>
            <a:ext cx="122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接收消息</a:t>
            </a:r>
          </a:p>
        </p:txBody>
      </p:sp>
    </p:spTree>
    <p:extLst>
      <p:ext uri="{BB962C8B-B14F-4D97-AF65-F5344CB8AC3E}">
        <p14:creationId xmlns:p14="http://schemas.microsoft.com/office/powerpoint/2010/main" val="837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6407" y="1617785"/>
            <a:ext cx="2546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选题原因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核心问题</a:t>
            </a:r>
          </a:p>
        </p:txBody>
      </p:sp>
    </p:spTree>
    <p:extLst>
      <p:ext uri="{BB962C8B-B14F-4D97-AF65-F5344CB8AC3E}">
        <p14:creationId xmlns:p14="http://schemas.microsoft.com/office/powerpoint/2010/main" val="391392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377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华文彩云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系统需求结构图</vt:lpstr>
      <vt:lpstr>PowerPoint 演示文稿</vt:lpstr>
      <vt:lpstr>系统结构图</vt:lpstr>
      <vt:lpstr>PowerPoint 演示文稿</vt:lpstr>
      <vt:lpstr>加密算法设计</vt:lpstr>
      <vt:lpstr>网络通信以及通信协议的制定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Pcsky.Me</dc:creator>
  <cp:lastModifiedBy>Snowin</cp:lastModifiedBy>
  <cp:revision>78</cp:revision>
  <dcterms:created xsi:type="dcterms:W3CDTF">2014-03-19T02:43:25Z</dcterms:created>
  <dcterms:modified xsi:type="dcterms:W3CDTF">2016-12-25T16:11:38Z</dcterms:modified>
</cp:coreProperties>
</file>