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59" r:id="rId6"/>
    <p:sldId id="265" r:id="rId7"/>
    <p:sldId id="267" r:id="rId8"/>
    <p:sldId id="266" r:id="rId9"/>
    <p:sldId id="281" r:id="rId10"/>
    <p:sldId id="260" r:id="rId11"/>
    <p:sldId id="282" r:id="rId12"/>
    <p:sldId id="261" r:id="rId13"/>
    <p:sldId id="272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6FBB87-33DF-45FC-996D-DBCE60B7A636}">
          <p14:sldIdLst>
            <p14:sldId id="256"/>
            <p14:sldId id="257"/>
          </p14:sldIdLst>
        </p14:section>
        <p14:section name="01" id="{9321FEBF-1562-4CD3-B360-7F03032DD30E}">
          <p14:sldIdLst>
            <p14:sldId id="258"/>
            <p14:sldId id="262"/>
          </p14:sldIdLst>
        </p14:section>
        <p14:section name="02" id="{DBE14D70-2593-4840-8EF1-D1B591E36EF9}">
          <p14:sldIdLst>
            <p14:sldId id="259"/>
            <p14:sldId id="265"/>
            <p14:sldId id="267"/>
            <p14:sldId id="266"/>
            <p14:sldId id="281"/>
          </p14:sldIdLst>
        </p14:section>
        <p14:section name="03" id="{2A1F9243-0DB3-4FA8-8532-B8701311FDCA}">
          <p14:sldIdLst>
            <p14:sldId id="260"/>
            <p14:sldId id="282"/>
          </p14:sldIdLst>
        </p14:section>
        <p14:section name="04" id="{023F2128-882A-4B8B-BF09-7F3B67469C9B}">
          <p14:sldIdLst>
            <p14:sldId id="261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49" autoAdjust="0"/>
  </p:normalViewPr>
  <p:slideViewPr>
    <p:cSldViewPr snapToGrid="0">
      <p:cViewPr varScale="1">
        <p:scale>
          <a:sx n="65" d="100"/>
          <a:sy n="65" d="100"/>
        </p:scale>
        <p:origin x="9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32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C2AE6-0B56-4876-BAC9-F18B6AD98E5B}" type="datetimeFigureOut">
              <a:rPr lang="zh-CN" altLang="en-US" smtClean="0"/>
              <a:pPr/>
              <a:t>2017/4/18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D5D52-F825-481F-ACB5-C15BDBCFF4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2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System;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System.Linq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System.Security.Cryptography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System.Text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System.Threading.Tasks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rsa_test_v1._0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RSATool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RSATool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rsaService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RSACryptoServiceProvider();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publicKey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rsaService.ExportCspBlob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privateKey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rsaService.ExportCspBlob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(true);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&lt;summary&gt;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///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加密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&lt;/summary&gt;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name="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srcString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所要加密的数据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&lt;returns&gt;&lt;/returns&gt;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Encrypt(string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srcString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try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UnicodeEncoding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UnicodeEncoding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byte[]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srcByte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unicode.GetBytes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srcString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byte[]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cypherByte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rsaService.Encrypt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srcByte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false);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Convert.ToBase64String(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cypherByte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catch 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CryptographicException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e.Message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null;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catch 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ArgumentNullException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is null!");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null;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&lt;summary&gt;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///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解密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&lt;/summary&gt;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name="cypher"&gt;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所要解密的数据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/// &lt;returns&gt;&lt;/returns&gt;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Decyrpt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cypher)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try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byte[]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cypherByte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Convert.FromBase64String(cypher);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byte[]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plainByte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rsaService.Decrypt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cypherByte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false);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UnicodeEncoding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UnicodeEncoding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unicode.GetString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plainByte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catch 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CryptographicException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e.Message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null;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catch 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ArgumentException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("cypher string is null!");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null;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byte[]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publicKey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byte[]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privateKey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RSACryptoServiceProvider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rsaService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D5D52-F825-481F-ACB5-C15BDBCFF4A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3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D5D52-F825-481F-ACB5-C15BDBCFF4A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2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33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23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904461" y="1103243"/>
            <a:ext cx="453224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81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 hasCustomPrompt="1"/>
          </p:nvPr>
        </p:nvSpPr>
        <p:spPr>
          <a:xfrm>
            <a:off x="5559424" y="1949411"/>
            <a:ext cx="1073150" cy="1073150"/>
          </a:xfrm>
          <a:prstGeom prst="ellipse">
            <a:avLst/>
          </a:prstGeom>
        </p:spPr>
        <p:txBody>
          <a:bodyPr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LOGO</a:t>
            </a:r>
          </a:p>
          <a:p>
            <a:r>
              <a:rPr lang="zh-CN" altLang="en-US" dirty="0"/>
              <a:t>占位符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060714" y="2713381"/>
            <a:ext cx="8070573" cy="1431238"/>
            <a:chOff x="2060714" y="2579204"/>
            <a:chExt cx="8070573" cy="1431238"/>
          </a:xfrm>
        </p:grpSpPr>
        <p:grpSp>
          <p:nvGrpSpPr>
            <p:cNvPr id="6" name="组合 5"/>
            <p:cNvGrpSpPr/>
            <p:nvPr/>
          </p:nvGrpSpPr>
          <p:grpSpPr>
            <a:xfrm>
              <a:off x="2060714" y="2579204"/>
              <a:ext cx="8070573" cy="0"/>
              <a:chOff x="2060714" y="1977887"/>
              <a:chExt cx="8070573" cy="0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060714" y="1977887"/>
                <a:ext cx="3369365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6761922" y="1977887"/>
                <a:ext cx="3369365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6"/>
            <p:cNvCxnSpPr/>
            <p:nvPr/>
          </p:nvCxnSpPr>
          <p:spPr>
            <a:xfrm>
              <a:off x="2060714" y="4010442"/>
              <a:ext cx="8070573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96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" b="497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6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060714" y="2713381"/>
            <a:ext cx="8070573" cy="1431238"/>
            <a:chOff x="2060714" y="2579204"/>
            <a:chExt cx="8070573" cy="1431238"/>
          </a:xfrm>
        </p:grpSpPr>
        <p:grpSp>
          <p:nvGrpSpPr>
            <p:cNvPr id="9" name="组合 8"/>
            <p:cNvGrpSpPr/>
            <p:nvPr/>
          </p:nvGrpSpPr>
          <p:grpSpPr>
            <a:xfrm>
              <a:off x="2060714" y="2579204"/>
              <a:ext cx="8070573" cy="0"/>
              <a:chOff x="2060714" y="1977887"/>
              <a:chExt cx="8070573" cy="0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2060714" y="1977887"/>
                <a:ext cx="3369365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6761922" y="1977887"/>
                <a:ext cx="3369365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连接符 10"/>
            <p:cNvCxnSpPr/>
            <p:nvPr/>
          </p:nvCxnSpPr>
          <p:spPr>
            <a:xfrm>
              <a:off x="2060714" y="4010442"/>
              <a:ext cx="8070573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2776331" y="2921169"/>
            <a:ext cx="6639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安全聊天工具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718682" y="4560194"/>
            <a:ext cx="2754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50" charset="0"/>
                <a:ea typeface="微软雅黑 Light" panose="020B0502040204020203" pitchFamily="34" charset="-122"/>
              </a:rPr>
              <a:t>导    师      史长亭 </a:t>
            </a:r>
            <a:endParaRPr lang="en-US" altLang="zh-CN" sz="2000" dirty="0">
              <a:solidFill>
                <a:schemeClr val="bg1"/>
              </a:solidFill>
              <a:latin typeface="Nexa Light" panose="02000000000000000000" pitchFamily="50" charset="0"/>
              <a:ea typeface="微软雅黑 Light" panose="020B0502040204020203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Nexa Light" panose="02000000000000000000" pitchFamily="50" charset="0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50" charset="0"/>
                <a:ea typeface="微软雅黑 Light" panose="020B0502040204020203" pitchFamily="34" charset="-122"/>
              </a:rPr>
              <a:t>孙雪峰      </a:t>
            </a:r>
            <a:r>
              <a:rPr lang="en-US" altLang="zh-CN" sz="2000" dirty="0">
                <a:solidFill>
                  <a:schemeClr val="bg1"/>
                </a:solidFill>
                <a:latin typeface="Nexa Light" panose="02000000000000000000" pitchFamily="50" charset="0"/>
                <a:ea typeface="微软雅黑 Light" panose="020B0502040204020203" pitchFamily="34" charset="-122"/>
              </a:rPr>
              <a:t>2013201213</a:t>
            </a:r>
          </a:p>
        </p:txBody>
      </p:sp>
      <p:sp>
        <p:nvSpPr>
          <p:cNvPr id="26" name="图片占位符 25"/>
          <p:cNvSpPr>
            <a:spLocks noGrp="1"/>
          </p:cNvSpPr>
          <p:nvPr>
            <p:ph type="pic" sz="quarter" idx="10"/>
          </p:nvPr>
        </p:nvSpPr>
        <p:spPr>
          <a:xfrm>
            <a:off x="5559424" y="1949411"/>
            <a:ext cx="1073150" cy="1073150"/>
          </a:xfrm>
        </p:spPr>
      </p:sp>
      <p:grpSp>
        <p:nvGrpSpPr>
          <p:cNvPr id="10" name="组合 9"/>
          <p:cNvGrpSpPr/>
          <p:nvPr/>
        </p:nvGrpSpPr>
        <p:grpSpPr>
          <a:xfrm>
            <a:off x="5559424" y="1949411"/>
            <a:ext cx="1073150" cy="1073150"/>
            <a:chOff x="5512273" y="1314521"/>
            <a:chExt cx="951392" cy="951392"/>
          </a:xfrm>
        </p:grpSpPr>
        <p:sp>
          <p:nvSpPr>
            <p:cNvPr id="12" name="椭圆 11"/>
            <p:cNvSpPr/>
            <p:nvPr/>
          </p:nvSpPr>
          <p:spPr>
            <a:xfrm>
              <a:off x="5551990" y="1354238"/>
              <a:ext cx="871959" cy="8719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同心圆 12"/>
            <p:cNvSpPr/>
            <p:nvPr/>
          </p:nvSpPr>
          <p:spPr>
            <a:xfrm>
              <a:off x="5512273" y="1314521"/>
              <a:ext cx="951392" cy="951392"/>
            </a:xfrm>
            <a:prstGeom prst="donut">
              <a:avLst>
                <a:gd name="adj" fmla="val 1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01732" y="2344049"/>
            <a:ext cx="13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Nexa Light" panose="02000000000000000000" pitchFamily="50" charset="0"/>
              </a:rPr>
              <a:t>LOGO</a:t>
            </a:r>
            <a:endParaRPr lang="zh-CN" altLang="en-US" dirty="0">
              <a:latin typeface="Nexa Light" panose="02000000000000000000" pitchFamily="5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77872" y="5575857"/>
            <a:ext cx="1402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50" charset="0"/>
                <a:ea typeface="微软雅黑 Light" panose="020B0502040204020203" pitchFamily="34" charset="-122"/>
              </a:rPr>
              <a:t>中期答辩</a:t>
            </a:r>
            <a:endParaRPr lang="en-US" altLang="zh-CN" sz="2000" dirty="0">
              <a:solidFill>
                <a:schemeClr val="bg1"/>
              </a:solidFill>
              <a:latin typeface="Nexa Light" panose="02000000000000000000" pitchFamily="50" charset="0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Nexa Light" panose="02000000000000000000" pitchFamily="50" charset="0"/>
                <a:ea typeface="微软雅黑 Light" panose="020B0502040204020203" pitchFamily="34" charset="-122"/>
              </a:rPr>
              <a:t>2017/4/19</a:t>
            </a:r>
          </a:p>
        </p:txBody>
      </p:sp>
    </p:spTree>
    <p:extLst>
      <p:ext uri="{BB962C8B-B14F-4D97-AF65-F5344CB8AC3E}">
        <p14:creationId xmlns:p14="http://schemas.microsoft.com/office/powerpoint/2010/main" val="218105138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414534" y="1568576"/>
            <a:ext cx="2989826" cy="3651082"/>
            <a:chOff x="1585160" y="4875973"/>
            <a:chExt cx="616226" cy="752516"/>
          </a:xfrm>
        </p:grpSpPr>
        <p:sp>
          <p:nvSpPr>
            <p:cNvPr id="8" name="文本框 7"/>
            <p:cNvSpPr txBox="1"/>
            <p:nvPr/>
          </p:nvSpPr>
          <p:spPr>
            <a:xfrm>
              <a:off x="1715230" y="4875973"/>
              <a:ext cx="302865" cy="530870"/>
            </a:xfrm>
            <a:custGeom>
              <a:avLst/>
              <a:gdLst/>
              <a:ahLst/>
              <a:cxnLst/>
              <a:rect l="l" t="t" r="r" b="b"/>
              <a:pathLst>
                <a:path w="302865" h="530870">
                  <a:moveTo>
                    <a:pt x="35346" y="403324"/>
                  </a:moveTo>
                  <a:cubicBezTo>
                    <a:pt x="40307" y="439539"/>
                    <a:pt x="53268" y="466142"/>
                    <a:pt x="74228" y="483134"/>
                  </a:cubicBezTo>
                  <a:cubicBezTo>
                    <a:pt x="84708" y="491629"/>
                    <a:pt x="97126" y="498001"/>
                    <a:pt x="111481" y="502249"/>
                  </a:cubicBezTo>
                  <a:lnTo>
                    <a:pt x="122047" y="503626"/>
                  </a:lnTo>
                  <a:lnTo>
                    <a:pt x="95342" y="530870"/>
                  </a:lnTo>
                  <a:lnTo>
                    <a:pt x="48555" y="507318"/>
                  </a:lnTo>
                  <a:cubicBezTo>
                    <a:pt x="21890" y="485862"/>
                    <a:pt x="5705" y="452810"/>
                    <a:pt x="0" y="408161"/>
                  </a:cubicBezTo>
                  <a:close/>
                  <a:moveTo>
                    <a:pt x="156641" y="0"/>
                  </a:moveTo>
                  <a:cubicBezTo>
                    <a:pt x="203026" y="0"/>
                    <a:pt x="238993" y="12217"/>
                    <a:pt x="264542" y="36649"/>
                  </a:cubicBezTo>
                  <a:cubicBezTo>
                    <a:pt x="290091" y="61082"/>
                    <a:pt x="302865" y="94878"/>
                    <a:pt x="302865" y="138038"/>
                  </a:cubicBezTo>
                  <a:cubicBezTo>
                    <a:pt x="302865" y="169292"/>
                    <a:pt x="293253" y="196267"/>
                    <a:pt x="274029" y="218964"/>
                  </a:cubicBezTo>
                  <a:cubicBezTo>
                    <a:pt x="254806" y="241660"/>
                    <a:pt x="229443" y="256357"/>
                    <a:pt x="197941" y="263054"/>
                  </a:cubicBezTo>
                  <a:lnTo>
                    <a:pt x="197941" y="264542"/>
                  </a:lnTo>
                  <a:cubicBezTo>
                    <a:pt x="234652" y="269255"/>
                    <a:pt x="263612" y="282774"/>
                    <a:pt x="284820" y="305098"/>
                  </a:cubicBezTo>
                  <a:lnTo>
                    <a:pt x="297347" y="324780"/>
                  </a:lnTo>
                  <a:lnTo>
                    <a:pt x="272702" y="349923"/>
                  </a:lnTo>
                  <a:lnTo>
                    <a:pt x="264356" y="331887"/>
                  </a:lnTo>
                  <a:cubicBezTo>
                    <a:pt x="253566" y="316012"/>
                    <a:pt x="237195" y="303858"/>
                    <a:pt x="215242" y="295424"/>
                  </a:cubicBezTo>
                  <a:cubicBezTo>
                    <a:pt x="193290" y="286990"/>
                    <a:pt x="167927" y="282774"/>
                    <a:pt x="139154" y="282774"/>
                  </a:cubicBezTo>
                  <a:lnTo>
                    <a:pt x="104179" y="282774"/>
                  </a:lnTo>
                  <a:lnTo>
                    <a:pt x="104179" y="248171"/>
                  </a:lnTo>
                  <a:lnTo>
                    <a:pt x="138038" y="248171"/>
                  </a:lnTo>
                  <a:cubicBezTo>
                    <a:pt x="163339" y="248171"/>
                    <a:pt x="186097" y="243582"/>
                    <a:pt x="206313" y="234405"/>
                  </a:cubicBezTo>
                  <a:cubicBezTo>
                    <a:pt x="226528" y="225227"/>
                    <a:pt x="241659" y="212638"/>
                    <a:pt x="251705" y="196639"/>
                  </a:cubicBezTo>
                  <a:cubicBezTo>
                    <a:pt x="261751" y="180640"/>
                    <a:pt x="266774" y="161851"/>
                    <a:pt x="266774" y="140271"/>
                  </a:cubicBezTo>
                  <a:cubicBezTo>
                    <a:pt x="266774" y="105048"/>
                    <a:pt x="257162" y="77949"/>
                    <a:pt x="237939" y="58973"/>
                  </a:cubicBezTo>
                  <a:cubicBezTo>
                    <a:pt x="218715" y="39998"/>
                    <a:pt x="191492" y="30510"/>
                    <a:pt x="156269" y="30510"/>
                  </a:cubicBezTo>
                  <a:cubicBezTo>
                    <a:pt x="122535" y="30510"/>
                    <a:pt x="95870" y="38944"/>
                    <a:pt x="76274" y="55811"/>
                  </a:cubicBezTo>
                  <a:cubicBezTo>
                    <a:pt x="56678" y="72678"/>
                    <a:pt x="45268" y="97111"/>
                    <a:pt x="42044" y="129109"/>
                  </a:cubicBezTo>
                  <a:lnTo>
                    <a:pt x="7069" y="125760"/>
                  </a:lnTo>
                  <a:cubicBezTo>
                    <a:pt x="11782" y="85080"/>
                    <a:pt x="27223" y="53950"/>
                    <a:pt x="53392" y="32370"/>
                  </a:cubicBezTo>
                  <a:cubicBezTo>
                    <a:pt x="79561" y="10790"/>
                    <a:pt x="113977" y="0"/>
                    <a:pt x="15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585160" y="5012263"/>
              <a:ext cx="616226" cy="616226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226439" y="150999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成果展示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314864" y="4358721"/>
            <a:ext cx="3636023" cy="2331639"/>
            <a:chOff x="2078291" y="839003"/>
            <a:chExt cx="8068903" cy="5174271"/>
          </a:xfrm>
        </p:grpSpPr>
        <p:sp>
          <p:nvSpPr>
            <p:cNvPr id="13" name="任意多边形 12"/>
            <p:cNvSpPr/>
            <p:nvPr/>
          </p:nvSpPr>
          <p:spPr>
            <a:xfrm>
              <a:off x="3984343" y="4044095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2078291" y="2894270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任意多边形 14"/>
            <p:cNvSpPr/>
            <p:nvPr/>
          </p:nvSpPr>
          <p:spPr>
            <a:xfrm>
              <a:off x="5923785" y="2979497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7863227" y="4044095"/>
              <a:ext cx="2283967" cy="1969179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任意多边形 16"/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5923785" y="839003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9" name="文本框 18"/>
          <p:cNvSpPr txBox="1"/>
          <p:nvPr/>
        </p:nvSpPr>
        <p:spPr>
          <a:xfrm>
            <a:off x="10226395" y="5125641"/>
            <a:ext cx="68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42157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5435" y="387626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</a:t>
            </a:r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实现效果图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86" y="0"/>
            <a:ext cx="3580952" cy="269523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22" y="0"/>
            <a:ext cx="2784878" cy="68580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191"/>
            <a:ext cx="9352381" cy="632380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14286" cy="5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54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412734" y="1619789"/>
            <a:ext cx="2991626" cy="3599869"/>
            <a:chOff x="7218749" y="4886975"/>
            <a:chExt cx="616226" cy="741514"/>
          </a:xfrm>
        </p:grpSpPr>
        <p:sp>
          <p:nvSpPr>
            <p:cNvPr id="18" name="文本框 17"/>
            <p:cNvSpPr txBox="1"/>
            <p:nvPr/>
          </p:nvSpPr>
          <p:spPr>
            <a:xfrm>
              <a:off x="7248081" y="4886975"/>
              <a:ext cx="338957" cy="476415"/>
            </a:xfrm>
            <a:custGeom>
              <a:avLst/>
              <a:gdLst/>
              <a:ahLst/>
              <a:cxnLst/>
              <a:rect l="l" t="t" r="r" b="b"/>
              <a:pathLst>
                <a:path w="338957" h="476415">
                  <a:moveTo>
                    <a:pt x="237753" y="55438"/>
                  </a:moveTo>
                  <a:lnTo>
                    <a:pt x="37580" y="363885"/>
                  </a:lnTo>
                  <a:lnTo>
                    <a:pt x="237753" y="363885"/>
                  </a:lnTo>
                  <a:close/>
                  <a:moveTo>
                    <a:pt x="238125" y="0"/>
                  </a:moveTo>
                  <a:lnTo>
                    <a:pt x="272728" y="0"/>
                  </a:lnTo>
                  <a:lnTo>
                    <a:pt x="272728" y="363885"/>
                  </a:lnTo>
                  <a:lnTo>
                    <a:pt x="338957" y="363885"/>
                  </a:lnTo>
                  <a:lnTo>
                    <a:pt x="338957" y="373165"/>
                  </a:lnTo>
                  <a:lnTo>
                    <a:pt x="318148" y="394394"/>
                  </a:lnTo>
                  <a:lnTo>
                    <a:pt x="272728" y="394394"/>
                  </a:lnTo>
                  <a:lnTo>
                    <a:pt x="272728" y="440733"/>
                  </a:lnTo>
                  <a:lnTo>
                    <a:pt x="237753" y="476415"/>
                  </a:lnTo>
                  <a:lnTo>
                    <a:pt x="237753" y="394394"/>
                  </a:lnTo>
                  <a:lnTo>
                    <a:pt x="0" y="394394"/>
                  </a:lnTo>
                  <a:lnTo>
                    <a:pt x="0" y="3661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7218749" y="5012263"/>
              <a:ext cx="616226" cy="616226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6226439" y="150999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后期计划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314864" y="4358721"/>
            <a:ext cx="3636023" cy="2331639"/>
            <a:chOff x="2078291" y="839003"/>
            <a:chExt cx="8068903" cy="5174271"/>
          </a:xfrm>
        </p:grpSpPr>
        <p:sp>
          <p:nvSpPr>
            <p:cNvPr id="10" name="任意多边形 9"/>
            <p:cNvSpPr/>
            <p:nvPr/>
          </p:nvSpPr>
          <p:spPr>
            <a:xfrm>
              <a:off x="3984343" y="4044095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1" name="六边形 10"/>
            <p:cNvSpPr/>
            <p:nvPr/>
          </p:nvSpPr>
          <p:spPr>
            <a:xfrm>
              <a:off x="2078291" y="2894270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多边形 11"/>
            <p:cNvSpPr/>
            <p:nvPr/>
          </p:nvSpPr>
          <p:spPr>
            <a:xfrm>
              <a:off x="5923785" y="2979497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3" name="六边形 12"/>
            <p:cNvSpPr/>
            <p:nvPr/>
          </p:nvSpPr>
          <p:spPr>
            <a:xfrm>
              <a:off x="7863227" y="4044095"/>
              <a:ext cx="2283967" cy="1969179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任意多边形 13"/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5923785" y="839003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6" name="文本框 15"/>
          <p:cNvSpPr txBox="1"/>
          <p:nvPr/>
        </p:nvSpPr>
        <p:spPr>
          <a:xfrm>
            <a:off x="9355778" y="5646517"/>
            <a:ext cx="68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607272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5435" y="38762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后期计划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45435" y="1438961"/>
            <a:ext cx="9427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、阅后即焚功能开发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RSA</a:t>
            </a:r>
            <a:r>
              <a:rPr lang="zh-CN" altLang="en-US" dirty="0">
                <a:solidFill>
                  <a:schemeClr val="bg1"/>
                </a:solidFill>
              </a:rPr>
              <a:t>加密算法与网络通信整合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、项目测试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、撰写论文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50980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6383" y="2693504"/>
            <a:ext cx="4479234" cy="147099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10609" y="2828835"/>
            <a:ext cx="4770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感谢聆听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314864" y="4358721"/>
            <a:ext cx="3636023" cy="2331639"/>
            <a:chOff x="2078291" y="839003"/>
            <a:chExt cx="8068903" cy="5174271"/>
          </a:xfrm>
        </p:grpSpPr>
        <p:sp>
          <p:nvSpPr>
            <p:cNvPr id="5" name="任意多边形 4"/>
            <p:cNvSpPr/>
            <p:nvPr/>
          </p:nvSpPr>
          <p:spPr>
            <a:xfrm>
              <a:off x="3984343" y="4044095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6" name="六边形 5"/>
            <p:cNvSpPr/>
            <p:nvPr/>
          </p:nvSpPr>
          <p:spPr>
            <a:xfrm>
              <a:off x="2078291" y="2894270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5923785" y="2979497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8" name="六边形 7"/>
            <p:cNvSpPr/>
            <p:nvPr/>
          </p:nvSpPr>
          <p:spPr>
            <a:xfrm>
              <a:off x="7863227" y="4044095"/>
              <a:ext cx="2283967" cy="1969179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0" name="六边形 9"/>
            <p:cNvSpPr/>
            <p:nvPr/>
          </p:nvSpPr>
          <p:spPr>
            <a:xfrm>
              <a:off x="5923785" y="839003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文本框 10"/>
          <p:cNvSpPr txBox="1"/>
          <p:nvPr/>
        </p:nvSpPr>
        <p:spPr>
          <a:xfrm>
            <a:off x="8243057" y="5402640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Nexa Light" panose="02000000000000000000" pitchFamily="50" charset="0"/>
              </a:rPr>
              <a:t>E</a:t>
            </a:r>
            <a:endParaRPr lang="zh-CN" altLang="en-US" sz="3600" dirty="0">
              <a:solidFill>
                <a:schemeClr val="bg1"/>
              </a:solidFill>
              <a:latin typeface="Nexa Light" panose="02000000000000000000" pitchFamily="5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01965" y="4961509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Nexa Light" panose="02000000000000000000" pitchFamily="50" charset="0"/>
              </a:rPr>
              <a:t>N</a:t>
            </a:r>
            <a:endParaRPr lang="zh-CN" altLang="en-US" sz="3600" dirty="0">
              <a:solidFill>
                <a:schemeClr val="bg1"/>
              </a:solidFill>
              <a:latin typeface="Nexa Light" panose="02000000000000000000" pitchFamily="5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975920" y="4483661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Nexa Light" panose="02000000000000000000" pitchFamily="50" charset="0"/>
              </a:rPr>
              <a:t>D</a:t>
            </a:r>
            <a:endParaRPr lang="zh-CN" altLang="en-US" sz="3600" dirty="0">
              <a:solidFill>
                <a:schemeClr val="bg1"/>
              </a:solidFill>
              <a:latin typeface="Nexa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6186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5435" y="38762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585160" y="2541675"/>
            <a:ext cx="616226" cy="746736"/>
            <a:chOff x="1744057" y="2541675"/>
            <a:chExt cx="616226" cy="746736"/>
          </a:xfrm>
        </p:grpSpPr>
        <p:sp>
          <p:nvSpPr>
            <p:cNvPr id="29" name="文本框 28"/>
            <p:cNvSpPr txBox="1"/>
            <p:nvPr/>
          </p:nvSpPr>
          <p:spPr>
            <a:xfrm>
              <a:off x="1883622" y="2541675"/>
              <a:ext cx="168548" cy="524247"/>
            </a:xfrm>
            <a:custGeom>
              <a:avLst/>
              <a:gdLst/>
              <a:ahLst/>
              <a:cxnLst/>
              <a:rect l="l" t="t" r="r" b="b"/>
              <a:pathLst>
                <a:path w="168548" h="524247">
                  <a:moveTo>
                    <a:pt x="0" y="492249"/>
                  </a:moveTo>
                  <a:lnTo>
                    <a:pt x="106936" y="492249"/>
                  </a:lnTo>
                  <a:lnTo>
                    <a:pt x="75572" y="524247"/>
                  </a:lnTo>
                  <a:lnTo>
                    <a:pt x="0" y="524247"/>
                  </a:lnTo>
                  <a:close/>
                  <a:moveTo>
                    <a:pt x="139154" y="0"/>
                  </a:moveTo>
                  <a:lnTo>
                    <a:pt x="168548" y="0"/>
                  </a:lnTo>
                  <a:lnTo>
                    <a:pt x="168548" y="429391"/>
                  </a:lnTo>
                  <a:lnTo>
                    <a:pt x="133945" y="464693"/>
                  </a:lnTo>
                  <a:lnTo>
                    <a:pt x="133945" y="40555"/>
                  </a:lnTo>
                  <a:lnTo>
                    <a:pt x="14511" y="120178"/>
                  </a:lnTo>
                  <a:lnTo>
                    <a:pt x="14511" y="855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1744057" y="2672185"/>
              <a:ext cx="616226" cy="616226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1585160" y="4875973"/>
            <a:ext cx="616226" cy="752516"/>
            <a:chOff x="1585160" y="4875973"/>
            <a:chExt cx="616226" cy="752516"/>
          </a:xfrm>
        </p:grpSpPr>
        <p:sp>
          <p:nvSpPr>
            <p:cNvPr id="35" name="文本框 34"/>
            <p:cNvSpPr txBox="1"/>
            <p:nvPr/>
          </p:nvSpPr>
          <p:spPr>
            <a:xfrm>
              <a:off x="1724725" y="4875973"/>
              <a:ext cx="302865" cy="530870"/>
            </a:xfrm>
            <a:custGeom>
              <a:avLst/>
              <a:gdLst/>
              <a:ahLst/>
              <a:cxnLst/>
              <a:rect l="l" t="t" r="r" b="b"/>
              <a:pathLst>
                <a:path w="302865" h="530870">
                  <a:moveTo>
                    <a:pt x="35346" y="403324"/>
                  </a:moveTo>
                  <a:cubicBezTo>
                    <a:pt x="40307" y="439539"/>
                    <a:pt x="53268" y="466142"/>
                    <a:pt x="74228" y="483134"/>
                  </a:cubicBezTo>
                  <a:cubicBezTo>
                    <a:pt x="84708" y="491629"/>
                    <a:pt x="97126" y="498001"/>
                    <a:pt x="111481" y="502249"/>
                  </a:cubicBezTo>
                  <a:lnTo>
                    <a:pt x="122047" y="503626"/>
                  </a:lnTo>
                  <a:lnTo>
                    <a:pt x="95342" y="530870"/>
                  </a:lnTo>
                  <a:lnTo>
                    <a:pt x="48555" y="507318"/>
                  </a:lnTo>
                  <a:cubicBezTo>
                    <a:pt x="21890" y="485862"/>
                    <a:pt x="5705" y="452810"/>
                    <a:pt x="0" y="408161"/>
                  </a:cubicBezTo>
                  <a:close/>
                  <a:moveTo>
                    <a:pt x="156641" y="0"/>
                  </a:moveTo>
                  <a:cubicBezTo>
                    <a:pt x="203026" y="0"/>
                    <a:pt x="238993" y="12217"/>
                    <a:pt x="264542" y="36649"/>
                  </a:cubicBezTo>
                  <a:cubicBezTo>
                    <a:pt x="290091" y="61082"/>
                    <a:pt x="302865" y="94878"/>
                    <a:pt x="302865" y="138038"/>
                  </a:cubicBezTo>
                  <a:cubicBezTo>
                    <a:pt x="302865" y="169292"/>
                    <a:pt x="293253" y="196267"/>
                    <a:pt x="274029" y="218964"/>
                  </a:cubicBezTo>
                  <a:cubicBezTo>
                    <a:pt x="254806" y="241660"/>
                    <a:pt x="229443" y="256357"/>
                    <a:pt x="197941" y="263054"/>
                  </a:cubicBezTo>
                  <a:lnTo>
                    <a:pt x="197941" y="264542"/>
                  </a:lnTo>
                  <a:cubicBezTo>
                    <a:pt x="234652" y="269255"/>
                    <a:pt x="263612" y="282774"/>
                    <a:pt x="284820" y="305098"/>
                  </a:cubicBezTo>
                  <a:lnTo>
                    <a:pt x="297347" y="324780"/>
                  </a:lnTo>
                  <a:lnTo>
                    <a:pt x="272702" y="349923"/>
                  </a:lnTo>
                  <a:lnTo>
                    <a:pt x="264356" y="331887"/>
                  </a:lnTo>
                  <a:cubicBezTo>
                    <a:pt x="253566" y="316012"/>
                    <a:pt x="237195" y="303858"/>
                    <a:pt x="215242" y="295424"/>
                  </a:cubicBezTo>
                  <a:cubicBezTo>
                    <a:pt x="193290" y="286990"/>
                    <a:pt x="167927" y="282774"/>
                    <a:pt x="139154" y="282774"/>
                  </a:cubicBezTo>
                  <a:lnTo>
                    <a:pt x="104179" y="282774"/>
                  </a:lnTo>
                  <a:lnTo>
                    <a:pt x="104179" y="248171"/>
                  </a:lnTo>
                  <a:lnTo>
                    <a:pt x="138038" y="248171"/>
                  </a:lnTo>
                  <a:cubicBezTo>
                    <a:pt x="163339" y="248171"/>
                    <a:pt x="186097" y="243582"/>
                    <a:pt x="206313" y="234405"/>
                  </a:cubicBezTo>
                  <a:cubicBezTo>
                    <a:pt x="226528" y="225227"/>
                    <a:pt x="241659" y="212638"/>
                    <a:pt x="251705" y="196639"/>
                  </a:cubicBezTo>
                  <a:cubicBezTo>
                    <a:pt x="261751" y="180640"/>
                    <a:pt x="266774" y="161851"/>
                    <a:pt x="266774" y="140271"/>
                  </a:cubicBezTo>
                  <a:cubicBezTo>
                    <a:pt x="266774" y="105048"/>
                    <a:pt x="257162" y="77949"/>
                    <a:pt x="237939" y="58973"/>
                  </a:cubicBezTo>
                  <a:cubicBezTo>
                    <a:pt x="218715" y="39998"/>
                    <a:pt x="191492" y="30510"/>
                    <a:pt x="156269" y="30510"/>
                  </a:cubicBezTo>
                  <a:cubicBezTo>
                    <a:pt x="122535" y="30510"/>
                    <a:pt x="95870" y="38944"/>
                    <a:pt x="76274" y="55811"/>
                  </a:cubicBezTo>
                  <a:cubicBezTo>
                    <a:pt x="56678" y="72678"/>
                    <a:pt x="45268" y="97111"/>
                    <a:pt x="42044" y="129109"/>
                  </a:cubicBezTo>
                  <a:lnTo>
                    <a:pt x="7069" y="125760"/>
                  </a:lnTo>
                  <a:cubicBezTo>
                    <a:pt x="11782" y="85080"/>
                    <a:pt x="27223" y="53950"/>
                    <a:pt x="53392" y="32370"/>
                  </a:cubicBezTo>
                  <a:cubicBezTo>
                    <a:pt x="79561" y="10790"/>
                    <a:pt x="113977" y="0"/>
                    <a:pt x="15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 flipH="1">
              <a:off x="1585160" y="5012263"/>
              <a:ext cx="616226" cy="616226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7218749" y="4887760"/>
            <a:ext cx="616226" cy="740729"/>
            <a:chOff x="7218749" y="4887760"/>
            <a:chExt cx="616226" cy="740729"/>
          </a:xfrm>
        </p:grpSpPr>
        <p:sp>
          <p:nvSpPr>
            <p:cNvPr id="53" name="文本框 52"/>
            <p:cNvSpPr txBox="1"/>
            <p:nvPr/>
          </p:nvSpPr>
          <p:spPr>
            <a:xfrm>
              <a:off x="7253575" y="4887760"/>
              <a:ext cx="338957" cy="476415"/>
            </a:xfrm>
            <a:custGeom>
              <a:avLst/>
              <a:gdLst/>
              <a:ahLst/>
              <a:cxnLst/>
              <a:rect l="l" t="t" r="r" b="b"/>
              <a:pathLst>
                <a:path w="338957" h="476415">
                  <a:moveTo>
                    <a:pt x="237753" y="55438"/>
                  </a:moveTo>
                  <a:lnTo>
                    <a:pt x="37580" y="363885"/>
                  </a:lnTo>
                  <a:lnTo>
                    <a:pt x="237753" y="363885"/>
                  </a:lnTo>
                  <a:close/>
                  <a:moveTo>
                    <a:pt x="238125" y="0"/>
                  </a:moveTo>
                  <a:lnTo>
                    <a:pt x="272728" y="0"/>
                  </a:lnTo>
                  <a:lnTo>
                    <a:pt x="272728" y="363885"/>
                  </a:lnTo>
                  <a:lnTo>
                    <a:pt x="338957" y="363885"/>
                  </a:lnTo>
                  <a:lnTo>
                    <a:pt x="338957" y="373165"/>
                  </a:lnTo>
                  <a:lnTo>
                    <a:pt x="318148" y="394394"/>
                  </a:lnTo>
                  <a:lnTo>
                    <a:pt x="272728" y="394394"/>
                  </a:lnTo>
                  <a:lnTo>
                    <a:pt x="272728" y="440733"/>
                  </a:lnTo>
                  <a:lnTo>
                    <a:pt x="237753" y="476415"/>
                  </a:lnTo>
                  <a:lnTo>
                    <a:pt x="237753" y="394394"/>
                  </a:lnTo>
                  <a:lnTo>
                    <a:pt x="0" y="394394"/>
                  </a:lnTo>
                  <a:lnTo>
                    <a:pt x="0" y="3661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>
              <a:off x="7218749" y="5012263"/>
              <a:ext cx="616226" cy="616226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2352432" y="2591707"/>
            <a:ext cx="1826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进度安排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407462" y="491605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成果展示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7121721" y="2504215"/>
            <a:ext cx="616226" cy="801414"/>
            <a:chOff x="1488132" y="2533861"/>
            <a:chExt cx="616226" cy="801414"/>
          </a:xfrm>
        </p:grpSpPr>
        <p:sp>
          <p:nvSpPr>
            <p:cNvPr id="42" name="文本框 41"/>
            <p:cNvSpPr txBox="1"/>
            <p:nvPr/>
          </p:nvSpPr>
          <p:spPr>
            <a:xfrm>
              <a:off x="1666675" y="2533861"/>
              <a:ext cx="299888" cy="532061"/>
            </a:xfrm>
            <a:custGeom>
              <a:avLst/>
              <a:gdLst/>
              <a:ahLst/>
              <a:cxnLst/>
              <a:rect l="l" t="t" r="r" b="b"/>
              <a:pathLst>
                <a:path w="299888" h="532061">
                  <a:moveTo>
                    <a:pt x="155897" y="0"/>
                  </a:moveTo>
                  <a:cubicBezTo>
                    <a:pt x="200297" y="0"/>
                    <a:pt x="235396" y="11721"/>
                    <a:pt x="261193" y="35161"/>
                  </a:cubicBezTo>
                  <a:cubicBezTo>
                    <a:pt x="286990" y="58601"/>
                    <a:pt x="299888" y="91158"/>
                    <a:pt x="299888" y="132829"/>
                  </a:cubicBezTo>
                  <a:cubicBezTo>
                    <a:pt x="299888" y="157138"/>
                    <a:pt x="296230" y="178966"/>
                    <a:pt x="288912" y="198314"/>
                  </a:cubicBezTo>
                  <a:cubicBezTo>
                    <a:pt x="281595" y="217661"/>
                    <a:pt x="269627" y="237505"/>
                    <a:pt x="253007" y="257845"/>
                  </a:cubicBezTo>
                  <a:cubicBezTo>
                    <a:pt x="236388" y="278185"/>
                    <a:pt x="209227" y="305222"/>
                    <a:pt x="171524" y="338956"/>
                  </a:cubicBezTo>
                  <a:cubicBezTo>
                    <a:pt x="140518" y="366490"/>
                    <a:pt x="114163" y="393093"/>
                    <a:pt x="92459" y="418765"/>
                  </a:cubicBezTo>
                  <a:cubicBezTo>
                    <a:pt x="70755" y="444438"/>
                    <a:pt x="53826" y="471289"/>
                    <a:pt x="41672" y="499319"/>
                  </a:cubicBezTo>
                  <a:lnTo>
                    <a:pt x="120315" y="499319"/>
                  </a:lnTo>
                  <a:lnTo>
                    <a:pt x="88222" y="532061"/>
                  </a:lnTo>
                  <a:lnTo>
                    <a:pt x="0" y="532061"/>
                  </a:lnTo>
                  <a:lnTo>
                    <a:pt x="0" y="506388"/>
                  </a:lnTo>
                  <a:cubicBezTo>
                    <a:pt x="13642" y="472158"/>
                    <a:pt x="31750" y="440408"/>
                    <a:pt x="54322" y="411138"/>
                  </a:cubicBezTo>
                  <a:cubicBezTo>
                    <a:pt x="76894" y="381868"/>
                    <a:pt x="107156" y="350863"/>
                    <a:pt x="145107" y="318120"/>
                  </a:cubicBezTo>
                  <a:cubicBezTo>
                    <a:pt x="189755" y="279425"/>
                    <a:pt x="220575" y="247365"/>
                    <a:pt x="237566" y="221940"/>
                  </a:cubicBezTo>
                  <a:cubicBezTo>
                    <a:pt x="254558" y="196515"/>
                    <a:pt x="263053" y="168300"/>
                    <a:pt x="263053" y="137294"/>
                  </a:cubicBezTo>
                  <a:cubicBezTo>
                    <a:pt x="263053" y="104056"/>
                    <a:pt x="253379" y="78011"/>
                    <a:pt x="234032" y="59159"/>
                  </a:cubicBezTo>
                  <a:cubicBezTo>
                    <a:pt x="214684" y="40308"/>
                    <a:pt x="188267" y="30882"/>
                    <a:pt x="154781" y="30882"/>
                  </a:cubicBezTo>
                  <a:cubicBezTo>
                    <a:pt x="125015" y="30882"/>
                    <a:pt x="99653" y="39998"/>
                    <a:pt x="78693" y="58229"/>
                  </a:cubicBezTo>
                  <a:cubicBezTo>
                    <a:pt x="57733" y="76461"/>
                    <a:pt x="45640" y="101327"/>
                    <a:pt x="42416" y="132829"/>
                  </a:cubicBezTo>
                  <a:lnTo>
                    <a:pt x="6697" y="126876"/>
                  </a:lnTo>
                  <a:cubicBezTo>
                    <a:pt x="10418" y="88925"/>
                    <a:pt x="25797" y="58291"/>
                    <a:pt x="52834" y="34975"/>
                  </a:cubicBezTo>
                  <a:cubicBezTo>
                    <a:pt x="79871" y="11659"/>
                    <a:pt x="114225" y="0"/>
                    <a:pt x="1558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1488132" y="2719049"/>
              <a:ext cx="616226" cy="616226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/>
          <p:cNvSpPr txBox="1"/>
          <p:nvPr/>
        </p:nvSpPr>
        <p:spPr>
          <a:xfrm>
            <a:off x="7913287" y="259170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完成情况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911940" y="491605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后期计划</a:t>
            </a:r>
          </a:p>
        </p:txBody>
      </p:sp>
    </p:spTree>
    <p:extLst>
      <p:ext uri="{BB962C8B-B14F-4D97-AF65-F5344CB8AC3E}">
        <p14:creationId xmlns:p14="http://schemas.microsoft.com/office/powerpoint/2010/main" val="37778163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7520" y="1638342"/>
            <a:ext cx="2986840" cy="3581316"/>
            <a:chOff x="1744057" y="2541675"/>
            <a:chExt cx="616226" cy="738875"/>
          </a:xfrm>
        </p:grpSpPr>
        <p:sp>
          <p:nvSpPr>
            <p:cNvPr id="3" name="文本框 2"/>
            <p:cNvSpPr txBox="1"/>
            <p:nvPr/>
          </p:nvSpPr>
          <p:spPr>
            <a:xfrm>
              <a:off x="1885194" y="2541675"/>
              <a:ext cx="168548" cy="524247"/>
            </a:xfrm>
            <a:custGeom>
              <a:avLst/>
              <a:gdLst/>
              <a:ahLst/>
              <a:cxnLst/>
              <a:rect l="l" t="t" r="r" b="b"/>
              <a:pathLst>
                <a:path w="168548" h="524247">
                  <a:moveTo>
                    <a:pt x="0" y="492249"/>
                  </a:moveTo>
                  <a:lnTo>
                    <a:pt x="106936" y="492249"/>
                  </a:lnTo>
                  <a:lnTo>
                    <a:pt x="75572" y="524247"/>
                  </a:lnTo>
                  <a:lnTo>
                    <a:pt x="0" y="524247"/>
                  </a:lnTo>
                  <a:close/>
                  <a:moveTo>
                    <a:pt x="139154" y="0"/>
                  </a:moveTo>
                  <a:lnTo>
                    <a:pt x="168548" y="0"/>
                  </a:lnTo>
                  <a:lnTo>
                    <a:pt x="168548" y="429391"/>
                  </a:lnTo>
                  <a:lnTo>
                    <a:pt x="133945" y="464693"/>
                  </a:lnTo>
                  <a:lnTo>
                    <a:pt x="133945" y="40555"/>
                  </a:lnTo>
                  <a:lnTo>
                    <a:pt x="14511" y="120178"/>
                  </a:lnTo>
                  <a:lnTo>
                    <a:pt x="14511" y="855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H="1">
              <a:off x="1744057" y="2664324"/>
              <a:ext cx="616226" cy="616226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6226439" y="150999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进度安排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314864" y="4358721"/>
            <a:ext cx="3636023" cy="2331639"/>
            <a:chOff x="2078291" y="839003"/>
            <a:chExt cx="8068903" cy="5174271"/>
          </a:xfrm>
        </p:grpSpPr>
        <p:sp>
          <p:nvSpPr>
            <p:cNvPr id="8" name="任意多边形 7"/>
            <p:cNvSpPr/>
            <p:nvPr/>
          </p:nvSpPr>
          <p:spPr>
            <a:xfrm>
              <a:off x="3984343" y="4044095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9" name="六边形 8"/>
            <p:cNvSpPr/>
            <p:nvPr/>
          </p:nvSpPr>
          <p:spPr>
            <a:xfrm>
              <a:off x="2078291" y="2894270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任意多边形 9"/>
            <p:cNvSpPr/>
            <p:nvPr/>
          </p:nvSpPr>
          <p:spPr>
            <a:xfrm>
              <a:off x="5923785" y="2979497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1" name="六边形 10"/>
            <p:cNvSpPr/>
            <p:nvPr/>
          </p:nvSpPr>
          <p:spPr>
            <a:xfrm>
              <a:off x="7863227" y="4044095"/>
              <a:ext cx="2283967" cy="1969179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多边形 11"/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3" name="六边形 12"/>
            <p:cNvSpPr/>
            <p:nvPr/>
          </p:nvSpPr>
          <p:spPr>
            <a:xfrm>
              <a:off x="5923785" y="839003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6" name="文本框 15"/>
          <p:cNvSpPr txBox="1"/>
          <p:nvPr/>
        </p:nvSpPr>
        <p:spPr>
          <a:xfrm>
            <a:off x="8508064" y="5110401"/>
            <a:ext cx="68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76317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5435" y="38762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进度安排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45435" y="1438961"/>
            <a:ext cx="94272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周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zh-CN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周</a:t>
            </a:r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zh-CN" altLang="zh-CN" dirty="0">
                <a:solidFill>
                  <a:schemeClr val="bg1"/>
                </a:solidFill>
              </a:rPr>
              <a:t>查阅相关资料，撰写开题报告，完成开题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周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zh-CN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zh-CN" dirty="0">
                <a:solidFill>
                  <a:schemeClr val="bg1"/>
                </a:solidFill>
              </a:rPr>
              <a:t>周</a:t>
            </a:r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zh-CN" altLang="zh-CN" dirty="0">
                <a:solidFill>
                  <a:schemeClr val="bg1"/>
                </a:solidFill>
              </a:rPr>
              <a:t>进行需求分析，完成软件系统的概要设计。学习</a:t>
            </a:r>
            <a:r>
              <a:rPr lang="en-US" altLang="zh-CN" dirty="0">
                <a:solidFill>
                  <a:schemeClr val="bg1"/>
                </a:solidFill>
              </a:rPr>
              <a:t>SuperSocket</a:t>
            </a:r>
            <a:r>
              <a:rPr lang="zh-CN" altLang="zh-CN" dirty="0">
                <a:solidFill>
                  <a:schemeClr val="bg1"/>
                </a:solidFill>
              </a:rPr>
              <a:t>开源框架、学习</a:t>
            </a:r>
            <a:r>
              <a:rPr lang="en-US" altLang="zh-CN" dirty="0">
                <a:solidFill>
                  <a:schemeClr val="bg1"/>
                </a:solidFill>
              </a:rPr>
              <a:t>RSA</a:t>
            </a:r>
            <a:r>
              <a:rPr lang="zh-CN" altLang="zh-CN" dirty="0">
                <a:solidFill>
                  <a:schemeClr val="bg1"/>
                </a:solidFill>
              </a:rPr>
              <a:t>算法的</a:t>
            </a:r>
            <a:r>
              <a:rPr lang="en-US" altLang="zh-CN" dirty="0">
                <a:solidFill>
                  <a:schemeClr val="bg1"/>
                </a:solidFill>
              </a:rPr>
              <a:t>C#</a:t>
            </a:r>
            <a:r>
              <a:rPr lang="zh-CN" altLang="zh-CN" dirty="0">
                <a:solidFill>
                  <a:schemeClr val="bg1"/>
                </a:solidFill>
              </a:rPr>
              <a:t>实现，学习其他开发中需要技术知识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zh-CN" dirty="0">
                <a:solidFill>
                  <a:schemeClr val="bg1"/>
                </a:solidFill>
              </a:rPr>
              <a:t>周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zh-CN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zh-CN" dirty="0">
                <a:solidFill>
                  <a:schemeClr val="bg1"/>
                </a:solidFill>
              </a:rPr>
              <a:t>周</a:t>
            </a:r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zh-CN" altLang="zh-CN" dirty="0">
                <a:solidFill>
                  <a:schemeClr val="bg1"/>
                </a:solidFill>
              </a:rPr>
              <a:t>完成安全聊天工具的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zh-CN" dirty="0">
                <a:solidFill>
                  <a:schemeClr val="bg1"/>
                </a:solidFill>
              </a:rPr>
              <a:t>设计，完成系统数据库设计，完成客户端与服务器通信</a:t>
            </a:r>
            <a:r>
              <a:rPr lang="en-US" altLang="zh-CN" dirty="0">
                <a:solidFill>
                  <a:schemeClr val="bg1"/>
                </a:solidFill>
              </a:rPr>
              <a:t>API</a:t>
            </a:r>
            <a:r>
              <a:rPr lang="zh-CN" altLang="zh-CN" dirty="0">
                <a:solidFill>
                  <a:schemeClr val="bg1"/>
                </a:solidFill>
              </a:rPr>
              <a:t>设计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zh-CN" dirty="0">
                <a:solidFill>
                  <a:schemeClr val="bg1"/>
                </a:solidFill>
              </a:rPr>
              <a:t>周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zh-CN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zh-CN" dirty="0">
                <a:solidFill>
                  <a:schemeClr val="bg1"/>
                </a:solidFill>
              </a:rPr>
              <a:t>周</a:t>
            </a:r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zh-CN" altLang="zh-CN" dirty="0">
                <a:solidFill>
                  <a:schemeClr val="bg1"/>
                </a:solidFill>
              </a:rPr>
              <a:t>完成信息传递加密算法的设计与实现，完成系统网络通信协议设计，完成服务器段的模块组合以及其他模块代码的设计与开发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9</a:t>
            </a:r>
            <a:r>
              <a:rPr lang="zh-CN" altLang="zh-CN" dirty="0">
                <a:solidFill>
                  <a:schemeClr val="bg1"/>
                </a:solidFill>
              </a:rPr>
              <a:t>周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zh-CN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zh-CN" dirty="0">
                <a:solidFill>
                  <a:schemeClr val="bg1"/>
                </a:solidFill>
              </a:rPr>
              <a:t>周</a:t>
            </a:r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zh-CN" altLang="zh-CN" dirty="0">
                <a:solidFill>
                  <a:schemeClr val="bg1"/>
                </a:solidFill>
              </a:rPr>
              <a:t>完成客户端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zh-CN" dirty="0">
                <a:solidFill>
                  <a:schemeClr val="bg1"/>
                </a:solidFill>
              </a:rPr>
              <a:t>模块、通信模块以及其他模块代码的设计与实现，完成消息阅后即焚功能的设计与实现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11</a:t>
            </a:r>
            <a:r>
              <a:rPr lang="zh-CN" altLang="zh-CN" dirty="0">
                <a:solidFill>
                  <a:schemeClr val="bg1"/>
                </a:solidFill>
              </a:rPr>
              <a:t>周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zh-CN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12</a:t>
            </a:r>
            <a:r>
              <a:rPr lang="zh-CN" altLang="zh-CN" dirty="0">
                <a:solidFill>
                  <a:schemeClr val="bg1"/>
                </a:solidFill>
              </a:rPr>
              <a:t>周</a:t>
            </a:r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zh-CN" altLang="zh-CN" dirty="0">
                <a:solidFill>
                  <a:schemeClr val="bg1"/>
                </a:solidFill>
              </a:rPr>
              <a:t>对系统进行系统测试，完成系统功能，整理资料，准备论文撰写。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13</a:t>
            </a:r>
            <a:r>
              <a:rPr lang="zh-CN" altLang="zh-CN" dirty="0">
                <a:solidFill>
                  <a:schemeClr val="bg1"/>
                </a:solidFill>
              </a:rPr>
              <a:t>周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zh-CN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14</a:t>
            </a:r>
            <a:r>
              <a:rPr lang="zh-CN" altLang="zh-CN" dirty="0">
                <a:solidFill>
                  <a:schemeClr val="bg1"/>
                </a:solidFill>
              </a:rPr>
              <a:t>周</a:t>
            </a:r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zh-CN" altLang="zh-CN" dirty="0">
                <a:solidFill>
                  <a:schemeClr val="bg1"/>
                </a:solidFill>
              </a:rPr>
              <a:t>完成论文撰写，准备毕业论文答辩。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29226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409900" y="1838033"/>
            <a:ext cx="2986840" cy="3370158"/>
            <a:chOff x="1583588" y="2533861"/>
            <a:chExt cx="616226" cy="695312"/>
          </a:xfrm>
        </p:grpSpPr>
        <p:sp>
          <p:nvSpPr>
            <p:cNvPr id="8" name="文本框 7"/>
            <p:cNvSpPr txBox="1"/>
            <p:nvPr/>
          </p:nvSpPr>
          <p:spPr>
            <a:xfrm>
              <a:off x="1659055" y="2533861"/>
              <a:ext cx="299888" cy="532061"/>
            </a:xfrm>
            <a:custGeom>
              <a:avLst/>
              <a:gdLst/>
              <a:ahLst/>
              <a:cxnLst/>
              <a:rect l="l" t="t" r="r" b="b"/>
              <a:pathLst>
                <a:path w="299888" h="532061">
                  <a:moveTo>
                    <a:pt x="155897" y="0"/>
                  </a:moveTo>
                  <a:cubicBezTo>
                    <a:pt x="200297" y="0"/>
                    <a:pt x="235396" y="11721"/>
                    <a:pt x="261193" y="35161"/>
                  </a:cubicBezTo>
                  <a:cubicBezTo>
                    <a:pt x="286990" y="58601"/>
                    <a:pt x="299888" y="91158"/>
                    <a:pt x="299888" y="132829"/>
                  </a:cubicBezTo>
                  <a:cubicBezTo>
                    <a:pt x="299888" y="157138"/>
                    <a:pt x="296230" y="178966"/>
                    <a:pt x="288912" y="198314"/>
                  </a:cubicBezTo>
                  <a:cubicBezTo>
                    <a:pt x="281595" y="217661"/>
                    <a:pt x="269627" y="237505"/>
                    <a:pt x="253007" y="257845"/>
                  </a:cubicBezTo>
                  <a:cubicBezTo>
                    <a:pt x="236388" y="278185"/>
                    <a:pt x="209227" y="305222"/>
                    <a:pt x="171524" y="338956"/>
                  </a:cubicBezTo>
                  <a:cubicBezTo>
                    <a:pt x="140518" y="366490"/>
                    <a:pt x="114163" y="393093"/>
                    <a:pt x="92459" y="418765"/>
                  </a:cubicBezTo>
                  <a:cubicBezTo>
                    <a:pt x="70755" y="444438"/>
                    <a:pt x="53826" y="471289"/>
                    <a:pt x="41672" y="499319"/>
                  </a:cubicBezTo>
                  <a:lnTo>
                    <a:pt x="120315" y="499319"/>
                  </a:lnTo>
                  <a:lnTo>
                    <a:pt x="88222" y="532061"/>
                  </a:lnTo>
                  <a:lnTo>
                    <a:pt x="0" y="532061"/>
                  </a:lnTo>
                  <a:lnTo>
                    <a:pt x="0" y="506388"/>
                  </a:lnTo>
                  <a:cubicBezTo>
                    <a:pt x="13642" y="472158"/>
                    <a:pt x="31750" y="440408"/>
                    <a:pt x="54322" y="411138"/>
                  </a:cubicBezTo>
                  <a:cubicBezTo>
                    <a:pt x="76894" y="381868"/>
                    <a:pt x="107156" y="350863"/>
                    <a:pt x="145107" y="318120"/>
                  </a:cubicBezTo>
                  <a:cubicBezTo>
                    <a:pt x="189755" y="279425"/>
                    <a:pt x="220575" y="247365"/>
                    <a:pt x="237566" y="221940"/>
                  </a:cubicBezTo>
                  <a:cubicBezTo>
                    <a:pt x="254558" y="196515"/>
                    <a:pt x="263053" y="168300"/>
                    <a:pt x="263053" y="137294"/>
                  </a:cubicBezTo>
                  <a:cubicBezTo>
                    <a:pt x="263053" y="104056"/>
                    <a:pt x="253379" y="78011"/>
                    <a:pt x="234032" y="59159"/>
                  </a:cubicBezTo>
                  <a:cubicBezTo>
                    <a:pt x="214684" y="40308"/>
                    <a:pt x="188267" y="30882"/>
                    <a:pt x="154781" y="30882"/>
                  </a:cubicBezTo>
                  <a:cubicBezTo>
                    <a:pt x="125015" y="30882"/>
                    <a:pt x="99653" y="39998"/>
                    <a:pt x="78693" y="58229"/>
                  </a:cubicBezTo>
                  <a:cubicBezTo>
                    <a:pt x="57733" y="76461"/>
                    <a:pt x="45640" y="101327"/>
                    <a:pt x="42416" y="132829"/>
                  </a:cubicBezTo>
                  <a:lnTo>
                    <a:pt x="6697" y="126876"/>
                  </a:lnTo>
                  <a:cubicBezTo>
                    <a:pt x="10418" y="88925"/>
                    <a:pt x="25797" y="58291"/>
                    <a:pt x="52834" y="34975"/>
                  </a:cubicBezTo>
                  <a:cubicBezTo>
                    <a:pt x="79871" y="11659"/>
                    <a:pt x="114225" y="0"/>
                    <a:pt x="1558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583588" y="2612947"/>
              <a:ext cx="616226" cy="616226"/>
            </a:xfrm>
            <a:prstGeom prst="line">
              <a:avLst/>
            </a:prstGeom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226439" y="150999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完成情况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314864" y="4358721"/>
            <a:ext cx="3636023" cy="2331639"/>
            <a:chOff x="2078291" y="839003"/>
            <a:chExt cx="8068903" cy="5174271"/>
          </a:xfrm>
        </p:grpSpPr>
        <p:sp>
          <p:nvSpPr>
            <p:cNvPr id="13" name="任意多边形 12"/>
            <p:cNvSpPr/>
            <p:nvPr/>
          </p:nvSpPr>
          <p:spPr>
            <a:xfrm>
              <a:off x="3984343" y="4044095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2078291" y="2894270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任意多边形 14"/>
            <p:cNvSpPr/>
            <p:nvPr/>
          </p:nvSpPr>
          <p:spPr>
            <a:xfrm>
              <a:off x="5923785" y="2979497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7863227" y="4044095"/>
              <a:ext cx="2283967" cy="1969179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任意多边形 16"/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5923785" y="839003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9" name="文本框 18"/>
          <p:cNvSpPr txBox="1"/>
          <p:nvPr/>
        </p:nvSpPr>
        <p:spPr>
          <a:xfrm>
            <a:off x="9355778" y="4681964"/>
            <a:ext cx="68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59842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5435" y="38762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系统需求结构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09" y="1603386"/>
            <a:ext cx="8813924" cy="430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6739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5435" y="387626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</a:t>
            </a:r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设计图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660"/>
            <a:ext cx="12192000" cy="49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186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5435" y="387626"/>
            <a:ext cx="292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RSA</a:t>
            </a:r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算法加密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10" y="1161742"/>
            <a:ext cx="8528716" cy="556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4030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5435" y="38762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50" y="1599432"/>
            <a:ext cx="5695950" cy="4219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14" y="1875656"/>
            <a:ext cx="53054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1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471</Words>
  <Application>Microsoft Office PowerPoint</Application>
  <PresentationFormat>宽屏</PresentationFormat>
  <Paragraphs>135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Nexa Light</vt:lpstr>
      <vt:lpstr>等线</vt:lpstr>
      <vt:lpstr>等线 Light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海鸦矣</dc:creator>
  <cp:lastModifiedBy>Snowin</cp:lastModifiedBy>
  <cp:revision>78</cp:revision>
  <dcterms:created xsi:type="dcterms:W3CDTF">2016-03-09T15:06:39Z</dcterms:created>
  <dcterms:modified xsi:type="dcterms:W3CDTF">2017-04-18T06:25:39Z</dcterms:modified>
</cp:coreProperties>
</file>