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9" r:id="rId5"/>
    <p:sldId id="278" r:id="rId6"/>
    <p:sldId id="280" r:id="rId7"/>
    <p:sldId id="282" r:id="rId8"/>
    <p:sldId id="281" r:id="rId9"/>
    <p:sldId id="283" r:id="rId10"/>
    <p:sldId id="284" r:id="rId11"/>
    <p:sldId id="285" r:id="rId12"/>
    <p:sldId id="289" r:id="rId13"/>
    <p:sldId id="287" r:id="rId14"/>
    <p:sldId id="290" r:id="rId15"/>
    <p:sldId id="288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38"/>
    <a:srgbClr val="FF0505"/>
    <a:srgbClr val="F2F9F9"/>
    <a:srgbClr val="EE3551"/>
    <a:srgbClr val="FFF7C7"/>
    <a:srgbClr val="F8F7E0"/>
    <a:srgbClr val="EEFDFD"/>
    <a:srgbClr val="F3F3F3"/>
    <a:srgbClr val="E9F2DF"/>
    <a:srgbClr val="11A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4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2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5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66E2-2601-4D70-82CC-BEB7FE4CAA1E}" type="datetimeFigureOut">
              <a:rPr lang="zh-CN" altLang="en-US" smtClean="0"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7263" y="1519312"/>
            <a:ext cx="4768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C000"/>
                </a:solidFill>
              </a:rPr>
              <a:t>安全聊天工具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79634" y="3080825"/>
            <a:ext cx="37842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导师：史长亭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专业：软件工程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学号：</a:t>
            </a:r>
            <a:r>
              <a:rPr lang="en-US" altLang="zh-CN" sz="3200" dirty="0">
                <a:solidFill>
                  <a:srgbClr val="00B0F0"/>
                </a:solidFill>
                <a:latin typeface="+mn-ea"/>
              </a:rPr>
              <a:t>2013201213</a:t>
            </a:r>
          </a:p>
          <a:p>
            <a:r>
              <a:rPr lang="zh-CN" altLang="en-US" sz="3200" dirty="0">
                <a:solidFill>
                  <a:srgbClr val="00B0F0"/>
                </a:solidFill>
                <a:latin typeface="+mn-ea"/>
              </a:rPr>
              <a:t>姓名：孙雪峰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3846" y="2633228"/>
            <a:ext cx="213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92D050"/>
                </a:solidFill>
              </a:rPr>
              <a:t>------ </a:t>
            </a:r>
            <a:r>
              <a:rPr lang="zh-CN" altLang="en-US" sz="2400" dirty="0">
                <a:solidFill>
                  <a:srgbClr val="92D050"/>
                </a:solidFill>
              </a:rPr>
              <a:t>开题答辩</a:t>
            </a:r>
          </a:p>
        </p:txBody>
      </p:sp>
    </p:spTree>
    <p:extLst>
      <p:ext uri="{BB962C8B-B14F-4D97-AF65-F5344CB8AC3E}">
        <p14:creationId xmlns:p14="http://schemas.microsoft.com/office/powerpoint/2010/main" val="188425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B0F0"/>
                </a:solidFill>
              </a:rPr>
              <a:t>加密算法设计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00"/>
                </a:solidFill>
              </a:rPr>
              <a:t>本系统采用非对称密码算法</a:t>
            </a:r>
            <a:r>
              <a:rPr lang="en-US" altLang="zh-CN" dirty="0">
                <a:solidFill>
                  <a:srgbClr val="FFFF00"/>
                </a:solidFill>
              </a:rPr>
              <a:t>RSA</a:t>
            </a:r>
            <a:r>
              <a:rPr lang="zh-CN" altLang="zh-CN" dirty="0">
                <a:solidFill>
                  <a:srgbClr val="FFFF00"/>
                </a:solidFill>
              </a:rPr>
              <a:t>加密算法。</a:t>
            </a:r>
            <a:r>
              <a:rPr lang="en-US" altLang="zh-CN" dirty="0">
                <a:solidFill>
                  <a:srgbClr val="FFFF00"/>
                </a:solidFill>
              </a:rPr>
              <a:t>RSA</a:t>
            </a:r>
            <a:r>
              <a:rPr lang="zh-CN" altLang="zh-CN" dirty="0">
                <a:solidFill>
                  <a:srgbClr val="FFFF00"/>
                </a:solidFill>
              </a:rPr>
              <a:t>是目前最有影响力的公钥加密算法，它能够抵抗到目前为止已知的绝大多数密码攻击。只要其钥匙的长度足够长，用</a:t>
            </a:r>
            <a:r>
              <a:rPr lang="en-US" altLang="zh-CN" dirty="0">
                <a:solidFill>
                  <a:srgbClr val="FFFF00"/>
                </a:solidFill>
              </a:rPr>
              <a:t>RSA</a:t>
            </a:r>
            <a:r>
              <a:rPr lang="zh-CN" altLang="zh-CN" dirty="0">
                <a:solidFill>
                  <a:srgbClr val="FFFF00"/>
                </a:solidFill>
              </a:rPr>
              <a:t>加密的信息实际上是不能被解破的。</a:t>
            </a:r>
          </a:p>
          <a:p>
            <a:r>
              <a:rPr lang="zh-CN" altLang="zh-CN" dirty="0">
                <a:solidFill>
                  <a:srgbClr val="FFFF00"/>
                </a:solidFill>
              </a:rPr>
              <a:t>用户在注册后会生成一对密钥，在本地保存私钥（公钥和私钥在服务器上都有备份，在本地不存在时，可以在登录时自动从服务器获取私钥）。在发送消息时，用户通过服务器获取到好友的公钥加密数据，发送消息时通过私钥加密消息。服务器只负责转发加密后的数据，即使数据在传递过程中被黑客截获也无法破解。</a:t>
            </a:r>
          </a:p>
        </p:txBody>
      </p:sp>
    </p:spTree>
    <p:extLst>
      <p:ext uri="{BB962C8B-B14F-4D97-AF65-F5344CB8AC3E}">
        <p14:creationId xmlns:p14="http://schemas.microsoft.com/office/powerpoint/2010/main" val="382473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7668"/>
            <a:ext cx="10515600" cy="1325563"/>
          </a:xfrm>
        </p:spPr>
        <p:txBody>
          <a:bodyPr/>
          <a:lstStyle/>
          <a:p>
            <a:r>
              <a:rPr lang="zh-CN" altLang="zh-CN" dirty="0">
                <a:solidFill>
                  <a:srgbClr val="FF8638"/>
                </a:solidFill>
              </a:rPr>
              <a:t>网络通信以及通信协议的制定</a:t>
            </a:r>
            <a:endParaRPr lang="zh-CN" altLang="en-US" dirty="0">
              <a:solidFill>
                <a:srgbClr val="FF8638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25957"/>
            <a:ext cx="10515600" cy="2605698"/>
          </a:xfrm>
        </p:spPr>
        <p:txBody>
          <a:bodyPr/>
          <a:lstStyle/>
          <a:p>
            <a:r>
              <a:rPr lang="zh-CN" altLang="zh-CN" dirty="0">
                <a:solidFill>
                  <a:srgbClr val="00B0F0"/>
                </a:solidFill>
              </a:rPr>
              <a:t>本系统使用</a:t>
            </a:r>
            <a:r>
              <a:rPr lang="en-US" altLang="zh-CN" dirty="0">
                <a:solidFill>
                  <a:srgbClr val="00B0F0"/>
                </a:solidFill>
              </a:rPr>
              <a:t>SuperSocket</a:t>
            </a:r>
            <a:r>
              <a:rPr lang="zh-CN" altLang="zh-CN" dirty="0">
                <a:solidFill>
                  <a:srgbClr val="00B0F0"/>
                </a:solidFill>
              </a:rPr>
              <a:t>开源框架搭建服务器，</a:t>
            </a:r>
            <a:r>
              <a:rPr lang="en-US" altLang="zh-CN" dirty="0">
                <a:solidFill>
                  <a:srgbClr val="00B0F0"/>
                </a:solidFill>
              </a:rPr>
              <a:t>SuperSocket </a:t>
            </a:r>
            <a:r>
              <a:rPr lang="zh-CN" altLang="zh-CN" dirty="0">
                <a:solidFill>
                  <a:srgbClr val="00B0F0"/>
                </a:solidFill>
              </a:rPr>
              <a:t>是一个轻量级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zh-CN" altLang="zh-CN" dirty="0">
                <a:solidFill>
                  <a:srgbClr val="00B0F0"/>
                </a:solidFill>
              </a:rPr>
              <a:t>跨平台而且可扩展的</a:t>
            </a:r>
            <a:r>
              <a:rPr lang="en-US" altLang="zh-CN" dirty="0">
                <a:solidFill>
                  <a:srgbClr val="00B0F0"/>
                </a:solidFill>
              </a:rPr>
              <a:t>.NET</a:t>
            </a:r>
            <a:r>
              <a:rPr lang="zh-CN" altLang="zh-CN" dirty="0">
                <a:solidFill>
                  <a:srgbClr val="00B0F0"/>
                </a:solidFill>
              </a:rPr>
              <a:t>服务器程序框架。通过使用此框架可以方便的更换数据传输的通信协议，控制服务器的客户端连接数目，很方便的使用</a:t>
            </a:r>
            <a:r>
              <a:rPr lang="en-US" altLang="zh-CN" dirty="0">
                <a:solidFill>
                  <a:srgbClr val="00B0F0"/>
                </a:solidFill>
              </a:rPr>
              <a:t>Socket</a:t>
            </a:r>
            <a:r>
              <a:rPr lang="zh-CN" altLang="zh-CN" dirty="0">
                <a:solidFill>
                  <a:srgbClr val="00B0F0"/>
                </a:solidFill>
              </a:rPr>
              <a:t>来实现网络通信。</a:t>
            </a:r>
          </a:p>
        </p:txBody>
      </p:sp>
    </p:spTree>
    <p:extLst>
      <p:ext uri="{BB962C8B-B14F-4D97-AF65-F5344CB8AC3E}">
        <p14:creationId xmlns:p14="http://schemas.microsoft.com/office/powerpoint/2010/main" val="308404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00135" y="900331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核心问题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进度安排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8542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591" y="224448"/>
            <a:ext cx="2706858" cy="900967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进度安排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268" y="1125415"/>
            <a:ext cx="10515600" cy="55145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查阅相关资料，撰写开题报告，完成开题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进行需求分析，完成软件系统的概要设计。学习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SuperSocket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开源框架、学习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RSA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算法的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C#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实现，学习其他开发中需要技术知识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完成安全聊天工具的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UI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设计，完成系统数据库设计，完成客户端与服务器通信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API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设计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7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8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完成信息传递加密算法的设计与实现，完成系统网络通信协议设计，完成服务器段的模块组合以及其他模块代码的设计与开发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9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完成客户端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UI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模块、通信模块以及其他模块代码的设计与实现，完成消息阅后即焚功能的设计与实现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11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12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对系统进行系统测试，完成系统功能，整理资料，准备论文撰写。</a:t>
            </a:r>
          </a:p>
          <a:p>
            <a:pPr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13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14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周</a:t>
            </a:r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zh-CN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完成论文撰写，准备毕业论文答辩。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8272" y="844062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核心问题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419783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77529" cy="816561"/>
          </a:xfrm>
        </p:spPr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</a:rPr>
              <a:t>主要参考文献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1515"/>
            <a:ext cx="10515600" cy="45438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[1] </a:t>
            </a:r>
            <a:r>
              <a:rPr lang="zh-CN" altLang="zh-CN" dirty="0">
                <a:solidFill>
                  <a:srgbClr val="FFFF00"/>
                </a:solidFill>
              </a:rPr>
              <a:t>谢希仁</a:t>
            </a:r>
            <a:r>
              <a:rPr lang="en-US" altLang="zh-CN" dirty="0">
                <a:solidFill>
                  <a:srgbClr val="FFFF00"/>
                </a:solidFill>
              </a:rPr>
              <a:t>.</a:t>
            </a:r>
            <a:r>
              <a:rPr lang="zh-CN" altLang="zh-CN" dirty="0">
                <a:solidFill>
                  <a:srgbClr val="FFFF00"/>
                </a:solidFill>
              </a:rPr>
              <a:t>计算机网络</a:t>
            </a:r>
            <a:r>
              <a:rPr lang="en-US" altLang="zh-CN" dirty="0">
                <a:solidFill>
                  <a:srgbClr val="FFFF00"/>
                </a:solidFill>
              </a:rPr>
              <a:t>[M].</a:t>
            </a:r>
            <a:r>
              <a:rPr lang="zh-CN" altLang="zh-CN" dirty="0">
                <a:solidFill>
                  <a:srgbClr val="FFFF00"/>
                </a:solidFill>
              </a:rPr>
              <a:t>北京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r>
              <a:rPr lang="zh-CN" altLang="zh-CN" dirty="0">
                <a:solidFill>
                  <a:srgbClr val="FFFF00"/>
                </a:solidFill>
              </a:rPr>
              <a:t>电子工业出版社</a:t>
            </a:r>
            <a:r>
              <a:rPr lang="en-US" altLang="zh-CN" dirty="0">
                <a:solidFill>
                  <a:srgbClr val="FFFF00"/>
                </a:solidFill>
              </a:rPr>
              <a:t>,1999</a:t>
            </a:r>
            <a:r>
              <a:rPr lang="zh-CN" altLang="zh-CN" dirty="0">
                <a:solidFill>
                  <a:srgbClr val="FFFF00"/>
                </a:solidFill>
              </a:rPr>
              <a:t>．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[2] </a:t>
            </a:r>
            <a:r>
              <a:rPr lang="zh-CN" altLang="zh-CN" dirty="0">
                <a:solidFill>
                  <a:srgbClr val="FFFF00"/>
                </a:solidFill>
              </a:rPr>
              <a:t>何鹏飞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zh-CN" dirty="0">
                <a:solidFill>
                  <a:srgbClr val="FFFF00"/>
                </a:solidFill>
              </a:rPr>
              <a:t>王征</a:t>
            </a:r>
            <a:r>
              <a:rPr lang="en-US" altLang="zh-CN" dirty="0">
                <a:solidFill>
                  <a:srgbClr val="FFFF00"/>
                </a:solidFill>
              </a:rPr>
              <a:t>.C#</a:t>
            </a:r>
            <a:r>
              <a:rPr lang="zh-CN" altLang="zh-CN" dirty="0">
                <a:solidFill>
                  <a:srgbClr val="FFFF00"/>
                </a:solidFill>
              </a:rPr>
              <a:t>实用编程百例</a:t>
            </a:r>
            <a:r>
              <a:rPr lang="en-US" altLang="zh-CN" dirty="0">
                <a:solidFill>
                  <a:srgbClr val="FFFF00"/>
                </a:solidFill>
              </a:rPr>
              <a:t>[M].</a:t>
            </a:r>
            <a:r>
              <a:rPr lang="zh-CN" altLang="zh-CN" dirty="0">
                <a:solidFill>
                  <a:srgbClr val="FFFF00"/>
                </a:solidFill>
              </a:rPr>
              <a:t>北京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r>
              <a:rPr lang="zh-CN" altLang="zh-CN" dirty="0">
                <a:solidFill>
                  <a:srgbClr val="FFFF00"/>
                </a:solidFill>
              </a:rPr>
              <a:t>清华大学出版社</a:t>
            </a:r>
            <a:r>
              <a:rPr lang="en-US" altLang="zh-CN" dirty="0">
                <a:solidFill>
                  <a:srgbClr val="FFFF00"/>
                </a:solidFill>
              </a:rPr>
              <a:t>,2004.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[3] </a:t>
            </a:r>
            <a:r>
              <a:rPr lang="zh-CN" altLang="zh-CN" dirty="0">
                <a:solidFill>
                  <a:srgbClr val="FFFF00"/>
                </a:solidFill>
              </a:rPr>
              <a:t>孙志辉</a:t>
            </a:r>
            <a:r>
              <a:rPr lang="en-US" altLang="zh-CN" dirty="0">
                <a:solidFill>
                  <a:srgbClr val="FFFF00"/>
                </a:solidFill>
              </a:rPr>
              <a:t>.C#</a:t>
            </a:r>
            <a:r>
              <a:rPr lang="zh-CN" altLang="zh-CN" dirty="0">
                <a:solidFill>
                  <a:srgbClr val="FFFF00"/>
                </a:solidFill>
              </a:rPr>
              <a:t>程序设计</a:t>
            </a:r>
            <a:r>
              <a:rPr lang="en-US" altLang="zh-CN" dirty="0">
                <a:solidFill>
                  <a:srgbClr val="FFFF00"/>
                </a:solidFill>
              </a:rPr>
              <a:t>[M].</a:t>
            </a:r>
            <a:r>
              <a:rPr lang="zh-CN" altLang="zh-CN" dirty="0">
                <a:solidFill>
                  <a:srgbClr val="FFFF00"/>
                </a:solidFill>
              </a:rPr>
              <a:t>北京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r>
              <a:rPr lang="zh-CN" altLang="zh-CN" dirty="0">
                <a:solidFill>
                  <a:srgbClr val="FFFF00"/>
                </a:solidFill>
              </a:rPr>
              <a:t>人民邮电出版社</a:t>
            </a:r>
            <a:r>
              <a:rPr lang="en-US" altLang="zh-CN" dirty="0">
                <a:solidFill>
                  <a:srgbClr val="FFFF00"/>
                </a:solidFill>
              </a:rPr>
              <a:t>,2015.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[4] Charles Petzold.Programming microsoft windows with C#[M].</a:t>
            </a:r>
            <a:r>
              <a:rPr lang="zh-CN" altLang="zh-CN" dirty="0">
                <a:solidFill>
                  <a:srgbClr val="FFFF00"/>
                </a:solidFill>
              </a:rPr>
              <a:t>上海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r>
              <a:rPr lang="zh-CN" altLang="zh-CN" dirty="0">
                <a:solidFill>
                  <a:srgbClr val="FFFF00"/>
                </a:solidFill>
              </a:rPr>
              <a:t>世界图书出版公司</a:t>
            </a:r>
            <a:r>
              <a:rPr lang="en-US" altLang="zh-CN" dirty="0">
                <a:solidFill>
                  <a:srgbClr val="FFFF00"/>
                </a:solidFill>
              </a:rPr>
              <a:t>,2001.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[5] X.Yan,M.Mehan,Y.Huang,etal.A Graph based approach to systematically reconstruct human transcriptional regulatory modules[J].Bioinformatics,2007,23(13):577-586.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[6] J.Broeckhove,K.Vanmechelen.An adaptor for C++ callbacks with C and Fortran libraries[J].Elsevier Journal,2013,184(3):824-832.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[7] </a:t>
            </a:r>
            <a:r>
              <a:rPr lang="zh-CN" altLang="zh-CN" dirty="0">
                <a:solidFill>
                  <a:srgbClr val="FFFF00"/>
                </a:solidFill>
              </a:rPr>
              <a:t>江振宇</a:t>
            </a:r>
            <a:r>
              <a:rPr lang="en-US" altLang="zh-CN" dirty="0">
                <a:solidFill>
                  <a:srgbClr val="FFFF00"/>
                </a:solidFill>
              </a:rPr>
              <a:t>.SuperSocket[CP].http://www.supersocket.net,2016-12-21.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5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9196" y="2602524"/>
            <a:ext cx="4915487" cy="1448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dirty="0">
                <a:solidFill>
                  <a:srgbClr val="00B050"/>
                </a:solidFill>
              </a:rPr>
              <a:t>Thank you</a:t>
            </a:r>
            <a:r>
              <a:rPr lang="zh-CN" altLang="en-US" sz="7200" dirty="0">
                <a:solidFill>
                  <a:srgbClr val="00B050"/>
                </a:solidFill>
              </a:rPr>
              <a:t>！</a:t>
            </a:r>
            <a:endParaRPr lang="zh-CN" altLang="zh-CN" sz="7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2339" y="815927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4"/>
                </a:solidFill>
              </a:rPr>
              <a:t>背         景</a:t>
            </a:r>
            <a:endParaRPr lang="en-US" altLang="zh-CN" sz="4000" dirty="0">
              <a:solidFill>
                <a:schemeClr val="accent4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需求分析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核心问题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2352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0042" y="473051"/>
            <a:ext cx="456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无论是工作时的涉密信息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315200" y="5667386"/>
            <a:ext cx="434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或者是生活中的个人隐私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2" y="1102210"/>
            <a:ext cx="5288999" cy="4325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89" y="1102209"/>
            <a:ext cx="5753014" cy="4325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32" y="240398"/>
            <a:ext cx="8554283" cy="56885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7025" y="2262324"/>
            <a:ext cx="845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都面临着信息的泄露</a:t>
            </a:r>
          </a:p>
        </p:txBody>
      </p:sp>
    </p:spTree>
    <p:extLst>
      <p:ext uri="{BB962C8B-B14F-4D97-AF65-F5344CB8AC3E}">
        <p14:creationId xmlns:p14="http://schemas.microsoft.com/office/powerpoint/2010/main" val="239568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212" y="1097279"/>
            <a:ext cx="288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所以我们需要一款：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71002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2"/>
                </a:solidFill>
              </a:rPr>
              <a:t>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5088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tx2"/>
                </a:solidFill>
              </a:rPr>
              <a:t>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82197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accent2"/>
                </a:solidFill>
              </a:rPr>
              <a:t>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16283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accent6"/>
                </a:solidFill>
              </a:rPr>
              <a:t>天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93392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</a:rPr>
              <a:t>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27478" y="2166425"/>
            <a:ext cx="1477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件</a:t>
            </a:r>
          </a:p>
        </p:txBody>
      </p:sp>
    </p:spTree>
    <p:extLst>
      <p:ext uri="{BB962C8B-B14F-4D97-AF65-F5344CB8AC3E}">
        <p14:creationId xmlns:p14="http://schemas.microsoft.com/office/powerpoint/2010/main" val="212959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1663" y="829994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需求分析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核心问题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38484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252" y="128455"/>
            <a:ext cx="3705665" cy="86069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92D050"/>
                </a:solidFill>
              </a:rPr>
              <a:t>系统需求结构图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/>
          <p:nvPr/>
        </p:nvSpPr>
        <p:spPr>
          <a:xfrm>
            <a:off x="2117990" y="1323322"/>
            <a:ext cx="7166866" cy="448084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网络传输加密模块</a:t>
            </a:r>
            <a:endParaRPr lang="zh-CN" altLang="en-US" sz="2400" b="1" dirty="0">
              <a:solidFill>
                <a:srgbClr val="FFC000"/>
              </a:solidFill>
              <a:uFillTx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1301530" y="2422830"/>
            <a:ext cx="1640994" cy="498279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用户管理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3793210" y="2422830"/>
            <a:ext cx="1530348" cy="49012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通讯模块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6156136" y="2422830"/>
            <a:ext cx="1532729" cy="49012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好友管理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8521442" y="2422830"/>
            <a:ext cx="1773893" cy="49828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系统设置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067471" y="3589410"/>
            <a:ext cx="494826" cy="92285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注册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1852004" y="3619277"/>
            <a:ext cx="531971" cy="92285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登录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3350927" y="3645130"/>
            <a:ext cx="572990" cy="3065159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发送消息</a:t>
            </a: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普通模式</a:t>
            </a:r>
            <a:endParaRPr lang="en-US" altLang="zh-CN" sz="2400" b="1" dirty="0">
              <a:solidFill>
                <a:srgbClr val="FFC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3986211" y="3645130"/>
            <a:ext cx="554723" cy="293855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发送消息阅后即焚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4644764" y="3630256"/>
            <a:ext cx="535101" cy="161734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接受消息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5253283" y="3632821"/>
            <a:ext cx="609600" cy="238396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历史消息查看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6052740" y="3629596"/>
            <a:ext cx="466231" cy="1660647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添加好友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6697218" y="3633261"/>
            <a:ext cx="450567" cy="167017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删除好友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/>
          <p:nvPr/>
        </p:nvSpPr>
        <p:spPr>
          <a:xfrm>
            <a:off x="7306819" y="3633262"/>
            <a:ext cx="432347" cy="1670170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修改备注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/>
          <p:nvPr/>
        </p:nvSpPr>
        <p:spPr>
          <a:xfrm>
            <a:off x="9159592" y="3610051"/>
            <a:ext cx="472207" cy="308546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阅焚消息存在时间</a:t>
            </a:r>
          </a:p>
        </p:txBody>
      </p:sp>
      <p:cxnSp>
        <p:nvCxnSpPr>
          <p:cNvPr id="38" name="肘形连接符 22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1384306" y="2851688"/>
            <a:ext cx="668301" cy="807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24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5400000">
            <a:off x="3731814" y="2818559"/>
            <a:ext cx="732179" cy="9209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27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rot="16200000" flipH="1">
            <a:off x="4698298" y="2773036"/>
            <a:ext cx="719870" cy="9996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28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rot="5400000">
            <a:off x="6245856" y="2952951"/>
            <a:ext cx="716646" cy="636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rot="16200000" flipH="1">
            <a:off x="6862591" y="2972860"/>
            <a:ext cx="720312" cy="6004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9FC5FF7-6021-4F68-B2FD-B4CE966717BE}"/>
              </a:ext>
            </a:extLst>
          </p:cNvPr>
          <p:cNvSpPr/>
          <p:nvPr/>
        </p:nvSpPr>
        <p:spPr>
          <a:xfrm>
            <a:off x="2577305" y="3603478"/>
            <a:ext cx="546327" cy="160972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信息更新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7001DA-C2B6-44BB-99A6-1129122616B6}"/>
              </a:ext>
            </a:extLst>
          </p:cNvPr>
          <p:cNvSpPr/>
          <p:nvPr/>
        </p:nvSpPr>
        <p:spPr>
          <a:xfrm>
            <a:off x="8450972" y="3629596"/>
            <a:ext cx="451279" cy="223372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清空历史消息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2AFA5A-2458-4865-808B-A52A7744BE71}"/>
              </a:ext>
            </a:extLst>
          </p:cNvPr>
          <p:cNvSpPr/>
          <p:nvPr/>
        </p:nvSpPr>
        <p:spPr>
          <a:xfrm>
            <a:off x="9926901" y="3632134"/>
            <a:ext cx="497596" cy="156019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注销登录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9846A8BB-6209-4A4D-B120-F3A876E1273F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9436533" y="2892967"/>
            <a:ext cx="711023" cy="767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>
            <a:cxnSpLocks/>
            <a:stCxn id="22" idx="2"/>
            <a:endCxn id="23" idx="0"/>
          </p:cNvCxnSpPr>
          <p:nvPr/>
        </p:nvCxnSpPr>
        <p:spPr>
          <a:xfrm rot="5400000">
            <a:off x="3586013" y="307420"/>
            <a:ext cx="651424" cy="3579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/>
          <p:cNvCxnSpPr>
            <a:cxnSpLocks/>
            <a:stCxn id="22" idx="2"/>
            <a:endCxn id="24" idx="0"/>
          </p:cNvCxnSpPr>
          <p:nvPr/>
        </p:nvCxnSpPr>
        <p:spPr>
          <a:xfrm rot="5400000">
            <a:off x="4804192" y="1525599"/>
            <a:ext cx="651424" cy="1143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/>
          <p:cNvCxnSpPr>
            <a:cxnSpLocks/>
            <a:stCxn id="22" idx="2"/>
            <a:endCxn id="25" idx="0"/>
          </p:cNvCxnSpPr>
          <p:nvPr/>
        </p:nvCxnSpPr>
        <p:spPr>
          <a:xfrm rot="16200000" flipH="1">
            <a:off x="5986250" y="1486579"/>
            <a:ext cx="651424" cy="1221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/>
          <p:cNvCxnSpPr>
            <a:cxnSpLocks/>
            <a:stCxn id="22" idx="2"/>
            <a:endCxn id="26" idx="0"/>
          </p:cNvCxnSpPr>
          <p:nvPr/>
        </p:nvCxnSpPr>
        <p:spPr>
          <a:xfrm rot="16200000" flipH="1">
            <a:off x="7229194" y="243635"/>
            <a:ext cx="651424" cy="3706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肘形 141"/>
          <p:cNvCxnSpPr>
            <a:cxnSpLocks/>
            <a:stCxn id="23" idx="2"/>
            <a:endCxn id="28" idx="0"/>
          </p:cNvCxnSpPr>
          <p:nvPr/>
        </p:nvCxnSpPr>
        <p:spPr>
          <a:xfrm rot="5400000">
            <a:off x="1770925" y="3268175"/>
            <a:ext cx="698168" cy="4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/>
          <p:cNvCxnSpPr>
            <a:cxnSpLocks/>
            <a:stCxn id="23" idx="2"/>
            <a:endCxn id="44" idx="0"/>
          </p:cNvCxnSpPr>
          <p:nvPr/>
        </p:nvCxnSpPr>
        <p:spPr>
          <a:xfrm rot="16200000" flipH="1">
            <a:off x="2145064" y="2898072"/>
            <a:ext cx="682369" cy="728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/>
          <p:cNvCxnSpPr>
            <a:stCxn id="24" idx="2"/>
            <a:endCxn id="30" idx="0"/>
          </p:cNvCxnSpPr>
          <p:nvPr/>
        </p:nvCxnSpPr>
        <p:spPr>
          <a:xfrm rot="5400000">
            <a:off x="4044890" y="3131635"/>
            <a:ext cx="732179" cy="294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/>
          <p:cNvCxnSpPr>
            <a:stCxn id="24" idx="2"/>
            <a:endCxn id="31" idx="0"/>
          </p:cNvCxnSpPr>
          <p:nvPr/>
        </p:nvCxnSpPr>
        <p:spPr>
          <a:xfrm rot="16200000" flipH="1">
            <a:off x="4376697" y="3094637"/>
            <a:ext cx="717305" cy="353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/>
          <p:cNvCxnSpPr>
            <a:stCxn id="25" idx="2"/>
            <a:endCxn id="34" idx="0"/>
          </p:cNvCxnSpPr>
          <p:nvPr/>
        </p:nvCxnSpPr>
        <p:spPr>
          <a:xfrm rot="16200000" flipH="1">
            <a:off x="6562346" y="3273104"/>
            <a:ext cx="7203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/>
          <p:cNvCxnSpPr>
            <a:cxnSpLocks/>
            <a:stCxn id="26" idx="2"/>
            <a:endCxn id="45" idx="0"/>
          </p:cNvCxnSpPr>
          <p:nvPr/>
        </p:nvCxnSpPr>
        <p:spPr>
          <a:xfrm rot="5400000">
            <a:off x="8688259" y="2909465"/>
            <a:ext cx="708485" cy="731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/>
          <p:cNvCxnSpPr>
            <a:cxnSpLocks/>
          </p:cNvCxnSpPr>
          <p:nvPr/>
        </p:nvCxnSpPr>
        <p:spPr>
          <a:xfrm rot="16200000" flipH="1">
            <a:off x="9056590" y="3258248"/>
            <a:ext cx="688940" cy="14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/>
          </p:cNvPr>
          <p:cNvSpPr/>
          <p:nvPr/>
        </p:nvSpPr>
        <p:spPr>
          <a:xfrm>
            <a:off x="4234353" y="442688"/>
            <a:ext cx="2934139" cy="551277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C000"/>
                </a:solidFill>
                <a:uFillTx/>
                <a:latin typeface="华文彩云" panose="02010800040101010101" pitchFamily="2" charset="-122"/>
                <a:ea typeface="华文彩云" panose="02010800040101010101" pitchFamily="2" charset="-122"/>
              </a:rPr>
              <a:t>安全聊天工具</a:t>
            </a:r>
          </a:p>
        </p:txBody>
      </p:sp>
      <p:cxnSp>
        <p:nvCxnSpPr>
          <p:cNvPr id="20" name="直接箭头连接符 19"/>
          <p:cNvCxnSpPr>
            <a:cxnSpLocks/>
            <a:stCxn id="43" idx="2"/>
            <a:endCxn id="22" idx="0"/>
          </p:cNvCxnSpPr>
          <p:nvPr/>
        </p:nvCxnSpPr>
        <p:spPr>
          <a:xfrm>
            <a:off x="5701423" y="993965"/>
            <a:ext cx="0" cy="32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5" grpId="0" animBg="1"/>
      <p:bldP spid="46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2" y="787790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初级设计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核心问题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423703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726" y="590843"/>
            <a:ext cx="2692791" cy="73152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C000"/>
                </a:solidFill>
              </a:rPr>
              <a:t>系统结构图</a:t>
            </a: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92810" y="1515585"/>
            <a:ext cx="4241995" cy="4505387"/>
          </a:xfrm>
          <a:prstGeom prst="round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服务器</a:t>
            </a:r>
          </a:p>
        </p:txBody>
      </p:sp>
      <p:sp>
        <p:nvSpPr>
          <p:cNvPr id="5" name="圆角矩形 17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SpPr/>
          <p:nvPr/>
        </p:nvSpPr>
        <p:spPr>
          <a:xfrm>
            <a:off x="6600825" y="1139483"/>
            <a:ext cx="3983846" cy="2395879"/>
          </a:xfrm>
          <a:prstGeom prst="round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客户端</a:t>
            </a:r>
          </a:p>
        </p:txBody>
      </p:sp>
      <p:sp>
        <p:nvSpPr>
          <p:cNvPr id="6" name="圆角矩形 20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SpPr/>
          <p:nvPr/>
        </p:nvSpPr>
        <p:spPr>
          <a:xfrm>
            <a:off x="6584069" y="4107766"/>
            <a:ext cx="4000602" cy="237744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客户端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SpPr/>
          <p:nvPr/>
        </p:nvSpPr>
        <p:spPr>
          <a:xfrm>
            <a:off x="2750134" y="2232847"/>
            <a:ext cx="1976611" cy="3352776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传递数据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SpPr/>
          <p:nvPr/>
        </p:nvSpPr>
        <p:spPr>
          <a:xfrm>
            <a:off x="1128052" y="2232847"/>
            <a:ext cx="1491175" cy="153543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保存密钥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SpPr/>
          <p:nvPr/>
        </p:nvSpPr>
        <p:spPr>
          <a:xfrm>
            <a:off x="1110417" y="3961500"/>
            <a:ext cx="1481650" cy="1624123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保存历史数据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7204977" y="1799199"/>
            <a:ext cx="487924" cy="155587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数据解析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8305982" y="1799199"/>
            <a:ext cx="514462" cy="155587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私钥解密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9433525" y="1799199"/>
            <a:ext cx="484578" cy="1555872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消息显示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7143848" y="4799621"/>
            <a:ext cx="569622" cy="155089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数据解析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8307733" y="4810177"/>
            <a:ext cx="512712" cy="1550891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公钥加密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SpPr/>
          <p:nvPr/>
        </p:nvSpPr>
        <p:spPr>
          <a:xfrm>
            <a:off x="9433525" y="4810177"/>
            <a:ext cx="484578" cy="1540335"/>
          </a:xfrm>
          <a:prstGeom prst="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6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消息编辑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000000-0008-0000-0000-00002E00000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692901" y="2577135"/>
            <a:ext cx="61308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000000-0008-0000-0000-00002F00000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820444" y="2577135"/>
            <a:ext cx="61308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000000-0008-0000-0000-000030000000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8820445" y="5580345"/>
            <a:ext cx="613080" cy="527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4" idx="1"/>
            <a:endCxn id="13" idx="3"/>
          </p:cNvCxnSpPr>
          <p:nvPr/>
        </p:nvCxnSpPr>
        <p:spPr>
          <a:xfrm flipH="1" flipV="1">
            <a:off x="7713470" y="5575067"/>
            <a:ext cx="594263" cy="105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stCxn id="13" idx="1"/>
          </p:cNvCxnSpPr>
          <p:nvPr/>
        </p:nvCxnSpPr>
        <p:spPr>
          <a:xfrm rot="10800000">
            <a:off x="4726746" y="5008099"/>
            <a:ext cx="2417103" cy="566969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/>
          <p:cNvCxnSpPr>
            <a:cxnSpLocks/>
            <a:endCxn id="10" idx="1"/>
          </p:cNvCxnSpPr>
          <p:nvPr/>
        </p:nvCxnSpPr>
        <p:spPr>
          <a:xfrm flipV="1">
            <a:off x="4726745" y="2577135"/>
            <a:ext cx="2478232" cy="50369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025240" y="4628213"/>
            <a:ext cx="115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2F9F9"/>
                </a:solidFill>
              </a:rPr>
              <a:t>发送消息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5062749" y="3119110"/>
            <a:ext cx="11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接收消息</a:t>
            </a:r>
          </a:p>
        </p:txBody>
      </p:sp>
    </p:spTree>
    <p:extLst>
      <p:ext uri="{BB962C8B-B14F-4D97-AF65-F5344CB8AC3E}">
        <p14:creationId xmlns:p14="http://schemas.microsoft.com/office/powerpoint/2010/main" val="8374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8272" y="689317"/>
            <a:ext cx="2546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背         景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92D050"/>
                </a:solidFill>
              </a:rPr>
              <a:t>需求分析</a:t>
            </a:r>
            <a:endParaRPr lang="en-US" altLang="zh-CN" sz="4000" dirty="0">
              <a:solidFill>
                <a:srgbClr val="92D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初级设计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rgbClr val="FFC000"/>
                </a:solidFill>
              </a:rPr>
              <a:t>核心问题</a:t>
            </a:r>
            <a:endParaRPr lang="en-US" altLang="zh-CN" sz="40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进度安排</a:t>
            </a:r>
            <a:endParaRPr lang="en-US" altLang="zh-CN" sz="4000" dirty="0">
              <a:solidFill>
                <a:schemeClr val="accent6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4000" dirty="0">
                <a:solidFill>
                  <a:schemeClr val="accent6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91392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608</Words>
  <Application>Microsoft Office PowerPoint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华文彩云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系统需求结构图</vt:lpstr>
      <vt:lpstr>PowerPoint 演示文稿</vt:lpstr>
      <vt:lpstr>系统结构图</vt:lpstr>
      <vt:lpstr>PowerPoint 演示文稿</vt:lpstr>
      <vt:lpstr>加密算法设计</vt:lpstr>
      <vt:lpstr>网络通信以及通信协议的制定</vt:lpstr>
      <vt:lpstr>PowerPoint 演示文稿</vt:lpstr>
      <vt:lpstr>进度安排</vt:lpstr>
      <vt:lpstr>PowerPoint 演示文稿</vt:lpstr>
      <vt:lpstr>主要参考文献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Pcsky.Me</dc:creator>
  <cp:lastModifiedBy>Snowin</cp:lastModifiedBy>
  <cp:revision>89</cp:revision>
  <dcterms:created xsi:type="dcterms:W3CDTF">2014-03-19T02:43:25Z</dcterms:created>
  <dcterms:modified xsi:type="dcterms:W3CDTF">2016-12-26T13:24:29Z</dcterms:modified>
</cp:coreProperties>
</file>