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6"/>
  </p:handoutMasterIdLst>
  <p:sldIdLst>
    <p:sldId id="383" r:id="rId3"/>
    <p:sldId id="384" r:id="rId4"/>
    <p:sldId id="257" r:id="rId5"/>
    <p:sldId id="375" r:id="rId7"/>
    <p:sldId id="334" r:id="rId8"/>
    <p:sldId id="331" r:id="rId9"/>
    <p:sldId id="378" r:id="rId10"/>
    <p:sldId id="379" r:id="rId11"/>
    <p:sldId id="380" r:id="rId12"/>
    <p:sldId id="382" r:id="rId13"/>
    <p:sldId id="381" r:id="rId14"/>
    <p:sldId id="370" r:id="rId15"/>
    <p:sldId id="371" r:id="rId16"/>
    <p:sldId id="341" r:id="rId17"/>
    <p:sldId id="377" r:id="rId18"/>
    <p:sldId id="372" r:id="rId19"/>
    <p:sldId id="390" r:id="rId20"/>
    <p:sldId id="385" r:id="rId21"/>
    <p:sldId id="332" r:id="rId22"/>
    <p:sldId id="330" r:id="rId23"/>
    <p:sldId id="386" r:id="rId24"/>
    <p:sldId id="387" r:id="rId25"/>
    <p:sldId id="388" r:id="rId26"/>
    <p:sldId id="395" r:id="rId27"/>
    <p:sldId id="337" r:id="rId28"/>
    <p:sldId id="369" r:id="rId29"/>
    <p:sldId id="270" r:id="rId30"/>
    <p:sldId id="271" r:id="rId31"/>
    <p:sldId id="276" r:id="rId32"/>
    <p:sldId id="277" r:id="rId33"/>
    <p:sldId id="374" r:id="rId34"/>
    <p:sldId id="373" r:id="rId35"/>
    <p:sldId id="342" r:id="rId36"/>
    <p:sldId id="344" r:id="rId37"/>
    <p:sldId id="345" r:id="rId38"/>
    <p:sldId id="346" r:id="rId39"/>
    <p:sldId id="347" r:id="rId40"/>
    <p:sldId id="348" r:id="rId41"/>
    <p:sldId id="354" r:id="rId42"/>
    <p:sldId id="353" r:id="rId43"/>
    <p:sldId id="296" r:id="rId44"/>
    <p:sldId id="299" r:id="rId45"/>
    <p:sldId id="307" r:id="rId46"/>
    <p:sldId id="392" r:id="rId47"/>
    <p:sldId id="391" r:id="rId48"/>
    <p:sldId id="394" r:id="rId49"/>
    <p:sldId id="393" r:id="rId50"/>
    <p:sldId id="309" r:id="rId51"/>
    <p:sldId id="312" r:id="rId52"/>
    <p:sldId id="313" r:id="rId53"/>
    <p:sldId id="314" r:id="rId54"/>
    <p:sldId id="326" r:id="rId5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A6242C"/>
    <a:srgbClr val="FF5050"/>
    <a:srgbClr val="E7B8E3"/>
    <a:srgbClr val="FF7C80"/>
    <a:srgbClr val="952E9C"/>
    <a:srgbClr val="EEAEF1"/>
    <a:srgbClr val="863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49" autoAdjust="0"/>
  </p:normalViewPr>
  <p:slideViewPr>
    <p:cSldViewPr showGuides="1">
      <p:cViewPr varScale="1">
        <p:scale>
          <a:sx n="91" d="100"/>
          <a:sy n="91" d="100"/>
        </p:scale>
        <p:origin x="-142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95A3C1-C2E3-4B17-BDF0-10AF7FBEBE8D}"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67BB4F-8C5B-4D3F-B297-D7DD8BFB1F72}"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a:solidFill>
              <a:srgbClr val="000000"/>
            </a:solidFill>
            <a:miter/>
          </a:ln>
        </p:spPr>
      </p:sp>
      <p:sp>
        <p:nvSpPr>
          <p:cNvPr id="819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819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eaLnBrk="1" hangingPunct="1">
              <a:buFont typeface="Arial" panose="020B0604020202020204" pitchFamily="34" charset="0"/>
              <a:buChar char="•"/>
            </a:pP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a:solidFill>
              <a:srgbClr val="000000"/>
            </a:solidFill>
            <a:miter/>
          </a:ln>
        </p:spPr>
      </p:sp>
      <p:sp>
        <p:nvSpPr>
          <p:cNvPr id="819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819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eaLnBrk="1" hangingPunct="1">
              <a:buFont typeface="Arial" panose="020B0604020202020204" pitchFamily="34" charset="0"/>
              <a:buChar char="•"/>
            </a:pP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eaLnBrk="1" hangingPunct="1">
              <a:buFont typeface="Arial" panose="020B0604020202020204" pitchFamily="34" charset="0"/>
              <a:buChar char="•"/>
            </a:pP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Rectangle 4"/>
          <p:cNvSpPr>
            <a:spLocks noGrp="1" noChangeArrowheads="1"/>
          </p:cNvSpPr>
          <p:nvPr>
            <p:ph type="dt" sz="half" idx="1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1FEED007-E1E1-410F-9F04-CBC774721B0D}" type="slidenum">
              <a:rPr kumimoji="0"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rPr>
            </a:fld>
            <a:endParaRPr kumimoji="0"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zh-CN" dirty="0"/>
              <a:t>单击此处编辑母版文本样式</a:t>
            </a:r>
            <a:endParaRPr lang="zh-CN" altLang="zh-CN" dirty="0"/>
          </a:p>
          <a:p>
            <a:pPr lvl="1" indent="-28575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9855EF5-D588-4A5F-BE57-C32D36AC552A}"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4" Type="http://schemas.openxmlformats.org/officeDocument/2006/relationships/slideLayout" Target="../slideLayouts/slideLayout7.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slide" Target="slide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6" Type="http://schemas.openxmlformats.org/officeDocument/2006/relationships/slideLayout" Target="../slideLayouts/slideLayout7.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29.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8" Type="http://schemas.openxmlformats.org/officeDocument/2006/relationships/slideLayout" Target="../slideLayouts/slideLayout7.xml"/><Relationship Id="rId37" Type="http://schemas.openxmlformats.org/officeDocument/2006/relationships/tags" Target="../tags/tag65.xml"/><Relationship Id="rId36" Type="http://schemas.openxmlformats.org/officeDocument/2006/relationships/tags" Target="../tags/tag64.xml"/><Relationship Id="rId35" Type="http://schemas.openxmlformats.org/officeDocument/2006/relationships/tags" Target="../tags/tag63.xml"/><Relationship Id="rId34" Type="http://schemas.openxmlformats.org/officeDocument/2006/relationships/tags" Target="../tags/tag62.xml"/><Relationship Id="rId33" Type="http://schemas.openxmlformats.org/officeDocument/2006/relationships/tags" Target="../tags/tag61.xml"/><Relationship Id="rId32" Type="http://schemas.openxmlformats.org/officeDocument/2006/relationships/tags" Target="../tags/tag60.xml"/><Relationship Id="rId31" Type="http://schemas.openxmlformats.org/officeDocument/2006/relationships/tags" Target="../tags/tag59.xml"/><Relationship Id="rId30" Type="http://schemas.openxmlformats.org/officeDocument/2006/relationships/tags" Target="../tags/tag58.xml"/><Relationship Id="rId3" Type="http://schemas.openxmlformats.org/officeDocument/2006/relationships/image" Target="../media/image26.png"/><Relationship Id="rId29" Type="http://schemas.openxmlformats.org/officeDocument/2006/relationships/tags" Target="../tags/tag57.xml"/><Relationship Id="rId28" Type="http://schemas.openxmlformats.org/officeDocument/2006/relationships/tags" Target="../tags/tag56.xml"/><Relationship Id="rId27" Type="http://schemas.openxmlformats.org/officeDocument/2006/relationships/tags" Target="../tags/tag55.xml"/><Relationship Id="rId26" Type="http://schemas.openxmlformats.org/officeDocument/2006/relationships/tags" Target="../tags/tag54.xml"/><Relationship Id="rId25" Type="http://schemas.openxmlformats.org/officeDocument/2006/relationships/tags" Target="../tags/tag53.xml"/><Relationship Id="rId24" Type="http://schemas.openxmlformats.org/officeDocument/2006/relationships/tags" Target="../tags/tag52.xml"/><Relationship Id="rId23" Type="http://schemas.openxmlformats.org/officeDocument/2006/relationships/tags" Target="../tags/tag51.xml"/><Relationship Id="rId22" Type="http://schemas.openxmlformats.org/officeDocument/2006/relationships/tags" Target="../tags/tag50.xml"/><Relationship Id="rId21" Type="http://schemas.openxmlformats.org/officeDocument/2006/relationships/tags" Target="../tags/tag49.xml"/><Relationship Id="rId20" Type="http://schemas.openxmlformats.org/officeDocument/2006/relationships/tags" Target="../tags/tag48.xml"/><Relationship Id="rId2" Type="http://schemas.openxmlformats.org/officeDocument/2006/relationships/tags" Target="../tags/tag31.xml"/><Relationship Id="rId19" Type="http://schemas.openxmlformats.org/officeDocument/2006/relationships/tags" Target="../tags/tag4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33.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5" Type="http://schemas.openxmlformats.org/officeDocument/2006/relationships/slideLayout" Target="../slideLayouts/slideLayout7.xml"/><Relationship Id="rId44" Type="http://schemas.openxmlformats.org/officeDocument/2006/relationships/tags" Target="../tags/tag108.xml"/><Relationship Id="rId43" Type="http://schemas.openxmlformats.org/officeDocument/2006/relationships/tags" Target="../tags/tag107.xml"/><Relationship Id="rId42" Type="http://schemas.openxmlformats.org/officeDocument/2006/relationships/tags" Target="../tags/tag106.xml"/><Relationship Id="rId41" Type="http://schemas.openxmlformats.org/officeDocument/2006/relationships/tags" Target="../tags/tag105.xml"/><Relationship Id="rId40" Type="http://schemas.openxmlformats.org/officeDocument/2006/relationships/tags" Target="../tags/tag104.xml"/><Relationship Id="rId4" Type="http://schemas.openxmlformats.org/officeDocument/2006/relationships/tags" Target="../tags/tag68.xml"/><Relationship Id="rId39" Type="http://schemas.openxmlformats.org/officeDocument/2006/relationships/tags" Target="../tags/tag103.xml"/><Relationship Id="rId38" Type="http://schemas.openxmlformats.org/officeDocument/2006/relationships/tags" Target="../tags/tag102.xml"/><Relationship Id="rId37" Type="http://schemas.openxmlformats.org/officeDocument/2006/relationships/tags" Target="../tags/tag101.xml"/><Relationship Id="rId36" Type="http://schemas.openxmlformats.org/officeDocument/2006/relationships/tags" Target="../tags/tag100.xml"/><Relationship Id="rId35" Type="http://schemas.openxmlformats.org/officeDocument/2006/relationships/tags" Target="../tags/tag99.xml"/><Relationship Id="rId34" Type="http://schemas.openxmlformats.org/officeDocument/2006/relationships/tags" Target="../tags/tag98.xml"/><Relationship Id="rId33" Type="http://schemas.openxmlformats.org/officeDocument/2006/relationships/tags" Target="../tags/tag97.xml"/><Relationship Id="rId32" Type="http://schemas.openxmlformats.org/officeDocument/2006/relationships/tags" Target="../tags/tag96.xml"/><Relationship Id="rId31" Type="http://schemas.openxmlformats.org/officeDocument/2006/relationships/tags" Target="../tags/tag95.xml"/><Relationship Id="rId30" Type="http://schemas.openxmlformats.org/officeDocument/2006/relationships/tags" Target="../tags/tag94.xml"/><Relationship Id="rId3" Type="http://schemas.openxmlformats.org/officeDocument/2006/relationships/image" Target="../media/image26.png"/><Relationship Id="rId29" Type="http://schemas.openxmlformats.org/officeDocument/2006/relationships/tags" Target="../tags/tag93.xml"/><Relationship Id="rId28" Type="http://schemas.openxmlformats.org/officeDocument/2006/relationships/tags" Target="../tags/tag92.xml"/><Relationship Id="rId27" Type="http://schemas.openxmlformats.org/officeDocument/2006/relationships/tags" Target="../tags/tag91.xml"/><Relationship Id="rId26" Type="http://schemas.openxmlformats.org/officeDocument/2006/relationships/tags" Target="../tags/tag90.xml"/><Relationship Id="rId25" Type="http://schemas.openxmlformats.org/officeDocument/2006/relationships/tags" Target="../tags/tag89.xml"/><Relationship Id="rId24" Type="http://schemas.openxmlformats.org/officeDocument/2006/relationships/tags" Target="../tags/tag88.xml"/><Relationship Id="rId23" Type="http://schemas.openxmlformats.org/officeDocument/2006/relationships/tags" Target="../tags/tag87.xml"/><Relationship Id="rId22" Type="http://schemas.openxmlformats.org/officeDocument/2006/relationships/tags" Target="../tags/tag86.xml"/><Relationship Id="rId21" Type="http://schemas.openxmlformats.org/officeDocument/2006/relationships/tags" Target="../tags/tag85.xml"/><Relationship Id="rId20" Type="http://schemas.openxmlformats.org/officeDocument/2006/relationships/tags" Target="../tags/tag84.xml"/><Relationship Id="rId2" Type="http://schemas.openxmlformats.org/officeDocument/2006/relationships/tags" Target="../tags/tag67.xml"/><Relationship Id="rId19" Type="http://schemas.openxmlformats.org/officeDocument/2006/relationships/tags" Target="../tags/tag83.xml"/><Relationship Id="rId18" Type="http://schemas.openxmlformats.org/officeDocument/2006/relationships/tags" Target="../tags/tag82.xml"/><Relationship Id="rId17" Type="http://schemas.openxmlformats.org/officeDocument/2006/relationships/tags" Target="../tags/tag81.xml"/><Relationship Id="rId16" Type="http://schemas.openxmlformats.org/officeDocument/2006/relationships/tags" Target="../tags/tag8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jpeg"/><Relationship Id="rId1" Type="http://schemas.openxmlformats.org/officeDocument/2006/relationships/hyperlink" Target="&#12298;&#26032;&#38395;&#32852;&#25773;&#12299;&#20986;&#29616;&#30011;&#38754;&#20999;&#25442;&#38169;&#35823;%20&#22830;&#35270;&#24494;&#21338;&#20844;&#24320;&#36947;&#27465;%20121209_&#39640;&#28165;.mp4"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jpeg"/><Relationship Id="rId1" Type="http://schemas.openxmlformats.org/officeDocument/2006/relationships/hyperlink" Target="&#21516;&#29702;&#24515;&#30340;&#21147;&#37327;_&#26631;&#28165;.mp4"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hyperlink" Target="&#36190;&#32654;&#12289;&#27427;&#36175;&#30340;&#37325;&#35201;&#24615;.mp4" TargetMode="Externa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jpeg"/><Relationship Id="rId1" Type="http://schemas.openxmlformats.org/officeDocument/2006/relationships/hyperlink" Target="&#20248;&#37239;&#21407;&#21019;&#31934;&#36873;&#65306;&#40644;&#28196;&#37329;&#39532;&#22870;&#22937;&#35821;&#36830;&#29664;%20&#26426;&#26234;&#35843;&#20355;&#34081;&#24247;&#27704;_&#39640;&#28165;.mp4"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4.jpeg"/><Relationship Id="rId1" Type="http://schemas.openxmlformats.org/officeDocument/2006/relationships/hyperlink" Target="&#35782;&#30772;&#35854;&#35328;&#12298;lie%20to%20me&#12299;&#31532;&#19968;&#38598;_&#26631;&#28165;.mp4" TargetMode="Externa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wmf"/></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7.jpeg"/><Relationship Id="rId1" Type="http://schemas.openxmlformats.org/officeDocument/2006/relationships/image" Target="../media/image4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title"/>
          </p:nvPr>
        </p:nvSpPr>
        <p:spPr>
          <a:xfrm>
            <a:off x="3203575" y="765175"/>
            <a:ext cx="5483225" cy="2232025"/>
          </a:xfrm>
        </p:spPr>
        <p:txBody>
          <a:bodyPr/>
          <a:lstStyle/>
          <a:p>
            <a:pPr algn="l" eaLnBrk="1" hangingPunct="1"/>
            <a:r>
              <a:rPr lang="zh-CN" altLang="en-US" smtClean="0"/>
              <a:t>你孤独吗？</a:t>
            </a:r>
            <a:br>
              <a:rPr lang="en-US" altLang="zh-CN" smtClean="0"/>
            </a:br>
            <a:br>
              <a:rPr lang="en-US" altLang="zh-CN" smtClean="0"/>
            </a:br>
            <a:endParaRPr lang="zh-CN" altLang="en-US" smtClean="0"/>
          </a:p>
        </p:txBody>
      </p:sp>
      <p:pic>
        <p:nvPicPr>
          <p:cNvPr id="2051" name="Picture 2" descr="http://p3.pstatp.com/large/e1c000a913108fbe180"/>
          <p:cNvPicPr>
            <a:picLocks noChangeAspect="1" noChangeArrowheads="1"/>
          </p:cNvPicPr>
          <p:nvPr/>
        </p:nvPicPr>
        <p:blipFill>
          <a:blip r:embed="rId1" cstate="print"/>
          <a:srcRect/>
          <a:stretch>
            <a:fillRect/>
          </a:stretch>
        </p:blipFill>
        <p:spPr bwMode="auto">
          <a:xfrm>
            <a:off x="1835150" y="1844675"/>
            <a:ext cx="5329238" cy="3556000"/>
          </a:xfrm>
          <a:prstGeom prst="rect">
            <a:avLst/>
          </a:prstGeom>
          <a:noFill/>
          <a:ln w="9525">
            <a:noFill/>
            <a:miter lim="800000"/>
            <a:headEnd/>
            <a:tailEnd/>
          </a:ln>
        </p:spPr>
      </p:pic>
      <p:sp>
        <p:nvSpPr>
          <p:cNvPr id="2052" name="矩形 3"/>
          <p:cNvSpPr>
            <a:spLocks noChangeArrowheads="1"/>
          </p:cNvSpPr>
          <p:nvPr/>
        </p:nvSpPr>
        <p:spPr bwMode="auto">
          <a:xfrm>
            <a:off x="2339975" y="5661025"/>
            <a:ext cx="4572000" cy="646113"/>
          </a:xfrm>
          <a:prstGeom prst="rect">
            <a:avLst/>
          </a:prstGeom>
          <a:noFill/>
          <a:ln w="9525">
            <a:noFill/>
            <a:miter lim="800000"/>
          </a:ln>
        </p:spPr>
        <p:txBody>
          <a:bodyPr>
            <a:spAutoFit/>
          </a:bodyPr>
          <a:lstStyle/>
          <a:p>
            <a:pPr algn="l"/>
            <a:r>
              <a:rPr lang="zh-CN" altLang="en-US" b="1">
                <a:solidFill>
                  <a:srgbClr val="009900"/>
                </a:solidFill>
              </a:rPr>
              <a:t>越长大越孤单</a:t>
            </a:r>
            <a:endParaRPr lang="zh-CN" altLang="en-US" b="1">
              <a:solidFill>
                <a:srgbClr val="009900"/>
              </a:solidFill>
            </a:endParaRPr>
          </a:p>
          <a:p>
            <a:pPr algn="l"/>
            <a:r>
              <a:rPr lang="zh-CN" altLang="en-US" b="1">
                <a:solidFill>
                  <a:srgbClr val="009900"/>
                </a:solidFill>
              </a:rPr>
              <a:t>越长大越不安         </a:t>
            </a:r>
            <a:r>
              <a:rPr lang="en-US" altLang="zh-CN" sz="1600" b="1" u="sng"/>
              <a:t>《</a:t>
            </a:r>
            <a:r>
              <a:rPr lang="zh-CN" altLang="en-US" sz="1600" b="1" u="sng"/>
              <a:t>越长大越孤单</a:t>
            </a:r>
            <a:r>
              <a:rPr lang="en-US" altLang="zh-CN" sz="1600" b="1" u="sng"/>
              <a:t>》</a:t>
            </a:r>
            <a:endParaRPr lang="zh-CN" altLang="en-US" sz="1600" b="1" u="sn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7ECE64A-3634-48CB-A40E-239E1BBD44F7}" type="slidenum">
              <a:rPr lang="zh-CN" altLang="en-US" sz="1400" smtClean="0"/>
            </a:fld>
            <a:endParaRPr lang="zh-CN" altLang="en-US" sz="1400" smtClean="0"/>
          </a:p>
        </p:txBody>
      </p:sp>
      <p:pic>
        <p:nvPicPr>
          <p:cNvPr id="13316" name="Picture 8" descr="http://easyread.ph.126.net/yfTB5ftlRCQ-O9D8B-oq8A==/780655454744352431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34044" y="172482"/>
            <a:ext cx="2208608" cy="165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7"/>
          <p:cNvSpPr txBox="1">
            <a:spLocks noChangeArrowheads="1"/>
          </p:cNvSpPr>
          <p:nvPr/>
        </p:nvSpPr>
        <p:spPr bwMode="auto">
          <a:xfrm>
            <a:off x="3635896" y="755038"/>
            <a:ext cx="3888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dirty="0" err="1"/>
              <a:t>Zilstein</a:t>
            </a:r>
            <a:r>
              <a:rPr lang="zh-CN" altLang="en-US" sz="2400" b="1" dirty="0"/>
              <a:t>电击实验</a:t>
            </a:r>
            <a:endParaRPr lang="zh-CN" altLang="en-US" sz="2400" b="1" dirty="0"/>
          </a:p>
        </p:txBody>
      </p:sp>
      <p:sp>
        <p:nvSpPr>
          <p:cNvPr id="2" name="矩形 1"/>
          <p:cNvSpPr/>
          <p:nvPr/>
        </p:nvSpPr>
        <p:spPr>
          <a:xfrm>
            <a:off x="251520" y="1240016"/>
            <a:ext cx="7132400" cy="461665"/>
          </a:xfrm>
          <a:prstGeom prst="rect">
            <a:avLst/>
          </a:prstGeom>
        </p:spPr>
        <p:txBody>
          <a:bodyPr wrap="square">
            <a:spAutoFit/>
          </a:bodyPr>
          <a:lstStyle/>
          <a:p>
            <a:r>
              <a:rPr lang="en-US" altLang="zh-CN" sz="2400" dirty="0"/>
              <a:t>Does affiliation desires increase with anxiety?</a:t>
            </a:r>
            <a:endParaRPr lang="zh-CN" altLang="en-US" sz="2400" dirty="0"/>
          </a:p>
        </p:txBody>
      </p:sp>
      <p:sp>
        <p:nvSpPr>
          <p:cNvPr id="9" name="MH_Other_1"/>
          <p:cNvSpPr/>
          <p:nvPr>
            <p:custDataLst>
              <p:tags r:id="rId2"/>
            </p:custDataLst>
          </p:nvPr>
        </p:nvSpPr>
        <p:spPr>
          <a:xfrm>
            <a:off x="1348375" y="2728793"/>
            <a:ext cx="350837" cy="141288"/>
          </a:xfrm>
          <a:custGeom>
            <a:avLst/>
            <a:gdLst>
              <a:gd name="connsiteX0" fmla="*/ 137160 w 365760"/>
              <a:gd name="connsiteY0" fmla="*/ 0 h 146304"/>
              <a:gd name="connsiteX1" fmla="*/ 365760 w 365760"/>
              <a:gd name="connsiteY1" fmla="*/ 146304 h 146304"/>
              <a:gd name="connsiteX2" fmla="*/ 0 w 365760"/>
              <a:gd name="connsiteY2" fmla="*/ 27432 h 146304"/>
              <a:gd name="connsiteX3" fmla="*/ 137160 w 365760"/>
              <a:gd name="connsiteY3" fmla="*/ 0 h 146304"/>
              <a:gd name="connsiteX0-1" fmla="*/ 124460 w 353060"/>
              <a:gd name="connsiteY0-2" fmla="*/ 0 h 146304"/>
              <a:gd name="connsiteX1-3" fmla="*/ 353060 w 353060"/>
              <a:gd name="connsiteY1-4" fmla="*/ 146304 h 146304"/>
              <a:gd name="connsiteX2-5" fmla="*/ 0 w 353060"/>
              <a:gd name="connsiteY2-6" fmla="*/ 59182 h 146304"/>
              <a:gd name="connsiteX3-7" fmla="*/ 124460 w 353060"/>
              <a:gd name="connsiteY3-8" fmla="*/ 0 h 146304"/>
              <a:gd name="connsiteX0-9" fmla="*/ 194310 w 353060"/>
              <a:gd name="connsiteY0-10" fmla="*/ 0 h 159004"/>
              <a:gd name="connsiteX1-11" fmla="*/ 353060 w 353060"/>
              <a:gd name="connsiteY1-12" fmla="*/ 159004 h 159004"/>
              <a:gd name="connsiteX2-13" fmla="*/ 0 w 353060"/>
              <a:gd name="connsiteY2-14" fmla="*/ 71882 h 159004"/>
              <a:gd name="connsiteX3-15" fmla="*/ 194310 w 353060"/>
              <a:gd name="connsiteY3-16" fmla="*/ 0 h 159004"/>
              <a:gd name="connsiteX0-17" fmla="*/ 166093 w 353060"/>
              <a:gd name="connsiteY0-18" fmla="*/ 0 h 133867"/>
              <a:gd name="connsiteX1-19" fmla="*/ 353060 w 353060"/>
              <a:gd name="connsiteY1-20" fmla="*/ 133867 h 133867"/>
              <a:gd name="connsiteX2-21" fmla="*/ 0 w 353060"/>
              <a:gd name="connsiteY2-22" fmla="*/ 46745 h 133867"/>
              <a:gd name="connsiteX3-23" fmla="*/ 166093 w 353060"/>
              <a:gd name="connsiteY3-24" fmla="*/ 0 h 133867"/>
              <a:gd name="connsiteX0-25" fmla="*/ 132234 w 353060"/>
              <a:gd name="connsiteY0-26" fmla="*/ 0 h 126326"/>
              <a:gd name="connsiteX1-27" fmla="*/ 353060 w 353060"/>
              <a:gd name="connsiteY1-28" fmla="*/ 126326 h 126326"/>
              <a:gd name="connsiteX2-29" fmla="*/ 0 w 353060"/>
              <a:gd name="connsiteY2-30" fmla="*/ 39204 h 126326"/>
              <a:gd name="connsiteX3-31" fmla="*/ 132234 w 353060"/>
              <a:gd name="connsiteY3-32" fmla="*/ 0 h 126326"/>
            </a:gdLst>
            <a:ahLst/>
            <a:cxnLst>
              <a:cxn ang="0">
                <a:pos x="connsiteX0-1" y="connsiteY0-2"/>
              </a:cxn>
              <a:cxn ang="0">
                <a:pos x="connsiteX1-3" y="connsiteY1-4"/>
              </a:cxn>
              <a:cxn ang="0">
                <a:pos x="connsiteX2-5" y="connsiteY2-6"/>
              </a:cxn>
              <a:cxn ang="0">
                <a:pos x="connsiteX3-7" y="connsiteY3-8"/>
              </a:cxn>
            </a:cxnLst>
            <a:rect l="l" t="t" r="r" b="b"/>
            <a:pathLst>
              <a:path w="353060" h="126326">
                <a:moveTo>
                  <a:pt x="132234" y="0"/>
                </a:moveTo>
                <a:lnTo>
                  <a:pt x="353060" y="126326"/>
                </a:lnTo>
                <a:lnTo>
                  <a:pt x="0" y="39204"/>
                </a:lnTo>
                <a:lnTo>
                  <a:pt x="13223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sz="1100" dirty="0">
              <a:latin typeface="微软雅黑" panose="020B0503020204020204" charset="-122"/>
            </a:endParaRPr>
          </a:p>
        </p:txBody>
      </p:sp>
      <p:sp>
        <p:nvSpPr>
          <p:cNvPr id="10" name="MH_Other_2"/>
          <p:cNvSpPr/>
          <p:nvPr>
            <p:custDataLst>
              <p:tags r:id="rId3"/>
            </p:custDataLst>
          </p:nvPr>
        </p:nvSpPr>
        <p:spPr>
          <a:xfrm>
            <a:off x="1135650" y="1969968"/>
            <a:ext cx="1493837" cy="803275"/>
          </a:xfrm>
          <a:custGeom>
            <a:avLst/>
            <a:gdLst>
              <a:gd name="connsiteX0" fmla="*/ 1493837 w 1493837"/>
              <a:gd name="connsiteY0" fmla="*/ 0 h 803275"/>
              <a:gd name="connsiteX1" fmla="*/ 1368103 w 1493837"/>
              <a:gd name="connsiteY1" fmla="*/ 465047 h 803275"/>
              <a:gd name="connsiteX2" fmla="*/ 356838 w 1493837"/>
              <a:gd name="connsiteY2" fmla="*/ 584805 h 803275"/>
              <a:gd name="connsiteX3" fmla="*/ 347525 w 1493837"/>
              <a:gd name="connsiteY3" fmla="*/ 762124 h 803275"/>
              <a:gd name="connsiteX4" fmla="*/ 218454 w 1493837"/>
              <a:gd name="connsiteY4" fmla="*/ 803275 h 803275"/>
              <a:gd name="connsiteX5" fmla="*/ 148430 w 1493837"/>
              <a:gd name="connsiteY5" fmla="*/ 609485 h 803275"/>
              <a:gd name="connsiteX6" fmla="*/ 0 w 1493837"/>
              <a:gd name="connsiteY6" fmla="*/ 627063 h 803275"/>
              <a:gd name="connsiteX7" fmla="*/ 14968 w 1493837"/>
              <a:gd name="connsiteY7" fmla="*/ 156016 h 80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3837" h="803275">
                <a:moveTo>
                  <a:pt x="1493837" y="0"/>
                </a:moveTo>
                <a:lnTo>
                  <a:pt x="1368103" y="465047"/>
                </a:lnTo>
                <a:lnTo>
                  <a:pt x="356838" y="584805"/>
                </a:lnTo>
                <a:lnTo>
                  <a:pt x="347525" y="762124"/>
                </a:lnTo>
                <a:lnTo>
                  <a:pt x="218454" y="803275"/>
                </a:lnTo>
                <a:lnTo>
                  <a:pt x="148430" y="609485"/>
                </a:lnTo>
                <a:lnTo>
                  <a:pt x="0" y="627063"/>
                </a:lnTo>
                <a:lnTo>
                  <a:pt x="14968" y="156016"/>
                </a:lnTo>
                <a:close/>
              </a:path>
            </a:pathLst>
          </a:custGeom>
          <a:solidFill>
            <a:srgbClr val="007FA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sz="1100" dirty="0">
              <a:latin typeface="微软雅黑" panose="020B0503020204020204" charset="-122"/>
            </a:endParaRPr>
          </a:p>
        </p:txBody>
      </p:sp>
      <p:sp>
        <p:nvSpPr>
          <p:cNvPr id="11" name="MH_Other_3"/>
          <p:cNvSpPr/>
          <p:nvPr>
            <p:custDataLst>
              <p:tags r:id="rId4"/>
            </p:custDataLst>
          </p:nvPr>
        </p:nvSpPr>
        <p:spPr>
          <a:xfrm>
            <a:off x="4858337" y="1969968"/>
            <a:ext cx="1493838" cy="803275"/>
          </a:xfrm>
          <a:custGeom>
            <a:avLst/>
            <a:gdLst>
              <a:gd name="connsiteX0" fmla="*/ 1493838 w 1493838"/>
              <a:gd name="connsiteY0" fmla="*/ 0 h 803275"/>
              <a:gd name="connsiteX1" fmla="*/ 1368104 w 1493838"/>
              <a:gd name="connsiteY1" fmla="*/ 465047 h 803275"/>
              <a:gd name="connsiteX2" fmla="*/ 356839 w 1493838"/>
              <a:gd name="connsiteY2" fmla="*/ 584805 h 803275"/>
              <a:gd name="connsiteX3" fmla="*/ 347525 w 1493838"/>
              <a:gd name="connsiteY3" fmla="*/ 762124 h 803275"/>
              <a:gd name="connsiteX4" fmla="*/ 218454 w 1493838"/>
              <a:gd name="connsiteY4" fmla="*/ 803275 h 803275"/>
              <a:gd name="connsiteX5" fmla="*/ 148430 w 1493838"/>
              <a:gd name="connsiteY5" fmla="*/ 609485 h 803275"/>
              <a:gd name="connsiteX6" fmla="*/ 0 w 1493838"/>
              <a:gd name="connsiteY6" fmla="*/ 627063 h 803275"/>
              <a:gd name="connsiteX7" fmla="*/ 14969 w 1493838"/>
              <a:gd name="connsiteY7" fmla="*/ 156016 h 80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3838" h="803275">
                <a:moveTo>
                  <a:pt x="1493838" y="0"/>
                </a:moveTo>
                <a:lnTo>
                  <a:pt x="1368104" y="465047"/>
                </a:lnTo>
                <a:lnTo>
                  <a:pt x="356839" y="584805"/>
                </a:lnTo>
                <a:lnTo>
                  <a:pt x="347525" y="762124"/>
                </a:lnTo>
                <a:lnTo>
                  <a:pt x="218454" y="803275"/>
                </a:lnTo>
                <a:lnTo>
                  <a:pt x="148430" y="609485"/>
                </a:lnTo>
                <a:lnTo>
                  <a:pt x="0" y="627063"/>
                </a:lnTo>
                <a:lnTo>
                  <a:pt x="14969" y="156016"/>
                </a:lnTo>
                <a:close/>
              </a:path>
            </a:pathLst>
          </a:custGeom>
          <a:solidFill>
            <a:srgbClr val="DDA21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sz="1100" dirty="0">
              <a:latin typeface="微软雅黑" panose="020B0503020204020204" charset="-122"/>
            </a:endParaRPr>
          </a:p>
        </p:txBody>
      </p:sp>
      <p:sp>
        <p:nvSpPr>
          <p:cNvPr id="12" name="MH_Other_4"/>
          <p:cNvSpPr/>
          <p:nvPr>
            <p:custDataLst>
              <p:tags r:id="rId5"/>
            </p:custDataLst>
          </p:nvPr>
        </p:nvSpPr>
        <p:spPr>
          <a:xfrm>
            <a:off x="1735725" y="2765306"/>
            <a:ext cx="2709862" cy="1653831"/>
          </a:xfrm>
          <a:prstGeom prst="roundRect">
            <a:avLst>
              <a:gd name="adj" fmla="val 218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120000"/>
              </a:lnSpc>
              <a:spcBef>
                <a:spcPts val="0"/>
              </a:spcBef>
              <a:spcAft>
                <a:spcPts val="0"/>
              </a:spcAft>
              <a:defRPr/>
            </a:pPr>
            <a:endParaRPr lang="zh-CN" altLang="en-US" sz="1100" dirty="0">
              <a:latin typeface="微软雅黑" panose="020B0503020204020204" charset="-122"/>
            </a:endParaRPr>
          </a:p>
        </p:txBody>
      </p:sp>
      <p:sp>
        <p:nvSpPr>
          <p:cNvPr id="13" name="MH_Other_5"/>
          <p:cNvSpPr/>
          <p:nvPr>
            <p:custDataLst>
              <p:tags r:id="rId6"/>
            </p:custDataLst>
          </p:nvPr>
        </p:nvSpPr>
        <p:spPr>
          <a:xfrm>
            <a:off x="1878600" y="2854206"/>
            <a:ext cx="2449512" cy="1478531"/>
          </a:xfrm>
          <a:prstGeom prst="roundRect">
            <a:avLst>
              <a:gd name="adj" fmla="val 2570"/>
            </a:avLst>
          </a:prstGeom>
          <a:solidFill>
            <a:srgbClr val="0097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120000"/>
              </a:lnSpc>
              <a:spcBef>
                <a:spcPts val="0"/>
              </a:spcBef>
              <a:spcAft>
                <a:spcPts val="0"/>
              </a:spcAft>
              <a:defRPr/>
            </a:pPr>
            <a:endParaRPr lang="zh-CN" altLang="en-US" sz="1100" dirty="0">
              <a:latin typeface="微软雅黑" panose="020B0503020204020204" charset="-122"/>
            </a:endParaRPr>
          </a:p>
        </p:txBody>
      </p:sp>
      <p:sp>
        <p:nvSpPr>
          <p:cNvPr id="14" name="MH_Other_6"/>
          <p:cNvSpPr/>
          <p:nvPr>
            <p:custDataLst>
              <p:tags r:id="rId7"/>
            </p:custDataLst>
          </p:nvPr>
        </p:nvSpPr>
        <p:spPr>
          <a:xfrm>
            <a:off x="5071062" y="2728793"/>
            <a:ext cx="350838" cy="141288"/>
          </a:xfrm>
          <a:custGeom>
            <a:avLst/>
            <a:gdLst>
              <a:gd name="connsiteX0" fmla="*/ 137160 w 365760"/>
              <a:gd name="connsiteY0" fmla="*/ 0 h 146304"/>
              <a:gd name="connsiteX1" fmla="*/ 365760 w 365760"/>
              <a:gd name="connsiteY1" fmla="*/ 146304 h 146304"/>
              <a:gd name="connsiteX2" fmla="*/ 0 w 365760"/>
              <a:gd name="connsiteY2" fmla="*/ 27432 h 146304"/>
              <a:gd name="connsiteX3" fmla="*/ 137160 w 365760"/>
              <a:gd name="connsiteY3" fmla="*/ 0 h 146304"/>
              <a:gd name="connsiteX0-1" fmla="*/ 124460 w 353060"/>
              <a:gd name="connsiteY0-2" fmla="*/ 0 h 146304"/>
              <a:gd name="connsiteX1-3" fmla="*/ 353060 w 353060"/>
              <a:gd name="connsiteY1-4" fmla="*/ 146304 h 146304"/>
              <a:gd name="connsiteX2-5" fmla="*/ 0 w 353060"/>
              <a:gd name="connsiteY2-6" fmla="*/ 59182 h 146304"/>
              <a:gd name="connsiteX3-7" fmla="*/ 124460 w 353060"/>
              <a:gd name="connsiteY3-8" fmla="*/ 0 h 146304"/>
              <a:gd name="connsiteX0-9" fmla="*/ 194310 w 353060"/>
              <a:gd name="connsiteY0-10" fmla="*/ 0 h 159004"/>
              <a:gd name="connsiteX1-11" fmla="*/ 353060 w 353060"/>
              <a:gd name="connsiteY1-12" fmla="*/ 159004 h 159004"/>
              <a:gd name="connsiteX2-13" fmla="*/ 0 w 353060"/>
              <a:gd name="connsiteY2-14" fmla="*/ 71882 h 159004"/>
              <a:gd name="connsiteX3-15" fmla="*/ 194310 w 353060"/>
              <a:gd name="connsiteY3-16" fmla="*/ 0 h 159004"/>
              <a:gd name="connsiteX0-17" fmla="*/ 166093 w 353060"/>
              <a:gd name="connsiteY0-18" fmla="*/ 0 h 133867"/>
              <a:gd name="connsiteX1-19" fmla="*/ 353060 w 353060"/>
              <a:gd name="connsiteY1-20" fmla="*/ 133867 h 133867"/>
              <a:gd name="connsiteX2-21" fmla="*/ 0 w 353060"/>
              <a:gd name="connsiteY2-22" fmla="*/ 46745 h 133867"/>
              <a:gd name="connsiteX3-23" fmla="*/ 166093 w 353060"/>
              <a:gd name="connsiteY3-24" fmla="*/ 0 h 133867"/>
              <a:gd name="connsiteX0-25" fmla="*/ 132234 w 353060"/>
              <a:gd name="connsiteY0-26" fmla="*/ 0 h 126326"/>
              <a:gd name="connsiteX1-27" fmla="*/ 353060 w 353060"/>
              <a:gd name="connsiteY1-28" fmla="*/ 126326 h 126326"/>
              <a:gd name="connsiteX2-29" fmla="*/ 0 w 353060"/>
              <a:gd name="connsiteY2-30" fmla="*/ 39204 h 126326"/>
              <a:gd name="connsiteX3-31" fmla="*/ 132234 w 353060"/>
              <a:gd name="connsiteY3-32" fmla="*/ 0 h 126326"/>
            </a:gdLst>
            <a:ahLst/>
            <a:cxnLst>
              <a:cxn ang="0">
                <a:pos x="connsiteX0-1" y="connsiteY0-2"/>
              </a:cxn>
              <a:cxn ang="0">
                <a:pos x="connsiteX1-3" y="connsiteY1-4"/>
              </a:cxn>
              <a:cxn ang="0">
                <a:pos x="connsiteX2-5" y="connsiteY2-6"/>
              </a:cxn>
              <a:cxn ang="0">
                <a:pos x="connsiteX3-7" y="connsiteY3-8"/>
              </a:cxn>
            </a:cxnLst>
            <a:rect l="l" t="t" r="r" b="b"/>
            <a:pathLst>
              <a:path w="353060" h="126326">
                <a:moveTo>
                  <a:pt x="132234" y="0"/>
                </a:moveTo>
                <a:lnTo>
                  <a:pt x="353060" y="126326"/>
                </a:lnTo>
                <a:lnTo>
                  <a:pt x="0" y="39204"/>
                </a:lnTo>
                <a:lnTo>
                  <a:pt x="132234" y="0"/>
                </a:lnTo>
                <a:close/>
              </a:path>
            </a:pathLst>
          </a:custGeom>
          <a:solidFill>
            <a:srgbClr val="FED33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sz="1100" dirty="0">
              <a:latin typeface="微软雅黑" panose="020B0503020204020204" charset="-122"/>
            </a:endParaRPr>
          </a:p>
        </p:txBody>
      </p:sp>
      <p:sp>
        <p:nvSpPr>
          <p:cNvPr id="15" name="MH_Other_7"/>
          <p:cNvSpPr/>
          <p:nvPr>
            <p:custDataLst>
              <p:tags r:id="rId8"/>
            </p:custDataLst>
          </p:nvPr>
        </p:nvSpPr>
        <p:spPr>
          <a:xfrm>
            <a:off x="5458412" y="2765306"/>
            <a:ext cx="2709863" cy="1653831"/>
          </a:xfrm>
          <a:prstGeom prst="roundRect">
            <a:avLst>
              <a:gd name="adj" fmla="val 2183"/>
            </a:avLst>
          </a:prstGeom>
          <a:solidFill>
            <a:srgbClr val="FECB0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120000"/>
              </a:lnSpc>
              <a:spcBef>
                <a:spcPts val="0"/>
              </a:spcBef>
              <a:spcAft>
                <a:spcPts val="0"/>
              </a:spcAft>
              <a:defRPr/>
            </a:pPr>
            <a:endParaRPr lang="zh-CN" altLang="en-US" sz="1100" dirty="0">
              <a:latin typeface="微软雅黑" panose="020B0503020204020204" charset="-122"/>
            </a:endParaRPr>
          </a:p>
        </p:txBody>
      </p:sp>
      <p:sp>
        <p:nvSpPr>
          <p:cNvPr id="16" name="MH_Other_8"/>
          <p:cNvSpPr/>
          <p:nvPr>
            <p:custDataLst>
              <p:tags r:id="rId9"/>
            </p:custDataLst>
          </p:nvPr>
        </p:nvSpPr>
        <p:spPr>
          <a:xfrm>
            <a:off x="5601287" y="2854206"/>
            <a:ext cx="2449513" cy="1478531"/>
          </a:xfrm>
          <a:prstGeom prst="roundRect">
            <a:avLst>
              <a:gd name="adj" fmla="val 2570"/>
            </a:avLst>
          </a:prstGeom>
          <a:solidFill>
            <a:srgbClr val="DDA21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120000"/>
              </a:lnSpc>
              <a:spcBef>
                <a:spcPts val="0"/>
              </a:spcBef>
              <a:spcAft>
                <a:spcPts val="0"/>
              </a:spcAft>
              <a:defRPr/>
            </a:pPr>
            <a:endParaRPr lang="zh-CN" altLang="en-US" sz="1100" dirty="0">
              <a:latin typeface="微软雅黑" panose="020B0503020204020204" charset="-122"/>
            </a:endParaRPr>
          </a:p>
        </p:txBody>
      </p:sp>
      <p:sp>
        <p:nvSpPr>
          <p:cNvPr id="17" name="MH_Text_2"/>
          <p:cNvSpPr/>
          <p:nvPr>
            <p:custDataLst>
              <p:tags r:id="rId10"/>
            </p:custDataLst>
          </p:nvPr>
        </p:nvSpPr>
        <p:spPr>
          <a:xfrm>
            <a:off x="5655262" y="2895481"/>
            <a:ext cx="2352675" cy="1340418"/>
          </a:xfrm>
          <a:prstGeom prst="roundRect">
            <a:avLst>
              <a:gd name="adj" fmla="val 219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90000" rIns="180000" bIns="90000" anchor="ctr">
            <a:normAutofit/>
          </a:bodyPr>
          <a:lstStyle/>
          <a:p>
            <a:pPr algn="just" fontAlgn="auto">
              <a:lnSpc>
                <a:spcPct val="170000"/>
              </a:lnSpc>
              <a:spcBef>
                <a:spcPts val="600"/>
              </a:spcBef>
              <a:spcAft>
                <a:spcPts val="600"/>
              </a:spcAft>
              <a:defRPr/>
            </a:pPr>
            <a:r>
              <a:rPr lang="zh-CN" altLang="en-US" sz="2000" dirty="0">
                <a:solidFill>
                  <a:srgbClr val="3D3D3D"/>
                </a:solidFill>
                <a:ea typeface="微软雅黑" panose="020B0503020204020204" charset="-122"/>
              </a:rPr>
              <a:t>温和的，并不危险的体验</a:t>
            </a:r>
            <a:endParaRPr lang="zh-CN" altLang="en-US" sz="2000" dirty="0">
              <a:solidFill>
                <a:srgbClr val="3D3D3D"/>
              </a:solidFill>
              <a:ea typeface="微软雅黑" panose="020B0503020204020204" charset="-122"/>
            </a:endParaRPr>
          </a:p>
        </p:txBody>
      </p:sp>
      <p:sp>
        <p:nvSpPr>
          <p:cNvPr id="18" name="MH_Text_1"/>
          <p:cNvSpPr/>
          <p:nvPr>
            <p:custDataLst>
              <p:tags r:id="rId11"/>
            </p:custDataLst>
          </p:nvPr>
        </p:nvSpPr>
        <p:spPr>
          <a:xfrm>
            <a:off x="1932575" y="2895481"/>
            <a:ext cx="2352675" cy="1340418"/>
          </a:xfrm>
          <a:prstGeom prst="roundRect">
            <a:avLst>
              <a:gd name="adj" fmla="val 219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90000" rIns="180000" bIns="90000" anchor="ctr">
            <a:normAutofit/>
          </a:bodyPr>
          <a:lstStyle/>
          <a:p>
            <a:pPr algn="just" fontAlgn="auto">
              <a:lnSpc>
                <a:spcPct val="170000"/>
              </a:lnSpc>
              <a:spcBef>
                <a:spcPts val="600"/>
              </a:spcBef>
              <a:spcAft>
                <a:spcPts val="600"/>
              </a:spcAft>
              <a:defRPr/>
            </a:pPr>
            <a:r>
              <a:rPr lang="zh-CN" altLang="en-US" sz="2000" dirty="0">
                <a:solidFill>
                  <a:srgbClr val="3D3D3D"/>
                </a:solidFill>
                <a:ea typeface="微软雅黑" panose="020B0503020204020204" charset="-122"/>
              </a:rPr>
              <a:t>等待的是疼痛的令人惊恐的体验</a:t>
            </a:r>
            <a:endParaRPr lang="zh-CN" altLang="en-US" sz="2000" dirty="0">
              <a:solidFill>
                <a:srgbClr val="3D3D3D"/>
              </a:solidFill>
              <a:ea typeface="微软雅黑" panose="020B0503020204020204" charset="-122"/>
            </a:endParaRPr>
          </a:p>
        </p:txBody>
      </p:sp>
      <p:sp>
        <p:nvSpPr>
          <p:cNvPr id="19" name="MH_SubTitle_2"/>
          <p:cNvSpPr/>
          <p:nvPr>
            <p:custDataLst>
              <p:tags r:id="rId12"/>
            </p:custDataLst>
          </p:nvPr>
        </p:nvSpPr>
        <p:spPr>
          <a:xfrm rot="21196639">
            <a:off x="4794837" y="2004893"/>
            <a:ext cx="1557338" cy="465138"/>
          </a:xfrm>
          <a:custGeom>
            <a:avLst/>
            <a:gdLst>
              <a:gd name="connsiteX0" fmla="*/ 2353768 w 2353768"/>
              <a:gd name="connsiteY0" fmla="*/ 28003 h 703073"/>
              <a:gd name="connsiteX1" fmla="*/ 2082849 w 2353768"/>
              <a:gd name="connsiteY1" fmla="*/ 702482 h 703073"/>
              <a:gd name="connsiteX2" fmla="*/ 0 w 2353768"/>
              <a:gd name="connsiteY2" fmla="*/ 703073 h 703073"/>
              <a:gd name="connsiteX3" fmla="*/ 105662 w 2353768"/>
              <a:gd name="connsiteY3" fmla="*/ 0 h 703073"/>
            </a:gdLst>
            <a:ahLst/>
            <a:cxnLst>
              <a:cxn ang="0">
                <a:pos x="connsiteX0" y="connsiteY0"/>
              </a:cxn>
              <a:cxn ang="0">
                <a:pos x="connsiteX1" y="connsiteY1"/>
              </a:cxn>
              <a:cxn ang="0">
                <a:pos x="connsiteX2" y="connsiteY2"/>
              </a:cxn>
              <a:cxn ang="0">
                <a:pos x="connsiteX3" y="connsiteY3"/>
              </a:cxn>
            </a:cxnLst>
            <a:rect l="l" t="t" r="r" b="b"/>
            <a:pathLst>
              <a:path w="2353768" h="703073">
                <a:moveTo>
                  <a:pt x="2353768" y="28003"/>
                </a:moveTo>
                <a:lnTo>
                  <a:pt x="2082849" y="702482"/>
                </a:lnTo>
                <a:lnTo>
                  <a:pt x="0" y="703073"/>
                </a:lnTo>
                <a:lnTo>
                  <a:pt x="105662" y="0"/>
                </a:lnTo>
                <a:close/>
              </a:path>
            </a:pathLst>
          </a:custGeom>
          <a:solidFill>
            <a:srgbClr val="F9C4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b="1" dirty="0" smtClean="0">
                <a:solidFill>
                  <a:srgbClr val="FFFFFF"/>
                </a:solidFill>
                <a:latin typeface="微软雅黑" panose="020B0503020204020204" charset="-122"/>
                <a:ea typeface="微软雅黑" panose="020B0503020204020204" charset="-122"/>
              </a:rPr>
              <a:t>低焦虑</a:t>
            </a:r>
            <a:endParaRPr lang="zh-CN" altLang="en-US" b="1" dirty="0">
              <a:solidFill>
                <a:srgbClr val="FFFFFF"/>
              </a:solidFill>
              <a:latin typeface="微软雅黑" panose="020B0503020204020204" charset="-122"/>
              <a:ea typeface="微软雅黑" panose="020B0503020204020204" charset="-122"/>
            </a:endParaRPr>
          </a:p>
        </p:txBody>
      </p:sp>
      <p:sp>
        <p:nvSpPr>
          <p:cNvPr id="20" name="MH_SubTitle_1"/>
          <p:cNvSpPr/>
          <p:nvPr>
            <p:custDataLst>
              <p:tags r:id="rId13"/>
            </p:custDataLst>
          </p:nvPr>
        </p:nvSpPr>
        <p:spPr>
          <a:xfrm rot="21196639">
            <a:off x="1072150" y="2004893"/>
            <a:ext cx="1557337" cy="465138"/>
          </a:xfrm>
          <a:custGeom>
            <a:avLst/>
            <a:gdLst>
              <a:gd name="connsiteX0" fmla="*/ 2353768 w 2353768"/>
              <a:gd name="connsiteY0" fmla="*/ 28003 h 703073"/>
              <a:gd name="connsiteX1" fmla="*/ 2082849 w 2353768"/>
              <a:gd name="connsiteY1" fmla="*/ 702482 h 703073"/>
              <a:gd name="connsiteX2" fmla="*/ 0 w 2353768"/>
              <a:gd name="connsiteY2" fmla="*/ 703073 h 703073"/>
              <a:gd name="connsiteX3" fmla="*/ 105662 w 2353768"/>
              <a:gd name="connsiteY3" fmla="*/ 0 h 703073"/>
            </a:gdLst>
            <a:ahLst/>
            <a:cxnLst>
              <a:cxn ang="0">
                <a:pos x="connsiteX0" y="connsiteY0"/>
              </a:cxn>
              <a:cxn ang="0">
                <a:pos x="connsiteX1" y="connsiteY1"/>
              </a:cxn>
              <a:cxn ang="0">
                <a:pos x="connsiteX2" y="connsiteY2"/>
              </a:cxn>
              <a:cxn ang="0">
                <a:pos x="connsiteX3" y="connsiteY3"/>
              </a:cxn>
            </a:cxnLst>
            <a:rect l="l" t="t" r="r" b="b"/>
            <a:pathLst>
              <a:path w="2353768" h="703073">
                <a:moveTo>
                  <a:pt x="2353768" y="28003"/>
                </a:moveTo>
                <a:lnTo>
                  <a:pt x="2082849" y="702482"/>
                </a:lnTo>
                <a:lnTo>
                  <a:pt x="0" y="703073"/>
                </a:lnTo>
                <a:lnTo>
                  <a:pt x="10566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b="1" dirty="0" smtClean="0">
                <a:solidFill>
                  <a:srgbClr val="FFFFFF"/>
                </a:solidFill>
                <a:latin typeface="微软雅黑" panose="020B0503020204020204" charset="-122"/>
                <a:ea typeface="微软雅黑" panose="020B0503020204020204" charset="-122"/>
              </a:rPr>
              <a:t>高焦虑</a:t>
            </a:r>
            <a:endParaRPr lang="zh-CN" altLang="en-US" b="1" dirty="0">
              <a:solidFill>
                <a:srgbClr val="FFFFFF"/>
              </a:solidFill>
              <a:latin typeface="微软雅黑" panose="020B0503020204020204" charset="-122"/>
              <a:ea typeface="微软雅黑" panose="020B0503020204020204" charset="-122"/>
            </a:endParaRPr>
          </a:p>
        </p:txBody>
      </p:sp>
      <p:sp>
        <p:nvSpPr>
          <p:cNvPr id="4" name="矩形 3"/>
          <p:cNvSpPr/>
          <p:nvPr/>
        </p:nvSpPr>
        <p:spPr>
          <a:xfrm>
            <a:off x="1735725" y="5001562"/>
            <a:ext cx="5198502" cy="707886"/>
          </a:xfrm>
          <a:prstGeom prst="rect">
            <a:avLst/>
          </a:prstGeom>
        </p:spPr>
        <p:txBody>
          <a:bodyPr wrap="square">
            <a:spAutoFit/>
          </a:bodyPr>
          <a:lstStyle/>
          <a:p>
            <a:r>
              <a:rPr lang="zh-CN" altLang="en-US" sz="2000" b="1" dirty="0" smtClean="0"/>
              <a:t>等候期间，要求每名被</a:t>
            </a:r>
            <a:r>
              <a:rPr lang="zh-CN" altLang="en-US" sz="2000" b="1" dirty="0"/>
              <a:t>试指出自己是愿意一个人</a:t>
            </a:r>
            <a:r>
              <a:rPr lang="zh-CN" altLang="en-US" sz="2000" b="1" dirty="0" smtClean="0"/>
              <a:t>等？和</a:t>
            </a:r>
            <a:r>
              <a:rPr lang="zh-CN" altLang="en-US" sz="2000" b="1" dirty="0"/>
              <a:t>他人一起</a:t>
            </a:r>
            <a:r>
              <a:rPr lang="zh-CN" altLang="en-US" sz="2000" b="1" dirty="0" smtClean="0"/>
              <a:t>等？还是无所谓？</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anim calcmode="lin" valueType="num">
                                      <p:cBhvr>
                                        <p:cTn id="63" dur="1000" fill="hold"/>
                                        <p:tgtEl>
                                          <p:spTgt spid="20"/>
                                        </p:tgtEl>
                                        <p:attrNameLst>
                                          <p:attrName>ppt_x</p:attrName>
                                        </p:attrNameLst>
                                      </p:cBhvr>
                                      <p:tavLst>
                                        <p:tav tm="0">
                                          <p:val>
                                            <p:strVal val="#ppt_x"/>
                                          </p:val>
                                        </p:tav>
                                        <p:tav tm="100000">
                                          <p:val>
                                            <p:strVal val="#ppt_x"/>
                                          </p:val>
                                        </p:tav>
                                      </p:tavLst>
                                    </p:anim>
                                    <p:anim calcmode="lin" valueType="num">
                                      <p:cBhvr>
                                        <p:cTn id="6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1000"/>
                                        <p:tgtEl>
                                          <p:spTgt spid="4"/>
                                        </p:tgtEl>
                                      </p:cBhvr>
                                    </p:animEffect>
                                    <p:anim calcmode="lin" valueType="num">
                                      <p:cBhvr>
                                        <p:cTn id="70" dur="1000" fill="hold"/>
                                        <p:tgtEl>
                                          <p:spTgt spid="4"/>
                                        </p:tgtEl>
                                        <p:attrNameLst>
                                          <p:attrName>ppt_x</p:attrName>
                                        </p:attrNameLst>
                                      </p:cBhvr>
                                      <p:tavLst>
                                        <p:tav tm="0">
                                          <p:val>
                                            <p:strVal val="#ppt_x"/>
                                          </p:val>
                                        </p:tav>
                                        <p:tav tm="100000">
                                          <p:val>
                                            <p:strVal val="#ppt_x"/>
                                          </p:val>
                                        </p:tav>
                                      </p:tavLst>
                                    </p:anim>
                                    <p:anim calcmode="lin" valueType="num">
                                      <p:cBhvr>
                                        <p:cTn id="7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7ECE64A-3634-48CB-A40E-239E1BBD44F7}" type="slidenum">
              <a:rPr lang="zh-CN" altLang="en-US" sz="1400" smtClean="0"/>
            </a:fld>
            <a:endParaRPr lang="zh-CN" altLang="en-US" sz="1400" smtClean="0"/>
          </a:p>
        </p:txBody>
      </p:sp>
      <p:sp>
        <p:nvSpPr>
          <p:cNvPr id="13315" name="TextBox 4"/>
          <p:cNvSpPr txBox="1">
            <a:spLocks noChangeArrowheads="1"/>
          </p:cNvSpPr>
          <p:nvPr/>
        </p:nvSpPr>
        <p:spPr bwMode="auto">
          <a:xfrm>
            <a:off x="656425" y="5248664"/>
            <a:ext cx="7991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b="1" dirty="0">
                <a:latin typeface="隶书" panose="02010509060101010101" pitchFamily="49" charset="-122"/>
                <a:ea typeface="隶书" panose="02010509060101010101" pitchFamily="49" charset="-122"/>
              </a:rPr>
              <a:t>为了缓解自己的恐惧和焦虑，人们常常寻求有人陪伴。不仅如此，人们常常会有合群需要，来满足人对支持、友谊和信息的需要，以及被认可的需要。</a:t>
            </a:r>
            <a:endParaRPr lang="zh-CN" altLang="en-US" sz="2400" b="1" dirty="0">
              <a:latin typeface="隶书" panose="02010509060101010101" pitchFamily="49" charset="-122"/>
              <a:ea typeface="隶书" panose="02010509060101010101" pitchFamily="49" charset="-122"/>
            </a:endParaRPr>
          </a:p>
        </p:txBody>
      </p:sp>
      <p:pic>
        <p:nvPicPr>
          <p:cNvPr id="13316" name="Picture 8" descr="http://easyread.ph.126.net/yfTB5ftlRCQ-O9D8B-oq8A==/780655454744352431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34044" y="172482"/>
            <a:ext cx="2208608" cy="165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7"/>
          <p:cNvSpPr txBox="1">
            <a:spLocks noChangeArrowheads="1"/>
          </p:cNvSpPr>
          <p:nvPr/>
        </p:nvSpPr>
        <p:spPr bwMode="auto">
          <a:xfrm>
            <a:off x="3635896" y="755038"/>
            <a:ext cx="3888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dirty="0" err="1"/>
              <a:t>Zilstein</a:t>
            </a:r>
            <a:r>
              <a:rPr lang="zh-CN" altLang="en-US" sz="2400" b="1" dirty="0"/>
              <a:t>电击实验</a:t>
            </a:r>
            <a:endParaRPr lang="zh-CN" altLang="en-US" sz="2400" b="1" dirty="0"/>
          </a:p>
        </p:txBody>
      </p:sp>
      <p:sp>
        <p:nvSpPr>
          <p:cNvPr id="2" name="矩形 1"/>
          <p:cNvSpPr/>
          <p:nvPr/>
        </p:nvSpPr>
        <p:spPr>
          <a:xfrm>
            <a:off x="1225487" y="1340768"/>
            <a:ext cx="5148560" cy="369332"/>
          </a:xfrm>
          <a:prstGeom prst="rect">
            <a:avLst/>
          </a:prstGeom>
        </p:spPr>
        <p:txBody>
          <a:bodyPr wrap="square">
            <a:spAutoFit/>
          </a:bodyPr>
          <a:lstStyle/>
          <a:p>
            <a:r>
              <a:rPr lang="en-US" altLang="zh-CN" dirty="0"/>
              <a:t>Does affiliation desires increase with anxiety?</a:t>
            </a:r>
            <a:endParaRPr lang="zh-CN" altLang="en-US" dirty="0"/>
          </a:p>
        </p:txBody>
      </p:sp>
      <p:pic>
        <p:nvPicPr>
          <p:cNvPr id="8" name="图片 7"/>
          <p:cNvPicPr>
            <a:picLocks noChangeAspect="1"/>
          </p:cNvPicPr>
          <p:nvPr/>
        </p:nvPicPr>
        <p:blipFill rotWithShape="1">
          <a:blip r:embed="rId2" cstate="print"/>
          <a:srcRect t="41449"/>
          <a:stretch>
            <a:fillRect/>
          </a:stretch>
        </p:blipFill>
        <p:spPr>
          <a:xfrm>
            <a:off x="2267744" y="1818910"/>
            <a:ext cx="3549639" cy="34397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1000"/>
                                        <p:tgtEl>
                                          <p:spTgt spid="13315"/>
                                        </p:tgtEl>
                                      </p:cBhvr>
                                    </p:animEffect>
                                    <p:anim calcmode="lin" valueType="num">
                                      <p:cBhvr>
                                        <p:cTn id="8" dur="1000" fill="hold"/>
                                        <p:tgtEl>
                                          <p:spTgt spid="13315"/>
                                        </p:tgtEl>
                                        <p:attrNameLst>
                                          <p:attrName>ppt_x</p:attrName>
                                        </p:attrNameLst>
                                      </p:cBhvr>
                                      <p:tavLst>
                                        <p:tav tm="0">
                                          <p:val>
                                            <p:strVal val="#ppt_x"/>
                                          </p:val>
                                        </p:tav>
                                        <p:tav tm="100000">
                                          <p:val>
                                            <p:strVal val="#ppt_x"/>
                                          </p:val>
                                        </p:tav>
                                      </p:tavLst>
                                    </p:anim>
                                    <p:anim calcmode="lin" valueType="num">
                                      <p:cBhvr>
                                        <p:cTn id="9"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http://www.yododo.com/files/photo/2010-03-21/01277F1EA7341544FF808081277D3578.jpg"/>
          <p:cNvPicPr>
            <a:picLocks noChangeAspect="1"/>
          </p:cNvPicPr>
          <p:nvPr/>
        </p:nvPicPr>
        <p:blipFill>
          <a:blip r:embed="rId1" cstate="print"/>
          <a:stretch>
            <a:fillRect/>
          </a:stretch>
        </p:blipFill>
        <p:spPr>
          <a:xfrm>
            <a:off x="4045512" y="4060129"/>
            <a:ext cx="4077312" cy="2202103"/>
          </a:xfrm>
          <a:prstGeom prst="rect">
            <a:avLst/>
          </a:prstGeom>
          <a:noFill/>
          <a:ln w="9525">
            <a:noFill/>
          </a:ln>
        </p:spPr>
      </p:pic>
      <p:sp>
        <p:nvSpPr>
          <p:cNvPr id="6" name="矩形 1"/>
          <p:cNvSpPr>
            <a:spLocks noChangeArrowheads="1"/>
          </p:cNvSpPr>
          <p:nvPr/>
        </p:nvSpPr>
        <p:spPr bwMode="auto">
          <a:xfrm>
            <a:off x="395536" y="1285704"/>
            <a:ext cx="56886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latin typeface="+mn-ea"/>
                <a:ea typeface="+mn-ea"/>
              </a:rPr>
              <a:t>1</a:t>
            </a:r>
            <a:r>
              <a:rPr lang="zh-CN" altLang="en-US" sz="2800" b="1" dirty="0" smtClean="0">
                <a:latin typeface="+mn-ea"/>
                <a:ea typeface="+mn-ea"/>
              </a:rPr>
              <a:t>、促进大学生的社会化进程</a:t>
            </a:r>
            <a:r>
              <a:rPr lang="zh-CN" altLang="en-US" sz="2800" b="1" dirty="0" smtClean="0"/>
              <a:t>       </a:t>
            </a:r>
            <a:endParaRPr lang="zh-CN" altLang="en-US" sz="2800" b="1"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042816"/>
            <a:ext cx="2736304" cy="223673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0264" y="1826237"/>
            <a:ext cx="4227808" cy="2216579"/>
          </a:xfrm>
          <a:prstGeom prst="rect">
            <a:avLst/>
          </a:prstGeom>
        </p:spPr>
      </p:pic>
      <p:sp>
        <p:nvSpPr>
          <p:cNvPr id="11" name="Text Box 5"/>
          <p:cNvSpPr txBox="1">
            <a:spLocks noChangeArrowheads="1"/>
          </p:cNvSpPr>
          <p:nvPr/>
        </p:nvSpPr>
        <p:spPr bwMode="auto">
          <a:xfrm>
            <a:off x="917594" y="1965030"/>
            <a:ext cx="284431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eaLnBrk="1" hangingPunct="1">
              <a:spcBef>
                <a:spcPct val="50000"/>
              </a:spcBef>
            </a:pPr>
            <a:r>
              <a:rPr lang="zh-CN" altLang="en-US" sz="2000" dirty="0" smtClean="0"/>
              <a:t>个体由自然人转为社会人的过程中，所必备的知识、技能、社会道德规范等，都需要在社会中与他人交往中完成。</a:t>
            </a:r>
            <a:endParaRPr lang="zh-CN" altLang="en-US" sz="2000" dirty="0"/>
          </a:p>
        </p:txBody>
      </p:sp>
      <p:sp>
        <p:nvSpPr>
          <p:cNvPr id="2" name="矩形 1"/>
          <p:cNvSpPr/>
          <p:nvPr/>
        </p:nvSpPr>
        <p:spPr>
          <a:xfrm>
            <a:off x="2429522" y="673533"/>
            <a:ext cx="4333238" cy="523220"/>
          </a:xfrm>
          <a:prstGeom prst="rect">
            <a:avLst/>
          </a:prstGeom>
        </p:spPr>
        <p:txBody>
          <a:bodyPr wrap="none">
            <a:spAutoFit/>
          </a:bodyPr>
          <a:lstStyle/>
          <a:p>
            <a:pPr lvl="0" algn="ctr"/>
            <a:r>
              <a:rPr lang="zh-CN" altLang="en-US" sz="2800" b="1" dirty="0" smtClean="0">
                <a:latin typeface="宋体" panose="02010600030101010101" pitchFamily="2" charset="-122"/>
              </a:rPr>
              <a:t>三</a:t>
            </a:r>
            <a:r>
              <a:rPr lang="en-US" altLang="zh-CN" sz="2800" b="1" dirty="0" smtClean="0">
                <a:latin typeface="宋体" panose="02010600030101010101" pitchFamily="2" charset="-122"/>
              </a:rPr>
              <a:t>.</a:t>
            </a:r>
            <a:r>
              <a:rPr lang="zh-CN" altLang="en-US" sz="2800" b="1" dirty="0" smtClean="0">
                <a:latin typeface="宋体" panose="02010600030101010101" pitchFamily="2" charset="-122"/>
              </a:rPr>
              <a:t>大学生人际交往的意义</a:t>
            </a:r>
            <a:endParaRPr lang="en-US" altLang="zh-CN" sz="2800" b="1" dirty="0">
              <a:latin typeface="宋体" panose="02010600030101010101" pitchFamily="2" charset="-122"/>
            </a:endParaRPr>
          </a:p>
        </p:txBody>
      </p:sp>
      <p:sp>
        <p:nvSpPr>
          <p:cNvPr id="8" name="矩形 7"/>
          <p:cNvSpPr/>
          <p:nvPr/>
        </p:nvSpPr>
        <p:spPr>
          <a:xfrm>
            <a:off x="6012160" y="0"/>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16"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bldLvl="0" autoUpdateAnimBg="0"/>
      <p:bldP spid="11" grpId="1" bldLvl="0" autoUpdateAnimBg="0"/>
      <p:bldP spid="11" grpId="2" bldLvl="0" autoUpdateAnimBg="0"/>
      <p:bldP spid="11" grpId="3" bldLvl="0" autoUpdateAnimBg="0"/>
      <p:bldP spid="11" grpId="4" bldLvl="0" autoUpdateAnimBg="0"/>
      <p:bldP spid="11" grpId="5" bldLvl="0" autoUpdateAnimBg="0"/>
      <p:bldP spid="11" grpId="6" bldLvl="0" autoUpdateAnimBg="0"/>
      <p:bldP spid="11" grpId="7" bldLvl="0" autoUpdateAnimBg="0"/>
      <p:bldP spid="11" grpId="8" bldLvl="0" autoUpdateAnimBg="0"/>
      <p:bldP spid="11" grpId="9" bldLvl="0" autoUpdateAnimBg="0"/>
      <p:bldP spid="11" grpId="10" bldLvl="0" autoUpdateAnimBg="0"/>
      <p:bldP spid="11" grpId="11" bldLvl="0" autoUpdateAnimBg="0"/>
      <p:bldP spid="11" grpId="12" bldLvl="0" autoUpdateAnimBg="0"/>
      <p:bldP spid="11" grpId="13" bldLvl="0" autoUpdateAnimBg="0"/>
      <p:bldP spid="11" grpId="14" bldLvl="0" autoUpdateAnimBg="0"/>
      <p:bldP spid="11" grpId="15" bldLvl="0" autoUpdateAnimBg="0"/>
      <p:bldP spid="11" grpId="16"/>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220071" y="3125950"/>
            <a:ext cx="31683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dirty="0"/>
              <a:t>自知                  自不知</a:t>
            </a:r>
            <a:endParaRPr lang="zh-CN" altLang="zh-CN" sz="2000" dirty="0"/>
          </a:p>
        </p:txBody>
      </p:sp>
      <p:sp>
        <p:nvSpPr>
          <p:cNvPr id="6" name="Text Box 5"/>
          <p:cNvSpPr txBox="1">
            <a:spLocks noChangeArrowheads="1"/>
          </p:cNvSpPr>
          <p:nvPr/>
        </p:nvSpPr>
        <p:spPr bwMode="auto">
          <a:xfrm>
            <a:off x="4211960" y="4003873"/>
            <a:ext cx="49244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dirty="0"/>
              <a:t>他知         他不知</a:t>
            </a:r>
            <a:endParaRPr lang="zh-CN" altLang="zh-CN" sz="2000" dirty="0"/>
          </a:p>
        </p:txBody>
      </p:sp>
      <p:graphicFrame>
        <p:nvGraphicFramePr>
          <p:cNvPr id="7" name="Group 6"/>
          <p:cNvGraphicFramePr>
            <a:graphicFrameLocks noGrp="1"/>
          </p:cNvGraphicFramePr>
          <p:nvPr/>
        </p:nvGraphicFramePr>
        <p:xfrm>
          <a:off x="4788024" y="3645024"/>
          <a:ext cx="3649586" cy="2599369"/>
        </p:xfrm>
        <a:graphic>
          <a:graphicData uri="http://schemas.openxmlformats.org/drawingml/2006/table">
            <a:tbl>
              <a:tblPr>
                <a:tableStyleId>{3C2FFA5D-87B4-456A-9821-1D502468CF0F}</a:tableStyleId>
              </a:tblPr>
              <a:tblGrid>
                <a:gridCol w="1824793"/>
                <a:gridCol w="1824793"/>
              </a:tblGrid>
              <a:tr h="1280029">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u="none" strike="noStrike" cap="none" normalizeH="0" baseline="0" dirty="0" smtClean="0">
                          <a:ln>
                            <a:noFill/>
                          </a:ln>
                          <a:effectLst/>
                        </a:rPr>
                        <a:t>A</a:t>
                      </a:r>
                      <a:endParaRPr kumimoji="0" lang="zh-CN" altLang="en-US" sz="18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u="none" strike="noStrike" cap="none" normalizeH="0" baseline="0" dirty="0" smtClean="0">
                          <a:ln>
                            <a:noFill/>
                          </a:ln>
                          <a:effectLst/>
                        </a:rPr>
                        <a:t>公开的我</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57467" marR="57467" marT="28734" marB="2873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u="none" strike="noStrike" cap="none" normalizeH="0" baseline="0" dirty="0" smtClean="0">
                          <a:ln>
                            <a:noFill/>
                          </a:ln>
                          <a:effectLst/>
                        </a:rPr>
                        <a:t>B</a:t>
                      </a:r>
                      <a:endParaRPr kumimoji="0" lang="zh-CN" altLang="en-US" sz="18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u="none" strike="noStrike" cap="none" normalizeH="0" baseline="0" dirty="0" smtClean="0">
                          <a:ln>
                            <a:noFill/>
                          </a:ln>
                          <a:effectLst/>
                        </a:rPr>
                        <a:t>盲目的我</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57467" marR="57467" marT="28734" marB="28734" horzOverflow="overflow"/>
                </a:tc>
              </a:tr>
              <a:tr h="1292022">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u="none" strike="noStrike" cap="none" normalizeH="0" baseline="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u="none" strike="noStrike" cap="none" normalizeH="0" baseline="0" smtClean="0">
                          <a:ln>
                            <a:noFill/>
                          </a:ln>
                          <a:effectLst/>
                        </a:rPr>
                        <a:t>C</a:t>
                      </a:r>
                      <a:endParaRPr kumimoji="0" lang="zh-CN" altLang="en-US" sz="1800" u="none" strike="noStrike" cap="none" normalizeH="0" baseline="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u="none" strike="noStrike" cap="none" normalizeH="0" baseline="0" smtClean="0">
                          <a:ln>
                            <a:noFill/>
                          </a:ln>
                          <a:effectLst/>
                        </a:rPr>
                        <a:t>秘密的我</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57467" marR="57467" marT="28734" marB="2873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u="none" strike="noStrike" cap="none" normalizeH="0" baseline="0" dirty="0" smtClean="0">
                          <a:ln>
                            <a:noFill/>
                          </a:ln>
                          <a:effectLst/>
                        </a:rPr>
                        <a:t>D</a:t>
                      </a:r>
                      <a:endParaRPr kumimoji="0" lang="zh-CN" altLang="en-US" sz="18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u="none" strike="noStrike" cap="none" normalizeH="0" baseline="0" dirty="0" smtClean="0">
                          <a:ln>
                            <a:noFill/>
                          </a:ln>
                          <a:effectLst/>
                        </a:rPr>
                        <a:t>未知的我</a:t>
                      </a:r>
                      <a:endParaRPr kumimoji="0" lang="zh-CN" altLang="en-US" sz="18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57467" marR="57467" marT="28734" marB="28734" horzOverflow="overflow"/>
                </a:tc>
              </a:tr>
            </a:tbl>
          </a:graphicData>
        </a:graphic>
      </p:graphicFrame>
      <p:sp>
        <p:nvSpPr>
          <p:cNvPr id="9" name="矩形 1"/>
          <p:cNvSpPr>
            <a:spLocks noChangeArrowheads="1"/>
          </p:cNvSpPr>
          <p:nvPr/>
        </p:nvSpPr>
        <p:spPr bwMode="auto">
          <a:xfrm>
            <a:off x="555323" y="980728"/>
            <a:ext cx="56886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latin typeface="+mn-ea"/>
                <a:ea typeface="+mn-ea"/>
              </a:rPr>
              <a:t>2</a:t>
            </a:r>
            <a:r>
              <a:rPr lang="zh-CN" altLang="en-US" sz="2800" b="1" dirty="0" smtClean="0">
                <a:latin typeface="+mn-ea"/>
                <a:ea typeface="+mn-ea"/>
              </a:rPr>
              <a:t>、促进大学生</a:t>
            </a:r>
            <a:r>
              <a:rPr lang="zh-CN" altLang="en-US" sz="2800" b="1" dirty="0">
                <a:latin typeface="+mn-ea"/>
                <a:ea typeface="+mn-ea"/>
              </a:rPr>
              <a:t>自我</a:t>
            </a:r>
            <a:r>
              <a:rPr lang="zh-CN" altLang="en-US" sz="2800" b="1" dirty="0" smtClean="0">
                <a:latin typeface="+mn-ea"/>
                <a:ea typeface="+mn-ea"/>
              </a:rPr>
              <a:t>认识的深化</a:t>
            </a:r>
            <a:endParaRPr lang="zh-CN" altLang="en-US" sz="2800" b="1" dirty="0"/>
          </a:p>
        </p:txBody>
      </p:sp>
      <p:sp>
        <p:nvSpPr>
          <p:cNvPr id="11" name="Text Box 5"/>
          <p:cNvSpPr txBox="1">
            <a:spLocks noChangeArrowheads="1"/>
          </p:cNvSpPr>
          <p:nvPr/>
        </p:nvSpPr>
        <p:spPr bwMode="auto">
          <a:xfrm>
            <a:off x="955166" y="1702661"/>
            <a:ext cx="74332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eaLnBrk="1" hangingPunct="1">
              <a:spcBef>
                <a:spcPct val="50000"/>
              </a:spcBef>
            </a:pPr>
            <a:r>
              <a:rPr lang="zh-CN" altLang="en-US" sz="2000" dirty="0" smtClean="0"/>
              <a:t>人贵有自知之明。自知之明需要通过与他们交往、交流、比较、他人评价等方面归纳总结而获得。</a:t>
            </a:r>
            <a:endParaRPr lang="zh-CN" altLang="en-US" sz="2000"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55576" y="3125950"/>
            <a:ext cx="3048000" cy="3048000"/>
          </a:xfrm>
          <a:prstGeom prst="rect">
            <a:avLst/>
          </a:prstGeom>
        </p:spPr>
      </p:pic>
      <p:sp>
        <p:nvSpPr>
          <p:cNvPr id="8" name="矩形 7"/>
          <p:cNvSpPr/>
          <p:nvPr/>
        </p:nvSpPr>
        <p:spPr>
          <a:xfrm>
            <a:off x="6084168" y="0"/>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16"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bldLvl="0" autoUpdateAnimBg="0"/>
      <p:bldP spid="11" grpId="1" bldLvl="0" autoUpdateAnimBg="0"/>
      <p:bldP spid="11" grpId="2" bldLvl="0" autoUpdateAnimBg="0"/>
      <p:bldP spid="11" grpId="3" bldLvl="0" autoUpdateAnimBg="0"/>
      <p:bldP spid="11" grpId="4" bldLvl="0" autoUpdateAnimBg="0"/>
      <p:bldP spid="11" grpId="5" bldLvl="0" autoUpdateAnimBg="0"/>
      <p:bldP spid="11" grpId="6" bldLvl="0" autoUpdateAnimBg="0"/>
      <p:bldP spid="11" grpId="7" bldLvl="0" autoUpdateAnimBg="0"/>
      <p:bldP spid="11" grpId="8" bldLvl="0" autoUpdateAnimBg="0"/>
      <p:bldP spid="11" grpId="9" bldLvl="0" autoUpdateAnimBg="0"/>
      <p:bldP spid="11" grpId="10" bldLvl="0" autoUpdateAnimBg="0"/>
      <p:bldP spid="11" grpId="11" bldLvl="0" autoUpdateAnimBg="0"/>
      <p:bldP spid="11" grpId="12" bldLvl="0" autoUpdateAnimBg="0"/>
      <p:bldP spid="11" grpId="13" bldLvl="0" autoUpdateAnimBg="0"/>
      <p:bldP spid="11" grpId="14" bldLvl="0" autoUpdateAnimBg="0"/>
      <p:bldP spid="11" grpId="15" bldLvl="0" autoUpdateAnimBg="0"/>
      <p:bldP spid="11" grpId="16"/>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1"/>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pic>
        <p:nvPicPr>
          <p:cNvPr id="13315" name="Picture 8" descr="http://easyread.ph.126.net/yfTB5ftlRCQ-O9D8B-oq8A==/7806554547443524319.jpg"/>
          <p:cNvPicPr>
            <a:picLocks noChangeAspect="1"/>
          </p:cNvPicPr>
          <p:nvPr/>
        </p:nvPicPr>
        <p:blipFill>
          <a:blip r:embed="rId1" cstate="print"/>
          <a:stretch>
            <a:fillRect/>
          </a:stretch>
        </p:blipFill>
        <p:spPr>
          <a:xfrm>
            <a:off x="1281618" y="2036682"/>
            <a:ext cx="3421562" cy="2566273"/>
          </a:xfrm>
          <a:prstGeom prst="rect">
            <a:avLst/>
          </a:prstGeom>
          <a:noFill/>
          <a:ln w="9525">
            <a:noFill/>
          </a:ln>
        </p:spPr>
      </p:pic>
      <p:sp>
        <p:nvSpPr>
          <p:cNvPr id="13316" name="TextBox 7"/>
          <p:cNvSpPr txBox="1"/>
          <p:nvPr/>
        </p:nvSpPr>
        <p:spPr>
          <a:xfrm>
            <a:off x="2267744" y="4734720"/>
            <a:ext cx="1944688" cy="369887"/>
          </a:xfrm>
          <a:prstGeom prst="rect">
            <a:avLst/>
          </a:prstGeom>
          <a:noFill/>
          <a:ln w="9525">
            <a:noFill/>
          </a:ln>
        </p:spPr>
        <p:txBody>
          <a:bodyPr anchor="t">
            <a:spAutoFit/>
          </a:bodyPr>
          <a:lstStyle/>
          <a:p>
            <a:pPr lvl="0" indent="0" eaLnBrk="0" hangingPunct="0"/>
            <a:r>
              <a:rPr lang="en-US" altLang="zh-CN" b="1" dirty="0">
                <a:solidFill>
                  <a:srgbClr val="FF5050"/>
                </a:solidFill>
                <a:latin typeface="Arial" panose="020B0604020202020204" pitchFamily="34" charset="0"/>
                <a:ea typeface="宋体" panose="02010600030101010101" pitchFamily="2" charset="-122"/>
              </a:rPr>
              <a:t>Zilstein</a:t>
            </a:r>
            <a:r>
              <a:rPr lang="zh-CN" altLang="en-US" b="1" dirty="0">
                <a:solidFill>
                  <a:srgbClr val="FF5050"/>
                </a:solidFill>
                <a:latin typeface="Arial" panose="020B0604020202020204" pitchFamily="34" charset="0"/>
                <a:ea typeface="宋体" panose="02010600030101010101" pitchFamily="2" charset="-122"/>
              </a:rPr>
              <a:t>电击实验</a:t>
            </a:r>
            <a:endParaRPr lang="zh-CN" altLang="en-US" b="1" dirty="0">
              <a:solidFill>
                <a:srgbClr val="FF5050"/>
              </a:solidFill>
              <a:latin typeface="Arial" panose="020B0604020202020204" pitchFamily="34" charset="0"/>
              <a:ea typeface="宋体" panose="02010600030101010101" pitchFamily="2" charset="-122"/>
            </a:endParaRPr>
          </a:p>
        </p:txBody>
      </p:sp>
      <p:sp>
        <p:nvSpPr>
          <p:cNvPr id="6" name="矩形 1"/>
          <p:cNvSpPr>
            <a:spLocks noChangeArrowheads="1"/>
          </p:cNvSpPr>
          <p:nvPr/>
        </p:nvSpPr>
        <p:spPr bwMode="auto">
          <a:xfrm>
            <a:off x="395536" y="1196753"/>
            <a:ext cx="67687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latin typeface="+mn-ea"/>
                <a:ea typeface="+mn-ea"/>
              </a:rPr>
              <a:t>3</a:t>
            </a:r>
            <a:r>
              <a:rPr lang="zh-CN" altLang="en-US" sz="2800" b="1" dirty="0" smtClean="0">
                <a:latin typeface="+mn-ea"/>
                <a:ea typeface="+mn-ea"/>
              </a:rPr>
              <a:t>、维持大学生身心健康的重要保证</a:t>
            </a:r>
            <a:endParaRPr lang="zh-CN" altLang="en-US" sz="2800" b="1" dirty="0"/>
          </a:p>
        </p:txBody>
      </p:sp>
      <p:pic>
        <p:nvPicPr>
          <p:cNvPr id="7" name="Picture 10" descr="http://img.taopic.com/uploads/allimg/110820/1369-110R01KZ616.jpg"/>
          <p:cNvPicPr>
            <a:picLocks noChangeAspect="1"/>
          </p:cNvPicPr>
          <p:nvPr/>
        </p:nvPicPr>
        <p:blipFill>
          <a:blip r:embed="rId2" cstate="print"/>
          <a:srcRect b="7759"/>
          <a:stretch>
            <a:fillRect/>
          </a:stretch>
        </p:blipFill>
        <p:spPr>
          <a:xfrm>
            <a:off x="5076056" y="2106548"/>
            <a:ext cx="3240360" cy="2376082"/>
          </a:xfrm>
          <a:prstGeom prst="rect">
            <a:avLst/>
          </a:prstGeom>
          <a:noFill/>
          <a:ln w="9525">
            <a:noFill/>
          </a:ln>
        </p:spPr>
      </p:pic>
      <p:sp>
        <p:nvSpPr>
          <p:cNvPr id="8" name="矩形 7"/>
          <p:cNvSpPr/>
          <p:nvPr/>
        </p:nvSpPr>
        <p:spPr>
          <a:xfrm>
            <a:off x="6084168" y="0"/>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13315"/>
                                        </p:tgtEl>
                                        <p:attrNameLst>
                                          <p:attrName>style.visibility</p:attrName>
                                        </p:attrNameLst>
                                      </p:cBhvr>
                                      <p:to>
                                        <p:strVal val="visible"/>
                                      </p:to>
                                    </p:set>
                                    <p:anim calcmode="lin" valueType="num">
                                      <p:cBhvr>
                                        <p:cTn id="13" dur="1000" fill="hold"/>
                                        <p:tgtEl>
                                          <p:spTgt spid="13315"/>
                                        </p:tgtEl>
                                        <p:attrNameLst>
                                          <p:attrName>ppt_w</p:attrName>
                                        </p:attrNameLst>
                                      </p:cBhvr>
                                      <p:tavLst>
                                        <p:tav tm="0">
                                          <p:val>
                                            <p:fltVal val="0"/>
                                          </p:val>
                                        </p:tav>
                                        <p:tav tm="100000">
                                          <p:val>
                                            <p:strVal val="#ppt_w"/>
                                          </p:val>
                                        </p:tav>
                                      </p:tavLst>
                                    </p:anim>
                                    <p:anim calcmode="lin" valueType="num">
                                      <p:cBhvr>
                                        <p:cTn id="14" dur="1000" fill="hold"/>
                                        <p:tgtEl>
                                          <p:spTgt spid="13315"/>
                                        </p:tgtEl>
                                        <p:attrNameLst>
                                          <p:attrName>ppt_h</p:attrName>
                                        </p:attrNameLst>
                                      </p:cBhvr>
                                      <p:tavLst>
                                        <p:tav tm="0">
                                          <p:val>
                                            <p:fltVal val="0"/>
                                          </p:val>
                                        </p:tav>
                                        <p:tav tm="100000">
                                          <p:val>
                                            <p:strVal val="#ppt_h"/>
                                          </p:val>
                                        </p:tav>
                                      </p:tavLst>
                                    </p:anim>
                                    <p:anim calcmode="lin" valueType="num">
                                      <p:cBhvr>
                                        <p:cTn id="15" dur="1000" fill="hold"/>
                                        <p:tgtEl>
                                          <p:spTgt spid="13315"/>
                                        </p:tgtEl>
                                        <p:attrNameLst>
                                          <p:attrName>style.rotation</p:attrName>
                                        </p:attrNameLst>
                                      </p:cBhvr>
                                      <p:tavLst>
                                        <p:tav tm="0">
                                          <p:val>
                                            <p:fltVal val="90"/>
                                          </p:val>
                                        </p:tav>
                                        <p:tav tm="100000">
                                          <p:val>
                                            <p:fltVal val="0"/>
                                          </p:val>
                                        </p:tav>
                                      </p:tavLst>
                                    </p:anim>
                                    <p:animEffect transition="in" filter="fade">
                                      <p:cBhvr>
                                        <p:cTn id="16" dur="1000"/>
                                        <p:tgtEl>
                                          <p:spTgt spid="13315"/>
                                        </p:tgtEl>
                                      </p:cBhvr>
                                    </p:animEffect>
                                  </p:childTnLst>
                                </p:cTn>
                              </p:par>
                              <p:par>
                                <p:cTn id="17" presetID="3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3316"/>
                                        </p:tgtEl>
                                        <p:attrNameLst>
                                          <p:attrName>style.visibility</p:attrName>
                                        </p:attrNameLst>
                                      </p:cBhvr>
                                      <p:to>
                                        <p:strVal val="visible"/>
                                      </p:to>
                                    </p:set>
                                    <p:anim calcmode="lin" valueType="num">
                                      <p:cBhvr>
                                        <p:cTn id="25" dur="1000" fill="hold"/>
                                        <p:tgtEl>
                                          <p:spTgt spid="13316"/>
                                        </p:tgtEl>
                                        <p:attrNameLst>
                                          <p:attrName>ppt_w</p:attrName>
                                        </p:attrNameLst>
                                      </p:cBhvr>
                                      <p:tavLst>
                                        <p:tav tm="0">
                                          <p:val>
                                            <p:fltVal val="0"/>
                                          </p:val>
                                        </p:tav>
                                        <p:tav tm="100000">
                                          <p:val>
                                            <p:strVal val="#ppt_w"/>
                                          </p:val>
                                        </p:tav>
                                      </p:tavLst>
                                    </p:anim>
                                    <p:anim calcmode="lin" valueType="num">
                                      <p:cBhvr>
                                        <p:cTn id="26" dur="1000" fill="hold"/>
                                        <p:tgtEl>
                                          <p:spTgt spid="13316"/>
                                        </p:tgtEl>
                                        <p:attrNameLst>
                                          <p:attrName>ppt_h</p:attrName>
                                        </p:attrNameLst>
                                      </p:cBhvr>
                                      <p:tavLst>
                                        <p:tav tm="0">
                                          <p:val>
                                            <p:fltVal val="0"/>
                                          </p:val>
                                        </p:tav>
                                        <p:tav tm="100000">
                                          <p:val>
                                            <p:strVal val="#ppt_h"/>
                                          </p:val>
                                        </p:tav>
                                      </p:tavLst>
                                    </p:anim>
                                    <p:anim calcmode="lin" valueType="num">
                                      <p:cBhvr>
                                        <p:cTn id="27" dur="1000" fill="hold"/>
                                        <p:tgtEl>
                                          <p:spTgt spid="13316"/>
                                        </p:tgtEl>
                                        <p:attrNameLst>
                                          <p:attrName>style.rotation</p:attrName>
                                        </p:attrNameLst>
                                      </p:cBhvr>
                                      <p:tavLst>
                                        <p:tav tm="0">
                                          <p:val>
                                            <p:fltVal val="90"/>
                                          </p:val>
                                        </p:tav>
                                        <p:tav tm="100000">
                                          <p:val>
                                            <p:fltVal val="0"/>
                                          </p:val>
                                        </p:tav>
                                      </p:tavLst>
                                    </p:anim>
                                    <p:animEffect transition="in" filter="fade">
                                      <p:cBhvr>
                                        <p:cTn id="28" dur="1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p:cNvSpPr txBox="1">
            <a:spLocks noChangeArrowheads="1"/>
          </p:cNvSpPr>
          <p:nvPr/>
        </p:nvSpPr>
        <p:spPr bwMode="auto">
          <a:xfrm>
            <a:off x="395288" y="476250"/>
            <a:ext cx="8353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10244" name="矩形 5"/>
          <p:cNvSpPr>
            <a:spLocks noChangeArrowheads="1"/>
          </p:cNvSpPr>
          <p:nvPr/>
        </p:nvSpPr>
        <p:spPr bwMode="auto">
          <a:xfrm>
            <a:off x="899592" y="1556792"/>
            <a:ext cx="7416824"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t>当人际关系缺乏真诚的时候，就无可避免地会产生疾病。</a:t>
            </a:r>
            <a:endParaRPr lang="zh-CN" altLang="en-US" sz="2800" dirty="0"/>
          </a:p>
          <a:p>
            <a:pPr algn="r">
              <a:spcBef>
                <a:spcPct val="50000"/>
              </a:spcBef>
            </a:pPr>
            <a:r>
              <a:rPr lang="en-US" altLang="zh-CN" sz="2800" dirty="0"/>
              <a:t>——</a:t>
            </a:r>
            <a:r>
              <a:rPr lang="zh-CN" altLang="en-US" sz="2800" dirty="0"/>
              <a:t>马斯洛</a:t>
            </a:r>
            <a:endParaRPr lang="zh-CN" altLang="en-US" sz="2800" dirty="0"/>
          </a:p>
        </p:txBody>
      </p:sp>
      <p:graphicFrame>
        <p:nvGraphicFramePr>
          <p:cNvPr id="10245" name="Group 5"/>
          <p:cNvGraphicFramePr>
            <a:graphicFrameLocks noGrp="1"/>
          </p:cNvGraphicFramePr>
          <p:nvPr/>
        </p:nvGraphicFramePr>
        <p:xfrm>
          <a:off x="1104379" y="5362030"/>
          <a:ext cx="6629400" cy="533400"/>
        </p:xfrm>
        <a:graphic>
          <a:graphicData uri="http://schemas.openxmlformats.org/drawingml/2006/table">
            <a:tbl>
              <a:tblPr/>
              <a:tblGrid>
                <a:gridCol w="66294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生理需要</a:t>
                      </a:r>
                      <a:endParaRPr kumimoji="0" lang="zh-CN" altLang="en-US" sz="2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0F01"/>
                    </a:solidFill>
                  </a:tcPr>
                </a:tc>
              </a:tr>
            </a:tbl>
          </a:graphicData>
        </a:graphic>
      </p:graphicFrame>
      <p:graphicFrame>
        <p:nvGraphicFramePr>
          <p:cNvPr id="10251" name="Group 11"/>
          <p:cNvGraphicFramePr>
            <a:graphicFrameLocks noGrp="1"/>
          </p:cNvGraphicFramePr>
          <p:nvPr/>
        </p:nvGraphicFramePr>
        <p:xfrm>
          <a:off x="1637779" y="4828630"/>
          <a:ext cx="5562600" cy="533400"/>
        </p:xfrm>
        <a:graphic>
          <a:graphicData uri="http://schemas.openxmlformats.org/drawingml/2006/table">
            <a:tbl>
              <a:tblPr/>
              <a:tblGrid>
                <a:gridCol w="55626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安全需要</a:t>
                      </a: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r>
            </a:tbl>
          </a:graphicData>
        </a:graphic>
      </p:graphicFrame>
      <p:graphicFrame>
        <p:nvGraphicFramePr>
          <p:cNvPr id="10257" name="Group 17"/>
          <p:cNvGraphicFramePr>
            <a:graphicFrameLocks noGrp="1"/>
          </p:cNvGraphicFramePr>
          <p:nvPr/>
        </p:nvGraphicFramePr>
        <p:xfrm>
          <a:off x="1866379" y="4295230"/>
          <a:ext cx="5105400" cy="533400"/>
        </p:xfrm>
        <a:graphic>
          <a:graphicData uri="http://schemas.openxmlformats.org/drawingml/2006/table">
            <a:tbl>
              <a:tblPr/>
              <a:tblGrid>
                <a:gridCol w="51054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en-US" sz="28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r>
                        <a:rPr kumimoji="0" lang="zh-CN" altLang="en-US" sz="28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归属与爱的需要</a:t>
                      </a:r>
                      <a:endParaRPr kumimoji="0" lang="zh-CN" altLang="en-US" sz="28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10263" name="Group 23"/>
          <p:cNvGraphicFramePr>
            <a:graphicFrameLocks noGrp="1"/>
          </p:cNvGraphicFramePr>
          <p:nvPr/>
        </p:nvGraphicFramePr>
        <p:xfrm>
          <a:off x="2247379" y="3761830"/>
          <a:ext cx="4419600" cy="533400"/>
        </p:xfrm>
        <a:graphic>
          <a:graphicData uri="http://schemas.openxmlformats.org/drawingml/2006/table">
            <a:tbl>
              <a:tblPr/>
              <a:tblGrid>
                <a:gridCol w="44196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尊重需要</a:t>
                      </a:r>
                      <a:endParaRPr kumimoji="0" lang="zh-CN" altLang="en-US" sz="2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r>
            </a:tbl>
          </a:graphicData>
        </a:graphic>
      </p:graphicFrame>
      <p:graphicFrame>
        <p:nvGraphicFramePr>
          <p:cNvPr id="10269" name="Group 29"/>
          <p:cNvGraphicFramePr>
            <a:graphicFrameLocks noGrp="1"/>
          </p:cNvGraphicFramePr>
          <p:nvPr/>
        </p:nvGraphicFramePr>
        <p:xfrm>
          <a:off x="2628379" y="3228430"/>
          <a:ext cx="3657600" cy="533400"/>
        </p:xfrm>
        <a:graphic>
          <a:graphicData uri="http://schemas.openxmlformats.org/drawingml/2006/table">
            <a:tbl>
              <a:tblPr/>
              <a:tblGrid>
                <a:gridCol w="36576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自我实现的需要</a:t>
                      </a: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422AA"/>
                    </a:solidFill>
                  </a:tcPr>
                </a:tc>
              </a:tr>
            </a:tbl>
          </a:graphicData>
        </a:graphic>
      </p:graphicFrame>
      <p:sp>
        <p:nvSpPr>
          <p:cNvPr id="9" name="矩形 8"/>
          <p:cNvSpPr/>
          <p:nvPr/>
        </p:nvSpPr>
        <p:spPr>
          <a:xfrm>
            <a:off x="6012160" y="0"/>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1"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anim calcmode="lin" valueType="num">
                                      <p:cBhvr>
                                        <p:cTn id="8" dur="1000" fill="hold"/>
                                        <p:tgtEl>
                                          <p:spTgt spid="10244"/>
                                        </p:tgtEl>
                                        <p:attrNameLst>
                                          <p:attrName>ppt_x</p:attrName>
                                        </p:attrNameLst>
                                      </p:cBhvr>
                                      <p:tavLst>
                                        <p:tav tm="0">
                                          <p:val>
                                            <p:strVal val="#ppt_x"/>
                                          </p:val>
                                        </p:tav>
                                        <p:tav tm="100000">
                                          <p:val>
                                            <p:strVal val="#ppt_x"/>
                                          </p:val>
                                        </p:tav>
                                      </p:tavLst>
                                    </p:anim>
                                    <p:anim calcmode="lin" valueType="num">
                                      <p:cBhvr>
                                        <p:cTn id="9" dur="900" decel="100000" fill="hold"/>
                                        <p:tgtEl>
                                          <p:spTgt spid="1024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24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10245"/>
                                        </p:tgtEl>
                                        <p:attrNameLst>
                                          <p:attrName>style.visibility</p:attrName>
                                        </p:attrNameLst>
                                      </p:cBhvr>
                                      <p:to>
                                        <p:strVal val="visible"/>
                                      </p:to>
                                    </p:set>
                                    <p:anim calcmode="lin" valueType="num">
                                      <p:cBhvr additive="base">
                                        <p:cTn id="15" dur="500" fill="hold"/>
                                        <p:tgtEl>
                                          <p:spTgt spid="10245"/>
                                        </p:tgtEl>
                                        <p:attrNameLst>
                                          <p:attrName>ppt_x</p:attrName>
                                        </p:attrNameLst>
                                      </p:cBhvr>
                                      <p:tavLst>
                                        <p:tav tm="0">
                                          <p:val>
                                            <p:strVal val="0-#ppt_w/2"/>
                                          </p:val>
                                        </p:tav>
                                        <p:tav tm="100000">
                                          <p:val>
                                            <p:strVal val="#ppt_x"/>
                                          </p:val>
                                        </p:tav>
                                      </p:tavLst>
                                    </p:anim>
                                    <p:anim calcmode="lin" valueType="num">
                                      <p:cBhvr additive="base">
                                        <p:cTn id="16"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0251"/>
                                        </p:tgtEl>
                                        <p:attrNameLst>
                                          <p:attrName>style.visibility</p:attrName>
                                        </p:attrNameLst>
                                      </p:cBhvr>
                                      <p:to>
                                        <p:strVal val="visible"/>
                                      </p:to>
                                    </p:set>
                                    <p:anim calcmode="lin" valueType="num">
                                      <p:cBhvr additive="base">
                                        <p:cTn id="21" dur="500" fill="hold"/>
                                        <p:tgtEl>
                                          <p:spTgt spid="10251"/>
                                        </p:tgtEl>
                                        <p:attrNameLst>
                                          <p:attrName>ppt_x</p:attrName>
                                        </p:attrNameLst>
                                      </p:cBhvr>
                                      <p:tavLst>
                                        <p:tav tm="0">
                                          <p:val>
                                            <p:strVal val="0-#ppt_w/2"/>
                                          </p:val>
                                        </p:tav>
                                        <p:tav tm="100000">
                                          <p:val>
                                            <p:strVal val="#ppt_x"/>
                                          </p:val>
                                        </p:tav>
                                      </p:tavLst>
                                    </p:anim>
                                    <p:anim calcmode="lin" valueType="num">
                                      <p:cBhvr additive="base">
                                        <p:cTn id="22" dur="500" fill="hold"/>
                                        <p:tgtEl>
                                          <p:spTgt spid="1025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0257"/>
                                        </p:tgtEl>
                                        <p:attrNameLst>
                                          <p:attrName>style.visibility</p:attrName>
                                        </p:attrNameLst>
                                      </p:cBhvr>
                                      <p:to>
                                        <p:strVal val="visible"/>
                                      </p:to>
                                    </p:set>
                                    <p:anim calcmode="lin" valueType="num">
                                      <p:cBhvr additive="base">
                                        <p:cTn id="27" dur="500" fill="hold"/>
                                        <p:tgtEl>
                                          <p:spTgt spid="10257"/>
                                        </p:tgtEl>
                                        <p:attrNameLst>
                                          <p:attrName>ppt_x</p:attrName>
                                        </p:attrNameLst>
                                      </p:cBhvr>
                                      <p:tavLst>
                                        <p:tav tm="0">
                                          <p:val>
                                            <p:strVal val="0-#ppt_w/2"/>
                                          </p:val>
                                        </p:tav>
                                        <p:tav tm="100000">
                                          <p:val>
                                            <p:strVal val="#ppt_x"/>
                                          </p:val>
                                        </p:tav>
                                      </p:tavLst>
                                    </p:anim>
                                    <p:anim calcmode="lin" valueType="num">
                                      <p:cBhvr additive="base">
                                        <p:cTn id="28" dur="500" fill="hold"/>
                                        <p:tgtEl>
                                          <p:spTgt spid="1025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263"/>
                                        </p:tgtEl>
                                        <p:attrNameLst>
                                          <p:attrName>style.visibility</p:attrName>
                                        </p:attrNameLst>
                                      </p:cBhvr>
                                      <p:to>
                                        <p:strVal val="visible"/>
                                      </p:to>
                                    </p:set>
                                    <p:anim calcmode="lin" valueType="num">
                                      <p:cBhvr additive="base">
                                        <p:cTn id="33" dur="500" fill="hold"/>
                                        <p:tgtEl>
                                          <p:spTgt spid="10263"/>
                                        </p:tgtEl>
                                        <p:attrNameLst>
                                          <p:attrName>ppt_x</p:attrName>
                                        </p:attrNameLst>
                                      </p:cBhvr>
                                      <p:tavLst>
                                        <p:tav tm="0">
                                          <p:val>
                                            <p:strVal val="0-#ppt_w/2"/>
                                          </p:val>
                                        </p:tav>
                                        <p:tav tm="100000">
                                          <p:val>
                                            <p:strVal val="#ppt_x"/>
                                          </p:val>
                                        </p:tav>
                                      </p:tavLst>
                                    </p:anim>
                                    <p:anim calcmode="lin" valueType="num">
                                      <p:cBhvr additive="base">
                                        <p:cTn id="34" dur="500" fill="hold"/>
                                        <p:tgtEl>
                                          <p:spTgt spid="1026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0269"/>
                                        </p:tgtEl>
                                        <p:attrNameLst>
                                          <p:attrName>style.visibility</p:attrName>
                                        </p:attrNameLst>
                                      </p:cBhvr>
                                      <p:to>
                                        <p:strVal val="visible"/>
                                      </p:to>
                                    </p:set>
                                    <p:anim calcmode="lin" valueType="num">
                                      <p:cBhvr additive="base">
                                        <p:cTn id="39" dur="500" fill="hold"/>
                                        <p:tgtEl>
                                          <p:spTgt spid="10269"/>
                                        </p:tgtEl>
                                        <p:attrNameLst>
                                          <p:attrName>ppt_x</p:attrName>
                                        </p:attrNameLst>
                                      </p:cBhvr>
                                      <p:tavLst>
                                        <p:tav tm="0">
                                          <p:val>
                                            <p:strVal val="0-#ppt_w/2"/>
                                          </p:val>
                                        </p:tav>
                                        <p:tav tm="100000">
                                          <p:val>
                                            <p:strVal val="#ppt_x"/>
                                          </p:val>
                                        </p:tav>
                                      </p:tavLst>
                                    </p:anim>
                                    <p:anim calcmode="lin" valueType="num">
                                      <p:cBhvr additive="base">
                                        <p:cTn id="40" dur="500" fill="hold"/>
                                        <p:tgtEl>
                                          <p:spTgt spid="10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p:bldP spid="10244" grpId="1"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618921" y="1458375"/>
            <a:ext cx="5772835" cy="25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a:p>
        </p:txBody>
      </p:sp>
      <p:sp>
        <p:nvSpPr>
          <p:cNvPr id="13315" name="Rectangle 3"/>
          <p:cNvSpPr>
            <a:spLocks noGrp="1" noChangeArrowheads="1"/>
          </p:cNvSpPr>
          <p:nvPr>
            <p:ph type="title" idx="4294967295"/>
          </p:nvPr>
        </p:nvSpPr>
        <p:spPr>
          <a:xfrm>
            <a:off x="457200" y="658813"/>
            <a:ext cx="8229600" cy="1143000"/>
          </a:xfrm>
        </p:spPr>
        <p:txBody>
          <a:bodyPr/>
          <a:lstStyle/>
          <a:p>
            <a:pPr algn="l" eaLnBrk="1" hangingPunct="1"/>
            <a:r>
              <a:rPr lang="en-US" altLang="zh-CN" sz="2800" b="1" kern="1200" dirty="0">
                <a:solidFill>
                  <a:schemeClr val="tx1"/>
                </a:solidFill>
                <a:latin typeface="+mn-ea"/>
                <a:ea typeface="+mn-ea"/>
              </a:rPr>
              <a:t>4</a:t>
            </a:r>
            <a:r>
              <a:rPr lang="en-US" altLang="zh-CN" sz="2800" b="1" kern="1200" dirty="0" smtClean="0">
                <a:solidFill>
                  <a:schemeClr val="tx1"/>
                </a:solidFill>
                <a:latin typeface="+mn-ea"/>
                <a:ea typeface="+mn-ea"/>
              </a:rPr>
              <a:t>.</a:t>
            </a:r>
            <a:r>
              <a:rPr lang="zh-CN" altLang="en-US" sz="2800" b="1" kern="1200" dirty="0" smtClean="0">
                <a:solidFill>
                  <a:schemeClr val="tx1"/>
                </a:solidFill>
                <a:latin typeface="+mn-ea"/>
                <a:ea typeface="+mn-ea"/>
              </a:rPr>
              <a:t>助力大学生事业的发展</a:t>
            </a:r>
            <a:endParaRPr lang="zh-CN" altLang="en-US" sz="2800" b="1" kern="1200" dirty="0">
              <a:solidFill>
                <a:schemeClr val="tx1"/>
              </a:solidFill>
              <a:latin typeface="+mn-ea"/>
              <a:ea typeface="+mn-ea"/>
            </a:endParaRPr>
          </a:p>
        </p:txBody>
      </p:sp>
      <p:sp>
        <p:nvSpPr>
          <p:cNvPr id="13316" name="Rectangle 4"/>
          <p:cNvSpPr>
            <a:spLocks noGrp="1" noChangeArrowheads="1"/>
          </p:cNvSpPr>
          <p:nvPr>
            <p:ph type="body" idx="4294967295"/>
          </p:nvPr>
        </p:nvSpPr>
        <p:spPr>
          <a:xfrm>
            <a:off x="1259632" y="4141996"/>
            <a:ext cx="2279724" cy="584873"/>
          </a:xfrm>
        </p:spPr>
        <p:txBody>
          <a:bodyPr/>
          <a:lstStyle/>
          <a:p>
            <a:pPr marL="0" indent="0" eaLnBrk="1" hangingPunct="1">
              <a:buNone/>
            </a:pPr>
            <a:r>
              <a:rPr lang="zh-CN" altLang="en-US" sz="2000" dirty="0" smtClean="0"/>
              <a:t>获取信息</a:t>
            </a:r>
            <a:endParaRPr lang="zh-CN" altLang="en-US" sz="2000" dirty="0" smtClean="0"/>
          </a:p>
        </p:txBody>
      </p:sp>
      <p:sp>
        <p:nvSpPr>
          <p:cNvPr id="13317" name="Text Box 5"/>
          <p:cNvSpPr txBox="1">
            <a:spLocks noChangeArrowheads="1"/>
          </p:cNvSpPr>
          <p:nvPr/>
        </p:nvSpPr>
        <p:spPr bwMode="auto">
          <a:xfrm>
            <a:off x="435496" y="4681538"/>
            <a:ext cx="83581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000" dirty="0">
                <a:solidFill>
                  <a:srgbClr val="002060"/>
                </a:solidFill>
                <a:latin typeface="隶书" panose="02010509060101010101" pitchFamily="49" charset="-122"/>
                <a:ea typeface="隶书" panose="02010509060101010101" pitchFamily="49" charset="-122"/>
              </a:rPr>
              <a:t>我可以做你不能做的事，你可以做我不能做的事。我们在一起就可以做伟大的事</a:t>
            </a:r>
            <a:r>
              <a:rPr lang="zh-CN" altLang="en-US" sz="3000" dirty="0"/>
              <a:t>。</a:t>
            </a:r>
            <a:endParaRPr lang="zh-CN" altLang="en-US" sz="3000" dirty="0"/>
          </a:p>
        </p:txBody>
      </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11376" t="13192" r="18814" b="17998"/>
          <a:stretch>
            <a:fillRect/>
          </a:stretch>
        </p:blipFill>
        <p:spPr>
          <a:xfrm>
            <a:off x="488067" y="2128812"/>
            <a:ext cx="2558308" cy="1893710"/>
          </a:xfrm>
          <a:prstGeom prst="rect">
            <a:avLst/>
          </a:pr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6577"/>
          <a:stretch>
            <a:fillRect/>
          </a:stretch>
        </p:blipFill>
        <p:spPr>
          <a:xfrm>
            <a:off x="6660232" y="1903189"/>
            <a:ext cx="2281268" cy="2131243"/>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3043" r="1"/>
          <a:stretch>
            <a:fillRect/>
          </a:stretch>
        </p:blipFill>
        <p:spPr>
          <a:xfrm>
            <a:off x="3707904" y="1801813"/>
            <a:ext cx="2531126" cy="2177264"/>
          </a:xfrm>
          <a:prstGeom prst="rect">
            <a:avLst/>
          </a:prstGeom>
        </p:spPr>
      </p:pic>
      <p:sp>
        <p:nvSpPr>
          <p:cNvPr id="5" name="矩形 4"/>
          <p:cNvSpPr/>
          <p:nvPr/>
        </p:nvSpPr>
        <p:spPr>
          <a:xfrm>
            <a:off x="4176872" y="4141996"/>
            <a:ext cx="1278260" cy="400110"/>
          </a:xfrm>
          <a:prstGeom prst="rect">
            <a:avLst/>
          </a:prstGeom>
        </p:spPr>
        <p:txBody>
          <a:bodyPr wrap="square">
            <a:spAutoFit/>
          </a:bodyPr>
          <a:lstStyle/>
          <a:p>
            <a:r>
              <a:rPr lang="zh-CN" altLang="en-US" sz="2000" dirty="0"/>
              <a:t>做出</a:t>
            </a:r>
            <a:r>
              <a:rPr lang="zh-CN" altLang="en-US" sz="2000" dirty="0" smtClean="0"/>
              <a:t>决策</a:t>
            </a:r>
            <a:endParaRPr lang="zh-CN" altLang="en-US" sz="2000" dirty="0"/>
          </a:p>
        </p:txBody>
      </p:sp>
      <p:sp>
        <p:nvSpPr>
          <p:cNvPr id="6" name="矩形 5"/>
          <p:cNvSpPr/>
          <p:nvPr/>
        </p:nvSpPr>
        <p:spPr>
          <a:xfrm>
            <a:off x="7380312" y="4144227"/>
            <a:ext cx="1210588" cy="400110"/>
          </a:xfrm>
          <a:prstGeom prst="rect">
            <a:avLst/>
          </a:prstGeom>
        </p:spPr>
        <p:txBody>
          <a:bodyPr wrap="none">
            <a:spAutoFit/>
          </a:bodyPr>
          <a:lstStyle/>
          <a:p>
            <a:r>
              <a:rPr lang="zh-CN" altLang="en-US" sz="2000" dirty="0"/>
              <a:t>与人合作</a:t>
            </a:r>
            <a:endParaRPr lang="zh-CN" altLang="en-US" sz="2000" dirty="0"/>
          </a:p>
        </p:txBody>
      </p:sp>
      <p:sp>
        <p:nvSpPr>
          <p:cNvPr id="11" name="矩形 10"/>
          <p:cNvSpPr/>
          <p:nvPr/>
        </p:nvSpPr>
        <p:spPr>
          <a:xfrm>
            <a:off x="6156176" y="116632"/>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arn(inVertical)">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3316">
                                            <p:txEl>
                                              <p:pRg st="0" end="0"/>
                                            </p:txEl>
                                          </p:spTgt>
                                        </p:tgtEl>
                                        <p:attrNameLst>
                                          <p:attrName>style.visibility</p:attrName>
                                        </p:attrNameLst>
                                      </p:cBhvr>
                                      <p:to>
                                        <p:strVal val="visible"/>
                                      </p:to>
                                    </p:set>
                                    <p:animEffect transition="in" filter="randombar(horizontal)">
                                      <p:cBhvr>
                                        <p:cTn id="21" dur="500"/>
                                        <p:tgtEl>
                                          <p:spTgt spid="13316">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16" nodeType="clickEffect">
                                  <p:stCondLst>
                                    <p:cond delay="0"/>
                                  </p:stCondLst>
                                  <p:childTnLst>
                                    <p:set>
                                      <p:cBhvr>
                                        <p:cTn id="31" dur="1" fill="hold">
                                          <p:stCondLst>
                                            <p:cond delay="0"/>
                                          </p:stCondLst>
                                        </p:cTn>
                                        <p:tgtEl>
                                          <p:spTgt spid="13317"/>
                                        </p:tgtEl>
                                        <p:attrNameLst>
                                          <p:attrName>style.visibility</p:attrName>
                                        </p:attrNameLst>
                                      </p:cBhvr>
                                      <p:to>
                                        <p:strVal val="visible"/>
                                      </p:to>
                                    </p:set>
                                    <p:animEffect transition="in" filter="fade">
                                      <p:cBhvr>
                                        <p:cTn id="32" dur="1000"/>
                                        <p:tgtEl>
                                          <p:spTgt spid="13317"/>
                                        </p:tgtEl>
                                      </p:cBhvr>
                                    </p:animEffect>
                                    <p:anim calcmode="lin" valueType="num">
                                      <p:cBhvr>
                                        <p:cTn id="33" dur="1000" fill="hold"/>
                                        <p:tgtEl>
                                          <p:spTgt spid="13317"/>
                                        </p:tgtEl>
                                        <p:attrNameLst>
                                          <p:attrName>ppt_x</p:attrName>
                                        </p:attrNameLst>
                                      </p:cBhvr>
                                      <p:tavLst>
                                        <p:tav tm="0">
                                          <p:val>
                                            <p:strVal val="#ppt_x"/>
                                          </p:val>
                                        </p:tav>
                                        <p:tav tm="100000">
                                          <p:val>
                                            <p:strVal val="#ppt_x"/>
                                          </p:val>
                                        </p:tav>
                                      </p:tavLst>
                                    </p:anim>
                                    <p:anim calcmode="lin" valueType="num">
                                      <p:cBhvr>
                                        <p:cTn id="34"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6" grpId="0" build="p"/>
      <p:bldP spid="13317" grpId="0" bldLvl="0" autoUpdateAnimBg="0"/>
      <p:bldP spid="13317" grpId="1" bldLvl="0" autoUpdateAnimBg="0"/>
      <p:bldP spid="13317" grpId="2" bldLvl="0" autoUpdateAnimBg="0"/>
      <p:bldP spid="13317" grpId="3" bldLvl="0" autoUpdateAnimBg="0"/>
      <p:bldP spid="13317" grpId="4" bldLvl="0" autoUpdateAnimBg="0"/>
      <p:bldP spid="13317" grpId="5" bldLvl="0" autoUpdateAnimBg="0"/>
      <p:bldP spid="13317" grpId="6" bldLvl="0" autoUpdateAnimBg="0"/>
      <p:bldP spid="13317" grpId="7" bldLvl="0" autoUpdateAnimBg="0"/>
      <p:bldP spid="13317" grpId="8" bldLvl="0" autoUpdateAnimBg="0"/>
      <p:bldP spid="13317" grpId="9" bldLvl="0" autoUpdateAnimBg="0"/>
      <p:bldP spid="13317" grpId="10" bldLvl="0" autoUpdateAnimBg="0"/>
      <p:bldP spid="13317" grpId="11" bldLvl="0" autoUpdateAnimBg="0"/>
      <p:bldP spid="13317" grpId="12" bldLvl="0" autoUpdateAnimBg="0"/>
      <p:bldP spid="13317" grpId="13" bldLvl="0" autoUpdateAnimBg="0"/>
      <p:bldP spid="13317" grpId="14" bldLvl="0" autoUpdateAnimBg="0"/>
      <p:bldP spid="13317" grpId="15" bldLvl="0" autoUpdateAnimBg="0"/>
      <p:bldP spid="13317" grpId="16"/>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57200" y="765175"/>
            <a:ext cx="8229600" cy="652463"/>
          </a:xfrm>
        </p:spPr>
        <p:txBody>
          <a:bodyPr/>
          <a:lstStyle/>
          <a:p>
            <a:r>
              <a:rPr lang="zh-CN" altLang="en-US" sz="2800" dirty="0" smtClean="0"/>
              <a:t>史上最牛”班级合影 被赞“撑起中国天空的一个班</a:t>
            </a:r>
            <a:endParaRPr lang="zh-CN" altLang="en-US" sz="2800" dirty="0" smtClean="0"/>
          </a:p>
        </p:txBody>
      </p:sp>
      <p:pic>
        <p:nvPicPr>
          <p:cNvPr id="43011" name="Picture 2" descr="http://picture.youth.cn/qtdb/201810/W020181017477834746103.jpg"/>
          <p:cNvPicPr>
            <a:picLocks noChangeAspect="1" noChangeArrowheads="1"/>
          </p:cNvPicPr>
          <p:nvPr/>
        </p:nvPicPr>
        <p:blipFill>
          <a:blip r:embed="rId1" cstate="print"/>
          <a:srcRect/>
          <a:stretch>
            <a:fillRect/>
          </a:stretch>
        </p:blipFill>
        <p:spPr bwMode="auto">
          <a:xfrm>
            <a:off x="827088" y="1557338"/>
            <a:ext cx="3449637" cy="4595812"/>
          </a:xfrm>
          <a:prstGeom prst="rect">
            <a:avLst/>
          </a:prstGeom>
          <a:noFill/>
          <a:ln w="9525">
            <a:noFill/>
            <a:miter lim="800000"/>
            <a:headEnd/>
            <a:tailEnd/>
          </a:ln>
        </p:spPr>
      </p:pic>
      <p:sp>
        <p:nvSpPr>
          <p:cNvPr id="43012" name="矩形 4"/>
          <p:cNvSpPr>
            <a:spLocks noChangeArrowheads="1"/>
          </p:cNvSpPr>
          <p:nvPr/>
        </p:nvSpPr>
        <p:spPr bwMode="auto">
          <a:xfrm>
            <a:off x="4500563" y="1989138"/>
            <a:ext cx="4138612" cy="2530475"/>
          </a:xfrm>
          <a:prstGeom prst="rect">
            <a:avLst/>
          </a:prstGeom>
          <a:noFill/>
          <a:ln w="9525">
            <a:noFill/>
            <a:miter lim="800000"/>
          </a:ln>
        </p:spPr>
        <p:txBody>
          <a:bodyPr>
            <a:spAutoFit/>
          </a:bodyPr>
          <a:lstStyle/>
          <a:p>
            <a:pPr algn="l">
              <a:lnSpc>
                <a:spcPct val="150000"/>
              </a:lnSpc>
            </a:pPr>
            <a:r>
              <a:rPr lang="en-US" altLang="zh-CN"/>
              <a:t>10</a:t>
            </a:r>
            <a:r>
              <a:rPr lang="zh-CN" altLang="en-US"/>
              <a:t>月</a:t>
            </a:r>
            <a:r>
              <a:rPr lang="en-US" altLang="zh-CN"/>
              <a:t>13</a:t>
            </a:r>
            <a:r>
              <a:rPr lang="zh-CN" altLang="en-US"/>
              <a:t>日，西北工业大学举办校庆晚会，歼</a:t>
            </a:r>
            <a:r>
              <a:rPr lang="en-US" altLang="zh-CN"/>
              <a:t>-20</a:t>
            </a:r>
            <a:r>
              <a:rPr lang="zh-CN" altLang="en-US"/>
              <a:t>总师杨伟、运</a:t>
            </a:r>
            <a:r>
              <a:rPr lang="en-US" altLang="zh-CN"/>
              <a:t>-20</a:t>
            </a:r>
            <a:r>
              <a:rPr lang="zh-CN" altLang="en-US"/>
              <a:t>总师唐长红和歼</a:t>
            </a:r>
            <a:r>
              <a:rPr lang="en-US" altLang="zh-CN"/>
              <a:t>15</a:t>
            </a:r>
            <a:r>
              <a:rPr lang="zh-CN" altLang="en-US"/>
              <a:t>常务副总师赵霞，同台表演诗朗诵</a:t>
            </a:r>
            <a:r>
              <a:rPr lang="en-US" altLang="zh-CN"/>
              <a:t>《</a:t>
            </a:r>
            <a:r>
              <a:rPr lang="zh-CN" altLang="en-US"/>
              <a:t>致远方</a:t>
            </a:r>
            <a:r>
              <a:rPr lang="en-US" altLang="zh-CN"/>
              <a:t>》</a:t>
            </a:r>
            <a:r>
              <a:rPr lang="zh-CN" altLang="en-US"/>
              <a:t>。据了解，他们三人所在的班，培养出歼</a:t>
            </a:r>
            <a:r>
              <a:rPr lang="en-US" altLang="zh-CN"/>
              <a:t>-10</a:t>
            </a:r>
            <a:r>
              <a:rPr lang="zh-CN" altLang="en-US"/>
              <a:t>、</a:t>
            </a:r>
            <a:r>
              <a:rPr lang="en-US" altLang="zh-CN"/>
              <a:t>FC-1</a:t>
            </a:r>
            <a:r>
              <a:rPr lang="zh-CN" altLang="en-US"/>
              <a:t>、歼</a:t>
            </a:r>
            <a:r>
              <a:rPr lang="en-US" altLang="zh-CN"/>
              <a:t>-15</a:t>
            </a:r>
            <a:r>
              <a:rPr lang="zh-CN" altLang="en-US"/>
              <a:t>、歼</a:t>
            </a:r>
            <a:r>
              <a:rPr lang="en-US" altLang="zh-CN"/>
              <a:t>-20</a:t>
            </a:r>
            <a:r>
              <a:rPr lang="zh-CN" altLang="en-US"/>
              <a:t>，歼轰</a:t>
            </a:r>
            <a:r>
              <a:rPr lang="en-US" altLang="zh-CN"/>
              <a:t>-7</a:t>
            </a:r>
            <a:r>
              <a:rPr lang="zh-CN" altLang="en-US"/>
              <a:t>，运</a:t>
            </a:r>
            <a:r>
              <a:rPr lang="en-US" altLang="zh-CN"/>
              <a:t>-20</a:t>
            </a:r>
            <a:r>
              <a:rPr lang="zh-CN" altLang="en-US"/>
              <a:t>等总设计师。</a:t>
            </a:r>
            <a:endParaRPr lang="zh-CN" altLang="en-US"/>
          </a:p>
        </p:txBody>
      </p:sp>
      <p:sp>
        <p:nvSpPr>
          <p:cNvPr id="43013" name="TextBox 5"/>
          <p:cNvSpPr txBox="1">
            <a:spLocks noChangeArrowheads="1"/>
          </p:cNvSpPr>
          <p:nvPr/>
        </p:nvSpPr>
        <p:spPr bwMode="auto">
          <a:xfrm>
            <a:off x="4427538" y="4941888"/>
            <a:ext cx="4289425" cy="584200"/>
          </a:xfrm>
          <a:prstGeom prst="rect">
            <a:avLst/>
          </a:prstGeom>
          <a:noFill/>
          <a:ln w="9525">
            <a:noFill/>
            <a:miter lim="800000"/>
          </a:ln>
        </p:spPr>
        <p:txBody>
          <a:bodyPr wrap="none">
            <a:spAutoFit/>
          </a:bodyPr>
          <a:lstStyle/>
          <a:p>
            <a:r>
              <a:rPr lang="zh-CN" altLang="en-US" sz="3200" b="1">
                <a:solidFill>
                  <a:srgbClr val="C00000"/>
                </a:solidFill>
              </a:rPr>
              <a:t>一个班，撑起一片天！</a:t>
            </a:r>
            <a:endParaRPr lang="zh-CN" altLang="en-US" sz="3200" b="1">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539750" y="765175"/>
            <a:ext cx="7931150" cy="652463"/>
          </a:xfrm>
        </p:spPr>
        <p:txBody>
          <a:bodyPr/>
          <a:lstStyle/>
          <a:p>
            <a:r>
              <a:rPr lang="en-US" altLang="zh-CN" sz="4000" smtClean="0">
                <a:solidFill>
                  <a:schemeClr val="tx1"/>
                </a:solidFill>
              </a:rPr>
              <a:t>No Man Is An Island </a:t>
            </a:r>
            <a:r>
              <a:rPr lang="en-US" altLang="zh-CN" sz="2400" b="1" smtClean="0"/>
              <a:t>——</a:t>
            </a:r>
            <a:r>
              <a:rPr lang="zh-CN" altLang="en-US" sz="2400" b="1" smtClean="0"/>
              <a:t>约翰</a:t>
            </a:r>
            <a:r>
              <a:rPr lang="en-US" altLang="zh-CN" sz="2400" b="1" smtClean="0"/>
              <a:t>·</a:t>
            </a:r>
            <a:r>
              <a:rPr lang="zh-CN" altLang="en-US" sz="2400" b="1" smtClean="0"/>
              <a:t>多恩</a:t>
            </a:r>
            <a:endParaRPr lang="zh-CN" altLang="en-US" sz="4000" smtClean="0"/>
          </a:p>
        </p:txBody>
      </p:sp>
      <p:sp>
        <p:nvSpPr>
          <p:cNvPr id="14339" name="内容占位符 2"/>
          <p:cNvSpPr>
            <a:spLocks noGrp="1"/>
          </p:cNvSpPr>
          <p:nvPr>
            <p:ph idx="1"/>
          </p:nvPr>
        </p:nvSpPr>
        <p:spPr>
          <a:xfrm>
            <a:off x="179388" y="1557338"/>
            <a:ext cx="4897437" cy="4679950"/>
          </a:xfrm>
          <a:solidFill>
            <a:schemeClr val="accent1"/>
          </a:solidFill>
        </p:spPr>
        <p:txBody>
          <a:bodyPr/>
          <a:lstStyle/>
          <a:p>
            <a:pPr>
              <a:buFontTx/>
              <a:buNone/>
            </a:pPr>
            <a:r>
              <a:rPr lang="en-US" altLang="zh-CN" sz="2000" smtClean="0"/>
              <a:t>No man is an island entire of itself;</a:t>
            </a:r>
            <a:endParaRPr lang="en-US" altLang="zh-CN" sz="2000" smtClean="0"/>
          </a:p>
          <a:p>
            <a:pPr>
              <a:buFontTx/>
              <a:buNone/>
            </a:pPr>
            <a:r>
              <a:rPr lang="en-US" altLang="zh-CN" sz="2000" smtClean="0"/>
              <a:t>     every man is a piece of the continent,</a:t>
            </a:r>
            <a:endParaRPr lang="en-US" altLang="zh-CN" sz="2000" smtClean="0"/>
          </a:p>
          <a:p>
            <a:pPr>
              <a:buFontTx/>
              <a:buNone/>
            </a:pPr>
            <a:r>
              <a:rPr lang="en-US" altLang="zh-CN" sz="2000" smtClean="0"/>
              <a:t>     a part of the main;</a:t>
            </a:r>
            <a:endParaRPr lang="en-US" altLang="zh-CN" sz="2000" smtClean="0"/>
          </a:p>
          <a:p>
            <a:pPr>
              <a:buFontTx/>
              <a:buNone/>
            </a:pPr>
            <a:r>
              <a:rPr lang="en-US" altLang="zh-CN" sz="2000" smtClean="0"/>
              <a:t>if a clod be washed away by the sea,</a:t>
            </a:r>
            <a:endParaRPr lang="en-US" altLang="zh-CN" sz="2000" smtClean="0"/>
          </a:p>
          <a:p>
            <a:pPr>
              <a:buFontTx/>
              <a:buNone/>
            </a:pPr>
            <a:r>
              <a:rPr lang="en-US" altLang="zh-CN" sz="2000" smtClean="0"/>
              <a:t>     Europe is the less,</a:t>
            </a:r>
            <a:endParaRPr lang="en-US" altLang="zh-CN" sz="2000" smtClean="0"/>
          </a:p>
          <a:p>
            <a:pPr>
              <a:buFontTx/>
              <a:buNone/>
            </a:pPr>
            <a:r>
              <a:rPr lang="en-US" altLang="zh-CN" sz="2000" smtClean="0"/>
              <a:t>     as well as if a promontory were,</a:t>
            </a:r>
            <a:endParaRPr lang="en-US" altLang="zh-CN" sz="2000" smtClean="0"/>
          </a:p>
          <a:p>
            <a:pPr>
              <a:buFontTx/>
              <a:buNone/>
            </a:pPr>
            <a:r>
              <a:rPr lang="en-US" altLang="zh-CN" sz="2000" smtClean="0"/>
              <a:t>as well as any manner of thy friends or of thine own were;</a:t>
            </a:r>
            <a:endParaRPr lang="en-US" altLang="zh-CN" sz="2000" smtClean="0"/>
          </a:p>
          <a:p>
            <a:pPr>
              <a:buFontTx/>
              <a:buNone/>
            </a:pPr>
            <a:r>
              <a:rPr lang="en-US" altLang="zh-CN" sz="2000" smtClean="0"/>
              <a:t>any man's death diminishes me,</a:t>
            </a:r>
            <a:endParaRPr lang="en-US" altLang="zh-CN" sz="2000" smtClean="0"/>
          </a:p>
          <a:p>
            <a:pPr>
              <a:buFontTx/>
              <a:buNone/>
            </a:pPr>
            <a:r>
              <a:rPr lang="en-US" altLang="zh-CN" sz="2000" smtClean="0"/>
              <a:t>     because I am involved in mankind.</a:t>
            </a:r>
            <a:endParaRPr lang="en-US" altLang="zh-CN" sz="2000" smtClean="0"/>
          </a:p>
          <a:p>
            <a:pPr>
              <a:buFontTx/>
              <a:buNone/>
            </a:pPr>
            <a:r>
              <a:rPr lang="en-US" altLang="zh-CN" sz="2000" smtClean="0"/>
              <a:t>And therefore never send to know for whom the bell tolls;</a:t>
            </a:r>
            <a:endParaRPr lang="en-US" altLang="zh-CN" sz="2000" smtClean="0"/>
          </a:p>
          <a:p>
            <a:pPr>
              <a:buFontTx/>
              <a:buNone/>
            </a:pPr>
            <a:r>
              <a:rPr lang="en-US" altLang="zh-CN" sz="2000" smtClean="0"/>
              <a:t>      it tolls for thee.</a:t>
            </a:r>
            <a:endParaRPr lang="en-US" altLang="zh-CN" sz="2000" smtClean="0"/>
          </a:p>
          <a:p>
            <a:pPr>
              <a:buFontTx/>
              <a:buNone/>
            </a:pPr>
            <a:endParaRPr lang="zh-CN" altLang="en-US" sz="2000" smtClean="0"/>
          </a:p>
        </p:txBody>
      </p:sp>
      <p:sp>
        <p:nvSpPr>
          <p:cNvPr id="4" name="内容占位符 2"/>
          <p:cNvSpPr txBox="1"/>
          <p:nvPr/>
        </p:nvSpPr>
        <p:spPr bwMode="auto">
          <a:xfrm>
            <a:off x="5148263" y="1557338"/>
            <a:ext cx="3671887" cy="4679950"/>
          </a:xfrm>
          <a:prstGeom prst="rect">
            <a:avLst/>
          </a:prstGeom>
          <a:solidFill>
            <a:srgbClr val="D49072"/>
          </a:solidFill>
          <a:ln w="9525">
            <a:noFill/>
            <a:miter lim="800000"/>
          </a:ln>
        </p:spPr>
        <p:txBody>
          <a:bodyPr/>
          <a:lstStyle/>
          <a:p>
            <a:pPr algn="l">
              <a:buFont typeface="Arial" panose="020B0604020202020204" pitchFamily="34" charset="0"/>
              <a:buNone/>
              <a:defRPr/>
            </a:pPr>
            <a:r>
              <a:rPr lang="zh-CN" altLang="en-US" dirty="0">
                <a:latin typeface="Arial" panose="020B0604020202020204" pitchFamily="34" charset="0"/>
              </a:rPr>
              <a:t>没有人是一座孤岛，</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在大海里独踞</a:t>
            </a:r>
            <a:r>
              <a:rPr lang="en-US" altLang="zh-CN" dirty="0">
                <a:latin typeface="Arial" panose="020B0604020202020204" pitchFamily="34" charset="0"/>
              </a:rPr>
              <a:t>;</a:t>
            </a:r>
            <a:endParaRPr lang="en-US" altLang="zh-CN"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每个人都像一块小小的泥土，</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连接成整个陆地。</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如果有一块泥土被海水冲刷，</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欧洲就会失去一角，</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这如同一座山岬，</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也如同一座庄园，</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无论是你的还是你朋友的。</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无论谁死了，</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都是我的一部分在死去，</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因为我包含在人类这个概念里。</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因此，</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不要问丧钟为谁而鸣，</a:t>
            </a:r>
            <a:endParaRPr lang="zh-CN" altLang="en-US" dirty="0">
              <a:latin typeface="Arial" panose="020B0604020202020204" pitchFamily="34" charset="0"/>
            </a:endParaRPr>
          </a:p>
          <a:p>
            <a:pPr algn="l">
              <a:buFont typeface="Arial" panose="020B0604020202020204" pitchFamily="34" charset="0"/>
              <a:buNone/>
              <a:defRPr/>
            </a:pPr>
            <a:r>
              <a:rPr lang="zh-CN" altLang="en-US" dirty="0">
                <a:latin typeface="Arial" panose="020B0604020202020204" pitchFamily="34" charset="0"/>
              </a:rPr>
              <a:t>丧钟为你而鸣。</a:t>
            </a:r>
            <a:endParaRPr lang="zh-CN" altLang="en-US" dirty="0">
              <a:latin typeface="Arial" panose="020B0604020202020204" pitchFamily="34" charset="0"/>
            </a:endParaRPr>
          </a:p>
          <a:p>
            <a:pPr marL="342900" indent="-342900" algn="l" eaLnBrk="0" hangingPunct="0">
              <a:spcBef>
                <a:spcPct val="20000"/>
              </a:spcBef>
              <a:buFontTx/>
              <a:buNone/>
              <a:defRPr/>
            </a:pPr>
            <a:endParaRPr lang="zh-CN" altLang="en-US" sz="2000" kern="0" dirty="0">
              <a:latin typeface="+mn-lt"/>
              <a:ea typeface="+mn-ea"/>
            </a:endParaRPr>
          </a:p>
        </p:txBody>
      </p:sp>
      <p:sp>
        <p:nvSpPr>
          <p:cNvPr id="5" name="矩形 4"/>
          <p:cNvSpPr/>
          <p:nvPr/>
        </p:nvSpPr>
        <p:spPr>
          <a:xfrm>
            <a:off x="5940152" y="0"/>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642938"/>
            <a:ext cx="7788275" cy="1143000"/>
          </a:xfrm>
        </p:spPr>
        <p:txBody>
          <a:bodyPr wrap="square" lIns="91440" tIns="45720" rIns="91440" bIns="45720" anchor="ctr"/>
          <a:lstStyle/>
          <a:p>
            <a:r>
              <a:rPr lang="zh-CN" altLang="en-US" sz="3200" b="1" dirty="0"/>
              <a:t>课堂练习</a:t>
            </a:r>
            <a:endParaRPr lang="zh-CN" altLang="en-US" sz="3200" b="1" dirty="0"/>
          </a:p>
        </p:txBody>
      </p:sp>
      <p:sp>
        <p:nvSpPr>
          <p:cNvPr id="8195" name="Rectangle 3"/>
          <p:cNvSpPr>
            <a:spLocks noGrp="1"/>
          </p:cNvSpPr>
          <p:nvPr>
            <p:ph type="body" sz="half" idx="1"/>
          </p:nvPr>
        </p:nvSpPr>
        <p:spPr>
          <a:xfrm>
            <a:off x="482613" y="1916832"/>
            <a:ext cx="5051425" cy="2965747"/>
          </a:xfrm>
        </p:spPr>
        <p:txBody>
          <a:bodyPr wrap="square" lIns="91440" tIns="45720" rIns="91440" bIns="45720" anchor="t"/>
          <a:lstStyle/>
          <a:p>
            <a:pPr>
              <a:lnSpc>
                <a:spcPct val="150000"/>
              </a:lnSpc>
              <a:buFont typeface="Wingdings" panose="05000000000000000000" pitchFamily="2" charset="2"/>
              <a:buChar char="l"/>
            </a:pPr>
            <a:r>
              <a:rPr lang="zh-CN" altLang="en-US" sz="2400" b="1" dirty="0"/>
              <a:t>当陷入困境，第一时间里，你向谁求助？请写下至少五个人的名字</a:t>
            </a:r>
            <a:r>
              <a:rPr lang="zh-CN" altLang="en-US" sz="2400" b="1" dirty="0" smtClean="0"/>
              <a:t>。</a:t>
            </a:r>
            <a:endParaRPr lang="zh-CN" altLang="en-US" sz="2400" b="1" dirty="0"/>
          </a:p>
        </p:txBody>
      </p:sp>
      <p:pic>
        <p:nvPicPr>
          <p:cNvPr id="8196" name="Picture 4" descr="人际银行"/>
          <p:cNvPicPr>
            <a:picLocks noGrp="1" noChangeAspect="1"/>
          </p:cNvPicPr>
          <p:nvPr>
            <p:ph sz="half" idx="2"/>
          </p:nvPr>
        </p:nvPicPr>
        <p:blipFill>
          <a:blip r:embed="rId1" cstate="print"/>
          <a:stretch>
            <a:fillRect/>
          </a:stretch>
        </p:blipFill>
        <p:spPr>
          <a:xfrm>
            <a:off x="6229350" y="2133600"/>
            <a:ext cx="2193925" cy="3657600"/>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wipe(up)">
                                      <p:cBhvr>
                                        <p:cTn id="12" dur="500"/>
                                        <p:tgtEl>
                                          <p:spTgt spid="81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diamond(in)">
                                      <p:cBhvr>
                                        <p:cTn id="1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088" y="908050"/>
            <a:ext cx="7345362" cy="1201738"/>
          </a:xfrm>
          <a:prstGeom prst="rect">
            <a:avLst/>
          </a:prstGeom>
          <a:solidFill>
            <a:schemeClr val="accent1">
              <a:lumMod val="75000"/>
              <a:alpha val="56000"/>
            </a:schemeClr>
          </a:solidFill>
        </p:spPr>
        <p:style>
          <a:lnRef idx="3">
            <a:schemeClr val="lt1"/>
          </a:lnRef>
          <a:fillRef idx="1">
            <a:schemeClr val="accent5"/>
          </a:fillRef>
          <a:effectRef idx="1">
            <a:schemeClr val="accent5"/>
          </a:effectRef>
          <a:fontRef idx="minor">
            <a:schemeClr val="lt1"/>
          </a:fontRef>
        </p:style>
        <p:txBody>
          <a:bodyPr>
            <a:spAutoFit/>
          </a:bodyPr>
          <a:lstStyle/>
          <a:p>
            <a:pPr algn="l">
              <a:buFont typeface="Arial" panose="020B0604020202020204" pitchFamily="34" charset="0"/>
              <a:buNone/>
              <a:defRPr/>
            </a:pPr>
            <a:r>
              <a:rPr lang="zh-CN" altLang="zh-CN" sz="2400" dirty="0"/>
              <a:t>对1000多名大学生孤独心理及其影响因素的调查表明</a:t>
            </a:r>
            <a:endParaRPr lang="en-US" altLang="zh-CN" sz="2400" dirty="0"/>
          </a:p>
          <a:p>
            <a:pPr algn="l">
              <a:buFont typeface="Arial" panose="020B0604020202020204" pitchFamily="34" charset="0"/>
              <a:buNone/>
              <a:defRPr/>
            </a:pPr>
            <a:r>
              <a:rPr lang="zh-CN" altLang="zh-CN" sz="2400" dirty="0"/>
              <a:t>有</a:t>
            </a:r>
            <a:r>
              <a:rPr lang="zh-CN" altLang="zh-CN" sz="2400" dirty="0">
                <a:solidFill>
                  <a:srgbClr val="FF0000"/>
                </a:solidFill>
              </a:rPr>
              <a:t>41.1％</a:t>
            </a:r>
            <a:r>
              <a:rPr lang="zh-CN" altLang="zh-CN" sz="2400" dirty="0"/>
              <a:t>的同学对“你认为自己是个孤独的人”表示认同</a:t>
            </a:r>
            <a:endParaRPr lang="zh-CN" altLang="en-US" sz="2400" dirty="0"/>
          </a:p>
        </p:txBody>
      </p:sp>
      <p:sp>
        <p:nvSpPr>
          <p:cNvPr id="6" name="矩形 5"/>
          <p:cNvSpPr/>
          <p:nvPr/>
        </p:nvSpPr>
        <p:spPr>
          <a:xfrm>
            <a:off x="827088" y="2492375"/>
            <a:ext cx="7345362" cy="1200150"/>
          </a:xfrm>
          <a:prstGeom prst="rect">
            <a:avLst/>
          </a:prstGeom>
          <a:solidFill>
            <a:schemeClr val="accent1">
              <a:lumMod val="75000"/>
              <a:alpha val="56000"/>
            </a:schemeClr>
          </a:solidFill>
        </p:spPr>
        <p:style>
          <a:lnRef idx="3">
            <a:schemeClr val="lt1"/>
          </a:lnRef>
          <a:fillRef idx="1">
            <a:schemeClr val="accent5"/>
          </a:fillRef>
          <a:effectRef idx="1">
            <a:schemeClr val="accent5"/>
          </a:effectRef>
          <a:fontRef idx="minor">
            <a:schemeClr val="lt1"/>
          </a:fontRef>
        </p:style>
        <p:txBody>
          <a:bodyPr>
            <a:spAutoFit/>
          </a:bodyPr>
          <a:lstStyle/>
          <a:p>
            <a:pPr algn="l">
              <a:buFont typeface="Arial" panose="020B0604020202020204" pitchFamily="34" charset="0"/>
              <a:buNone/>
              <a:defRPr/>
            </a:pPr>
            <a:r>
              <a:rPr lang="zh-CN" altLang="zh-CN" sz="2400" dirty="0"/>
              <a:t>当被问到“你当前存在的主要的心理问题是什么”时，学生选择最多的就是</a:t>
            </a:r>
            <a:r>
              <a:rPr lang="zh-CN" altLang="zh-CN" sz="2400" dirty="0">
                <a:solidFill>
                  <a:srgbClr val="FF0000"/>
                </a:solidFill>
              </a:rPr>
              <a:t>人际关系苦恼</a:t>
            </a:r>
            <a:r>
              <a:rPr lang="zh-CN" altLang="zh-CN" sz="2400" dirty="0"/>
              <a:t>，其次才是</a:t>
            </a:r>
            <a:r>
              <a:rPr lang="zh-CN" altLang="zh-CN" sz="2400" dirty="0">
                <a:solidFill>
                  <a:srgbClr val="FF0000"/>
                </a:solidFill>
              </a:rPr>
              <a:t>学习上的焦虑</a:t>
            </a:r>
            <a:r>
              <a:rPr lang="zh-CN" altLang="zh-CN" sz="2400" dirty="0"/>
              <a:t>，情绪情感问题及其他</a:t>
            </a:r>
            <a:r>
              <a:rPr lang="en-US" altLang="zh-CN" sz="2400" dirty="0"/>
              <a:t>.</a:t>
            </a:r>
            <a:endParaRPr lang="zh-CN" altLang="en-US" sz="2400" dirty="0"/>
          </a:p>
        </p:txBody>
      </p:sp>
      <p:sp>
        <p:nvSpPr>
          <p:cNvPr id="7" name="矩形 6"/>
          <p:cNvSpPr/>
          <p:nvPr/>
        </p:nvSpPr>
        <p:spPr>
          <a:xfrm>
            <a:off x="827088" y="4149725"/>
            <a:ext cx="7345362" cy="830263"/>
          </a:xfrm>
          <a:prstGeom prst="rect">
            <a:avLst/>
          </a:prstGeom>
          <a:solidFill>
            <a:schemeClr val="accent1">
              <a:lumMod val="75000"/>
              <a:alpha val="56000"/>
            </a:schemeClr>
          </a:solidFill>
        </p:spPr>
        <p:style>
          <a:lnRef idx="3">
            <a:schemeClr val="lt1"/>
          </a:lnRef>
          <a:fillRef idx="1">
            <a:schemeClr val="accent5"/>
          </a:fillRef>
          <a:effectRef idx="1">
            <a:schemeClr val="accent5"/>
          </a:effectRef>
          <a:fontRef idx="minor">
            <a:schemeClr val="lt1"/>
          </a:fontRef>
        </p:style>
        <p:txBody>
          <a:bodyPr>
            <a:spAutoFit/>
          </a:bodyPr>
          <a:lstStyle/>
          <a:p>
            <a:pPr algn="l">
              <a:buFont typeface="Arial" panose="020B0604020202020204" pitchFamily="34" charset="0"/>
              <a:buNone/>
              <a:defRPr/>
            </a:pPr>
            <a:r>
              <a:rPr lang="zh-CN" altLang="zh-CN" sz="2400" dirty="0"/>
              <a:t>当问及大学生渴望的是什么，大多数回答是“</a:t>
            </a:r>
            <a:r>
              <a:rPr lang="zh-CN" altLang="zh-CN" sz="2400" dirty="0">
                <a:solidFill>
                  <a:srgbClr val="FF0000"/>
                </a:solidFill>
              </a:rPr>
              <a:t>友谊</a:t>
            </a:r>
            <a:r>
              <a:rPr lang="zh-CN" altLang="zh-CN" sz="2400" dirty="0"/>
              <a:t>”和“</a:t>
            </a:r>
            <a:r>
              <a:rPr lang="zh-CN" altLang="zh-CN" sz="2400" dirty="0">
                <a:solidFill>
                  <a:srgbClr val="FF0000"/>
                </a:solidFill>
              </a:rPr>
              <a:t>成功</a:t>
            </a:r>
            <a:r>
              <a:rPr lang="zh-CN" altLang="zh-CN" sz="2400" dirty="0"/>
              <a:t>”</a:t>
            </a:r>
            <a:endParaRPr lang="zh-CN" altLang="en-US" sz="2400" dirty="0"/>
          </a:p>
        </p:txBody>
      </p:sp>
      <p:sp>
        <p:nvSpPr>
          <p:cNvPr id="8" name="矩形 7"/>
          <p:cNvSpPr/>
          <p:nvPr/>
        </p:nvSpPr>
        <p:spPr>
          <a:xfrm>
            <a:off x="827088" y="5445125"/>
            <a:ext cx="7345362" cy="425450"/>
          </a:xfrm>
          <a:prstGeom prst="rect">
            <a:avLst/>
          </a:prstGeom>
          <a:solidFill>
            <a:schemeClr val="accent1">
              <a:lumMod val="75000"/>
              <a:alpha val="56000"/>
            </a:schemeClr>
          </a:solidFill>
        </p:spPr>
        <p:style>
          <a:lnRef idx="3">
            <a:schemeClr val="lt1"/>
          </a:lnRef>
          <a:fillRef idx="1">
            <a:schemeClr val="accent5"/>
          </a:fillRef>
          <a:effectRef idx="1">
            <a:schemeClr val="accent5"/>
          </a:effectRef>
          <a:fontRef idx="minor">
            <a:schemeClr val="lt1"/>
          </a:fontRef>
        </p:style>
        <p:txBody>
          <a:bodyPr>
            <a:spAutoFit/>
          </a:bodyPr>
          <a:lstStyle/>
          <a:p>
            <a:pPr indent="719455" algn="l">
              <a:lnSpc>
                <a:spcPct val="90000"/>
              </a:lnSpc>
              <a:buFontTx/>
              <a:buNone/>
              <a:defRPr/>
            </a:pPr>
            <a:r>
              <a:rPr lang="zh-CN" altLang="zh-CN" sz="2400" dirty="0"/>
              <a:t>人是社会性动物，交往是人的本能</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
          <p:cNvSpPr/>
          <p:nvPr/>
        </p:nvSpPr>
        <p:spPr>
          <a:xfrm>
            <a:off x="609600" y="304800"/>
            <a:ext cx="7772400" cy="1143000"/>
          </a:xfrm>
          <a:prstGeom prst="rect">
            <a:avLst/>
          </a:prstGeom>
          <a:noFill/>
          <a:ln w="9525">
            <a:noFill/>
          </a:ln>
        </p:spPr>
        <p:txBody>
          <a:bodyPr lIns="91425" tIns="45712" rIns="91425" bIns="45712" anchor="b"/>
          <a:lstStyle/>
          <a:p>
            <a:pPr lvl="0" indent="0" eaLnBrk="1" hangingPunct="1"/>
            <a:r>
              <a:rPr lang="en-US" altLang="zh-CN" sz="4400" dirty="0">
                <a:solidFill>
                  <a:schemeClr val="tx2"/>
                </a:solidFill>
                <a:latin typeface="Tahoma" panose="020B0604030504040204" pitchFamily="34" charset="0"/>
                <a:ea typeface="ˎ̥"/>
              </a:rPr>
              <a:t> </a:t>
            </a:r>
            <a:endParaRPr lang="en-US" altLang="zh-CN" sz="4400" dirty="0">
              <a:solidFill>
                <a:schemeClr val="tx2"/>
              </a:solidFill>
              <a:latin typeface="Arial" panose="020B0604020202020204" pitchFamily="34" charset="0"/>
              <a:ea typeface="宋体" panose="02010600030101010101" pitchFamily="2" charset="-122"/>
            </a:endParaRPr>
          </a:p>
        </p:txBody>
      </p:sp>
      <p:sp>
        <p:nvSpPr>
          <p:cNvPr id="15362" name="Text Box 4"/>
          <p:cNvSpPr txBox="1"/>
          <p:nvPr/>
        </p:nvSpPr>
        <p:spPr>
          <a:xfrm>
            <a:off x="260350" y="2354263"/>
            <a:ext cx="573088" cy="3062287"/>
          </a:xfrm>
          <a:prstGeom prst="rect">
            <a:avLst/>
          </a:prstGeom>
          <a:noFill/>
          <a:ln w="9525">
            <a:noFill/>
          </a:ln>
        </p:spPr>
        <p:txBody>
          <a:bodyPr vert="eaVert" lIns="93433" tIns="46717" rIns="93433" bIns="46717" anchor="t">
            <a:spAutoFit/>
          </a:bodyPr>
          <a:lstStyle/>
          <a:p>
            <a:pPr lvl="0" indent="0" eaLnBrk="1" hangingPunct="1">
              <a:spcBef>
                <a:spcPct val="50000"/>
              </a:spcBef>
            </a:pPr>
            <a:r>
              <a:rPr lang="zh-CN" altLang="en-US" sz="2500" dirty="0">
                <a:latin typeface="华文中宋" pitchFamily="2" charset="-122"/>
                <a:ea typeface="华文中宋" pitchFamily="2" charset="-122"/>
              </a:rPr>
              <a:t>人际关系的状态</a:t>
            </a:r>
            <a:endParaRPr lang="zh-CN" altLang="en-US" sz="2500" dirty="0">
              <a:latin typeface="华文中宋" pitchFamily="2" charset="-122"/>
              <a:ea typeface="华文中宋" pitchFamily="2" charset="-122"/>
            </a:endParaRPr>
          </a:p>
        </p:txBody>
      </p:sp>
      <p:graphicFrame>
        <p:nvGraphicFramePr>
          <p:cNvPr id="15364" name="表格 15363"/>
          <p:cNvGraphicFramePr/>
          <p:nvPr/>
        </p:nvGraphicFramePr>
        <p:xfrm>
          <a:off x="889000" y="1589088"/>
          <a:ext cx="7167563" cy="4752524"/>
        </p:xfrm>
        <a:graphic>
          <a:graphicData uri="http://schemas.openxmlformats.org/drawingml/2006/table">
            <a:tbl>
              <a:tblPr/>
              <a:tblGrid>
                <a:gridCol w="2389188"/>
                <a:gridCol w="2389187"/>
                <a:gridCol w="2389188"/>
              </a:tblGrid>
              <a:tr h="701675">
                <a:tc>
                  <a:txBody>
                    <a:bodyPr/>
                    <a:lstStyle/>
                    <a:p>
                      <a:pPr lvl="0" eaLnBrk="1" hangingPunct="1">
                        <a:spcBef>
                          <a:spcPct val="20000"/>
                        </a:spcBef>
                        <a:buNone/>
                      </a:pPr>
                      <a:r>
                        <a:rPr lang="zh-CN" altLang="en-US" sz="2100" dirty="0">
                          <a:latin typeface="华文中宋" pitchFamily="2" charset="-122"/>
                          <a:ea typeface="华文中宋" pitchFamily="2" charset="-122"/>
                        </a:rPr>
                        <a:t>      单  项</a:t>
                      </a:r>
                      <a:endParaRPr lang="zh-CN" altLang="en-US" sz="2100" dirty="0">
                        <a:latin typeface="华文中宋" pitchFamily="2" charset="-122"/>
                        <a:ea typeface="华文中宋" pitchFamily="2" charset="-122"/>
                      </a:endParaRPr>
                    </a:p>
                  </a:txBody>
                  <a:tcPr marL="92901" marR="92901" marT="47082" marB="4708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zh-CN" altLang="en-US" sz="2100" dirty="0">
                          <a:latin typeface="华文中宋" pitchFamily="2" charset="-122"/>
                          <a:ea typeface="华文中宋" pitchFamily="2" charset="-122"/>
                        </a:rPr>
                        <a:t>   人际关系状态</a:t>
                      </a:r>
                      <a:endParaRPr lang="zh-CN" altLang="en-US" sz="2100" dirty="0">
                        <a:latin typeface="华文中宋" pitchFamily="2" charset="-122"/>
                        <a:ea typeface="华文中宋" pitchFamily="2" charset="-122"/>
                      </a:endParaRPr>
                    </a:p>
                  </a:txBody>
                  <a:tcPr marL="92901" marR="92901" marT="47082" marB="4708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zh-CN" altLang="en-US" sz="2100" dirty="0">
                          <a:latin typeface="华文中宋" pitchFamily="2" charset="-122"/>
                          <a:ea typeface="华文中宋" pitchFamily="2" charset="-122"/>
                        </a:rPr>
                        <a:t>    相互作用水平</a:t>
                      </a:r>
                      <a:endParaRPr lang="zh-CN" altLang="en-US" sz="2100" dirty="0">
                        <a:latin typeface="华文中宋" pitchFamily="2" charset="-122"/>
                        <a:ea typeface="华文中宋" pitchFamily="2" charset="-122"/>
                      </a:endParaRPr>
                    </a:p>
                  </a:txBody>
                  <a:tcPr marL="92901" marR="92901" marT="47082" marB="4708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6575">
                <a:tc>
                  <a:txBody>
                    <a:bodyPr/>
                    <a:lstStyle/>
                    <a:p>
                      <a:pPr lvl="0" eaLnBrk="1" hangingPunct="1">
                        <a:spcBef>
                          <a:spcPct val="20000"/>
                        </a:spcBef>
                        <a:buNone/>
                      </a:pPr>
                      <a:endParaRPr lang="zh-CN" altLang="en-US" sz="2900" dirty="0">
                        <a:latin typeface="Arial" panose="020B0604020202020204" pitchFamily="34" charset="0"/>
                        <a:ea typeface="宋体" panose="02010600030101010101" pitchFamily="2" charset="-122"/>
                      </a:endParaRPr>
                    </a:p>
                  </a:txBody>
                  <a:tcPr marL="92901" marR="92901" marT="47082" marB="4708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None/>
                      </a:pPr>
                      <a:endParaRPr lang="zh-CN" altLang="en-US" sz="2100" dirty="0">
                        <a:latin typeface="黑体" panose="02010609060101010101" pitchFamily="49" charset="-122"/>
                        <a:ea typeface="黑体" panose="02010609060101010101" pitchFamily="49" charset="-122"/>
                      </a:endParaRPr>
                    </a:p>
                  </a:txBody>
                  <a:tcPr marL="92901" marR="92901" marT="47082" marB="4708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6">
                  <a:txBody>
                    <a:bodyPr/>
                    <a:lstStyle/>
                    <a:p>
                      <a:pPr lvl="0" algn="ctr" eaLnBrk="1" hangingPunct="1">
                        <a:spcBef>
                          <a:spcPct val="20000"/>
                        </a:spcBef>
                        <a:buNone/>
                      </a:pPr>
                      <a:r>
                        <a:rPr lang="zh-CN" altLang="en-US" sz="2100" dirty="0" smtClean="0">
                          <a:latin typeface="黑体" panose="02010609060101010101" pitchFamily="49" charset="-122"/>
                          <a:ea typeface="黑体" panose="02010609060101010101" pitchFamily="49" charset="-122"/>
                        </a:rPr>
                        <a:t>低</a:t>
                      </a:r>
                      <a:endParaRPr lang="zh-CN" altLang="en-US" sz="2100" dirty="0">
                        <a:latin typeface="黑体" panose="02010609060101010101" pitchFamily="49" charset="-122"/>
                        <a:ea typeface="黑体" panose="02010609060101010101" pitchFamily="49" charset="-122"/>
                      </a:endParaRPr>
                    </a:p>
                    <a:p>
                      <a:pPr lvl="0" eaLnBrk="1" hangingPunct="1">
                        <a:spcBef>
                          <a:spcPct val="20000"/>
                        </a:spcBef>
                        <a:buNone/>
                      </a:pPr>
                      <a:endParaRPr lang="zh-CN" altLang="en-US" sz="2100" dirty="0">
                        <a:latin typeface="黑体" panose="02010609060101010101" pitchFamily="49" charset="-122"/>
                        <a:ea typeface="黑体" panose="02010609060101010101" pitchFamily="49" charset="-122"/>
                      </a:endParaRPr>
                    </a:p>
                    <a:p>
                      <a:pPr lvl="0" eaLnBrk="1" hangingPunct="1">
                        <a:spcBef>
                          <a:spcPct val="20000"/>
                        </a:spcBef>
                        <a:buNone/>
                      </a:pPr>
                      <a:endParaRPr lang="zh-CN" altLang="en-US" sz="2100" dirty="0">
                        <a:latin typeface="黑体" panose="02010609060101010101" pitchFamily="49" charset="-122"/>
                        <a:ea typeface="黑体" panose="02010609060101010101" pitchFamily="49" charset="-122"/>
                      </a:endParaRPr>
                    </a:p>
                    <a:p>
                      <a:pPr lvl="0" eaLnBrk="1" hangingPunct="1">
                        <a:spcBef>
                          <a:spcPct val="20000"/>
                        </a:spcBef>
                        <a:buNone/>
                      </a:pPr>
                      <a:endParaRPr lang="zh-CN" altLang="en-US" sz="2100" dirty="0">
                        <a:latin typeface="黑体" panose="02010609060101010101" pitchFamily="49" charset="-122"/>
                        <a:ea typeface="黑体" panose="02010609060101010101" pitchFamily="49" charset="-122"/>
                      </a:endParaRPr>
                    </a:p>
                    <a:p>
                      <a:pPr lvl="0" eaLnBrk="1" hangingPunct="1">
                        <a:spcBef>
                          <a:spcPct val="20000"/>
                        </a:spcBef>
                        <a:buNone/>
                      </a:pPr>
                      <a:endParaRPr lang="zh-CN" altLang="en-US" sz="2100" dirty="0">
                        <a:latin typeface="黑体" panose="02010609060101010101" pitchFamily="49" charset="-122"/>
                        <a:ea typeface="黑体" panose="02010609060101010101" pitchFamily="49" charset="-122"/>
                      </a:endParaRPr>
                    </a:p>
                    <a:p>
                      <a:pPr lvl="0" eaLnBrk="1" hangingPunct="1">
                        <a:spcBef>
                          <a:spcPct val="20000"/>
                        </a:spcBef>
                        <a:buNone/>
                      </a:pPr>
                      <a:endParaRPr lang="zh-CN" altLang="en-US" sz="2100" dirty="0">
                        <a:latin typeface="黑体" panose="02010609060101010101" pitchFamily="49" charset="-122"/>
                        <a:ea typeface="黑体" panose="02010609060101010101" pitchFamily="49" charset="-122"/>
                      </a:endParaRPr>
                    </a:p>
                    <a:p>
                      <a:pPr lvl="0" eaLnBrk="1" hangingPunct="1">
                        <a:spcBef>
                          <a:spcPct val="20000"/>
                        </a:spcBef>
                        <a:buNone/>
                      </a:pPr>
                      <a:endParaRPr lang="zh-CN" altLang="en-US" sz="2100" dirty="0">
                        <a:latin typeface="黑体" panose="02010609060101010101" pitchFamily="49" charset="-122"/>
                        <a:ea typeface="黑体" panose="02010609060101010101" pitchFamily="49" charset="-122"/>
                      </a:endParaRPr>
                    </a:p>
                    <a:p>
                      <a:pPr lvl="0" algn="ctr" eaLnBrk="1" hangingPunct="1">
                        <a:spcBef>
                          <a:spcPct val="20000"/>
                        </a:spcBef>
                        <a:buNone/>
                      </a:pPr>
                      <a:endParaRPr lang="en-US" altLang="zh-CN" sz="2100" dirty="0">
                        <a:latin typeface="黑体" panose="02010609060101010101" pitchFamily="49" charset="-122"/>
                        <a:ea typeface="黑体" panose="02010609060101010101" pitchFamily="49" charset="-122"/>
                      </a:endParaRPr>
                    </a:p>
                    <a:p>
                      <a:pPr lvl="0" algn="ctr" eaLnBrk="1" hangingPunct="1">
                        <a:spcBef>
                          <a:spcPct val="20000"/>
                        </a:spcBef>
                        <a:buNone/>
                      </a:pPr>
                      <a:endParaRPr lang="en-US" altLang="zh-CN" sz="2100" dirty="0">
                        <a:latin typeface="黑体" panose="02010609060101010101" pitchFamily="49" charset="-122"/>
                        <a:ea typeface="黑体" panose="02010609060101010101" pitchFamily="49" charset="-122"/>
                      </a:endParaRPr>
                    </a:p>
                    <a:p>
                      <a:pPr lvl="0" algn="ctr" eaLnBrk="1" hangingPunct="1">
                        <a:spcBef>
                          <a:spcPct val="20000"/>
                        </a:spcBef>
                        <a:buNone/>
                      </a:pPr>
                      <a:r>
                        <a:rPr lang="zh-CN" altLang="en-US" sz="2100" dirty="0">
                          <a:latin typeface="黑体" panose="02010609060101010101" pitchFamily="49" charset="-122"/>
                          <a:ea typeface="黑体" panose="02010609060101010101" pitchFamily="49" charset="-122"/>
                        </a:rPr>
                        <a:t>高</a:t>
                      </a:r>
                      <a:endParaRPr lang="zh-CN" altLang="en-US" sz="2100" dirty="0">
                        <a:latin typeface="黑体" panose="02010609060101010101" pitchFamily="49" charset="-122"/>
                        <a:ea typeface="黑体" panose="02010609060101010101" pitchFamily="49" charset="-122"/>
                      </a:endParaRPr>
                    </a:p>
                  </a:txBody>
                  <a:tcPr marL="92901" marR="92901" marT="47082" marB="4708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1349375">
                <a:tc>
                  <a:txBody>
                    <a:bodyPr/>
                    <a:lstStyle/>
                    <a:p>
                      <a:pPr lvl="0" eaLnBrk="1" hangingPunct="1">
                        <a:spcBef>
                          <a:spcPct val="20000"/>
                        </a:spcBef>
                        <a:buNone/>
                      </a:pPr>
                      <a:endParaRPr lang="zh-CN" altLang="en-US" sz="2900" dirty="0">
                        <a:latin typeface="Arial" panose="020B0604020202020204" pitchFamily="34" charset="0"/>
                        <a:ea typeface="宋体" panose="02010600030101010101" pitchFamily="2" charset="-122"/>
                      </a:endParaRPr>
                    </a:p>
                  </a:txBody>
                  <a:tcPr marL="92901" marR="92901" marT="47082" marB="4708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None/>
                      </a:pPr>
                      <a:endParaRPr lang="zh-CN" altLang="en-US" sz="2100" dirty="0">
                        <a:latin typeface="黑体" panose="02010609060101010101" pitchFamily="49" charset="-122"/>
                        <a:ea typeface="黑体" panose="02010609060101010101" pitchFamily="49" charset="-122"/>
                      </a:endParaRPr>
                    </a:p>
                  </a:txBody>
                  <a:tcPr marL="92901" marR="92901" marT="47082" marB="4708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tr>
              <a:tr h="534988">
                <a:tc>
                  <a:txBody>
                    <a:bodyPr/>
                    <a:lstStyle/>
                    <a:p>
                      <a:pPr lvl="0" eaLnBrk="1" hangingPunct="1">
                        <a:spcBef>
                          <a:spcPct val="20000"/>
                        </a:spcBef>
                        <a:buNone/>
                      </a:pPr>
                      <a:endParaRPr lang="zh-CN" altLang="en-US" sz="2900" dirty="0">
                        <a:latin typeface="Arial" panose="020B0604020202020204" pitchFamily="34" charset="0"/>
                        <a:ea typeface="宋体" panose="02010600030101010101" pitchFamily="2" charset="-122"/>
                      </a:endParaRPr>
                    </a:p>
                  </a:txBody>
                  <a:tcPr marL="92901" marR="92901" marT="47082" marB="4708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None/>
                      </a:pPr>
                      <a:endParaRPr lang="zh-CN" altLang="en-US" sz="2100" dirty="0">
                        <a:latin typeface="黑体" panose="02010609060101010101" pitchFamily="49" charset="-122"/>
                        <a:ea typeface="黑体" panose="02010609060101010101" pitchFamily="49" charset="-122"/>
                      </a:endParaRPr>
                    </a:p>
                  </a:txBody>
                  <a:tcPr marL="92901" marR="92901" marT="47082" marB="4708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tr>
              <a:tr h="542925">
                <a:tc>
                  <a:txBody>
                    <a:bodyPr/>
                    <a:lstStyle/>
                    <a:p>
                      <a:pPr lvl="0" eaLnBrk="1" hangingPunct="1">
                        <a:spcBef>
                          <a:spcPct val="20000"/>
                        </a:spcBef>
                        <a:buNone/>
                      </a:pPr>
                      <a:endParaRPr lang="zh-CN" altLang="en-US" sz="2900" dirty="0">
                        <a:latin typeface="Arial" panose="020B0604020202020204" pitchFamily="34" charset="0"/>
                        <a:ea typeface="宋体" panose="02010600030101010101" pitchFamily="2" charset="-122"/>
                      </a:endParaRPr>
                    </a:p>
                  </a:txBody>
                  <a:tcPr marL="92901" marR="92901" marT="47082" marB="4708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None/>
                      </a:pPr>
                      <a:endParaRPr lang="zh-CN" altLang="en-US" sz="2100" dirty="0">
                        <a:latin typeface="黑体" panose="02010609060101010101" pitchFamily="49" charset="-122"/>
                        <a:ea typeface="黑体" panose="02010609060101010101" pitchFamily="49" charset="-122"/>
                      </a:endParaRPr>
                    </a:p>
                  </a:txBody>
                  <a:tcPr marL="92901" marR="92901" marT="47082" marB="4708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tr>
              <a:tr h="539750">
                <a:tc>
                  <a:txBody>
                    <a:bodyPr/>
                    <a:lstStyle/>
                    <a:p>
                      <a:pPr lvl="0" eaLnBrk="1" hangingPunct="1">
                        <a:spcBef>
                          <a:spcPct val="20000"/>
                        </a:spcBef>
                        <a:buNone/>
                      </a:pPr>
                      <a:endParaRPr lang="zh-CN" altLang="en-US" sz="2900" dirty="0">
                        <a:latin typeface="Arial" panose="020B0604020202020204" pitchFamily="34" charset="0"/>
                        <a:ea typeface="宋体" panose="02010600030101010101" pitchFamily="2" charset="-122"/>
                      </a:endParaRPr>
                    </a:p>
                  </a:txBody>
                  <a:tcPr marL="92901" marR="92901" marT="47082" marB="4708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None/>
                      </a:pPr>
                      <a:endParaRPr lang="zh-CN" altLang="en-US" sz="2100" dirty="0">
                        <a:latin typeface="黑体" panose="02010609060101010101" pitchFamily="49" charset="-122"/>
                        <a:ea typeface="黑体" panose="02010609060101010101" pitchFamily="49" charset="-122"/>
                      </a:endParaRPr>
                    </a:p>
                  </a:txBody>
                  <a:tcPr marL="92901" marR="92901" marT="47082" marB="4708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tr>
              <a:tr h="546100">
                <a:tc>
                  <a:txBody>
                    <a:bodyPr/>
                    <a:lstStyle/>
                    <a:p>
                      <a:pPr lvl="0" eaLnBrk="1" hangingPunct="1">
                        <a:spcBef>
                          <a:spcPct val="20000"/>
                        </a:spcBef>
                        <a:buNone/>
                      </a:pPr>
                      <a:endParaRPr lang="zh-CN" altLang="en-US" sz="2900" dirty="0">
                        <a:latin typeface="Arial" panose="020B0604020202020204" pitchFamily="34" charset="0"/>
                        <a:ea typeface="宋体" panose="02010600030101010101" pitchFamily="2" charset="-122"/>
                      </a:endParaRPr>
                    </a:p>
                  </a:txBody>
                  <a:tcPr marL="92901" marR="92901" marT="47082" marB="4708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None/>
                      </a:pPr>
                      <a:endParaRPr lang="zh-CN" altLang="en-US" sz="2100" dirty="0">
                        <a:latin typeface="黑体" panose="02010609060101010101" pitchFamily="49" charset="-122"/>
                        <a:ea typeface="黑体" panose="02010609060101010101" pitchFamily="49" charset="-122"/>
                      </a:endParaRPr>
                    </a:p>
                  </a:txBody>
                  <a:tcPr marL="92901" marR="92901" marT="47082" marB="4708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r>
            </a:tbl>
          </a:graphicData>
        </a:graphic>
      </p:graphicFrame>
      <p:sp>
        <p:nvSpPr>
          <p:cNvPr id="15392" name="Text Box 52"/>
          <p:cNvSpPr txBox="1"/>
          <p:nvPr/>
        </p:nvSpPr>
        <p:spPr>
          <a:xfrm>
            <a:off x="8088313" y="1973263"/>
            <a:ext cx="881062" cy="2222500"/>
          </a:xfrm>
          <a:prstGeom prst="rect">
            <a:avLst/>
          </a:prstGeom>
          <a:noFill/>
          <a:ln w="9525">
            <a:noFill/>
          </a:ln>
        </p:spPr>
        <p:txBody>
          <a:bodyPr vert="eaVert" lIns="93433" tIns="46717" rIns="93433" bIns="46717" anchor="t">
            <a:spAutoFit/>
          </a:bodyPr>
          <a:lstStyle/>
          <a:p>
            <a:pPr lvl="0" indent="0" eaLnBrk="1" hangingPunct="1">
              <a:spcBef>
                <a:spcPct val="50000"/>
              </a:spcBef>
            </a:pPr>
            <a:r>
              <a:rPr lang="zh-CN" altLang="en-US" dirty="0">
                <a:latin typeface="华文中宋" pitchFamily="2" charset="-122"/>
                <a:ea typeface="华文中宋" pitchFamily="2" charset="-122"/>
              </a:rPr>
              <a:t>相互依赖</a:t>
            </a:r>
            <a:endParaRPr lang="zh-CN" altLang="en-US" dirty="0">
              <a:latin typeface="华文中宋" pitchFamily="2" charset="-122"/>
              <a:ea typeface="华文中宋" pitchFamily="2" charset="-122"/>
            </a:endParaRPr>
          </a:p>
          <a:p>
            <a:pPr lvl="0" indent="0" eaLnBrk="1" hangingPunct="1">
              <a:spcBef>
                <a:spcPct val="50000"/>
              </a:spcBef>
            </a:pPr>
            <a:r>
              <a:rPr lang="zh-CN" altLang="en-US" dirty="0">
                <a:latin typeface="华文中宋" pitchFamily="2" charset="-122"/>
                <a:ea typeface="华文中宋" pitchFamily="2" charset="-122"/>
              </a:rPr>
              <a:t>情感融合</a:t>
            </a:r>
            <a:endParaRPr lang="zh-CN" altLang="en-US" dirty="0">
              <a:latin typeface="华文中宋" pitchFamily="2" charset="-122"/>
              <a:ea typeface="华文中宋" pitchFamily="2" charset="-122"/>
            </a:endParaRPr>
          </a:p>
        </p:txBody>
      </p:sp>
      <p:sp>
        <p:nvSpPr>
          <p:cNvPr id="15393" name="Text Box 53"/>
          <p:cNvSpPr txBox="1"/>
          <p:nvPr/>
        </p:nvSpPr>
        <p:spPr>
          <a:xfrm>
            <a:off x="8231188" y="3382963"/>
            <a:ext cx="466725" cy="2446337"/>
          </a:xfrm>
          <a:prstGeom prst="rect">
            <a:avLst/>
          </a:prstGeom>
          <a:noFill/>
          <a:ln w="9525">
            <a:noFill/>
          </a:ln>
        </p:spPr>
        <p:txBody>
          <a:bodyPr vert="eaVert" lIns="93433" tIns="46717" rIns="93433" bIns="46717" anchor="t">
            <a:spAutoFit/>
          </a:bodyPr>
          <a:lstStyle/>
          <a:p>
            <a:pPr lvl="0" indent="0" algn="dist" eaLnBrk="1" hangingPunct="1"/>
            <a:r>
              <a:rPr lang="zh-CN" altLang="en-US" dirty="0">
                <a:latin typeface="华文中宋" pitchFamily="2" charset="-122"/>
                <a:ea typeface="华文中宋" pitchFamily="2" charset="-122"/>
              </a:rPr>
              <a:t>共同的心理领域</a:t>
            </a:r>
            <a:endParaRPr lang="zh-CN" altLang="en-US" dirty="0">
              <a:latin typeface="华文中宋" pitchFamily="2" charset="-122"/>
              <a:ea typeface="华文中宋" pitchFamily="2" charset="-122"/>
            </a:endParaRPr>
          </a:p>
        </p:txBody>
      </p:sp>
      <p:sp>
        <p:nvSpPr>
          <p:cNvPr id="25" name="Oval 34"/>
          <p:cNvSpPr/>
          <p:nvPr/>
        </p:nvSpPr>
        <p:spPr>
          <a:xfrm>
            <a:off x="1279525" y="2354263"/>
            <a:ext cx="365125" cy="371475"/>
          </a:xfrm>
          <a:prstGeom prst="ellipse">
            <a:avLst/>
          </a:prstGeom>
          <a:no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26" name="Oval 35"/>
          <p:cNvSpPr/>
          <p:nvPr/>
        </p:nvSpPr>
        <p:spPr>
          <a:xfrm>
            <a:off x="2378075" y="2354263"/>
            <a:ext cx="365125" cy="371475"/>
          </a:xfrm>
          <a:prstGeom prst="ellipse">
            <a:avLst/>
          </a:prstGeom>
          <a:solidFill>
            <a:srgbClr val="C00000"/>
          </a:solid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27" name="Oval 36"/>
          <p:cNvSpPr/>
          <p:nvPr/>
        </p:nvSpPr>
        <p:spPr>
          <a:xfrm>
            <a:off x="1279525" y="2943225"/>
            <a:ext cx="365125" cy="369888"/>
          </a:xfrm>
          <a:prstGeom prst="ellipse">
            <a:avLst/>
          </a:prstGeom>
          <a:no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28" name="Oval 37"/>
          <p:cNvSpPr/>
          <p:nvPr/>
        </p:nvSpPr>
        <p:spPr>
          <a:xfrm>
            <a:off x="2449513" y="2943225"/>
            <a:ext cx="366712" cy="369888"/>
          </a:xfrm>
          <a:prstGeom prst="ellipse">
            <a:avLst/>
          </a:prstGeom>
          <a:solidFill>
            <a:srgbClr val="C00000"/>
          </a:solid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29" name="Oval 38"/>
          <p:cNvSpPr/>
          <p:nvPr/>
        </p:nvSpPr>
        <p:spPr>
          <a:xfrm>
            <a:off x="2378075" y="3651250"/>
            <a:ext cx="365125" cy="369888"/>
          </a:xfrm>
          <a:prstGeom prst="ellipse">
            <a:avLst/>
          </a:prstGeom>
          <a:solidFill>
            <a:srgbClr val="C00000"/>
          </a:solid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0" name="Oval 39"/>
          <p:cNvSpPr/>
          <p:nvPr/>
        </p:nvSpPr>
        <p:spPr>
          <a:xfrm>
            <a:off x="1279525" y="3651250"/>
            <a:ext cx="365125" cy="369888"/>
          </a:xfrm>
          <a:prstGeom prst="ellipse">
            <a:avLst/>
          </a:prstGeom>
          <a:no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1" name="Oval 40"/>
          <p:cNvSpPr/>
          <p:nvPr/>
        </p:nvSpPr>
        <p:spPr>
          <a:xfrm>
            <a:off x="1938338" y="4238625"/>
            <a:ext cx="366712" cy="371475"/>
          </a:xfrm>
          <a:prstGeom prst="ellipse">
            <a:avLst/>
          </a:prstGeom>
          <a:solidFill>
            <a:srgbClr val="C00000"/>
          </a:solid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2" name="Oval 41"/>
          <p:cNvSpPr/>
          <p:nvPr/>
        </p:nvSpPr>
        <p:spPr>
          <a:xfrm>
            <a:off x="1573213" y="4238625"/>
            <a:ext cx="365125" cy="371475"/>
          </a:xfrm>
          <a:prstGeom prst="ellipse">
            <a:avLst/>
          </a:prstGeom>
          <a:no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3" name="Oval 42"/>
          <p:cNvSpPr/>
          <p:nvPr/>
        </p:nvSpPr>
        <p:spPr>
          <a:xfrm>
            <a:off x="1865313" y="4824413"/>
            <a:ext cx="365125" cy="371475"/>
          </a:xfrm>
          <a:prstGeom prst="ellipse">
            <a:avLst/>
          </a:prstGeom>
          <a:solidFill>
            <a:srgbClr val="C00000"/>
          </a:solid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4" name="Oval 43"/>
          <p:cNvSpPr/>
          <p:nvPr/>
        </p:nvSpPr>
        <p:spPr>
          <a:xfrm>
            <a:off x="1573213" y="4824413"/>
            <a:ext cx="365125" cy="371475"/>
          </a:xfrm>
          <a:prstGeom prst="ellipse">
            <a:avLst/>
          </a:prstGeom>
          <a:no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5" name="Oval 44"/>
          <p:cNvSpPr/>
          <p:nvPr/>
        </p:nvSpPr>
        <p:spPr>
          <a:xfrm>
            <a:off x="1573213" y="5341938"/>
            <a:ext cx="365125" cy="371475"/>
          </a:xfrm>
          <a:prstGeom prst="ellipse">
            <a:avLst/>
          </a:prstGeom>
          <a:no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6" name="Oval 45"/>
          <p:cNvSpPr/>
          <p:nvPr/>
        </p:nvSpPr>
        <p:spPr>
          <a:xfrm>
            <a:off x="1792288" y="5341938"/>
            <a:ext cx="365125" cy="371475"/>
          </a:xfrm>
          <a:prstGeom prst="ellipse">
            <a:avLst/>
          </a:prstGeom>
          <a:solidFill>
            <a:srgbClr val="C00000"/>
          </a:solid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7" name="Oval 46"/>
          <p:cNvSpPr/>
          <p:nvPr/>
        </p:nvSpPr>
        <p:spPr>
          <a:xfrm>
            <a:off x="1738313" y="5857875"/>
            <a:ext cx="366712" cy="371475"/>
          </a:xfrm>
          <a:prstGeom prst="ellipse">
            <a:avLst/>
          </a:prstGeom>
          <a:solidFill>
            <a:srgbClr val="C00000"/>
          </a:solid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8" name="Oval 47"/>
          <p:cNvSpPr/>
          <p:nvPr/>
        </p:nvSpPr>
        <p:spPr>
          <a:xfrm>
            <a:off x="1592263" y="5857875"/>
            <a:ext cx="365125" cy="371475"/>
          </a:xfrm>
          <a:prstGeom prst="ellipse">
            <a:avLst/>
          </a:prstGeom>
          <a:noFill/>
          <a:ln w="9525" cap="flat" cmpd="sng">
            <a:solidFill>
              <a:schemeClr val="tx1"/>
            </a:solidFill>
            <a:prstDash val="solid"/>
            <a:round/>
            <a:headEnd type="none" w="med" len="med"/>
            <a:tailEnd type="none" w="med" len="med"/>
          </a:ln>
        </p:spPr>
        <p:txBody>
          <a:bodyPr wrap="none" lIns="93433" tIns="46717" rIns="93433" bIns="46717" anchor="ct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9" name="Line 48"/>
          <p:cNvSpPr/>
          <p:nvPr/>
        </p:nvSpPr>
        <p:spPr>
          <a:xfrm>
            <a:off x="1865313" y="3165475"/>
            <a:ext cx="363537" cy="0"/>
          </a:xfrm>
          <a:prstGeom prst="line">
            <a:avLst/>
          </a:prstGeom>
          <a:ln w="9525" cap="flat" cmpd="sng">
            <a:solidFill>
              <a:schemeClr val="tx1"/>
            </a:solidFill>
            <a:prstDash val="solid"/>
            <a:round/>
            <a:headEnd type="none" w="med" len="med"/>
            <a:tailEnd type="triangle" w="med" len="med"/>
          </a:ln>
        </p:spPr>
      </p:sp>
      <p:sp>
        <p:nvSpPr>
          <p:cNvPr id="40" name="Line 49"/>
          <p:cNvSpPr/>
          <p:nvPr/>
        </p:nvSpPr>
        <p:spPr>
          <a:xfrm>
            <a:off x="1792288" y="3724275"/>
            <a:ext cx="511175" cy="0"/>
          </a:xfrm>
          <a:prstGeom prst="line">
            <a:avLst/>
          </a:prstGeom>
          <a:ln w="9525" cap="flat" cmpd="sng">
            <a:solidFill>
              <a:schemeClr val="tx1"/>
            </a:solidFill>
            <a:prstDash val="solid"/>
            <a:round/>
            <a:headEnd type="none" w="med" len="med"/>
            <a:tailEnd type="triangle" w="med" len="med"/>
          </a:ln>
        </p:spPr>
      </p:sp>
      <p:sp>
        <p:nvSpPr>
          <p:cNvPr id="41" name="Line 50"/>
          <p:cNvSpPr/>
          <p:nvPr/>
        </p:nvSpPr>
        <p:spPr>
          <a:xfrm flipH="1">
            <a:off x="1792288" y="3943350"/>
            <a:ext cx="438150" cy="0"/>
          </a:xfrm>
          <a:prstGeom prst="line">
            <a:avLst/>
          </a:prstGeom>
          <a:ln w="9525" cap="flat" cmpd="sng">
            <a:solidFill>
              <a:schemeClr val="tx1"/>
            </a:solidFill>
            <a:prstDash val="solid"/>
            <a:round/>
            <a:headEnd type="none" w="med" len="med"/>
            <a:tailEnd type="triangle" w="med" len="med"/>
          </a:ln>
        </p:spPr>
      </p:sp>
      <p:sp>
        <p:nvSpPr>
          <p:cNvPr id="15411" name="Line 51"/>
          <p:cNvSpPr/>
          <p:nvPr/>
        </p:nvSpPr>
        <p:spPr>
          <a:xfrm>
            <a:off x="6473825" y="2868613"/>
            <a:ext cx="0" cy="2819400"/>
          </a:xfrm>
          <a:prstGeom prst="line">
            <a:avLst/>
          </a:prstGeom>
          <a:ln w="9525" cap="flat" cmpd="sng">
            <a:solidFill>
              <a:schemeClr val="tx1"/>
            </a:solidFill>
            <a:prstDash val="solid"/>
            <a:round/>
            <a:headEnd type="none" w="med" len="med"/>
            <a:tailEnd type="triangle" w="med" len="med"/>
          </a:ln>
        </p:spPr>
      </p:sp>
      <p:sp>
        <p:nvSpPr>
          <p:cNvPr id="43" name="矩形 42"/>
          <p:cNvSpPr/>
          <p:nvPr/>
        </p:nvSpPr>
        <p:spPr>
          <a:xfrm>
            <a:off x="3971925" y="2398713"/>
            <a:ext cx="968375" cy="412750"/>
          </a:xfrm>
          <a:prstGeom prst="rect">
            <a:avLst/>
          </a:prstGeom>
          <a:noFill/>
          <a:ln w="9525">
            <a:noFill/>
          </a:ln>
        </p:spPr>
        <p:txBody>
          <a:bodyPr wrap="none" lIns="93433" tIns="46717" rIns="93433" bIns="46717" anchor="t">
            <a:spAutoFit/>
          </a:bodyPr>
          <a:lstStyle/>
          <a:p>
            <a:pPr lvl="0" indent="0" algn="ctr" eaLnBrk="1" hangingPunct="1">
              <a:spcBef>
                <a:spcPct val="20000"/>
              </a:spcBef>
            </a:pPr>
            <a:r>
              <a:rPr lang="zh-CN" altLang="en-US" sz="2000" dirty="0">
                <a:latin typeface="黑体" panose="02010609060101010101" pitchFamily="49" charset="-122"/>
                <a:ea typeface="黑体" panose="02010609060101010101" pitchFamily="49" charset="-122"/>
              </a:rPr>
              <a:t>零接触</a:t>
            </a:r>
            <a:endParaRPr lang="zh-CN" altLang="en-US" sz="2000" dirty="0">
              <a:latin typeface="黑体" panose="02010609060101010101" pitchFamily="49" charset="-122"/>
              <a:ea typeface="黑体" panose="02010609060101010101" pitchFamily="49" charset="-122"/>
            </a:endParaRPr>
          </a:p>
        </p:txBody>
      </p:sp>
      <p:sp>
        <p:nvSpPr>
          <p:cNvPr id="44" name="矩形 43"/>
          <p:cNvSpPr/>
          <p:nvPr/>
        </p:nvSpPr>
        <p:spPr>
          <a:xfrm>
            <a:off x="3908425" y="2913063"/>
            <a:ext cx="1230313" cy="414337"/>
          </a:xfrm>
          <a:prstGeom prst="rect">
            <a:avLst/>
          </a:prstGeom>
          <a:noFill/>
          <a:ln w="9525">
            <a:noFill/>
          </a:ln>
        </p:spPr>
        <p:txBody>
          <a:bodyPr wrap="none" lIns="93433" tIns="46717" rIns="93433" bIns="46717" anchor="t">
            <a:spAutoFit/>
          </a:bodyPr>
          <a:lstStyle/>
          <a:p>
            <a:pPr lvl="0" indent="0" algn="ctr" eaLnBrk="1" hangingPunct="1">
              <a:spcBef>
                <a:spcPct val="20000"/>
              </a:spcBef>
            </a:pPr>
            <a:r>
              <a:rPr lang="zh-CN" altLang="en-US" sz="2000" dirty="0">
                <a:latin typeface="黑体" panose="02010609060101010101" pitchFamily="49" charset="-122"/>
                <a:ea typeface="黑体" panose="02010609060101010101" pitchFamily="49" charset="-122"/>
              </a:rPr>
              <a:t>单项注意</a:t>
            </a:r>
            <a:endParaRPr lang="zh-CN" altLang="en-US" sz="2000" dirty="0">
              <a:latin typeface="黑体" panose="02010609060101010101" pitchFamily="49" charset="-122"/>
              <a:ea typeface="黑体" panose="02010609060101010101" pitchFamily="49" charset="-122"/>
            </a:endParaRPr>
          </a:p>
        </p:txBody>
      </p:sp>
      <p:sp>
        <p:nvSpPr>
          <p:cNvPr id="45" name="矩形 44"/>
          <p:cNvSpPr/>
          <p:nvPr/>
        </p:nvSpPr>
        <p:spPr>
          <a:xfrm>
            <a:off x="3917950" y="3636963"/>
            <a:ext cx="1230313" cy="412750"/>
          </a:xfrm>
          <a:prstGeom prst="rect">
            <a:avLst/>
          </a:prstGeom>
          <a:noFill/>
          <a:ln w="9525">
            <a:noFill/>
          </a:ln>
        </p:spPr>
        <p:txBody>
          <a:bodyPr wrap="none" lIns="93433" tIns="46717" rIns="93433" bIns="46717" anchor="t">
            <a:spAutoFit/>
          </a:bodyPr>
          <a:lstStyle/>
          <a:p>
            <a:pPr lvl="0" indent="0" algn="ctr" eaLnBrk="1" hangingPunct="1">
              <a:spcBef>
                <a:spcPct val="20000"/>
              </a:spcBef>
            </a:pPr>
            <a:r>
              <a:rPr lang="zh-CN" altLang="en-US" sz="2000" dirty="0">
                <a:latin typeface="黑体" panose="02010609060101010101" pitchFamily="49" charset="-122"/>
                <a:ea typeface="黑体" panose="02010609060101010101" pitchFamily="49" charset="-122"/>
              </a:rPr>
              <a:t>双向注意</a:t>
            </a:r>
            <a:endParaRPr lang="zh-CN" altLang="en-US" sz="2000" dirty="0">
              <a:latin typeface="黑体" panose="02010609060101010101" pitchFamily="49" charset="-122"/>
              <a:ea typeface="黑体" panose="02010609060101010101" pitchFamily="49" charset="-122"/>
            </a:endParaRPr>
          </a:p>
        </p:txBody>
      </p:sp>
      <p:sp>
        <p:nvSpPr>
          <p:cNvPr id="46" name="矩形 45"/>
          <p:cNvSpPr/>
          <p:nvPr/>
        </p:nvSpPr>
        <p:spPr>
          <a:xfrm>
            <a:off x="3917950" y="4238625"/>
            <a:ext cx="1230313" cy="412750"/>
          </a:xfrm>
          <a:prstGeom prst="rect">
            <a:avLst/>
          </a:prstGeom>
          <a:noFill/>
          <a:ln w="9525">
            <a:noFill/>
          </a:ln>
        </p:spPr>
        <p:txBody>
          <a:bodyPr wrap="none" lIns="93433" tIns="46717" rIns="93433" bIns="46717" anchor="t">
            <a:spAutoFit/>
          </a:bodyPr>
          <a:lstStyle/>
          <a:p>
            <a:pPr lvl="0" indent="0" algn="ctr" eaLnBrk="1" hangingPunct="1">
              <a:spcBef>
                <a:spcPct val="20000"/>
              </a:spcBef>
            </a:pPr>
            <a:r>
              <a:rPr lang="zh-CN" altLang="en-US" sz="2000" dirty="0">
                <a:latin typeface="黑体" panose="02010609060101010101" pitchFamily="49" charset="-122"/>
                <a:ea typeface="黑体" panose="02010609060101010101" pitchFamily="49" charset="-122"/>
              </a:rPr>
              <a:t>表面接触</a:t>
            </a:r>
            <a:endParaRPr lang="zh-CN" altLang="en-US" sz="2000" dirty="0">
              <a:latin typeface="黑体" panose="02010609060101010101" pitchFamily="49" charset="-122"/>
              <a:ea typeface="黑体" panose="02010609060101010101" pitchFamily="49" charset="-122"/>
            </a:endParaRPr>
          </a:p>
        </p:txBody>
      </p:sp>
      <p:sp>
        <p:nvSpPr>
          <p:cNvPr id="47" name="矩形 46"/>
          <p:cNvSpPr/>
          <p:nvPr/>
        </p:nvSpPr>
        <p:spPr>
          <a:xfrm>
            <a:off x="3952875" y="4767263"/>
            <a:ext cx="1230313" cy="411162"/>
          </a:xfrm>
          <a:prstGeom prst="rect">
            <a:avLst/>
          </a:prstGeom>
          <a:noFill/>
          <a:ln w="9525">
            <a:noFill/>
          </a:ln>
        </p:spPr>
        <p:txBody>
          <a:bodyPr wrap="none" lIns="93433" tIns="46717" rIns="93433" bIns="46717" anchor="t">
            <a:spAutoFit/>
          </a:bodyPr>
          <a:lstStyle/>
          <a:p>
            <a:pPr lvl="0" indent="0" algn="ctr" eaLnBrk="1" hangingPunct="1">
              <a:spcBef>
                <a:spcPct val="20000"/>
              </a:spcBef>
            </a:pPr>
            <a:r>
              <a:rPr lang="zh-CN" altLang="en-US" sz="2000" dirty="0">
                <a:latin typeface="黑体" panose="02010609060101010101" pitchFamily="49" charset="-122"/>
                <a:ea typeface="黑体" panose="02010609060101010101" pitchFamily="49" charset="-122"/>
              </a:rPr>
              <a:t>轻度卷入</a:t>
            </a:r>
            <a:endParaRPr lang="zh-CN" altLang="en-US" sz="2000" dirty="0">
              <a:latin typeface="黑体" panose="02010609060101010101" pitchFamily="49" charset="-122"/>
              <a:ea typeface="黑体" panose="02010609060101010101" pitchFamily="49" charset="-122"/>
            </a:endParaRPr>
          </a:p>
        </p:txBody>
      </p:sp>
      <p:sp>
        <p:nvSpPr>
          <p:cNvPr id="48" name="矩形 47"/>
          <p:cNvSpPr/>
          <p:nvPr/>
        </p:nvSpPr>
        <p:spPr>
          <a:xfrm>
            <a:off x="3938588" y="5314950"/>
            <a:ext cx="1230312" cy="411163"/>
          </a:xfrm>
          <a:prstGeom prst="rect">
            <a:avLst/>
          </a:prstGeom>
          <a:noFill/>
          <a:ln w="9525">
            <a:noFill/>
          </a:ln>
        </p:spPr>
        <p:txBody>
          <a:bodyPr wrap="none" lIns="93433" tIns="46717" rIns="93433" bIns="46717" anchor="t">
            <a:spAutoFit/>
          </a:bodyPr>
          <a:lstStyle/>
          <a:p>
            <a:pPr lvl="0" indent="0" algn="ctr" eaLnBrk="1" hangingPunct="1">
              <a:spcBef>
                <a:spcPct val="20000"/>
              </a:spcBef>
            </a:pPr>
            <a:r>
              <a:rPr lang="zh-CN" altLang="en-US" sz="2000" dirty="0">
                <a:latin typeface="黑体" panose="02010609060101010101" pitchFamily="49" charset="-122"/>
                <a:ea typeface="黑体" panose="02010609060101010101" pitchFamily="49" charset="-122"/>
              </a:rPr>
              <a:t>中度卷入</a:t>
            </a:r>
            <a:endParaRPr lang="zh-CN" altLang="en-US" sz="2000" dirty="0">
              <a:latin typeface="黑体" panose="02010609060101010101" pitchFamily="49" charset="-122"/>
              <a:ea typeface="黑体" panose="02010609060101010101" pitchFamily="49" charset="-122"/>
            </a:endParaRPr>
          </a:p>
        </p:txBody>
      </p:sp>
      <p:sp>
        <p:nvSpPr>
          <p:cNvPr id="49" name="矩形 48"/>
          <p:cNvSpPr/>
          <p:nvPr/>
        </p:nvSpPr>
        <p:spPr>
          <a:xfrm>
            <a:off x="3923928" y="5845175"/>
            <a:ext cx="1230313" cy="411163"/>
          </a:xfrm>
          <a:prstGeom prst="rect">
            <a:avLst/>
          </a:prstGeom>
          <a:noFill/>
          <a:ln w="9525">
            <a:noFill/>
          </a:ln>
        </p:spPr>
        <p:txBody>
          <a:bodyPr wrap="none" lIns="93433" tIns="46717" rIns="93433" bIns="46717" anchor="t">
            <a:spAutoFit/>
          </a:bodyPr>
          <a:lstStyle/>
          <a:p>
            <a:pPr lvl="0" indent="0" algn="ctr" eaLnBrk="1" hangingPunct="1">
              <a:spcBef>
                <a:spcPct val="20000"/>
              </a:spcBef>
            </a:pPr>
            <a:r>
              <a:rPr lang="zh-CN" altLang="en-US" sz="2000" dirty="0">
                <a:latin typeface="黑体" panose="02010609060101010101" pitchFamily="49" charset="-122"/>
                <a:ea typeface="黑体" panose="02010609060101010101" pitchFamily="49" charset="-122"/>
              </a:rPr>
              <a:t>深度卷入</a:t>
            </a:r>
            <a:endParaRPr lang="zh-CN" altLang="en-US" sz="2000" dirty="0">
              <a:latin typeface="黑体" panose="02010609060101010101" pitchFamily="49" charset="-122"/>
              <a:ea typeface="黑体" panose="02010609060101010101" pitchFamily="49" charset="-122"/>
            </a:endParaRPr>
          </a:p>
        </p:txBody>
      </p:sp>
      <p:sp>
        <p:nvSpPr>
          <p:cNvPr id="15420" name="灯片编号占位符 49"/>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50" name="矩形 49"/>
          <p:cNvSpPr/>
          <p:nvPr/>
        </p:nvSpPr>
        <p:spPr>
          <a:xfrm>
            <a:off x="1691680" y="692696"/>
            <a:ext cx="5234125" cy="523220"/>
          </a:xfrm>
          <a:prstGeom prst="rect">
            <a:avLst/>
          </a:prstGeom>
        </p:spPr>
        <p:txBody>
          <a:bodyPr wrap="none">
            <a:spAutoFit/>
          </a:bodyPr>
          <a:lstStyle/>
          <a:p>
            <a:pPr lvl="0" algn="ctr"/>
            <a:r>
              <a:rPr lang="zh-CN" altLang="en-US" sz="2800" b="1" dirty="0" smtClean="0">
                <a:latin typeface="宋体" panose="02010600030101010101" pitchFamily="2" charset="-122"/>
              </a:rPr>
              <a:t>四、人际关系的建立和发展阶段</a:t>
            </a:r>
            <a:endParaRPr lang="en-US" altLang="zh-CN" sz="2800" b="1" dirty="0">
              <a:latin typeface="宋体" panose="02010600030101010101" pitchFamily="2" charset="-122"/>
            </a:endParaRPr>
          </a:p>
        </p:txBody>
      </p:sp>
      <p:sp>
        <p:nvSpPr>
          <p:cNvPr id="51" name="矩形 50"/>
          <p:cNvSpPr/>
          <p:nvPr/>
        </p:nvSpPr>
        <p:spPr>
          <a:xfrm>
            <a:off x="5940152" y="116632"/>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21"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21"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21"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22" presetClass="entr" presetSubtype="8"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grpId="2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up)">
                                      <p:cBhvr>
                                        <p:cTn id="29" dur="5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21"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childTnLst>
                          </p:cTn>
                        </p:par>
                        <p:par>
                          <p:cTn id="38" fill="hold">
                            <p:stCondLst>
                              <p:cond delay="500"/>
                            </p:stCondLst>
                            <p:childTnLst>
                              <p:par>
                                <p:cTn id="39" presetID="22" presetClass="entr" presetSubtype="2" fill="hold" grpId="21"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right)">
                                      <p:cBhvr>
                                        <p:cTn id="41" dur="500"/>
                                        <p:tgtEl>
                                          <p:spTgt spid="29"/>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right)">
                                      <p:cBhvr>
                                        <p:cTn id="45" dur="500"/>
                                        <p:tgtEl>
                                          <p:spTgt spid="41"/>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up)">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21"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up)">
                                      <p:cBhvr>
                                        <p:cTn id="54" dur="500"/>
                                        <p:tgtEl>
                                          <p:spTgt spid="32"/>
                                        </p:tgtEl>
                                      </p:cBhvr>
                                    </p:animEffect>
                                  </p:childTnLst>
                                </p:cTn>
                              </p:par>
                              <p:par>
                                <p:cTn id="55" presetID="22" presetClass="entr" presetSubtype="1" fill="hold" grpId="21"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up)">
                                      <p:cBhvr>
                                        <p:cTn id="57" dur="500"/>
                                        <p:tgtEl>
                                          <p:spTgt spid="31"/>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up)">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21"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par>
                                <p:cTn id="67" presetID="22" presetClass="entr" presetSubtype="1" fill="hold" grpId="21"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up)">
                                      <p:cBhvr>
                                        <p:cTn id="69" dur="500"/>
                                        <p:tgtEl>
                                          <p:spTgt spid="33"/>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up)">
                                      <p:cBhvr>
                                        <p:cTn id="73" dur="500"/>
                                        <p:tgtEl>
                                          <p:spTgt spid="4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21"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up)">
                                      <p:cBhvr>
                                        <p:cTn id="78" dur="500"/>
                                        <p:tgtEl>
                                          <p:spTgt spid="36"/>
                                        </p:tgtEl>
                                      </p:cBhvr>
                                    </p:animEffect>
                                  </p:childTnLst>
                                </p:cTn>
                              </p:par>
                              <p:par>
                                <p:cTn id="79" presetID="22" presetClass="entr" presetSubtype="1" fill="hold" grpId="21"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up)">
                                      <p:cBhvr>
                                        <p:cTn id="81" dur="500"/>
                                        <p:tgtEl>
                                          <p:spTgt spid="35"/>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up)">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21"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wipe(up)">
                                      <p:cBhvr>
                                        <p:cTn id="90" dur="500"/>
                                        <p:tgtEl>
                                          <p:spTgt spid="38"/>
                                        </p:tgtEl>
                                      </p:cBhvr>
                                    </p:animEffect>
                                  </p:childTnLst>
                                </p:cTn>
                              </p:par>
                              <p:par>
                                <p:cTn id="91" presetID="22" presetClass="entr" presetSubtype="1" fill="hold" grpId="21"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up)">
                                      <p:cBhvr>
                                        <p:cTn id="93" dur="500"/>
                                        <p:tgtEl>
                                          <p:spTgt spid="37"/>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up)">
                                      <p:cBhvr>
                                        <p:cTn id="9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2" grpId="1" bldLvl="0"/>
      <p:bldP spid="15362" grpId="2" bldLvl="0"/>
      <p:bldP spid="15362" grpId="3" bldLvl="0"/>
      <p:bldP spid="15362" grpId="4" bldLvl="0"/>
      <p:bldP spid="15362" grpId="5" bldLvl="0"/>
      <p:bldP spid="15362" grpId="6" bldLvl="0"/>
      <p:bldP spid="15362" grpId="7" bldLvl="0"/>
      <p:bldP spid="15362" grpId="8" bldLvl="0"/>
      <p:bldP spid="15362" grpId="9" bldLvl="0"/>
      <p:bldP spid="15362" grpId="10" bldLvl="0"/>
      <p:bldP spid="15362" grpId="11" bldLvl="0"/>
      <p:bldP spid="15362" grpId="12" bldLvl="0"/>
      <p:bldP spid="15362" grpId="13" bldLvl="0"/>
      <p:bldP spid="15362" grpId="14" bldLvl="0"/>
      <p:bldP spid="15362" grpId="15" bldLvl="0"/>
      <p:bldP spid="15362" grpId="16" bldLvl="0"/>
      <p:bldP spid="15362" grpId="17" bldLvl="0"/>
      <p:bldP spid="15362" grpId="18" bldLvl="0"/>
      <p:bldP spid="15362" grpId="19" bldLvl="0"/>
      <p:bldP spid="15362" grpId="20" bldLvl="0"/>
      <p:bldP spid="15392" grpId="0" bldLvl="0"/>
      <p:bldP spid="15392" grpId="1" bldLvl="0"/>
      <p:bldP spid="15392" grpId="2" bldLvl="0"/>
      <p:bldP spid="15392" grpId="3" bldLvl="0"/>
      <p:bldP spid="15392" grpId="4" bldLvl="0"/>
      <p:bldP spid="15392" grpId="5" bldLvl="0"/>
      <p:bldP spid="15392" grpId="6" bldLvl="0"/>
      <p:bldP spid="15392" grpId="7" bldLvl="0"/>
      <p:bldP spid="15392" grpId="8" bldLvl="0"/>
      <p:bldP spid="15392" grpId="9" bldLvl="0"/>
      <p:bldP spid="15392" grpId="10" bldLvl="0"/>
      <p:bldP spid="15392" grpId="11" bldLvl="0"/>
      <p:bldP spid="15392" grpId="12" bldLvl="0"/>
      <p:bldP spid="15392" grpId="13" bldLvl="0"/>
      <p:bldP spid="15392" grpId="14" bldLvl="0"/>
      <p:bldP spid="15392" grpId="15" bldLvl="0"/>
      <p:bldP spid="15392" grpId="16" bldLvl="0"/>
      <p:bldP spid="15392" grpId="17" bldLvl="0"/>
      <p:bldP spid="15392" grpId="18" bldLvl="0"/>
      <p:bldP spid="15392" grpId="19" bldLvl="0"/>
      <p:bldP spid="15392" grpId="20" bldLvl="0"/>
      <p:bldP spid="15393" grpId="0" bldLvl="0"/>
      <p:bldP spid="15393" grpId="1" bldLvl="0"/>
      <p:bldP spid="15393" grpId="2" bldLvl="0"/>
      <p:bldP spid="15393" grpId="3" bldLvl="0"/>
      <p:bldP spid="15393" grpId="4" bldLvl="0"/>
      <p:bldP spid="15393" grpId="5" bldLvl="0"/>
      <p:bldP spid="15393" grpId="6" bldLvl="0"/>
      <p:bldP spid="15393" grpId="7" bldLvl="0"/>
      <p:bldP spid="15393" grpId="8" bldLvl="0"/>
      <p:bldP spid="15393" grpId="9" bldLvl="0"/>
      <p:bldP spid="15393" grpId="10" bldLvl="0"/>
      <p:bldP spid="15393" grpId="11" bldLvl="0"/>
      <p:bldP spid="15393" grpId="12" bldLvl="0"/>
      <p:bldP spid="15393" grpId="13" bldLvl="0"/>
      <p:bldP spid="15393" grpId="14" bldLvl="0"/>
      <p:bldP spid="15393" grpId="15" bldLvl="0"/>
      <p:bldP spid="15393" grpId="16" bldLvl="0"/>
      <p:bldP spid="15393" grpId="17" bldLvl="0"/>
      <p:bldP spid="15393" grpId="18" bldLvl="0"/>
      <p:bldP spid="15393" grpId="19" bldLvl="0"/>
      <p:bldP spid="15393" grpId="20" bldLvl="0"/>
      <p:bldP spid="25" grpId="0" bldLvl="0"/>
      <p:bldP spid="25" grpId="1" bldLvl="0"/>
      <p:bldP spid="25" grpId="2" bldLvl="0"/>
      <p:bldP spid="25" grpId="3" bldLvl="0"/>
      <p:bldP spid="25" grpId="4" bldLvl="0"/>
      <p:bldP spid="25" grpId="5" bldLvl="0"/>
      <p:bldP spid="25" grpId="6" bldLvl="0"/>
      <p:bldP spid="25" grpId="7" bldLvl="0"/>
      <p:bldP spid="25" grpId="8" bldLvl="0"/>
      <p:bldP spid="25" grpId="9" bldLvl="0"/>
      <p:bldP spid="25" grpId="10" bldLvl="0"/>
      <p:bldP spid="25" grpId="11" bldLvl="0"/>
      <p:bldP spid="25" grpId="12" bldLvl="0"/>
      <p:bldP spid="25" grpId="13" bldLvl="0"/>
      <p:bldP spid="25" grpId="14" bldLvl="0"/>
      <p:bldP spid="25" grpId="15" bldLvl="0"/>
      <p:bldP spid="25" grpId="16" bldLvl="0"/>
      <p:bldP spid="25" grpId="17" bldLvl="0"/>
      <p:bldP spid="25" grpId="18" bldLvl="0"/>
      <p:bldP spid="25" grpId="19" bldLvl="0"/>
      <p:bldP spid="25" grpId="20" bldLvl="0"/>
      <p:bldP spid="25" grpId="21" animBg="1"/>
      <p:bldP spid="26" grpId="0" bldLvl="0"/>
      <p:bldP spid="26" grpId="1" bldLvl="0"/>
      <p:bldP spid="26" grpId="2" bldLvl="0"/>
      <p:bldP spid="26" grpId="3" bldLvl="0"/>
      <p:bldP spid="26" grpId="4" bldLvl="0"/>
      <p:bldP spid="26" grpId="5" bldLvl="0"/>
      <p:bldP spid="26" grpId="6" bldLvl="0"/>
      <p:bldP spid="26" grpId="7" bldLvl="0"/>
      <p:bldP spid="26" grpId="8" bldLvl="0"/>
      <p:bldP spid="26" grpId="9" bldLvl="0"/>
      <p:bldP spid="26" grpId="10" bldLvl="0"/>
      <p:bldP spid="26" grpId="11" bldLvl="0"/>
      <p:bldP spid="26" grpId="12" bldLvl="0"/>
      <p:bldP spid="26" grpId="13" bldLvl="0"/>
      <p:bldP spid="26" grpId="14" bldLvl="0"/>
      <p:bldP spid="26" grpId="15" bldLvl="0"/>
      <p:bldP spid="26" grpId="16" bldLvl="0"/>
      <p:bldP spid="26" grpId="17" bldLvl="0"/>
      <p:bldP spid="26" grpId="18" bldLvl="0"/>
      <p:bldP spid="26" grpId="19" bldLvl="0"/>
      <p:bldP spid="26" grpId="20" bldLvl="0"/>
      <p:bldP spid="26" grpId="21" animBg="1"/>
      <p:bldP spid="27" grpId="0" bldLvl="0"/>
      <p:bldP spid="27" grpId="1" bldLvl="0"/>
      <p:bldP spid="27" grpId="2" bldLvl="0"/>
      <p:bldP spid="27" grpId="3" bldLvl="0"/>
      <p:bldP spid="27" grpId="4" bldLvl="0"/>
      <p:bldP spid="27" grpId="5" bldLvl="0"/>
      <p:bldP spid="27" grpId="6" bldLvl="0"/>
      <p:bldP spid="27" grpId="7" bldLvl="0"/>
      <p:bldP spid="27" grpId="8" bldLvl="0"/>
      <p:bldP spid="27" grpId="9" bldLvl="0"/>
      <p:bldP spid="27" grpId="10" bldLvl="0"/>
      <p:bldP spid="27" grpId="11" bldLvl="0"/>
      <p:bldP spid="27" grpId="12" bldLvl="0"/>
      <p:bldP spid="27" grpId="13" bldLvl="0"/>
      <p:bldP spid="27" grpId="14" bldLvl="0"/>
      <p:bldP spid="27" grpId="15" bldLvl="0"/>
      <p:bldP spid="27" grpId="16" bldLvl="0"/>
      <p:bldP spid="27" grpId="17" bldLvl="0"/>
      <p:bldP spid="27" grpId="18" bldLvl="0"/>
      <p:bldP spid="27" grpId="19" bldLvl="0"/>
      <p:bldP spid="27" grpId="20" bldLvl="0"/>
      <p:bldP spid="27" grpId="21" animBg="1"/>
      <p:bldP spid="28" grpId="0" bldLvl="0"/>
      <p:bldP spid="28" grpId="1" bldLvl="0"/>
      <p:bldP spid="28" grpId="2" bldLvl="0"/>
      <p:bldP spid="28" grpId="3" bldLvl="0"/>
      <p:bldP spid="28" grpId="4" bldLvl="0"/>
      <p:bldP spid="28" grpId="5" bldLvl="0"/>
      <p:bldP spid="28" grpId="6" bldLvl="0"/>
      <p:bldP spid="28" grpId="7" bldLvl="0"/>
      <p:bldP spid="28" grpId="8" bldLvl="0"/>
      <p:bldP spid="28" grpId="9" bldLvl="0"/>
      <p:bldP spid="28" grpId="10" bldLvl="0"/>
      <p:bldP spid="28" grpId="11" bldLvl="0"/>
      <p:bldP spid="28" grpId="12" bldLvl="0"/>
      <p:bldP spid="28" grpId="13" bldLvl="0"/>
      <p:bldP spid="28" grpId="14" bldLvl="0"/>
      <p:bldP spid="28" grpId="15" bldLvl="0"/>
      <p:bldP spid="28" grpId="16" bldLvl="0"/>
      <p:bldP spid="28" grpId="17" bldLvl="0"/>
      <p:bldP spid="28" grpId="18" bldLvl="0"/>
      <p:bldP spid="28" grpId="19" bldLvl="0"/>
      <p:bldP spid="28" grpId="20" bldLvl="0"/>
      <p:bldP spid="28" grpId="21" animBg="1"/>
      <p:bldP spid="29" grpId="0" bldLvl="0"/>
      <p:bldP spid="29" grpId="1" bldLvl="0"/>
      <p:bldP spid="29" grpId="2" bldLvl="0"/>
      <p:bldP spid="29" grpId="3" bldLvl="0"/>
      <p:bldP spid="29" grpId="4" bldLvl="0"/>
      <p:bldP spid="29" grpId="5" bldLvl="0"/>
      <p:bldP spid="29" grpId="6" bldLvl="0"/>
      <p:bldP spid="29" grpId="7" bldLvl="0"/>
      <p:bldP spid="29" grpId="8" bldLvl="0"/>
      <p:bldP spid="29" grpId="9" bldLvl="0"/>
      <p:bldP spid="29" grpId="10" bldLvl="0"/>
      <p:bldP spid="29" grpId="11" bldLvl="0"/>
      <p:bldP spid="29" grpId="12" bldLvl="0"/>
      <p:bldP spid="29" grpId="13" bldLvl="0"/>
      <p:bldP spid="29" grpId="14" bldLvl="0"/>
      <p:bldP spid="29" grpId="15" bldLvl="0"/>
      <p:bldP spid="29" grpId="16" bldLvl="0"/>
      <p:bldP spid="29" grpId="17" bldLvl="0"/>
      <p:bldP spid="29" grpId="18" bldLvl="0"/>
      <p:bldP spid="29" grpId="19" bldLvl="0"/>
      <p:bldP spid="29" grpId="20" bldLvl="0"/>
      <p:bldP spid="29" grpId="21" animBg="1"/>
      <p:bldP spid="30" grpId="0" bldLvl="0"/>
      <p:bldP spid="30" grpId="1" bldLvl="0"/>
      <p:bldP spid="30" grpId="2" bldLvl="0"/>
      <p:bldP spid="30" grpId="3" bldLvl="0"/>
      <p:bldP spid="30" grpId="4" bldLvl="0"/>
      <p:bldP spid="30" grpId="5" bldLvl="0"/>
      <p:bldP spid="30" grpId="6" bldLvl="0"/>
      <p:bldP spid="30" grpId="7" bldLvl="0"/>
      <p:bldP spid="30" grpId="8" bldLvl="0"/>
      <p:bldP spid="30" grpId="9" bldLvl="0"/>
      <p:bldP spid="30" grpId="10" bldLvl="0"/>
      <p:bldP spid="30" grpId="11" bldLvl="0"/>
      <p:bldP spid="30" grpId="12" bldLvl="0"/>
      <p:bldP spid="30" grpId="13" bldLvl="0"/>
      <p:bldP spid="30" grpId="14" bldLvl="0"/>
      <p:bldP spid="30" grpId="15" bldLvl="0"/>
      <p:bldP spid="30" grpId="16" bldLvl="0"/>
      <p:bldP spid="30" grpId="17" bldLvl="0"/>
      <p:bldP spid="30" grpId="18" bldLvl="0"/>
      <p:bldP spid="30" grpId="19" bldLvl="0"/>
      <p:bldP spid="30" grpId="20" bldLvl="0"/>
      <p:bldP spid="30" grpId="21" animBg="1"/>
      <p:bldP spid="31" grpId="0" bldLvl="0"/>
      <p:bldP spid="31" grpId="1" bldLvl="0"/>
      <p:bldP spid="31" grpId="2" bldLvl="0"/>
      <p:bldP spid="31" grpId="3" bldLvl="0"/>
      <p:bldP spid="31" grpId="4" bldLvl="0"/>
      <p:bldP spid="31" grpId="5" bldLvl="0"/>
      <p:bldP spid="31" grpId="6" bldLvl="0"/>
      <p:bldP spid="31" grpId="7" bldLvl="0"/>
      <p:bldP spid="31" grpId="8" bldLvl="0"/>
      <p:bldP spid="31" grpId="9" bldLvl="0"/>
      <p:bldP spid="31" grpId="10" bldLvl="0"/>
      <p:bldP spid="31" grpId="11" bldLvl="0"/>
      <p:bldP spid="31" grpId="12" bldLvl="0"/>
      <p:bldP spid="31" grpId="13" bldLvl="0"/>
      <p:bldP spid="31" grpId="14" bldLvl="0"/>
      <p:bldP spid="31" grpId="15" bldLvl="0"/>
      <p:bldP spid="31" grpId="16" bldLvl="0"/>
      <p:bldP spid="31" grpId="17" bldLvl="0"/>
      <p:bldP spid="31" grpId="18" bldLvl="0"/>
      <p:bldP spid="31" grpId="19" bldLvl="0"/>
      <p:bldP spid="31" grpId="20" bldLvl="0"/>
      <p:bldP spid="31" grpId="21" animBg="1"/>
      <p:bldP spid="32" grpId="0" bldLvl="0"/>
      <p:bldP spid="32" grpId="1" bldLvl="0"/>
      <p:bldP spid="32" grpId="2" bldLvl="0"/>
      <p:bldP spid="32" grpId="3" bldLvl="0"/>
      <p:bldP spid="32" grpId="4" bldLvl="0"/>
      <p:bldP spid="32" grpId="5" bldLvl="0"/>
      <p:bldP spid="32" grpId="6" bldLvl="0"/>
      <p:bldP spid="32" grpId="7" bldLvl="0"/>
      <p:bldP spid="32" grpId="8" bldLvl="0"/>
      <p:bldP spid="32" grpId="9" bldLvl="0"/>
      <p:bldP spid="32" grpId="10" bldLvl="0"/>
      <p:bldP spid="32" grpId="11" bldLvl="0"/>
      <p:bldP spid="32" grpId="12" bldLvl="0"/>
      <p:bldP spid="32" grpId="13" bldLvl="0"/>
      <p:bldP spid="32" grpId="14" bldLvl="0"/>
      <p:bldP spid="32" grpId="15" bldLvl="0"/>
      <p:bldP spid="32" grpId="16" bldLvl="0"/>
      <p:bldP spid="32" grpId="17" bldLvl="0"/>
      <p:bldP spid="32" grpId="18" bldLvl="0"/>
      <p:bldP spid="32" grpId="19" bldLvl="0"/>
      <p:bldP spid="32" grpId="20" bldLvl="0"/>
      <p:bldP spid="32" grpId="21" animBg="1"/>
      <p:bldP spid="33" grpId="0" bldLvl="0"/>
      <p:bldP spid="33" grpId="1" bldLvl="0"/>
      <p:bldP spid="33" grpId="2" bldLvl="0"/>
      <p:bldP spid="33" grpId="3" bldLvl="0"/>
      <p:bldP spid="33" grpId="4" bldLvl="0"/>
      <p:bldP spid="33" grpId="5" bldLvl="0"/>
      <p:bldP spid="33" grpId="6" bldLvl="0"/>
      <p:bldP spid="33" grpId="7" bldLvl="0"/>
      <p:bldP spid="33" grpId="8" bldLvl="0"/>
      <p:bldP spid="33" grpId="9" bldLvl="0"/>
      <p:bldP spid="33" grpId="10" bldLvl="0"/>
      <p:bldP spid="33" grpId="11" bldLvl="0"/>
      <p:bldP spid="33" grpId="12" bldLvl="0"/>
      <p:bldP spid="33" grpId="13" bldLvl="0"/>
      <p:bldP spid="33" grpId="14" bldLvl="0"/>
      <p:bldP spid="33" grpId="15" bldLvl="0"/>
      <p:bldP spid="33" grpId="16" bldLvl="0"/>
      <p:bldP spid="33" grpId="17" bldLvl="0"/>
      <p:bldP spid="33" grpId="18" bldLvl="0"/>
      <p:bldP spid="33" grpId="19" bldLvl="0"/>
      <p:bldP spid="33" grpId="20" bldLvl="0"/>
      <p:bldP spid="33" grpId="21" animBg="1"/>
      <p:bldP spid="34" grpId="0" bldLvl="0"/>
      <p:bldP spid="34" grpId="1" bldLvl="0"/>
      <p:bldP spid="34" grpId="2" bldLvl="0"/>
      <p:bldP spid="34" grpId="3" bldLvl="0"/>
      <p:bldP spid="34" grpId="4" bldLvl="0"/>
      <p:bldP spid="34" grpId="5" bldLvl="0"/>
      <p:bldP spid="34" grpId="6" bldLvl="0"/>
      <p:bldP spid="34" grpId="7" bldLvl="0"/>
      <p:bldP spid="34" grpId="8" bldLvl="0"/>
      <p:bldP spid="34" grpId="9" bldLvl="0"/>
      <p:bldP spid="34" grpId="10" bldLvl="0"/>
      <p:bldP spid="34" grpId="11" bldLvl="0"/>
      <p:bldP spid="34" grpId="12" bldLvl="0"/>
      <p:bldP spid="34" grpId="13" bldLvl="0"/>
      <p:bldP spid="34" grpId="14" bldLvl="0"/>
      <p:bldP spid="34" grpId="15" bldLvl="0"/>
      <p:bldP spid="34" grpId="16" bldLvl="0"/>
      <p:bldP spid="34" grpId="17" bldLvl="0"/>
      <p:bldP spid="34" grpId="18" bldLvl="0"/>
      <p:bldP spid="34" grpId="19" bldLvl="0"/>
      <p:bldP spid="34" grpId="20" bldLvl="0"/>
      <p:bldP spid="34" grpId="21" animBg="1"/>
      <p:bldP spid="35" grpId="0" bldLvl="0"/>
      <p:bldP spid="35" grpId="1" bldLvl="0"/>
      <p:bldP spid="35" grpId="2" bldLvl="0"/>
      <p:bldP spid="35" grpId="3" bldLvl="0"/>
      <p:bldP spid="35" grpId="4" bldLvl="0"/>
      <p:bldP spid="35" grpId="5" bldLvl="0"/>
      <p:bldP spid="35" grpId="6" bldLvl="0"/>
      <p:bldP spid="35" grpId="7" bldLvl="0"/>
      <p:bldP spid="35" grpId="8" bldLvl="0"/>
      <p:bldP spid="35" grpId="9" bldLvl="0"/>
      <p:bldP spid="35" grpId="10" bldLvl="0"/>
      <p:bldP spid="35" grpId="11" bldLvl="0"/>
      <p:bldP spid="35" grpId="12" bldLvl="0"/>
      <p:bldP spid="35" grpId="13" bldLvl="0"/>
      <p:bldP spid="35" grpId="14" bldLvl="0"/>
      <p:bldP spid="35" grpId="15" bldLvl="0"/>
      <p:bldP spid="35" grpId="16" bldLvl="0"/>
      <p:bldP spid="35" grpId="17" bldLvl="0"/>
      <p:bldP spid="35" grpId="18" bldLvl="0"/>
      <p:bldP spid="35" grpId="19" bldLvl="0"/>
      <p:bldP spid="35" grpId="20" bldLvl="0"/>
      <p:bldP spid="35" grpId="21" animBg="1"/>
      <p:bldP spid="36" grpId="0" bldLvl="0"/>
      <p:bldP spid="36" grpId="1" bldLvl="0"/>
      <p:bldP spid="36" grpId="2" bldLvl="0"/>
      <p:bldP spid="36" grpId="3" bldLvl="0"/>
      <p:bldP spid="36" grpId="4" bldLvl="0"/>
      <p:bldP spid="36" grpId="5" bldLvl="0"/>
      <p:bldP spid="36" grpId="6" bldLvl="0"/>
      <p:bldP spid="36" grpId="7" bldLvl="0"/>
      <p:bldP spid="36" grpId="8" bldLvl="0"/>
      <p:bldP spid="36" grpId="9" bldLvl="0"/>
      <p:bldP spid="36" grpId="10" bldLvl="0"/>
      <p:bldP spid="36" grpId="11" bldLvl="0"/>
      <p:bldP spid="36" grpId="12" bldLvl="0"/>
      <p:bldP spid="36" grpId="13" bldLvl="0"/>
      <p:bldP spid="36" grpId="14" bldLvl="0"/>
      <p:bldP spid="36" grpId="15" bldLvl="0"/>
      <p:bldP spid="36" grpId="16" bldLvl="0"/>
      <p:bldP spid="36" grpId="17" bldLvl="0"/>
      <p:bldP spid="36" grpId="18" bldLvl="0"/>
      <p:bldP spid="36" grpId="19" bldLvl="0"/>
      <p:bldP spid="36" grpId="20" bldLvl="0"/>
      <p:bldP spid="36" grpId="21" animBg="1"/>
      <p:bldP spid="37" grpId="0" bldLvl="0"/>
      <p:bldP spid="37" grpId="1" bldLvl="0"/>
      <p:bldP spid="37" grpId="2" bldLvl="0"/>
      <p:bldP spid="37" grpId="3" bldLvl="0"/>
      <p:bldP spid="37" grpId="4" bldLvl="0"/>
      <p:bldP spid="37" grpId="5" bldLvl="0"/>
      <p:bldP spid="37" grpId="6" bldLvl="0"/>
      <p:bldP spid="37" grpId="7" bldLvl="0"/>
      <p:bldP spid="37" grpId="8" bldLvl="0"/>
      <p:bldP spid="37" grpId="9" bldLvl="0"/>
      <p:bldP spid="37" grpId="10" bldLvl="0"/>
      <p:bldP spid="37" grpId="11" bldLvl="0"/>
      <p:bldP spid="37" grpId="12" bldLvl="0"/>
      <p:bldP spid="37" grpId="13" bldLvl="0"/>
      <p:bldP spid="37" grpId="14" bldLvl="0"/>
      <p:bldP spid="37" grpId="15" bldLvl="0"/>
      <p:bldP spid="37" grpId="16" bldLvl="0"/>
      <p:bldP spid="37" grpId="17" bldLvl="0"/>
      <p:bldP spid="37" grpId="18" bldLvl="0"/>
      <p:bldP spid="37" grpId="19" bldLvl="0"/>
      <p:bldP spid="37" grpId="20" bldLvl="0"/>
      <p:bldP spid="37" grpId="21" animBg="1"/>
      <p:bldP spid="38" grpId="0" bldLvl="0"/>
      <p:bldP spid="38" grpId="1" bldLvl="0"/>
      <p:bldP spid="38" grpId="2" bldLvl="0"/>
      <p:bldP spid="38" grpId="3" bldLvl="0"/>
      <p:bldP spid="38" grpId="4" bldLvl="0"/>
      <p:bldP spid="38" grpId="5" bldLvl="0"/>
      <p:bldP spid="38" grpId="6" bldLvl="0"/>
      <p:bldP spid="38" grpId="7" bldLvl="0"/>
      <p:bldP spid="38" grpId="8" bldLvl="0"/>
      <p:bldP spid="38" grpId="9" bldLvl="0"/>
      <p:bldP spid="38" grpId="10" bldLvl="0"/>
      <p:bldP spid="38" grpId="11" bldLvl="0"/>
      <p:bldP spid="38" grpId="12" bldLvl="0"/>
      <p:bldP spid="38" grpId="13" bldLvl="0"/>
      <p:bldP spid="38" grpId="14" bldLvl="0"/>
      <p:bldP spid="38" grpId="15" bldLvl="0"/>
      <p:bldP spid="38" grpId="16" bldLvl="0"/>
      <p:bldP spid="38" grpId="17" bldLvl="0"/>
      <p:bldP spid="38" grpId="18" bldLvl="0"/>
      <p:bldP spid="38" grpId="19" bldLvl="0"/>
      <p:bldP spid="38" grpId="20" bldLvl="0"/>
      <p:bldP spid="38" grpId="21" animBg="1"/>
      <p:bldP spid="43" grpId="0"/>
      <p:bldP spid="44" grpId="0"/>
      <p:bldP spid="45" grpId="0"/>
      <p:bldP spid="46" grpId="0"/>
      <p:bldP spid="47" grpId="0"/>
      <p:bldP spid="48"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5175"/>
            <a:ext cx="8229600" cy="652463"/>
          </a:xfrm>
        </p:spPr>
        <p:txBody>
          <a:bodyPr/>
          <a:lstStyle/>
          <a:p>
            <a:pPr eaLnBrk="1" hangingPunct="1">
              <a:defRPr/>
            </a:pPr>
            <a:r>
              <a:rPr lang="en-US" altLang="zh-CN" sz="2800" b="1" kern="1200" dirty="0" smtClean="0">
                <a:solidFill>
                  <a:schemeClr val="tx1"/>
                </a:solidFill>
                <a:latin typeface="+mn-ea"/>
                <a:ea typeface="+mn-ea"/>
              </a:rPr>
              <a:t>1.</a:t>
            </a:r>
            <a:r>
              <a:rPr lang="zh-CN" altLang="zh-CN" sz="2800" b="1" kern="1200" dirty="0" smtClean="0">
                <a:solidFill>
                  <a:schemeClr val="tx1"/>
                </a:solidFill>
                <a:latin typeface="+mn-ea"/>
                <a:ea typeface="+mn-ea"/>
              </a:rPr>
              <a:t>人际交往的深度的评价</a:t>
            </a:r>
            <a:endParaRPr lang="zh-CN" altLang="zh-CN" sz="2800" b="1" kern="1200" dirty="0" smtClean="0">
              <a:solidFill>
                <a:schemeClr val="tx1"/>
              </a:solidFill>
              <a:latin typeface="+mn-ea"/>
              <a:ea typeface="+mn-ea"/>
            </a:endParaRPr>
          </a:p>
        </p:txBody>
      </p:sp>
      <p:sp>
        <p:nvSpPr>
          <p:cNvPr id="18435" name="Rectangle 3"/>
          <p:cNvSpPr>
            <a:spLocks noGrp="1" noChangeArrowheads="1"/>
          </p:cNvSpPr>
          <p:nvPr>
            <p:ph idx="1"/>
          </p:nvPr>
        </p:nvSpPr>
        <p:spPr>
          <a:xfrm>
            <a:off x="457200" y="1600201"/>
            <a:ext cx="8229600" cy="2620888"/>
          </a:xfrm>
        </p:spPr>
        <p:txBody>
          <a:bodyPr/>
          <a:lstStyle/>
          <a:p>
            <a:pPr eaLnBrk="1" hangingPunct="1"/>
            <a:r>
              <a:rPr lang="zh-CN" sz="2400" b="1" dirty="0" smtClean="0">
                <a:solidFill>
                  <a:srgbClr val="C00000"/>
                </a:solidFill>
              </a:rPr>
              <a:t>社会渗透理论</a:t>
            </a:r>
            <a:endParaRPr lang="zh-CN" sz="2400" b="1" dirty="0" smtClean="0">
              <a:solidFill>
                <a:srgbClr val="C00000"/>
              </a:solidFill>
            </a:endParaRPr>
          </a:p>
          <a:p>
            <a:pPr lvl="1" eaLnBrk="1" hangingPunct="1"/>
            <a:r>
              <a:rPr lang="zh-CN" sz="2400" dirty="0" smtClean="0"/>
              <a:t>认为亲密人际关系是在</a:t>
            </a:r>
            <a:r>
              <a:rPr lang="zh-CN" sz="2400" dirty="0" smtClean="0"/>
              <a:t>一个人</a:t>
            </a:r>
            <a:r>
              <a:rPr lang="en-US" altLang="zh-CN" sz="2400" dirty="0" smtClean="0">
                <a:latin typeface="Verdana" panose="020B0604030504040204" pitchFamily="34" charset="0"/>
              </a:rPr>
              <a:t>”</a:t>
            </a:r>
            <a:r>
              <a:rPr lang="zh-CN" sz="2400" dirty="0" smtClean="0"/>
              <a:t>渗透</a:t>
            </a:r>
            <a:r>
              <a:rPr lang="en-US" altLang="zh-CN" sz="2400" dirty="0" smtClean="0">
                <a:latin typeface="Verdana" panose="020B0604030504040204" pitchFamily="34" charset="0"/>
              </a:rPr>
              <a:t>”</a:t>
            </a:r>
            <a:r>
              <a:rPr lang="zh-CN" sz="2400" dirty="0" smtClean="0"/>
              <a:t>过</a:t>
            </a:r>
            <a:r>
              <a:rPr lang="zh-CN" sz="2400" dirty="0" smtClean="0"/>
              <a:t>一个人的表面特征，并逐步了解到一个人内部自我的过程中发展起来的</a:t>
            </a:r>
            <a:r>
              <a:rPr lang="zh-CN" altLang="en-US" sz="2400" dirty="0" smtClean="0"/>
              <a:t>。</a:t>
            </a:r>
            <a:endParaRPr lang="zh-CN" sz="2400" dirty="0" smtClean="0"/>
          </a:p>
          <a:p>
            <a:pPr lvl="1" eaLnBrk="1" hangingPunct="1"/>
            <a:r>
              <a:rPr lang="zh-CN" sz="2400" b="1" dirty="0" smtClean="0">
                <a:solidFill>
                  <a:srgbClr val="0070C0"/>
                </a:solidFill>
                <a:latin typeface="Verdana" panose="020B0604030504040204" pitchFamily="34" charset="0"/>
              </a:rPr>
              <a:t>自我表露的范围与深度</a:t>
            </a:r>
            <a:endParaRPr lang="zh-CN" sz="2400" b="1" dirty="0" smtClean="0">
              <a:solidFill>
                <a:srgbClr val="0070C0"/>
              </a:solidFill>
              <a:latin typeface="Verdana" panose="020B0604030504040204" pitchFamily="34" charset="0"/>
            </a:endParaRPr>
          </a:p>
          <a:p>
            <a:pPr eaLnBrk="1" hangingPunct="1">
              <a:buNone/>
            </a:pPr>
            <a:endParaRPr lang="zh-CN" altLang="zh-CN" dirty="0" smtClean="0">
              <a:solidFill>
                <a:schemeClr val="accent2"/>
              </a:solidFill>
            </a:endParaRPr>
          </a:p>
        </p:txBody>
      </p:sp>
      <p:sp>
        <p:nvSpPr>
          <p:cNvPr id="4" name="矩形 3"/>
          <p:cNvSpPr/>
          <p:nvPr/>
        </p:nvSpPr>
        <p:spPr>
          <a:xfrm>
            <a:off x="5940152" y="0"/>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288" y="620713"/>
            <a:ext cx="8229600" cy="1143000"/>
          </a:xfrm>
        </p:spPr>
        <p:txBody>
          <a:bodyPr/>
          <a:lstStyle/>
          <a:p>
            <a:pPr eaLnBrk="1" hangingPunct="1"/>
            <a:r>
              <a:rPr lang="en-US" altLang="zh-CN" sz="2800" b="1" dirty="0" smtClean="0"/>
              <a:t>2.</a:t>
            </a:r>
            <a:r>
              <a:rPr lang="zh-CN" sz="2800" b="1" dirty="0" smtClean="0"/>
              <a:t>共同的心理领域</a:t>
            </a:r>
            <a:endParaRPr lang="zh-CN" sz="2800" b="1" dirty="0" smtClean="0"/>
          </a:p>
        </p:txBody>
      </p:sp>
      <p:sp>
        <p:nvSpPr>
          <p:cNvPr id="19459" name="Rectangle 3"/>
          <p:cNvSpPr>
            <a:spLocks noGrp="1" noChangeArrowheads="1"/>
          </p:cNvSpPr>
          <p:nvPr>
            <p:ph idx="1"/>
          </p:nvPr>
        </p:nvSpPr>
        <p:spPr>
          <a:xfrm>
            <a:off x="0" y="1700213"/>
            <a:ext cx="8686800" cy="4525962"/>
          </a:xfrm>
        </p:spPr>
        <p:txBody>
          <a:bodyPr/>
          <a:lstStyle/>
          <a:p>
            <a:pPr eaLnBrk="1" hangingPunct="1"/>
            <a:r>
              <a:rPr lang="zh-CN" sz="2400" dirty="0" smtClean="0">
                <a:solidFill>
                  <a:schemeClr val="accent2"/>
                </a:solidFill>
              </a:rPr>
              <a:t>共同的心理领域</a:t>
            </a:r>
            <a:r>
              <a:rPr lang="zh-CN" sz="2400" dirty="0" smtClean="0"/>
              <a:t>是相互认同、接受、信任及关系的基础。双方实质关系的开始和深入，是随着双方在沟通的不断深入和扩展并</a:t>
            </a:r>
            <a:r>
              <a:rPr lang="zh-CN" sz="2400" dirty="0" smtClean="0">
                <a:solidFill>
                  <a:schemeClr val="accent2"/>
                </a:solidFill>
              </a:rPr>
              <a:t>发现和确认双方共同心理领域的过</a:t>
            </a:r>
            <a:r>
              <a:rPr lang="zh-CN" sz="2400" dirty="0" smtClean="0"/>
              <a:t>程中实现的。</a:t>
            </a:r>
            <a:endParaRPr lang="en-US" altLang="zh-CN" sz="2400" dirty="0" smtClean="0"/>
          </a:p>
          <a:p>
            <a:pPr eaLnBrk="1" hangingPunct="1"/>
            <a:endParaRPr lang="zh-CN" sz="2400" dirty="0" smtClean="0"/>
          </a:p>
          <a:p>
            <a:pPr eaLnBrk="1" hangingPunct="1"/>
            <a:r>
              <a:rPr lang="zh-CN" sz="2400" dirty="0" smtClean="0"/>
              <a:t>共同的心理领域越多，双方之间认可、接受和信任的程度就越高，可能建立的情感联系也越广泛、越深刻和越稳固。</a:t>
            </a:r>
            <a:endParaRPr lang="zh-CN" sz="2400" dirty="0" smtClean="0"/>
          </a:p>
        </p:txBody>
      </p:sp>
      <p:sp>
        <p:nvSpPr>
          <p:cNvPr id="4" name="矩形 3"/>
          <p:cNvSpPr/>
          <p:nvPr/>
        </p:nvSpPr>
        <p:spPr>
          <a:xfrm>
            <a:off x="6156176" y="116632"/>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zh-CN" altLang="zh-CN" smtClean="0"/>
          </a:p>
        </p:txBody>
      </p:sp>
      <p:pic>
        <p:nvPicPr>
          <p:cNvPr id="20483" name="Picture 3">
            <a:hlinkClick r:id="rId1" action="ppaction://hlinksldjump"/>
          </p:cNvPr>
          <p:cNvPicPr>
            <a:picLocks noGrp="1" noChangeAspect="1" noChangeArrowheads="1"/>
          </p:cNvPicPr>
          <p:nvPr>
            <p:ph idx="1"/>
          </p:nvPr>
        </p:nvPicPr>
        <p:blipFill>
          <a:blip r:embed="rId2" cstate="print"/>
          <a:srcRect/>
          <a:stretch>
            <a:fillRect/>
          </a:stretch>
        </p:blipFill>
        <p:spPr>
          <a:xfrm>
            <a:off x="0" y="476250"/>
            <a:ext cx="8964613" cy="5876925"/>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p:spPr>
        <p:txBody>
          <a:bodyPr/>
          <a:lstStyle/>
          <a:p>
            <a:r>
              <a:rPr lang="zh-CN" altLang="en-US" sz="2800" b="1" dirty="0" smtClean="0"/>
              <a:t>从点头之交到点赞之交</a:t>
            </a:r>
            <a:endParaRPr lang="zh-CN" altLang="en-US" sz="2800" b="1" dirty="0" smtClean="0"/>
          </a:p>
        </p:txBody>
      </p:sp>
      <p:sp>
        <p:nvSpPr>
          <p:cNvPr id="3" name="内容占位符 2"/>
          <p:cNvSpPr>
            <a:spLocks noGrp="1"/>
          </p:cNvSpPr>
          <p:nvPr>
            <p:ph idx="1"/>
          </p:nvPr>
        </p:nvSpPr>
        <p:spPr>
          <a:xfrm>
            <a:off x="179512" y="1628800"/>
            <a:ext cx="8784976" cy="1656184"/>
          </a:xfrm>
        </p:spPr>
        <p:txBody>
          <a:bodyPr/>
          <a:lstStyle/>
          <a:p>
            <a:pPr indent="342900">
              <a:buNone/>
            </a:pPr>
            <a:r>
              <a:rPr lang="zh-CN" altLang="en-US" sz="2400" dirty="0" smtClean="0"/>
              <a:t>调查表明，如果仅仅在社交网络上祝福生日，或者在朋友圈默默点赞，对于友情的存活并没有太大的帮助。因为，这只是机械的可以维持。相比较之下，一些支持性的评论，深度的沟通，会更有助于维护一段友情。</a:t>
            </a:r>
            <a:endParaRPr lang="en-US" altLang="zh-CN" sz="2400" dirty="0" smtClean="0"/>
          </a:p>
          <a:p>
            <a:pPr indent="342900">
              <a:buNone/>
            </a:pPr>
            <a:endParaRPr lang="en-US" altLang="zh-CN" sz="2400" dirty="0" smtClean="0"/>
          </a:p>
          <a:p>
            <a:pPr indent="342900">
              <a:buNone/>
            </a:pPr>
            <a:r>
              <a:rPr lang="zh-CN" altLang="en-US" sz="2000" dirty="0" smtClean="0">
                <a:solidFill>
                  <a:srgbClr val="FF0000"/>
                </a:solidFill>
              </a:rPr>
              <a:t>在“点赞狂魔” 的眼中，点赞并非表示支持，而是表示“朕已阅”！</a:t>
            </a:r>
            <a:endParaRPr lang="zh-CN" altLang="en-US" sz="2000" dirty="0" smtClean="0">
              <a:solidFill>
                <a:srgbClr val="FF0000"/>
              </a:solidFill>
            </a:endParaRPr>
          </a:p>
        </p:txBody>
      </p:sp>
      <p:sp>
        <p:nvSpPr>
          <p:cNvPr id="1027" name="AutoShape 3" descr="C:\Users\Administrator\AppData\Roaming\Tencent\Users\543696556\QQ\WinTemp\RichOle\%TFI9N)RUL5~{TOB6K%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1028" name="AutoShape 4" descr="C:\Users\Administrator\AppData\Roaming\Tencent\Users\543696556\QQ\WinTemp\RichOle\%TFI9N)RUL5~{TOB6K%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pic>
        <p:nvPicPr>
          <p:cNvPr id="1035" name="Picture 11" descr="http://img.mp.itc.cn/upload/20170221/a749cbe0b0264fc2b8fc78607124b992_th.jpeg"/>
          <p:cNvPicPr>
            <a:picLocks noChangeAspect="1" noChangeArrowheads="1"/>
          </p:cNvPicPr>
          <p:nvPr/>
        </p:nvPicPr>
        <p:blipFill>
          <a:blip r:embed="rId1" cstate="print"/>
          <a:srcRect/>
          <a:stretch>
            <a:fillRect/>
          </a:stretch>
        </p:blipFill>
        <p:spPr bwMode="auto">
          <a:xfrm>
            <a:off x="1475656" y="1700808"/>
            <a:ext cx="6096000" cy="329565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5"/>
                                        </p:tgtEl>
                                        <p:attrNameLst>
                                          <p:attrName>style.visibility</p:attrName>
                                        </p:attrNameLst>
                                      </p:cBhvr>
                                      <p:to>
                                        <p:strVal val="visible"/>
                                      </p:to>
                                    </p:set>
                                    <p:anim calcmode="lin" valueType="num">
                                      <p:cBhvr additive="base">
                                        <p:cTn id="7" dur="500" fill="hold"/>
                                        <p:tgtEl>
                                          <p:spTgt spid="1035"/>
                                        </p:tgtEl>
                                        <p:attrNameLst>
                                          <p:attrName>ppt_x</p:attrName>
                                        </p:attrNameLst>
                                      </p:cBhvr>
                                      <p:tavLst>
                                        <p:tav tm="0">
                                          <p:val>
                                            <p:strVal val="#ppt_x"/>
                                          </p:val>
                                        </p:tav>
                                        <p:tav tm="100000">
                                          <p:val>
                                            <p:strVal val="#ppt_x"/>
                                          </p:val>
                                        </p:tav>
                                      </p:tavLst>
                                    </p:anim>
                                    <p:anim calcmode="lin" valueType="num">
                                      <p:cBhvr additive="base">
                                        <p:cTn id="8"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457200" y="428625"/>
            <a:ext cx="8229600" cy="1143000"/>
          </a:xfrm>
        </p:spPr>
        <p:txBody>
          <a:bodyPr wrap="square" lIns="91440" tIns="45720" rIns="91440" bIns="45720" anchor="ctr"/>
          <a:lstStyle/>
          <a:p>
            <a:r>
              <a:rPr lang="zh-CN" altLang="en-US" sz="3200" b="1" dirty="0"/>
              <a:t>讨论</a:t>
            </a:r>
            <a:r>
              <a:rPr lang="zh-CN" altLang="en-US" sz="3200" b="1" dirty="0" smtClean="0"/>
              <a:t>：你不喜欢的室友行为有哪些？</a:t>
            </a:r>
            <a:endParaRPr lang="zh-CN" altLang="en-US" sz="3200" b="1" dirty="0"/>
          </a:p>
        </p:txBody>
      </p:sp>
      <p:sp>
        <p:nvSpPr>
          <p:cNvPr id="11267" name="Rectangle 3"/>
          <p:cNvSpPr>
            <a:spLocks noGrp="1"/>
          </p:cNvSpPr>
          <p:nvPr>
            <p:ph idx="1"/>
          </p:nvPr>
        </p:nvSpPr>
        <p:spPr>
          <a:xfrm>
            <a:off x="457200" y="1341438"/>
            <a:ext cx="8229600" cy="4784725"/>
          </a:xfrm>
        </p:spPr>
        <p:txBody>
          <a:bodyPr wrap="square" lIns="91440" tIns="45720" rIns="91440" bIns="45720" anchor="t"/>
          <a:lstStyle/>
          <a:p>
            <a:pPr>
              <a:lnSpc>
                <a:spcPct val="150000"/>
              </a:lnSpc>
              <a:buFont typeface="Wingdings" panose="05000000000000000000" pitchFamily="2" charset="2"/>
              <a:buChar char="l"/>
            </a:pPr>
            <a:r>
              <a:rPr lang="zh-CN" altLang="en-US" sz="2400" dirty="0">
                <a:latin typeface="+mn-ea"/>
              </a:rPr>
              <a:t>到睡觉时间了，仍打游戏，影响他人</a:t>
            </a:r>
            <a:endParaRPr lang="zh-CN" altLang="en-US" sz="2400" dirty="0">
              <a:latin typeface="+mn-ea"/>
            </a:endParaRPr>
          </a:p>
          <a:p>
            <a:pPr>
              <a:lnSpc>
                <a:spcPct val="150000"/>
              </a:lnSpc>
              <a:buFont typeface="Wingdings" panose="05000000000000000000" pitchFamily="2" charset="2"/>
              <a:buChar char="l"/>
            </a:pPr>
            <a:r>
              <a:rPr lang="zh-CN" altLang="en-US" sz="2400" dirty="0">
                <a:latin typeface="+mn-ea"/>
              </a:rPr>
              <a:t>大家安静看书时，将音乐外放</a:t>
            </a:r>
            <a:endParaRPr lang="zh-CN" altLang="en-US" sz="2400" dirty="0">
              <a:latin typeface="+mn-ea"/>
            </a:endParaRPr>
          </a:p>
          <a:p>
            <a:pPr>
              <a:lnSpc>
                <a:spcPct val="150000"/>
              </a:lnSpc>
              <a:buFont typeface="Wingdings" panose="05000000000000000000" pitchFamily="2" charset="2"/>
              <a:buChar char="l"/>
            </a:pPr>
            <a:r>
              <a:rPr lang="zh-CN" altLang="en-US" sz="2400" dirty="0">
                <a:latin typeface="+mn-ea"/>
              </a:rPr>
              <a:t>在寝室大声、长时间打电话，喧哗</a:t>
            </a:r>
            <a:endParaRPr lang="zh-CN" altLang="en-US" sz="2400" dirty="0">
              <a:latin typeface="+mn-ea"/>
            </a:endParaRPr>
          </a:p>
          <a:p>
            <a:pPr>
              <a:lnSpc>
                <a:spcPct val="150000"/>
              </a:lnSpc>
              <a:buFont typeface="Wingdings" panose="05000000000000000000" pitchFamily="2" charset="2"/>
              <a:buChar char="l"/>
            </a:pPr>
            <a:r>
              <a:rPr lang="zh-CN" altLang="en-US" sz="2400" dirty="0">
                <a:latin typeface="+mn-ea"/>
              </a:rPr>
              <a:t>不打开水，用别人的</a:t>
            </a:r>
            <a:endParaRPr lang="zh-CN" altLang="en-US" sz="2400" dirty="0">
              <a:latin typeface="+mn-ea"/>
            </a:endParaRPr>
          </a:p>
          <a:p>
            <a:pPr>
              <a:lnSpc>
                <a:spcPct val="150000"/>
              </a:lnSpc>
              <a:buFont typeface="Wingdings" panose="05000000000000000000" pitchFamily="2" charset="2"/>
              <a:buChar char="l"/>
            </a:pPr>
            <a:r>
              <a:rPr lang="zh-CN" altLang="en-US" sz="2400" dirty="0">
                <a:latin typeface="+mn-ea"/>
              </a:rPr>
              <a:t>不注意个人卫生，使寝室有气味</a:t>
            </a:r>
            <a:endParaRPr lang="zh-CN" altLang="en-US" sz="2400" dirty="0">
              <a:latin typeface="+mn-ea"/>
            </a:endParaRPr>
          </a:p>
          <a:p>
            <a:pPr>
              <a:lnSpc>
                <a:spcPct val="150000"/>
              </a:lnSpc>
              <a:buFont typeface="Wingdings" panose="05000000000000000000" pitchFamily="2" charset="2"/>
              <a:buChar char="l"/>
            </a:pPr>
            <a:r>
              <a:rPr lang="zh-CN" altLang="en-US" sz="2400" dirty="0">
                <a:latin typeface="+mn-ea"/>
              </a:rPr>
              <a:t>卫生值日，不认真</a:t>
            </a:r>
            <a:endParaRPr lang="zh-CN" altLang="en-US" sz="2400" dirty="0">
              <a:latin typeface="+mn-ea"/>
            </a:endParaRPr>
          </a:p>
          <a:p>
            <a:pPr>
              <a:lnSpc>
                <a:spcPct val="150000"/>
              </a:lnSpc>
              <a:buFont typeface="Wingdings" panose="05000000000000000000" pitchFamily="2" charset="2"/>
              <a:buChar char="l"/>
            </a:pPr>
            <a:r>
              <a:rPr lang="zh-CN" altLang="en-US" sz="2400" dirty="0">
                <a:latin typeface="+mn-ea"/>
              </a:rPr>
              <a:t>借小钱，却不还</a:t>
            </a:r>
            <a:endParaRPr lang="zh-CN" altLang="en-US" sz="2400" dirty="0">
              <a:latin typeface="+mn-ea"/>
            </a:endParaRPr>
          </a:p>
          <a:p>
            <a:pPr>
              <a:lnSpc>
                <a:spcPct val="150000"/>
              </a:lnSpc>
              <a:buFont typeface="Wingdings" panose="05000000000000000000" pitchFamily="2" charset="2"/>
              <a:buChar char="l"/>
            </a:pPr>
            <a:r>
              <a:rPr lang="zh-CN" altLang="en-US" sz="2400" dirty="0">
                <a:latin typeface="+mn-ea"/>
              </a:rPr>
              <a:t>在食堂就餐，喜欢从别人饭盘里夹菜</a:t>
            </a:r>
            <a:endParaRPr lang="zh-CN" altLang="en-US" sz="2400" dirty="0">
              <a:latin typeface="+mn-ea"/>
            </a:endParaRPr>
          </a:p>
        </p:txBody>
      </p:sp>
      <p:sp>
        <p:nvSpPr>
          <p:cNvPr id="11268" name="AutoShape 4"/>
          <p:cNvSpPr/>
          <p:nvPr/>
        </p:nvSpPr>
        <p:spPr>
          <a:xfrm>
            <a:off x="5868988" y="3644900"/>
            <a:ext cx="2879725" cy="1657350"/>
          </a:xfrm>
          <a:prstGeom prst="cloudCallout">
            <a:avLst>
              <a:gd name="adj1" fmla="val -43750"/>
              <a:gd name="adj2" fmla="val 70000"/>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sz="3200" b="1" dirty="0">
                <a:latin typeface="Arial" panose="020B0604020202020204" pitchFamily="34" charset="0"/>
                <a:ea typeface="宋体" panose="02010600030101010101" pitchFamily="2" charset="-122"/>
              </a:rPr>
              <a:t>亲密有间</a:t>
            </a:r>
            <a:endParaRPr lang="zh-CN" altLang="en-US" sz="3200" b="1" dirty="0">
              <a:latin typeface="Arial" panose="020B0604020202020204" pitchFamily="34" charset="0"/>
              <a:ea typeface="宋体" panose="02010600030101010101" pitchFamily="2" charset="-122"/>
            </a:endParaRPr>
          </a:p>
        </p:txBody>
      </p:sp>
      <p:sp>
        <p:nvSpPr>
          <p:cNvPr id="5" name="矩形 4"/>
          <p:cNvSpPr/>
          <p:nvPr/>
        </p:nvSpPr>
        <p:spPr>
          <a:xfrm>
            <a:off x="4601616" y="0"/>
            <a:ext cx="330090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第三节 大学生常见的社交困惑</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left)">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left)">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wipe(left)">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wipe(left)">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wipe(left)">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wipe(left)">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wipe(left)">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268"/>
                                        </p:tgtEl>
                                        <p:attrNameLst>
                                          <p:attrName>style.visibility</p:attrName>
                                        </p:attrNameLst>
                                      </p:cBhvr>
                                      <p:to>
                                        <p:strVal val="visible"/>
                                      </p:to>
                                    </p:set>
                                    <p:animEffect transition="in" filter="dissolve">
                                      <p:cBhvr>
                                        <p:cTn id="4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1328103" y="3238183"/>
            <a:ext cx="2794637" cy="3204210"/>
            <a:chOff x="1525588" y="3281363"/>
            <a:chExt cx="2794637" cy="3204210"/>
          </a:xfrm>
        </p:grpSpPr>
        <p:sp>
          <p:nvSpPr>
            <p:cNvPr id="33" name="空心弧 32"/>
            <p:cNvSpPr/>
            <p:nvPr>
              <p:custDataLst>
                <p:tags r:id="rId2"/>
              </p:custDataLst>
            </p:nvPr>
          </p:nvSpPr>
          <p:spPr>
            <a:xfrm>
              <a:off x="1525588" y="3281363"/>
              <a:ext cx="2751137" cy="2455862"/>
            </a:xfrm>
            <a:prstGeom prst="blockArc">
              <a:avLst>
                <a:gd name="adj1" fmla="val 13186668"/>
                <a:gd name="adj2" fmla="val 19259822"/>
                <a:gd name="adj3" fmla="val 20854"/>
              </a:avLst>
            </a:prstGeom>
            <a:solidFill>
              <a:srgbClr val="D16349"/>
            </a:solidFill>
            <a:ln w="25400" cap="flat" cmpd="sng" algn="ctr">
              <a:noFill/>
              <a:prstDash val="solid"/>
            </a:ln>
            <a:effectLst/>
          </p:spPr>
          <p:txBody>
            <a:bodyPr lIns="0" tIns="0" rIns="0" bIns="180000" anchor="ctr">
              <a:normAutofit/>
            </a:bodyPr>
            <a:lstStyle/>
            <a:p>
              <a:pPr algn="ctr" eaLnBrk="1" hangingPunct="1">
                <a:spcBef>
                  <a:spcPts val="0"/>
                </a:spcBef>
                <a:spcAft>
                  <a:spcPts val="0"/>
                </a:spcAft>
                <a:defRPr/>
              </a:pPr>
              <a:endParaRPr lang="en-US" sz="2400" kern="0" dirty="0">
                <a:solidFill>
                  <a:srgbClr val="FFFFFF"/>
                </a:solidFill>
                <a:latin typeface="+mn-lt"/>
                <a:ea typeface="+mn-ea"/>
              </a:endParaRPr>
            </a:p>
          </p:txBody>
        </p:sp>
        <p:sp>
          <p:nvSpPr>
            <p:cNvPr id="27651" name="TextBox 37"/>
            <p:cNvSpPr txBox="1">
              <a:spLocks noChangeArrowheads="1"/>
            </p:cNvSpPr>
            <p:nvPr>
              <p:custDataLst>
                <p:tags r:id="rId3"/>
              </p:custDataLst>
            </p:nvPr>
          </p:nvSpPr>
          <p:spPr bwMode="auto">
            <a:xfrm flipH="1">
              <a:off x="2605088" y="3983038"/>
              <a:ext cx="6365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algn="ctr" eaLnBrk="1" hangingPunct="1">
                <a:lnSpc>
                  <a:spcPct val="80000"/>
                </a:lnSpc>
              </a:pPr>
              <a:r>
                <a:rPr lang="en-US" altLang="zh-CN" sz="3200" b="1" dirty="0">
                  <a:solidFill>
                    <a:srgbClr val="D16349"/>
                  </a:solidFill>
                  <a:latin typeface="+mn-lt"/>
                  <a:ea typeface="+mn-ea"/>
                </a:rPr>
                <a:t>A</a:t>
              </a:r>
              <a:endParaRPr lang="en-US" altLang="zh-CN" sz="3200" b="1" dirty="0">
                <a:solidFill>
                  <a:srgbClr val="D16349"/>
                </a:solidFill>
                <a:latin typeface="+mn-lt"/>
                <a:ea typeface="+mn-ea"/>
              </a:endParaRPr>
            </a:p>
          </p:txBody>
        </p:sp>
        <p:sp>
          <p:nvSpPr>
            <p:cNvPr id="57" name="TextBox 56"/>
            <p:cNvSpPr txBox="1"/>
            <p:nvPr>
              <p:custDataLst>
                <p:tags r:id="rId4"/>
              </p:custDataLst>
            </p:nvPr>
          </p:nvSpPr>
          <p:spPr>
            <a:xfrm>
              <a:off x="1548445" y="4963160"/>
              <a:ext cx="2771780" cy="1522413"/>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dirty="0">
                  <a:latin typeface="文鼎霹雳体" panose="020B0602010101010101" charset="-122"/>
                  <a:ea typeface="文鼎霹雳体" panose="020B0602010101010101" charset="-122"/>
                  <a:sym typeface="+mn-ea"/>
                </a:rPr>
                <a:t>缺乏自信不敢交往</a:t>
              </a:r>
              <a:endParaRPr lang="en-US" altLang="zh-CN" sz="2000" kern="0" dirty="0">
                <a:solidFill>
                  <a:srgbClr val="000000"/>
                </a:solidFill>
                <a:latin typeface="文鼎霹雳体" panose="020B0602010101010101" charset="-122"/>
                <a:ea typeface="文鼎霹雳体" panose="020B0602010101010101" charset="-122"/>
              </a:endParaRPr>
            </a:p>
          </p:txBody>
        </p:sp>
        <p:cxnSp>
          <p:nvCxnSpPr>
            <p:cNvPr id="18" name="直接箭头连接符 17"/>
            <p:cNvCxnSpPr/>
            <p:nvPr>
              <p:custDataLst>
                <p:tags r:id="rId5"/>
              </p:custDataLst>
            </p:nvPr>
          </p:nvCxnSpPr>
          <p:spPr>
            <a:xfrm>
              <a:off x="2933700" y="4481513"/>
              <a:ext cx="0" cy="438150"/>
            </a:xfrm>
            <a:prstGeom prst="straightConnector1">
              <a:avLst/>
            </a:prstGeom>
            <a:ln w="3175">
              <a:solidFill>
                <a:srgbClr val="C0C0C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custDataLst>
              <p:tags r:id="rId6"/>
            </p:custDataLst>
          </p:nvPr>
        </p:nvGrpSpPr>
        <p:grpSpPr>
          <a:xfrm>
            <a:off x="3185793" y="1318895"/>
            <a:ext cx="2771780" cy="3162618"/>
            <a:chOff x="3185793" y="1318895"/>
            <a:chExt cx="2771780" cy="3162618"/>
          </a:xfrm>
        </p:grpSpPr>
        <p:sp>
          <p:nvSpPr>
            <p:cNvPr id="27652" name="TextBox 43"/>
            <p:cNvSpPr txBox="1">
              <a:spLocks noChangeArrowheads="1"/>
            </p:cNvSpPr>
            <p:nvPr>
              <p:custDataLst>
                <p:tags r:id="rId7"/>
              </p:custDataLst>
            </p:nvPr>
          </p:nvSpPr>
          <p:spPr bwMode="auto">
            <a:xfrm flipH="1">
              <a:off x="4305300" y="3349625"/>
              <a:ext cx="6365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algn="ctr" eaLnBrk="1" hangingPunct="1">
                <a:lnSpc>
                  <a:spcPct val="80000"/>
                </a:lnSpc>
              </a:pPr>
              <a:r>
                <a:rPr lang="en-US" altLang="zh-CN" sz="3200" b="1">
                  <a:solidFill>
                    <a:srgbClr val="8CADAE"/>
                  </a:solidFill>
                  <a:latin typeface="+mn-lt"/>
                  <a:ea typeface="+mn-ea"/>
                </a:rPr>
                <a:t>B</a:t>
              </a:r>
              <a:endParaRPr lang="en-US" altLang="zh-CN" sz="3200" b="1">
                <a:solidFill>
                  <a:srgbClr val="8CADAE"/>
                </a:solidFill>
                <a:latin typeface="+mn-lt"/>
                <a:ea typeface="+mn-ea"/>
              </a:endParaRPr>
            </a:p>
          </p:txBody>
        </p:sp>
        <p:sp>
          <p:nvSpPr>
            <p:cNvPr id="58" name="TextBox 57"/>
            <p:cNvSpPr txBox="1"/>
            <p:nvPr>
              <p:custDataLst>
                <p:tags r:id="rId8"/>
              </p:custDataLst>
            </p:nvPr>
          </p:nvSpPr>
          <p:spPr>
            <a:xfrm>
              <a:off x="3185793" y="1318895"/>
              <a:ext cx="2771780" cy="1481138"/>
            </a:xfrm>
            <a:prstGeom prst="rect">
              <a:avLst/>
            </a:prstGeom>
            <a:noFill/>
          </p:spPr>
          <p:txBody>
            <a:bodyPr anchor="b">
              <a:normAutofit/>
            </a:bodyPr>
            <a:lstStyle/>
            <a:p>
              <a:pPr algn="ctr" eaLnBrk="1" hangingPunct="1">
                <a:lnSpc>
                  <a:spcPct val="130000"/>
                </a:lnSpc>
                <a:spcBef>
                  <a:spcPts val="0"/>
                </a:spcBef>
                <a:spcAft>
                  <a:spcPts val="0"/>
                </a:spcAft>
                <a:defRPr/>
              </a:pPr>
              <a:r>
                <a:rPr lang="zh-CN" altLang="en-US" sz="2000" dirty="0">
                  <a:solidFill>
                    <a:srgbClr val="000000"/>
                  </a:solidFill>
                  <a:latin typeface="文鼎霹雳体" panose="020B0602010101010101" charset="-122"/>
                  <a:ea typeface="文鼎霹雳体" panose="020B0602010101010101" charset="-122"/>
                  <a:sym typeface="+mn-ea"/>
                </a:rPr>
                <a:t>猜疑阻隔信任</a:t>
              </a:r>
              <a:endParaRPr lang="en-US" altLang="zh-CN" sz="2000" kern="0" dirty="0" smtClean="0">
                <a:solidFill>
                  <a:srgbClr val="000000"/>
                </a:solidFill>
                <a:latin typeface="文鼎霹雳体" panose="020B0602010101010101" charset="-122"/>
                <a:ea typeface="文鼎霹雳体" panose="020B0602010101010101" charset="-122"/>
              </a:endParaRPr>
            </a:p>
          </p:txBody>
        </p:sp>
        <p:sp>
          <p:nvSpPr>
            <p:cNvPr id="4" name="椭圆 3"/>
            <p:cNvSpPr/>
            <p:nvPr>
              <p:custDataLst>
                <p:tags r:id="rId9"/>
              </p:custDataLst>
            </p:nvPr>
          </p:nvSpPr>
          <p:spPr>
            <a:xfrm>
              <a:off x="3559175" y="3719513"/>
              <a:ext cx="2065338" cy="762000"/>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1" fmla="*/ 1856544 w 2302409"/>
                <a:gd name="connsiteY0-2" fmla="*/ 1264 h 923709"/>
                <a:gd name="connsiteX1-3" fmla="*/ 2302409 w 2302409"/>
                <a:gd name="connsiteY1-4" fmla="*/ 371601 h 923709"/>
                <a:gd name="connsiteX2-5" fmla="*/ 1154885 w 2302409"/>
                <a:gd name="connsiteY2-6" fmla="*/ 923675 h 923709"/>
                <a:gd name="connsiteX3-7" fmla="*/ 0 w 2302409"/>
                <a:gd name="connsiteY3-8" fmla="*/ 387169 h 923709"/>
                <a:gd name="connsiteX4-9" fmla="*/ 459006 w 2302409"/>
                <a:gd name="connsiteY4-10" fmla="*/ 0 h 923709"/>
                <a:gd name="connsiteX5-11" fmla="*/ 1150684 w 2302409"/>
                <a:gd name="connsiteY5-12" fmla="*/ 302402 h 923709"/>
                <a:gd name="connsiteX6-13" fmla="*/ 1856544 w 2302409"/>
                <a:gd name="connsiteY6-14" fmla="*/ 1264 h 923709"/>
                <a:gd name="connsiteX0-15" fmla="*/ 1828835 w 2274700"/>
                <a:gd name="connsiteY0-16" fmla="*/ 1264 h 923747"/>
                <a:gd name="connsiteX1-17" fmla="*/ 2274700 w 2274700"/>
                <a:gd name="connsiteY1-18" fmla="*/ 371601 h 923747"/>
                <a:gd name="connsiteX2-19" fmla="*/ 1127176 w 2274700"/>
                <a:gd name="connsiteY2-20" fmla="*/ 923675 h 923747"/>
                <a:gd name="connsiteX3-21" fmla="*/ 0 w 2274700"/>
                <a:gd name="connsiteY3-22" fmla="*/ 397509 h 923747"/>
                <a:gd name="connsiteX4-23" fmla="*/ 431297 w 2274700"/>
                <a:gd name="connsiteY4-24" fmla="*/ 0 h 923747"/>
                <a:gd name="connsiteX5-25" fmla="*/ 1122975 w 2274700"/>
                <a:gd name="connsiteY5-26" fmla="*/ 302402 h 923747"/>
                <a:gd name="connsiteX6-27" fmla="*/ 1828835 w 2274700"/>
                <a:gd name="connsiteY6-28" fmla="*/ 1264 h 923747"/>
                <a:gd name="connsiteX0-29" fmla="*/ 1828835 w 2237755"/>
                <a:gd name="connsiteY0-30" fmla="*/ 1264 h 923747"/>
                <a:gd name="connsiteX1-31" fmla="*/ 2237755 w 2237755"/>
                <a:gd name="connsiteY1-32" fmla="*/ 371601 h 923747"/>
                <a:gd name="connsiteX2-33" fmla="*/ 1127176 w 2237755"/>
                <a:gd name="connsiteY2-34" fmla="*/ 923675 h 923747"/>
                <a:gd name="connsiteX3-35" fmla="*/ 0 w 2237755"/>
                <a:gd name="connsiteY3-36" fmla="*/ 397509 h 923747"/>
                <a:gd name="connsiteX4-37" fmla="*/ 431297 w 2237755"/>
                <a:gd name="connsiteY4-38" fmla="*/ 0 h 923747"/>
                <a:gd name="connsiteX5-39" fmla="*/ 1122975 w 2237755"/>
                <a:gd name="connsiteY5-40" fmla="*/ 302402 h 923747"/>
                <a:gd name="connsiteX6-41" fmla="*/ 1828835 w 2237755"/>
                <a:gd name="connsiteY6-42" fmla="*/ 1264 h 923747"/>
                <a:gd name="connsiteX0-43" fmla="*/ 1828835 w 2237755"/>
                <a:gd name="connsiteY0-44" fmla="*/ 1264 h 923678"/>
                <a:gd name="connsiteX1-45" fmla="*/ 2237755 w 2237755"/>
                <a:gd name="connsiteY1-46" fmla="*/ 392279 h 923678"/>
                <a:gd name="connsiteX2-47" fmla="*/ 1127176 w 2237755"/>
                <a:gd name="connsiteY2-48" fmla="*/ 923675 h 923678"/>
                <a:gd name="connsiteX3-49" fmla="*/ 0 w 2237755"/>
                <a:gd name="connsiteY3-50" fmla="*/ 397509 h 923678"/>
                <a:gd name="connsiteX4-51" fmla="*/ 431297 w 2237755"/>
                <a:gd name="connsiteY4-52" fmla="*/ 0 h 923678"/>
                <a:gd name="connsiteX5-53" fmla="*/ 1122975 w 2237755"/>
                <a:gd name="connsiteY5-54" fmla="*/ 302402 h 923678"/>
                <a:gd name="connsiteX6-55" fmla="*/ 1828835 w 2237755"/>
                <a:gd name="connsiteY6-56" fmla="*/ 1264 h 923678"/>
              </a:gdLst>
              <a:ahLst/>
              <a:cxnLst>
                <a:cxn ang="0">
                  <a:pos x="connsiteX0-43" y="connsiteY0-44"/>
                </a:cxn>
                <a:cxn ang="0">
                  <a:pos x="connsiteX1-45" y="connsiteY1-46"/>
                </a:cxn>
                <a:cxn ang="0">
                  <a:pos x="connsiteX2-47" y="connsiteY2-48"/>
                </a:cxn>
                <a:cxn ang="0">
                  <a:pos x="connsiteX3-49" y="connsiteY3-50"/>
                </a:cxn>
                <a:cxn ang="0">
                  <a:pos x="connsiteX4-51" y="connsiteY4-52"/>
                </a:cxn>
                <a:cxn ang="0">
                  <a:pos x="connsiteX5-53" y="connsiteY5-54"/>
                </a:cxn>
                <a:cxn ang="0">
                  <a:pos x="connsiteX6-55" y="connsiteY6-5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8CADAE"/>
            </a:solidFill>
            <a:ln w="25400" cap="flat" cmpd="sng" algn="ctr">
              <a:noFill/>
              <a:prstDash val="solid"/>
            </a:ln>
            <a:effectLst/>
          </p:spPr>
          <p:txBody>
            <a:bodyPr lIns="0" tIns="180000" rIns="0" bIns="0" anchor="ctr">
              <a:normAutofit/>
            </a:bodyPr>
            <a:lstStyle/>
            <a:p>
              <a:pPr algn="ctr" eaLnBrk="1" hangingPunct="1">
                <a:spcBef>
                  <a:spcPts val="0"/>
                </a:spcBef>
                <a:spcAft>
                  <a:spcPts val="0"/>
                </a:spcAft>
                <a:defRPr/>
              </a:pPr>
              <a:endParaRPr lang="zh-CN" altLang="en-US" sz="2400" kern="0" dirty="0">
                <a:solidFill>
                  <a:srgbClr val="FFFFFF"/>
                </a:solidFill>
                <a:latin typeface="+mn-lt"/>
                <a:ea typeface="+mn-ea"/>
              </a:endParaRPr>
            </a:p>
          </p:txBody>
        </p:sp>
        <p:cxnSp>
          <p:nvCxnSpPr>
            <p:cNvPr id="20" name="直接箭头连接符 19"/>
            <p:cNvCxnSpPr/>
            <p:nvPr>
              <p:custDataLst>
                <p:tags r:id="rId10"/>
              </p:custDataLst>
            </p:nvPr>
          </p:nvCxnSpPr>
          <p:spPr>
            <a:xfrm flipV="1">
              <a:off x="4597400" y="2800350"/>
              <a:ext cx="0" cy="438150"/>
            </a:xfrm>
            <a:prstGeom prst="straightConnector1">
              <a:avLst/>
            </a:prstGeom>
            <a:ln w="3175">
              <a:solidFill>
                <a:srgbClr val="C0C0C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custDataLst>
              <p:tags r:id="rId11"/>
            </p:custDataLst>
          </p:nvPr>
        </p:nvGrpSpPr>
        <p:grpSpPr>
          <a:xfrm>
            <a:off x="4911725" y="3281363"/>
            <a:ext cx="3418840" cy="3161030"/>
            <a:chOff x="4911725" y="3281363"/>
            <a:chExt cx="3418840" cy="3161030"/>
          </a:xfrm>
        </p:grpSpPr>
        <p:sp>
          <p:nvSpPr>
            <p:cNvPr id="27653" name="TextBox 49"/>
            <p:cNvSpPr txBox="1">
              <a:spLocks noChangeArrowheads="1"/>
            </p:cNvSpPr>
            <p:nvPr>
              <p:custDataLst>
                <p:tags r:id="rId12"/>
              </p:custDataLst>
            </p:nvPr>
          </p:nvSpPr>
          <p:spPr bwMode="auto">
            <a:xfrm flipH="1">
              <a:off x="5983288" y="3983038"/>
              <a:ext cx="6365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algn="ctr" eaLnBrk="1" hangingPunct="1">
                <a:lnSpc>
                  <a:spcPct val="80000"/>
                </a:lnSpc>
              </a:pPr>
              <a:r>
                <a:rPr lang="en-US" altLang="zh-CN" sz="3200" b="1">
                  <a:solidFill>
                    <a:srgbClr val="D16349"/>
                  </a:solidFill>
                  <a:latin typeface="+mn-lt"/>
                  <a:ea typeface="+mn-ea"/>
                </a:rPr>
                <a:t>C</a:t>
              </a:r>
              <a:endParaRPr lang="en-US" altLang="zh-CN" sz="3200" b="1">
                <a:solidFill>
                  <a:srgbClr val="D16349"/>
                </a:solidFill>
                <a:latin typeface="+mn-lt"/>
                <a:ea typeface="+mn-ea"/>
              </a:endParaRPr>
            </a:p>
          </p:txBody>
        </p:sp>
        <p:sp>
          <p:nvSpPr>
            <p:cNvPr id="59" name="TextBox 58"/>
            <p:cNvSpPr txBox="1"/>
            <p:nvPr>
              <p:custDataLst>
                <p:tags r:id="rId13"/>
              </p:custDataLst>
            </p:nvPr>
          </p:nvSpPr>
          <p:spPr>
            <a:xfrm>
              <a:off x="4911725" y="4919663"/>
              <a:ext cx="3418840" cy="1522730"/>
            </a:xfrm>
            <a:prstGeom prst="rect">
              <a:avLst/>
            </a:prstGeom>
            <a:noFill/>
          </p:spPr>
          <p:txBody>
            <a:bodyPr>
              <a:normAutofit/>
            </a:bodyPr>
            <a:lstStyle/>
            <a:p>
              <a:pPr lvl="0" indent="-342900" eaLnBrk="1" hangingPunct="1">
                <a:buNone/>
              </a:pPr>
              <a:r>
                <a:rPr lang="zh-CN" altLang="en-US" sz="2000" dirty="0" smtClean="0">
                  <a:solidFill>
                    <a:srgbClr val="000000"/>
                  </a:solidFill>
                  <a:latin typeface="文鼎霹雳体" panose="020B0602010101010101" charset="-122"/>
                  <a:ea typeface="文鼎霹雳体" panose="020B0602010101010101" charset="-122"/>
                  <a:sym typeface="+mn-ea"/>
                </a:rPr>
                <a:t>印象替代现实</a:t>
              </a:r>
              <a:r>
                <a:rPr lang="en-US" altLang="zh-CN" sz="2000" dirty="0" smtClean="0">
                  <a:solidFill>
                    <a:srgbClr val="000000"/>
                  </a:solidFill>
                  <a:latin typeface="文鼎霹雳体" panose="020B0602010101010101" charset="-122"/>
                  <a:ea typeface="文鼎霹雳体" panose="020B0602010101010101" charset="-122"/>
                  <a:sym typeface="+mn-ea"/>
                </a:rPr>
                <a:t>.</a:t>
              </a:r>
              <a:r>
                <a:rPr lang="zh-CN" altLang="en-US" sz="2000" dirty="0" smtClean="0">
                  <a:solidFill>
                    <a:srgbClr val="000000"/>
                  </a:solidFill>
                  <a:latin typeface="文鼎霹雳体" panose="020B0602010101010101" charset="-122"/>
                  <a:ea typeface="文鼎霹雳体" panose="020B0602010101010101" charset="-122"/>
                  <a:sym typeface="+mn-ea"/>
                </a:rPr>
                <a:t>偏见扭曲真相</a:t>
              </a:r>
              <a:endParaRPr lang="en-US" altLang="zh-CN" sz="2000" kern="0" dirty="0" smtClean="0">
                <a:solidFill>
                  <a:srgbClr val="000000"/>
                </a:solidFill>
                <a:latin typeface="文鼎霹雳体" panose="020B0602010101010101" charset="-122"/>
                <a:ea typeface="文鼎霹雳体" panose="020B0602010101010101" charset="-122"/>
              </a:endParaRPr>
            </a:p>
          </p:txBody>
        </p:sp>
        <p:sp>
          <p:nvSpPr>
            <p:cNvPr id="27" name="空心弧 26"/>
            <p:cNvSpPr/>
            <p:nvPr>
              <p:custDataLst>
                <p:tags r:id="rId14"/>
              </p:custDataLst>
            </p:nvPr>
          </p:nvSpPr>
          <p:spPr>
            <a:xfrm>
              <a:off x="4911725" y="3281363"/>
              <a:ext cx="2749550" cy="2455862"/>
            </a:xfrm>
            <a:prstGeom prst="blockArc">
              <a:avLst>
                <a:gd name="adj1" fmla="val 13186668"/>
                <a:gd name="adj2" fmla="val 19259822"/>
                <a:gd name="adj3" fmla="val 20854"/>
              </a:avLst>
            </a:prstGeom>
            <a:solidFill>
              <a:srgbClr val="D16349"/>
            </a:solidFill>
            <a:ln w="25400" cap="flat" cmpd="sng" algn="ctr">
              <a:noFill/>
              <a:prstDash val="solid"/>
            </a:ln>
            <a:effectLst/>
          </p:spPr>
          <p:txBody>
            <a:bodyPr lIns="0" tIns="0" rIns="0" bIns="180000" anchor="ctr">
              <a:normAutofit/>
            </a:bodyPr>
            <a:lstStyle/>
            <a:p>
              <a:pPr algn="ctr" eaLnBrk="1" hangingPunct="1">
                <a:spcBef>
                  <a:spcPts val="0"/>
                </a:spcBef>
                <a:spcAft>
                  <a:spcPts val="0"/>
                </a:spcAft>
                <a:defRPr/>
              </a:pPr>
              <a:endParaRPr lang="en-US" sz="2400" kern="0" dirty="0">
                <a:solidFill>
                  <a:srgbClr val="FFFFFF"/>
                </a:solidFill>
                <a:latin typeface="+mn-lt"/>
                <a:ea typeface="+mn-ea"/>
              </a:endParaRPr>
            </a:p>
          </p:txBody>
        </p:sp>
        <p:cxnSp>
          <p:nvCxnSpPr>
            <p:cNvPr id="19" name="直接箭头连接符 18"/>
            <p:cNvCxnSpPr/>
            <p:nvPr>
              <p:custDataLst>
                <p:tags r:id="rId15"/>
              </p:custDataLst>
            </p:nvPr>
          </p:nvCxnSpPr>
          <p:spPr>
            <a:xfrm>
              <a:off x="6299200" y="4481513"/>
              <a:ext cx="0" cy="438150"/>
            </a:xfrm>
            <a:prstGeom prst="straightConnector1">
              <a:avLst/>
            </a:prstGeom>
            <a:ln w="3175">
              <a:solidFill>
                <a:srgbClr val="C0C0C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1350645" y="1209040"/>
            <a:ext cx="4269740" cy="701040"/>
          </a:xfrm>
          <a:prstGeom prst="rect">
            <a:avLst/>
          </a:prstGeom>
          <a:noFill/>
        </p:spPr>
        <p:txBody>
          <a:bodyPr wrap="none" rtlCol="0" anchor="t">
            <a:spAutoFit/>
          </a:bodyPr>
          <a:lstStyle/>
          <a:p>
            <a:pPr lvl="0" indent="0" eaLnBrk="1" hangingPunct="1"/>
            <a:r>
              <a:rPr lang="en-US" altLang="zh-CN" sz="4000" b="1" dirty="0">
                <a:latin typeface="黑体" panose="02010609060101010101" pitchFamily="49" charset="-122"/>
                <a:ea typeface="黑体" panose="02010609060101010101" pitchFamily="49" charset="-122"/>
                <a:sym typeface="+mn-ea"/>
              </a:rPr>
              <a:t>1.</a:t>
            </a:r>
            <a:r>
              <a:rPr lang="zh-CN" altLang="en-US" sz="4000" b="1" dirty="0">
                <a:latin typeface="黑体" panose="02010609060101010101" pitchFamily="49" charset="-122"/>
                <a:ea typeface="黑体" panose="02010609060101010101" pitchFamily="49" charset="-122"/>
                <a:sym typeface="+mn-ea"/>
              </a:rPr>
              <a:t>自我认知的误区</a:t>
            </a:r>
            <a:endParaRPr lang="zh-CN" altLang="en-US" sz="4000" dirty="0"/>
          </a:p>
        </p:txBody>
      </p:sp>
      <p:sp>
        <p:nvSpPr>
          <p:cNvPr id="7" name="矩形 6"/>
          <p:cNvSpPr/>
          <p:nvPr/>
        </p:nvSpPr>
        <p:spPr>
          <a:xfrm>
            <a:off x="3071922" y="13117"/>
            <a:ext cx="5258643"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第二节 大学生常见的社交困惑</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img (1)"/>
          <p:cNvPicPr>
            <a:picLocks noChangeAspect="1"/>
          </p:cNvPicPr>
          <p:nvPr/>
        </p:nvPicPr>
        <p:blipFill>
          <a:blip r:embed="rId1" cstate="print"/>
          <a:stretch>
            <a:fillRect/>
          </a:stretch>
        </p:blipFill>
        <p:spPr>
          <a:xfrm>
            <a:off x="1615440" y="3848581"/>
            <a:ext cx="5974080" cy="2397760"/>
          </a:xfrm>
          <a:prstGeom prst="rect">
            <a:avLst/>
          </a:prstGeom>
        </p:spPr>
      </p:pic>
      <p:sp>
        <p:nvSpPr>
          <p:cNvPr id="20482" name="Rectangle 3"/>
          <p:cNvSpPr>
            <a:spLocks noGrp="1"/>
          </p:cNvSpPr>
          <p:nvPr>
            <p:ph type="body"/>
          </p:nvPr>
        </p:nvSpPr>
        <p:spPr>
          <a:xfrm>
            <a:off x="1403648" y="332656"/>
            <a:ext cx="7283152" cy="3888432"/>
          </a:xfrm>
        </p:spPr>
        <p:txBody>
          <a:bodyPr wrap="square" lIns="91440" tIns="45720" rIns="91440" bIns="45720" anchor="t"/>
          <a:lstStyle/>
          <a:p>
            <a:pPr lvl="0" indent="-342900" eaLnBrk="1" hangingPunct="1">
              <a:buNone/>
            </a:pPr>
            <a:endParaRPr lang="zh-CN" altLang="en-US" sz="2800" dirty="0"/>
          </a:p>
          <a:p>
            <a:pPr lvl="0" indent="-342900" eaLnBrk="1" hangingPunct="1"/>
            <a:r>
              <a:rPr lang="zh-CN" altLang="en-US" sz="2800" dirty="0">
                <a:latin typeface="方正喵呜体" panose="02010600010101010101" charset="-122"/>
                <a:ea typeface="方正喵呜体" panose="02010600010101010101" charset="-122"/>
              </a:rPr>
              <a:t>“我不够好？”</a:t>
            </a:r>
            <a:endParaRPr lang="zh-CN" altLang="en-US" sz="2800" dirty="0">
              <a:latin typeface="方正喵呜体" panose="02010600010101010101" charset="-122"/>
              <a:ea typeface="方正喵呜体" panose="02010600010101010101" charset="-122"/>
            </a:endParaRPr>
          </a:p>
          <a:p>
            <a:pPr lvl="0" indent="-342900" eaLnBrk="1" hangingPunct="1"/>
            <a:r>
              <a:rPr lang="zh-CN" altLang="en-US" sz="2800" dirty="0">
                <a:latin typeface="方正喵呜体" panose="02010600010101010101" charset="-122"/>
                <a:ea typeface="方正喵呜体" panose="02010600010101010101" charset="-122"/>
              </a:rPr>
              <a:t>“别人不接受我？”</a:t>
            </a:r>
            <a:endParaRPr lang="zh-CN" altLang="en-US" sz="2800" dirty="0">
              <a:latin typeface="方正喵呜体" panose="02010600010101010101" charset="-122"/>
              <a:ea typeface="方正喵呜体" panose="02010600010101010101" charset="-122"/>
            </a:endParaRPr>
          </a:p>
          <a:p>
            <a:pPr lvl="0" indent="-342900" eaLnBrk="1" hangingPunct="1"/>
            <a:r>
              <a:rPr lang="zh-CN" altLang="en-US" sz="2800" dirty="0">
                <a:latin typeface="方正喵呜体" panose="02010600010101010101" charset="-122"/>
                <a:ea typeface="方正喵呜体" panose="02010600010101010101" charset="-122"/>
              </a:rPr>
              <a:t>“我被拒绝怎么办？</a:t>
            </a:r>
            <a:endParaRPr lang="en-US" altLang="zh-CN" sz="2800" dirty="0">
              <a:latin typeface="方正喵呜体" panose="02010600010101010101" charset="-122"/>
              <a:ea typeface="方正喵呜体" panose="02010600010101010101" charset="-122"/>
            </a:endParaRPr>
          </a:p>
          <a:p>
            <a:pPr lvl="0" indent="-342900" eaLnBrk="1" hangingPunct="1"/>
            <a:r>
              <a:rPr lang="zh-CN" altLang="en-US" sz="2800" dirty="0">
                <a:solidFill>
                  <a:srgbClr val="000000"/>
                </a:solidFill>
                <a:latin typeface="方正喵呜体" panose="02010600010101010101" charset="-122"/>
                <a:ea typeface="方正喵呜体" panose="02010600010101010101" charset="-122"/>
              </a:rPr>
              <a:t>“是不是对我有什么想法？”</a:t>
            </a:r>
            <a:endParaRPr lang="zh-CN" altLang="en-US" sz="2800" dirty="0">
              <a:solidFill>
                <a:srgbClr val="000000"/>
              </a:solidFill>
              <a:latin typeface="方正喵呜体" panose="02010600010101010101" charset="-122"/>
              <a:ea typeface="方正喵呜体" panose="02010600010101010101" charset="-122"/>
            </a:endParaRPr>
          </a:p>
          <a:p>
            <a:pPr lvl="0" indent="-342900" eaLnBrk="1" hangingPunct="1"/>
            <a:r>
              <a:rPr lang="zh-CN" altLang="en-US" sz="2800" dirty="0">
                <a:solidFill>
                  <a:srgbClr val="000000"/>
                </a:solidFill>
                <a:latin typeface="方正喵呜体" panose="02010600010101010101" charset="-122"/>
                <a:ea typeface="方正喵呜体" panose="02010600010101010101" charset="-122"/>
              </a:rPr>
              <a:t>“他说这话时什么用意？</a:t>
            </a:r>
            <a:r>
              <a:rPr lang="zh-CN" altLang="en-US" sz="2800" dirty="0" smtClean="0">
                <a:solidFill>
                  <a:srgbClr val="000000"/>
                </a:solidFill>
                <a:latin typeface="方正喵呜体" panose="02010600010101010101" charset="-122"/>
                <a:ea typeface="方正喵呜体" panose="02010600010101010101" charset="-122"/>
              </a:rPr>
              <a:t>”</a:t>
            </a:r>
            <a:endParaRPr lang="en-US" altLang="zh-CN" sz="2800" dirty="0" smtClean="0">
              <a:solidFill>
                <a:srgbClr val="000000"/>
              </a:solidFill>
              <a:latin typeface="方正喵呜体" panose="02010600010101010101" charset="-122"/>
              <a:ea typeface="方正喵呜体" panose="02010600010101010101" charset="-122"/>
            </a:endParaRPr>
          </a:p>
          <a:p>
            <a:pPr lvl="0" indent="-342900" eaLnBrk="1" hangingPunct="1"/>
            <a:r>
              <a:rPr lang="zh-CN" altLang="en-US" sz="2800" dirty="0" smtClean="0">
                <a:solidFill>
                  <a:srgbClr val="000000"/>
                </a:solidFill>
                <a:latin typeface="方正喵呜体" panose="02010600010101010101" charset="-122"/>
                <a:ea typeface="方正喵呜体" panose="02010600010101010101" charset="-122"/>
              </a:rPr>
              <a:t>他外表这么高冷，肯定不屑于和我交往！</a:t>
            </a:r>
            <a:endParaRPr lang="zh-CN" altLang="en-US" sz="2800" dirty="0">
              <a:solidFill>
                <a:srgbClr val="000000"/>
              </a:solidFill>
              <a:latin typeface="方正喵呜体" panose="02010600010101010101" charset="-122"/>
              <a:ea typeface="方正喵呜体" panose="02010600010101010101" charset="-122"/>
            </a:endParaRPr>
          </a:p>
          <a:p>
            <a:pPr lvl="0" indent="-342900" eaLnBrk="1" hangingPunct="1"/>
            <a:endParaRPr lang="zh-CN" altLang="en-US" sz="2800" dirty="0"/>
          </a:p>
        </p:txBody>
      </p:sp>
      <p:sp>
        <p:nvSpPr>
          <p:cNvPr id="19459" name="灯片编号占位符 5"/>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5" name="矩形 4"/>
          <p:cNvSpPr/>
          <p:nvPr/>
        </p:nvSpPr>
        <p:spPr>
          <a:xfrm>
            <a:off x="3071922" y="13117"/>
            <a:ext cx="5258643"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第二节 大学生常见的社交困惑</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2">
                                            <p:bg/>
                                          </p:spTgt>
                                        </p:tgtEl>
                                        <p:attrNameLst>
                                          <p:attrName>style.visibility</p:attrName>
                                        </p:attrNameLst>
                                      </p:cBhvr>
                                      <p:to>
                                        <p:strVal val="visible"/>
                                      </p:to>
                                    </p:set>
                                    <p:anim calcmode="lin" valueType="num">
                                      <p:cBhvr additive="base">
                                        <p:cTn id="7" dur="500" fill="hold"/>
                                        <p:tgtEl>
                                          <p:spTgt spid="2048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 calcmode="lin" valueType="num">
                                      <p:cBhvr additive="base">
                                        <p:cTn id="13"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 calcmode="lin" valueType="num">
                                      <p:cBhvr additive="base">
                                        <p:cTn id="17"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482">
                                            <p:txEl>
                                              <p:pRg st="3" end="3"/>
                                            </p:txEl>
                                          </p:spTgt>
                                        </p:tgtEl>
                                        <p:attrNameLst>
                                          <p:attrName>style.visibility</p:attrName>
                                        </p:attrNameLst>
                                      </p:cBhvr>
                                      <p:to>
                                        <p:strVal val="visible"/>
                                      </p:to>
                                    </p:set>
                                    <p:anim calcmode="lin" valueType="num">
                                      <p:cBhvr additive="base">
                                        <p:cTn id="21"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82">
                                            <p:txEl>
                                              <p:pRg st="4" end="4"/>
                                            </p:txEl>
                                          </p:spTgt>
                                        </p:tgtEl>
                                        <p:attrNameLst>
                                          <p:attrName>style.visibility</p:attrName>
                                        </p:attrNameLst>
                                      </p:cBhvr>
                                      <p:to>
                                        <p:strVal val="visible"/>
                                      </p:to>
                                    </p:set>
                                    <p:anim calcmode="lin" valueType="num">
                                      <p:cBhvr additive="base">
                                        <p:cTn id="27"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482">
                                            <p:txEl>
                                              <p:pRg st="5" end="5"/>
                                            </p:txEl>
                                          </p:spTgt>
                                        </p:tgtEl>
                                        <p:attrNameLst>
                                          <p:attrName>style.visibility</p:attrName>
                                        </p:attrNameLst>
                                      </p:cBhvr>
                                      <p:to>
                                        <p:strVal val="visible"/>
                                      </p:to>
                                    </p:set>
                                    <p:anim calcmode="lin" valueType="num">
                                      <p:cBhvr additive="base">
                                        <p:cTn id="31"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482">
                                            <p:txEl>
                                              <p:pRg st="6" end="6"/>
                                            </p:txEl>
                                          </p:spTgt>
                                        </p:tgtEl>
                                        <p:attrNameLst>
                                          <p:attrName>style.visibility</p:attrName>
                                        </p:attrNameLst>
                                      </p:cBhvr>
                                      <p:to>
                                        <p:strVal val="visible"/>
                                      </p:to>
                                    </p:set>
                                    <p:anim calcmode="lin" valueType="num">
                                      <p:cBhvr additive="base">
                                        <p:cTn id="37" dur="500" fill="hold"/>
                                        <p:tgtEl>
                                          <p:spTgt spid="2048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randombar(horizontal)">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357188" y="928688"/>
            <a:ext cx="5300662" cy="1143000"/>
          </a:xfrm>
        </p:spPr>
        <p:txBody>
          <a:bodyPr wrap="square" lIns="91440" tIns="45720" rIns="91440" bIns="45720" anchor="ctr"/>
          <a:lstStyle/>
          <a:p>
            <a:pPr lvl="0" algn="l" eaLnBrk="1" hangingPunct="1"/>
            <a:r>
              <a:rPr lang="en-US" altLang="zh-CN" sz="4000" b="1" dirty="0">
                <a:latin typeface="黑体" panose="02010609060101010101" pitchFamily="49" charset="-122"/>
                <a:ea typeface="黑体" panose="02010609060101010101" pitchFamily="49" charset="-122"/>
              </a:rPr>
              <a:t>2.</a:t>
            </a:r>
            <a:r>
              <a:rPr lang="zh-CN" altLang="en-US" sz="4000" b="1" dirty="0">
                <a:latin typeface="黑体" panose="02010609060101010101" pitchFamily="49" charset="-122"/>
                <a:ea typeface="黑体" panose="02010609060101010101" pitchFamily="49" charset="-122"/>
              </a:rPr>
              <a:t>自我中心难以交往</a:t>
            </a:r>
            <a:endParaRPr lang="zh-CN" altLang="en-US" sz="4000" b="1" dirty="0">
              <a:latin typeface="黑体" panose="02010609060101010101" pitchFamily="49" charset="-122"/>
              <a:ea typeface="黑体" panose="02010609060101010101" pitchFamily="49" charset="-122"/>
            </a:endParaRPr>
          </a:p>
        </p:txBody>
      </p:sp>
      <p:sp>
        <p:nvSpPr>
          <p:cNvPr id="21507" name="Rectangle 3"/>
          <p:cNvSpPr>
            <a:spLocks noGrp="1"/>
          </p:cNvSpPr>
          <p:nvPr>
            <p:ph type="body"/>
          </p:nvPr>
        </p:nvSpPr>
        <p:spPr>
          <a:xfrm>
            <a:off x="928688" y="2143125"/>
            <a:ext cx="4586287" cy="3084513"/>
          </a:xfrm>
        </p:spPr>
        <p:txBody>
          <a:bodyPr wrap="square" lIns="91440" tIns="45720" rIns="91440" bIns="45720" anchor="t"/>
          <a:lstStyle/>
          <a:p>
            <a:pPr lvl="0" indent="-342900" eaLnBrk="1" hangingPunct="1"/>
            <a:r>
              <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rPr>
              <a:t>以我为中心</a:t>
            </a:r>
            <a:endPar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endParaRPr>
          </a:p>
          <a:p>
            <a:pPr lvl="0" indent="-342900" eaLnBrk="1" hangingPunct="1"/>
            <a:r>
              <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rPr>
              <a:t>我行我素</a:t>
            </a:r>
            <a:endPar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endParaRPr>
          </a:p>
          <a:p>
            <a:pPr lvl="0" indent="-342900" eaLnBrk="1" hangingPunct="1"/>
            <a:r>
              <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rPr>
              <a:t>只顾及自己感受</a:t>
            </a:r>
            <a:endPar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endParaRPr>
          </a:p>
          <a:p>
            <a:pPr lvl="0" indent="-342900" eaLnBrk="1" hangingPunct="1"/>
            <a:r>
              <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rPr>
              <a:t>不顾及别人感受</a:t>
            </a:r>
            <a:endPar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endParaRPr>
          </a:p>
          <a:p>
            <a:pPr lvl="0" indent="-342900" eaLnBrk="1" hangingPunct="1"/>
            <a:r>
              <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rPr>
              <a:t>控制他人</a:t>
            </a:r>
            <a:endPar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微软雅黑" panose="020B0503020204020204" charset="-122"/>
              <a:ea typeface="微软雅黑" panose="020B0503020204020204" charset="-122"/>
            </a:endParaRPr>
          </a:p>
        </p:txBody>
      </p:sp>
      <p:sp>
        <p:nvSpPr>
          <p:cNvPr id="20483" name="灯片编号占位符 4"/>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pic>
        <p:nvPicPr>
          <p:cNvPr id="2" name="图片 1" descr="timg"/>
          <p:cNvPicPr>
            <a:picLocks noChangeAspect="1"/>
          </p:cNvPicPr>
          <p:nvPr/>
        </p:nvPicPr>
        <p:blipFill>
          <a:blip r:embed="rId1" cstate="print"/>
          <a:stretch>
            <a:fillRect/>
          </a:stretch>
        </p:blipFill>
        <p:spPr>
          <a:xfrm>
            <a:off x="4634865" y="2679700"/>
            <a:ext cx="3912235" cy="3185160"/>
          </a:xfrm>
          <a:prstGeom prst="rect">
            <a:avLst/>
          </a:prstGeom>
        </p:spPr>
      </p:pic>
      <p:sp>
        <p:nvSpPr>
          <p:cNvPr id="6" name="矩形 5"/>
          <p:cNvSpPr/>
          <p:nvPr/>
        </p:nvSpPr>
        <p:spPr>
          <a:xfrm>
            <a:off x="3071922" y="13117"/>
            <a:ext cx="5258643"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第二节 大学生常见的社交困惑</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21507">
                                            <p:txEl>
                                              <p:pRg st="0" end="0"/>
                                            </p:txEl>
                                          </p:spTgt>
                                        </p:tgtEl>
                                        <p:attrNameLst>
                                          <p:attrName>style.visibility</p:attrName>
                                        </p:attrNameLst>
                                      </p:cBhvr>
                                      <p:to>
                                        <p:strVal val="visible"/>
                                      </p:to>
                                    </p:set>
                                    <p:animEffect transition="in" filter="fade">
                                      <p:cBhvr>
                                        <p:cTn id="14" dur="1000"/>
                                        <p:tgtEl>
                                          <p:spTgt spid="21507">
                                            <p:txEl>
                                              <p:pRg st="0" end="0"/>
                                            </p:txEl>
                                          </p:spTgt>
                                        </p:tgtEl>
                                      </p:cBhvr>
                                    </p:animEffect>
                                    <p:anim calcmode="lin" valueType="num">
                                      <p:cBhvr>
                                        <p:cTn id="15"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21507">
                                            <p:txEl>
                                              <p:pRg st="1" end="1"/>
                                            </p:txEl>
                                          </p:spTgt>
                                        </p:tgtEl>
                                        <p:attrNameLst>
                                          <p:attrName>style.visibility</p:attrName>
                                        </p:attrNameLst>
                                      </p:cBhvr>
                                      <p:to>
                                        <p:strVal val="visible"/>
                                      </p:to>
                                    </p:set>
                                    <p:animEffect transition="in" filter="fade">
                                      <p:cBhvr>
                                        <p:cTn id="22" dur="1000"/>
                                        <p:tgtEl>
                                          <p:spTgt spid="21507">
                                            <p:txEl>
                                              <p:pRg st="1" end="1"/>
                                            </p:txEl>
                                          </p:spTgt>
                                        </p:tgtEl>
                                      </p:cBhvr>
                                    </p:animEffect>
                                    <p:anim calcmode="lin" valueType="num">
                                      <p:cBhvr>
                                        <p:cTn id="23"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21507">
                                            <p:txEl>
                                              <p:pRg st="1" end="1"/>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150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21507">
                                            <p:txEl>
                                              <p:pRg st="2" end="2"/>
                                            </p:txEl>
                                          </p:spTgt>
                                        </p:tgtEl>
                                        <p:attrNameLst>
                                          <p:attrName>style.visibility</p:attrName>
                                        </p:attrNameLst>
                                      </p:cBhvr>
                                      <p:to>
                                        <p:strVal val="visible"/>
                                      </p:to>
                                    </p:set>
                                    <p:animEffect transition="in" filter="fade">
                                      <p:cBhvr>
                                        <p:cTn id="30" dur="1000"/>
                                        <p:tgtEl>
                                          <p:spTgt spid="21507">
                                            <p:txEl>
                                              <p:pRg st="2" end="2"/>
                                            </p:txEl>
                                          </p:spTgt>
                                        </p:tgtEl>
                                      </p:cBhvr>
                                    </p:animEffect>
                                    <p:anim calcmode="lin" valueType="num">
                                      <p:cBhvr>
                                        <p:cTn id="31"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21507">
                                            <p:txEl>
                                              <p:pRg st="3" end="3"/>
                                            </p:txEl>
                                          </p:spTgt>
                                        </p:tgtEl>
                                        <p:attrNameLst>
                                          <p:attrName>style.visibility</p:attrName>
                                        </p:attrNameLst>
                                      </p:cBhvr>
                                      <p:to>
                                        <p:strVal val="visible"/>
                                      </p:to>
                                    </p:set>
                                    <p:animEffect transition="in" filter="fade">
                                      <p:cBhvr>
                                        <p:cTn id="38" dur="1000"/>
                                        <p:tgtEl>
                                          <p:spTgt spid="21507">
                                            <p:txEl>
                                              <p:pRg st="3" end="3"/>
                                            </p:txEl>
                                          </p:spTgt>
                                        </p:tgtEl>
                                      </p:cBhvr>
                                    </p:animEffect>
                                    <p:anim calcmode="lin" valueType="num">
                                      <p:cBhvr>
                                        <p:cTn id="39"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21507">
                                            <p:txEl>
                                              <p:pRg st="3" end="3"/>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150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grpId="0" nodeType="clickEffect">
                                  <p:stCondLst>
                                    <p:cond delay="0"/>
                                  </p:stCondLst>
                                  <p:childTnLst>
                                    <p:set>
                                      <p:cBhvr>
                                        <p:cTn id="45" dur="1" fill="hold">
                                          <p:stCondLst>
                                            <p:cond delay="0"/>
                                          </p:stCondLst>
                                        </p:cTn>
                                        <p:tgtEl>
                                          <p:spTgt spid="21507">
                                            <p:txEl>
                                              <p:pRg st="4" end="4"/>
                                            </p:txEl>
                                          </p:spTgt>
                                        </p:tgtEl>
                                        <p:attrNameLst>
                                          <p:attrName>style.visibility</p:attrName>
                                        </p:attrNameLst>
                                      </p:cBhvr>
                                      <p:to>
                                        <p:strVal val="visible"/>
                                      </p:to>
                                    </p:set>
                                    <p:animEffect transition="in" filter="fade">
                                      <p:cBhvr>
                                        <p:cTn id="46" dur="1000"/>
                                        <p:tgtEl>
                                          <p:spTgt spid="21507">
                                            <p:txEl>
                                              <p:pRg st="4" end="4"/>
                                            </p:txEl>
                                          </p:spTgt>
                                        </p:tgtEl>
                                      </p:cBhvr>
                                    </p:animEffect>
                                    <p:anim calcmode="lin" valueType="num">
                                      <p:cBhvr>
                                        <p:cTn id="47"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48" dur="900" decel="100000" fill="hold"/>
                                        <p:tgtEl>
                                          <p:spTgt spid="21507">
                                            <p:txEl>
                                              <p:pRg st="4" end="4"/>
                                            </p:txEl>
                                          </p:spTgt>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2150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down)">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ldLvl="0" animBg="1"/>
      <p:bldP spid="21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071563" y="1000125"/>
            <a:ext cx="8223250" cy="1143000"/>
          </a:xfrm>
        </p:spPr>
        <p:txBody>
          <a:bodyPr wrap="square" lIns="91440" tIns="45720" rIns="91440" bIns="45720" anchor="ctr"/>
          <a:lstStyle/>
          <a:p>
            <a:pPr lvl="0" algn="l" eaLnBrk="1" hangingPunct="1"/>
            <a:r>
              <a:rPr lang="en-US" altLang="zh-CN" sz="4000" b="1" dirty="0">
                <a:latin typeface="黑体" panose="02010609060101010101" pitchFamily="49" charset="-122"/>
                <a:ea typeface="黑体" panose="02010609060101010101" pitchFamily="49" charset="-122"/>
              </a:rPr>
              <a:t>3.</a:t>
            </a:r>
            <a:r>
              <a:rPr lang="zh-CN" altLang="en-US" sz="4000" b="1" dirty="0">
                <a:latin typeface="黑体" panose="02010609060101010101" pitchFamily="49" charset="-122"/>
                <a:ea typeface="黑体" panose="02010609060101010101" pitchFamily="49" charset="-122"/>
              </a:rPr>
              <a:t>情绪左右沟通</a:t>
            </a:r>
            <a:endParaRPr lang="zh-CN" altLang="en-US" sz="4000" b="1" dirty="0">
              <a:latin typeface="黑体" panose="02010609060101010101" pitchFamily="49" charset="-122"/>
              <a:ea typeface="黑体" panose="02010609060101010101" pitchFamily="49" charset="-122"/>
            </a:endParaRPr>
          </a:p>
        </p:txBody>
      </p:sp>
      <p:sp>
        <p:nvSpPr>
          <p:cNvPr id="21507" name="灯片编号占位符 3"/>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grpSp>
        <p:nvGrpSpPr>
          <p:cNvPr id="7" name="组合 6"/>
          <p:cNvGrpSpPr/>
          <p:nvPr>
            <p:custDataLst>
              <p:tags r:id="rId1"/>
            </p:custDataLst>
          </p:nvPr>
        </p:nvGrpSpPr>
        <p:grpSpPr>
          <a:xfrm>
            <a:off x="1329690" y="3057525"/>
            <a:ext cx="1011555" cy="2280920"/>
            <a:chOff x="736600" y="2443163"/>
            <a:chExt cx="1011238" cy="2281237"/>
          </a:xfrm>
        </p:grpSpPr>
        <p:pic>
          <p:nvPicPr>
            <p:cNvPr id="15362" name="Picture 4"/>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1187450" y="2443163"/>
              <a:ext cx="168275"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grpSp>
          <p:nvGrpSpPr>
            <p:cNvPr id="15370" name="组合 8"/>
            <p:cNvGrpSpPr/>
            <p:nvPr/>
          </p:nvGrpSpPr>
          <p:grpSpPr bwMode="auto">
            <a:xfrm>
              <a:off x="736600" y="2738438"/>
              <a:ext cx="1011238" cy="1985962"/>
              <a:chOff x="771611" y="2770845"/>
              <a:chExt cx="1266703" cy="2196017"/>
            </a:xfrm>
          </p:grpSpPr>
          <p:sp>
            <p:nvSpPr>
              <p:cNvPr id="142" name="圆角矩形 141"/>
              <p:cNvSpPr/>
              <p:nvPr>
                <p:custDataLst>
                  <p:tags r:id="rId4"/>
                </p:custDataLst>
              </p:nvPr>
            </p:nvSpPr>
            <p:spPr>
              <a:xfrm rot="3600000">
                <a:off x="473470" y="3379199"/>
                <a:ext cx="2173197" cy="956490"/>
              </a:xfrm>
              <a:prstGeom prst="roundRect">
                <a:avLst/>
              </a:prstGeom>
              <a:solidFill>
                <a:srgbClr val="A9A57C"/>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144" name="圆角矩形 143"/>
              <p:cNvSpPr/>
              <p:nvPr>
                <p:custDataLst>
                  <p:tags r:id="rId5"/>
                </p:custDataLst>
              </p:nvPr>
            </p:nvSpPr>
            <p:spPr>
              <a:xfrm rot="4203309">
                <a:off x="222626" y="3342933"/>
                <a:ext cx="2172914" cy="1074943"/>
              </a:xfrm>
              <a:prstGeom prst="roundRect">
                <a:avLst/>
              </a:prstGeom>
              <a:solidFill>
                <a:srgbClr val="A9A57C"/>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149" name="椭圆 148"/>
            <p:cNvSpPr/>
            <p:nvPr>
              <p:custDataLst>
                <p:tags r:id="rId6"/>
              </p:custDataLst>
            </p:nvPr>
          </p:nvSpPr>
          <p:spPr>
            <a:xfrm>
              <a:off x="1114425" y="2740025"/>
              <a:ext cx="87313" cy="63500"/>
            </a:xfrm>
            <a:prstGeom prst="ellipse">
              <a:avLst/>
            </a:prstGeom>
            <a:solidFill>
              <a:srgbClr val="2F2B2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72" name="Picture 4"/>
            <p:cNvPicPr>
              <a:picLocks noChangeAspect="1" noChangeArrowheads="1"/>
            </p:cNvPicPr>
            <p:nvPr>
              <p:custDataLst>
                <p:tags r:id="rId7"/>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925513" y="2443163"/>
              <a:ext cx="261937"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sp>
          <p:nvSpPr>
            <p:cNvPr id="15375" name="TextBox 48"/>
            <p:cNvSpPr txBox="1">
              <a:spLocks noChangeArrowheads="1"/>
            </p:cNvSpPr>
            <p:nvPr>
              <p:custDataLst>
                <p:tags r:id="rId8"/>
              </p:custDataLst>
            </p:nvPr>
          </p:nvSpPr>
          <p:spPr bwMode="auto">
            <a:xfrm rot="-1187918">
              <a:off x="862013" y="3395663"/>
              <a:ext cx="798512"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algn="ctr" eaLnBrk="1" hangingPunct="1"/>
              <a:r>
                <a:rPr lang="zh-CN" altLang="en-US" sz="2800" dirty="0">
                  <a:solidFill>
                    <a:srgbClr val="2F2B20"/>
                  </a:solidFill>
                  <a:latin typeface="文鼎霹雳体" panose="020B0602010101010101" charset="-122"/>
                  <a:ea typeface="文鼎霹雳体" panose="020B0602010101010101" charset="-122"/>
                  <a:sym typeface="+mn-ea"/>
                </a:rPr>
                <a:t>自卑</a:t>
              </a:r>
              <a:endParaRPr lang="zh-CN" altLang="en-US" sz="2800" dirty="0">
                <a:solidFill>
                  <a:srgbClr val="2F2B20"/>
                </a:solidFill>
                <a:latin typeface="文鼎霹雳体" panose="020B0602010101010101" charset="-122"/>
                <a:ea typeface="文鼎霹雳体" panose="020B0602010101010101" charset="-122"/>
                <a:sym typeface="+mn-ea"/>
              </a:endParaRPr>
            </a:p>
          </p:txBody>
        </p:sp>
      </p:grpSp>
      <p:grpSp>
        <p:nvGrpSpPr>
          <p:cNvPr id="6" name="组合 5"/>
          <p:cNvGrpSpPr/>
          <p:nvPr>
            <p:custDataLst>
              <p:tags r:id="rId9"/>
            </p:custDataLst>
          </p:nvPr>
        </p:nvGrpSpPr>
        <p:grpSpPr>
          <a:xfrm>
            <a:off x="2885440" y="3078480"/>
            <a:ext cx="1010920" cy="2280920"/>
            <a:chOff x="2068513" y="2443163"/>
            <a:chExt cx="1011237" cy="2281237"/>
          </a:xfrm>
        </p:grpSpPr>
        <p:pic>
          <p:nvPicPr>
            <p:cNvPr id="15363" name="Picture 4"/>
            <p:cNvPicPr>
              <a:picLocks noChangeAspect="1" noChangeArrowheads="1"/>
            </p:cNvPicPr>
            <p:nvPr>
              <p:custDataLst>
                <p:tags r:id="rId10"/>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2519363" y="2443163"/>
              <a:ext cx="168275"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grpSp>
          <p:nvGrpSpPr>
            <p:cNvPr id="15376" name="组合 9"/>
            <p:cNvGrpSpPr/>
            <p:nvPr/>
          </p:nvGrpSpPr>
          <p:grpSpPr bwMode="auto">
            <a:xfrm>
              <a:off x="2068513" y="2738438"/>
              <a:ext cx="1011237" cy="1985962"/>
              <a:chOff x="2327349" y="2770844"/>
              <a:chExt cx="1266714" cy="2196019"/>
            </a:xfrm>
          </p:grpSpPr>
          <p:sp>
            <p:nvSpPr>
              <p:cNvPr id="135" name="圆角矩形 134"/>
              <p:cNvSpPr/>
              <p:nvPr>
                <p:custDataLst>
                  <p:tags r:id="rId11"/>
                </p:custDataLst>
              </p:nvPr>
            </p:nvSpPr>
            <p:spPr>
              <a:xfrm rot="3600000">
                <a:off x="2029214" y="3379195"/>
                <a:ext cx="2173199" cy="956498"/>
              </a:xfrm>
              <a:prstGeom prst="roundRect">
                <a:avLst/>
              </a:prstGeom>
              <a:solidFill>
                <a:srgbClr val="D2CB6C"/>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138" name="圆角矩形 137"/>
              <p:cNvSpPr/>
              <p:nvPr>
                <p:custDataLst>
                  <p:tags r:id="rId12"/>
                </p:custDataLst>
              </p:nvPr>
            </p:nvSpPr>
            <p:spPr>
              <a:xfrm rot="4203309">
                <a:off x="1778363" y="3342934"/>
                <a:ext cx="2172915" cy="1074943"/>
              </a:xfrm>
              <a:prstGeom prst="roundRect">
                <a:avLst/>
              </a:prstGeom>
              <a:solidFill>
                <a:srgbClr val="9CBEBD"/>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180" name="椭圆 179"/>
            <p:cNvSpPr/>
            <p:nvPr>
              <p:custDataLst>
                <p:tags r:id="rId13"/>
              </p:custDataLst>
            </p:nvPr>
          </p:nvSpPr>
          <p:spPr>
            <a:xfrm>
              <a:off x="2446338" y="2740025"/>
              <a:ext cx="87312" cy="63500"/>
            </a:xfrm>
            <a:prstGeom prst="ellipse">
              <a:avLst/>
            </a:prstGeom>
            <a:solidFill>
              <a:srgbClr val="2F2B2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78" name="Picture 4"/>
            <p:cNvPicPr>
              <a:picLocks noChangeAspect="1" noChangeArrowheads="1"/>
            </p:cNvPicPr>
            <p:nvPr>
              <p:custDataLst>
                <p:tags r:id="rId14"/>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2255838" y="2443163"/>
              <a:ext cx="263525"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sp>
          <p:nvSpPr>
            <p:cNvPr id="15381" name="TextBox 48"/>
            <p:cNvSpPr txBox="1">
              <a:spLocks noChangeArrowheads="1"/>
            </p:cNvSpPr>
            <p:nvPr>
              <p:custDataLst>
                <p:tags r:id="rId15"/>
              </p:custDataLst>
            </p:nvPr>
          </p:nvSpPr>
          <p:spPr bwMode="auto">
            <a:xfrm rot="-1187918">
              <a:off x="2138027" y="3374705"/>
              <a:ext cx="79692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algn="ctr" eaLnBrk="1" hangingPunct="1">
                <a:lnSpc>
                  <a:spcPct val="110000"/>
                </a:lnSpc>
              </a:pPr>
              <a:r>
                <a:rPr lang="zh-CN" altLang="en-US" sz="2800" dirty="0">
                  <a:solidFill>
                    <a:srgbClr val="2F2B20"/>
                  </a:solidFill>
                  <a:latin typeface="文鼎霹雳体" panose="020B0602010101010101" charset="-122"/>
                  <a:ea typeface="文鼎霹雳体" panose="020B0602010101010101" charset="-122"/>
                  <a:sym typeface="+mn-ea"/>
                </a:rPr>
                <a:t>恐惧</a:t>
              </a:r>
              <a:endParaRPr lang="zh-CN" altLang="en-US" sz="2800" dirty="0">
                <a:solidFill>
                  <a:srgbClr val="2F2B20"/>
                </a:solidFill>
                <a:latin typeface="文鼎霹雳体" panose="020B0602010101010101" charset="-122"/>
                <a:ea typeface="文鼎霹雳体" panose="020B0602010101010101" charset="-122"/>
                <a:sym typeface="+mn-ea"/>
              </a:endParaRPr>
            </a:p>
          </p:txBody>
        </p:sp>
      </p:grpSp>
      <p:grpSp>
        <p:nvGrpSpPr>
          <p:cNvPr id="5" name="组合 4"/>
          <p:cNvGrpSpPr/>
          <p:nvPr>
            <p:custDataLst>
              <p:tags r:id="rId16"/>
            </p:custDataLst>
          </p:nvPr>
        </p:nvGrpSpPr>
        <p:grpSpPr>
          <a:xfrm>
            <a:off x="4243705" y="3086100"/>
            <a:ext cx="1012825" cy="2280920"/>
            <a:chOff x="3398837" y="2443163"/>
            <a:chExt cx="1012824" cy="2281237"/>
          </a:xfrm>
        </p:grpSpPr>
        <p:pic>
          <p:nvPicPr>
            <p:cNvPr id="15364" name="Picture 4"/>
            <p:cNvPicPr>
              <a:picLocks noChangeAspect="1" noChangeArrowheads="1"/>
            </p:cNvPicPr>
            <p:nvPr>
              <p:custDataLst>
                <p:tags r:id="rId17"/>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3851275" y="2443163"/>
              <a:ext cx="166688"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grpSp>
          <p:nvGrpSpPr>
            <p:cNvPr id="15382" name="组合 10"/>
            <p:cNvGrpSpPr/>
            <p:nvPr/>
          </p:nvGrpSpPr>
          <p:grpSpPr bwMode="auto">
            <a:xfrm>
              <a:off x="3398837" y="2738439"/>
              <a:ext cx="1012824" cy="1985961"/>
              <a:chOff x="3883110" y="2770846"/>
              <a:chExt cx="1266707" cy="2196016"/>
            </a:xfrm>
          </p:grpSpPr>
          <p:sp>
            <p:nvSpPr>
              <p:cNvPr id="44" name="圆角矩形 43"/>
              <p:cNvSpPr/>
              <p:nvPr>
                <p:custDataLst>
                  <p:tags r:id="rId18"/>
                </p:custDataLst>
              </p:nvPr>
            </p:nvSpPr>
            <p:spPr>
              <a:xfrm rot="3600000">
                <a:off x="3585721" y="3379947"/>
                <a:ext cx="2173197" cy="954995"/>
              </a:xfrm>
              <a:prstGeom prst="roundRect">
                <a:avLst/>
              </a:prstGeom>
              <a:solidFill>
                <a:srgbClr val="A9A57C"/>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46" name="圆角矩形 45"/>
              <p:cNvSpPr/>
              <p:nvPr>
                <p:custDataLst>
                  <p:tags r:id="rId19"/>
                </p:custDataLst>
              </p:nvPr>
            </p:nvSpPr>
            <p:spPr>
              <a:xfrm rot="4203309">
                <a:off x="3334125" y="3342933"/>
                <a:ext cx="2172914" cy="1074943"/>
              </a:xfrm>
              <a:prstGeom prst="roundRect">
                <a:avLst/>
              </a:prstGeom>
              <a:solidFill>
                <a:srgbClr val="A9A57C"/>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47" name="椭圆 46"/>
            <p:cNvSpPr/>
            <p:nvPr>
              <p:custDataLst>
                <p:tags r:id="rId20"/>
              </p:custDataLst>
            </p:nvPr>
          </p:nvSpPr>
          <p:spPr>
            <a:xfrm>
              <a:off x="3778250" y="2740025"/>
              <a:ext cx="87313" cy="63500"/>
            </a:xfrm>
            <a:prstGeom prst="ellipse">
              <a:avLst/>
            </a:prstGeom>
            <a:solidFill>
              <a:srgbClr val="2F2B2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84" name="Picture 4"/>
            <p:cNvPicPr>
              <a:picLocks noChangeAspect="1" noChangeArrowheads="1"/>
            </p:cNvPicPr>
            <p:nvPr>
              <p:custDataLst>
                <p:tags r:id="rId21"/>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3587750" y="2443163"/>
              <a:ext cx="263525"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sp>
          <p:nvSpPr>
            <p:cNvPr id="15387" name="TextBox 48"/>
            <p:cNvSpPr txBox="1">
              <a:spLocks noChangeArrowheads="1"/>
            </p:cNvSpPr>
            <p:nvPr>
              <p:custDataLst>
                <p:tags r:id="rId22"/>
              </p:custDataLst>
            </p:nvPr>
          </p:nvSpPr>
          <p:spPr bwMode="auto">
            <a:xfrm rot="-1187918">
              <a:off x="3525838" y="3395663"/>
              <a:ext cx="79692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algn="ctr" eaLnBrk="1" hangingPunct="1">
                <a:lnSpc>
                  <a:spcPct val="110000"/>
                </a:lnSpc>
              </a:pPr>
              <a:r>
                <a:rPr lang="zh-CN" altLang="en-US" sz="2800" dirty="0">
                  <a:solidFill>
                    <a:srgbClr val="2F2B20"/>
                  </a:solidFill>
                  <a:latin typeface="文鼎霹雳体" panose="020B0602010101010101" charset="-122"/>
                  <a:ea typeface="文鼎霹雳体" panose="020B0602010101010101" charset="-122"/>
                  <a:sym typeface="+mn-ea"/>
                </a:rPr>
                <a:t>孤独</a:t>
              </a:r>
              <a:endParaRPr lang="zh-CN" altLang="en-US" sz="2800" dirty="0">
                <a:solidFill>
                  <a:srgbClr val="2F2B20"/>
                </a:solidFill>
                <a:latin typeface="文鼎霹雳体" panose="020B0602010101010101" charset="-122"/>
                <a:ea typeface="文鼎霹雳体" panose="020B0602010101010101" charset="-122"/>
                <a:sym typeface="+mn-ea"/>
              </a:endParaRPr>
            </a:p>
          </p:txBody>
        </p:sp>
      </p:grpSp>
      <p:grpSp>
        <p:nvGrpSpPr>
          <p:cNvPr id="4" name="组合 3"/>
          <p:cNvGrpSpPr/>
          <p:nvPr>
            <p:custDataLst>
              <p:tags r:id="rId23"/>
            </p:custDataLst>
          </p:nvPr>
        </p:nvGrpSpPr>
        <p:grpSpPr>
          <a:xfrm>
            <a:off x="5721985" y="3058160"/>
            <a:ext cx="1011555" cy="2280920"/>
            <a:chOff x="4730750" y="2443163"/>
            <a:chExt cx="1011238" cy="2281237"/>
          </a:xfrm>
        </p:grpSpPr>
        <p:pic>
          <p:nvPicPr>
            <p:cNvPr id="15365" name="Picture 4"/>
            <p:cNvPicPr>
              <a:picLocks noChangeAspect="1" noChangeArrowheads="1"/>
            </p:cNvPicPr>
            <p:nvPr>
              <p:custDataLst>
                <p:tags r:id="rId24"/>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5181600" y="2443163"/>
              <a:ext cx="168275"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grpSp>
          <p:nvGrpSpPr>
            <p:cNvPr id="15388" name="组合 11"/>
            <p:cNvGrpSpPr/>
            <p:nvPr/>
          </p:nvGrpSpPr>
          <p:grpSpPr bwMode="auto">
            <a:xfrm>
              <a:off x="4730750" y="2738438"/>
              <a:ext cx="1011238" cy="1985962"/>
              <a:chOff x="5438848" y="2770844"/>
              <a:chExt cx="1266714" cy="2196019"/>
            </a:xfrm>
          </p:grpSpPr>
          <p:sp>
            <p:nvSpPr>
              <p:cNvPr id="72" name="圆角矩形 71"/>
              <p:cNvSpPr/>
              <p:nvPr>
                <p:custDataLst>
                  <p:tags r:id="rId25"/>
                </p:custDataLst>
              </p:nvPr>
            </p:nvSpPr>
            <p:spPr>
              <a:xfrm rot="3600000">
                <a:off x="5140713" y="3379195"/>
                <a:ext cx="2173199" cy="956498"/>
              </a:xfrm>
              <a:prstGeom prst="roundRect">
                <a:avLst/>
              </a:prstGeom>
              <a:solidFill>
                <a:srgbClr val="D2CB6C"/>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73" name="圆角矩形 72"/>
              <p:cNvSpPr/>
              <p:nvPr>
                <p:custDataLst>
                  <p:tags r:id="rId26"/>
                </p:custDataLst>
              </p:nvPr>
            </p:nvSpPr>
            <p:spPr>
              <a:xfrm rot="4203309">
                <a:off x="4889862" y="3342934"/>
                <a:ext cx="2172915" cy="1074943"/>
              </a:xfrm>
              <a:prstGeom prst="roundRect">
                <a:avLst/>
              </a:prstGeom>
              <a:solidFill>
                <a:srgbClr val="9CBEBD"/>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75" name="椭圆 74"/>
            <p:cNvSpPr/>
            <p:nvPr>
              <p:custDataLst>
                <p:tags r:id="rId27"/>
              </p:custDataLst>
            </p:nvPr>
          </p:nvSpPr>
          <p:spPr>
            <a:xfrm>
              <a:off x="5108575" y="2740025"/>
              <a:ext cx="88900" cy="63500"/>
            </a:xfrm>
            <a:prstGeom prst="ellipse">
              <a:avLst/>
            </a:prstGeom>
            <a:solidFill>
              <a:srgbClr val="2F2B2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90" name="Picture 4"/>
            <p:cNvPicPr>
              <a:picLocks noChangeAspect="1" noChangeArrowheads="1"/>
            </p:cNvPicPr>
            <p:nvPr>
              <p:custDataLst>
                <p:tags r:id="rId28"/>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4919663" y="2443163"/>
              <a:ext cx="261937"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sp>
          <p:nvSpPr>
            <p:cNvPr id="15393" name="TextBox 48"/>
            <p:cNvSpPr txBox="1">
              <a:spLocks noChangeArrowheads="1"/>
            </p:cNvSpPr>
            <p:nvPr>
              <p:custDataLst>
                <p:tags r:id="rId29"/>
              </p:custDataLst>
            </p:nvPr>
          </p:nvSpPr>
          <p:spPr bwMode="auto">
            <a:xfrm rot="-1187918">
              <a:off x="4867272" y="3395663"/>
              <a:ext cx="79692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algn="ctr" eaLnBrk="1" hangingPunct="1">
                <a:lnSpc>
                  <a:spcPct val="110000"/>
                </a:lnSpc>
              </a:pPr>
              <a:r>
                <a:rPr lang="zh-CN" altLang="en-US" sz="2800" dirty="0">
                  <a:solidFill>
                    <a:srgbClr val="2F2B20"/>
                  </a:solidFill>
                  <a:latin typeface="文鼎霹雳体" panose="020B0602010101010101" charset="-122"/>
                  <a:ea typeface="文鼎霹雳体" panose="020B0602010101010101" charset="-122"/>
                  <a:sym typeface="+mn-ea"/>
                </a:rPr>
                <a:t>嫉妒</a:t>
              </a:r>
              <a:endParaRPr lang="zh-CN" altLang="en-US" sz="2800" dirty="0">
                <a:solidFill>
                  <a:srgbClr val="2F2B20"/>
                </a:solidFill>
                <a:latin typeface="文鼎霹雳体" panose="020B0602010101010101" charset="-122"/>
                <a:ea typeface="文鼎霹雳体" panose="020B0602010101010101" charset="-122"/>
                <a:sym typeface="+mn-ea"/>
              </a:endParaRPr>
            </a:p>
          </p:txBody>
        </p:sp>
      </p:grpSp>
      <p:grpSp>
        <p:nvGrpSpPr>
          <p:cNvPr id="3" name="组合 2"/>
          <p:cNvGrpSpPr/>
          <p:nvPr>
            <p:custDataLst>
              <p:tags r:id="rId30"/>
            </p:custDataLst>
          </p:nvPr>
        </p:nvGrpSpPr>
        <p:grpSpPr>
          <a:xfrm>
            <a:off x="7198995" y="3078480"/>
            <a:ext cx="1010920" cy="2280920"/>
            <a:chOff x="6062663" y="2443163"/>
            <a:chExt cx="1011237" cy="2281237"/>
          </a:xfrm>
        </p:grpSpPr>
        <p:pic>
          <p:nvPicPr>
            <p:cNvPr id="15366" name="Picture 4"/>
            <p:cNvPicPr>
              <a:picLocks noChangeAspect="1" noChangeArrowheads="1"/>
            </p:cNvPicPr>
            <p:nvPr>
              <p:custDataLst>
                <p:tags r:id="rId31"/>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6513513" y="2443163"/>
              <a:ext cx="168275"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grpSp>
          <p:nvGrpSpPr>
            <p:cNvPr id="15394" name="组合 12"/>
            <p:cNvGrpSpPr/>
            <p:nvPr/>
          </p:nvGrpSpPr>
          <p:grpSpPr bwMode="auto">
            <a:xfrm>
              <a:off x="6062663" y="2738438"/>
              <a:ext cx="1011237" cy="1985962"/>
              <a:chOff x="6994611" y="2770845"/>
              <a:chExt cx="1266703" cy="2196017"/>
            </a:xfrm>
          </p:grpSpPr>
          <p:sp>
            <p:nvSpPr>
              <p:cNvPr id="82" name="圆角矩形 81"/>
              <p:cNvSpPr/>
              <p:nvPr>
                <p:custDataLst>
                  <p:tags r:id="rId32"/>
                </p:custDataLst>
              </p:nvPr>
            </p:nvSpPr>
            <p:spPr>
              <a:xfrm rot="3600000">
                <a:off x="6696470" y="3379199"/>
                <a:ext cx="2173197" cy="956490"/>
              </a:xfrm>
              <a:prstGeom prst="roundRect">
                <a:avLst/>
              </a:prstGeom>
              <a:solidFill>
                <a:srgbClr val="A9A57C"/>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84" name="圆角矩形 83"/>
              <p:cNvSpPr/>
              <p:nvPr>
                <p:custDataLst>
                  <p:tags r:id="rId33"/>
                </p:custDataLst>
              </p:nvPr>
            </p:nvSpPr>
            <p:spPr>
              <a:xfrm rot="4203309">
                <a:off x="6445626" y="3342933"/>
                <a:ext cx="2172914" cy="1074943"/>
              </a:xfrm>
              <a:prstGeom prst="roundRect">
                <a:avLst/>
              </a:prstGeom>
              <a:solidFill>
                <a:srgbClr val="A9A57C"/>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85" name="椭圆 84"/>
            <p:cNvSpPr/>
            <p:nvPr>
              <p:custDataLst>
                <p:tags r:id="rId34"/>
              </p:custDataLst>
            </p:nvPr>
          </p:nvSpPr>
          <p:spPr>
            <a:xfrm>
              <a:off x="6440488" y="2740025"/>
              <a:ext cx="87312" cy="63500"/>
            </a:xfrm>
            <a:prstGeom prst="ellipse">
              <a:avLst/>
            </a:prstGeom>
            <a:solidFill>
              <a:srgbClr val="2F2B2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96" name="Picture 4"/>
            <p:cNvPicPr>
              <a:picLocks noChangeAspect="1" noChangeArrowheads="1"/>
            </p:cNvPicPr>
            <p:nvPr>
              <p:custDataLst>
                <p:tags r:id="rId35"/>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6251575" y="2443163"/>
              <a:ext cx="261938" cy="400050"/>
            </a:xfrm>
            <a:prstGeom prst="rect">
              <a:avLst/>
            </a:prstGeom>
            <a:noFill/>
            <a:ln>
              <a:noFill/>
            </a:ln>
            <a:effectLst>
              <a:glow rad="127000">
                <a:srgbClr val="DFDCB7"/>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FDCB7"/>
                    </a:outerShdw>
                  </a:effectLst>
                </a14:hiddenEffects>
              </a:ext>
            </a:extLst>
          </p:spPr>
        </p:pic>
        <p:sp>
          <p:nvSpPr>
            <p:cNvPr id="15399" name="TextBox 48"/>
            <p:cNvSpPr txBox="1">
              <a:spLocks noChangeArrowheads="1"/>
            </p:cNvSpPr>
            <p:nvPr>
              <p:custDataLst>
                <p:tags r:id="rId36"/>
              </p:custDataLst>
            </p:nvPr>
          </p:nvSpPr>
          <p:spPr bwMode="auto">
            <a:xfrm rot="-1187918">
              <a:off x="6188075" y="3395663"/>
              <a:ext cx="798513"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lvl="0" indent="-342900" eaLnBrk="1" hangingPunct="1"/>
              <a:r>
                <a:rPr lang="zh-CN" altLang="en-US" sz="2800" dirty="0">
                  <a:solidFill>
                    <a:srgbClr val="2F2B20"/>
                  </a:solidFill>
                  <a:latin typeface="文鼎霹雳体" panose="020B0602010101010101" charset="-122"/>
                  <a:ea typeface="文鼎霹雳体" panose="020B0602010101010101" charset="-122"/>
                  <a:sym typeface="+mn-ea"/>
                </a:rPr>
                <a:t>愤怒</a:t>
              </a:r>
              <a:endParaRPr lang="zh-CN" altLang="en-US" sz="2800" dirty="0">
                <a:solidFill>
                  <a:srgbClr val="2F2B20"/>
                </a:solidFill>
                <a:latin typeface="文鼎霹雳体" panose="020B0602010101010101" charset="-122"/>
                <a:ea typeface="文鼎霹雳体" panose="020B0602010101010101" charset="-122"/>
                <a:sym typeface="+mn-ea"/>
              </a:endParaRPr>
            </a:p>
          </p:txBody>
        </p:sp>
      </p:grpSp>
      <p:sp>
        <p:nvSpPr>
          <p:cNvPr id="126" name="圆角矩形 125"/>
          <p:cNvSpPr/>
          <p:nvPr>
            <p:custDataLst>
              <p:tags r:id="rId37"/>
            </p:custDataLst>
          </p:nvPr>
        </p:nvSpPr>
        <p:spPr>
          <a:xfrm>
            <a:off x="-147955" y="3219450"/>
            <a:ext cx="9164955" cy="66675"/>
          </a:xfrm>
          <a:prstGeom prst="roundRect">
            <a:avLst>
              <a:gd name="adj" fmla="val 0"/>
            </a:avLst>
          </a:prstGeom>
          <a:gradFill flip="none" rotWithShape="1">
            <a:gsLst>
              <a:gs pos="0">
                <a:sysClr val="windowText" lastClr="000000">
                  <a:lumMod val="50000"/>
                  <a:lumOff val="50000"/>
                </a:sysClr>
              </a:gs>
              <a:gs pos="100000">
                <a:sysClr val="window" lastClr="FFFFFF">
                  <a:lumMod val="50000"/>
                  <a:shade val="67500"/>
                  <a:satMod val="115000"/>
                </a:sysClr>
              </a:gs>
              <a:gs pos="55000">
                <a:sysClr val="window" lastClr="FFFFFF">
                  <a:lumMod val="75000"/>
                </a:sysClr>
              </a:gs>
            </a:gsLst>
            <a:lin ang="5400000" scaled="1"/>
            <a:tileRect/>
          </a:gra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ysClr val="window" lastClr="FFFFFF"/>
              </a:solidFill>
              <a:latin typeface="+mn-lt"/>
              <a:ea typeface="+mn-ea"/>
            </a:endParaRPr>
          </a:p>
        </p:txBody>
      </p:sp>
      <p:sp>
        <p:nvSpPr>
          <p:cNvPr id="45" name="矩形 44"/>
          <p:cNvSpPr/>
          <p:nvPr/>
        </p:nvSpPr>
        <p:spPr>
          <a:xfrm>
            <a:off x="3071922" y="13117"/>
            <a:ext cx="5258643"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第二节 大学生常见的社交困惑</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barn(inVertical)">
                                      <p:cBhvr>
                                        <p:cTn id="13" dur="500"/>
                                        <p:tgtEl>
                                          <p:spTgt spid="126"/>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ldLvl="0" animBg="1"/>
      <p:bldP spid="1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stretch>
            <a:fillRect/>
          </a:stretch>
        </p:blipFill>
        <p:spPr>
          <a:xfrm>
            <a:off x="3256347" y="3154488"/>
            <a:ext cx="2930302" cy="1630191"/>
          </a:xfrm>
          <a:prstGeom prst="rect">
            <a:avLst/>
          </a:prstGeom>
        </p:spPr>
      </p:pic>
      <p:sp>
        <p:nvSpPr>
          <p:cNvPr id="7169" name="Text Box 2"/>
          <p:cNvSpPr txBox="1"/>
          <p:nvPr/>
        </p:nvSpPr>
        <p:spPr>
          <a:xfrm>
            <a:off x="395288" y="476250"/>
            <a:ext cx="8353425" cy="366713"/>
          </a:xfrm>
          <a:prstGeom prst="rect">
            <a:avLst/>
          </a:prstGeom>
          <a:noFill/>
          <a:ln w="9525">
            <a:noFill/>
          </a:ln>
        </p:spPr>
        <p:txBody>
          <a:bodyPr anchor="t">
            <a:spAutoFit/>
          </a:bodyPr>
          <a:lstStyle/>
          <a:p>
            <a:pPr lvl="0" indent="0" eaLnBrk="1" hangingPunct="1">
              <a:spcBef>
                <a:spcPct val="50000"/>
              </a:spcBef>
            </a:pPr>
            <a:endParaRPr lang="zh-CN" altLang="en-US" dirty="0">
              <a:latin typeface="Arial" panose="020B0604020202020204" pitchFamily="34" charset="0"/>
              <a:ea typeface="宋体" panose="02010600030101010101" pitchFamily="2" charset="-122"/>
            </a:endParaRPr>
          </a:p>
        </p:txBody>
      </p:sp>
      <p:sp>
        <p:nvSpPr>
          <p:cNvPr id="7174" name="灯片编号占位符 7"/>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5" name="任意多边形 4"/>
          <p:cNvSpPr/>
          <p:nvPr>
            <p:custDataLst>
              <p:tags r:id="rId2"/>
            </p:custDataLst>
          </p:nvPr>
        </p:nvSpPr>
        <p:spPr>
          <a:xfrm>
            <a:off x="2189480" y="2995930"/>
            <a:ext cx="735330" cy="725170"/>
          </a:xfrm>
          <a:custGeom>
            <a:avLst/>
            <a:gdLst>
              <a:gd name="connsiteX0" fmla="*/ 697058 w 800580"/>
              <a:gd name="connsiteY0" fmla="*/ 60232 h 756662"/>
              <a:gd name="connsiteX1" fmla="*/ 653766 w 800580"/>
              <a:gd name="connsiteY1" fmla="*/ 99132 h 756662"/>
              <a:gd name="connsiteX2" fmla="*/ 697058 w 800580"/>
              <a:gd name="connsiteY2" fmla="*/ 138032 h 756662"/>
              <a:gd name="connsiteX3" fmla="*/ 740350 w 800580"/>
              <a:gd name="connsiteY3" fmla="*/ 99132 h 756662"/>
              <a:gd name="connsiteX4" fmla="*/ 697058 w 800580"/>
              <a:gd name="connsiteY4" fmla="*/ 60232 h 756662"/>
              <a:gd name="connsiteX5" fmla="*/ 400291 w 800580"/>
              <a:gd name="connsiteY5" fmla="*/ 0 h 756662"/>
              <a:gd name="connsiteX6" fmla="*/ 800580 w 800580"/>
              <a:gd name="connsiteY6" fmla="*/ 0 h 756662"/>
              <a:gd name="connsiteX7" fmla="*/ 800580 w 800580"/>
              <a:gd name="connsiteY7" fmla="*/ 378331 h 756662"/>
              <a:gd name="connsiteX8" fmla="*/ 400290 w 800580"/>
              <a:gd name="connsiteY8" fmla="*/ 756662 h 756662"/>
              <a:gd name="connsiteX9" fmla="*/ 0 w 800580"/>
              <a:gd name="connsiteY9" fmla="*/ 378331 h 756662"/>
              <a:gd name="connsiteX10" fmla="*/ 1 w 800580"/>
              <a:gd name="connsiteY10" fmla="*/ 378331 h 756662"/>
              <a:gd name="connsiteX11" fmla="*/ 400291 w 800580"/>
              <a:gd name="connsiteY11" fmla="*/ 0 h 7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6662">
                <a:moveTo>
                  <a:pt x="697058" y="60232"/>
                </a:moveTo>
                <a:cubicBezTo>
                  <a:pt x="673148" y="60232"/>
                  <a:pt x="653766" y="77648"/>
                  <a:pt x="653766" y="99132"/>
                </a:cubicBezTo>
                <a:cubicBezTo>
                  <a:pt x="653766" y="120616"/>
                  <a:pt x="673148" y="138032"/>
                  <a:pt x="697058" y="138032"/>
                </a:cubicBezTo>
                <a:cubicBezTo>
                  <a:pt x="720968" y="138032"/>
                  <a:pt x="740350" y="120616"/>
                  <a:pt x="740350" y="99132"/>
                </a:cubicBezTo>
                <a:cubicBezTo>
                  <a:pt x="740350" y="77648"/>
                  <a:pt x="720968" y="60232"/>
                  <a:pt x="697058" y="60232"/>
                </a:cubicBezTo>
                <a:close/>
                <a:moveTo>
                  <a:pt x="400291" y="0"/>
                </a:moveTo>
                <a:lnTo>
                  <a:pt x="800580" y="0"/>
                </a:lnTo>
                <a:lnTo>
                  <a:pt x="800580" y="378331"/>
                </a:lnTo>
                <a:cubicBezTo>
                  <a:pt x="800580" y="587277"/>
                  <a:pt x="621364" y="756662"/>
                  <a:pt x="400290" y="756662"/>
                </a:cubicBezTo>
                <a:cubicBezTo>
                  <a:pt x="179216" y="756662"/>
                  <a:pt x="0" y="587277"/>
                  <a:pt x="0" y="378331"/>
                </a:cubicBezTo>
                <a:lnTo>
                  <a:pt x="1" y="378331"/>
                </a:lnTo>
                <a:cubicBezTo>
                  <a:pt x="1" y="169385"/>
                  <a:pt x="179217" y="0"/>
                  <a:pt x="40029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sz="2800" dirty="0">
                <a:solidFill>
                  <a:srgbClr val="FFFFFF"/>
                </a:solidFill>
              </a:rPr>
              <a:t>02</a:t>
            </a:r>
            <a:endParaRPr lang="zh-CN" altLang="en-US" sz="2800" dirty="0">
              <a:solidFill>
                <a:srgbClr val="FFFFFF"/>
              </a:solidFill>
            </a:endParaRPr>
          </a:p>
        </p:txBody>
      </p:sp>
      <p:sp>
        <p:nvSpPr>
          <p:cNvPr id="14" name="Text Box 5"/>
          <p:cNvSpPr txBox="1">
            <a:spLocks noChangeArrowheads="1"/>
          </p:cNvSpPr>
          <p:nvPr/>
        </p:nvSpPr>
        <p:spPr bwMode="auto">
          <a:xfrm>
            <a:off x="2771800" y="5230743"/>
            <a:ext cx="3600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rtl="0" eaLnBrk="0" hangingPunct="0">
              <a:lnSpc>
                <a:spcPct val="150000"/>
              </a:lnSpc>
            </a:pPr>
            <a:r>
              <a:rPr lang="zh-CN" altLang="en-US" sz="2400" b="1" dirty="0" smtClean="0">
                <a:solidFill>
                  <a:srgbClr val="000000"/>
                </a:solidFill>
                <a:latin typeface="宋体" panose="02010600030101010101" pitchFamily="2" charset="-122"/>
                <a:sym typeface="Arial" panose="020B0604020202020204" pitchFamily="34" charset="0"/>
              </a:rPr>
              <a:t>心理健康教育与咨询中心</a:t>
            </a:r>
            <a:endParaRPr lang="zh-CN" altLang="en-US" sz="2400" b="1" dirty="0" smtClean="0">
              <a:solidFill>
                <a:srgbClr val="000000"/>
              </a:solidFill>
              <a:latin typeface="宋体" panose="02010600030101010101" pitchFamily="2" charset="-122"/>
              <a:sym typeface="Arial" panose="020B0604020202020204" pitchFamily="34" charset="0"/>
            </a:endParaRPr>
          </a:p>
        </p:txBody>
      </p:sp>
      <p:sp>
        <p:nvSpPr>
          <p:cNvPr id="15" name="Rectangle 3"/>
          <p:cNvSpPr>
            <a:spLocks noGrp="1" noChangeArrowheads="1"/>
          </p:cNvSpPr>
          <p:nvPr/>
        </p:nvSpPr>
        <p:spPr bwMode="auto">
          <a:xfrm>
            <a:off x="899592" y="1844824"/>
            <a:ext cx="76438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0" fontAlgn="auto" latinLnBrk="0" hangingPunct="0">
              <a:lnSpc>
                <a:spcPct val="110000"/>
              </a:lnSpc>
              <a:spcBef>
                <a:spcPct val="20000"/>
              </a:spcBef>
              <a:spcAft>
                <a:spcPts val="0"/>
              </a:spcAft>
              <a:buClrTx/>
              <a:buSzTx/>
              <a:buFont typeface="Arial" panose="020B0604020202020204" pitchFamily="34" charset="0"/>
              <a:buNone/>
              <a:defRPr/>
            </a:pPr>
            <a:r>
              <a:rPr kumimoji="0" lang="zh-CN" altLang="en-US" sz="3600" b="1" i="0" u="none" strike="noStrike" kern="0" cap="none" spc="0" normalizeH="0" baseline="0" noProof="0" dirty="0" smtClean="0">
                <a:ln>
                  <a:noFill/>
                </a:ln>
                <a:solidFill>
                  <a:srgbClr val="990033"/>
                </a:solidFill>
                <a:effectLst/>
                <a:uLnTx/>
                <a:uFillTx/>
                <a:latin typeface="黑体" panose="02010609060101010101" pitchFamily="49" charset="-122"/>
                <a:ea typeface="黑体" panose="02010609060101010101" pitchFamily="49" charset="-122"/>
              </a:rPr>
              <a:t>第十章  人际交往</a:t>
            </a:r>
            <a:endParaRPr kumimoji="0" lang="zh-CN" altLang="en-US" sz="3600" b="1" i="0" u="none" strike="noStrike" kern="0" cap="none" spc="0" normalizeH="0" baseline="0" noProof="0" dirty="0" smtClean="0">
              <a:ln>
                <a:noFill/>
              </a:ln>
              <a:solidFill>
                <a:srgbClr val="990033"/>
              </a:solidFill>
              <a:effectLst/>
              <a:uLnTx/>
              <a:uFillTx/>
              <a:latin typeface="黑体" panose="02010609060101010101" pitchFamily="49" charset="-122"/>
              <a:ea typeface="黑体" panose="02010609060101010101" pitchFamily="49" charset="-122"/>
            </a:endParaRPr>
          </a:p>
          <a:p>
            <a:pPr marL="609600" marR="0" lvl="0" indent="-609600" algn="ctr" defTabSz="914400" rtl="0" eaLnBrk="0" fontAlgn="auto" latinLnBrk="0" hangingPunct="0">
              <a:lnSpc>
                <a:spcPct val="110000"/>
              </a:lnSpc>
              <a:spcBef>
                <a:spcPct val="20000"/>
              </a:spcBef>
              <a:spcAft>
                <a:spcPts val="0"/>
              </a:spcAft>
              <a:buClrTx/>
              <a:buSzTx/>
              <a:buFont typeface="Arial" panose="020B0604020202020204" pitchFamily="34" charset="0"/>
              <a:buNone/>
              <a:defRPr/>
            </a:pPr>
            <a:endParaRPr kumimoji="0" lang="zh-CN" altLang="en-US" sz="3200" b="0" i="0" u="none" strike="noStrike" kern="0" cap="none" spc="0" normalizeH="0" baseline="0" noProof="0" dirty="0" smtClean="0">
              <a:ln>
                <a:noFill/>
              </a:ln>
              <a:solidFill>
                <a:srgbClr val="990033"/>
              </a:solidFill>
              <a:effectLst/>
              <a:uLnTx/>
              <a:uFillTx/>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785813" y="1071563"/>
            <a:ext cx="3286125" cy="1143000"/>
          </a:xfrm>
        </p:spPr>
        <p:txBody>
          <a:bodyPr wrap="square" lIns="91440" tIns="45720" rIns="91440" bIns="45720" anchor="ctr"/>
          <a:lstStyle/>
          <a:p>
            <a:pPr lvl="0" algn="l" eaLnBrk="1" hangingPunct="1"/>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技巧的缺乏</a:t>
            </a:r>
            <a:endParaRPr lang="zh-CN" altLang="en-US" sz="2800" b="1" dirty="0">
              <a:latin typeface="黑体" panose="02010609060101010101" pitchFamily="49" charset="-122"/>
              <a:ea typeface="黑体" panose="02010609060101010101" pitchFamily="49" charset="-122"/>
            </a:endParaRPr>
          </a:p>
        </p:txBody>
      </p:sp>
      <p:sp>
        <p:nvSpPr>
          <p:cNvPr id="27651" name="Rectangle 3"/>
          <p:cNvSpPr>
            <a:spLocks noGrp="1"/>
          </p:cNvSpPr>
          <p:nvPr>
            <p:ph type="body"/>
          </p:nvPr>
        </p:nvSpPr>
        <p:spPr>
          <a:xfrm>
            <a:off x="1428750" y="2214563"/>
            <a:ext cx="4810125" cy="1443037"/>
          </a:xfrm>
        </p:spPr>
        <p:txBody>
          <a:bodyPr wrap="square" lIns="91440" tIns="45720" rIns="91440" bIns="45720" anchor="t"/>
          <a:lstStyle/>
          <a:p>
            <a:pPr lvl="0" indent="-342900" eaLnBrk="1" hangingPunct="1"/>
            <a:r>
              <a:rPr lang="zh-CN" alt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语言表达欠缺方法</a:t>
            </a:r>
            <a:endParaRPr lang="zh-CN" alt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lvl="0" indent="-342900" eaLnBrk="1" hangingPunct="1"/>
            <a:r>
              <a:rPr lang="zh-CN" alt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对非语言欠缺体察</a:t>
            </a:r>
            <a:endParaRPr lang="zh-CN" alt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2531" name="灯片编号占位符 4"/>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6" name="Text Box 2"/>
          <p:cNvSpPr txBox="1"/>
          <p:nvPr/>
        </p:nvSpPr>
        <p:spPr>
          <a:xfrm>
            <a:off x="900113" y="3673475"/>
            <a:ext cx="4464050" cy="523220"/>
          </a:xfrm>
          <a:prstGeom prst="rect">
            <a:avLst/>
          </a:prstGeom>
          <a:noFill/>
          <a:ln w="9525">
            <a:noFill/>
          </a:ln>
        </p:spPr>
        <p:txBody>
          <a:bodyPr anchor="t">
            <a:spAutoFit/>
          </a:bodyPr>
          <a:lstStyle/>
          <a:p>
            <a:pPr lvl="0" indent="0" eaLnBrk="1" hangingPunct="1">
              <a:spcBef>
                <a:spcPct val="50000"/>
              </a:spcBef>
            </a:pP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网络依赖</a:t>
            </a:r>
            <a:endParaRPr lang="zh-CN" altLang="en-US" sz="2800" b="1" dirty="0">
              <a:latin typeface="黑体" panose="02010609060101010101" pitchFamily="49" charset="-122"/>
              <a:ea typeface="黑体" panose="02010609060101010101" pitchFamily="49" charset="-122"/>
            </a:endParaRPr>
          </a:p>
        </p:txBody>
      </p:sp>
      <p:pic>
        <p:nvPicPr>
          <p:cNvPr id="2" name="图片 1" descr="timg (2)"/>
          <p:cNvPicPr>
            <a:picLocks noChangeAspect="1"/>
          </p:cNvPicPr>
          <p:nvPr/>
        </p:nvPicPr>
        <p:blipFill>
          <a:blip r:embed="rId1" cstate="print"/>
          <a:stretch>
            <a:fillRect/>
          </a:stretch>
        </p:blipFill>
        <p:spPr>
          <a:xfrm>
            <a:off x="4072255" y="3657600"/>
            <a:ext cx="4007485" cy="2661285"/>
          </a:xfrm>
          <a:prstGeom prst="rect">
            <a:avLst/>
          </a:prstGeom>
        </p:spPr>
      </p:pic>
      <p:sp>
        <p:nvSpPr>
          <p:cNvPr id="7" name="矩形 6"/>
          <p:cNvSpPr/>
          <p:nvPr/>
        </p:nvSpPr>
        <p:spPr>
          <a:xfrm>
            <a:off x="3071922" y="13117"/>
            <a:ext cx="5258643"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第二节 大学生常见的社交困惑</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7651">
                                            <p:txEl>
                                              <p:pRg st="0" end="0"/>
                                            </p:txEl>
                                          </p:spTgt>
                                        </p:tgtEl>
                                        <p:attrNameLst>
                                          <p:attrName>style.visibility</p:attrName>
                                        </p:attrNameLst>
                                      </p:cBhvr>
                                      <p:to>
                                        <p:strVal val="visible"/>
                                      </p:to>
                                    </p:set>
                                    <p:animEffect transition="in" filter="fade">
                                      <p:cBhvr>
                                        <p:cTn id="13" dur="1000"/>
                                        <p:tgtEl>
                                          <p:spTgt spid="27651">
                                            <p:txEl>
                                              <p:pRg st="0" end="0"/>
                                            </p:txEl>
                                          </p:spTgt>
                                        </p:tgtEl>
                                      </p:cBhvr>
                                    </p:animEffect>
                                    <p:anim calcmode="lin" valueType="num">
                                      <p:cBhvr>
                                        <p:cTn id="14" dur="10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76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7651">
                                            <p:txEl>
                                              <p:pRg st="1" end="1"/>
                                            </p:txEl>
                                          </p:spTgt>
                                        </p:tgtEl>
                                        <p:attrNameLst>
                                          <p:attrName>style.visibility</p:attrName>
                                        </p:attrNameLst>
                                      </p:cBhvr>
                                      <p:to>
                                        <p:strVal val="visible"/>
                                      </p:to>
                                    </p:set>
                                    <p:animEffect transition="in" filter="fade">
                                      <p:cBhvr>
                                        <p:cTn id="20" dur="1000"/>
                                        <p:tgtEl>
                                          <p:spTgt spid="27651">
                                            <p:txEl>
                                              <p:pRg st="1" end="1"/>
                                            </p:txEl>
                                          </p:spTgt>
                                        </p:tgtEl>
                                      </p:cBhvr>
                                    </p:animEffect>
                                    <p:anim calcmode="lin" valueType="num">
                                      <p:cBhvr>
                                        <p:cTn id="21"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76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2000"/>
                                        <p:tgtEl>
                                          <p:spTgt spid="2"/>
                                        </p:tgtEl>
                                      </p:cBhvr>
                                    </p:animEffect>
                                    <p:anim calcmode="lin" valueType="num">
                                      <p:cBhvr>
                                        <p:cTn id="34" dur="2000" fill="hold"/>
                                        <p:tgtEl>
                                          <p:spTgt spid="2"/>
                                        </p:tgtEl>
                                        <p:attrNameLst>
                                          <p:attrName>ppt_x</p:attrName>
                                        </p:attrNameLst>
                                      </p:cBhvr>
                                      <p:tavLst>
                                        <p:tav tm="0">
                                          <p:val>
                                            <p:strVal val="#ppt_x"/>
                                          </p:val>
                                        </p:tav>
                                        <p:tav tm="100000">
                                          <p:val>
                                            <p:strVal val="#ppt_x"/>
                                          </p:val>
                                        </p:tav>
                                      </p:tavLst>
                                    </p:anim>
                                    <p:anim calcmode="lin" valueType="num">
                                      <p:cBhvr>
                                        <p:cTn id="35" dur="1800" decel="100000" fill="hold"/>
                                        <p:tgtEl>
                                          <p:spTgt spid="2"/>
                                        </p:tgtEl>
                                        <p:attrNameLst>
                                          <p:attrName>ppt_y</p:attrName>
                                        </p:attrNameLst>
                                      </p:cBhvr>
                                      <p:tavLst>
                                        <p:tav tm="0">
                                          <p:val>
                                            <p:strVal val="#ppt_y+1"/>
                                          </p:val>
                                        </p:tav>
                                        <p:tav tm="100000">
                                          <p:val>
                                            <p:strVal val="#ppt_y-.03"/>
                                          </p:val>
                                        </p:tav>
                                      </p:tavLst>
                                    </p:anim>
                                    <p:anim calcmode="lin" valueType="num">
                                      <p:cBhvr>
                                        <p:cTn id="36" dur="200" accel="100000" fill="hold">
                                          <p:stCondLst>
                                            <p:cond delay="18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P spid="27651" grpId="0" build="p"/>
      <p:bldP spid="6"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75656" y="836712"/>
            <a:ext cx="6172200" cy="857250"/>
          </a:xfrm>
          <a:prstGeom prst="rect">
            <a:avLst/>
          </a:prstGeo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rtl="0" eaLnBrk="0" hangingPunct="0"/>
            <a:r>
              <a:rPr lang="zh-CN" altLang="en-US" sz="3300" dirty="0" smtClean="0">
                <a:solidFill>
                  <a:srgbClr val="000000"/>
                </a:solidFill>
                <a:ea typeface="华文新魏" panose="02010800040101010101" pitchFamily="2" charset="-122"/>
              </a:rPr>
              <a:t>我们的社交网络</a:t>
            </a:r>
            <a:endParaRPr lang="zh-CN" altLang="en-US" sz="3300" dirty="0" smtClean="0">
              <a:solidFill>
                <a:srgbClr val="000000"/>
              </a:solidFill>
              <a:ea typeface="华文新魏" panose="02010800040101010101" pitchFamily="2" charset="-122"/>
            </a:endParaRPr>
          </a:p>
        </p:txBody>
      </p:sp>
      <p:sp>
        <p:nvSpPr>
          <p:cNvPr id="3" name="矩形 4"/>
          <p:cNvSpPr>
            <a:spLocks noChangeArrowheads="1"/>
          </p:cNvSpPr>
          <p:nvPr/>
        </p:nvSpPr>
        <p:spPr bwMode="auto">
          <a:xfrm>
            <a:off x="762000" y="1371600"/>
            <a:ext cx="7485063"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auto" latinLnBrk="0" hangingPunct="0">
              <a:lnSpc>
                <a:spcPct val="15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a:t>
            </a:r>
            <a:r>
              <a:rPr kumimoji="0" lang="zh-CN"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社交网络源于英文</a:t>
            </a: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Social Network Service</a:t>
            </a:r>
            <a:r>
              <a:rPr kumimoji="0" lang="zh-CN"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，指通过建立公共的网络平台帮助注册用户间建立网络联系的互联网服务。</a:t>
            </a:r>
            <a:r>
              <a:rPr kumimoji="0" lang="zh-CN" altLang="en-US"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如</a:t>
            </a:r>
            <a:r>
              <a:rPr lang="zh-CN" altLang="en-US" kern="0" dirty="0" smtClean="0">
                <a:solidFill>
                  <a:srgbClr val="000000"/>
                </a:solidFill>
              </a:rPr>
              <a:t>微信</a:t>
            </a:r>
            <a:r>
              <a:rPr kumimoji="0" lang="zh-CN"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、豆瓣</a:t>
            </a:r>
            <a:r>
              <a:rPr kumimoji="0" lang="zh-CN" altLang="en-US"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、微博</a:t>
            </a:r>
            <a:r>
              <a:rPr kumimoji="0" lang="zh-CN"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等，国外</a:t>
            </a:r>
            <a:r>
              <a:rPr kumimoji="0" lang="zh-CN" altLang="en-US"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的</a:t>
            </a: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Facebook</a:t>
            </a:r>
            <a:r>
              <a:rPr kumimoji="0" lang="zh-CN" altLang="en-US"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Myspace</a:t>
            </a:r>
            <a:r>
              <a:rPr kumimoji="0" lang="zh-CN" altLang="en-US"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twitter</a:t>
            </a:r>
            <a:r>
              <a:rPr kumimoji="0" lang="zh-CN"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等。</a:t>
            </a:r>
            <a:endPar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pic>
        <p:nvPicPr>
          <p:cNvPr id="5" name="图片 7"/>
          <p:cNvPicPr>
            <a:picLocks noChangeAspect="1"/>
          </p:cNvPicPr>
          <p:nvPr/>
        </p:nvPicPr>
        <p:blipFill>
          <a:blip r:embed="rId1" cstate="print">
            <a:extLst>
              <a:ext uri="{28A0092B-C50C-407E-A947-70E740481C1C}">
                <a14:useLocalDpi xmlns:a14="http://schemas.microsoft.com/office/drawing/2010/main" val="0"/>
              </a:ext>
            </a:extLst>
          </a:blip>
          <a:srcRect l="5344" t="17790" r="11906" b="23364"/>
          <a:stretch>
            <a:fillRect/>
          </a:stretch>
        </p:blipFill>
        <p:spPr bwMode="auto">
          <a:xfrm>
            <a:off x="539552" y="3501008"/>
            <a:ext cx="2554288"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3501008"/>
            <a:ext cx="1755775"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0"/>
          <p:cNvPicPr>
            <a:picLocks noChangeAspect="1"/>
          </p:cNvPicPr>
          <p:nvPr/>
        </p:nvPicPr>
        <p:blipFill>
          <a:blip r:embed="rId3" cstate="print">
            <a:extLst>
              <a:ext uri="{28A0092B-C50C-407E-A947-70E740481C1C}">
                <a14:useLocalDpi xmlns:a14="http://schemas.microsoft.com/office/drawing/2010/main" val="0"/>
              </a:ext>
            </a:extLst>
          </a:blip>
          <a:srcRect l="2985" t="4738" r="4512"/>
          <a:stretch>
            <a:fillRect/>
          </a:stretch>
        </p:blipFill>
        <p:spPr bwMode="auto">
          <a:xfrm>
            <a:off x="6235700" y="3249613"/>
            <a:ext cx="26701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071922" y="13117"/>
            <a:ext cx="5258643"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第二节 大学生常见的社交困惑</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0074" y="3564372"/>
            <a:ext cx="2130425" cy="1004887"/>
          </a:xfrm>
          <a:prstGeom prst="ellipse">
            <a:avLst/>
          </a:prstGeom>
          <a:solidFill>
            <a:srgbClr val="B7F1FF"/>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dirty="0" smtClean="0">
                <a:solidFill>
                  <a:srgbClr val="C00000"/>
                </a:solidFill>
                <a:latin typeface="Calibri" panose="020F0502020204030204" charset="0"/>
              </a:rPr>
              <a:t>大学生手机成瘾倾向</a:t>
            </a:r>
            <a:endParaRPr lang="zh-CN" altLang="en-US" sz="1600" b="1" dirty="0">
              <a:solidFill>
                <a:srgbClr val="C00000"/>
              </a:solidFill>
              <a:latin typeface="Calibri" panose="020F0502020204030204" charset="0"/>
            </a:endParaRPr>
          </a:p>
        </p:txBody>
      </p:sp>
      <p:sp>
        <p:nvSpPr>
          <p:cNvPr id="3" name="椭圆 2"/>
          <p:cNvSpPr/>
          <p:nvPr/>
        </p:nvSpPr>
        <p:spPr>
          <a:xfrm>
            <a:off x="3455938" y="1787964"/>
            <a:ext cx="2130425" cy="1003300"/>
          </a:xfrm>
          <a:prstGeom prst="ellipse">
            <a:avLst/>
          </a:prstGeom>
          <a:solidFill>
            <a:srgbClr val="B7F1FF"/>
          </a:solidFill>
          <a:ln w="12700" cap="flat" cmpd="sng" algn="ctr">
            <a:solidFill>
              <a:srgbClr val="4F81BD">
                <a:shade val="50000"/>
              </a:srgbClr>
            </a:solidFill>
            <a:prstDash val="solid"/>
            <a:miter lim="800000"/>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lang="zh-CN" altLang="en-US" sz="1600" b="1" kern="0" dirty="0">
                <a:solidFill>
                  <a:srgbClr val="C00000"/>
                </a:solidFill>
                <a:latin typeface="Calibri" panose="020F0502020204030204" charset="0"/>
              </a:rPr>
              <a:t>孤独感</a:t>
            </a:r>
            <a:endParaRPr kumimoji="0" lang="zh-CN" altLang="en-US" sz="1600" b="1" i="0" u="none" strike="noStrike" kern="0" cap="none" spc="0" normalizeH="0" baseline="0" noProof="0" dirty="0" smtClean="0">
              <a:ln>
                <a:noFill/>
              </a:ln>
              <a:solidFill>
                <a:srgbClr val="C00000"/>
              </a:solidFill>
              <a:effectLst/>
              <a:uLnTx/>
              <a:uFillTx/>
              <a:latin typeface="Calibri" panose="020F0502020204030204" charset="0"/>
              <a:ea typeface="宋体" panose="02010600030101010101" pitchFamily="2" charset="-122"/>
            </a:endParaRPr>
          </a:p>
        </p:txBody>
      </p:sp>
      <p:sp>
        <p:nvSpPr>
          <p:cNvPr id="4" name="椭圆 3"/>
          <p:cNvSpPr/>
          <p:nvPr/>
        </p:nvSpPr>
        <p:spPr>
          <a:xfrm>
            <a:off x="6012160" y="3564371"/>
            <a:ext cx="2130425" cy="1004887"/>
          </a:xfrm>
          <a:prstGeom prst="ellipse">
            <a:avLst/>
          </a:prstGeom>
          <a:solidFill>
            <a:srgbClr val="B7F1FF"/>
          </a:solidFill>
          <a:ln w="12700" cap="flat" cmpd="sng" algn="ctr">
            <a:solidFill>
              <a:srgbClr val="4F81BD">
                <a:shade val="50000"/>
              </a:srgbClr>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lang="zh-CN" altLang="en-US" sz="1650" b="1" kern="0" dirty="0" smtClean="0">
                <a:solidFill>
                  <a:srgbClr val="C00000"/>
                </a:solidFill>
                <a:latin typeface="Calibri" panose="020F0502020204030204"/>
                <a:ea typeface="宋体" panose="02010600030101010101" pitchFamily="2" charset="-122"/>
              </a:rPr>
              <a:t>人际关系困扰</a:t>
            </a:r>
            <a:endParaRPr kumimoji="0" lang="zh-CN" altLang="en-US" sz="1650" b="1" i="0" u="none" strike="noStrike" kern="0" cap="none" spc="0" normalizeH="0" baseline="0" noProof="0" dirty="0">
              <a:ln>
                <a:noFill/>
              </a:ln>
              <a:solidFill>
                <a:srgbClr val="C00000"/>
              </a:solidFill>
              <a:effectLst/>
              <a:uLnTx/>
              <a:uFillTx/>
              <a:latin typeface="Calibri" panose="020F0502020204030204"/>
              <a:ea typeface="宋体" panose="02010600030101010101" pitchFamily="2" charset="-122"/>
            </a:endParaRPr>
          </a:p>
        </p:txBody>
      </p:sp>
      <p:cxnSp>
        <p:nvCxnSpPr>
          <p:cNvPr id="5" name="直接箭头连接符 4"/>
          <p:cNvCxnSpPr/>
          <p:nvPr/>
        </p:nvCxnSpPr>
        <p:spPr>
          <a:xfrm flipV="1">
            <a:off x="2040330" y="2698831"/>
            <a:ext cx="1735137" cy="909638"/>
          </a:xfrm>
          <a:prstGeom prst="straightConnector1">
            <a:avLst/>
          </a:prstGeom>
          <a:noFill/>
          <a:ln w="28575" cap="flat" cmpd="sng" algn="ctr">
            <a:solidFill>
              <a:srgbClr val="000000"/>
            </a:solidFill>
            <a:prstDash val="solid"/>
            <a:miter lim="800000"/>
            <a:tailEnd type="triangle"/>
          </a:ln>
          <a:effectLst/>
        </p:spPr>
      </p:cxnSp>
      <p:cxnSp>
        <p:nvCxnSpPr>
          <p:cNvPr id="6" name="直接箭头连接符 5"/>
          <p:cNvCxnSpPr/>
          <p:nvPr/>
        </p:nvCxnSpPr>
        <p:spPr>
          <a:xfrm>
            <a:off x="5210527" y="2718864"/>
            <a:ext cx="1555750" cy="909638"/>
          </a:xfrm>
          <a:prstGeom prst="straightConnector1">
            <a:avLst/>
          </a:prstGeom>
          <a:noFill/>
          <a:ln w="28575" cap="flat" cmpd="sng" algn="ctr">
            <a:solidFill>
              <a:srgbClr val="000000"/>
            </a:solidFill>
            <a:prstDash val="solid"/>
            <a:miter lim="800000"/>
            <a:tailEnd type="triangle"/>
          </a:ln>
          <a:effectLst/>
        </p:spPr>
      </p:cxnSp>
      <p:cxnSp>
        <p:nvCxnSpPr>
          <p:cNvPr id="7" name="直接箭头连接符 6"/>
          <p:cNvCxnSpPr/>
          <p:nvPr/>
        </p:nvCxnSpPr>
        <p:spPr>
          <a:xfrm flipV="1">
            <a:off x="2697514" y="4066814"/>
            <a:ext cx="3290888" cy="0"/>
          </a:xfrm>
          <a:prstGeom prst="straightConnector1">
            <a:avLst/>
          </a:prstGeom>
          <a:noFill/>
          <a:ln w="28575" cap="flat" cmpd="sng" algn="ctr">
            <a:solidFill>
              <a:srgbClr val="000000"/>
            </a:solidFill>
            <a:prstDash val="solid"/>
            <a:miter lim="800000"/>
            <a:tailEnd type="triangle"/>
          </a:ln>
          <a:effectLst/>
        </p:spPr>
      </p:cxnSp>
      <p:sp>
        <p:nvSpPr>
          <p:cNvPr id="12" name="矩形 4"/>
          <p:cNvSpPr>
            <a:spLocks noChangeArrowheads="1"/>
          </p:cNvSpPr>
          <p:nvPr/>
        </p:nvSpPr>
        <p:spPr bwMode="auto">
          <a:xfrm>
            <a:off x="971600" y="4460116"/>
            <a:ext cx="755341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auto" latinLnBrk="0" hangingPunct="0">
              <a:lnSpc>
                <a:spcPct val="150000"/>
              </a:lnSpc>
              <a:spcBef>
                <a:spcPts val="0"/>
              </a:spcBef>
              <a:spcAft>
                <a:spcPts val="0"/>
              </a:spcAft>
              <a:buClrTx/>
              <a:buSzTx/>
              <a:buFontTx/>
              <a:buNone/>
              <a:defRPr/>
            </a:pPr>
            <a:r>
              <a:rPr lang="zh-CN" altLang="en-US" b="1" kern="0" dirty="0" smtClean="0">
                <a:solidFill>
                  <a:srgbClr val="000000"/>
                </a:solidFill>
              </a:rPr>
              <a:t>结论：</a:t>
            </a:r>
            <a:endParaRPr lang="en-US" altLang="zh-CN" b="1" kern="0" dirty="0" smtClean="0">
              <a:solidFill>
                <a:srgbClr val="000000"/>
              </a:solidFill>
            </a:endParaRPr>
          </a:p>
          <a:p>
            <a:pPr marL="0" marR="0" lvl="0" indent="0" defTabSz="914400" rtl="0" eaLnBrk="0" fontAlgn="auto" latinLnBrk="0" hangingPunct="0">
              <a:lnSpc>
                <a:spcPct val="150000"/>
              </a:lnSpc>
              <a:spcBef>
                <a:spcPts val="0"/>
              </a:spcBef>
              <a:spcAft>
                <a:spcPts val="0"/>
              </a:spcAft>
              <a:buClrTx/>
              <a:buSzTx/>
              <a:buFontTx/>
              <a:buNone/>
              <a:defRPr/>
            </a:pPr>
            <a:r>
              <a:rPr lang="en-US" altLang="zh-CN" kern="0" dirty="0" smtClean="0">
                <a:solidFill>
                  <a:srgbClr val="000000"/>
                </a:solidFill>
              </a:rPr>
              <a:t>1</a:t>
            </a:r>
            <a:r>
              <a:rPr lang="zh-CN" altLang="en-US" kern="0" dirty="0" smtClean="0">
                <a:solidFill>
                  <a:srgbClr val="000000"/>
                </a:solidFill>
              </a:rPr>
              <a:t>、大学生手机成瘾倾向程度越高，孤单感越越重以及人际关系困扰程度越重；</a:t>
            </a:r>
            <a:endParaRPr lang="en-US" altLang="zh-CN" kern="0" dirty="0" smtClean="0">
              <a:solidFill>
                <a:srgbClr val="000000"/>
              </a:solidFill>
            </a:endParaRPr>
          </a:p>
          <a:p>
            <a:pPr marL="0" marR="0" lvl="0" indent="0" defTabSz="914400" rtl="0" eaLnBrk="0" fontAlgn="auto" latinLnBrk="0" hangingPunct="0">
              <a:lnSpc>
                <a:spcPct val="150000"/>
              </a:lnSpc>
              <a:spcBef>
                <a:spcPts val="0"/>
              </a:spcBef>
              <a:spcAft>
                <a:spcPts val="0"/>
              </a:spcAft>
              <a:buClrTx/>
              <a:buSzTx/>
              <a:buFontTx/>
              <a:buNone/>
              <a:defRPr/>
            </a:pPr>
            <a:r>
              <a:rPr lang="en-US" altLang="zh-CN" kern="0" dirty="0" smtClean="0">
                <a:solidFill>
                  <a:srgbClr val="000000"/>
                </a:solidFill>
              </a:rPr>
              <a:t>2</a:t>
            </a:r>
            <a:r>
              <a:rPr lang="zh-CN" altLang="en-US" kern="0" dirty="0" smtClean="0">
                <a:solidFill>
                  <a:srgbClr val="000000"/>
                </a:solidFill>
              </a:rPr>
              <a:t>、大学生手机成瘾倾向既能够直接预测我们的人际关系困扰程度，也可以通过影响孤独感，进而影响我们的人际关系现状。</a:t>
            </a:r>
            <a:endParaRPr lang="en-US" altLang="zh-CN" kern="0" dirty="0" smtClean="0">
              <a:solidFill>
                <a:srgbClr val="000000"/>
              </a:solidFill>
            </a:endParaRPr>
          </a:p>
          <a:p>
            <a:pPr marL="0" marR="0" lvl="0" indent="0" defTabSz="914400" rtl="0" eaLnBrk="0" fontAlgn="auto" latinLnBrk="0" hangingPunct="0">
              <a:lnSpc>
                <a:spcPct val="150000"/>
              </a:lnSpc>
              <a:spcBef>
                <a:spcPts val="0"/>
              </a:spcBef>
              <a:spcAft>
                <a:spcPts val="0"/>
              </a:spcAft>
              <a:buClrTx/>
              <a:buSzTx/>
              <a:buFontTx/>
              <a:buNone/>
              <a:defRPr/>
            </a:pPr>
            <a:r>
              <a:rPr kumimoji="0" lang="en-US" altLang="zh-CN" sz="1800" b="0" i="0" u="none" strike="noStrike" kern="0" cap="none" spc="0" normalizeH="0" noProof="0" dirty="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noProof="0" dirty="0" smtClean="0">
                <a:ln>
                  <a:noFill/>
                </a:ln>
                <a:solidFill>
                  <a:srgbClr val="000000"/>
                </a:solidFill>
                <a:effectLst/>
                <a:uLnTx/>
                <a:uFillTx/>
                <a:latin typeface="Arial" panose="020B0604020202020204" pitchFamily="34" charset="0"/>
                <a:ea typeface="宋体" panose="02010600030101010101" pitchFamily="2" charset="-122"/>
              </a:rPr>
              <a:t>     </a:t>
            </a:r>
            <a:endPar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矩形 4"/>
          <p:cNvSpPr>
            <a:spLocks noChangeArrowheads="1"/>
          </p:cNvSpPr>
          <p:nvPr/>
        </p:nvSpPr>
        <p:spPr bwMode="auto">
          <a:xfrm>
            <a:off x="2630499" y="756757"/>
            <a:ext cx="6121707" cy="86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rtl="0" eaLnBrk="0" fontAlgn="auto" hangingPunct="0">
              <a:lnSpc>
                <a:spcPct val="150000"/>
              </a:lnSpc>
              <a:spcBef>
                <a:spcPts val="0"/>
              </a:spcBef>
              <a:spcAft>
                <a:spcPts val="0"/>
              </a:spcAft>
              <a:defRPr/>
            </a:pPr>
            <a:r>
              <a:rPr lang="zh-CN" altLang="en-US" b="1" kern="0" dirty="0">
                <a:solidFill>
                  <a:srgbClr val="FF0000"/>
                </a:solidFill>
              </a:rPr>
              <a:t>手机玩得</a:t>
            </a:r>
            <a:r>
              <a:rPr lang="zh-CN" altLang="en-US" b="1" kern="0" dirty="0" smtClean="0">
                <a:solidFill>
                  <a:srgbClr val="FF0000"/>
                </a:solidFill>
              </a:rPr>
              <a:t>越多，</a:t>
            </a:r>
            <a:r>
              <a:rPr lang="zh-CN" altLang="en-US" b="1" kern="0" dirty="0">
                <a:solidFill>
                  <a:srgbClr val="FF0000"/>
                </a:solidFill>
              </a:rPr>
              <a:t>我们越不孤独啦？</a:t>
            </a:r>
            <a:endParaRPr lang="en-US" altLang="zh-CN" b="1" kern="0" dirty="0">
              <a:solidFill>
                <a:srgbClr val="FF0000"/>
              </a:solidFill>
            </a:endParaRPr>
          </a:p>
          <a:p>
            <a:pPr marL="0" marR="0" lvl="0" indent="0" defTabSz="914400" rtl="0" eaLnBrk="0" fontAlgn="auto" latinLnBrk="0" hangingPunct="0">
              <a:lnSpc>
                <a:spcPct val="150000"/>
              </a:lnSpc>
              <a:spcBef>
                <a:spcPts val="0"/>
              </a:spcBef>
              <a:spcAft>
                <a:spcPts val="0"/>
              </a:spcAft>
              <a:buClrTx/>
              <a:buSzTx/>
              <a:buFontTx/>
              <a:buNone/>
              <a:defRPr/>
            </a:pPr>
            <a:r>
              <a:rPr lang="zh-CN" altLang="en-US" b="1" kern="0" dirty="0" smtClean="0">
                <a:solidFill>
                  <a:srgbClr val="FF0000"/>
                </a:solidFill>
              </a:rPr>
              <a:t>手机玩得越多，我们的人际关系困扰越少？</a:t>
            </a:r>
            <a:endParaRPr lang="en-US" altLang="zh-CN" b="1" kern="0" dirty="0" smtClean="0">
              <a:solidFill>
                <a:srgbClr val="FF0000"/>
              </a:solidFill>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1600" y="492634"/>
            <a:ext cx="1512168" cy="1584176"/>
          </a:xfrm>
          <a:prstGeom prst="rect">
            <a:avLst/>
          </a:prstGeom>
        </p:spPr>
      </p:pic>
      <p:sp>
        <p:nvSpPr>
          <p:cNvPr id="11" name="矩形 10"/>
          <p:cNvSpPr/>
          <p:nvPr/>
        </p:nvSpPr>
        <p:spPr>
          <a:xfrm>
            <a:off x="3071922" y="13117"/>
            <a:ext cx="5258643"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第二节 大学生常见的社交困惑</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000"/>
                                        <p:tgtEl>
                                          <p:spTgt spid="2"/>
                                        </p:tgtEl>
                                      </p:cBhvr>
                                    </p:animEffect>
                                  </p:childTnLst>
                                </p:cTn>
                              </p:par>
                              <p:par>
                                <p:cTn id="19" presetID="21" presetClass="entr" presetSubtype="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2000"/>
                                        <p:tgtEl>
                                          <p:spTgt spid="5"/>
                                        </p:tgtEl>
                                      </p:cBhvr>
                                    </p:animEffect>
                                  </p:childTnLst>
                                </p:cTn>
                              </p:par>
                              <p:par>
                                <p:cTn id="22" presetID="21" presetClass="entr" presetSubtype="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par>
                                <p:cTn id="25" presetID="21" presetClass="entr" presetSubtype="1"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24582" name="矩形 1"/>
          <p:cNvSpPr/>
          <p:nvPr/>
        </p:nvSpPr>
        <p:spPr>
          <a:xfrm>
            <a:off x="1848037" y="1414310"/>
            <a:ext cx="5955476" cy="523220"/>
          </a:xfrm>
          <a:prstGeom prst="rect">
            <a:avLst/>
          </a:prstGeom>
          <a:noFill/>
          <a:ln w="9525">
            <a:noFill/>
          </a:ln>
        </p:spPr>
        <p:txBody>
          <a:bodyPr wrap="none" anchor="t">
            <a:spAutoFit/>
          </a:bodyPr>
          <a:lstStyle/>
          <a:p>
            <a:pPr lvl="0" indent="0" eaLnBrk="1" hangingPunct="1"/>
            <a:r>
              <a:rPr lang="zh-CN" altLang="en-US" sz="2800" b="1" dirty="0" smtClean="0"/>
              <a:t>一、掌握</a:t>
            </a:r>
            <a:r>
              <a:rPr lang="zh-CN" altLang="en-US" sz="2800" b="1" dirty="0"/>
              <a:t>影响大学生人际关系的因素</a:t>
            </a:r>
            <a:endParaRPr lang="en-US" altLang="zh-CN" sz="2800" b="1" dirty="0"/>
          </a:p>
        </p:txBody>
      </p:sp>
      <p:grpSp>
        <p:nvGrpSpPr>
          <p:cNvPr id="2" name="组合 1"/>
          <p:cNvGrpSpPr/>
          <p:nvPr>
            <p:custDataLst>
              <p:tags r:id="rId1"/>
            </p:custDataLst>
          </p:nvPr>
        </p:nvGrpSpPr>
        <p:grpSpPr>
          <a:xfrm>
            <a:off x="591820" y="3058160"/>
            <a:ext cx="1013460" cy="2280920"/>
            <a:chOff x="736600" y="2443163"/>
            <a:chExt cx="1011238" cy="2281237"/>
          </a:xfrm>
        </p:grpSpPr>
        <p:pic>
          <p:nvPicPr>
            <p:cNvPr id="15362" name="Picture 4"/>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1187450" y="2443163"/>
              <a:ext cx="168275"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grpSp>
          <p:nvGrpSpPr>
            <p:cNvPr id="15370" name="组合 8"/>
            <p:cNvGrpSpPr/>
            <p:nvPr/>
          </p:nvGrpSpPr>
          <p:grpSpPr bwMode="auto">
            <a:xfrm>
              <a:off x="736600" y="2738438"/>
              <a:ext cx="1011238" cy="1985962"/>
              <a:chOff x="771611" y="2770845"/>
              <a:chExt cx="1266703" cy="2196017"/>
            </a:xfrm>
          </p:grpSpPr>
          <p:sp>
            <p:nvSpPr>
              <p:cNvPr id="142" name="圆角矩形 141"/>
              <p:cNvSpPr/>
              <p:nvPr>
                <p:custDataLst>
                  <p:tags r:id="rId4"/>
                </p:custDataLst>
              </p:nvPr>
            </p:nvSpPr>
            <p:spPr>
              <a:xfrm rot="3600000">
                <a:off x="473470" y="3379199"/>
                <a:ext cx="2173197" cy="956490"/>
              </a:xfrm>
              <a:prstGeom prst="roundRect">
                <a:avLst/>
              </a:prstGeom>
              <a:solidFill>
                <a:srgbClr val="C66951"/>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144" name="圆角矩形 143"/>
              <p:cNvSpPr/>
              <p:nvPr>
                <p:custDataLst>
                  <p:tags r:id="rId5"/>
                </p:custDataLst>
              </p:nvPr>
            </p:nvSpPr>
            <p:spPr>
              <a:xfrm rot="4203309">
                <a:off x="222626" y="3342933"/>
                <a:ext cx="2172914" cy="1074943"/>
              </a:xfrm>
              <a:prstGeom prst="roundRect">
                <a:avLst/>
              </a:prstGeom>
              <a:solidFill>
                <a:srgbClr val="C66951"/>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149" name="椭圆 148"/>
            <p:cNvSpPr/>
            <p:nvPr>
              <p:custDataLst>
                <p:tags r:id="rId6"/>
              </p:custDataLst>
            </p:nvPr>
          </p:nvSpPr>
          <p:spPr>
            <a:xfrm>
              <a:off x="1114425" y="2740025"/>
              <a:ext cx="87313" cy="63500"/>
            </a:xfrm>
            <a:prstGeom prst="ellipse">
              <a:avLst/>
            </a:prstGeom>
            <a:solidFill>
              <a:srgbClr val="00000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72" name="Picture 4"/>
            <p:cNvPicPr>
              <a:picLocks noChangeAspect="1" noChangeArrowheads="1"/>
            </p:cNvPicPr>
            <p:nvPr>
              <p:custDataLst>
                <p:tags r:id="rId7"/>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925513" y="2443163"/>
              <a:ext cx="261937"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sp>
          <p:nvSpPr>
            <p:cNvPr id="15375" name="TextBox 48"/>
            <p:cNvSpPr txBox="1">
              <a:spLocks noChangeArrowheads="1"/>
            </p:cNvSpPr>
            <p:nvPr>
              <p:custDataLst>
                <p:tags r:id="rId8"/>
              </p:custDataLst>
            </p:nvPr>
          </p:nvSpPr>
          <p:spPr bwMode="auto">
            <a:xfrm rot="-1187918">
              <a:off x="862013" y="3395663"/>
              <a:ext cx="798512"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lvl="0" indent="457200" eaLnBrk="1" hangingPunct="1">
                <a:spcBef>
                  <a:spcPct val="20000"/>
                </a:spcBef>
              </a:pPr>
              <a:r>
                <a:rPr lang="zh-CN" altLang="en-US" sz="2000" b="1" dirty="0">
                  <a:solidFill>
                    <a:srgbClr val="000000"/>
                  </a:solidFill>
                  <a:latin typeface="宋体" panose="02010600030101010101" pitchFamily="2" charset="-122"/>
                  <a:ea typeface="宋体" panose="02010600030101010101" pitchFamily="2" charset="-122"/>
                  <a:sym typeface="+mn-ea"/>
                </a:rPr>
                <a:t>时空邻近性</a:t>
              </a:r>
              <a:endParaRPr lang="zh-CN" altLang="en-US" sz="2000" b="1" dirty="0">
                <a:solidFill>
                  <a:srgbClr val="000000"/>
                </a:solidFill>
                <a:latin typeface="宋体" panose="02010600030101010101" pitchFamily="2" charset="-122"/>
                <a:ea typeface="宋体" panose="02010600030101010101" pitchFamily="2" charset="-122"/>
                <a:sym typeface="+mn-ea"/>
              </a:endParaRPr>
            </a:p>
          </p:txBody>
        </p:sp>
      </p:grpSp>
      <p:grpSp>
        <p:nvGrpSpPr>
          <p:cNvPr id="3" name="组合 2"/>
          <p:cNvGrpSpPr/>
          <p:nvPr>
            <p:custDataLst>
              <p:tags r:id="rId9"/>
            </p:custDataLst>
          </p:nvPr>
        </p:nvGrpSpPr>
        <p:grpSpPr>
          <a:xfrm>
            <a:off x="2047875" y="3051175"/>
            <a:ext cx="1012825" cy="2280920"/>
            <a:chOff x="2068513" y="2443163"/>
            <a:chExt cx="1011237" cy="2281237"/>
          </a:xfrm>
        </p:grpSpPr>
        <p:pic>
          <p:nvPicPr>
            <p:cNvPr id="15363" name="Picture 4"/>
            <p:cNvPicPr>
              <a:picLocks noChangeAspect="1" noChangeArrowheads="1"/>
            </p:cNvPicPr>
            <p:nvPr>
              <p:custDataLst>
                <p:tags r:id="rId10"/>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2519363" y="2443163"/>
              <a:ext cx="168275"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grpSp>
          <p:nvGrpSpPr>
            <p:cNvPr id="15376" name="组合 9"/>
            <p:cNvGrpSpPr/>
            <p:nvPr/>
          </p:nvGrpSpPr>
          <p:grpSpPr bwMode="auto">
            <a:xfrm>
              <a:off x="2068513" y="2738438"/>
              <a:ext cx="1011237" cy="1985962"/>
              <a:chOff x="2327349" y="2770844"/>
              <a:chExt cx="1266714" cy="2196019"/>
            </a:xfrm>
          </p:grpSpPr>
          <p:sp>
            <p:nvSpPr>
              <p:cNvPr id="135" name="圆角矩形 134"/>
              <p:cNvSpPr/>
              <p:nvPr>
                <p:custDataLst>
                  <p:tags r:id="rId11"/>
                </p:custDataLst>
              </p:nvPr>
            </p:nvSpPr>
            <p:spPr>
              <a:xfrm rot="3600000">
                <a:off x="2029214" y="3379195"/>
                <a:ext cx="2173199" cy="956498"/>
              </a:xfrm>
              <a:prstGeom prst="roundRect">
                <a:avLst/>
              </a:prstGeom>
              <a:solidFill>
                <a:srgbClr val="928B70"/>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138" name="圆角矩形 137"/>
              <p:cNvSpPr/>
              <p:nvPr>
                <p:custDataLst>
                  <p:tags r:id="rId12"/>
                </p:custDataLst>
              </p:nvPr>
            </p:nvSpPr>
            <p:spPr>
              <a:xfrm rot="4203309">
                <a:off x="1778363" y="3342934"/>
                <a:ext cx="2172915" cy="1074943"/>
              </a:xfrm>
              <a:prstGeom prst="roundRect">
                <a:avLst/>
              </a:prstGeom>
              <a:solidFill>
                <a:srgbClr val="BF974D"/>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180" name="椭圆 179"/>
            <p:cNvSpPr/>
            <p:nvPr>
              <p:custDataLst>
                <p:tags r:id="rId13"/>
              </p:custDataLst>
            </p:nvPr>
          </p:nvSpPr>
          <p:spPr>
            <a:xfrm>
              <a:off x="2446338" y="2740025"/>
              <a:ext cx="87312" cy="63500"/>
            </a:xfrm>
            <a:prstGeom prst="ellipse">
              <a:avLst/>
            </a:prstGeom>
            <a:solidFill>
              <a:srgbClr val="00000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78" name="Picture 4"/>
            <p:cNvPicPr>
              <a:picLocks noChangeAspect="1" noChangeArrowheads="1"/>
            </p:cNvPicPr>
            <p:nvPr>
              <p:custDataLst>
                <p:tags r:id="rId14"/>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2255838" y="2443163"/>
              <a:ext cx="263525"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sp>
          <p:nvSpPr>
            <p:cNvPr id="15381" name="TextBox 48"/>
            <p:cNvSpPr txBox="1">
              <a:spLocks noChangeArrowheads="1"/>
            </p:cNvSpPr>
            <p:nvPr>
              <p:custDataLst>
                <p:tags r:id="rId15"/>
              </p:custDataLst>
            </p:nvPr>
          </p:nvSpPr>
          <p:spPr bwMode="auto">
            <a:xfrm rot="-1187918">
              <a:off x="2132310" y="3320087"/>
              <a:ext cx="79692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lvl="0" indent="457200" eaLnBrk="1" hangingPunct="1">
                <a:spcBef>
                  <a:spcPct val="20000"/>
                </a:spcBef>
              </a:pPr>
              <a:r>
                <a:rPr lang="zh-CN" altLang="en-US" sz="2000" b="1" noProof="0" dirty="0" smtClean="0">
                  <a:ln>
                    <a:noFill/>
                  </a:ln>
                  <a:solidFill>
                    <a:srgbClr val="000000"/>
                  </a:solidFill>
                  <a:effectLst/>
                  <a:uLnTx/>
                  <a:uFillTx/>
                  <a:latin typeface="+mn-ea"/>
                  <a:ea typeface="+mn-ea"/>
                  <a:cs typeface="+mn-cs"/>
                  <a:sym typeface="+mn-ea"/>
                </a:rPr>
                <a:t>外表吸引力</a:t>
              </a:r>
              <a:endParaRPr lang="zh-CN" altLang="en-US" sz="2000" b="1" noProof="0" dirty="0" smtClean="0">
                <a:ln>
                  <a:noFill/>
                </a:ln>
                <a:solidFill>
                  <a:srgbClr val="000000"/>
                </a:solidFill>
                <a:effectLst/>
                <a:uLnTx/>
                <a:uFillTx/>
                <a:latin typeface="+mn-ea"/>
                <a:ea typeface="+mn-ea"/>
                <a:cs typeface="+mn-cs"/>
                <a:sym typeface="+mn-ea"/>
              </a:endParaRPr>
            </a:p>
          </p:txBody>
        </p:sp>
      </p:grpSp>
      <p:grpSp>
        <p:nvGrpSpPr>
          <p:cNvPr id="5" name="组合 4"/>
          <p:cNvGrpSpPr/>
          <p:nvPr>
            <p:custDataLst>
              <p:tags r:id="rId16"/>
            </p:custDataLst>
          </p:nvPr>
        </p:nvGrpSpPr>
        <p:grpSpPr>
          <a:xfrm>
            <a:off x="3408046" y="3058160"/>
            <a:ext cx="1080769" cy="2288540"/>
            <a:chOff x="3237851" y="2443163"/>
            <a:chExt cx="1078739" cy="2288858"/>
          </a:xfrm>
        </p:grpSpPr>
        <p:pic>
          <p:nvPicPr>
            <p:cNvPr id="15364" name="Picture 4"/>
            <p:cNvPicPr>
              <a:picLocks noChangeAspect="1" noChangeArrowheads="1"/>
            </p:cNvPicPr>
            <p:nvPr>
              <p:custDataLst>
                <p:tags r:id="rId17"/>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3851275" y="2443163"/>
              <a:ext cx="166688"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grpSp>
          <p:nvGrpSpPr>
            <p:cNvPr id="15382" name="组合 10"/>
            <p:cNvGrpSpPr/>
            <p:nvPr/>
          </p:nvGrpSpPr>
          <p:grpSpPr bwMode="auto">
            <a:xfrm>
              <a:off x="3237851" y="2738439"/>
              <a:ext cx="1078739" cy="1993582"/>
              <a:chOff x="3681770" y="2770846"/>
              <a:chExt cx="1349145" cy="2204443"/>
            </a:xfrm>
          </p:grpSpPr>
          <p:sp>
            <p:nvSpPr>
              <p:cNvPr id="44" name="圆角矩形 43"/>
              <p:cNvSpPr/>
              <p:nvPr>
                <p:custDataLst>
                  <p:tags r:id="rId18"/>
                </p:custDataLst>
              </p:nvPr>
            </p:nvSpPr>
            <p:spPr>
              <a:xfrm rot="3600000">
                <a:off x="3466819" y="3379947"/>
                <a:ext cx="2173197" cy="954995"/>
              </a:xfrm>
              <a:prstGeom prst="roundRect">
                <a:avLst/>
              </a:prstGeom>
              <a:solidFill>
                <a:srgbClr val="C66951"/>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46" name="圆角矩形 45"/>
              <p:cNvSpPr/>
              <p:nvPr>
                <p:custDataLst>
                  <p:tags r:id="rId19"/>
                </p:custDataLst>
              </p:nvPr>
            </p:nvSpPr>
            <p:spPr>
              <a:xfrm rot="4203309">
                <a:off x="3132784" y="3351360"/>
                <a:ext cx="2172914" cy="1074943"/>
              </a:xfrm>
              <a:prstGeom prst="roundRect">
                <a:avLst/>
              </a:prstGeom>
              <a:solidFill>
                <a:srgbClr val="C66951"/>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47" name="椭圆 46"/>
            <p:cNvSpPr/>
            <p:nvPr>
              <p:custDataLst>
                <p:tags r:id="rId20"/>
              </p:custDataLst>
            </p:nvPr>
          </p:nvSpPr>
          <p:spPr>
            <a:xfrm>
              <a:off x="3778250" y="2740025"/>
              <a:ext cx="87313" cy="63500"/>
            </a:xfrm>
            <a:prstGeom prst="ellipse">
              <a:avLst/>
            </a:prstGeom>
            <a:solidFill>
              <a:srgbClr val="00000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84" name="Picture 4"/>
            <p:cNvPicPr>
              <a:picLocks noChangeAspect="1" noChangeArrowheads="1"/>
            </p:cNvPicPr>
            <p:nvPr>
              <p:custDataLst>
                <p:tags r:id="rId21"/>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3587750" y="2443163"/>
              <a:ext cx="263525"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sp>
          <p:nvSpPr>
            <p:cNvPr id="15387" name="TextBox 48"/>
            <p:cNvSpPr txBox="1">
              <a:spLocks noChangeArrowheads="1"/>
            </p:cNvSpPr>
            <p:nvPr>
              <p:custDataLst>
                <p:tags r:id="rId22"/>
              </p:custDataLst>
            </p:nvPr>
          </p:nvSpPr>
          <p:spPr bwMode="auto">
            <a:xfrm rot="-1187918">
              <a:off x="3420626" y="3384866"/>
              <a:ext cx="79692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algn="ctr" eaLnBrk="1" hangingPunct="1">
                <a:lnSpc>
                  <a:spcPct val="110000"/>
                </a:lnSpc>
              </a:pPr>
              <a:r>
                <a:rPr lang="zh-CN" altLang="en-US" sz="2000" b="1" noProof="0" dirty="0" smtClean="0">
                  <a:ln>
                    <a:noFill/>
                  </a:ln>
                  <a:solidFill>
                    <a:srgbClr val="000000"/>
                  </a:solidFill>
                  <a:effectLst/>
                  <a:uLnTx/>
                  <a:uFillTx/>
                  <a:latin typeface="+mn-ea"/>
                  <a:ea typeface="+mn-ea"/>
                  <a:cs typeface="+mn-cs"/>
                  <a:sym typeface="+mn-ea"/>
                </a:rPr>
                <a:t>才能</a:t>
              </a:r>
              <a:endParaRPr lang="zh-CN" altLang="en-US" sz="2000" b="1" noProof="0" dirty="0" smtClean="0">
                <a:ln>
                  <a:noFill/>
                </a:ln>
                <a:solidFill>
                  <a:srgbClr val="000000"/>
                </a:solidFill>
                <a:effectLst/>
                <a:uLnTx/>
                <a:uFillTx/>
                <a:latin typeface="+mn-ea"/>
                <a:ea typeface="+mn-ea"/>
                <a:cs typeface="+mn-cs"/>
                <a:sym typeface="+mn-ea"/>
              </a:endParaRPr>
            </a:p>
          </p:txBody>
        </p:sp>
      </p:grpSp>
      <p:grpSp>
        <p:nvGrpSpPr>
          <p:cNvPr id="4" name="组合 3"/>
          <p:cNvGrpSpPr/>
          <p:nvPr>
            <p:custDataLst>
              <p:tags r:id="rId23"/>
            </p:custDataLst>
          </p:nvPr>
        </p:nvGrpSpPr>
        <p:grpSpPr>
          <a:xfrm>
            <a:off x="4887595" y="3030220"/>
            <a:ext cx="1013460" cy="2280920"/>
            <a:chOff x="4730750" y="2443163"/>
            <a:chExt cx="1011238" cy="2281237"/>
          </a:xfrm>
        </p:grpSpPr>
        <p:pic>
          <p:nvPicPr>
            <p:cNvPr id="15365" name="Picture 4"/>
            <p:cNvPicPr>
              <a:picLocks noChangeAspect="1" noChangeArrowheads="1"/>
            </p:cNvPicPr>
            <p:nvPr>
              <p:custDataLst>
                <p:tags r:id="rId24"/>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5181600" y="2443163"/>
              <a:ext cx="168275"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grpSp>
          <p:nvGrpSpPr>
            <p:cNvPr id="15388" name="组合 11"/>
            <p:cNvGrpSpPr/>
            <p:nvPr/>
          </p:nvGrpSpPr>
          <p:grpSpPr bwMode="auto">
            <a:xfrm>
              <a:off x="4730750" y="2738438"/>
              <a:ext cx="1011238" cy="1985962"/>
              <a:chOff x="5438848" y="2770844"/>
              <a:chExt cx="1266714" cy="2196019"/>
            </a:xfrm>
          </p:grpSpPr>
          <p:sp>
            <p:nvSpPr>
              <p:cNvPr id="72" name="圆角矩形 71"/>
              <p:cNvSpPr/>
              <p:nvPr>
                <p:custDataLst>
                  <p:tags r:id="rId25"/>
                </p:custDataLst>
              </p:nvPr>
            </p:nvSpPr>
            <p:spPr>
              <a:xfrm rot="3600000">
                <a:off x="5140713" y="3379195"/>
                <a:ext cx="2173199" cy="956498"/>
              </a:xfrm>
              <a:prstGeom prst="roundRect">
                <a:avLst/>
              </a:prstGeom>
              <a:solidFill>
                <a:srgbClr val="928B70"/>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73" name="圆角矩形 72"/>
              <p:cNvSpPr/>
              <p:nvPr>
                <p:custDataLst>
                  <p:tags r:id="rId26"/>
                </p:custDataLst>
              </p:nvPr>
            </p:nvSpPr>
            <p:spPr>
              <a:xfrm rot="4203309">
                <a:off x="4889862" y="3342934"/>
                <a:ext cx="2172915" cy="1074943"/>
              </a:xfrm>
              <a:prstGeom prst="roundRect">
                <a:avLst/>
              </a:prstGeom>
              <a:solidFill>
                <a:srgbClr val="BF974D"/>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75" name="椭圆 74"/>
            <p:cNvSpPr/>
            <p:nvPr>
              <p:custDataLst>
                <p:tags r:id="rId27"/>
              </p:custDataLst>
            </p:nvPr>
          </p:nvSpPr>
          <p:spPr>
            <a:xfrm>
              <a:off x="5108575" y="2740025"/>
              <a:ext cx="88900" cy="63500"/>
            </a:xfrm>
            <a:prstGeom prst="ellipse">
              <a:avLst/>
            </a:prstGeom>
            <a:solidFill>
              <a:srgbClr val="00000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90" name="Picture 4"/>
            <p:cNvPicPr>
              <a:picLocks noChangeAspect="1" noChangeArrowheads="1"/>
            </p:cNvPicPr>
            <p:nvPr>
              <p:custDataLst>
                <p:tags r:id="rId28"/>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4919663" y="2443163"/>
              <a:ext cx="261937"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sp>
          <p:nvSpPr>
            <p:cNvPr id="15393" name="TextBox 48"/>
            <p:cNvSpPr txBox="1">
              <a:spLocks noChangeArrowheads="1"/>
            </p:cNvSpPr>
            <p:nvPr>
              <p:custDataLst>
                <p:tags r:id="rId29"/>
              </p:custDataLst>
            </p:nvPr>
          </p:nvSpPr>
          <p:spPr bwMode="auto">
            <a:xfrm rot="-1187918">
              <a:off x="4867272" y="3341045"/>
              <a:ext cx="79692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algn="ctr" eaLnBrk="1" hangingPunct="1">
                <a:lnSpc>
                  <a:spcPct val="110000"/>
                </a:lnSpc>
              </a:pPr>
              <a:r>
                <a:rPr lang="zh-CN" altLang="en-US" sz="2000" b="1" noProof="0" dirty="0" smtClean="0">
                  <a:ln>
                    <a:noFill/>
                  </a:ln>
                  <a:solidFill>
                    <a:srgbClr val="000000"/>
                  </a:solidFill>
                  <a:effectLst/>
                  <a:uLnTx/>
                  <a:uFillTx/>
                  <a:latin typeface="+mn-ea"/>
                  <a:ea typeface="+mn-ea"/>
                  <a:cs typeface="+mn-cs"/>
                  <a:sym typeface="+mn-ea"/>
                </a:rPr>
                <a:t>相似性</a:t>
              </a:r>
              <a:endParaRPr lang="zh-CN" altLang="en-US" sz="2000" b="1" noProof="0" dirty="0" smtClean="0">
                <a:ln>
                  <a:noFill/>
                </a:ln>
                <a:solidFill>
                  <a:srgbClr val="000000"/>
                </a:solidFill>
                <a:effectLst/>
                <a:uLnTx/>
                <a:uFillTx/>
                <a:latin typeface="+mn-ea"/>
                <a:ea typeface="+mn-ea"/>
                <a:cs typeface="+mn-cs"/>
                <a:sym typeface="+mn-ea"/>
              </a:endParaRPr>
            </a:p>
          </p:txBody>
        </p:sp>
      </p:grpSp>
      <p:grpSp>
        <p:nvGrpSpPr>
          <p:cNvPr id="11" name="组合 10"/>
          <p:cNvGrpSpPr/>
          <p:nvPr>
            <p:custDataLst>
              <p:tags r:id="rId30"/>
            </p:custDataLst>
          </p:nvPr>
        </p:nvGrpSpPr>
        <p:grpSpPr>
          <a:xfrm>
            <a:off x="6218555" y="3051175"/>
            <a:ext cx="1012825" cy="2280920"/>
            <a:chOff x="6062663" y="2443163"/>
            <a:chExt cx="1011237" cy="2281237"/>
          </a:xfrm>
        </p:grpSpPr>
        <p:pic>
          <p:nvPicPr>
            <p:cNvPr id="15366" name="Picture 4"/>
            <p:cNvPicPr>
              <a:picLocks noChangeAspect="1" noChangeArrowheads="1"/>
            </p:cNvPicPr>
            <p:nvPr>
              <p:custDataLst>
                <p:tags r:id="rId31"/>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6513513" y="2443163"/>
              <a:ext cx="168275"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grpSp>
          <p:nvGrpSpPr>
            <p:cNvPr id="15394" name="组合 12"/>
            <p:cNvGrpSpPr/>
            <p:nvPr/>
          </p:nvGrpSpPr>
          <p:grpSpPr bwMode="auto">
            <a:xfrm>
              <a:off x="6062663" y="2738438"/>
              <a:ext cx="1011237" cy="1985962"/>
              <a:chOff x="6994611" y="2770845"/>
              <a:chExt cx="1266703" cy="2196017"/>
            </a:xfrm>
          </p:grpSpPr>
          <p:sp>
            <p:nvSpPr>
              <p:cNvPr id="82" name="圆角矩形 81"/>
              <p:cNvSpPr/>
              <p:nvPr>
                <p:custDataLst>
                  <p:tags r:id="rId32"/>
                </p:custDataLst>
              </p:nvPr>
            </p:nvSpPr>
            <p:spPr>
              <a:xfrm rot="3600000">
                <a:off x="6696470" y="3379199"/>
                <a:ext cx="2173197" cy="956490"/>
              </a:xfrm>
              <a:prstGeom prst="roundRect">
                <a:avLst/>
              </a:prstGeom>
              <a:solidFill>
                <a:srgbClr val="C66951"/>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84" name="圆角矩形 83"/>
              <p:cNvSpPr/>
              <p:nvPr>
                <p:custDataLst>
                  <p:tags r:id="rId33"/>
                </p:custDataLst>
              </p:nvPr>
            </p:nvSpPr>
            <p:spPr>
              <a:xfrm rot="4203309">
                <a:off x="6445626" y="3342933"/>
                <a:ext cx="2172914" cy="1074943"/>
              </a:xfrm>
              <a:prstGeom prst="roundRect">
                <a:avLst/>
              </a:prstGeom>
              <a:solidFill>
                <a:srgbClr val="C66951"/>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85" name="椭圆 84"/>
            <p:cNvSpPr/>
            <p:nvPr>
              <p:custDataLst>
                <p:tags r:id="rId34"/>
              </p:custDataLst>
            </p:nvPr>
          </p:nvSpPr>
          <p:spPr>
            <a:xfrm>
              <a:off x="6440488" y="2740025"/>
              <a:ext cx="87312" cy="63500"/>
            </a:xfrm>
            <a:prstGeom prst="ellipse">
              <a:avLst/>
            </a:prstGeom>
            <a:solidFill>
              <a:srgbClr val="00000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15396" name="Picture 4"/>
            <p:cNvPicPr>
              <a:picLocks noChangeAspect="1" noChangeArrowheads="1"/>
            </p:cNvPicPr>
            <p:nvPr>
              <p:custDataLst>
                <p:tags r:id="rId35"/>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6251575" y="2443163"/>
              <a:ext cx="261938"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sp>
          <p:nvSpPr>
            <p:cNvPr id="15399" name="TextBox 48"/>
            <p:cNvSpPr txBox="1">
              <a:spLocks noChangeArrowheads="1"/>
            </p:cNvSpPr>
            <p:nvPr>
              <p:custDataLst>
                <p:tags r:id="rId36"/>
              </p:custDataLst>
            </p:nvPr>
          </p:nvSpPr>
          <p:spPr bwMode="auto">
            <a:xfrm rot="-1187918">
              <a:off x="6243233" y="3320087"/>
              <a:ext cx="798513"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000" b="1" noProof="0" dirty="0" smtClean="0">
                  <a:ln>
                    <a:noFill/>
                  </a:ln>
                  <a:solidFill>
                    <a:srgbClr val="000000"/>
                  </a:solidFill>
                  <a:effectLst/>
                  <a:uLnTx/>
                  <a:uFillTx/>
                  <a:latin typeface="+mn-ea"/>
                  <a:ea typeface="+mn-ea"/>
                  <a:cs typeface="+mn-cs"/>
                  <a:sym typeface="+mn-ea"/>
                </a:rPr>
                <a:t>自我表露</a:t>
              </a:r>
              <a:endParaRPr lang="zh-CN" altLang="en-US" sz="2000" b="1" noProof="0" dirty="0" smtClean="0">
                <a:ln>
                  <a:noFill/>
                </a:ln>
                <a:solidFill>
                  <a:srgbClr val="000000"/>
                </a:solidFill>
                <a:effectLst/>
                <a:uLnTx/>
                <a:uFillTx/>
                <a:latin typeface="+mn-ea"/>
                <a:ea typeface="+mn-ea"/>
                <a:cs typeface="+mn-cs"/>
                <a:sym typeface="+mn-ea"/>
              </a:endParaRPr>
            </a:p>
          </p:txBody>
        </p:sp>
      </p:grpSp>
      <p:grpSp>
        <p:nvGrpSpPr>
          <p:cNvPr id="14" name="组合 13"/>
          <p:cNvGrpSpPr/>
          <p:nvPr>
            <p:custDataLst>
              <p:tags r:id="rId37"/>
            </p:custDataLst>
          </p:nvPr>
        </p:nvGrpSpPr>
        <p:grpSpPr>
          <a:xfrm>
            <a:off x="7696835" y="3030220"/>
            <a:ext cx="1013460" cy="2280920"/>
            <a:chOff x="4730750" y="2443163"/>
            <a:chExt cx="1011238" cy="2281237"/>
          </a:xfrm>
        </p:grpSpPr>
        <p:pic>
          <p:nvPicPr>
            <p:cNvPr id="15" name="Picture 4"/>
            <p:cNvPicPr>
              <a:picLocks noChangeAspect="1" noChangeArrowheads="1"/>
            </p:cNvPicPr>
            <p:nvPr>
              <p:custDataLst>
                <p:tags r:id="rId38"/>
              </p:custDataLst>
            </p:nvPr>
          </p:nvPicPr>
          <p:blipFill>
            <a:blip r:embed="rId3" cstate="print">
              <a:extLst>
                <a:ext uri="{28A0092B-C50C-407E-A947-70E740481C1C}">
                  <a14:useLocalDpi xmlns:a14="http://schemas.microsoft.com/office/drawing/2010/main" val="0"/>
                </a:ext>
              </a:extLst>
            </a:blip>
            <a:srcRect l="61087"/>
            <a:stretch>
              <a:fillRect/>
            </a:stretch>
          </p:blipFill>
          <p:spPr bwMode="auto">
            <a:xfrm>
              <a:off x="5181600" y="2443163"/>
              <a:ext cx="168275"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grpSp>
          <p:nvGrpSpPr>
            <p:cNvPr id="16" name="组合 11"/>
            <p:cNvGrpSpPr/>
            <p:nvPr/>
          </p:nvGrpSpPr>
          <p:grpSpPr bwMode="auto">
            <a:xfrm>
              <a:off x="4730750" y="2738438"/>
              <a:ext cx="1011238" cy="1985962"/>
              <a:chOff x="5438848" y="2770844"/>
              <a:chExt cx="1266714" cy="2196019"/>
            </a:xfrm>
          </p:grpSpPr>
          <p:sp>
            <p:nvSpPr>
              <p:cNvPr id="17" name="圆角矩形 16"/>
              <p:cNvSpPr/>
              <p:nvPr>
                <p:custDataLst>
                  <p:tags r:id="rId39"/>
                </p:custDataLst>
              </p:nvPr>
            </p:nvSpPr>
            <p:spPr>
              <a:xfrm rot="3600000">
                <a:off x="5140713" y="3379195"/>
                <a:ext cx="2173199" cy="956498"/>
              </a:xfrm>
              <a:prstGeom prst="roundRect">
                <a:avLst/>
              </a:prstGeom>
              <a:solidFill>
                <a:srgbClr val="928B70"/>
              </a:solidFill>
              <a:ln w="25400" cap="flat" cmpd="sng" algn="ctr">
                <a:noFill/>
                <a:prstDash val="solid"/>
              </a:ln>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sp>
            <p:nvSpPr>
              <p:cNvPr id="18" name="圆角矩形 17"/>
              <p:cNvSpPr/>
              <p:nvPr>
                <p:custDataLst>
                  <p:tags r:id="rId40"/>
                </p:custDataLst>
              </p:nvPr>
            </p:nvSpPr>
            <p:spPr>
              <a:xfrm rot="4203309">
                <a:off x="4889862" y="3342934"/>
                <a:ext cx="2172915" cy="1074943"/>
              </a:xfrm>
              <a:prstGeom prst="roundRect">
                <a:avLst/>
              </a:prstGeom>
              <a:solidFill>
                <a:srgbClr val="BF974D"/>
              </a:solidFill>
              <a:ln w="25400" cap="flat" cmpd="sng" algn="ctr">
                <a:noFill/>
                <a:prstDash val="solid"/>
              </a:ln>
              <a:effectLst>
                <a:outerShdw blurRad="63500" sx="102000" sy="102000" algn="ctr" rotWithShape="0">
                  <a:prstClr val="black">
                    <a:alpha val="40000"/>
                  </a:prstClr>
                </a:outerShdw>
              </a:effectLst>
            </p:spPr>
            <p:txBody>
              <a:bodyPr lIns="68580" tIns="34290" rIns="68580" bIns="34290" anchor="ctr">
                <a:normAutofit/>
              </a:bodyPr>
              <a:lstStyle/>
              <a:p>
                <a:pPr algn="ctr" eaLnBrk="1" hangingPunct="1">
                  <a:spcBef>
                    <a:spcPts val="0"/>
                  </a:spcBef>
                  <a:spcAft>
                    <a:spcPts val="0"/>
                  </a:spcAft>
                  <a:defRPr/>
                </a:pPr>
                <a:endParaRPr lang="en-US" sz="1350" kern="0">
                  <a:solidFill>
                    <a:srgbClr val="333333"/>
                  </a:solidFill>
                  <a:latin typeface="+mn-lt"/>
                  <a:ea typeface="+mn-ea"/>
                </a:endParaRPr>
              </a:p>
            </p:txBody>
          </p:sp>
        </p:grpSp>
        <p:sp>
          <p:nvSpPr>
            <p:cNvPr id="19" name="椭圆 18"/>
            <p:cNvSpPr/>
            <p:nvPr>
              <p:custDataLst>
                <p:tags r:id="rId41"/>
              </p:custDataLst>
            </p:nvPr>
          </p:nvSpPr>
          <p:spPr>
            <a:xfrm>
              <a:off x="5108575" y="2740025"/>
              <a:ext cx="88900" cy="63500"/>
            </a:xfrm>
            <a:prstGeom prst="ellipse">
              <a:avLst/>
            </a:prstGeom>
            <a:solidFill>
              <a:srgbClr val="000000">
                <a:lumMod val="75000"/>
                <a:lumOff val="25000"/>
              </a:srgbClr>
            </a:soli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rgbClr val="333333"/>
                </a:solidFill>
                <a:latin typeface="+mn-lt"/>
                <a:ea typeface="+mn-ea"/>
              </a:endParaRPr>
            </a:p>
          </p:txBody>
        </p:sp>
        <p:pic>
          <p:nvPicPr>
            <p:cNvPr id="20" name="Picture 4"/>
            <p:cNvPicPr>
              <a:picLocks noChangeAspect="1" noChangeArrowheads="1"/>
            </p:cNvPicPr>
            <p:nvPr>
              <p:custDataLst>
                <p:tags r:id="rId42"/>
              </p:custDataLst>
            </p:nvPr>
          </p:nvPicPr>
          <p:blipFill>
            <a:blip r:embed="rId3" cstate="print">
              <a:extLst>
                <a:ext uri="{28A0092B-C50C-407E-A947-70E740481C1C}">
                  <a14:useLocalDpi xmlns:a14="http://schemas.microsoft.com/office/drawing/2010/main" val="0"/>
                </a:ext>
              </a:extLst>
            </a:blip>
            <a:srcRect r="38914"/>
            <a:stretch>
              <a:fillRect/>
            </a:stretch>
          </p:blipFill>
          <p:spPr bwMode="auto">
            <a:xfrm>
              <a:off x="4919663" y="2443163"/>
              <a:ext cx="261937" cy="400050"/>
            </a:xfrm>
            <a:prstGeom prst="rect">
              <a:avLst/>
            </a:prstGeom>
            <a:noFill/>
            <a:ln>
              <a:noFill/>
            </a:ln>
            <a:effectLst>
              <a:glow rad="127000">
                <a:srgbClr val="CCD1B9"/>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D1B9"/>
                    </a:outerShdw>
                  </a:effectLst>
                </a14:hiddenEffects>
              </a:ext>
            </a:extLst>
          </p:spPr>
        </p:pic>
        <p:sp>
          <p:nvSpPr>
            <p:cNvPr id="21" name="TextBox 48"/>
            <p:cNvSpPr txBox="1">
              <a:spLocks noChangeArrowheads="1"/>
            </p:cNvSpPr>
            <p:nvPr>
              <p:custDataLst>
                <p:tags r:id="rId43"/>
              </p:custDataLst>
            </p:nvPr>
          </p:nvSpPr>
          <p:spPr bwMode="auto">
            <a:xfrm rot="-1187918">
              <a:off x="4867272" y="3341045"/>
              <a:ext cx="79692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fontAlgn="base">
                <a:spcBef>
                  <a:spcPct val="0"/>
                </a:spcBef>
                <a:spcAft>
                  <a:spcPct val="0"/>
                </a:spcAft>
                <a:defRPr>
                  <a:solidFill>
                    <a:schemeClr val="tx1"/>
                  </a:solidFill>
                  <a:latin typeface="Arial" panose="020B0604020202020204" pitchFamily="34" charset="0"/>
                  <a:ea typeface="幼圆" pitchFamily="49" charset="-122"/>
                </a:defRPr>
              </a:lvl6pPr>
              <a:lvl7pPr marL="2971800" indent="-228600" fontAlgn="base">
                <a:spcBef>
                  <a:spcPct val="0"/>
                </a:spcBef>
                <a:spcAft>
                  <a:spcPct val="0"/>
                </a:spcAft>
                <a:defRPr>
                  <a:solidFill>
                    <a:schemeClr val="tx1"/>
                  </a:solidFill>
                  <a:latin typeface="Arial" panose="020B0604020202020204" pitchFamily="34" charset="0"/>
                  <a:ea typeface="幼圆" pitchFamily="49" charset="-122"/>
                </a:defRPr>
              </a:lvl7pPr>
              <a:lvl8pPr marL="3429000" indent="-228600" fontAlgn="base">
                <a:spcBef>
                  <a:spcPct val="0"/>
                </a:spcBef>
                <a:spcAft>
                  <a:spcPct val="0"/>
                </a:spcAft>
                <a:defRPr>
                  <a:solidFill>
                    <a:schemeClr val="tx1"/>
                  </a:solidFill>
                  <a:latin typeface="Arial" panose="020B0604020202020204" pitchFamily="34" charset="0"/>
                  <a:ea typeface="幼圆" pitchFamily="49" charset="-122"/>
                </a:defRPr>
              </a:lvl8pPr>
              <a:lvl9pPr marL="3886200" indent="-228600" fontAlgn="base">
                <a:spcBef>
                  <a:spcPct val="0"/>
                </a:spcBef>
                <a:spcAft>
                  <a:spcPct val="0"/>
                </a:spcAft>
                <a:defRPr>
                  <a:solidFill>
                    <a:schemeClr val="tx1"/>
                  </a:solidFill>
                  <a:latin typeface="Arial" panose="020B0604020202020204" pitchFamily="34" charset="0"/>
                  <a:ea typeface="幼圆"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000" b="1" noProof="0" dirty="0" smtClean="0">
                  <a:ln>
                    <a:noFill/>
                  </a:ln>
                  <a:solidFill>
                    <a:srgbClr val="000000"/>
                  </a:solidFill>
                  <a:effectLst/>
                  <a:uLnTx/>
                  <a:uFillTx/>
                  <a:latin typeface="+mn-ea"/>
                  <a:ea typeface="+mn-ea"/>
                  <a:cs typeface="+mn-cs"/>
                  <a:sym typeface="+mn-ea"/>
                </a:rPr>
                <a:t>个性特征</a:t>
              </a:r>
              <a:endParaRPr lang="zh-CN" altLang="en-US" sz="2000" b="1" noProof="0" dirty="0" smtClean="0">
                <a:ln>
                  <a:noFill/>
                </a:ln>
                <a:solidFill>
                  <a:srgbClr val="000000"/>
                </a:solidFill>
                <a:effectLst/>
                <a:uLnTx/>
                <a:uFillTx/>
                <a:latin typeface="+mn-ea"/>
                <a:ea typeface="+mn-ea"/>
                <a:cs typeface="+mn-cs"/>
                <a:sym typeface="+mn-ea"/>
              </a:endParaRPr>
            </a:p>
          </p:txBody>
        </p:sp>
      </p:grpSp>
      <p:sp>
        <p:nvSpPr>
          <p:cNvPr id="126" name="圆角矩形 125"/>
          <p:cNvSpPr/>
          <p:nvPr>
            <p:custDataLst>
              <p:tags r:id="rId44"/>
            </p:custDataLst>
          </p:nvPr>
        </p:nvSpPr>
        <p:spPr>
          <a:xfrm>
            <a:off x="-147955" y="3219450"/>
            <a:ext cx="9164955" cy="66675"/>
          </a:xfrm>
          <a:prstGeom prst="roundRect">
            <a:avLst>
              <a:gd name="adj" fmla="val 0"/>
            </a:avLst>
          </a:prstGeom>
          <a:gradFill flip="none" rotWithShape="1">
            <a:gsLst>
              <a:gs pos="0">
                <a:sysClr val="windowText" lastClr="000000">
                  <a:lumMod val="50000"/>
                  <a:lumOff val="50000"/>
                </a:sysClr>
              </a:gs>
              <a:gs pos="100000">
                <a:sysClr val="window" lastClr="FFFFFF">
                  <a:lumMod val="50000"/>
                  <a:shade val="67500"/>
                  <a:satMod val="115000"/>
                </a:sysClr>
              </a:gs>
              <a:gs pos="55000">
                <a:sysClr val="window" lastClr="FFFFFF">
                  <a:lumMod val="75000"/>
                </a:sysClr>
              </a:gs>
            </a:gsLst>
            <a:lin ang="5400000" scaled="1"/>
            <a:tileRect/>
          </a:gradFill>
          <a:ln w="25400" cap="flat" cmpd="sng" algn="ctr">
            <a:noFill/>
            <a:prstDash val="solid"/>
          </a:ln>
          <a:effectLst/>
        </p:spPr>
        <p:txBody>
          <a:bodyPr lIns="68579" tIns="34289" rIns="68579" bIns="34289" anchor="ctr">
            <a:normAutofit fontScale="25000" lnSpcReduction="20000"/>
          </a:bodyPr>
          <a:lstStyle/>
          <a:p>
            <a:pPr algn="ctr" eaLnBrk="1" hangingPunct="1">
              <a:spcBef>
                <a:spcPts val="0"/>
              </a:spcBef>
              <a:spcAft>
                <a:spcPts val="0"/>
              </a:spcAft>
              <a:defRPr/>
            </a:pPr>
            <a:endParaRPr lang="zh-CN" altLang="en-US" sz="1350" kern="0">
              <a:solidFill>
                <a:sysClr val="window" lastClr="FFFFFF"/>
              </a:solidFill>
              <a:latin typeface="+mn-lt"/>
              <a:ea typeface="+mn-ea"/>
            </a:endParaRPr>
          </a:p>
        </p:txBody>
      </p:sp>
      <p:sp>
        <p:nvSpPr>
          <p:cNvPr id="6" name="矩形 5"/>
          <p:cNvSpPr/>
          <p:nvPr/>
        </p:nvSpPr>
        <p:spPr>
          <a:xfrm>
            <a:off x="2980249" y="-64366"/>
            <a:ext cx="5337071"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第三节 大学生人际交往能力的培养</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ppt_x"/>
                                          </p:val>
                                        </p:tav>
                                        <p:tav tm="100000">
                                          <p:val>
                                            <p:strVal val="#ppt_x"/>
                                          </p:val>
                                        </p:tav>
                                      </p:tavLst>
                                    </p:anim>
                                    <p:anim calcmode="lin" valueType="num">
                                      <p:cBhvr additive="base">
                                        <p:cTn id="8"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par>
                                <p:cTn id="26" presetID="16" presetClass="entr" presetSubtype="2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barn(inVertical)">
                                      <p:cBhvr>
                                        <p:cTn id="3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1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1"/>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3" name="TextBox 2"/>
          <p:cNvSpPr txBox="1"/>
          <p:nvPr/>
        </p:nvSpPr>
        <p:spPr>
          <a:xfrm>
            <a:off x="539750" y="1125538"/>
            <a:ext cx="7632700" cy="1066800"/>
          </a:xfrm>
          <a:prstGeom prst="rect">
            <a:avLst/>
          </a:prstGeom>
          <a:noFill/>
        </p:spPr>
        <p:txBody>
          <a:bodyPr>
            <a:spAutoFit/>
          </a:bodyPr>
          <a:lstStyle/>
          <a:p>
            <a:pPr marL="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、时空邻近性</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p:txBody>
      </p:sp>
      <p:pic>
        <p:nvPicPr>
          <p:cNvPr id="25603" name="图片 1"/>
          <p:cNvPicPr>
            <a:picLocks noChangeAspect="1"/>
          </p:cNvPicPr>
          <p:nvPr/>
        </p:nvPicPr>
        <p:blipFill>
          <a:blip r:embed="rId1" cstate="print"/>
          <a:stretch>
            <a:fillRect/>
          </a:stretch>
        </p:blipFill>
        <p:spPr>
          <a:xfrm>
            <a:off x="4859973" y="2527618"/>
            <a:ext cx="3706812" cy="2720975"/>
          </a:xfrm>
          <a:prstGeom prst="rect">
            <a:avLst/>
          </a:prstGeom>
          <a:noFill/>
          <a:ln w="9525">
            <a:noFill/>
          </a:ln>
        </p:spPr>
      </p:pic>
      <p:sp>
        <p:nvSpPr>
          <p:cNvPr id="2" name="文本框 1"/>
          <p:cNvSpPr txBox="1"/>
          <p:nvPr/>
        </p:nvSpPr>
        <p:spPr>
          <a:xfrm>
            <a:off x="1126490" y="2597150"/>
            <a:ext cx="3733800" cy="2651760"/>
          </a:xfrm>
          <a:prstGeom prst="rect">
            <a:avLst/>
          </a:prstGeom>
          <a:noFill/>
        </p:spPr>
        <p:txBody>
          <a:bodyPr wrap="square" rtlCol="0">
            <a:spAutoFit/>
          </a:bodyPr>
          <a:lstStyle/>
          <a:p>
            <a:pPr marL="0" marR="0" lvl="0" indent="45720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noProof="0" dirty="0">
                <a:ln>
                  <a:noFill/>
                </a:ln>
                <a:effectLst/>
                <a:uLnTx/>
                <a:uFillTx/>
                <a:latin typeface="创艺简标宋" charset="0"/>
                <a:ea typeface="创艺简标宋" charset="0"/>
                <a:cs typeface="+mn-cs"/>
                <a:sym typeface="+mn-ea"/>
              </a:rPr>
              <a:t>邻近性是指如果其他条件相同，人们在时空上越接近，双方交往和接触的机会就越多，彼此间容易形成密切的人际关系。 “青梅竹马”、“远亲不如近邻” 。</a:t>
            </a:r>
            <a:endParaRPr lang="zh-CN" altLang="en-US" sz="2400" dirty="0">
              <a:latin typeface="创艺简标宋" charset="0"/>
              <a:ea typeface="创艺简标宋" charset="0"/>
            </a:endParaRPr>
          </a:p>
        </p:txBody>
      </p:sp>
      <p:sp>
        <p:nvSpPr>
          <p:cNvPr id="6" name="矩形 5"/>
          <p:cNvSpPr/>
          <p:nvPr/>
        </p:nvSpPr>
        <p:spPr>
          <a:xfrm>
            <a:off x="2980249" y="-64366"/>
            <a:ext cx="5337071"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第三节 大学生人际交往能力的培养</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pic>
        <p:nvPicPr>
          <p:cNvPr id="7" name="Picture 4" descr="C:\Users\Administrator\AppData\Roaming\Tencent\Users\543696556\QQ\WinTemp\RichOle\RD()UG@S2Q(_]GPPWM))KQQ.png"/>
          <p:cNvPicPr>
            <a:picLocks noChangeAspect="1" noChangeArrowheads="1"/>
          </p:cNvPicPr>
          <p:nvPr/>
        </p:nvPicPr>
        <p:blipFill>
          <a:blip r:embed="rId2" cstate="print"/>
          <a:srcRect/>
          <a:stretch>
            <a:fillRect/>
          </a:stretch>
        </p:blipFill>
        <p:spPr bwMode="auto">
          <a:xfrm>
            <a:off x="0" y="1341438"/>
            <a:ext cx="9034463" cy="36718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25603"/>
                                        </p:tgtEl>
                                        <p:attrNameLst>
                                          <p:attrName>style.visibility</p:attrName>
                                        </p:attrNameLst>
                                      </p:cBhvr>
                                      <p:to>
                                        <p:strVal val="visible"/>
                                      </p:to>
                                    </p:set>
                                    <p:animEffect transition="in" filter="barn(inVertical)">
                                      <p:cBhvr>
                                        <p:cTn id="16" dur="500"/>
                                        <p:tgtEl>
                                          <p:spTgt spid="2560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1"/>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26626" name="矩形 2"/>
          <p:cNvSpPr/>
          <p:nvPr/>
        </p:nvSpPr>
        <p:spPr>
          <a:xfrm>
            <a:off x="827088" y="1125538"/>
            <a:ext cx="7632700" cy="1310640"/>
          </a:xfrm>
          <a:prstGeom prst="rect">
            <a:avLst/>
          </a:prstGeom>
          <a:noFill/>
          <a:ln w="9525">
            <a:noFill/>
          </a:ln>
        </p:spPr>
        <p:txBody>
          <a:bodyPr anchor="t">
            <a:spAutoFit/>
          </a:bodyPr>
          <a:lstStyle/>
          <a:p>
            <a:pPr lvl="0" indent="0" eaLnBrk="1" hangingPunct="1"/>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、外表吸引力</a:t>
            </a:r>
            <a:endParaRPr lang="en-US" altLang="zh-CN" sz="2400" b="1" dirty="0">
              <a:latin typeface="Arial" panose="020B0604020202020204" pitchFamily="34" charset="0"/>
              <a:ea typeface="宋体" panose="02010600030101010101" pitchFamily="2" charset="-122"/>
            </a:endParaRPr>
          </a:p>
          <a:p>
            <a:pPr lvl="0" indent="0" eaLnBrk="1" hangingPunct="1"/>
            <a:endParaRPr lang="en-US" altLang="zh-CN" b="1" dirty="0">
              <a:latin typeface="Arial" panose="020B0604020202020204" pitchFamily="34" charset="0"/>
              <a:ea typeface="宋体" panose="02010600030101010101" pitchFamily="2" charset="-122"/>
            </a:endParaRPr>
          </a:p>
          <a:p>
            <a:pPr lvl="0" indent="0" algn="just" eaLnBrk="1" hangingPunct="1"/>
            <a:endParaRPr lang="en-US" altLang="zh-CN" sz="2000" dirty="0">
              <a:latin typeface="Arial" panose="020B0604020202020204" pitchFamily="34" charset="0"/>
              <a:ea typeface="宋体" panose="02010600030101010101" pitchFamily="2" charset="-122"/>
            </a:endParaRPr>
          </a:p>
          <a:p>
            <a:pPr lvl="0" indent="0" eaLnBrk="1" hangingPunct="1"/>
            <a:endParaRPr lang="en-US" altLang="zh-CN" dirty="0">
              <a:latin typeface="Arial" panose="020B0604020202020204" pitchFamily="34" charset="0"/>
              <a:ea typeface="宋体" panose="02010600030101010101" pitchFamily="2" charset="-122"/>
            </a:endParaRPr>
          </a:p>
        </p:txBody>
      </p:sp>
      <p:sp>
        <p:nvSpPr>
          <p:cNvPr id="2" name="文本框 1"/>
          <p:cNvSpPr txBox="1"/>
          <p:nvPr/>
        </p:nvSpPr>
        <p:spPr>
          <a:xfrm>
            <a:off x="754020" y="1700808"/>
            <a:ext cx="7705768" cy="3046988"/>
          </a:xfrm>
          <a:prstGeom prst="rect">
            <a:avLst/>
          </a:prstGeom>
          <a:noFill/>
        </p:spPr>
        <p:txBody>
          <a:bodyPr wrap="square" rtlCol="0">
            <a:spAutoFit/>
          </a:bodyPr>
          <a:lstStyle/>
          <a:p>
            <a:r>
              <a:rPr lang="zh-CN" altLang="en-US" sz="2400" dirty="0" smtClean="0">
                <a:latin typeface="创艺简标宋" charset="0"/>
                <a:ea typeface="创艺简标宋" charset="0"/>
                <a:sym typeface="+mn-ea"/>
              </a:rPr>
              <a:t>首因效应</a:t>
            </a:r>
            <a:r>
              <a:rPr lang="zh-CN" altLang="en-US" sz="2400" dirty="0">
                <a:latin typeface="创艺简标宋" charset="0"/>
                <a:ea typeface="创艺简标宋" charset="0"/>
                <a:sym typeface="+mn-ea"/>
              </a:rPr>
              <a:t>中，外表具有吸引力的人更受人欢迎，在初次见面中，外表特征占有重要地位</a:t>
            </a:r>
            <a:r>
              <a:rPr lang="zh-CN" altLang="en-US" sz="2400" dirty="0" smtClean="0">
                <a:latin typeface="创艺简标宋" charset="0"/>
                <a:ea typeface="创艺简标宋" charset="0"/>
                <a:sym typeface="+mn-ea"/>
              </a:rPr>
              <a:t>。</a:t>
            </a:r>
            <a:endParaRPr lang="en-US" altLang="zh-CN" sz="2400" dirty="0" smtClean="0">
              <a:latin typeface="创艺简标宋" charset="0"/>
              <a:ea typeface="创艺简标宋" charset="0"/>
              <a:sym typeface="+mn-ea"/>
            </a:endParaRPr>
          </a:p>
          <a:p>
            <a:endParaRPr lang="en-US" altLang="zh-CN" sz="2400" dirty="0" smtClean="0">
              <a:latin typeface="创艺简标宋" charset="0"/>
              <a:ea typeface="创艺简标宋" charset="0"/>
              <a:sym typeface="+mn-ea"/>
            </a:endParaRPr>
          </a:p>
          <a:p>
            <a:r>
              <a:rPr lang="zh-CN" altLang="en-US" sz="2400" dirty="0" smtClean="0">
                <a:latin typeface="创艺简标宋" charset="0"/>
                <a:ea typeface="创艺简标宋" charset="0"/>
                <a:sym typeface="+mn-ea"/>
              </a:rPr>
              <a:t>随着对交往对方其他信息的获得，外貌的作用会逐渐减小。</a:t>
            </a:r>
            <a:endParaRPr lang="en-US" altLang="zh-CN" sz="2400" dirty="0" smtClean="0">
              <a:latin typeface="创艺简标宋" charset="0"/>
              <a:ea typeface="创艺简标宋" charset="0"/>
              <a:sym typeface="+mn-ea"/>
            </a:endParaRPr>
          </a:p>
          <a:p>
            <a:endParaRPr lang="en-US" altLang="zh-CN" sz="2400" dirty="0" smtClean="0">
              <a:latin typeface="创艺简标宋" charset="0"/>
              <a:ea typeface="创艺简标宋" charset="0"/>
              <a:sym typeface="+mn-ea"/>
            </a:endParaRPr>
          </a:p>
          <a:p>
            <a:r>
              <a:rPr lang="zh-CN" altLang="en-US" sz="2400" dirty="0" smtClean="0">
                <a:latin typeface="创艺简标宋" charset="0"/>
                <a:ea typeface="创艺简标宋" charset="0"/>
                <a:sym typeface="+mn-ea"/>
              </a:rPr>
              <a:t>斯特罗毕的研究表明，身体方面的吸引在选择婚姻伴侣时没有选择约会伴侣时那么重要。</a:t>
            </a:r>
            <a:endParaRPr lang="zh-CN" altLang="en-US" sz="2400" dirty="0">
              <a:latin typeface="创艺简标宋" charset="0"/>
              <a:ea typeface="创艺简标宋" charset="0"/>
            </a:endParaRPr>
          </a:p>
        </p:txBody>
      </p:sp>
      <p:sp>
        <p:nvSpPr>
          <p:cNvPr id="6" name="矩形 5"/>
          <p:cNvSpPr/>
          <p:nvPr/>
        </p:nvSpPr>
        <p:spPr>
          <a:xfrm>
            <a:off x="2980249" y="-64366"/>
            <a:ext cx="5337071"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第三节 大学生人际交往能力的培养</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pic>
        <p:nvPicPr>
          <p:cNvPr id="15362" name="Picture 2" descr="http://p9.pstatp.com/large/pgc-image/15397442187580543f73af5"/>
          <p:cNvPicPr>
            <a:picLocks noChangeAspect="1" noChangeArrowheads="1"/>
          </p:cNvPicPr>
          <p:nvPr/>
        </p:nvPicPr>
        <p:blipFill>
          <a:blip r:embed="rId1" cstate="print"/>
          <a:srcRect/>
          <a:stretch>
            <a:fillRect/>
          </a:stretch>
        </p:blipFill>
        <p:spPr bwMode="auto">
          <a:xfrm>
            <a:off x="5508104" y="4437112"/>
            <a:ext cx="2498643" cy="18739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down)">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27650" name="矩形 2"/>
          <p:cNvSpPr/>
          <p:nvPr/>
        </p:nvSpPr>
        <p:spPr>
          <a:xfrm>
            <a:off x="1116013" y="1341438"/>
            <a:ext cx="4572000" cy="461962"/>
          </a:xfrm>
          <a:prstGeom prst="rect">
            <a:avLst/>
          </a:prstGeom>
          <a:noFill/>
          <a:ln w="9525">
            <a:noFill/>
          </a:ln>
        </p:spPr>
        <p:txBody>
          <a:bodyPr anchor="t">
            <a:spAutoFit/>
          </a:bodyPr>
          <a:lstStyle/>
          <a:p>
            <a:pPr lvl="0" indent="0" eaLnBrk="1" hangingPunct="1"/>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、才能</a:t>
            </a:r>
            <a:endParaRPr lang="en-US" altLang="zh-CN" sz="2400" b="1" dirty="0">
              <a:latin typeface="Arial" panose="020B0604020202020204" pitchFamily="34" charset="0"/>
              <a:ea typeface="宋体" panose="02010600030101010101" pitchFamily="2" charset="-122"/>
            </a:endParaRPr>
          </a:p>
        </p:txBody>
      </p:sp>
      <p:pic>
        <p:nvPicPr>
          <p:cNvPr id="27652" name="图片 1">
            <a:hlinkClick r:id="rId1" action="ppaction://hlinkfile"/>
          </p:cNvPr>
          <p:cNvPicPr>
            <a:picLocks noChangeAspect="1"/>
          </p:cNvPicPr>
          <p:nvPr/>
        </p:nvPicPr>
        <p:blipFill>
          <a:blip r:embed="rId2" cstate="print"/>
          <a:stretch>
            <a:fillRect/>
          </a:stretch>
        </p:blipFill>
        <p:spPr>
          <a:xfrm>
            <a:off x="6536993" y="4221088"/>
            <a:ext cx="2407579" cy="1859017"/>
          </a:xfrm>
          <a:prstGeom prst="rect">
            <a:avLst/>
          </a:prstGeom>
          <a:noFill/>
          <a:ln w="9525">
            <a:noFill/>
          </a:ln>
        </p:spPr>
      </p:pic>
      <p:sp>
        <p:nvSpPr>
          <p:cNvPr id="2" name="文本框 1"/>
          <p:cNvSpPr txBox="1"/>
          <p:nvPr/>
        </p:nvSpPr>
        <p:spPr>
          <a:xfrm>
            <a:off x="1110316" y="4195919"/>
            <a:ext cx="5117868" cy="1200329"/>
          </a:xfrm>
          <a:prstGeom prst="rect">
            <a:avLst/>
          </a:prstGeom>
          <a:noFill/>
        </p:spPr>
        <p:txBody>
          <a:bodyPr wrap="square" rtlCol="0">
            <a:spAutoFit/>
          </a:bodyPr>
          <a:lstStyle/>
          <a:p>
            <a:r>
              <a:rPr lang="zh-CN" altLang="en-US" sz="2400" dirty="0">
                <a:latin typeface="创艺简标宋" charset="0"/>
                <a:ea typeface="创艺简标宋" charset="0"/>
                <a:sym typeface="+mn-ea"/>
              </a:rPr>
              <a:t>社会心理学家阿伦森的研究结果显示：</a:t>
            </a:r>
            <a:endParaRPr lang="zh-CN" altLang="en-US" sz="2400" dirty="0">
              <a:latin typeface="创艺简标宋" charset="0"/>
              <a:ea typeface="创艺简标宋" charset="0"/>
              <a:sym typeface="+mn-ea"/>
            </a:endParaRPr>
          </a:p>
          <a:p>
            <a:r>
              <a:rPr lang="zh-CN" altLang="en-US" sz="2400" dirty="0">
                <a:latin typeface="创艺简标宋" charset="0"/>
                <a:ea typeface="创艺简标宋" charset="0"/>
                <a:sym typeface="+mn-ea"/>
              </a:rPr>
              <a:t>人们对那些有才能但不完美的人更加情有独钟。</a:t>
            </a:r>
            <a:endParaRPr lang="zh-CN" altLang="en-US" sz="2400" dirty="0">
              <a:latin typeface="创艺简标宋" charset="0"/>
              <a:ea typeface="创艺简标宋" charset="0"/>
            </a:endParaRPr>
          </a:p>
        </p:txBody>
      </p:sp>
      <p:sp>
        <p:nvSpPr>
          <p:cNvPr id="6" name="文本框 5"/>
          <p:cNvSpPr txBox="1"/>
          <p:nvPr/>
        </p:nvSpPr>
        <p:spPr>
          <a:xfrm>
            <a:off x="1110316" y="1908108"/>
            <a:ext cx="7834256" cy="1938992"/>
          </a:xfrm>
          <a:prstGeom prst="rect">
            <a:avLst/>
          </a:prstGeom>
          <a:noFill/>
        </p:spPr>
        <p:txBody>
          <a:bodyPr wrap="square" rtlCol="0">
            <a:spAutoFit/>
          </a:bodyPr>
          <a:lstStyle/>
          <a:p>
            <a:r>
              <a:rPr lang="zh-CN" altLang="en-US" sz="2400" dirty="0" smtClean="0">
                <a:latin typeface="创艺简标宋" charset="0"/>
                <a:ea typeface="创艺简标宋" charset="0"/>
              </a:rPr>
              <a:t>研究表明，在一般情况下，人们喜欢有能力、有水平或在某一方面有一定专长的人。但在一个群体中，最有能力、最能出好主意的人往往不是最受喜欢的人。</a:t>
            </a:r>
            <a:endParaRPr lang="en-US" altLang="zh-CN" sz="2400" dirty="0" smtClean="0">
              <a:latin typeface="创艺简标宋" charset="0"/>
              <a:ea typeface="创艺简标宋" charset="0"/>
            </a:endParaRPr>
          </a:p>
          <a:p>
            <a:r>
              <a:rPr lang="zh-CN" altLang="en-US" sz="2400" dirty="0" smtClean="0">
                <a:latin typeface="创艺简标宋" charset="0"/>
                <a:ea typeface="创艺简标宋" charset="0"/>
              </a:rPr>
              <a:t>虽然人们爱慕在各方面比自己优秀的人，但当他们过于优秀甚至对自己形成了一定心理压力时，往往会敬而远之。</a:t>
            </a:r>
            <a:endParaRPr lang="zh-CN" altLang="en-US" sz="2400" dirty="0">
              <a:latin typeface="创艺简标宋" charset="0"/>
              <a:ea typeface="创艺简标宋" charset="0"/>
            </a:endParaRPr>
          </a:p>
        </p:txBody>
      </p:sp>
      <p:sp>
        <p:nvSpPr>
          <p:cNvPr id="7" name="矩形 6"/>
          <p:cNvSpPr/>
          <p:nvPr/>
        </p:nvSpPr>
        <p:spPr>
          <a:xfrm>
            <a:off x="2980249" y="-64366"/>
            <a:ext cx="5337071"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第三节 大学生人际交往能力的培养</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1000"/>
                                        <p:tgtEl>
                                          <p:spTgt spid="27650"/>
                                        </p:tgtEl>
                                      </p:cBhvr>
                                    </p:animEffect>
                                    <p:anim calcmode="lin" valueType="num">
                                      <p:cBhvr>
                                        <p:cTn id="8" dur="1000" fill="hold"/>
                                        <p:tgtEl>
                                          <p:spTgt spid="27650"/>
                                        </p:tgtEl>
                                        <p:attrNameLst>
                                          <p:attrName>ppt_x</p:attrName>
                                        </p:attrNameLst>
                                      </p:cBhvr>
                                      <p:tavLst>
                                        <p:tav tm="0">
                                          <p:val>
                                            <p:strVal val="#ppt_x"/>
                                          </p:val>
                                        </p:tav>
                                        <p:tav tm="100000">
                                          <p:val>
                                            <p:strVal val="#ppt_x"/>
                                          </p:val>
                                        </p:tav>
                                      </p:tavLst>
                                    </p:anim>
                                    <p:anim calcmode="lin" valueType="num">
                                      <p:cBhvr>
                                        <p:cTn id="9" dur="1000" fill="hold"/>
                                        <p:tgtEl>
                                          <p:spTgt spid="276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7652"/>
                                        </p:tgtEl>
                                        <p:attrNameLst>
                                          <p:attrName>style.visibility</p:attrName>
                                        </p:attrNameLst>
                                      </p:cBhvr>
                                      <p:to>
                                        <p:strVal val="visible"/>
                                      </p:to>
                                    </p:set>
                                    <p:animEffect transition="in" filter="fade">
                                      <p:cBhvr>
                                        <p:cTn id="19" dur="1000"/>
                                        <p:tgtEl>
                                          <p:spTgt spid="27652"/>
                                        </p:tgtEl>
                                      </p:cBhvr>
                                    </p:animEffect>
                                    <p:anim calcmode="lin" valueType="num">
                                      <p:cBhvr>
                                        <p:cTn id="20" dur="1000" fill="hold"/>
                                        <p:tgtEl>
                                          <p:spTgt spid="27652"/>
                                        </p:tgtEl>
                                        <p:attrNameLst>
                                          <p:attrName>ppt_x</p:attrName>
                                        </p:attrNameLst>
                                      </p:cBhvr>
                                      <p:tavLst>
                                        <p:tav tm="0">
                                          <p:val>
                                            <p:strVal val="#ppt_x"/>
                                          </p:val>
                                        </p:tav>
                                        <p:tav tm="100000">
                                          <p:val>
                                            <p:strVal val="#ppt_x"/>
                                          </p:val>
                                        </p:tav>
                                      </p:tavLst>
                                    </p:anim>
                                    <p:anim calcmode="lin" valueType="num">
                                      <p:cBhvr>
                                        <p:cTn id="21" dur="1000" fill="hold"/>
                                        <p:tgtEl>
                                          <p:spTgt spid="2765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1"/>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28674" name="矩形 2"/>
          <p:cNvSpPr/>
          <p:nvPr/>
        </p:nvSpPr>
        <p:spPr>
          <a:xfrm>
            <a:off x="1258888" y="1268413"/>
            <a:ext cx="4572000" cy="461962"/>
          </a:xfrm>
          <a:prstGeom prst="rect">
            <a:avLst/>
          </a:prstGeom>
          <a:noFill/>
          <a:ln w="9525">
            <a:noFill/>
          </a:ln>
        </p:spPr>
        <p:txBody>
          <a:bodyPr anchor="t">
            <a:spAutoFit/>
          </a:bodyPr>
          <a:lstStyle/>
          <a:p>
            <a:pPr lvl="0" indent="0" eaLnBrk="1" hangingPunct="1"/>
            <a:r>
              <a:rPr lang="en-US" altLang="zh-CN" sz="2400" b="1" dirty="0">
                <a:latin typeface="Arial" panose="020B0604020202020204" pitchFamily="34" charset="0"/>
                <a:ea typeface="宋体" panose="02010600030101010101" pitchFamily="2" charset="-122"/>
              </a:rPr>
              <a:t>4</a:t>
            </a:r>
            <a:r>
              <a:rPr lang="zh-CN" altLang="en-US" sz="2400" b="1" dirty="0">
                <a:latin typeface="Arial" panose="020B0604020202020204" pitchFamily="34" charset="0"/>
                <a:ea typeface="宋体" panose="02010600030101010101" pitchFamily="2" charset="-122"/>
              </a:rPr>
              <a:t>、相似性</a:t>
            </a:r>
            <a:endParaRPr lang="en-US" altLang="zh-CN" dirty="0">
              <a:latin typeface="Arial" panose="020B0604020202020204" pitchFamily="34" charset="0"/>
              <a:ea typeface="宋体" panose="02010600030101010101" pitchFamily="2" charset="-122"/>
            </a:endParaRPr>
          </a:p>
        </p:txBody>
      </p:sp>
      <p:sp>
        <p:nvSpPr>
          <p:cNvPr id="28675" name="TextBox 3"/>
          <p:cNvSpPr txBox="1"/>
          <p:nvPr/>
        </p:nvSpPr>
        <p:spPr>
          <a:xfrm>
            <a:off x="1042988" y="1989138"/>
            <a:ext cx="7345362" cy="822960"/>
          </a:xfrm>
          <a:prstGeom prst="rect">
            <a:avLst/>
          </a:prstGeom>
          <a:noFill/>
          <a:ln w="9525">
            <a:noFill/>
          </a:ln>
        </p:spPr>
        <p:txBody>
          <a:bodyPr anchor="t">
            <a:spAutoFit/>
          </a:bodyPr>
          <a:lstStyle/>
          <a:p>
            <a:pPr lvl="0" indent="457200" algn="just" eaLnBrk="1" hangingPunct="1"/>
            <a:r>
              <a:rPr lang="zh-CN" altLang="en-US" sz="2400" dirty="0">
                <a:latin typeface="创艺简标宋" charset="0"/>
                <a:ea typeface="创艺简标宋" charset="0"/>
              </a:rPr>
              <a:t>相似性指人们在生活背景、年龄、兴趣、态度、信仰等方面想象的程度。 “英雄所见略同”。</a:t>
            </a:r>
            <a:endParaRPr lang="zh-CN" altLang="en-US" sz="2400" dirty="0">
              <a:latin typeface="创艺简标宋" charset="0"/>
              <a:ea typeface="创艺简标宋" charset="0"/>
            </a:endParaRPr>
          </a:p>
        </p:txBody>
      </p:sp>
      <p:pic>
        <p:nvPicPr>
          <p:cNvPr id="28677" name="图片 1"/>
          <p:cNvPicPr>
            <a:picLocks noChangeAspect="1"/>
          </p:cNvPicPr>
          <p:nvPr/>
        </p:nvPicPr>
        <p:blipFill>
          <a:blip r:embed="rId1" cstate="print"/>
          <a:stretch>
            <a:fillRect/>
          </a:stretch>
        </p:blipFill>
        <p:spPr>
          <a:xfrm>
            <a:off x="5508104" y="3645024"/>
            <a:ext cx="3444548" cy="2303561"/>
          </a:xfrm>
          <a:prstGeom prst="rect">
            <a:avLst/>
          </a:prstGeom>
          <a:noFill/>
          <a:ln w="9525">
            <a:noFill/>
          </a:ln>
        </p:spPr>
      </p:pic>
      <p:sp>
        <p:nvSpPr>
          <p:cNvPr id="7" name="TextBox 3"/>
          <p:cNvSpPr txBox="1"/>
          <p:nvPr/>
        </p:nvSpPr>
        <p:spPr>
          <a:xfrm>
            <a:off x="1042988" y="3058085"/>
            <a:ext cx="4175770" cy="3046988"/>
          </a:xfrm>
          <a:prstGeom prst="rect">
            <a:avLst/>
          </a:prstGeom>
          <a:noFill/>
          <a:ln w="9525">
            <a:noFill/>
          </a:ln>
        </p:spPr>
        <p:txBody>
          <a:bodyPr wrap="square" anchor="t">
            <a:spAutoFit/>
          </a:bodyPr>
          <a:lstStyle/>
          <a:p>
            <a:pPr lvl="0" indent="457200" algn="just" eaLnBrk="1" hangingPunct="1"/>
            <a:r>
              <a:rPr lang="zh-CN" altLang="en-US" sz="2400" dirty="0" smtClean="0">
                <a:latin typeface="创艺简标宋" charset="0"/>
                <a:ea typeface="创艺简标宋" charset="0"/>
              </a:rPr>
              <a:t>布雷达的研究发现，价值观和态度方面的相似性，甚至在其他方面不甚合意的条件下，也能引起更多的喜欢。</a:t>
            </a:r>
            <a:endParaRPr lang="en-US" altLang="zh-CN" sz="2400" dirty="0" smtClean="0">
              <a:latin typeface="创艺简标宋" charset="0"/>
              <a:ea typeface="创艺简标宋" charset="0"/>
            </a:endParaRPr>
          </a:p>
          <a:p>
            <a:pPr lvl="0" indent="457200" algn="just" eaLnBrk="1" hangingPunct="1"/>
            <a:endParaRPr lang="en-US" altLang="zh-CN" sz="2400" dirty="0" smtClean="0">
              <a:latin typeface="创艺简标宋" charset="0"/>
              <a:ea typeface="创艺简标宋" charset="0"/>
            </a:endParaRPr>
          </a:p>
          <a:p>
            <a:pPr marL="342900" lvl="0" indent="-342900" algn="just" eaLnBrk="1" hangingPunct="1">
              <a:buFont typeface="Arial" panose="020B0604020202020204" pitchFamily="34" charset="0"/>
              <a:buChar char="•"/>
            </a:pPr>
            <a:r>
              <a:rPr lang="zh-CN" altLang="en-US" sz="2400" dirty="0" smtClean="0">
                <a:latin typeface="创艺简标宋" charset="0"/>
                <a:ea typeface="创艺简标宋" charset="0"/>
              </a:rPr>
              <a:t>相似是认同的基础；</a:t>
            </a:r>
            <a:endParaRPr lang="en-US" altLang="zh-CN" sz="2400" dirty="0">
              <a:latin typeface="创艺简标宋" charset="0"/>
              <a:ea typeface="创艺简标宋" charset="0"/>
            </a:endParaRPr>
          </a:p>
          <a:p>
            <a:pPr marL="342900" lvl="0" indent="-342900" algn="just" eaLnBrk="1" hangingPunct="1">
              <a:buFont typeface="Arial" panose="020B0604020202020204" pitchFamily="34" charset="0"/>
              <a:buChar char="•"/>
            </a:pPr>
            <a:r>
              <a:rPr lang="zh-CN" altLang="en-US" sz="2400" dirty="0" smtClean="0">
                <a:latin typeface="创艺简标宋" charset="0"/>
                <a:ea typeface="创艺简标宋" charset="0"/>
              </a:rPr>
              <a:t>试图建立和谐关系的愿望；</a:t>
            </a:r>
            <a:endParaRPr lang="en-US" altLang="zh-CN" sz="2400" dirty="0" smtClean="0">
              <a:latin typeface="创艺简标宋" charset="0"/>
              <a:ea typeface="创艺简标宋" charset="0"/>
            </a:endParaRPr>
          </a:p>
          <a:p>
            <a:pPr marL="342900" lvl="0" indent="-342900" algn="just" eaLnBrk="1" hangingPunct="1">
              <a:buFont typeface="Arial" panose="020B0604020202020204" pitchFamily="34" charset="0"/>
              <a:buChar char="•"/>
            </a:pPr>
            <a:r>
              <a:rPr lang="zh-CN" altLang="en-US" sz="2400" dirty="0" smtClean="0">
                <a:latin typeface="创艺简标宋" charset="0"/>
                <a:ea typeface="创艺简标宋" charset="0"/>
              </a:rPr>
              <a:t>一致性是一种认同和强化；</a:t>
            </a:r>
            <a:endParaRPr lang="zh-CN" altLang="en-US" sz="2400" dirty="0">
              <a:latin typeface="创艺简标宋" charset="0"/>
              <a:ea typeface="创艺简标宋" charset="0"/>
            </a:endParaRPr>
          </a:p>
        </p:txBody>
      </p:sp>
      <p:sp>
        <p:nvSpPr>
          <p:cNvPr id="8" name="矩形 7"/>
          <p:cNvSpPr/>
          <p:nvPr/>
        </p:nvSpPr>
        <p:spPr>
          <a:xfrm>
            <a:off x="2980249" y="-64366"/>
            <a:ext cx="5337071"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第三节 大学生人际交往能力的培养</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500" fill="hold"/>
                                        <p:tgtEl>
                                          <p:spTgt spid="28674"/>
                                        </p:tgtEl>
                                        <p:attrNameLst>
                                          <p:attrName>ppt_w</p:attrName>
                                        </p:attrNameLst>
                                      </p:cBhvr>
                                      <p:tavLst>
                                        <p:tav tm="0">
                                          <p:val>
                                            <p:fltVal val="0"/>
                                          </p:val>
                                        </p:tav>
                                        <p:tav tm="100000">
                                          <p:val>
                                            <p:strVal val="#ppt_w"/>
                                          </p:val>
                                        </p:tav>
                                      </p:tavLst>
                                    </p:anim>
                                    <p:anim calcmode="lin" valueType="num">
                                      <p:cBhvr>
                                        <p:cTn id="8" dur="500" fill="hold"/>
                                        <p:tgtEl>
                                          <p:spTgt spid="28674"/>
                                        </p:tgtEl>
                                        <p:attrNameLst>
                                          <p:attrName>ppt_h</p:attrName>
                                        </p:attrNameLst>
                                      </p:cBhvr>
                                      <p:tavLst>
                                        <p:tav tm="0">
                                          <p:val>
                                            <p:fltVal val="0"/>
                                          </p:val>
                                        </p:tav>
                                        <p:tav tm="100000">
                                          <p:val>
                                            <p:strVal val="#ppt_h"/>
                                          </p:val>
                                        </p:tav>
                                      </p:tavLst>
                                    </p:anim>
                                    <p:animEffect transition="in" filter="fade">
                                      <p:cBhvr>
                                        <p:cTn id="9" dur="500"/>
                                        <p:tgtEl>
                                          <p:spTgt spid="28674"/>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8675"/>
                                        </p:tgtEl>
                                        <p:attrNameLst>
                                          <p:attrName>style.visibility</p:attrName>
                                        </p:attrNameLst>
                                      </p:cBhvr>
                                      <p:to>
                                        <p:strVal val="visible"/>
                                      </p:to>
                                    </p:set>
                                    <p:animEffect transition="in" filter="circle(in)">
                                      <p:cBhvr>
                                        <p:cTn id="14" dur="2000"/>
                                        <p:tgtEl>
                                          <p:spTgt spid="28675"/>
                                        </p:tgtEl>
                                      </p:cBhvr>
                                    </p:animEffect>
                                  </p:childTnLst>
                                </p:cTn>
                              </p:par>
                              <p:par>
                                <p:cTn id="15" presetID="26" presetClass="entr" presetSubtype="0" fill="hold" nodeType="with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wipe(down)">
                                      <p:cBhvr>
                                        <p:cTn id="17" dur="580">
                                          <p:stCondLst>
                                            <p:cond delay="0"/>
                                          </p:stCondLst>
                                        </p:cTn>
                                        <p:tgtEl>
                                          <p:spTgt spid="28677"/>
                                        </p:tgtEl>
                                      </p:cBhvr>
                                    </p:animEffect>
                                    <p:anim calcmode="lin" valueType="num">
                                      <p:cBhvr>
                                        <p:cTn id="18" dur="1822" tmFilter="0,0; 0.14,0.36; 0.43,0.73; 0.71,0.91; 1.0,1.0">
                                          <p:stCondLst>
                                            <p:cond delay="0"/>
                                          </p:stCondLst>
                                        </p:cTn>
                                        <p:tgtEl>
                                          <p:spTgt spid="28677"/>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8677"/>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8677"/>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8677"/>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8677"/>
                                        </p:tgtEl>
                                        <p:attrNameLst>
                                          <p:attrName>ppt_y</p:attrName>
                                        </p:attrNameLst>
                                      </p:cBhvr>
                                      <p:tavLst>
                                        <p:tav tm="0" fmla="#ppt_y-sin(pi*$)/81">
                                          <p:val>
                                            <p:fltVal val="0"/>
                                          </p:val>
                                        </p:tav>
                                        <p:tav tm="100000">
                                          <p:val>
                                            <p:fltVal val="1"/>
                                          </p:val>
                                        </p:tav>
                                      </p:tavLst>
                                    </p:anim>
                                    <p:animScale>
                                      <p:cBhvr>
                                        <p:cTn id="23" dur="26">
                                          <p:stCondLst>
                                            <p:cond delay="650"/>
                                          </p:stCondLst>
                                        </p:cTn>
                                        <p:tgtEl>
                                          <p:spTgt spid="28677"/>
                                        </p:tgtEl>
                                      </p:cBhvr>
                                      <p:to x="100000" y="60000"/>
                                    </p:animScale>
                                    <p:animScale>
                                      <p:cBhvr>
                                        <p:cTn id="24" dur="166" decel="50000">
                                          <p:stCondLst>
                                            <p:cond delay="676"/>
                                          </p:stCondLst>
                                        </p:cTn>
                                        <p:tgtEl>
                                          <p:spTgt spid="28677"/>
                                        </p:tgtEl>
                                      </p:cBhvr>
                                      <p:to x="100000" y="100000"/>
                                    </p:animScale>
                                    <p:animScale>
                                      <p:cBhvr>
                                        <p:cTn id="25" dur="26">
                                          <p:stCondLst>
                                            <p:cond delay="1312"/>
                                          </p:stCondLst>
                                        </p:cTn>
                                        <p:tgtEl>
                                          <p:spTgt spid="28677"/>
                                        </p:tgtEl>
                                      </p:cBhvr>
                                      <p:to x="100000" y="80000"/>
                                    </p:animScale>
                                    <p:animScale>
                                      <p:cBhvr>
                                        <p:cTn id="26" dur="166" decel="50000">
                                          <p:stCondLst>
                                            <p:cond delay="1338"/>
                                          </p:stCondLst>
                                        </p:cTn>
                                        <p:tgtEl>
                                          <p:spTgt spid="28677"/>
                                        </p:tgtEl>
                                      </p:cBhvr>
                                      <p:to x="100000" y="100000"/>
                                    </p:animScale>
                                    <p:animScale>
                                      <p:cBhvr>
                                        <p:cTn id="27" dur="26">
                                          <p:stCondLst>
                                            <p:cond delay="1642"/>
                                          </p:stCondLst>
                                        </p:cTn>
                                        <p:tgtEl>
                                          <p:spTgt spid="28677"/>
                                        </p:tgtEl>
                                      </p:cBhvr>
                                      <p:to x="100000" y="90000"/>
                                    </p:animScale>
                                    <p:animScale>
                                      <p:cBhvr>
                                        <p:cTn id="28" dur="166" decel="50000">
                                          <p:stCondLst>
                                            <p:cond delay="1668"/>
                                          </p:stCondLst>
                                        </p:cTn>
                                        <p:tgtEl>
                                          <p:spTgt spid="28677"/>
                                        </p:tgtEl>
                                      </p:cBhvr>
                                      <p:to x="100000" y="100000"/>
                                    </p:animScale>
                                    <p:animScale>
                                      <p:cBhvr>
                                        <p:cTn id="29" dur="26">
                                          <p:stCondLst>
                                            <p:cond delay="1808"/>
                                          </p:stCondLst>
                                        </p:cTn>
                                        <p:tgtEl>
                                          <p:spTgt spid="28677"/>
                                        </p:tgtEl>
                                      </p:cBhvr>
                                      <p:to x="100000" y="95000"/>
                                    </p:animScale>
                                    <p:animScale>
                                      <p:cBhvr>
                                        <p:cTn id="30" dur="166" decel="50000">
                                          <p:stCondLst>
                                            <p:cond delay="1834"/>
                                          </p:stCondLst>
                                        </p:cTn>
                                        <p:tgtEl>
                                          <p:spTgt spid="28677"/>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circle(in)">
                                      <p:cBhvr>
                                        <p:cTn id="3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1"/>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29698" name="矩形 2"/>
          <p:cNvSpPr/>
          <p:nvPr/>
        </p:nvSpPr>
        <p:spPr>
          <a:xfrm>
            <a:off x="1187450" y="836613"/>
            <a:ext cx="1878013" cy="461962"/>
          </a:xfrm>
          <a:prstGeom prst="rect">
            <a:avLst/>
          </a:prstGeom>
          <a:noFill/>
          <a:ln w="9525">
            <a:noFill/>
          </a:ln>
        </p:spPr>
        <p:txBody>
          <a:bodyPr wrap="none" anchor="t">
            <a:spAutoFit/>
          </a:bodyPr>
          <a:lstStyle/>
          <a:p>
            <a:pPr lvl="0" indent="0" eaLnBrk="1" hangingPunct="1"/>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、自我表露</a:t>
            </a:r>
            <a:endParaRPr lang="zh-CN" altLang="en-US" sz="2400" b="1" dirty="0">
              <a:latin typeface="宋体" panose="02010600030101010101" pitchFamily="2" charset="-122"/>
              <a:ea typeface="宋体" panose="02010600030101010101" pitchFamily="2" charset="-122"/>
            </a:endParaRPr>
          </a:p>
        </p:txBody>
      </p:sp>
      <p:pic>
        <p:nvPicPr>
          <p:cNvPr id="29699" name="图片 1"/>
          <p:cNvPicPr>
            <a:picLocks noChangeAspect="1"/>
          </p:cNvPicPr>
          <p:nvPr/>
        </p:nvPicPr>
        <p:blipFill>
          <a:blip r:embed="rId1" cstate="print"/>
          <a:stretch>
            <a:fillRect/>
          </a:stretch>
        </p:blipFill>
        <p:spPr>
          <a:xfrm>
            <a:off x="5435600" y="1989138"/>
            <a:ext cx="3365500" cy="2527300"/>
          </a:xfrm>
          <a:prstGeom prst="rect">
            <a:avLst/>
          </a:prstGeom>
          <a:noFill/>
          <a:ln w="9525">
            <a:noFill/>
          </a:ln>
        </p:spPr>
      </p:pic>
      <p:sp>
        <p:nvSpPr>
          <p:cNvPr id="29700" name="矩形 2"/>
          <p:cNvSpPr/>
          <p:nvPr/>
        </p:nvSpPr>
        <p:spPr>
          <a:xfrm>
            <a:off x="539750" y="1989138"/>
            <a:ext cx="4572000" cy="2286000"/>
          </a:xfrm>
          <a:prstGeom prst="rect">
            <a:avLst/>
          </a:prstGeom>
          <a:noFill/>
          <a:ln w="9525">
            <a:noFill/>
          </a:ln>
        </p:spPr>
        <p:txBody>
          <a:bodyPr anchor="t">
            <a:spAutoFit/>
          </a:bodyPr>
          <a:lstStyle/>
          <a:p>
            <a:pPr lvl="0" indent="457200" algn="just" eaLnBrk="1" hangingPunct="1"/>
            <a:r>
              <a:rPr lang="zh-CN" altLang="en-US" sz="2400" dirty="0">
                <a:latin typeface="创艺简标宋" charset="0"/>
                <a:ea typeface="创艺简标宋" charset="0"/>
              </a:rPr>
              <a:t>适度的自我表露可以提高相互间的信任，亲密，互利和喜爱的程度，导致相互表露。但是，超出当前关系和社会情境的过度表露，会引起对方的怀疑和降低表露者的吸引力。</a:t>
            </a:r>
            <a:endParaRPr lang="zh-CN" altLang="en-US" sz="2400" dirty="0">
              <a:latin typeface="创艺简标宋" charset="0"/>
              <a:ea typeface="创艺简标宋" charset="0"/>
            </a:endParaRPr>
          </a:p>
        </p:txBody>
      </p:sp>
      <p:sp>
        <p:nvSpPr>
          <p:cNvPr id="6" name="矩形 5"/>
          <p:cNvSpPr/>
          <p:nvPr/>
        </p:nvSpPr>
        <p:spPr>
          <a:xfrm>
            <a:off x="2980249" y="-64366"/>
            <a:ext cx="5337071" cy="646331"/>
          </a:xfrm>
          <a:prstGeom prst="rect">
            <a:avLst/>
          </a:prstGeom>
        </p:spPr>
        <p:txBody>
          <a:bodyPr wrap="square">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第三节 大学生人际交往能力的培养</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additive="base">
                                        <p:cTn id="13" dur="500" fill="hold"/>
                                        <p:tgtEl>
                                          <p:spTgt spid="29700"/>
                                        </p:tgtEl>
                                        <p:attrNameLst>
                                          <p:attrName>ppt_x</p:attrName>
                                        </p:attrNameLst>
                                      </p:cBhvr>
                                      <p:tavLst>
                                        <p:tav tm="0">
                                          <p:val>
                                            <p:strVal val="#ppt_x"/>
                                          </p:val>
                                        </p:tav>
                                        <p:tav tm="100000">
                                          <p:val>
                                            <p:strVal val="#ppt_x"/>
                                          </p:val>
                                        </p:tav>
                                      </p:tavLst>
                                    </p:anim>
                                    <p:anim calcmode="lin" valueType="num">
                                      <p:cBhvr additive="base">
                                        <p:cTn id="14" dur="500" fill="hold"/>
                                        <p:tgtEl>
                                          <p:spTgt spid="2970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9"/>
                                        </p:tgtEl>
                                        <p:attrNameLst>
                                          <p:attrName>style.visibility</p:attrName>
                                        </p:attrNameLst>
                                      </p:cBhvr>
                                      <p:to>
                                        <p:strVal val="visible"/>
                                      </p:to>
                                    </p:set>
                                    <p:anim calcmode="lin" valueType="num">
                                      <p:cBhvr additive="base">
                                        <p:cTn id="17" dur="500" fill="hold"/>
                                        <p:tgtEl>
                                          <p:spTgt spid="29699"/>
                                        </p:tgtEl>
                                        <p:attrNameLst>
                                          <p:attrName>ppt_x</p:attrName>
                                        </p:attrNameLst>
                                      </p:cBhvr>
                                      <p:tavLst>
                                        <p:tav tm="0">
                                          <p:val>
                                            <p:strVal val="#ppt_x"/>
                                          </p:val>
                                        </p:tav>
                                        <p:tav tm="100000">
                                          <p:val>
                                            <p:strVal val="#ppt_x"/>
                                          </p:val>
                                        </p:tav>
                                      </p:tavLst>
                                    </p:anim>
                                    <p:anim calcmode="lin" valueType="num">
                                      <p:cBhvr additive="base">
                                        <p:cTn id="18" dur="500" fill="hold"/>
                                        <p:tgtEl>
                                          <p:spTgt spid="29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30722" name="矩形 2"/>
          <p:cNvSpPr/>
          <p:nvPr/>
        </p:nvSpPr>
        <p:spPr>
          <a:xfrm>
            <a:off x="971550" y="620713"/>
            <a:ext cx="1887538" cy="461962"/>
          </a:xfrm>
          <a:prstGeom prst="rect">
            <a:avLst/>
          </a:prstGeom>
          <a:noFill/>
          <a:ln w="9525">
            <a:noFill/>
          </a:ln>
        </p:spPr>
        <p:txBody>
          <a:bodyPr wrap="none" anchor="t">
            <a:spAutoFit/>
          </a:bodyPr>
          <a:lstStyle/>
          <a:p>
            <a:pPr lvl="0" indent="0" eaLnBrk="1" hangingPunct="1"/>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、个性特征</a:t>
            </a:r>
            <a:endParaRPr lang="zh-CN" altLang="en-US" sz="2400" b="1" dirty="0">
              <a:latin typeface="宋体" panose="02010600030101010101" pitchFamily="2" charset="-122"/>
              <a:ea typeface="宋体" panose="02010600030101010101" pitchFamily="2" charset="-122"/>
            </a:endParaRPr>
          </a:p>
        </p:txBody>
      </p:sp>
      <p:sp>
        <p:nvSpPr>
          <p:cNvPr id="7" name="Rectangle 3"/>
          <p:cNvSpPr txBox="1">
            <a:spLocks noRot="1"/>
          </p:cNvSpPr>
          <p:nvPr/>
        </p:nvSpPr>
        <p:spPr>
          <a:xfrm>
            <a:off x="190183" y="1199515"/>
            <a:ext cx="8496300" cy="792163"/>
          </a:xfrm>
          <a:prstGeom prst="rect">
            <a:avLst/>
          </a:prstGeom>
          <a:noFill/>
          <a:ln w="9525">
            <a:noFill/>
          </a:ln>
        </p:spPr>
        <p:txBody>
          <a:bodyPr anchor="t"/>
          <a:lstStyle/>
          <a:p>
            <a:pPr lvl="0" indent="342900" algn="just" eaLnBrk="1" hangingPunct="1"/>
            <a:r>
              <a:rPr lang="zh-CN" altLang="en-US" sz="2000" dirty="0">
                <a:solidFill>
                  <a:srgbClr val="A6242C"/>
                </a:solidFill>
                <a:latin typeface="Arial" panose="020B0604020202020204" pitchFamily="34" charset="0"/>
                <a:ea typeface="宋体" panose="02010600030101010101" pitchFamily="2" charset="-122"/>
              </a:rPr>
              <a:t>课堂练习：</a:t>
            </a:r>
            <a:r>
              <a:rPr lang="zh-CN" altLang="en-US" sz="2000" dirty="0">
                <a:solidFill>
                  <a:srgbClr val="A6242C"/>
                </a:solidFill>
                <a:latin typeface="宋体" panose="02010600030101010101" pitchFamily="2" charset="-122"/>
                <a:ea typeface="宋体" panose="02010600030101010101" pitchFamily="2" charset="-122"/>
              </a:rPr>
              <a:t>你喜欢和什么样的人交往？你不喜欢和什么样的人交往？</a:t>
            </a:r>
            <a:endParaRPr lang="zh-CN" altLang="en-US" sz="2000" dirty="0">
              <a:solidFill>
                <a:srgbClr val="A6242C"/>
              </a:solidFill>
              <a:latin typeface="宋体" panose="02010600030101010101" pitchFamily="2" charset="-122"/>
              <a:ea typeface="宋体" panose="02010600030101010101" pitchFamily="2" charset="-122"/>
            </a:endParaRPr>
          </a:p>
          <a:p>
            <a:pPr lvl="0" indent="342900" algn="just" eaLnBrk="1" hangingPunct="1">
              <a:buChar char="•"/>
            </a:pPr>
            <a:endParaRPr lang="en-US" altLang="zh-CN" sz="4800" b="1" dirty="0">
              <a:solidFill>
                <a:srgbClr val="000000"/>
              </a:solidFill>
              <a:latin typeface="Arial" panose="020B0604020202020204" pitchFamily="34" charset="0"/>
              <a:ea typeface="幼圆" pitchFamily="49" charset="-122"/>
            </a:endParaRPr>
          </a:p>
        </p:txBody>
      </p:sp>
      <p:sp>
        <p:nvSpPr>
          <p:cNvPr id="8" name="Rectangle 2"/>
          <p:cNvSpPr txBox="1">
            <a:spLocks noChangeArrowheads="1"/>
          </p:cNvSpPr>
          <p:nvPr/>
        </p:nvSpPr>
        <p:spPr bwMode="auto">
          <a:xfrm>
            <a:off x="601028" y="1313815"/>
            <a:ext cx="8229600" cy="11430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dirty="0" smtClean="0">
                <a:ln>
                  <a:noFill/>
                </a:ln>
                <a:solidFill>
                  <a:schemeClr val="tx2"/>
                </a:solidFill>
                <a:effectLst/>
                <a:uLnTx/>
                <a:uFillTx/>
                <a:latin typeface="+mj-lt"/>
                <a:ea typeface="+mj-ea"/>
                <a:cs typeface="+mj-cs"/>
              </a:rPr>
              <a:t>人缘型的个性品质</a:t>
            </a:r>
            <a:endParaRPr kumimoji="0" lang="zh-CN" altLang="en-US" sz="2000" b="0" i="0" u="none" strike="noStrike" kern="0" cap="none" spc="0" normalizeH="0" baseline="0" noProof="0" dirty="0" smtClean="0">
              <a:ln>
                <a:noFill/>
              </a:ln>
              <a:solidFill>
                <a:schemeClr val="tx2"/>
              </a:solidFill>
              <a:effectLst/>
              <a:uLnTx/>
              <a:uFillTx/>
              <a:latin typeface="+mj-lt"/>
              <a:ea typeface="+mj-ea"/>
              <a:cs typeface="+mj-cs"/>
            </a:endParaRPr>
          </a:p>
        </p:txBody>
      </p:sp>
      <p:graphicFrame>
        <p:nvGraphicFramePr>
          <p:cNvPr id="9" name="Group 3"/>
          <p:cNvGraphicFramePr/>
          <p:nvPr/>
        </p:nvGraphicFramePr>
        <p:xfrm>
          <a:off x="334645" y="2420888"/>
          <a:ext cx="8496300" cy="4049373"/>
        </p:xfrm>
        <a:graphic>
          <a:graphicData uri="http://schemas.openxmlformats.org/drawingml/2006/table">
            <a:tbl>
              <a:tblPr/>
              <a:tblGrid>
                <a:gridCol w="1040765"/>
                <a:gridCol w="4906645"/>
                <a:gridCol w="1189355"/>
                <a:gridCol w="1359535"/>
              </a:tblGrid>
              <a:tr h="14070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次序                </a:t>
                      </a:r>
                      <a:endPar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个性品格</a:t>
                      </a:r>
                      <a:endPar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人数</a:t>
                      </a:r>
                      <a:endPar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百分比</a:t>
                      </a:r>
                      <a:endPar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8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尊重、关心让人，对人平等，一视同仁，有同情心</a:t>
                      </a:r>
                      <a:endPar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39</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2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热心班集体活动，对工作热情，责任心强</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37</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94.4</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持重、耐心、忠厚老实</a:t>
                      </a:r>
                      <a:endPar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37</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94.4</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2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热情、开朗、喜爱交往、待人真诚</a:t>
                      </a:r>
                      <a:endPar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36</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92.3</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90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聪颖、善于独立思考，成绩优良且乐于助人</a:t>
                      </a:r>
                      <a:endPar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89.7</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2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重视自己的独立性格和自治，有谦虚的品质</a:t>
                      </a:r>
                      <a:endPar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89.7</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90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有多方面的兴趣和爱好</a:t>
                      </a:r>
                      <a:endPar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51.3</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2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有审美的眼光和幽默感</a:t>
                      </a:r>
                      <a:endPar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38.5</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90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温文尔雅，仪表美</a:t>
                      </a:r>
                      <a:endPar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12.8</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p:bldP spid="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p:cNvSpPr txBox="1"/>
          <p:nvPr/>
        </p:nvSpPr>
        <p:spPr>
          <a:xfrm>
            <a:off x="395288" y="476250"/>
            <a:ext cx="8353425" cy="366713"/>
          </a:xfrm>
          <a:prstGeom prst="rect">
            <a:avLst/>
          </a:prstGeom>
          <a:noFill/>
          <a:ln w="9525">
            <a:noFill/>
          </a:ln>
        </p:spPr>
        <p:txBody>
          <a:bodyPr anchor="t">
            <a:spAutoFit/>
          </a:bodyPr>
          <a:lstStyle/>
          <a:p>
            <a:pPr lvl="0" indent="0" eaLnBrk="1" hangingPunct="1">
              <a:spcBef>
                <a:spcPct val="50000"/>
              </a:spcBef>
            </a:pPr>
            <a:endParaRPr lang="zh-CN" altLang="en-US" dirty="0">
              <a:latin typeface="Arial" panose="020B0604020202020204" pitchFamily="34" charset="0"/>
              <a:ea typeface="宋体" panose="02010600030101010101" pitchFamily="2" charset="-122"/>
            </a:endParaRPr>
          </a:p>
        </p:txBody>
      </p:sp>
      <p:sp>
        <p:nvSpPr>
          <p:cNvPr id="7174" name="灯片编号占位符 7"/>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5" name="任意多边形 4"/>
          <p:cNvSpPr/>
          <p:nvPr>
            <p:custDataLst>
              <p:tags r:id="rId1"/>
            </p:custDataLst>
          </p:nvPr>
        </p:nvSpPr>
        <p:spPr>
          <a:xfrm>
            <a:off x="2189480" y="2995930"/>
            <a:ext cx="735330" cy="725170"/>
          </a:xfrm>
          <a:custGeom>
            <a:avLst/>
            <a:gdLst>
              <a:gd name="connsiteX0" fmla="*/ 697058 w 800580"/>
              <a:gd name="connsiteY0" fmla="*/ 60232 h 756662"/>
              <a:gd name="connsiteX1" fmla="*/ 653766 w 800580"/>
              <a:gd name="connsiteY1" fmla="*/ 99132 h 756662"/>
              <a:gd name="connsiteX2" fmla="*/ 697058 w 800580"/>
              <a:gd name="connsiteY2" fmla="*/ 138032 h 756662"/>
              <a:gd name="connsiteX3" fmla="*/ 740350 w 800580"/>
              <a:gd name="connsiteY3" fmla="*/ 99132 h 756662"/>
              <a:gd name="connsiteX4" fmla="*/ 697058 w 800580"/>
              <a:gd name="connsiteY4" fmla="*/ 60232 h 756662"/>
              <a:gd name="connsiteX5" fmla="*/ 400291 w 800580"/>
              <a:gd name="connsiteY5" fmla="*/ 0 h 756662"/>
              <a:gd name="connsiteX6" fmla="*/ 800580 w 800580"/>
              <a:gd name="connsiteY6" fmla="*/ 0 h 756662"/>
              <a:gd name="connsiteX7" fmla="*/ 800580 w 800580"/>
              <a:gd name="connsiteY7" fmla="*/ 378331 h 756662"/>
              <a:gd name="connsiteX8" fmla="*/ 400290 w 800580"/>
              <a:gd name="connsiteY8" fmla="*/ 756662 h 756662"/>
              <a:gd name="connsiteX9" fmla="*/ 0 w 800580"/>
              <a:gd name="connsiteY9" fmla="*/ 378331 h 756662"/>
              <a:gd name="connsiteX10" fmla="*/ 1 w 800580"/>
              <a:gd name="connsiteY10" fmla="*/ 378331 h 756662"/>
              <a:gd name="connsiteX11" fmla="*/ 400291 w 800580"/>
              <a:gd name="connsiteY11" fmla="*/ 0 h 7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6662">
                <a:moveTo>
                  <a:pt x="697058" y="60232"/>
                </a:moveTo>
                <a:cubicBezTo>
                  <a:pt x="673148" y="60232"/>
                  <a:pt x="653766" y="77648"/>
                  <a:pt x="653766" y="99132"/>
                </a:cubicBezTo>
                <a:cubicBezTo>
                  <a:pt x="653766" y="120616"/>
                  <a:pt x="673148" y="138032"/>
                  <a:pt x="697058" y="138032"/>
                </a:cubicBezTo>
                <a:cubicBezTo>
                  <a:pt x="720968" y="138032"/>
                  <a:pt x="740350" y="120616"/>
                  <a:pt x="740350" y="99132"/>
                </a:cubicBezTo>
                <a:cubicBezTo>
                  <a:pt x="740350" y="77648"/>
                  <a:pt x="720968" y="60232"/>
                  <a:pt x="697058" y="60232"/>
                </a:cubicBezTo>
                <a:close/>
                <a:moveTo>
                  <a:pt x="400291" y="0"/>
                </a:moveTo>
                <a:lnTo>
                  <a:pt x="800580" y="0"/>
                </a:lnTo>
                <a:lnTo>
                  <a:pt x="800580" y="378331"/>
                </a:lnTo>
                <a:cubicBezTo>
                  <a:pt x="800580" y="587277"/>
                  <a:pt x="621364" y="756662"/>
                  <a:pt x="400290" y="756662"/>
                </a:cubicBezTo>
                <a:cubicBezTo>
                  <a:pt x="179216" y="756662"/>
                  <a:pt x="0" y="587277"/>
                  <a:pt x="0" y="378331"/>
                </a:cubicBezTo>
                <a:lnTo>
                  <a:pt x="1" y="378331"/>
                </a:lnTo>
                <a:cubicBezTo>
                  <a:pt x="1" y="169385"/>
                  <a:pt x="179217" y="0"/>
                  <a:pt x="40029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sz="2800" dirty="0">
                <a:solidFill>
                  <a:srgbClr val="FFFFFF"/>
                </a:solidFill>
              </a:rPr>
              <a:t>02</a:t>
            </a:r>
            <a:endParaRPr lang="zh-CN" altLang="en-US" sz="2800" dirty="0">
              <a:solidFill>
                <a:srgbClr val="FFFFFF"/>
              </a:solidFill>
            </a:endParaRPr>
          </a:p>
        </p:txBody>
      </p:sp>
      <p:sp>
        <p:nvSpPr>
          <p:cNvPr id="14" name="Text Box 5"/>
          <p:cNvSpPr txBox="1">
            <a:spLocks noChangeArrowheads="1"/>
          </p:cNvSpPr>
          <p:nvPr/>
        </p:nvSpPr>
        <p:spPr bwMode="auto">
          <a:xfrm>
            <a:off x="1835696" y="2852936"/>
            <a:ext cx="673735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rtl="0" eaLnBrk="0" hangingPunct="0">
              <a:lnSpc>
                <a:spcPct val="150000"/>
              </a:lnSpc>
            </a:pPr>
            <a:r>
              <a:rPr lang="zh-CN" altLang="en-US" sz="2800" b="1" dirty="0" smtClean="0">
                <a:solidFill>
                  <a:srgbClr val="000000"/>
                </a:solidFill>
                <a:latin typeface="宋体" panose="02010600030101010101" pitchFamily="2" charset="-122"/>
              </a:rPr>
              <a:t>第一节</a:t>
            </a:r>
            <a:r>
              <a:rPr lang="en-US" sz="2800" b="1" dirty="0" smtClean="0">
                <a:solidFill>
                  <a:srgbClr val="000000"/>
                </a:solidFill>
                <a:latin typeface="宋体" panose="02010600030101010101" pitchFamily="2" charset="-122"/>
              </a:rPr>
              <a:t>  </a:t>
            </a:r>
            <a:r>
              <a:rPr lang="zh-CN" altLang="en-US" sz="2800" b="1" dirty="0" smtClean="0">
                <a:solidFill>
                  <a:srgbClr val="000000"/>
                </a:solidFill>
                <a:latin typeface="宋体" panose="02010600030101010101" pitchFamily="2" charset="-122"/>
              </a:rPr>
              <a:t>人际交往概述</a:t>
            </a:r>
            <a:endParaRPr lang="zh-CN" altLang="en-US" sz="2800" b="1" dirty="0" smtClean="0">
              <a:solidFill>
                <a:srgbClr val="000000"/>
              </a:solidFill>
              <a:latin typeface="宋体" panose="02010600030101010101" pitchFamily="2" charset="-122"/>
            </a:endParaRPr>
          </a:p>
          <a:p>
            <a:pPr rtl="0" eaLnBrk="0" hangingPunct="0">
              <a:lnSpc>
                <a:spcPct val="150000"/>
              </a:lnSpc>
            </a:pPr>
            <a:r>
              <a:rPr lang="zh-CN" altLang="en-US" sz="2800" b="1" dirty="0" smtClean="0">
                <a:solidFill>
                  <a:srgbClr val="000000"/>
                </a:solidFill>
                <a:latin typeface="宋体" panose="02010600030101010101" pitchFamily="2" charset="-122"/>
              </a:rPr>
              <a:t>第二节</a:t>
            </a:r>
            <a:r>
              <a:rPr lang="en-US" sz="2800" b="1" dirty="0" smtClean="0">
                <a:solidFill>
                  <a:srgbClr val="000000"/>
                </a:solidFill>
                <a:latin typeface="宋体" panose="02010600030101010101" pitchFamily="2" charset="-122"/>
              </a:rPr>
              <a:t>  </a:t>
            </a:r>
            <a:r>
              <a:rPr lang="zh-CN" altLang="en-US" sz="2800" b="1" dirty="0" smtClean="0">
                <a:solidFill>
                  <a:srgbClr val="000000"/>
                </a:solidFill>
                <a:latin typeface="宋体" panose="02010600030101010101" pitchFamily="2" charset="-122"/>
              </a:rPr>
              <a:t>大学生常见的社交困惑</a:t>
            </a:r>
            <a:endParaRPr lang="zh-CN" altLang="en-US" sz="2800" b="1" dirty="0" smtClean="0">
              <a:solidFill>
                <a:srgbClr val="000000"/>
              </a:solidFill>
              <a:latin typeface="宋体" panose="02010600030101010101" pitchFamily="2" charset="-122"/>
            </a:endParaRPr>
          </a:p>
          <a:p>
            <a:pPr rtl="0" eaLnBrk="0" hangingPunct="0">
              <a:lnSpc>
                <a:spcPct val="150000"/>
              </a:lnSpc>
            </a:pPr>
            <a:r>
              <a:rPr lang="zh-CN" altLang="en-US" sz="2800" b="1" dirty="0" smtClean="0">
                <a:solidFill>
                  <a:srgbClr val="000000"/>
                </a:solidFill>
                <a:latin typeface="宋体" panose="02010600030101010101" pitchFamily="2" charset="-122"/>
              </a:rPr>
              <a:t>第三节</a:t>
            </a:r>
            <a:r>
              <a:rPr lang="en-US" sz="2800" b="1" dirty="0" smtClean="0">
                <a:solidFill>
                  <a:srgbClr val="000000"/>
                </a:solidFill>
                <a:latin typeface="宋体" panose="02010600030101010101" pitchFamily="2" charset="-122"/>
              </a:rPr>
              <a:t>  </a:t>
            </a:r>
            <a:r>
              <a:rPr lang="zh-CN" altLang="en-US" sz="2800" b="1" dirty="0" smtClean="0">
                <a:solidFill>
                  <a:srgbClr val="000000"/>
                </a:solidFill>
                <a:latin typeface="宋体" panose="02010600030101010101" pitchFamily="2" charset="-122"/>
              </a:rPr>
              <a:t>大学生人际交往能力的培养</a:t>
            </a:r>
            <a:endParaRPr lang="zh-CN" altLang="en-US" sz="2800" b="1" dirty="0" smtClean="0">
              <a:solidFill>
                <a:srgbClr val="000000"/>
              </a:solidFill>
              <a:latin typeface="宋体" panose="02010600030101010101" pitchFamily="2" charset="-122"/>
              <a:sym typeface="Arial" panose="020B0604020202020204" pitchFamily="34" charset="0"/>
            </a:endParaRPr>
          </a:p>
        </p:txBody>
      </p:sp>
      <p:sp>
        <p:nvSpPr>
          <p:cNvPr id="15" name="Rectangle 3"/>
          <p:cNvSpPr>
            <a:spLocks noGrp="1" noChangeArrowheads="1"/>
          </p:cNvSpPr>
          <p:nvPr/>
        </p:nvSpPr>
        <p:spPr bwMode="auto">
          <a:xfrm>
            <a:off x="395288" y="1629033"/>
            <a:ext cx="76438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609600" marR="0" lvl="0" indent="-609600" algn="ctr" defTabSz="914400" rtl="0" eaLnBrk="0" fontAlgn="auto" latinLnBrk="0" hangingPunct="0">
              <a:lnSpc>
                <a:spcPct val="110000"/>
              </a:lnSpc>
              <a:spcBef>
                <a:spcPct val="20000"/>
              </a:spcBef>
              <a:spcAft>
                <a:spcPts val="0"/>
              </a:spcAft>
              <a:buClrTx/>
              <a:buSzTx/>
              <a:buFont typeface="Arial" panose="020B0604020202020204" pitchFamily="34" charset="0"/>
              <a:buNone/>
              <a:defRPr/>
            </a:pPr>
            <a:r>
              <a:rPr kumimoji="0" lang="zh-CN" altLang="en-US" sz="3600" b="1" i="0" u="none" strike="noStrike" kern="0" cap="none" spc="0" normalizeH="0" baseline="0" noProof="0" dirty="0" smtClean="0">
                <a:ln>
                  <a:noFill/>
                </a:ln>
                <a:solidFill>
                  <a:srgbClr val="990033"/>
                </a:solidFill>
                <a:effectLst/>
                <a:uLnTx/>
                <a:uFillTx/>
                <a:latin typeface="黑体" panose="02010609060101010101" pitchFamily="49" charset="-122"/>
                <a:ea typeface="黑体" panose="02010609060101010101" pitchFamily="49" charset="-122"/>
              </a:rPr>
              <a:t>第十章  人际交往</a:t>
            </a:r>
            <a:endParaRPr kumimoji="0" lang="zh-CN" altLang="en-US" sz="3600" b="1" i="0" u="none" strike="noStrike" kern="0" cap="none" spc="0" normalizeH="0" baseline="0" noProof="0" dirty="0" smtClean="0">
              <a:ln>
                <a:noFill/>
              </a:ln>
              <a:solidFill>
                <a:srgbClr val="990033"/>
              </a:solidFill>
              <a:effectLst/>
              <a:uLnTx/>
              <a:uFillTx/>
              <a:latin typeface="黑体" panose="02010609060101010101" pitchFamily="49" charset="-122"/>
              <a:ea typeface="黑体" panose="02010609060101010101" pitchFamily="49" charset="-122"/>
            </a:endParaRPr>
          </a:p>
          <a:p>
            <a:pPr marL="609600" marR="0" lvl="0" indent="-609600" algn="ctr" defTabSz="914400" rtl="0" eaLnBrk="0" fontAlgn="auto" latinLnBrk="0" hangingPunct="0">
              <a:lnSpc>
                <a:spcPct val="110000"/>
              </a:lnSpc>
              <a:spcBef>
                <a:spcPct val="20000"/>
              </a:spcBef>
              <a:spcAft>
                <a:spcPts val="0"/>
              </a:spcAft>
              <a:buClrTx/>
              <a:buSzTx/>
              <a:buFont typeface="Arial" panose="020B0604020202020204" pitchFamily="34" charset="0"/>
              <a:buNone/>
              <a:defRPr/>
            </a:pPr>
            <a:endParaRPr kumimoji="0" lang="zh-CN" altLang="en-US" sz="3200" b="0" i="0" u="none" strike="noStrike" kern="0" cap="none" spc="0" normalizeH="0" baseline="0" noProof="0" dirty="0" smtClean="0">
              <a:ln>
                <a:noFill/>
              </a:ln>
              <a:solidFill>
                <a:srgbClr val="990033"/>
              </a:solidFill>
              <a:effectLst/>
              <a:uLnTx/>
              <a:uFillTx/>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500063" y="452438"/>
            <a:ext cx="8229600" cy="927100"/>
          </a:xfrm>
        </p:spPr>
        <p:txBody>
          <a:bodyPr wrap="square" lIns="91440" tIns="45720" rIns="91440" bIns="45720" anchor="ctr"/>
          <a:lstStyle/>
          <a:p>
            <a:pPr lvl="0" eaLnBrk="1" hangingPunct="1"/>
            <a:r>
              <a:rPr lang="zh-CN" altLang="en-US" sz="3200" dirty="0">
                <a:solidFill>
                  <a:srgbClr val="990033"/>
                </a:solidFill>
                <a:effectLst/>
                <a:latin typeface="方正喵呜体" panose="02010600010101010101" charset="-122"/>
                <a:ea typeface="方正喵呜体" panose="02010600010101010101" charset="-122"/>
              </a:rPr>
              <a:t>嫌弃型的个性品质</a:t>
            </a:r>
            <a:endParaRPr lang="zh-CN" altLang="en-US" sz="3200" dirty="0">
              <a:solidFill>
                <a:srgbClr val="990033"/>
              </a:solidFill>
              <a:effectLst/>
              <a:latin typeface="方正喵呜体" panose="02010600010101010101" charset="-122"/>
              <a:ea typeface="方正喵呜体" panose="02010600010101010101" charset="-122"/>
            </a:endParaRPr>
          </a:p>
        </p:txBody>
      </p:sp>
      <p:graphicFrame>
        <p:nvGraphicFramePr>
          <p:cNvPr id="32771" name="Group 3"/>
          <p:cNvGraphicFramePr>
            <a:graphicFrameLocks noGrp="1"/>
          </p:cNvGraphicFramePr>
          <p:nvPr>
            <p:ph type="tbl" idx="1"/>
          </p:nvPr>
        </p:nvGraphicFramePr>
        <p:xfrm>
          <a:off x="911225" y="1169988"/>
          <a:ext cx="7285038" cy="5306854"/>
        </p:xfrm>
        <a:graphic>
          <a:graphicData uri="http://schemas.openxmlformats.org/drawingml/2006/table">
            <a:tbl>
              <a:tblPr/>
              <a:tblGrid>
                <a:gridCol w="828389"/>
                <a:gridCol w="5019648"/>
                <a:gridCol w="494497"/>
                <a:gridCol w="942504"/>
              </a:tblGrid>
              <a:tr h="58888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rgbClr val="FFFFFF"/>
                          </a:solidFill>
                          <a:effectLst/>
                          <a:latin typeface="Calibri" panose="020F0502020204030204" charset="0"/>
                          <a:ea typeface="宋体" panose="02010600030101010101" pitchFamily="2" charset="-122"/>
                        </a:rPr>
                        <a:t>次序</a:t>
                      </a:r>
                      <a:endParaRPr kumimoji="0" lang="zh-CN" altLang="en-US" sz="2400" b="1" i="0" u="none" strike="noStrike" cap="none" normalizeH="0" baseline="0" dirty="0" smtClean="0">
                        <a:ln>
                          <a:noFill/>
                        </a:ln>
                        <a:solidFill>
                          <a:srgbClr val="FFFFFF"/>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FFFF"/>
                          </a:solidFill>
                          <a:effectLst/>
                          <a:latin typeface="Calibri" panose="020F0502020204030204" charset="0"/>
                          <a:ea typeface="宋体" panose="02010600030101010101" pitchFamily="2" charset="-122"/>
                        </a:rPr>
                        <a:t>个性品质</a:t>
                      </a:r>
                      <a:endParaRPr kumimoji="0" lang="zh-CN" altLang="en-US" sz="24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FFFF"/>
                          </a:solidFill>
                          <a:effectLst/>
                          <a:latin typeface="Calibri" panose="020F0502020204030204" charset="0"/>
                          <a:ea typeface="宋体" panose="02010600030101010101" pitchFamily="2" charset="-122"/>
                        </a:rPr>
                        <a:t>人数</a:t>
                      </a:r>
                      <a:endParaRPr kumimoji="0" lang="zh-CN" altLang="en-US" sz="24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FFFF"/>
                          </a:solidFill>
                          <a:effectLst/>
                          <a:latin typeface="Calibri" panose="020F0502020204030204" charset="0"/>
                          <a:ea typeface="宋体" panose="02010600030101010101" pitchFamily="2" charset="-122"/>
                        </a:rPr>
                        <a:t>百分比</a:t>
                      </a:r>
                      <a:endParaRPr kumimoji="0" lang="zh-CN" altLang="en-US" sz="24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367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1</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自我中心，不为他人的处境和利益着想，忌妒心强</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55</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100</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367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2</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对集体工作莫不关心，敷衍了事，缺乏责任心</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55</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100</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367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3</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虚伪，不诚实，固执，爱吹毛求疵</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50</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90.9</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365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4</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smtClean="0">
                          <a:ln>
                            <a:noFill/>
                          </a:ln>
                          <a:solidFill>
                            <a:srgbClr val="000000"/>
                          </a:solidFill>
                          <a:effectLst/>
                          <a:latin typeface="Calibri" panose="020F0502020204030204" charset="0"/>
                          <a:ea typeface="宋体" panose="02010600030101010101" pitchFamily="2" charset="-122"/>
                        </a:rPr>
                        <a:t>不尊重他人，操作欲，支配欲强</a:t>
                      </a:r>
                      <a:endParaRPr kumimoji="0" lang="zh-CN" altLang="en-US" sz="2400" b="0" i="0" u="none" strike="noStrike" cap="none" normalizeH="0" baseline="0" dirty="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45</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81.8</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3811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5</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对人淡漠，孤僻，不合群</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45</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81.8</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3529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6</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有敌对，猜疑和报复的性格</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43</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78.2</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3811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7</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smtClean="0">
                          <a:ln>
                            <a:noFill/>
                          </a:ln>
                          <a:solidFill>
                            <a:srgbClr val="000000"/>
                          </a:solidFill>
                          <a:effectLst/>
                          <a:latin typeface="Calibri" panose="020F0502020204030204" charset="0"/>
                          <a:ea typeface="宋体" panose="02010600030101010101" pitchFamily="2" charset="-122"/>
                        </a:rPr>
                        <a:t>行为古怪、喜怒无常，粗鲁，粗暴，神经质</a:t>
                      </a:r>
                      <a:endParaRPr kumimoji="0" lang="zh-CN" altLang="en-US" sz="2400" b="0" i="0" u="none" strike="noStrike" cap="none" normalizeH="0" baseline="0" dirty="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39</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70.9</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3811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8</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狂妄自大，自命不凡，浮夸</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38</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69.1</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3811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9</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学习成绩好，但不肯帮助他人，甚至看不起他人</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35</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63.6</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3529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10</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自我期望很高，小气，对人际关系过于敏感</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30</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54.5</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3811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11</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势利眼，想法设法巴结领导，而不听群众意见</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smtClean="0">
                          <a:ln>
                            <a:noFill/>
                          </a:ln>
                          <a:solidFill>
                            <a:srgbClr val="000000"/>
                          </a:solidFill>
                          <a:effectLst/>
                          <a:latin typeface="Calibri" panose="020F0502020204030204" charset="0"/>
                          <a:ea typeface="宋体" panose="02010600030101010101" pitchFamily="2" charset="-122"/>
                        </a:rPr>
                        <a:t>30</a:t>
                      </a:r>
                      <a:endParaRPr kumimoji="0" lang="zh-CN" altLang="en-US" sz="2400" b="0" i="0" u="none" strike="noStrike" cap="none" normalizeH="0" baseline="0" dirty="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54.5</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367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12</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学习不努力，无组织纪律，不求上进</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smtClean="0">
                          <a:ln>
                            <a:noFill/>
                          </a:ln>
                          <a:solidFill>
                            <a:srgbClr val="000000"/>
                          </a:solidFill>
                          <a:effectLst/>
                          <a:latin typeface="Calibri" panose="020F0502020204030204" charset="0"/>
                          <a:ea typeface="宋体" panose="02010600030101010101" pitchFamily="2" charset="-122"/>
                        </a:rPr>
                        <a:t>24</a:t>
                      </a:r>
                      <a:endParaRPr kumimoji="0" lang="zh-CN" altLang="en-US" sz="2400" b="0" i="0" u="none" strike="noStrike" cap="none" normalizeH="0" baseline="0" dirty="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43.6</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367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13</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兴趣贫乏</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18</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32.7</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367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14</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行为放荡</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smtClean="0">
                          <a:ln>
                            <a:noFill/>
                          </a:ln>
                          <a:solidFill>
                            <a:srgbClr val="000000"/>
                          </a:solidFill>
                          <a:effectLst/>
                          <a:latin typeface="Calibri" panose="020F0502020204030204" charset="0"/>
                          <a:ea typeface="宋体" panose="02010600030101010101" pitchFamily="2" charset="-122"/>
                        </a:rPr>
                        <a:t>8</a:t>
                      </a:r>
                      <a:endParaRPr kumimoji="0" lang="zh-CN" altLang="en-US" sz="2400" b="0" i="0" u="none" strike="noStrike" cap="none" normalizeH="0" baseline="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smtClean="0">
                          <a:ln>
                            <a:noFill/>
                          </a:ln>
                          <a:solidFill>
                            <a:srgbClr val="000000"/>
                          </a:solidFill>
                          <a:effectLst/>
                          <a:latin typeface="Calibri" panose="020F0502020204030204" charset="0"/>
                          <a:ea typeface="宋体" panose="02010600030101010101" pitchFamily="2" charset="-122"/>
                        </a:rPr>
                        <a:t>14.5</a:t>
                      </a:r>
                      <a:endParaRPr kumimoji="0" lang="zh-CN" altLang="en-US" sz="2400" b="0" i="0" u="none" strike="noStrike" cap="none" normalizeH="0" baseline="0" dirty="0" smtClean="0">
                        <a:ln>
                          <a:noFill/>
                        </a:ln>
                        <a:solidFill>
                          <a:srgbClr val="000000"/>
                        </a:solidFill>
                        <a:effectLst/>
                        <a:latin typeface="Calibri" panose="020F0502020204030204" charset="0"/>
                        <a:ea typeface="宋体" panose="02010600030101010101" pitchFamily="2" charset="-122"/>
                      </a:endParaRPr>
                    </a:p>
                  </a:txBody>
                  <a:tcPr marL="81148" marR="81148" marT="40574" marB="4057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1828" name="灯片编号占位符 3"/>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1000"/>
                                        <p:tgtEl>
                                          <p:spTgt spid="32770"/>
                                        </p:tgtEl>
                                      </p:cBhvr>
                                    </p:animEffect>
                                    <p:anim calcmode="lin" valueType="num">
                                      <p:cBhvr>
                                        <p:cTn id="8" dur="1000" fill="hold"/>
                                        <p:tgtEl>
                                          <p:spTgt spid="32770"/>
                                        </p:tgtEl>
                                        <p:attrNameLst>
                                          <p:attrName>ppt_x</p:attrName>
                                        </p:attrNameLst>
                                      </p:cBhvr>
                                      <p:tavLst>
                                        <p:tav tm="0">
                                          <p:val>
                                            <p:strVal val="#ppt_x"/>
                                          </p:val>
                                        </p:tav>
                                        <p:tav tm="100000">
                                          <p:val>
                                            <p:strVal val="#ppt_x"/>
                                          </p:val>
                                        </p:tav>
                                      </p:tavLst>
                                    </p:anim>
                                    <p:anim calcmode="lin" valueType="num">
                                      <p:cBhvr>
                                        <p:cTn id="9" dur="1000" fill="hold"/>
                                        <p:tgtEl>
                                          <p:spTgt spid="327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2771"/>
                                        </p:tgtEl>
                                        <p:attrNameLst>
                                          <p:attrName>style.visibility</p:attrName>
                                        </p:attrNameLst>
                                      </p:cBhvr>
                                      <p:to>
                                        <p:strVal val="visible"/>
                                      </p:to>
                                    </p:set>
                                    <p:animEffect transition="in" filter="wipe(up)">
                                      <p:cBhvr>
                                        <p:cTn id="14"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p:nvPr/>
        </p:nvSpPr>
        <p:spPr>
          <a:xfrm>
            <a:off x="506413" y="268288"/>
            <a:ext cx="7881937" cy="366712"/>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3795" name="Text Box 3"/>
          <p:cNvSpPr txBox="1"/>
          <p:nvPr/>
        </p:nvSpPr>
        <p:spPr>
          <a:xfrm>
            <a:off x="869950" y="406400"/>
            <a:ext cx="7518400" cy="365125"/>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2" name="矩形 6"/>
          <p:cNvSpPr/>
          <p:nvPr/>
        </p:nvSpPr>
        <p:spPr>
          <a:xfrm>
            <a:off x="628650" y="1824286"/>
            <a:ext cx="8001000" cy="3970318"/>
          </a:xfrm>
          <a:prstGeom prst="rect">
            <a:avLst/>
          </a:prstGeom>
          <a:noFill/>
          <a:ln w="9525">
            <a:noFill/>
          </a:ln>
        </p:spPr>
        <p:txBody>
          <a:bodyPr anchor="t">
            <a:spAutoFit/>
          </a:bodyPr>
          <a:lstStyle/>
          <a:p>
            <a:pPr lvl="0" indent="0" eaLnBrk="1" hangingPunct="1"/>
            <a:r>
              <a:rPr lang="en-US" altLang="zh-CN" sz="2800" b="1" dirty="0" smtClean="0">
                <a:latin typeface="Arial" panose="020B0604020202020204" pitchFamily="34" charset="0"/>
                <a:ea typeface="楷体" panose="02010609060101010101" pitchFamily="49" charset="-122"/>
              </a:rPr>
              <a:t>1</a:t>
            </a:r>
            <a:r>
              <a:rPr lang="zh-CN" altLang="en-US" sz="2800" b="1" dirty="0" smtClean="0">
                <a:latin typeface="Arial" panose="020B0604020202020204" pitchFamily="34" charset="0"/>
                <a:ea typeface="楷体" panose="02010609060101010101" pitchFamily="49" charset="-122"/>
              </a:rPr>
              <a:t>、尊重</a:t>
            </a:r>
            <a:endParaRPr lang="en-US" altLang="zh-CN" sz="2800" b="1" dirty="0" smtClean="0">
              <a:latin typeface="Arial" panose="020B0604020202020204" pitchFamily="34" charset="0"/>
              <a:ea typeface="楷体" panose="02010609060101010101" pitchFamily="49" charset="-122"/>
            </a:endParaRPr>
          </a:p>
          <a:p>
            <a:pPr lvl="0" indent="0" eaLnBrk="1" hangingPunct="1"/>
            <a:r>
              <a:rPr lang="zh-CN" altLang="en-US" sz="2800" dirty="0" smtClean="0">
                <a:latin typeface="Arial" panose="020B0604020202020204" pitchFamily="34" charset="0"/>
                <a:ea typeface="楷体" panose="02010609060101010101" pitchFamily="49" charset="-122"/>
              </a:rPr>
              <a:t>自尊：自重</a:t>
            </a:r>
            <a:r>
              <a:rPr lang="zh-CN" altLang="en-US" sz="2800" dirty="0">
                <a:latin typeface="Arial" panose="020B0604020202020204" pitchFamily="34" charset="0"/>
                <a:ea typeface="楷体" panose="02010609060101010101" pitchFamily="49" charset="-122"/>
              </a:rPr>
              <a:t>自爱，自信</a:t>
            </a:r>
            <a:endParaRPr lang="zh-CN" altLang="en-US" sz="2800" dirty="0">
              <a:latin typeface="Arial" panose="020B0604020202020204" pitchFamily="34" charset="0"/>
              <a:ea typeface="楷体" panose="02010609060101010101" pitchFamily="49" charset="-122"/>
            </a:endParaRPr>
          </a:p>
          <a:p>
            <a:pPr lvl="0" indent="0" eaLnBrk="1" hangingPunct="1"/>
            <a:endParaRPr lang="en-US" altLang="zh-CN" sz="2800" dirty="0">
              <a:latin typeface="Arial" panose="020B0604020202020204" pitchFamily="34" charset="0"/>
              <a:ea typeface="楷体" panose="02010609060101010101" pitchFamily="49" charset="-122"/>
            </a:endParaRPr>
          </a:p>
          <a:p>
            <a:pPr lvl="0" indent="0" eaLnBrk="1" hangingPunct="1"/>
            <a:r>
              <a:rPr lang="zh-CN" altLang="en-US" sz="2800" dirty="0">
                <a:latin typeface="Arial" panose="020B0604020202020204" pitchFamily="34" charset="0"/>
                <a:ea typeface="楷体" panose="02010609060101010101" pitchFamily="49" charset="-122"/>
              </a:rPr>
              <a:t>尊重他人：</a:t>
            </a:r>
            <a:endParaRPr lang="zh-CN" altLang="en-US" sz="2800" dirty="0">
              <a:latin typeface="Arial" panose="020B0604020202020204" pitchFamily="34" charset="0"/>
              <a:ea typeface="楷体" panose="02010609060101010101" pitchFamily="49" charset="-122"/>
            </a:endParaRPr>
          </a:p>
          <a:p>
            <a:pPr lvl="0" indent="0" eaLnBrk="1" hangingPunct="1"/>
            <a:r>
              <a:rPr lang="zh-CN" altLang="en-US" sz="2800" dirty="0">
                <a:latin typeface="Arial" panose="020B0604020202020204" pitchFamily="34" charset="0"/>
                <a:ea typeface="楷体" panose="02010609060101010101" pitchFamily="49" charset="-122"/>
              </a:rPr>
              <a:t>尊重他人是一个独特的人，有价值的人，有潜能的人，可以改变的人。</a:t>
            </a:r>
            <a:endParaRPr lang="zh-CN" altLang="en-US" sz="2800" dirty="0">
              <a:latin typeface="Arial" panose="020B0604020202020204" pitchFamily="34" charset="0"/>
              <a:ea typeface="楷体" panose="02010609060101010101" pitchFamily="49" charset="-122"/>
            </a:endParaRPr>
          </a:p>
          <a:p>
            <a:pPr lvl="0" indent="0" eaLnBrk="1" hangingPunct="1"/>
            <a:endParaRPr lang="en-US" altLang="zh-CN" sz="2800" dirty="0">
              <a:latin typeface="Arial" panose="020B0604020202020204" pitchFamily="34" charset="0"/>
              <a:ea typeface="楷体" panose="02010609060101010101" pitchFamily="49" charset="-122"/>
            </a:endParaRPr>
          </a:p>
          <a:p>
            <a:pPr lvl="0" indent="0" eaLnBrk="1" hangingPunct="1"/>
            <a:r>
              <a:rPr lang="zh-CN" altLang="en-US" sz="2800" dirty="0">
                <a:latin typeface="Arial" panose="020B0604020202020204" pitchFamily="34" charset="0"/>
                <a:ea typeface="楷体" panose="02010609060101010101" pitchFamily="49" charset="-122"/>
              </a:rPr>
              <a:t>尊重他是一个人，而首先不是“他是一个怎样的人”即行为。</a:t>
            </a:r>
            <a:endParaRPr lang="zh-CN" altLang="en-US" sz="2800" dirty="0">
              <a:latin typeface="Arial" panose="020B0604020202020204" pitchFamily="34" charset="0"/>
              <a:ea typeface="楷体" panose="02010609060101010101" pitchFamily="49" charset="-122"/>
            </a:endParaRPr>
          </a:p>
        </p:txBody>
      </p:sp>
      <p:sp>
        <p:nvSpPr>
          <p:cNvPr id="33798" name="灯片编号占位符 5"/>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8" name="矩形 1"/>
          <p:cNvSpPr/>
          <p:nvPr/>
        </p:nvSpPr>
        <p:spPr>
          <a:xfrm>
            <a:off x="1832130" y="759153"/>
            <a:ext cx="5234125" cy="523220"/>
          </a:xfrm>
          <a:prstGeom prst="rect">
            <a:avLst/>
          </a:prstGeom>
          <a:noFill/>
          <a:ln w="9525">
            <a:noFill/>
          </a:ln>
        </p:spPr>
        <p:txBody>
          <a:bodyPr wrap="none" anchor="t">
            <a:spAutoFit/>
          </a:bodyPr>
          <a:lstStyle/>
          <a:p>
            <a:pPr lvl="0" indent="0" eaLnBrk="1" hangingPunct="1"/>
            <a:r>
              <a:rPr lang="zh-CN" altLang="en-US" sz="2800" b="1" dirty="0"/>
              <a:t>二</a:t>
            </a:r>
            <a:r>
              <a:rPr lang="zh-CN" altLang="en-US" sz="2800" b="1" dirty="0" smtClean="0"/>
              <a:t>、遵循大学生人际交往的原则</a:t>
            </a:r>
            <a:endParaRPr lang="en-US" altLang="zh-CN" sz="2800" b="1" dirty="0"/>
          </a:p>
        </p:txBody>
      </p:sp>
      <p:pic>
        <p:nvPicPr>
          <p:cNvPr id="33793" name="图片 1"/>
          <p:cNvPicPr>
            <a:picLocks noChangeAspect="1"/>
          </p:cNvPicPr>
          <p:nvPr/>
        </p:nvPicPr>
        <p:blipFill rotWithShape="1">
          <a:blip r:embed="rId1" cstate="print"/>
          <a:srcRect l="19587" t="16879" r="19438" b="11529"/>
          <a:stretch>
            <a:fillRect/>
          </a:stretch>
        </p:blipFill>
        <p:spPr>
          <a:xfrm>
            <a:off x="6407695" y="1282373"/>
            <a:ext cx="2736305" cy="2016224"/>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3793"/>
                                        </p:tgtEl>
                                        <p:attrNameLst>
                                          <p:attrName>style.visibility</p:attrName>
                                        </p:attrNameLst>
                                      </p:cBhvr>
                                      <p:to>
                                        <p:strVal val="visible"/>
                                      </p:to>
                                    </p:set>
                                    <p:animEffect transition="in" filter="fade">
                                      <p:cBhvr>
                                        <p:cTn id="17" dur="1000"/>
                                        <p:tgtEl>
                                          <p:spTgt spid="33793"/>
                                        </p:tgtEl>
                                      </p:cBhvr>
                                    </p:animEffect>
                                    <p:anim calcmode="lin" valueType="num">
                                      <p:cBhvr>
                                        <p:cTn id="18" dur="1000" fill="hold"/>
                                        <p:tgtEl>
                                          <p:spTgt spid="33793"/>
                                        </p:tgtEl>
                                        <p:attrNameLst>
                                          <p:attrName>ppt_x</p:attrName>
                                        </p:attrNameLst>
                                      </p:cBhvr>
                                      <p:tavLst>
                                        <p:tav tm="0">
                                          <p:val>
                                            <p:strVal val="#ppt_x"/>
                                          </p:val>
                                        </p:tav>
                                        <p:tav tm="100000">
                                          <p:val>
                                            <p:strVal val="#ppt_x"/>
                                          </p:val>
                                        </p:tav>
                                      </p:tavLst>
                                    </p:anim>
                                    <p:anim calcmode="lin" valueType="num">
                                      <p:cBhvr>
                                        <p:cTn id="19" dur="1000" fill="hold"/>
                                        <p:tgtEl>
                                          <p:spTgt spid="337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p:cNvSpPr txBox="1"/>
          <p:nvPr/>
        </p:nvSpPr>
        <p:spPr>
          <a:xfrm>
            <a:off x="506413" y="268288"/>
            <a:ext cx="7881937" cy="366712"/>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4818" name="Text Box 3"/>
          <p:cNvSpPr txBox="1"/>
          <p:nvPr/>
        </p:nvSpPr>
        <p:spPr>
          <a:xfrm>
            <a:off x="869950" y="406400"/>
            <a:ext cx="7518400" cy="365125"/>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8916" name="Text Box 4"/>
          <p:cNvSpPr txBox="1"/>
          <p:nvPr/>
        </p:nvSpPr>
        <p:spPr>
          <a:xfrm>
            <a:off x="739775" y="1397913"/>
            <a:ext cx="7778750" cy="3046988"/>
          </a:xfrm>
          <a:prstGeom prst="rect">
            <a:avLst/>
          </a:prstGeom>
          <a:noFill/>
          <a:ln w="9525">
            <a:noFill/>
          </a:ln>
        </p:spPr>
        <p:txBody>
          <a:bodyPr anchor="t">
            <a:spAutoFit/>
          </a:bodyPr>
          <a:lstStyle/>
          <a:p>
            <a:pPr lvl="0" indent="0" eaLnBrk="1" hangingPunct="1"/>
            <a:r>
              <a:rPr lang="en-US" altLang="zh-CN" sz="2400" b="1" dirty="0">
                <a:latin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、真诚</a:t>
            </a:r>
            <a:endParaRPr lang="en-US" altLang="zh-CN" sz="2400" b="1" dirty="0" smtClean="0">
              <a:latin typeface="宋体" panose="02010600030101010101" pitchFamily="2" charset="-122"/>
              <a:ea typeface="宋体" panose="02010600030101010101" pitchFamily="2" charset="-122"/>
            </a:endParaRPr>
          </a:p>
          <a:p>
            <a:pPr lvl="0" indent="0" eaLnBrk="1" hangingPunct="1"/>
            <a:endParaRPr lang="en-US" altLang="zh-CN" sz="2400" dirty="0" smtClean="0">
              <a:latin typeface="宋体" panose="02010600030101010101" pitchFamily="2" charset="-122"/>
              <a:ea typeface="宋体" panose="02010600030101010101" pitchFamily="2" charset="-122"/>
            </a:endParaRPr>
          </a:p>
          <a:p>
            <a:pPr lvl="0" indent="0" eaLnBrk="1" hangingPunct="1"/>
            <a:r>
              <a:rPr lang="zh-CN" altLang="en-US" sz="2400" dirty="0" smtClean="0">
                <a:latin typeface="宋体" panose="02010600030101010101" pitchFamily="2" charset="-122"/>
                <a:ea typeface="宋体" panose="02010600030101010101" pitchFamily="2" charset="-122"/>
              </a:rPr>
              <a:t>真诚</a:t>
            </a:r>
            <a:r>
              <a:rPr lang="zh-CN" altLang="en-US" sz="2400" dirty="0">
                <a:latin typeface="宋体" panose="02010600030101010101" pitchFamily="2" charset="-122"/>
                <a:ea typeface="宋体" panose="02010600030101010101" pitchFamily="2" charset="-122"/>
              </a:rPr>
              <a:t>的表达：建设性的表达真诚，不是破坏性的表达真诚。</a:t>
            </a:r>
            <a:endParaRPr lang="zh-CN" altLang="en-US" sz="2400" dirty="0">
              <a:latin typeface="宋体" panose="02010600030101010101" pitchFamily="2" charset="-122"/>
              <a:ea typeface="宋体" panose="02010600030101010101" pitchFamily="2" charset="-122"/>
            </a:endParaRPr>
          </a:p>
          <a:p>
            <a:pPr lvl="0" indent="0" eaLnBrk="1" hangingPunct="1"/>
            <a:endParaRPr lang="en-US" altLang="zh-CN" sz="2400" dirty="0">
              <a:latin typeface="宋体" panose="02010600030101010101" pitchFamily="2" charset="-122"/>
              <a:ea typeface="宋体" panose="02010600030101010101" pitchFamily="2" charset="-122"/>
            </a:endParaRPr>
          </a:p>
          <a:p>
            <a:pPr lvl="0" indent="0" eaLnBrk="1" hangingPunct="1"/>
            <a:r>
              <a:rPr lang="zh-CN" altLang="en-US" sz="2400" dirty="0">
                <a:latin typeface="宋体" panose="02010600030101010101" pitchFamily="2" charset="-122"/>
                <a:ea typeface="宋体" panose="02010600030101010101" pitchFamily="2" charset="-122"/>
              </a:rPr>
              <a:t>真诚要</a:t>
            </a:r>
            <a:r>
              <a:rPr lang="zh-CN" altLang="en-US" sz="2400" dirty="0" smtClean="0">
                <a:latin typeface="宋体" panose="02010600030101010101" pitchFamily="2" charset="-122"/>
                <a:ea typeface="宋体" panose="02010600030101010101" pitchFamily="2" charset="-122"/>
              </a:rPr>
              <a:t>做到：讲</a:t>
            </a:r>
            <a:r>
              <a:rPr lang="zh-CN" altLang="en-US" sz="2400" dirty="0">
                <a:latin typeface="宋体" panose="02010600030101010101" pitchFamily="2" charset="-122"/>
                <a:ea typeface="宋体" panose="02010600030101010101" pitchFamily="2" charset="-122"/>
              </a:rPr>
              <a:t>出来的都是真的，但并不是真的都要完全讲出。</a:t>
            </a:r>
            <a:endParaRPr lang="zh-CN" altLang="en-US" sz="2400" dirty="0">
              <a:latin typeface="宋体" panose="02010600030101010101" pitchFamily="2" charset="-122"/>
              <a:ea typeface="宋体" panose="02010600030101010101" pitchFamily="2" charset="-122"/>
            </a:endParaRPr>
          </a:p>
          <a:p>
            <a:pPr lvl="0" indent="0" eaLnBrk="1" hangingPunct="1"/>
            <a:endParaRPr lang="en-US" altLang="zh-CN" sz="2400" dirty="0">
              <a:latin typeface="宋体" panose="02010600030101010101" pitchFamily="2" charset="-122"/>
              <a:ea typeface="宋体" panose="02010600030101010101" pitchFamily="2" charset="-122"/>
            </a:endParaRPr>
          </a:p>
        </p:txBody>
      </p:sp>
      <p:sp>
        <p:nvSpPr>
          <p:cNvPr id="34821" name="灯片编号占位符 5"/>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pic>
        <p:nvPicPr>
          <p:cNvPr id="34822" name="图片 1"/>
          <p:cNvPicPr>
            <a:picLocks noChangeAspect="1"/>
          </p:cNvPicPr>
          <p:nvPr/>
        </p:nvPicPr>
        <p:blipFill>
          <a:blip r:embed="rId1" cstate="print"/>
          <a:stretch>
            <a:fillRect/>
          </a:stretch>
        </p:blipFill>
        <p:spPr>
          <a:xfrm>
            <a:off x="6732588" y="4467225"/>
            <a:ext cx="2171700" cy="1847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Effect transition="in" filter="barn(inVertical)">
                                      <p:cBhvr>
                                        <p:cTn id="7" dur="500"/>
                                        <p:tgtEl>
                                          <p:spTgt spid="389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916">
                                            <p:txEl>
                                              <p:pRg st="2" end="2"/>
                                            </p:txEl>
                                          </p:spTgt>
                                        </p:tgtEl>
                                        <p:attrNameLst>
                                          <p:attrName>style.visibility</p:attrName>
                                        </p:attrNameLst>
                                      </p:cBhvr>
                                      <p:to>
                                        <p:strVal val="visible"/>
                                      </p:to>
                                    </p:set>
                                    <p:animEffect transition="in" filter="barn(inVertical)">
                                      <p:cBhvr>
                                        <p:cTn id="12" dur="500"/>
                                        <p:tgtEl>
                                          <p:spTgt spid="38916">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8916">
                                            <p:txEl>
                                              <p:pRg st="4" end="4"/>
                                            </p:txEl>
                                          </p:spTgt>
                                        </p:tgtEl>
                                        <p:attrNameLst>
                                          <p:attrName>style.visibility</p:attrName>
                                        </p:attrNameLst>
                                      </p:cBhvr>
                                      <p:to>
                                        <p:strVal val="visible"/>
                                      </p:to>
                                    </p:set>
                                    <p:animEffect transition="in" filter="barn(inVertical)">
                                      <p:cBhvr>
                                        <p:cTn id="15" dur="500"/>
                                        <p:tgtEl>
                                          <p:spTgt spid="3891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4822"/>
                                        </p:tgtEl>
                                        <p:attrNameLst>
                                          <p:attrName>style.visibility</p:attrName>
                                        </p:attrNameLst>
                                      </p:cBhvr>
                                      <p:to>
                                        <p:strVal val="visible"/>
                                      </p:to>
                                    </p:set>
                                    <p:animEffect transition="in" filter="barn(inVertical)">
                                      <p:cBhvr>
                                        <p:cTn id="20"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2"/>
          <p:cNvSpPr txBox="1"/>
          <p:nvPr/>
        </p:nvSpPr>
        <p:spPr>
          <a:xfrm>
            <a:off x="506413" y="268288"/>
            <a:ext cx="7881937" cy="366712"/>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6866" name="Text Box 3"/>
          <p:cNvSpPr txBox="1"/>
          <p:nvPr/>
        </p:nvSpPr>
        <p:spPr>
          <a:xfrm>
            <a:off x="869950" y="406400"/>
            <a:ext cx="7518400" cy="365125"/>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47108" name="Text Box 4"/>
          <p:cNvSpPr txBox="1"/>
          <p:nvPr/>
        </p:nvSpPr>
        <p:spPr>
          <a:xfrm>
            <a:off x="703261" y="1519628"/>
            <a:ext cx="7488237" cy="3231654"/>
          </a:xfrm>
          <a:prstGeom prst="rect">
            <a:avLst/>
          </a:prstGeom>
          <a:noFill/>
          <a:ln w="9525">
            <a:noFill/>
          </a:ln>
        </p:spPr>
        <p:txBody>
          <a:bodyPr anchor="t">
            <a:spAutoFit/>
          </a:bodyPr>
          <a:lstStyle/>
          <a:p>
            <a:pPr lvl="0" indent="0" eaLnBrk="1" hangingPunct="1"/>
            <a:r>
              <a:rPr lang="en-US" altLang="zh-CN" sz="3200" b="1" dirty="0" smtClean="0">
                <a:latin typeface="Arial" panose="020B0604020202020204" pitchFamily="34" charset="0"/>
                <a:ea typeface="宋体" panose="02010600030101010101" pitchFamily="2" charset="-122"/>
              </a:rPr>
              <a:t>1</a:t>
            </a:r>
            <a:r>
              <a:rPr lang="zh-CN" altLang="en-US" sz="3200" b="1" dirty="0" smtClean="0">
                <a:latin typeface="Arial" panose="020B0604020202020204" pitchFamily="34" charset="0"/>
                <a:ea typeface="宋体" panose="02010600030101010101" pitchFamily="2" charset="-122"/>
              </a:rPr>
              <a:t>、倾听</a:t>
            </a:r>
            <a:endParaRPr lang="en-US" altLang="zh-CN" sz="3200" b="1" dirty="0" smtClean="0">
              <a:latin typeface="Arial" panose="020B0604020202020204" pitchFamily="34" charset="0"/>
              <a:ea typeface="宋体" panose="02010600030101010101" pitchFamily="2" charset="-122"/>
            </a:endParaRPr>
          </a:p>
          <a:p>
            <a:pPr lvl="0" indent="0" eaLnBrk="1" hangingPunct="1"/>
            <a:endParaRPr lang="en-US" altLang="zh-CN" sz="3200" b="1" dirty="0" smtClean="0">
              <a:latin typeface="Arial" panose="020B0604020202020204" pitchFamily="34" charset="0"/>
              <a:ea typeface="宋体" panose="02010600030101010101" pitchFamily="2" charset="-122"/>
            </a:endParaRPr>
          </a:p>
          <a:p>
            <a:pPr lvl="0" indent="0" eaLnBrk="1" hangingPunct="1"/>
            <a:r>
              <a:rPr lang="zh-CN" altLang="en-US" sz="3200" dirty="0" smtClean="0">
                <a:latin typeface="Arial" panose="020B0604020202020204" pitchFamily="34" charset="0"/>
                <a:ea typeface="宋体" panose="02010600030101010101" pitchFamily="2" charset="-122"/>
              </a:rPr>
              <a:t>体察</a:t>
            </a:r>
            <a:r>
              <a:rPr lang="zh-CN" altLang="en-US" sz="3200" dirty="0">
                <a:latin typeface="Arial" panose="020B0604020202020204" pitchFamily="34" charset="0"/>
                <a:ea typeface="宋体" panose="02010600030101010101" pitchFamily="2" charset="-122"/>
              </a:rPr>
              <a:t>语言背后的情感</a:t>
            </a:r>
            <a:endParaRPr lang="zh-CN" altLang="en-US" sz="3200" dirty="0">
              <a:latin typeface="Arial" panose="020B0604020202020204" pitchFamily="34" charset="0"/>
              <a:ea typeface="宋体" panose="02010600030101010101" pitchFamily="2" charset="-122"/>
            </a:endParaRPr>
          </a:p>
          <a:p>
            <a:pPr lvl="0" indent="0" eaLnBrk="1" hangingPunct="1"/>
            <a:r>
              <a:rPr lang="zh-CN" altLang="en-US" sz="3200" dirty="0">
                <a:latin typeface="Arial" panose="020B0604020202020204" pitchFamily="34" charset="0"/>
                <a:ea typeface="宋体" panose="02010600030101010101" pitchFamily="2" charset="-122"/>
              </a:rPr>
              <a:t>听清对方表达的真正意思</a:t>
            </a:r>
            <a:endParaRPr lang="zh-CN" altLang="en-US" sz="3200" dirty="0">
              <a:latin typeface="Arial" panose="020B0604020202020204" pitchFamily="34" charset="0"/>
              <a:ea typeface="宋体" panose="02010600030101010101" pitchFamily="2" charset="-122"/>
            </a:endParaRPr>
          </a:p>
          <a:p>
            <a:pPr lvl="0" indent="0" algn="ctr" eaLnBrk="1" hangingPunct="1"/>
            <a:r>
              <a:rPr lang="zh-CN" altLang="en-US" sz="3200" dirty="0">
                <a:latin typeface="Arial" panose="020B0604020202020204" pitchFamily="34" charset="0"/>
                <a:ea typeface="宋体" panose="02010600030101010101" pitchFamily="2" charset="-122"/>
              </a:rPr>
              <a:t>给出反馈</a:t>
            </a:r>
            <a:r>
              <a:rPr lang="zh-CN" altLang="en-US" sz="4400" dirty="0">
                <a:solidFill>
                  <a:srgbClr val="000000"/>
                </a:solidFill>
                <a:latin typeface="Arial" panose="020B0604020202020204" pitchFamily="34" charset="0"/>
                <a:ea typeface="楷体" panose="02010609060101010101" pitchFamily="49" charset="-122"/>
              </a:rPr>
              <a:t>不要指责对方</a:t>
            </a:r>
            <a:endParaRPr lang="zh-CN" altLang="en-US" sz="4400" dirty="0">
              <a:solidFill>
                <a:srgbClr val="000000"/>
              </a:solidFill>
              <a:latin typeface="Arial" panose="020B0604020202020204" pitchFamily="34" charset="0"/>
              <a:ea typeface="楷体" panose="02010609060101010101" pitchFamily="49" charset="-122"/>
            </a:endParaRPr>
          </a:p>
          <a:p>
            <a:pPr lvl="0" indent="0" eaLnBrk="1" hangingPunct="1"/>
            <a:endParaRPr lang="zh-CN" altLang="en-US" sz="3200" dirty="0">
              <a:latin typeface="Arial" panose="020B0604020202020204" pitchFamily="34" charset="0"/>
              <a:ea typeface="宋体" panose="02010600030101010101" pitchFamily="2" charset="-122"/>
            </a:endParaRPr>
          </a:p>
        </p:txBody>
      </p:sp>
      <p:sp>
        <p:nvSpPr>
          <p:cNvPr id="36869" name="灯片编号占位符 6"/>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pic>
        <p:nvPicPr>
          <p:cNvPr id="36870" name="图片 1">
            <a:hlinkClick r:id="rId1" action="ppaction://hlinkfile"/>
          </p:cNvPr>
          <p:cNvPicPr>
            <a:picLocks noChangeAspect="1"/>
          </p:cNvPicPr>
          <p:nvPr/>
        </p:nvPicPr>
        <p:blipFill>
          <a:blip r:embed="rId2" cstate="print"/>
          <a:stretch>
            <a:fillRect/>
          </a:stretch>
        </p:blipFill>
        <p:spPr>
          <a:xfrm>
            <a:off x="3707904" y="4286250"/>
            <a:ext cx="3219450" cy="2095500"/>
          </a:xfrm>
          <a:prstGeom prst="rect">
            <a:avLst/>
          </a:prstGeom>
          <a:noFill/>
          <a:ln w="9525">
            <a:noFill/>
          </a:ln>
        </p:spPr>
      </p:pic>
      <p:sp>
        <p:nvSpPr>
          <p:cNvPr id="8" name="矩形 1"/>
          <p:cNvSpPr/>
          <p:nvPr/>
        </p:nvSpPr>
        <p:spPr>
          <a:xfrm>
            <a:off x="2190993" y="718521"/>
            <a:ext cx="4512774" cy="523220"/>
          </a:xfrm>
          <a:prstGeom prst="rect">
            <a:avLst/>
          </a:prstGeom>
          <a:noFill/>
          <a:ln w="9525">
            <a:noFill/>
          </a:ln>
        </p:spPr>
        <p:txBody>
          <a:bodyPr wrap="none" anchor="t">
            <a:spAutoFit/>
          </a:bodyPr>
          <a:lstStyle/>
          <a:p>
            <a:pPr lvl="0" indent="0" eaLnBrk="1" hangingPunct="1"/>
            <a:r>
              <a:rPr lang="zh-CN" altLang="en-US" sz="2800" b="1" dirty="0" smtClean="0"/>
              <a:t>三、大学生人际交往的技巧</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fade">
                                      <p:cBhvr>
                                        <p:cTn id="7" dur="1000"/>
                                        <p:tgtEl>
                                          <p:spTgt spid="47108"/>
                                        </p:tgtEl>
                                      </p:cBhvr>
                                    </p:animEffect>
                                    <p:anim calcmode="lin" valueType="num">
                                      <p:cBhvr>
                                        <p:cTn id="8" dur="1000" fill="hold"/>
                                        <p:tgtEl>
                                          <p:spTgt spid="47108"/>
                                        </p:tgtEl>
                                        <p:attrNameLst>
                                          <p:attrName>ppt_x</p:attrName>
                                        </p:attrNameLst>
                                      </p:cBhvr>
                                      <p:tavLst>
                                        <p:tav tm="0">
                                          <p:val>
                                            <p:strVal val="#ppt_x"/>
                                          </p:val>
                                        </p:tav>
                                        <p:tav tm="100000">
                                          <p:val>
                                            <p:strVal val="#ppt_x"/>
                                          </p:val>
                                        </p:tav>
                                      </p:tavLst>
                                    </p:anim>
                                    <p:anim calcmode="lin" valueType="num">
                                      <p:cBhvr>
                                        <p:cTn id="9" dur="900" decel="100000" fill="hold"/>
                                        <p:tgtEl>
                                          <p:spTgt spid="4710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710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6870"/>
                                        </p:tgtEl>
                                        <p:attrNameLst>
                                          <p:attrName>style.visibility</p:attrName>
                                        </p:attrNameLst>
                                      </p:cBhvr>
                                      <p:to>
                                        <p:strVal val="visible"/>
                                      </p:to>
                                    </p:set>
                                    <p:animEffect transition="in" filter="wheel(1)">
                                      <p:cBhvr>
                                        <p:cTn id="15" dur="10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ldLvl="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2276872"/>
            <a:ext cx="6750566" cy="584775"/>
          </a:xfrm>
          <a:prstGeom prst="rect">
            <a:avLst/>
          </a:prstGeom>
        </p:spPr>
        <p:txBody>
          <a:bodyPr wrap="none">
            <a:spAutoFit/>
          </a:bodyPr>
          <a:lstStyle/>
          <a:p>
            <a:r>
              <a:rPr lang="zh-CN" altLang="en-US" sz="3200" dirty="0" smtClean="0"/>
              <a:t>一个倾听小练习。准备好倾听了吗？</a:t>
            </a:r>
            <a:endParaRPr lang="en-US" altLang="zh-CN" sz="3200" dirty="0" smtClean="0"/>
          </a:p>
        </p:txBody>
      </p:sp>
      <p:sp>
        <p:nvSpPr>
          <p:cNvPr id="3" name="矩形 2"/>
          <p:cNvSpPr/>
          <p:nvPr/>
        </p:nvSpPr>
        <p:spPr>
          <a:xfrm>
            <a:off x="1691680" y="3284984"/>
            <a:ext cx="5616624" cy="923330"/>
          </a:xfrm>
          <a:prstGeom prst="rect">
            <a:avLst/>
          </a:prstGeom>
          <a:solidFill>
            <a:schemeClr val="accent1"/>
          </a:solidFill>
        </p:spPr>
        <p:txBody>
          <a:bodyPr wrap="square">
            <a:spAutoFit/>
          </a:bodyPr>
          <a:lstStyle/>
          <a:p>
            <a:r>
              <a:rPr lang="zh-CN" altLang="en-US" dirty="0" smtClean="0"/>
              <a:t>某商人刚关上店里的灯，一男子来到店堂并索要钱款，店主打开收银机，收银机内的东西被倒了出来而那个男子逃走了，一位警察很快接到报案。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9512" y="692696"/>
            <a:ext cx="8964488" cy="5190678"/>
          </a:xfrm>
          <a:prstGeom prst="rect">
            <a:avLst/>
          </a:prstGeom>
        </p:spPr>
        <p:txBody>
          <a:body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None/>
              <a:defRPr/>
            </a:pPr>
            <a:r>
              <a:rPr kumimoji="0" lang="zh-CN" altLang="zh-CN" sz="1200" b="0" i="0" u="none" strike="noStrike" kern="0" cap="none" spc="0" normalizeH="0" baseline="0" noProof="0" dirty="0" smtClean="0">
                <a:ln>
                  <a:noFill/>
                </a:ln>
                <a:solidFill>
                  <a:schemeClr val="tx1"/>
                </a:solidFill>
                <a:effectLst/>
                <a:uLnTx/>
                <a:uFillTx/>
                <a:latin typeface="+mn-lt"/>
                <a:ea typeface="+mn-ea"/>
                <a:cs typeface="+mn-cs"/>
              </a:rPr>
              <a:t>                               </a:t>
            </a:r>
            <a:r>
              <a:rPr kumimoji="0" lang="zh-CN" sz="12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200" b="0" i="0" u="none" strike="noStrike" kern="0" cap="none" spc="0" normalizeH="0" baseline="0" noProof="0" dirty="0" smtClean="0">
                <a:ln>
                  <a:noFill/>
                </a:ln>
                <a:solidFill>
                  <a:schemeClr val="tx1"/>
                </a:solidFill>
                <a:effectLst/>
                <a:uLnTx/>
                <a:uFillTx/>
                <a:latin typeface="+mn-lt"/>
                <a:ea typeface="+mn-ea"/>
                <a:cs typeface="+mn-cs"/>
              </a:rPr>
              <a:t>                                 </a:t>
            </a:r>
            <a:r>
              <a:rPr kumimoji="0" lang="zh-CN" sz="1200" b="0" i="0" u="none" strike="noStrike" kern="0" cap="none" spc="0" normalizeH="0" baseline="0" noProof="0" dirty="0" smtClean="0">
                <a:ln>
                  <a:noFill/>
                </a:ln>
                <a:solidFill>
                  <a:schemeClr val="tx1"/>
                </a:solidFill>
                <a:effectLst/>
                <a:uLnTx/>
                <a:uFillTx/>
                <a:latin typeface="+mn-lt"/>
                <a:ea typeface="+mn-ea"/>
                <a:cs typeface="+mn-cs"/>
              </a:rPr>
              <a:t>正确  　     　错误　　     不知道</a:t>
            </a:r>
            <a:br>
              <a:rPr kumimoji="0" lang="zh-CN" sz="12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1</a:t>
            </a:r>
            <a:r>
              <a:rPr kumimoji="0" lang="zh-CN" sz="1800" b="0" i="0" u="none" strike="noStrike" kern="0" cap="none" spc="0" normalizeH="0" baseline="0" noProof="0" dirty="0" smtClean="0">
                <a:ln>
                  <a:noFill/>
                </a:ln>
                <a:solidFill>
                  <a:schemeClr val="tx1"/>
                </a:solidFill>
                <a:effectLst/>
                <a:uLnTx/>
                <a:uFillTx/>
                <a:latin typeface="+mn-lt"/>
                <a:ea typeface="+mn-ea"/>
                <a:cs typeface="+mn-cs"/>
              </a:rPr>
              <a:t>、店主将店堂内的灯关掉后，一男子到达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2</a:t>
            </a:r>
            <a:r>
              <a:rPr kumimoji="0" lang="zh-CN" sz="1800" b="0" i="0" u="none" strike="noStrike" kern="0" cap="none" spc="0" normalizeH="0" baseline="0" noProof="0" dirty="0" smtClean="0">
                <a:ln>
                  <a:noFill/>
                </a:ln>
                <a:solidFill>
                  <a:schemeClr val="tx1"/>
                </a:solidFill>
                <a:effectLst/>
                <a:uLnTx/>
                <a:uFillTx/>
                <a:latin typeface="+mn-lt"/>
                <a:ea typeface="+mn-ea"/>
                <a:cs typeface="+mn-cs"/>
              </a:rPr>
              <a:t>、抢劫者是一男子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3</a:t>
            </a:r>
            <a:r>
              <a:rPr kumimoji="0" lang="zh-CN" sz="1800" b="0" i="0" u="none" strike="noStrike" kern="0" cap="none" spc="0" normalizeH="0" baseline="0" noProof="0" dirty="0" smtClean="0">
                <a:ln>
                  <a:noFill/>
                </a:ln>
                <a:solidFill>
                  <a:schemeClr val="tx1"/>
                </a:solidFill>
                <a:effectLst/>
                <a:uLnTx/>
                <a:uFillTx/>
                <a:latin typeface="+mn-lt"/>
                <a:ea typeface="+mn-ea"/>
                <a:cs typeface="+mn-cs"/>
              </a:rPr>
              <a:t>、来的那个男子没有索要钱款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4</a:t>
            </a:r>
            <a:r>
              <a:rPr kumimoji="0" lang="zh-CN" sz="1800" b="0" i="0" u="none" strike="noStrike" kern="0" cap="none" spc="0" normalizeH="0" baseline="0" noProof="0" dirty="0" smtClean="0">
                <a:ln>
                  <a:noFill/>
                </a:ln>
                <a:solidFill>
                  <a:schemeClr val="tx1"/>
                </a:solidFill>
                <a:effectLst/>
                <a:uLnTx/>
                <a:uFillTx/>
                <a:latin typeface="+mn-lt"/>
                <a:ea typeface="+mn-ea"/>
                <a:cs typeface="+mn-cs"/>
              </a:rPr>
              <a:t>、打开收银机的那个男子是店主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5</a:t>
            </a:r>
            <a:r>
              <a:rPr kumimoji="0" lang="zh-CN" sz="1800" b="0" i="0" u="none" strike="noStrike" kern="0" cap="none" spc="0" normalizeH="0" baseline="0" noProof="0" dirty="0" smtClean="0">
                <a:ln>
                  <a:noFill/>
                </a:ln>
                <a:solidFill>
                  <a:schemeClr val="tx1"/>
                </a:solidFill>
                <a:effectLst/>
                <a:uLnTx/>
                <a:uFillTx/>
                <a:latin typeface="+mn-lt"/>
                <a:ea typeface="+mn-ea"/>
                <a:cs typeface="+mn-cs"/>
              </a:rPr>
              <a:t>、店主倒出收银机中的东西后逃离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6</a:t>
            </a:r>
            <a:r>
              <a:rPr kumimoji="0" lang="zh-CN" sz="1800" b="0" i="0" u="none" strike="noStrike" kern="0" cap="none" spc="0" normalizeH="0" baseline="0" noProof="0" dirty="0" smtClean="0">
                <a:ln>
                  <a:noFill/>
                </a:ln>
                <a:solidFill>
                  <a:schemeClr val="tx1"/>
                </a:solidFill>
                <a:effectLst/>
                <a:uLnTx/>
                <a:uFillTx/>
                <a:latin typeface="+mn-lt"/>
                <a:ea typeface="+mn-ea"/>
                <a:cs typeface="+mn-cs"/>
              </a:rPr>
              <a:t>、故事中提到了收银机，但没说里面具体有多少钱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7</a:t>
            </a:r>
            <a:r>
              <a:rPr kumimoji="0" lang="zh-CN" sz="1800" b="0" i="0" u="none" strike="noStrike" kern="0" cap="none" spc="0" normalizeH="0" baseline="0" noProof="0" dirty="0" smtClean="0">
                <a:ln>
                  <a:noFill/>
                </a:ln>
                <a:solidFill>
                  <a:schemeClr val="tx1"/>
                </a:solidFill>
                <a:effectLst/>
                <a:uLnTx/>
                <a:uFillTx/>
                <a:latin typeface="+mn-lt"/>
                <a:ea typeface="+mn-ea"/>
                <a:cs typeface="+mn-cs"/>
              </a:rPr>
              <a:t>、抢劫者向店主索要钱款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8</a:t>
            </a:r>
            <a:r>
              <a:rPr kumimoji="0" lang="zh-CN" sz="1800" b="0" i="0" u="none" strike="noStrike" kern="0" cap="none" spc="0" normalizeH="0" baseline="0" noProof="0" dirty="0" smtClean="0">
                <a:ln>
                  <a:noFill/>
                </a:ln>
                <a:solidFill>
                  <a:schemeClr val="tx1"/>
                </a:solidFill>
                <a:effectLst/>
                <a:uLnTx/>
                <a:uFillTx/>
                <a:latin typeface="+mn-lt"/>
                <a:ea typeface="+mn-ea"/>
                <a:cs typeface="+mn-cs"/>
              </a:rPr>
              <a:t>、索要钱款的男子倒出收银机中的东西后，急忙</a:t>
            </a:r>
            <a:r>
              <a:rPr lang="zh-CN" altLang="en-US" kern="0" dirty="0" smtClean="0">
                <a:latin typeface="+mn-lt"/>
                <a:ea typeface="+mn-ea"/>
                <a:cs typeface="+mn-cs"/>
              </a:rPr>
              <a:t>离开</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9</a:t>
            </a:r>
            <a:r>
              <a:rPr kumimoji="0" lang="zh-CN" sz="1800" b="0" i="0" u="none" strike="noStrike" kern="0" cap="none" spc="0" normalizeH="0" baseline="0" noProof="0" dirty="0" smtClean="0">
                <a:ln>
                  <a:noFill/>
                </a:ln>
                <a:solidFill>
                  <a:schemeClr val="tx1"/>
                </a:solidFill>
                <a:effectLst/>
                <a:uLnTx/>
                <a:uFillTx/>
                <a:latin typeface="+mn-lt"/>
                <a:ea typeface="+mn-ea"/>
                <a:cs typeface="+mn-cs"/>
              </a:rPr>
              <a:t>、抢劫者打开了收银机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10</a:t>
            </a:r>
            <a:r>
              <a:rPr kumimoji="0" lang="zh-CN" sz="1800" b="0" i="0" u="none" strike="noStrike" kern="0" cap="none" spc="0" normalizeH="0" baseline="0" noProof="0" dirty="0" smtClean="0">
                <a:ln>
                  <a:noFill/>
                </a:ln>
                <a:solidFill>
                  <a:schemeClr val="tx1"/>
                </a:solidFill>
                <a:effectLst/>
                <a:uLnTx/>
                <a:uFillTx/>
                <a:latin typeface="+mn-lt"/>
                <a:ea typeface="+mn-ea"/>
                <a:cs typeface="+mn-cs"/>
              </a:rPr>
              <a:t>、店堂灯关掉后，一个男子来了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11</a:t>
            </a:r>
            <a:r>
              <a:rPr kumimoji="0" lang="zh-CN" sz="1800" b="0" i="0" u="none" strike="noStrike" kern="0" cap="none" spc="0" normalizeH="0" baseline="0" noProof="0" dirty="0" smtClean="0">
                <a:ln>
                  <a:noFill/>
                </a:ln>
                <a:solidFill>
                  <a:schemeClr val="tx1"/>
                </a:solidFill>
                <a:effectLst/>
                <a:uLnTx/>
                <a:uFillTx/>
                <a:latin typeface="+mn-lt"/>
                <a:ea typeface="+mn-ea"/>
                <a:cs typeface="+mn-cs"/>
              </a:rPr>
              <a:t>、抢劫者没有把钱随身带走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12</a:t>
            </a:r>
            <a:r>
              <a:rPr kumimoji="0" lang="zh-CN" sz="1800" b="0" i="0" u="none" strike="noStrike" kern="0" cap="none" spc="0" normalizeH="0" baseline="0" noProof="0" dirty="0" smtClean="0">
                <a:ln>
                  <a:noFill/>
                </a:ln>
                <a:solidFill>
                  <a:schemeClr val="tx1"/>
                </a:solidFill>
                <a:effectLst/>
                <a:uLnTx/>
                <a:uFillTx/>
                <a:latin typeface="+mn-lt"/>
                <a:ea typeface="+mn-ea"/>
                <a:cs typeface="+mn-cs"/>
              </a:rPr>
              <a:t>、故事涉及三个人物：店主，一个索要钱款的　　 </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T</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F</a:t>
            </a:r>
            <a:r>
              <a:rPr kumimoji="0" lang="zh-CN" sz="1800" b="0" i="0" u="none" strike="noStrike" kern="0" cap="none" spc="0" normalizeH="0" baseline="0" noProof="0" dirty="0" smtClean="0">
                <a:ln>
                  <a:noFill/>
                </a:ln>
                <a:solidFill>
                  <a:schemeClr val="tx1"/>
                </a:solidFill>
                <a:effectLst/>
                <a:uLnTx/>
                <a:uFillTx/>
                <a:latin typeface="+mn-lt"/>
                <a:ea typeface="+mn-ea"/>
                <a:cs typeface="+mn-cs"/>
              </a:rPr>
              <a:t>　　　 ？</a:t>
            </a:r>
            <a:br>
              <a:rPr kumimoji="0" lang="zh-CN" sz="1800" b="0" i="0" u="none" strike="noStrike" kern="0" cap="none" spc="0" normalizeH="0" baseline="0" noProof="0" dirty="0" smtClean="0">
                <a:ln>
                  <a:noFill/>
                </a:ln>
                <a:solidFill>
                  <a:schemeClr val="tx1"/>
                </a:solidFill>
                <a:effectLst/>
                <a:uLnTx/>
                <a:uFillTx/>
                <a:latin typeface="+mn-lt"/>
                <a:ea typeface="+mn-ea"/>
                <a:cs typeface="+mn-cs"/>
              </a:rPr>
            </a:br>
            <a:r>
              <a:rPr kumimoji="0" lang="zh-CN" sz="1800" b="0" i="0" u="none" strike="noStrike" kern="0" cap="none" spc="0" normalizeH="0" baseline="0" noProof="0" dirty="0" smtClean="0">
                <a:ln>
                  <a:noFill/>
                </a:ln>
                <a:solidFill>
                  <a:schemeClr val="tx1"/>
                </a:solidFill>
                <a:effectLst/>
                <a:uLnTx/>
                <a:uFillTx/>
                <a:latin typeface="+mn-lt"/>
                <a:ea typeface="+mn-ea"/>
                <a:cs typeface="+mn-cs"/>
              </a:rPr>
              <a:t>　　 男子，以及一个警察</a:t>
            </a:r>
            <a:r>
              <a:rPr kumimoji="0" lang="zh-CN" sz="1600" b="0" i="0" u="none" strike="noStrike" kern="0" cap="none" spc="0" normalizeH="0" baseline="0" noProof="0" dirty="0" smtClean="0">
                <a:ln>
                  <a:noFill/>
                </a:ln>
                <a:solidFill>
                  <a:schemeClr val="tx1"/>
                </a:solidFill>
                <a:effectLst/>
                <a:uLnTx/>
                <a:uFillTx/>
                <a:latin typeface="+mn-lt"/>
                <a:ea typeface="+mn-ea"/>
                <a:cs typeface="+mn-cs"/>
              </a:rPr>
              <a:t> </a:t>
            </a:r>
            <a:endParaRPr kumimoji="0" lang="zh-CN" sz="16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endParaRPr lang="zh-CN" altLang="zh-CN" smtClean="0"/>
          </a:p>
        </p:txBody>
      </p:sp>
      <p:sp>
        <p:nvSpPr>
          <p:cNvPr id="51203" name="Rectangle 3"/>
          <p:cNvSpPr>
            <a:spLocks noGrp="1" noChangeArrowheads="1"/>
          </p:cNvSpPr>
          <p:nvPr>
            <p:ph idx="1"/>
          </p:nvPr>
        </p:nvSpPr>
        <p:spPr/>
        <p:txBody>
          <a:bodyPr/>
          <a:lstStyle/>
          <a:p>
            <a:pPr eaLnBrk="1" hangingPunct="1">
              <a:lnSpc>
                <a:spcPct val="90000"/>
              </a:lnSpc>
            </a:pPr>
            <a:r>
              <a:rPr lang="zh-CN" sz="2000" dirty="0" smtClean="0"/>
              <a:t>习题：商店打烊时（答案）</a:t>
            </a:r>
            <a:br>
              <a:rPr lang="zh-CN" sz="2000" dirty="0" smtClean="0"/>
            </a:br>
            <a:r>
              <a:rPr lang="zh-CN" sz="2000" dirty="0" smtClean="0"/>
              <a:t>　　                         　　　　　　　　　　　　　 答案</a:t>
            </a:r>
            <a:br>
              <a:rPr lang="zh-CN" sz="2000" dirty="0" smtClean="0"/>
            </a:br>
            <a:r>
              <a:rPr lang="zh-CN" altLang="zh-CN" sz="2000" dirty="0" smtClean="0"/>
              <a:t>1</a:t>
            </a:r>
            <a:r>
              <a:rPr lang="zh-CN" sz="2000" dirty="0" smtClean="0"/>
              <a:t>、店主将店堂内的灯关掉后，一男子到达　　？商人不等于店主</a:t>
            </a:r>
            <a:br>
              <a:rPr lang="zh-CN" sz="2000" dirty="0" smtClean="0"/>
            </a:br>
            <a:r>
              <a:rPr lang="zh-CN" altLang="zh-CN" sz="2000" dirty="0" smtClean="0"/>
              <a:t>2</a:t>
            </a:r>
            <a:r>
              <a:rPr lang="zh-CN" sz="2000" dirty="0" smtClean="0"/>
              <a:t>、抢劫者是一男子　　　　　　？不确定，索要钱款不一定是抢劫</a:t>
            </a:r>
            <a:br>
              <a:rPr lang="zh-CN" sz="2000" dirty="0" smtClean="0"/>
            </a:br>
            <a:r>
              <a:rPr lang="zh-CN" altLang="zh-CN" sz="2000" dirty="0" smtClean="0"/>
              <a:t>3</a:t>
            </a:r>
            <a:r>
              <a:rPr lang="zh-CN" sz="2000" dirty="0" smtClean="0"/>
              <a:t>、来的那个男子没有索要钱款　　　　　　　　　　　  </a:t>
            </a:r>
            <a:r>
              <a:rPr lang="zh-CN" altLang="zh-CN" sz="2000" dirty="0" smtClean="0"/>
              <a:t>F</a:t>
            </a:r>
            <a:r>
              <a:rPr lang="zh-CN" sz="2000" dirty="0" smtClean="0"/>
              <a:t>　　　</a:t>
            </a:r>
            <a:br>
              <a:rPr lang="zh-CN" sz="2000" dirty="0" smtClean="0"/>
            </a:br>
            <a:r>
              <a:rPr lang="zh-CN" altLang="zh-CN" sz="2000" dirty="0" smtClean="0"/>
              <a:t>4</a:t>
            </a:r>
            <a:r>
              <a:rPr lang="zh-CN" sz="2000" dirty="0" smtClean="0"/>
              <a:t>、打开收银机的那个男子是店主　　　　　？ 店主不一定是男的</a:t>
            </a:r>
            <a:br>
              <a:rPr lang="zh-CN" sz="2000" dirty="0" smtClean="0"/>
            </a:br>
            <a:r>
              <a:rPr lang="zh-CN" altLang="zh-CN" sz="2000" dirty="0" smtClean="0"/>
              <a:t>5</a:t>
            </a:r>
            <a:r>
              <a:rPr lang="zh-CN" sz="2000" dirty="0" smtClean="0"/>
              <a:t>、店主倒出收银机中的东西后逃离　　　　　　　　　  ？</a:t>
            </a:r>
            <a:br>
              <a:rPr lang="zh-CN" sz="2000" dirty="0" smtClean="0"/>
            </a:br>
            <a:r>
              <a:rPr lang="zh-CN" altLang="zh-CN" sz="2000" dirty="0" smtClean="0"/>
              <a:t>6</a:t>
            </a:r>
            <a:r>
              <a:rPr lang="zh-CN" sz="2000" dirty="0" smtClean="0"/>
              <a:t>、故事中提到了收银机，但没说里面具体有多少钱　      </a:t>
            </a:r>
            <a:r>
              <a:rPr lang="zh-CN" altLang="zh-CN" sz="2000" dirty="0" smtClean="0"/>
              <a:t>T</a:t>
            </a:r>
            <a:r>
              <a:rPr lang="zh-CN" sz="2000" dirty="0" smtClean="0"/>
              <a:t>　　　</a:t>
            </a:r>
            <a:br>
              <a:rPr lang="zh-CN" sz="2000" dirty="0" smtClean="0"/>
            </a:br>
            <a:r>
              <a:rPr lang="zh-CN" altLang="zh-CN" sz="2000" dirty="0" smtClean="0"/>
              <a:t>7</a:t>
            </a:r>
            <a:r>
              <a:rPr lang="zh-CN" sz="2000" dirty="0" smtClean="0"/>
              <a:t>、抢劫者向店主索要钱款　　　　　　　　　　　　　　？</a:t>
            </a:r>
            <a:br>
              <a:rPr lang="zh-CN" sz="2000" dirty="0" smtClean="0"/>
            </a:br>
            <a:r>
              <a:rPr lang="zh-CN" altLang="zh-CN" sz="2000" dirty="0" smtClean="0"/>
              <a:t>8</a:t>
            </a:r>
            <a:r>
              <a:rPr lang="zh-CN" sz="2000" dirty="0" smtClean="0"/>
              <a:t>、索要钱款的男子倒出收银机中的东西后，急忙离开　　？</a:t>
            </a:r>
            <a:br>
              <a:rPr lang="zh-CN" sz="2000" dirty="0" smtClean="0"/>
            </a:br>
            <a:r>
              <a:rPr lang="zh-CN" altLang="zh-CN" sz="2000" dirty="0" smtClean="0"/>
              <a:t>9</a:t>
            </a:r>
            <a:r>
              <a:rPr lang="zh-CN" sz="2000" dirty="0" smtClean="0"/>
              <a:t>、抢劫者打开了收银机　　　　　　　　　　　　　　　</a:t>
            </a:r>
            <a:r>
              <a:rPr lang="zh-CN" altLang="zh-CN" sz="2000" dirty="0" smtClean="0"/>
              <a:t>F</a:t>
            </a:r>
            <a:r>
              <a:rPr lang="zh-CN" sz="2000" dirty="0" smtClean="0"/>
              <a:t>　　　</a:t>
            </a:r>
            <a:br>
              <a:rPr lang="zh-CN" sz="2000" dirty="0" smtClean="0"/>
            </a:br>
            <a:r>
              <a:rPr lang="zh-CN" altLang="zh-CN" sz="2000" dirty="0" smtClean="0"/>
              <a:t>10</a:t>
            </a:r>
            <a:r>
              <a:rPr lang="zh-CN" sz="2000" dirty="0" smtClean="0"/>
              <a:t>、店堂灯关掉后，一个男子来了　　　　　　　　 　　</a:t>
            </a:r>
            <a:r>
              <a:rPr lang="zh-CN" altLang="zh-CN" sz="2000" dirty="0" smtClean="0"/>
              <a:t>T</a:t>
            </a:r>
            <a:br>
              <a:rPr lang="zh-CN" altLang="zh-CN" sz="2000" dirty="0" smtClean="0"/>
            </a:br>
            <a:r>
              <a:rPr lang="zh-CN" altLang="zh-CN" sz="2000" dirty="0" smtClean="0"/>
              <a:t>11</a:t>
            </a:r>
            <a:r>
              <a:rPr lang="zh-CN" sz="2000" dirty="0" smtClean="0"/>
              <a:t>、抢劫者没有把钱随身带走　　　　　　　　 　　　　？ </a:t>
            </a:r>
            <a:br>
              <a:rPr lang="zh-CN" sz="2000" dirty="0" smtClean="0"/>
            </a:br>
            <a:r>
              <a:rPr lang="zh-CN" altLang="zh-CN" sz="2000" dirty="0" smtClean="0"/>
              <a:t>12</a:t>
            </a:r>
            <a:r>
              <a:rPr lang="zh-CN" sz="2000" dirty="0" smtClean="0"/>
              <a:t>、故事涉及三个人物：店主，</a:t>
            </a:r>
            <a:endParaRPr lang="zh-CN" sz="2000" dirty="0" smtClean="0"/>
          </a:p>
          <a:p>
            <a:pPr eaLnBrk="1" hangingPunct="1">
              <a:lnSpc>
                <a:spcPct val="90000"/>
              </a:lnSpc>
              <a:buFont typeface="Wingdings" panose="05000000000000000000" pitchFamily="2" charset="2"/>
              <a:buNone/>
            </a:pPr>
            <a:r>
              <a:rPr lang="zh-CN" altLang="zh-CN" sz="2000" dirty="0" smtClean="0"/>
              <a:t>           </a:t>
            </a:r>
            <a:r>
              <a:rPr lang="zh-CN" sz="2000" dirty="0" smtClean="0"/>
              <a:t>一个索要钱款的男子，以及一个警察　　                 ？</a:t>
            </a:r>
            <a:endParaRPr lang="zh-CN"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1700808"/>
            <a:ext cx="5526360" cy="3139321"/>
          </a:xfrm>
          <a:prstGeom prst="rect">
            <a:avLst/>
          </a:prstGeom>
        </p:spPr>
        <p:txBody>
          <a:bodyPr wrap="square">
            <a:spAutoFit/>
          </a:bodyPr>
          <a:lstStyle/>
          <a:p>
            <a:pPr>
              <a:lnSpc>
                <a:spcPct val="150000"/>
              </a:lnSpc>
            </a:pPr>
            <a:r>
              <a:rPr lang="zh-CN" altLang="en-US" sz="3600" b="1" dirty="0" smtClean="0">
                <a:solidFill>
                  <a:srgbClr val="FF0000"/>
                </a:solidFill>
              </a:rPr>
              <a:t>启发：</a:t>
            </a:r>
            <a:endParaRPr lang="zh-CN" altLang="en-US" sz="3600" b="1" dirty="0" smtClean="0">
              <a:solidFill>
                <a:srgbClr val="FF0000"/>
              </a:solidFill>
            </a:endParaRPr>
          </a:p>
          <a:p>
            <a:pPr>
              <a:lnSpc>
                <a:spcPct val="150000"/>
              </a:lnSpc>
            </a:pPr>
            <a:r>
              <a:rPr lang="en-US" altLang="zh-CN" sz="2400" dirty="0" smtClean="0"/>
              <a:t>1.</a:t>
            </a:r>
            <a:r>
              <a:rPr lang="zh-CN" altLang="en-US" sz="2400" dirty="0" smtClean="0"/>
              <a:t>认真听，也会错</a:t>
            </a:r>
            <a:endParaRPr lang="zh-CN" altLang="en-US" sz="2400" dirty="0" smtClean="0"/>
          </a:p>
          <a:p>
            <a:pPr>
              <a:lnSpc>
                <a:spcPct val="150000"/>
              </a:lnSpc>
            </a:pPr>
            <a:r>
              <a:rPr lang="en-US" altLang="zh-CN" sz="2400" dirty="0" smtClean="0"/>
              <a:t>2.</a:t>
            </a:r>
            <a:r>
              <a:rPr lang="zh-CN" altLang="en-US" sz="2400" dirty="0" smtClean="0"/>
              <a:t>确认的重要</a:t>
            </a:r>
            <a:endParaRPr lang="zh-CN" altLang="en-US" sz="2400" dirty="0" smtClean="0"/>
          </a:p>
          <a:p>
            <a:pPr>
              <a:lnSpc>
                <a:spcPct val="150000"/>
              </a:lnSpc>
            </a:pPr>
            <a:r>
              <a:rPr lang="en-US" altLang="zh-CN" sz="2400" dirty="0" smtClean="0"/>
              <a:t>3.</a:t>
            </a:r>
            <a:r>
              <a:rPr lang="zh-CN" altLang="en-US" sz="2400" dirty="0" smtClean="0"/>
              <a:t>书面沟通</a:t>
            </a:r>
            <a:endParaRPr lang="zh-CN" altLang="en-US" sz="2400" dirty="0" smtClean="0"/>
          </a:p>
          <a:p>
            <a:pPr>
              <a:lnSpc>
                <a:spcPct val="150000"/>
              </a:lnSpc>
            </a:pPr>
            <a:r>
              <a:rPr lang="en-US" altLang="zh-CN" sz="2400" dirty="0" smtClean="0"/>
              <a:t>4.</a:t>
            </a:r>
            <a:r>
              <a:rPr lang="zh-CN" altLang="en-US" sz="2400" dirty="0" smtClean="0"/>
              <a:t>表达的逻辑</a:t>
            </a:r>
            <a:endParaRPr lang="zh-CN" alt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2"/>
          <p:cNvSpPr txBox="1"/>
          <p:nvPr/>
        </p:nvSpPr>
        <p:spPr>
          <a:xfrm>
            <a:off x="506413" y="268288"/>
            <a:ext cx="7881937" cy="366712"/>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7890" name="Text Box 3"/>
          <p:cNvSpPr txBox="1"/>
          <p:nvPr/>
        </p:nvSpPr>
        <p:spPr>
          <a:xfrm>
            <a:off x="869950" y="406400"/>
            <a:ext cx="7518400" cy="365125"/>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49156" name="Text Box 4"/>
          <p:cNvSpPr txBox="1"/>
          <p:nvPr/>
        </p:nvSpPr>
        <p:spPr>
          <a:xfrm>
            <a:off x="503238" y="1825605"/>
            <a:ext cx="4711700" cy="2308324"/>
          </a:xfrm>
          <a:prstGeom prst="rect">
            <a:avLst/>
          </a:prstGeom>
          <a:noFill/>
          <a:ln w="9525">
            <a:noFill/>
          </a:ln>
        </p:spPr>
        <p:txBody>
          <a:bodyPr anchor="t">
            <a:spAutoFit/>
          </a:bodyPr>
          <a:lstStyle/>
          <a:p>
            <a:pPr lvl="0" indent="457200" algn="just" eaLnBrk="1" hangingPunct="1"/>
            <a:r>
              <a:rPr lang="en-US" altLang="zh-CN" sz="3200" b="1" dirty="0" smtClean="0">
                <a:latin typeface="Arial" panose="020B0604020202020204" pitchFamily="34" charset="0"/>
                <a:ea typeface="楷体" panose="02010609060101010101" pitchFamily="49" charset="-122"/>
              </a:rPr>
              <a:t>2</a:t>
            </a:r>
            <a:r>
              <a:rPr lang="zh-CN" altLang="en-US" sz="3200" b="1" dirty="0" smtClean="0">
                <a:latin typeface="Arial" panose="020B0604020202020204" pitchFamily="34" charset="0"/>
                <a:ea typeface="楷体" panose="02010609060101010101" pitchFamily="49" charset="-122"/>
              </a:rPr>
              <a:t>、肯定、欣赏的态度</a:t>
            </a:r>
            <a:endParaRPr lang="en-US" altLang="zh-CN" sz="3200" b="1" dirty="0" smtClean="0">
              <a:latin typeface="Arial" panose="020B0604020202020204" pitchFamily="34" charset="0"/>
              <a:ea typeface="楷体" panose="02010609060101010101" pitchFamily="49" charset="-122"/>
            </a:endParaRPr>
          </a:p>
          <a:p>
            <a:pPr lvl="0" indent="457200" algn="just" eaLnBrk="1" hangingPunct="1"/>
            <a:r>
              <a:rPr lang="zh-CN" altLang="en-US" sz="2800" dirty="0" smtClean="0">
                <a:latin typeface="宋体" panose="02010600030101010101" pitchFamily="2" charset="-122"/>
              </a:rPr>
              <a:t>在</a:t>
            </a:r>
            <a:r>
              <a:rPr lang="zh-CN" altLang="en-US" sz="2800" dirty="0">
                <a:latin typeface="宋体" panose="02010600030101010101" pitchFamily="2" charset="-122"/>
              </a:rPr>
              <a:t>沟通中，注意寻找对方的优点，及时给</a:t>
            </a:r>
            <a:r>
              <a:rPr lang="zh-CN" altLang="en-US" sz="2800" dirty="0" smtClean="0">
                <a:latin typeface="宋体" panose="02010600030101010101" pitchFamily="2" charset="-122"/>
              </a:rPr>
              <a:t>对方</a:t>
            </a:r>
            <a:r>
              <a:rPr lang="zh-CN" altLang="en-US" sz="2800" dirty="0">
                <a:latin typeface="宋体" panose="02010600030101010101" pitchFamily="2" charset="-122"/>
              </a:rPr>
              <a:t>以肯定，就会让对方感到你很重视他，尊重他，他就愿意与你交往。</a:t>
            </a:r>
            <a:endParaRPr lang="zh-CN" altLang="en-US" sz="2800" dirty="0">
              <a:latin typeface="宋体" panose="02010600030101010101" pitchFamily="2" charset="-122"/>
            </a:endParaRPr>
          </a:p>
        </p:txBody>
      </p:sp>
      <p:sp>
        <p:nvSpPr>
          <p:cNvPr id="37893" name="灯片编号占位符 5"/>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pic>
        <p:nvPicPr>
          <p:cNvPr id="37894" name="图片 1">
            <a:hlinkClick r:id="rId1" action="ppaction://hlinkfile"/>
          </p:cNvPr>
          <p:cNvPicPr>
            <a:picLocks noChangeAspect="1"/>
          </p:cNvPicPr>
          <p:nvPr/>
        </p:nvPicPr>
        <p:blipFill>
          <a:blip r:embed="rId2" cstate="print"/>
          <a:stretch>
            <a:fillRect/>
          </a:stretch>
        </p:blipFill>
        <p:spPr>
          <a:xfrm>
            <a:off x="5364088" y="1844824"/>
            <a:ext cx="3471862" cy="3255963"/>
          </a:xfrm>
          <a:prstGeom prst="rect">
            <a:avLst/>
          </a:prstGeom>
          <a:noFill/>
          <a:ln w="9525">
            <a:noFill/>
          </a:ln>
        </p:spPr>
      </p:pic>
      <p:pic>
        <p:nvPicPr>
          <p:cNvPr id="7170" name="Picture 2" descr="http://img.mp.itc.cn/upload/20170221/8b8d1c169624406ab52458e43d8f00a8_th.jpeg"/>
          <p:cNvPicPr>
            <a:picLocks noChangeAspect="1" noChangeArrowheads="1"/>
          </p:cNvPicPr>
          <p:nvPr/>
        </p:nvPicPr>
        <p:blipFill>
          <a:blip r:embed="rId3" cstate="print"/>
          <a:srcRect/>
          <a:stretch>
            <a:fillRect/>
          </a:stretch>
        </p:blipFill>
        <p:spPr bwMode="auto">
          <a:xfrm>
            <a:off x="1115616" y="1628800"/>
            <a:ext cx="6096000" cy="329565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fade">
                                      <p:cBhvr>
                                        <p:cTn id="7" dur="1000"/>
                                        <p:tgtEl>
                                          <p:spTgt spid="49156"/>
                                        </p:tgtEl>
                                      </p:cBhvr>
                                    </p:animEffect>
                                    <p:anim calcmode="lin" valueType="num">
                                      <p:cBhvr>
                                        <p:cTn id="8" dur="1000" fill="hold"/>
                                        <p:tgtEl>
                                          <p:spTgt spid="49156"/>
                                        </p:tgtEl>
                                        <p:attrNameLst>
                                          <p:attrName>ppt_x</p:attrName>
                                        </p:attrNameLst>
                                      </p:cBhvr>
                                      <p:tavLst>
                                        <p:tav tm="0">
                                          <p:val>
                                            <p:strVal val="#ppt_x"/>
                                          </p:val>
                                        </p:tav>
                                        <p:tav tm="100000">
                                          <p:val>
                                            <p:strVal val="#ppt_x"/>
                                          </p:val>
                                        </p:tav>
                                      </p:tavLst>
                                    </p:anim>
                                    <p:anim calcmode="lin" valueType="num">
                                      <p:cBhvr>
                                        <p:cTn id="9" dur="900" decel="100000" fill="hold"/>
                                        <p:tgtEl>
                                          <p:spTgt spid="4915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915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7894"/>
                                        </p:tgtEl>
                                        <p:attrNameLst>
                                          <p:attrName>style.visibility</p:attrName>
                                        </p:attrNameLst>
                                      </p:cBhvr>
                                      <p:to>
                                        <p:strVal val="visible"/>
                                      </p:to>
                                    </p:set>
                                    <p:animEffect transition="in" filter="wheel(1)">
                                      <p:cBhvr>
                                        <p:cTn id="15" dur="1000"/>
                                        <p:tgtEl>
                                          <p:spTgt spid="3789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170"/>
                                        </p:tgtEl>
                                        <p:attrNameLst>
                                          <p:attrName>style.visibility</p:attrName>
                                        </p:attrNameLst>
                                      </p:cBhvr>
                                      <p:to>
                                        <p:strVal val="visible"/>
                                      </p:to>
                                    </p:set>
                                    <p:anim calcmode="lin" valueType="num">
                                      <p:cBhvr additive="base">
                                        <p:cTn id="20" dur="500" fill="hold"/>
                                        <p:tgtEl>
                                          <p:spTgt spid="7170"/>
                                        </p:tgtEl>
                                        <p:attrNameLst>
                                          <p:attrName>ppt_x</p:attrName>
                                        </p:attrNameLst>
                                      </p:cBhvr>
                                      <p:tavLst>
                                        <p:tav tm="0">
                                          <p:val>
                                            <p:strVal val="#ppt_x"/>
                                          </p:val>
                                        </p:tav>
                                        <p:tav tm="100000">
                                          <p:val>
                                            <p:strVal val="#ppt_x"/>
                                          </p:val>
                                        </p:tav>
                                      </p:tavLst>
                                    </p:anim>
                                    <p:anim calcmode="lin" valueType="num">
                                      <p:cBhvr additive="base">
                                        <p:cTn id="21"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ldLvl="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p:cNvSpPr txBox="1"/>
          <p:nvPr/>
        </p:nvSpPr>
        <p:spPr>
          <a:xfrm>
            <a:off x="506413" y="268288"/>
            <a:ext cx="7881937" cy="366712"/>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8914" name="Text Box 3"/>
          <p:cNvSpPr txBox="1"/>
          <p:nvPr/>
        </p:nvSpPr>
        <p:spPr>
          <a:xfrm>
            <a:off x="869950" y="406400"/>
            <a:ext cx="7518400" cy="365125"/>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52228" name="Text Box 4"/>
          <p:cNvSpPr txBox="1"/>
          <p:nvPr/>
        </p:nvSpPr>
        <p:spPr>
          <a:xfrm>
            <a:off x="696913" y="1340768"/>
            <a:ext cx="8286750" cy="2677656"/>
          </a:xfrm>
          <a:prstGeom prst="rect">
            <a:avLst/>
          </a:prstGeom>
          <a:noFill/>
          <a:ln w="9525">
            <a:noFill/>
          </a:ln>
        </p:spPr>
        <p:txBody>
          <a:bodyPr anchor="t">
            <a:spAutoFit/>
          </a:bodyPr>
          <a:lstStyle/>
          <a:p>
            <a:pPr lvl="0" indent="0" eaLnBrk="1" hangingPunct="1"/>
            <a:r>
              <a:rPr lang="en-US" altLang="zh-CN" sz="2800" b="1" dirty="0" smtClean="0">
                <a:latin typeface="宋体" panose="02010600030101010101" pitchFamily="2" charset="-122"/>
                <a:ea typeface="宋体" panose="02010600030101010101" pitchFamily="2" charset="-122"/>
              </a:rPr>
              <a:t>3</a:t>
            </a:r>
            <a:r>
              <a:rPr lang="zh-CN" altLang="en-US" sz="2800" b="1" dirty="0" smtClean="0">
                <a:latin typeface="宋体" panose="02010600030101010101" pitchFamily="2" charset="-122"/>
                <a:ea typeface="宋体" panose="02010600030101010101" pitchFamily="2" charset="-122"/>
              </a:rPr>
              <a:t>、使用幽默</a:t>
            </a:r>
            <a:endParaRPr lang="en-US" altLang="zh-CN" sz="2800" b="1" dirty="0" smtClean="0">
              <a:latin typeface="宋体" panose="02010600030101010101" pitchFamily="2" charset="-122"/>
              <a:ea typeface="宋体" panose="02010600030101010101" pitchFamily="2" charset="-122"/>
            </a:endParaRPr>
          </a:p>
          <a:p>
            <a:pPr lvl="0" indent="0" eaLnBrk="1" hangingPunct="1"/>
            <a:r>
              <a:rPr lang="zh-CN" altLang="en-US" sz="2800" dirty="0" smtClean="0">
                <a:latin typeface="宋体" panose="02010600030101010101" pitchFamily="2" charset="-122"/>
                <a:ea typeface="宋体" panose="02010600030101010101" pitchFamily="2" charset="-122"/>
              </a:rPr>
              <a:t>幽默</a:t>
            </a:r>
            <a:r>
              <a:rPr lang="zh-CN" altLang="en-US" sz="2800" dirty="0">
                <a:latin typeface="宋体" panose="02010600030101010101" pitchFamily="2" charset="-122"/>
                <a:ea typeface="宋体" panose="02010600030101010101" pitchFamily="2" charset="-122"/>
              </a:rPr>
              <a:t>可以打破僵局，也可以化解矛盾。</a:t>
            </a:r>
            <a:endParaRPr lang="en-US" altLang="zh-CN" sz="2800" dirty="0">
              <a:latin typeface="宋体" panose="02010600030101010101" pitchFamily="2" charset="-122"/>
              <a:ea typeface="宋体" panose="02010600030101010101" pitchFamily="2" charset="-122"/>
            </a:endParaRPr>
          </a:p>
          <a:p>
            <a:pPr lvl="0" indent="0" eaLnBrk="1" hangingPunct="1"/>
            <a:endParaRPr lang="zh-CN" altLang="en-US" sz="2800" dirty="0">
              <a:latin typeface="宋体" panose="02010600030101010101" pitchFamily="2" charset="-122"/>
              <a:ea typeface="宋体" panose="02010600030101010101" pitchFamily="2" charset="-122"/>
            </a:endParaRPr>
          </a:p>
          <a:p>
            <a:pPr lvl="0" indent="0" eaLnBrk="1" hangingPunct="1"/>
            <a:r>
              <a:rPr lang="zh-CN" altLang="en-US" sz="2800" dirty="0">
                <a:latin typeface="宋体" panose="02010600030101010101" pitchFamily="2" charset="-122"/>
                <a:ea typeface="宋体" panose="02010600030101010101" pitchFamily="2" charset="-122"/>
              </a:rPr>
              <a:t>幽默的言行会激发别人对自己产生兴趣，还可以启发自己和别人的智慧。</a:t>
            </a:r>
            <a:endParaRPr lang="en-US" altLang="zh-CN" sz="2800" dirty="0">
              <a:latin typeface="宋体" panose="02010600030101010101" pitchFamily="2" charset="-122"/>
              <a:ea typeface="宋体" panose="02010600030101010101" pitchFamily="2" charset="-122"/>
            </a:endParaRPr>
          </a:p>
          <a:p>
            <a:pPr lvl="0" indent="0" eaLnBrk="1" hangingPunct="1"/>
            <a:endParaRPr lang="zh-CN" altLang="en-US" sz="2800" dirty="0">
              <a:latin typeface="宋体" panose="02010600030101010101" pitchFamily="2" charset="-122"/>
              <a:ea typeface="宋体" panose="02010600030101010101" pitchFamily="2" charset="-122"/>
            </a:endParaRPr>
          </a:p>
        </p:txBody>
      </p:sp>
      <p:sp>
        <p:nvSpPr>
          <p:cNvPr id="38917" name="灯片编号占位符 5"/>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pic>
        <p:nvPicPr>
          <p:cNvPr id="7" name="Picture 2" descr="C:\Users\caishanhai\Desktop\2105535608-0.jpg">
            <a:hlinkClick r:id="rId1" action="ppaction://hlinkfile"/>
          </p:cNvPr>
          <p:cNvPicPr>
            <a:picLocks noChangeAspect="1"/>
          </p:cNvPicPr>
          <p:nvPr/>
        </p:nvPicPr>
        <p:blipFill>
          <a:blip r:embed="rId2" cstate="print"/>
          <a:stretch>
            <a:fillRect/>
          </a:stretch>
        </p:blipFill>
        <p:spPr>
          <a:xfrm>
            <a:off x="4840288" y="3573463"/>
            <a:ext cx="3548062" cy="24844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3"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1000" fill="hold"/>
                                        <p:tgtEl>
                                          <p:spTgt spid="52228"/>
                                        </p:tgtEl>
                                        <p:attrNameLst>
                                          <p:attrName>ppt_x</p:attrName>
                                        </p:attrNameLst>
                                      </p:cBhvr>
                                      <p:tavLst>
                                        <p:tav tm="0">
                                          <p:val>
                                            <p:strVal val="#ppt_x-.2"/>
                                          </p:val>
                                        </p:tav>
                                        <p:tav tm="100000">
                                          <p:val>
                                            <p:strVal val="#ppt_x"/>
                                          </p:val>
                                        </p:tav>
                                      </p:tavLst>
                                    </p:anim>
                                    <p:anim calcmode="lin" valueType="num">
                                      <p:cBhvr>
                                        <p:cTn id="8" dur="1000" fill="hold"/>
                                        <p:tgtEl>
                                          <p:spTgt spid="52228"/>
                                        </p:tgtEl>
                                        <p:attrNameLst>
                                          <p:attrName>ppt_y</p:attrName>
                                        </p:attrNameLst>
                                      </p:cBhvr>
                                      <p:tavLst>
                                        <p:tav tm="0">
                                          <p:val>
                                            <p:strVal val="#ppt_y"/>
                                          </p:val>
                                        </p:tav>
                                        <p:tav tm="100000">
                                          <p:val>
                                            <p:strVal val="#ppt_y"/>
                                          </p:val>
                                        </p:tav>
                                      </p:tavLst>
                                    </p:anim>
                                    <p:animEffect transition="in" filter="wipe(right)" prLst="gradientSize: 0.1">
                                      <p:cBhvr>
                                        <p:cTn id="9" dur="1000"/>
                                        <p:tgtEl>
                                          <p:spTgt spid="5222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ldLvl="0"/>
      <p:bldP spid="52228" grpId="1" bldLvl="0"/>
      <p:bldP spid="52228" grpId="2" bldLvl="0"/>
      <p:bldP spid="52228" grpId="3"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p:cNvSpPr txBox="1"/>
          <p:nvPr/>
        </p:nvSpPr>
        <p:spPr>
          <a:xfrm>
            <a:off x="395288" y="476250"/>
            <a:ext cx="8353425" cy="366713"/>
          </a:xfrm>
          <a:prstGeom prst="rect">
            <a:avLst/>
          </a:prstGeom>
          <a:noFill/>
          <a:ln w="9525">
            <a:noFill/>
          </a:ln>
        </p:spPr>
        <p:txBody>
          <a:bodyPr anchor="t">
            <a:spAutoFit/>
          </a:bodyPr>
          <a:lstStyle/>
          <a:p>
            <a:pPr lvl="0" indent="0" eaLnBrk="1" hangingPunct="1">
              <a:spcBef>
                <a:spcPct val="50000"/>
              </a:spcBef>
            </a:pPr>
            <a:endParaRPr lang="zh-CN" altLang="en-US" dirty="0">
              <a:latin typeface="Arial" panose="020B0604020202020204" pitchFamily="34" charset="0"/>
              <a:ea typeface="宋体" panose="02010600030101010101" pitchFamily="2" charset="-122"/>
            </a:endParaRPr>
          </a:p>
        </p:txBody>
      </p:sp>
      <p:sp>
        <p:nvSpPr>
          <p:cNvPr id="14339" name="Text Box 4"/>
          <p:cNvSpPr txBox="1"/>
          <p:nvPr/>
        </p:nvSpPr>
        <p:spPr>
          <a:xfrm>
            <a:off x="550863" y="1484313"/>
            <a:ext cx="8135937" cy="1215717"/>
          </a:xfrm>
          <a:prstGeom prst="rect">
            <a:avLst/>
          </a:prstGeom>
          <a:noFill/>
          <a:ln w="9525">
            <a:noFill/>
          </a:ln>
        </p:spPr>
        <p:txBody>
          <a:bodyPr anchor="t">
            <a:spAutoFit/>
          </a:bodyPr>
          <a:lstStyle/>
          <a:p>
            <a:pPr lvl="0" indent="0" eaLnBrk="1" hangingPunct="1">
              <a:spcBef>
                <a:spcPct val="50000"/>
              </a:spcBef>
            </a:pPr>
            <a:r>
              <a:rPr lang="zh-CN" altLang="en-US" sz="2400" b="1" dirty="0">
                <a:latin typeface="微软雅黑" panose="020B0503020204020204" charset="-122"/>
                <a:ea typeface="微软雅黑" panose="020B0503020204020204" charset="-122"/>
              </a:rPr>
              <a:t>人际交往</a:t>
            </a:r>
            <a:r>
              <a:rPr lang="zh-CN" altLang="en-US" sz="2500" dirty="0">
                <a:latin typeface="微软雅黑" panose="020B0503020204020204" charset="-122"/>
                <a:ea typeface="微软雅黑" panose="020B0503020204020204" charset="-122"/>
              </a:rPr>
              <a:t>：</a:t>
            </a:r>
            <a:r>
              <a:rPr lang="zh-CN" altLang="zh-CN" sz="2400" dirty="0">
                <a:latin typeface="微软雅黑" panose="020B0503020204020204" charset="-122"/>
                <a:ea typeface="微软雅黑" panose="020B0503020204020204" charset="-122"/>
              </a:rPr>
              <a:t>人际交往又称社会交往，是指个人与个人、个人与群体或群体与群体之间通过一定方式进行情感交流、信息沟通和物质交换的动态</a:t>
            </a:r>
            <a:r>
              <a:rPr lang="zh-CN" altLang="zh-CN" sz="2400" dirty="0" smtClean="0">
                <a:latin typeface="微软雅黑" panose="020B0503020204020204" charset="-122"/>
                <a:ea typeface="微软雅黑" panose="020B0503020204020204" charset="-122"/>
              </a:rPr>
              <a:t>活动</a:t>
            </a:r>
            <a:r>
              <a:rPr lang="zh-CN" altLang="en-US" sz="2400" dirty="0" smtClean="0">
                <a:latin typeface="微软雅黑" panose="020B0503020204020204" charset="-122"/>
                <a:ea typeface="微软雅黑" panose="020B0503020204020204" charset="-122"/>
              </a:rPr>
              <a:t>过程。</a:t>
            </a:r>
            <a:endParaRPr lang="zh-CN" altLang="zh-CN" sz="2800" dirty="0">
              <a:gradFill>
                <a:gsLst>
                  <a:gs pos="21000">
                    <a:srgbClr val="53575C"/>
                  </a:gs>
                  <a:gs pos="88000">
                    <a:srgbClr val="C5C7CA"/>
                  </a:gs>
                </a:gsLst>
                <a:lin ang="5400000"/>
              </a:gradFill>
              <a:effectLst/>
              <a:latin typeface="+mn-ea"/>
              <a:ea typeface="+mn-ea"/>
            </a:endParaRPr>
          </a:p>
        </p:txBody>
      </p:sp>
      <p:pic>
        <p:nvPicPr>
          <p:cNvPr id="5" name="Picture 2" descr="c:\documents and settings\administrator\application data\360se6\User Data\temp\11183029725932f8e8l.jpg"/>
          <p:cNvPicPr>
            <a:picLocks noChangeAspect="1"/>
          </p:cNvPicPr>
          <p:nvPr/>
        </p:nvPicPr>
        <p:blipFill>
          <a:blip r:embed="rId1" cstate="print"/>
          <a:stretch>
            <a:fillRect/>
          </a:stretch>
        </p:blipFill>
        <p:spPr>
          <a:xfrm>
            <a:off x="855663" y="3973513"/>
            <a:ext cx="3314700" cy="2306637"/>
          </a:xfrm>
          <a:prstGeom prst="rect">
            <a:avLst/>
          </a:prstGeom>
          <a:noFill/>
          <a:ln w="9525">
            <a:noFill/>
          </a:ln>
        </p:spPr>
      </p:pic>
      <p:pic>
        <p:nvPicPr>
          <p:cNvPr id="6" name="Picture 4" descr="c:\documents and settings\administrator\application data\360se6\User Data\temp\848764_173726078789_2.jpg"/>
          <p:cNvPicPr>
            <a:picLocks noChangeAspect="1"/>
          </p:cNvPicPr>
          <p:nvPr/>
        </p:nvPicPr>
        <p:blipFill>
          <a:blip r:embed="rId2" cstate="print"/>
          <a:srcRect t="6305" b="3320"/>
          <a:stretch>
            <a:fillRect/>
          </a:stretch>
        </p:blipFill>
        <p:spPr>
          <a:xfrm>
            <a:off x="5895975" y="3687763"/>
            <a:ext cx="1962150" cy="2624137"/>
          </a:xfrm>
          <a:prstGeom prst="rect">
            <a:avLst/>
          </a:prstGeom>
          <a:noFill/>
          <a:ln w="9525">
            <a:noFill/>
          </a:ln>
        </p:spPr>
      </p:pic>
      <p:sp>
        <p:nvSpPr>
          <p:cNvPr id="10246" name="灯片编号占位符 6"/>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
        <p:nvSpPr>
          <p:cNvPr id="9" name="矩形 8"/>
          <p:cNvSpPr/>
          <p:nvPr/>
        </p:nvSpPr>
        <p:spPr>
          <a:xfrm>
            <a:off x="2880766" y="673533"/>
            <a:ext cx="3430747" cy="523220"/>
          </a:xfrm>
          <a:prstGeom prst="rect">
            <a:avLst/>
          </a:prstGeom>
        </p:spPr>
        <p:txBody>
          <a:bodyPr wrap="none">
            <a:spAutoFit/>
          </a:bodyPr>
          <a:lstStyle/>
          <a:p>
            <a:pPr lvl="0" algn="ctr"/>
            <a:r>
              <a:rPr lang="zh-CN" altLang="en-US" sz="2800" b="1" dirty="0" smtClean="0">
                <a:latin typeface="宋体" panose="02010600030101010101" pitchFamily="2" charset="-122"/>
              </a:rPr>
              <a:t>一、人际交往的概念</a:t>
            </a:r>
            <a:endParaRPr lang="en-US" altLang="zh-CN" sz="2800" b="1" dirty="0">
              <a:latin typeface="宋体" panose="02010600030101010101" pitchFamily="2" charset="-122"/>
            </a:endParaRPr>
          </a:p>
        </p:txBody>
      </p:sp>
      <p:sp>
        <p:nvSpPr>
          <p:cNvPr id="2" name="矩形 1"/>
          <p:cNvSpPr/>
          <p:nvPr/>
        </p:nvSpPr>
        <p:spPr>
          <a:xfrm>
            <a:off x="3491880" y="-4099"/>
            <a:ext cx="4572000" cy="646331"/>
          </a:xfrm>
          <a:prstGeom prst="rect">
            <a:avLst/>
          </a:prstGeom>
        </p:spPr>
        <p:txBody>
          <a:bodyPr>
            <a:spAutoFit/>
          </a:bodyPr>
          <a:lstStyle/>
          <a:p>
            <a:pPr lvl="0" algn="r" rtl="0" eaLnBrk="0" hangingPunct="0">
              <a:lnSpc>
                <a:spcPct val="150000"/>
              </a:lnSpc>
            </a:pPr>
            <a:r>
              <a:rPr lang="zh-CN" altLang="en-US" sz="2400" dirty="0" smtClean="0">
                <a:solidFill>
                  <a:srgbClr val="A50021"/>
                </a:solidFill>
                <a:latin typeface="楷体" panose="02010609060101010101" pitchFamily="49" charset="-122"/>
                <a:ea typeface="楷体" panose="02010609060101010101" pitchFamily="49" charset="-122"/>
              </a:rPr>
              <a:t>第一节 人际交往概述</a:t>
            </a:r>
            <a:endParaRPr lang="zh-CN" altLang="en-US" sz="2400"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33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33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p:cNvSpPr txBox="1"/>
          <p:nvPr/>
        </p:nvSpPr>
        <p:spPr>
          <a:xfrm>
            <a:off x="506413" y="268288"/>
            <a:ext cx="7881937" cy="366712"/>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39938" name="Text Box 3"/>
          <p:cNvSpPr txBox="1"/>
          <p:nvPr/>
        </p:nvSpPr>
        <p:spPr>
          <a:xfrm>
            <a:off x="869950" y="406400"/>
            <a:ext cx="7518400" cy="365125"/>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53252" name="Text Box 4"/>
          <p:cNvSpPr txBox="1"/>
          <p:nvPr/>
        </p:nvSpPr>
        <p:spPr>
          <a:xfrm>
            <a:off x="506413" y="1178957"/>
            <a:ext cx="5513388" cy="3108543"/>
          </a:xfrm>
          <a:prstGeom prst="rect">
            <a:avLst/>
          </a:prstGeom>
          <a:noFill/>
          <a:ln w="9525">
            <a:noFill/>
          </a:ln>
        </p:spPr>
        <p:txBody>
          <a:bodyPr anchor="t">
            <a:spAutoFit/>
          </a:bodyPr>
          <a:lstStyle/>
          <a:p>
            <a:pPr lvl="0" indent="0" eaLnBrk="1" hangingPunct="1"/>
            <a:r>
              <a:rPr lang="en-US" altLang="zh-CN" sz="2800" b="1" dirty="0" smtClean="0">
                <a:latin typeface="宋体" panose="02010600030101010101" pitchFamily="2" charset="-122"/>
                <a:ea typeface="宋体" panose="02010600030101010101" pitchFamily="2" charset="-122"/>
              </a:rPr>
              <a:t>4</a:t>
            </a:r>
            <a:r>
              <a:rPr lang="zh-CN" altLang="en-US" sz="2800" b="1" dirty="0" smtClean="0">
                <a:latin typeface="宋体" panose="02010600030101010101" pitchFamily="2" charset="-122"/>
                <a:ea typeface="宋体" panose="02010600030101010101" pitchFamily="2" charset="-122"/>
              </a:rPr>
              <a:t>、非语言沟通</a:t>
            </a:r>
            <a:endParaRPr lang="en-US" altLang="zh-CN" sz="2800" b="1" dirty="0" smtClean="0">
              <a:latin typeface="宋体" panose="02010600030101010101" pitchFamily="2" charset="-122"/>
              <a:ea typeface="宋体" panose="02010600030101010101" pitchFamily="2" charset="-122"/>
            </a:endParaRPr>
          </a:p>
          <a:p>
            <a:pPr lvl="0" indent="0" eaLnBrk="1" hangingPunct="1"/>
            <a:endParaRPr lang="en-US" altLang="zh-CN" sz="2800" b="1" dirty="0" smtClean="0">
              <a:latin typeface="宋体" panose="02010600030101010101" pitchFamily="2" charset="-122"/>
              <a:ea typeface="宋体" panose="02010600030101010101" pitchFamily="2" charset="-122"/>
            </a:endParaRPr>
          </a:p>
          <a:p>
            <a:pPr lvl="0" indent="0" eaLnBrk="1" hangingPunct="1"/>
            <a:r>
              <a:rPr lang="zh-CN" altLang="en-US" sz="2800" dirty="0" smtClean="0">
                <a:latin typeface="宋体" panose="02010600030101010101" pitchFamily="2" charset="-122"/>
                <a:ea typeface="宋体" panose="02010600030101010101" pitchFamily="2" charset="-122"/>
              </a:rPr>
              <a:t>人</a:t>
            </a:r>
            <a:r>
              <a:rPr lang="zh-CN" altLang="en-US" sz="2800" dirty="0">
                <a:latin typeface="宋体" panose="02010600030101010101" pitchFamily="2" charset="-122"/>
                <a:ea typeface="宋体" panose="02010600030101010101" pitchFamily="2" charset="-122"/>
              </a:rPr>
              <a:t>的内心信息百分之七通过语言获得，百分之三十八通过嗓音线索获得，百分之五十五通过面部表情获得。</a:t>
            </a:r>
            <a:endParaRPr lang="en-US" altLang="zh-CN" sz="2800" dirty="0">
              <a:latin typeface="宋体" panose="02010600030101010101" pitchFamily="2" charset="-122"/>
              <a:ea typeface="宋体" panose="02010600030101010101" pitchFamily="2" charset="-122"/>
            </a:endParaRPr>
          </a:p>
          <a:p>
            <a:pPr lvl="0" indent="0" eaLnBrk="1" hangingPunct="1"/>
            <a:endParaRPr lang="zh-CN" altLang="en-US" sz="2800" dirty="0">
              <a:latin typeface="宋体" panose="02010600030101010101" pitchFamily="2" charset="-122"/>
              <a:ea typeface="宋体" panose="02010600030101010101" pitchFamily="2" charset="-122"/>
            </a:endParaRPr>
          </a:p>
        </p:txBody>
      </p:sp>
      <p:pic>
        <p:nvPicPr>
          <p:cNvPr id="53254" name="Picture 5" descr="c7">
            <a:hlinkClick r:id="rId1" action="ppaction://hlinkfile"/>
          </p:cNvPr>
          <p:cNvPicPr>
            <a:picLocks noChangeAspect="1"/>
          </p:cNvPicPr>
          <p:nvPr/>
        </p:nvPicPr>
        <p:blipFill>
          <a:blip r:embed="rId2" cstate="print"/>
          <a:stretch>
            <a:fillRect/>
          </a:stretch>
        </p:blipFill>
        <p:spPr>
          <a:xfrm>
            <a:off x="5940152" y="2204864"/>
            <a:ext cx="2641600" cy="3143250"/>
          </a:xfrm>
          <a:prstGeom prst="rect">
            <a:avLst/>
          </a:prstGeom>
          <a:noFill/>
          <a:ln w="9525">
            <a:noFill/>
          </a:ln>
        </p:spPr>
      </p:pic>
      <p:sp>
        <p:nvSpPr>
          <p:cNvPr id="39942" name="灯片编号占位符 6"/>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fade">
                                      <p:cBhvr>
                                        <p:cTn id="7" dur="1000"/>
                                        <p:tgtEl>
                                          <p:spTgt spid="53252"/>
                                        </p:tgtEl>
                                      </p:cBhvr>
                                    </p:animEffect>
                                    <p:anim calcmode="lin" valueType="num">
                                      <p:cBhvr>
                                        <p:cTn id="8" dur="1000" fill="hold"/>
                                        <p:tgtEl>
                                          <p:spTgt spid="53252"/>
                                        </p:tgtEl>
                                        <p:attrNameLst>
                                          <p:attrName>ppt_x</p:attrName>
                                        </p:attrNameLst>
                                      </p:cBhvr>
                                      <p:tavLst>
                                        <p:tav tm="0">
                                          <p:val>
                                            <p:strVal val="#ppt_x"/>
                                          </p:val>
                                        </p:tav>
                                        <p:tav tm="100000">
                                          <p:val>
                                            <p:strVal val="#ppt_x"/>
                                          </p:val>
                                        </p:tav>
                                      </p:tavLst>
                                    </p:anim>
                                    <p:anim calcmode="lin" valueType="num">
                                      <p:cBhvr>
                                        <p:cTn id="9" dur="1000" fill="hold"/>
                                        <p:tgtEl>
                                          <p:spTgt spid="532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53254"/>
                                        </p:tgtEl>
                                        <p:attrNameLst>
                                          <p:attrName>style.visibility</p:attrName>
                                        </p:attrNameLst>
                                      </p:cBhvr>
                                      <p:to>
                                        <p:strVal val="visible"/>
                                      </p:to>
                                    </p:set>
                                    <p:animScale>
                                      <p:cBhvr>
                                        <p:cTn id="14" dur="1000" decel="50000" fill="hold">
                                          <p:stCondLst>
                                            <p:cond delay="0"/>
                                          </p:stCondLst>
                                        </p:cTn>
                                        <p:tgtEl>
                                          <p:spTgt spid="532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3254"/>
                                        </p:tgtEl>
                                        <p:attrNameLst>
                                          <p:attrName>ppt_x</p:attrName>
                                          <p:attrName>ppt_y</p:attrName>
                                        </p:attrNameLst>
                                      </p:cBhvr>
                                    </p:animMotion>
                                    <p:animEffect transition="in" filter="fade">
                                      <p:cBhvr>
                                        <p:cTn id="16" dur="10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ldLvl="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p:nvPr/>
        </p:nvSpPr>
        <p:spPr>
          <a:xfrm>
            <a:off x="506413" y="268288"/>
            <a:ext cx="7881937" cy="366712"/>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40962" name="Text Box 3"/>
          <p:cNvSpPr txBox="1"/>
          <p:nvPr/>
        </p:nvSpPr>
        <p:spPr>
          <a:xfrm>
            <a:off x="869950" y="406400"/>
            <a:ext cx="7518400" cy="365125"/>
          </a:xfrm>
          <a:prstGeom prst="rect">
            <a:avLst/>
          </a:prstGeom>
          <a:noFill/>
          <a:ln w="9525">
            <a:noFill/>
          </a:ln>
        </p:spPr>
        <p:txBody>
          <a:bodyPr anchor="t">
            <a:spAutoFit/>
          </a:bodyPr>
          <a:lstStyle/>
          <a:p>
            <a:pPr lvl="0" indent="0" eaLnBrk="1" hangingPunct="1"/>
            <a:endParaRPr lang="zh-CN" altLang="en-US" dirty="0">
              <a:latin typeface="Arial" panose="020B0604020202020204" pitchFamily="34" charset="0"/>
              <a:ea typeface="宋体" panose="02010600030101010101" pitchFamily="2" charset="-122"/>
            </a:endParaRPr>
          </a:p>
        </p:txBody>
      </p:sp>
      <p:sp>
        <p:nvSpPr>
          <p:cNvPr id="54276" name="Text Box 4"/>
          <p:cNvSpPr txBox="1"/>
          <p:nvPr/>
        </p:nvSpPr>
        <p:spPr>
          <a:xfrm>
            <a:off x="1163638" y="1143000"/>
            <a:ext cx="7194550" cy="3908425"/>
          </a:xfrm>
          <a:prstGeom prst="rect">
            <a:avLst/>
          </a:prstGeom>
          <a:noFill/>
          <a:ln w="9525">
            <a:noFill/>
          </a:ln>
        </p:spPr>
        <p:txBody>
          <a:bodyPr anchor="t">
            <a:spAutoFit/>
          </a:bodyPr>
          <a:lstStyle/>
          <a:p>
            <a:pPr lvl="0" indent="0" algn="ctr" eaLnBrk="1" hangingPunct="1"/>
            <a:r>
              <a:rPr lang="zh-CN" altLang="en-US" sz="4000" dirty="0">
                <a:latin typeface="Arial" panose="020B0604020202020204" pitchFamily="34" charset="0"/>
                <a:ea typeface="楷体" panose="02010609060101010101" pitchFamily="49" charset="-122"/>
              </a:rPr>
              <a:t>身体传达态度</a:t>
            </a:r>
            <a:endParaRPr lang="zh-CN" altLang="en-US" sz="4000" dirty="0">
              <a:latin typeface="Arial" panose="020B0604020202020204" pitchFamily="34" charset="0"/>
              <a:ea typeface="楷体" panose="02010609060101010101" pitchFamily="49" charset="-122"/>
            </a:endParaRPr>
          </a:p>
          <a:p>
            <a:pPr lvl="0" indent="0" eaLnBrk="1" hangingPunct="1"/>
            <a:endParaRPr lang="en-US" altLang="zh-CN" sz="4000" dirty="0">
              <a:latin typeface="Arial" panose="020B0604020202020204" pitchFamily="34" charset="0"/>
              <a:ea typeface="楷体" panose="02010609060101010101" pitchFamily="49" charset="-122"/>
            </a:endParaRPr>
          </a:p>
          <a:p>
            <a:pPr lvl="0" indent="0" eaLnBrk="1" hangingPunct="1"/>
            <a:r>
              <a:rPr lang="zh-CN" altLang="en-US" sz="2800" dirty="0">
                <a:latin typeface="宋体" panose="02010600030101010101" pitchFamily="2" charset="-122"/>
                <a:ea typeface="宋体" panose="02010600030101010101" pitchFamily="2" charset="-122"/>
              </a:rPr>
              <a:t>沃斯梅尔SOLER技术</a:t>
            </a:r>
            <a:endParaRPr lang="zh-CN" altLang="en-US" sz="2800" dirty="0">
              <a:latin typeface="宋体" panose="02010600030101010101" pitchFamily="2" charset="-122"/>
              <a:ea typeface="宋体" panose="02010600030101010101" pitchFamily="2" charset="-122"/>
            </a:endParaRPr>
          </a:p>
          <a:p>
            <a:pPr lvl="0" indent="0" eaLnBrk="1" hangingPunct="1"/>
            <a:r>
              <a:rPr lang="zh-CN" altLang="en-US" sz="2800" dirty="0">
                <a:latin typeface="宋体" panose="02010600030101010101" pitchFamily="2" charset="-122"/>
                <a:ea typeface="宋体" panose="02010600030101010101" pitchFamily="2" charset="-122"/>
              </a:rPr>
              <a:t>S：坐要面对别人</a:t>
            </a:r>
            <a:endParaRPr lang="zh-CN" altLang="en-US" sz="2800" dirty="0">
              <a:latin typeface="宋体" panose="02010600030101010101" pitchFamily="2" charset="-122"/>
              <a:ea typeface="宋体" panose="02010600030101010101" pitchFamily="2" charset="-122"/>
            </a:endParaRPr>
          </a:p>
          <a:p>
            <a:pPr lvl="0" indent="0" eaLnBrk="1" hangingPunct="1"/>
            <a:r>
              <a:rPr lang="zh-CN" altLang="en-US" sz="2800" dirty="0">
                <a:latin typeface="宋体" panose="02010600030101010101" pitchFamily="2" charset="-122"/>
                <a:ea typeface="宋体" panose="02010600030101010101" pitchFamily="2" charset="-122"/>
              </a:rPr>
              <a:t>O：姿势要自然开放</a:t>
            </a:r>
            <a:endParaRPr lang="zh-CN" altLang="en-US" sz="2800" dirty="0">
              <a:latin typeface="宋体" panose="02010600030101010101" pitchFamily="2" charset="-122"/>
              <a:ea typeface="宋体" panose="02010600030101010101" pitchFamily="2" charset="-122"/>
            </a:endParaRPr>
          </a:p>
          <a:p>
            <a:pPr lvl="0" indent="0" eaLnBrk="1" hangingPunct="1"/>
            <a:r>
              <a:rPr lang="zh-CN" altLang="en-US" sz="2800" dirty="0">
                <a:latin typeface="宋体" panose="02010600030101010101" pitchFamily="2" charset="-122"/>
                <a:ea typeface="宋体" panose="02010600030101010101" pitchFamily="2" charset="-122"/>
              </a:rPr>
              <a:t>L：身体微微前倾</a:t>
            </a:r>
            <a:endParaRPr lang="zh-CN" altLang="en-US" sz="2800" dirty="0">
              <a:latin typeface="宋体" panose="02010600030101010101" pitchFamily="2" charset="-122"/>
              <a:ea typeface="宋体" panose="02010600030101010101" pitchFamily="2" charset="-122"/>
            </a:endParaRPr>
          </a:p>
          <a:p>
            <a:pPr lvl="0" indent="0" eaLnBrk="1" hangingPunct="1"/>
            <a:r>
              <a:rPr lang="zh-CN" altLang="en-US" sz="2800" dirty="0">
                <a:latin typeface="宋体" panose="02010600030101010101" pitchFamily="2" charset="-122"/>
                <a:ea typeface="宋体" panose="02010600030101010101" pitchFamily="2" charset="-122"/>
              </a:rPr>
              <a:t>E：目光接触</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R：放松</a:t>
            </a:r>
            <a:endParaRPr lang="zh-CN" altLang="en-US" sz="2800" dirty="0">
              <a:latin typeface="宋体" panose="02010600030101010101" pitchFamily="2" charset="-122"/>
              <a:ea typeface="宋体" panose="02010600030101010101" pitchFamily="2" charset="-122"/>
            </a:endParaRPr>
          </a:p>
        </p:txBody>
      </p:sp>
      <p:pic>
        <p:nvPicPr>
          <p:cNvPr id="40964" name="Picture 4" descr="MEETING2"/>
          <p:cNvPicPr>
            <a:picLocks noChangeAspect="1"/>
          </p:cNvPicPr>
          <p:nvPr/>
        </p:nvPicPr>
        <p:blipFill>
          <a:blip r:embed="rId1" cstate="print"/>
          <a:stretch>
            <a:fillRect/>
          </a:stretch>
        </p:blipFill>
        <p:spPr>
          <a:xfrm>
            <a:off x="5436096" y="2669407"/>
            <a:ext cx="2514600" cy="2379662"/>
          </a:xfrm>
          <a:prstGeom prst="rect">
            <a:avLst/>
          </a:prstGeom>
          <a:noFill/>
          <a:ln w="9525">
            <a:noFill/>
          </a:ln>
        </p:spPr>
      </p:pic>
      <p:sp>
        <p:nvSpPr>
          <p:cNvPr id="40965" name="灯片编号占位符 5"/>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fade">
                                      <p:cBhvr>
                                        <p:cTn id="7" dur="1000"/>
                                        <p:tgtEl>
                                          <p:spTgt spid="54276"/>
                                        </p:tgtEl>
                                      </p:cBhvr>
                                    </p:animEffect>
                                    <p:anim calcmode="lin" valueType="num">
                                      <p:cBhvr>
                                        <p:cTn id="8" dur="1000" fill="hold"/>
                                        <p:tgtEl>
                                          <p:spTgt spid="54276"/>
                                        </p:tgtEl>
                                        <p:attrNameLst>
                                          <p:attrName>ppt_x</p:attrName>
                                        </p:attrNameLst>
                                      </p:cBhvr>
                                      <p:tavLst>
                                        <p:tav tm="0">
                                          <p:val>
                                            <p:strVal val="#ppt_x"/>
                                          </p:val>
                                        </p:tav>
                                        <p:tav tm="100000">
                                          <p:val>
                                            <p:strVal val="#ppt_x"/>
                                          </p:val>
                                        </p:tav>
                                      </p:tavLst>
                                    </p:anim>
                                    <p:anim calcmode="lin" valueType="num">
                                      <p:cBhvr>
                                        <p:cTn id="9" dur="1000" fill="hold"/>
                                        <p:tgtEl>
                                          <p:spTgt spid="5427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0964"/>
                                        </p:tgtEl>
                                        <p:attrNameLst>
                                          <p:attrName>style.visibility</p:attrName>
                                        </p:attrNameLst>
                                      </p:cBhvr>
                                      <p:to>
                                        <p:strVal val="visible"/>
                                      </p:to>
                                    </p:set>
                                    <p:anim calcmode="lin" valueType="num">
                                      <p:cBhvr>
                                        <p:cTn id="14" dur="500" fill="hold"/>
                                        <p:tgtEl>
                                          <p:spTgt spid="40964"/>
                                        </p:tgtEl>
                                        <p:attrNameLst>
                                          <p:attrName>ppt_w</p:attrName>
                                        </p:attrNameLst>
                                      </p:cBhvr>
                                      <p:tavLst>
                                        <p:tav tm="0">
                                          <p:val>
                                            <p:fltVal val="0"/>
                                          </p:val>
                                        </p:tav>
                                        <p:tav tm="100000">
                                          <p:val>
                                            <p:strVal val="#ppt_w"/>
                                          </p:val>
                                        </p:tav>
                                      </p:tavLst>
                                    </p:anim>
                                    <p:anim calcmode="lin" valueType="num">
                                      <p:cBhvr>
                                        <p:cTn id="15" dur="500" fill="hold"/>
                                        <p:tgtEl>
                                          <p:spTgt spid="40964"/>
                                        </p:tgtEl>
                                        <p:attrNameLst>
                                          <p:attrName>ppt_h</p:attrName>
                                        </p:attrNameLst>
                                      </p:cBhvr>
                                      <p:tavLst>
                                        <p:tav tm="0">
                                          <p:val>
                                            <p:fltVal val="0"/>
                                          </p:val>
                                        </p:tav>
                                        <p:tav tm="100000">
                                          <p:val>
                                            <p:strVal val="#ppt_h"/>
                                          </p:val>
                                        </p:tav>
                                      </p:tavLst>
                                    </p:anim>
                                    <p:animEffect transition="in" filter="fade">
                                      <p:cBhvr>
                                        <p:cTn id="16"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ldLvl="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1"/>
          <p:cNvSpPr txBox="1"/>
          <p:nvPr/>
        </p:nvSpPr>
        <p:spPr>
          <a:xfrm>
            <a:off x="428625" y="1143000"/>
            <a:ext cx="4929188" cy="584200"/>
          </a:xfrm>
          <a:prstGeom prst="rect">
            <a:avLst/>
          </a:prstGeom>
          <a:noFill/>
          <a:ln w="9525">
            <a:noFill/>
          </a:ln>
        </p:spPr>
        <p:txBody>
          <a:bodyPr anchor="t">
            <a:spAutoFit/>
          </a:bodyPr>
          <a:lstStyle/>
          <a:p>
            <a:pPr lvl="0" indent="0" eaLnBrk="1" hangingPunct="1"/>
            <a:r>
              <a:rPr lang="zh-CN" altLang="en-US" sz="3200" dirty="0">
                <a:latin typeface="方正大黑简体" pitchFamily="65" charset="-122"/>
                <a:ea typeface="方正大黑简体" pitchFamily="65" charset="-122"/>
              </a:rPr>
              <a:t>推荐读物：</a:t>
            </a:r>
            <a:endParaRPr lang="zh-CN" altLang="en-US" sz="3200" dirty="0">
              <a:latin typeface="方正大黑简体" pitchFamily="65" charset="-122"/>
              <a:ea typeface="方正大黑简体" pitchFamily="65" charset="-122"/>
            </a:endParaRPr>
          </a:p>
        </p:txBody>
      </p:sp>
      <p:sp>
        <p:nvSpPr>
          <p:cNvPr id="4" name="TextBox 3"/>
          <p:cNvSpPr txBox="1"/>
          <p:nvPr/>
        </p:nvSpPr>
        <p:spPr>
          <a:xfrm>
            <a:off x="500063" y="1643063"/>
            <a:ext cx="6715125" cy="1570038"/>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书籍：</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我和你：人际关系的解析</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电影：</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自闭历程</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pic>
        <p:nvPicPr>
          <p:cNvPr id="41987" name="Picture 2" descr="c:\DOCUME~1\ADMINI~1\APPLIC~1\360se6\USERDA~1\Temp\203891~1.JPG"/>
          <p:cNvPicPr>
            <a:picLocks noChangeAspect="1"/>
          </p:cNvPicPr>
          <p:nvPr/>
        </p:nvPicPr>
        <p:blipFill>
          <a:blip r:embed="rId1" cstate="print"/>
          <a:srcRect l="13637" r="11363"/>
          <a:stretch>
            <a:fillRect/>
          </a:stretch>
        </p:blipFill>
        <p:spPr>
          <a:xfrm>
            <a:off x="1691680" y="3429000"/>
            <a:ext cx="2357437" cy="3143250"/>
          </a:xfrm>
          <a:prstGeom prst="rect">
            <a:avLst/>
          </a:prstGeom>
          <a:noFill/>
          <a:ln w="9525">
            <a:noFill/>
          </a:ln>
        </p:spPr>
      </p:pic>
      <p:pic>
        <p:nvPicPr>
          <p:cNvPr id="41988" name="Picture 4" descr="c:\DOCUME~1\ADMINI~1\APPLIC~1\360se6\USERDA~1\Temp\121312.jpg"/>
          <p:cNvPicPr>
            <a:picLocks noChangeAspect="1"/>
          </p:cNvPicPr>
          <p:nvPr/>
        </p:nvPicPr>
        <p:blipFill>
          <a:blip r:embed="rId2" cstate="print"/>
          <a:stretch>
            <a:fillRect/>
          </a:stretch>
        </p:blipFill>
        <p:spPr>
          <a:xfrm>
            <a:off x="4427984" y="3429000"/>
            <a:ext cx="2095500" cy="3103562"/>
          </a:xfrm>
          <a:prstGeom prst="rect">
            <a:avLst/>
          </a:prstGeom>
          <a:noFill/>
          <a:ln w="9525">
            <a:noFill/>
          </a:ln>
        </p:spPr>
      </p:pic>
      <p:sp>
        <p:nvSpPr>
          <p:cNvPr id="41990" name="灯片编号占位符 6"/>
          <p:cNvSpPr>
            <a:spLocks noGrp="1"/>
          </p:cNvSpPr>
          <p:nvPr>
            <p:ph type="sldNum" sz="quarter" idx="12"/>
          </p:nvPr>
        </p:nvSpPr>
        <p:spPr/>
        <p:txBody>
          <a:bodyPr wrap="square" lIns="91440" tIns="45720" rIns="91440" bIns="45720" anchor="t"/>
          <a:lstStyle/>
          <a:p>
            <a:pPr indent="0">
              <a:buFont typeface="Arial" panose="020B0604020202020204" pitchFamily="34" charset="0"/>
              <a:buChar char="•"/>
            </a:pPr>
            <a:fld id="{9A0DB2DC-4C9A-4742-B13C-FB6460FD3503}" type="slidenum">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p:cTn id="7" dur="500" decel="50000" fill="hold">
                                          <p:stCondLst>
                                            <p:cond delay="0"/>
                                          </p:stCondLst>
                                        </p:cTn>
                                        <p:tgtEl>
                                          <p:spTgt spid="4198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198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1987"/>
                                        </p:tgtEl>
                                        <p:attrNameLst>
                                          <p:attrName>ppt_w</p:attrName>
                                        </p:attrNameLst>
                                      </p:cBhvr>
                                      <p:tavLst>
                                        <p:tav tm="0">
                                          <p:val>
                                            <p:strVal val="#ppt_w*.05"/>
                                          </p:val>
                                        </p:tav>
                                        <p:tav tm="100000">
                                          <p:val>
                                            <p:strVal val="#ppt_w"/>
                                          </p:val>
                                        </p:tav>
                                      </p:tavLst>
                                    </p:anim>
                                    <p:anim calcmode="lin" valueType="num">
                                      <p:cBhvr>
                                        <p:cTn id="10" dur="1000" fill="hold"/>
                                        <p:tgtEl>
                                          <p:spTgt spid="4198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198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198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198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198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988"/>
                                        </p:tgtEl>
                                        <p:attrNameLst>
                                          <p:attrName>style.visibility</p:attrName>
                                        </p:attrNameLst>
                                      </p:cBhvr>
                                      <p:to>
                                        <p:strVal val="visible"/>
                                      </p:to>
                                    </p:set>
                                    <p:anim calcmode="lin" valueType="num">
                                      <p:cBhvr>
                                        <p:cTn id="19" dur="500" decel="50000" fill="hold">
                                          <p:stCondLst>
                                            <p:cond delay="0"/>
                                          </p:stCondLst>
                                        </p:cTn>
                                        <p:tgtEl>
                                          <p:spTgt spid="41988"/>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988"/>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988"/>
                                        </p:tgtEl>
                                        <p:attrNameLst>
                                          <p:attrName>ppt_w</p:attrName>
                                        </p:attrNameLst>
                                      </p:cBhvr>
                                      <p:tavLst>
                                        <p:tav tm="0">
                                          <p:val>
                                            <p:strVal val="#ppt_w*.05"/>
                                          </p:val>
                                        </p:tav>
                                        <p:tav tm="100000">
                                          <p:val>
                                            <p:strVal val="#ppt_w"/>
                                          </p:val>
                                        </p:tav>
                                      </p:tavLst>
                                    </p:anim>
                                    <p:anim calcmode="lin" valueType="num">
                                      <p:cBhvr>
                                        <p:cTn id="22" dur="1000" fill="hold"/>
                                        <p:tgtEl>
                                          <p:spTgt spid="41988"/>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988"/>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988"/>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988"/>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body" sz="half" idx="1"/>
          </p:nvPr>
        </p:nvSpPr>
        <p:spPr>
          <a:xfrm>
            <a:off x="323850" y="765175"/>
            <a:ext cx="8685213" cy="5616575"/>
          </a:xfrm>
        </p:spPr>
        <p:txBody>
          <a:bodyPr wrap="square" lIns="91440" tIns="45720" rIns="91440" bIns="45720" anchor="t"/>
          <a:lstStyle/>
          <a:p>
            <a:pPr>
              <a:lnSpc>
                <a:spcPct val="150000"/>
              </a:lnSpc>
              <a:buFont typeface="Wingdings" panose="05000000000000000000" pitchFamily="2" charset="2"/>
              <a:buChar char="l"/>
            </a:pPr>
            <a:r>
              <a:rPr lang="zh-CN" altLang="zh-CN" sz="2400" b="1" dirty="0">
                <a:latin typeface="宋体" panose="02010600030101010101" pitchFamily="2" charset="-122"/>
              </a:rPr>
              <a:t>一个人的人际关系系统，实质上是一个人的情感支持系统。</a:t>
            </a:r>
            <a:endParaRPr lang="zh-CN" altLang="zh-CN" sz="2400" b="1" dirty="0">
              <a:latin typeface="宋体" panose="02010600030101010101" pitchFamily="2" charset="-122"/>
            </a:endParaRPr>
          </a:p>
          <a:p>
            <a:pPr>
              <a:lnSpc>
                <a:spcPct val="120000"/>
              </a:lnSpc>
              <a:buNone/>
            </a:pPr>
            <a:r>
              <a:rPr lang="zh-CN" altLang="zh-CN" sz="2000" b="1" dirty="0">
                <a:latin typeface="宋体" panose="02010600030101010101" pitchFamily="2" charset="-122"/>
              </a:rPr>
              <a:t> </a:t>
            </a:r>
            <a:endParaRPr lang="zh-CN" altLang="zh-CN" sz="2000" b="1" dirty="0">
              <a:latin typeface="宋体" panose="02010600030101010101" pitchFamily="2" charset="-122"/>
            </a:endParaRPr>
          </a:p>
          <a:p>
            <a:endParaRPr lang="zh-CN" altLang="zh-CN" sz="2000" b="1" dirty="0">
              <a:latin typeface="宋体" panose="02010600030101010101" pitchFamily="2" charset="-122"/>
            </a:endParaRPr>
          </a:p>
        </p:txBody>
      </p:sp>
      <p:pic>
        <p:nvPicPr>
          <p:cNvPr id="11266" name="Picture 3" descr="u=1495355420,1392139136&amp;fm=23&amp;gp=0"/>
          <p:cNvPicPr>
            <a:picLocks noGrp="1" noChangeAspect="1"/>
          </p:cNvPicPr>
          <p:nvPr>
            <p:ph sz="half" idx="2"/>
          </p:nvPr>
        </p:nvPicPr>
        <p:blipFill>
          <a:blip r:embed="rId1" cstate="print"/>
          <a:stretch>
            <a:fillRect/>
          </a:stretch>
        </p:blipFill>
        <p:spPr>
          <a:xfrm>
            <a:off x="3575050" y="2721293"/>
            <a:ext cx="1657350" cy="1703387"/>
          </a:xfrm>
        </p:spPr>
      </p:pic>
      <p:sp>
        <p:nvSpPr>
          <p:cNvPr id="11267" name="Oval 4"/>
          <p:cNvSpPr/>
          <p:nvPr/>
        </p:nvSpPr>
        <p:spPr>
          <a:xfrm>
            <a:off x="2195513" y="2349500"/>
            <a:ext cx="1008062" cy="1008063"/>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dirty="0">
                <a:latin typeface="Arial" panose="020B0604020202020204" pitchFamily="34" charset="0"/>
                <a:ea typeface="宋体" panose="02010600030101010101" pitchFamily="2" charset="-122"/>
              </a:rPr>
              <a:t>亲戚</a:t>
            </a:r>
            <a:endParaRPr lang="zh-CN" altLang="en-US" dirty="0">
              <a:latin typeface="Arial" panose="020B0604020202020204" pitchFamily="34" charset="0"/>
              <a:ea typeface="宋体" panose="02010600030101010101" pitchFamily="2" charset="-122"/>
            </a:endParaRPr>
          </a:p>
        </p:txBody>
      </p:sp>
      <p:sp>
        <p:nvSpPr>
          <p:cNvPr id="11268" name="Oval 5"/>
          <p:cNvSpPr/>
          <p:nvPr/>
        </p:nvSpPr>
        <p:spPr>
          <a:xfrm>
            <a:off x="3995738" y="1485900"/>
            <a:ext cx="1008062" cy="1008063"/>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dirty="0">
                <a:latin typeface="Arial" panose="020B0604020202020204" pitchFamily="34" charset="0"/>
                <a:ea typeface="宋体" panose="02010600030101010101" pitchFamily="2" charset="-122"/>
              </a:rPr>
              <a:t>家人</a:t>
            </a:r>
            <a:endParaRPr lang="zh-CN" altLang="en-US" dirty="0">
              <a:latin typeface="Arial" panose="020B0604020202020204" pitchFamily="34" charset="0"/>
              <a:ea typeface="宋体" panose="02010600030101010101" pitchFamily="2" charset="-122"/>
            </a:endParaRPr>
          </a:p>
        </p:txBody>
      </p:sp>
      <p:sp>
        <p:nvSpPr>
          <p:cNvPr id="11269" name="Oval 6"/>
          <p:cNvSpPr/>
          <p:nvPr/>
        </p:nvSpPr>
        <p:spPr>
          <a:xfrm>
            <a:off x="5868988" y="2133600"/>
            <a:ext cx="1008062" cy="1008063"/>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sz="2400" b="1" dirty="0">
                <a:latin typeface="Arial" panose="020B0604020202020204" pitchFamily="34" charset="0"/>
                <a:ea typeface="宋体" panose="02010600030101010101" pitchFamily="2" charset="-122"/>
              </a:rPr>
              <a:t>朋友</a:t>
            </a:r>
            <a:endParaRPr lang="zh-CN" altLang="en-US" sz="2400" b="1" dirty="0">
              <a:latin typeface="Arial" panose="020B0604020202020204" pitchFamily="34" charset="0"/>
              <a:ea typeface="宋体" panose="02010600030101010101" pitchFamily="2" charset="-122"/>
            </a:endParaRPr>
          </a:p>
        </p:txBody>
      </p:sp>
      <p:sp>
        <p:nvSpPr>
          <p:cNvPr id="11270" name="Oval 7"/>
          <p:cNvSpPr/>
          <p:nvPr/>
        </p:nvSpPr>
        <p:spPr>
          <a:xfrm>
            <a:off x="5940425" y="4076700"/>
            <a:ext cx="1008063" cy="100965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sz="2400" b="1" dirty="0">
                <a:latin typeface="Arial" panose="020B0604020202020204" pitchFamily="34" charset="0"/>
                <a:ea typeface="宋体" panose="02010600030101010101" pitchFamily="2" charset="-122"/>
              </a:rPr>
              <a:t>老乡</a:t>
            </a:r>
            <a:endParaRPr lang="zh-CN" altLang="en-US" sz="2400" b="1" dirty="0">
              <a:latin typeface="Arial" panose="020B0604020202020204" pitchFamily="34" charset="0"/>
              <a:ea typeface="宋体" panose="02010600030101010101" pitchFamily="2" charset="-122"/>
            </a:endParaRPr>
          </a:p>
        </p:txBody>
      </p:sp>
      <p:sp>
        <p:nvSpPr>
          <p:cNvPr id="11271" name="Oval 8"/>
          <p:cNvSpPr/>
          <p:nvPr/>
        </p:nvSpPr>
        <p:spPr>
          <a:xfrm>
            <a:off x="4211638" y="4870450"/>
            <a:ext cx="1008062" cy="1008063"/>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dirty="0">
                <a:latin typeface="Arial" panose="020B0604020202020204" pitchFamily="34" charset="0"/>
                <a:ea typeface="宋体" panose="02010600030101010101" pitchFamily="2" charset="-122"/>
              </a:rPr>
              <a:t>同学</a:t>
            </a:r>
            <a:endParaRPr lang="zh-CN" altLang="en-US" dirty="0">
              <a:latin typeface="Arial" panose="020B0604020202020204" pitchFamily="34" charset="0"/>
              <a:ea typeface="宋体" panose="02010600030101010101" pitchFamily="2" charset="-122"/>
            </a:endParaRPr>
          </a:p>
        </p:txBody>
      </p:sp>
      <p:sp>
        <p:nvSpPr>
          <p:cNvPr id="11272" name="Oval 9"/>
          <p:cNvSpPr/>
          <p:nvPr/>
        </p:nvSpPr>
        <p:spPr>
          <a:xfrm>
            <a:off x="2195513" y="4294188"/>
            <a:ext cx="1008062" cy="100806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dirty="0">
                <a:latin typeface="Arial" panose="020B0604020202020204" pitchFamily="34" charset="0"/>
                <a:ea typeface="宋体" panose="02010600030101010101" pitchFamily="2" charset="-122"/>
              </a:rPr>
              <a:t>同事</a:t>
            </a:r>
            <a:endParaRPr lang="zh-CN" altLang="en-US" dirty="0">
              <a:latin typeface="Arial" panose="020B0604020202020204" pitchFamily="34" charset="0"/>
              <a:ea typeface="宋体" panose="02010600030101010101" pitchFamily="2" charset="-122"/>
            </a:endParaRPr>
          </a:p>
        </p:txBody>
      </p:sp>
      <p:sp>
        <p:nvSpPr>
          <p:cNvPr id="11273" name="Oval 10"/>
          <p:cNvSpPr/>
          <p:nvPr/>
        </p:nvSpPr>
        <p:spPr>
          <a:xfrm>
            <a:off x="2195513" y="2362200"/>
            <a:ext cx="1008062" cy="100965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dirty="0">
                <a:latin typeface="Arial" panose="020B0604020202020204" pitchFamily="34" charset="0"/>
                <a:ea typeface="宋体" panose="02010600030101010101" pitchFamily="2" charset="-122"/>
              </a:rPr>
              <a:t>亲戚</a:t>
            </a:r>
            <a:endParaRPr lang="zh-CN" altLang="en-US" dirty="0">
              <a:latin typeface="Arial" panose="020B0604020202020204" pitchFamily="34" charset="0"/>
              <a:ea typeface="宋体" panose="02010600030101010101" pitchFamily="2" charset="-122"/>
            </a:endParaRPr>
          </a:p>
        </p:txBody>
      </p:sp>
      <p:sp>
        <p:nvSpPr>
          <p:cNvPr id="11274" name="Oval 11"/>
          <p:cNvSpPr/>
          <p:nvPr/>
        </p:nvSpPr>
        <p:spPr>
          <a:xfrm>
            <a:off x="3995738" y="1498600"/>
            <a:ext cx="1008062" cy="1008063"/>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dirty="0">
                <a:latin typeface="Arial" panose="020B0604020202020204" pitchFamily="34" charset="0"/>
                <a:ea typeface="宋体" panose="02010600030101010101" pitchFamily="2" charset="-122"/>
              </a:rPr>
              <a:t>家人</a:t>
            </a:r>
            <a:endParaRPr lang="zh-CN" altLang="en-US" dirty="0">
              <a:latin typeface="Arial" panose="020B0604020202020204" pitchFamily="34" charset="0"/>
              <a:ea typeface="宋体" panose="02010600030101010101" pitchFamily="2" charset="-122"/>
            </a:endParaRPr>
          </a:p>
        </p:txBody>
      </p:sp>
      <p:sp>
        <p:nvSpPr>
          <p:cNvPr id="11275" name="Oval 12"/>
          <p:cNvSpPr/>
          <p:nvPr/>
        </p:nvSpPr>
        <p:spPr>
          <a:xfrm>
            <a:off x="4225925" y="4870450"/>
            <a:ext cx="1006475" cy="1008063"/>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sz="2400" b="1" dirty="0">
                <a:latin typeface="Arial" panose="020B0604020202020204" pitchFamily="34" charset="0"/>
                <a:ea typeface="宋体" panose="02010600030101010101" pitchFamily="2" charset="-122"/>
              </a:rPr>
              <a:t>同学</a:t>
            </a:r>
            <a:endParaRPr lang="zh-CN" altLang="en-US" sz="2400" b="1" dirty="0">
              <a:latin typeface="Arial" panose="020B0604020202020204" pitchFamily="34" charset="0"/>
              <a:ea typeface="宋体" panose="02010600030101010101" pitchFamily="2" charset="-122"/>
            </a:endParaRPr>
          </a:p>
        </p:txBody>
      </p:sp>
      <p:sp>
        <p:nvSpPr>
          <p:cNvPr id="11276" name="Oval 13"/>
          <p:cNvSpPr/>
          <p:nvPr/>
        </p:nvSpPr>
        <p:spPr>
          <a:xfrm>
            <a:off x="2209800" y="4294188"/>
            <a:ext cx="1006475" cy="100806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sz="2400" b="1" dirty="0">
                <a:latin typeface="Arial" panose="020B0604020202020204" pitchFamily="34" charset="0"/>
                <a:ea typeface="宋体" panose="02010600030101010101" pitchFamily="2" charset="-122"/>
              </a:rPr>
              <a:t>同事</a:t>
            </a:r>
            <a:endParaRPr lang="zh-CN" altLang="en-US" sz="2400" b="1" dirty="0">
              <a:latin typeface="Arial" panose="020B0604020202020204" pitchFamily="34" charset="0"/>
              <a:ea typeface="宋体" panose="02010600030101010101" pitchFamily="2" charset="-122"/>
            </a:endParaRPr>
          </a:p>
        </p:txBody>
      </p:sp>
      <p:sp>
        <p:nvSpPr>
          <p:cNvPr id="11277" name="Oval 14"/>
          <p:cNvSpPr/>
          <p:nvPr/>
        </p:nvSpPr>
        <p:spPr>
          <a:xfrm>
            <a:off x="2209800" y="2362200"/>
            <a:ext cx="1006475" cy="100965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sz="2400" b="1" dirty="0">
                <a:latin typeface="Arial" panose="020B0604020202020204" pitchFamily="34" charset="0"/>
                <a:ea typeface="宋体" panose="02010600030101010101" pitchFamily="2" charset="-122"/>
              </a:rPr>
              <a:t>亲戚</a:t>
            </a:r>
            <a:endParaRPr lang="zh-CN" altLang="en-US" sz="2400" b="1" dirty="0">
              <a:latin typeface="Arial" panose="020B0604020202020204" pitchFamily="34" charset="0"/>
              <a:ea typeface="宋体" panose="02010600030101010101" pitchFamily="2" charset="-122"/>
            </a:endParaRPr>
          </a:p>
        </p:txBody>
      </p:sp>
      <p:sp>
        <p:nvSpPr>
          <p:cNvPr id="11278" name="Oval 15"/>
          <p:cNvSpPr/>
          <p:nvPr/>
        </p:nvSpPr>
        <p:spPr>
          <a:xfrm>
            <a:off x="4010025" y="1498600"/>
            <a:ext cx="1006475" cy="1008063"/>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lvl="0" indent="0" algn="ctr" eaLnBrk="1" hangingPunct="1"/>
            <a:r>
              <a:rPr lang="zh-CN" altLang="en-US" sz="2400" b="1" dirty="0">
                <a:latin typeface="Arial" panose="020B0604020202020204" pitchFamily="34" charset="0"/>
                <a:ea typeface="宋体" panose="02010600030101010101" pitchFamily="2" charset="-122"/>
              </a:rPr>
              <a:t>家人</a:t>
            </a:r>
            <a:endParaRPr lang="zh-CN" altLang="en-US" sz="2400" b="1" dirty="0">
              <a:latin typeface="Arial" panose="020B0604020202020204" pitchFamily="34" charset="0"/>
              <a:ea typeface="宋体" panose="02010600030101010101" pitchFamily="2" charset="-122"/>
            </a:endParaRPr>
          </a:p>
        </p:txBody>
      </p:sp>
      <p:sp>
        <p:nvSpPr>
          <p:cNvPr id="16" name="矩形 15"/>
          <p:cNvSpPr/>
          <p:nvPr/>
        </p:nvSpPr>
        <p:spPr>
          <a:xfrm>
            <a:off x="5292080" y="116632"/>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300487 0.017037 L 0.005972 0.017037 " pathEditMode="relative" rAng="0" ptsTypes="">
                                      <p:cBhvr>
                                        <p:cTn id="6" dur="2000" fill="hold"/>
                                        <p:tgtEl>
                                          <p:spTgt spid="11266"/>
                                        </p:tgtEl>
                                        <p:attrNameLst>
                                          <p:attrName>ppt_x</p:attrName>
                                          <p:attrName>ppt_y</p:attrName>
                                        </p:attrNameLst>
                                      </p:cBhvr>
                                      <p:rCtr x="1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8847" y="673533"/>
            <a:ext cx="5054590" cy="523220"/>
          </a:xfrm>
          <a:prstGeom prst="rect">
            <a:avLst/>
          </a:prstGeom>
        </p:spPr>
        <p:txBody>
          <a:bodyPr wrap="none">
            <a:spAutoFit/>
          </a:bodyPr>
          <a:lstStyle/>
          <a:p>
            <a:pPr lvl="0" algn="ctr"/>
            <a:r>
              <a:rPr lang="zh-CN" altLang="en-US" sz="2800" b="1" dirty="0" smtClean="0">
                <a:latin typeface="宋体" panose="02010600030101010101" pitchFamily="2" charset="-122"/>
              </a:rPr>
              <a:t>二</a:t>
            </a:r>
            <a:r>
              <a:rPr lang="en-US" altLang="zh-CN" sz="2800" b="1" dirty="0" smtClean="0">
                <a:latin typeface="宋体" panose="02010600030101010101" pitchFamily="2" charset="-122"/>
              </a:rPr>
              <a:t>.</a:t>
            </a:r>
            <a:r>
              <a:rPr lang="zh-CN" altLang="en-US" sz="2800" b="1" dirty="0" smtClean="0">
                <a:latin typeface="宋体" panose="02010600030101010101" pitchFamily="2" charset="-122"/>
              </a:rPr>
              <a:t>我们为什么需要人际交往？</a:t>
            </a:r>
            <a:endParaRPr lang="en-US" altLang="zh-CN" sz="2800" b="1" dirty="0">
              <a:latin typeface="宋体" panose="02010600030101010101" pitchFamily="2" charset="-122"/>
            </a:endParaRPr>
          </a:p>
        </p:txBody>
      </p:sp>
      <p:pic>
        <p:nvPicPr>
          <p:cNvPr id="2" name="图片 1"/>
          <p:cNvPicPr>
            <a:picLocks noChangeAspect="1"/>
          </p:cNvPicPr>
          <p:nvPr/>
        </p:nvPicPr>
        <p:blipFill rotWithShape="1">
          <a:blip r:embed="rId1" cstate="print"/>
          <a:srcRect b="21212"/>
          <a:stretch>
            <a:fillRect/>
          </a:stretch>
        </p:blipFill>
        <p:spPr>
          <a:xfrm>
            <a:off x="179512" y="1988841"/>
            <a:ext cx="5833368" cy="1872208"/>
          </a:xfrm>
          <a:prstGeom prst="rect">
            <a:avLst/>
          </a:prstGeom>
        </p:spPr>
      </p:pic>
      <p:pic>
        <p:nvPicPr>
          <p:cNvPr id="6" name="图片 5"/>
          <p:cNvPicPr>
            <a:picLocks noChangeAspect="1"/>
          </p:cNvPicPr>
          <p:nvPr/>
        </p:nvPicPr>
        <p:blipFill>
          <a:blip r:embed="rId2" cstate="print"/>
          <a:stretch>
            <a:fillRect/>
          </a:stretch>
        </p:blipFill>
        <p:spPr>
          <a:xfrm>
            <a:off x="4716016" y="1484784"/>
            <a:ext cx="3598174" cy="4629140"/>
          </a:xfrm>
          <a:prstGeom prst="rect">
            <a:avLst/>
          </a:prstGeom>
        </p:spPr>
      </p:pic>
      <p:sp>
        <p:nvSpPr>
          <p:cNvPr id="7" name="矩形 6"/>
          <p:cNvSpPr/>
          <p:nvPr/>
        </p:nvSpPr>
        <p:spPr>
          <a:xfrm>
            <a:off x="5652120" y="0"/>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p:cNvSpPr txBox="1">
            <a:spLocks noChangeArrowheads="1"/>
          </p:cNvSpPr>
          <p:nvPr/>
        </p:nvSpPr>
        <p:spPr bwMode="auto">
          <a:xfrm>
            <a:off x="395288" y="476250"/>
            <a:ext cx="8353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7170" name="Text Box 3"/>
          <p:cNvSpPr txBox="1">
            <a:spLocks noChangeArrowheads="1"/>
          </p:cNvSpPr>
          <p:nvPr/>
        </p:nvSpPr>
        <p:spPr bwMode="auto">
          <a:xfrm>
            <a:off x="827881" y="544513"/>
            <a:ext cx="7488238" cy="159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b="1" dirty="0">
                <a:latin typeface="隶书" panose="02010509060101010101" pitchFamily="49" charset="-122"/>
                <a:ea typeface="隶书" panose="02010509060101010101" pitchFamily="49" charset="-122"/>
              </a:rPr>
              <a:t>人可以忍受多少孤独？</a:t>
            </a:r>
            <a:endParaRPr lang="zh-CN" altLang="en-US" sz="3600" b="1" dirty="0">
              <a:latin typeface="隶书" panose="02010509060101010101" pitchFamily="49" charset="-122"/>
              <a:ea typeface="隶书" panose="02010509060101010101" pitchFamily="49" charset="-122"/>
            </a:endParaRPr>
          </a:p>
          <a:p>
            <a:pPr>
              <a:spcBef>
                <a:spcPct val="50000"/>
              </a:spcBef>
            </a:pPr>
            <a:r>
              <a:rPr lang="zh-CN" altLang="en-US" dirty="0"/>
              <a:t>                   </a:t>
            </a:r>
            <a:endParaRPr lang="zh-CN" altLang="en-US" dirty="0"/>
          </a:p>
          <a:p>
            <a:pPr algn="ctr">
              <a:spcBef>
                <a:spcPct val="50000"/>
              </a:spcBef>
            </a:pPr>
            <a:r>
              <a:rPr lang="en-US" altLang="zh-CN" sz="2300" dirty="0"/>
              <a:t>1945</a:t>
            </a:r>
            <a:r>
              <a:rPr lang="zh-CN" altLang="en-US" sz="2300" dirty="0"/>
              <a:t>年美国孤独实验场景示意图</a:t>
            </a:r>
            <a:endParaRPr lang="zh-CN" altLang="en-US" sz="2300" dirty="0"/>
          </a:p>
        </p:txBody>
      </p:sp>
      <p:pic>
        <p:nvPicPr>
          <p:cNvPr id="8196" name="Picture 4" descr="QQ截图2014070223292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313" y="2205038"/>
            <a:ext cx="8294687"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084168" y="116632"/>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down)">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395288" y="476250"/>
            <a:ext cx="8353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9219" name="Text Box 3"/>
          <p:cNvSpPr txBox="1">
            <a:spLocks noChangeArrowheads="1"/>
          </p:cNvSpPr>
          <p:nvPr/>
        </p:nvSpPr>
        <p:spPr bwMode="auto">
          <a:xfrm>
            <a:off x="323850" y="785813"/>
            <a:ext cx="8208963"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4000" b="1" dirty="0"/>
              <a:t>实验结果</a:t>
            </a:r>
            <a:endParaRPr lang="zh-CN" altLang="en-US" sz="4000" b="1" dirty="0"/>
          </a:p>
          <a:p>
            <a:pPr algn="ctr">
              <a:spcBef>
                <a:spcPct val="50000"/>
              </a:spcBef>
            </a:pPr>
            <a:endParaRPr lang="zh-CN" altLang="en-US" dirty="0"/>
          </a:p>
          <a:p>
            <a:pPr>
              <a:spcBef>
                <a:spcPct val="50000"/>
              </a:spcBef>
            </a:pPr>
            <a:r>
              <a:rPr lang="zh-CN" altLang="en-US" sz="2500" dirty="0"/>
              <a:t>      几乎没有人能在这项孤独实验中忍耐三天以上。最初的8个小时还能撑住，之后，学生就吹起口哨或者自言自语，烦躁不安起来。实验结束后让他做一些简单的事情，会频频出错，精神集中不起来了。实验后得需要三天以上的时间才能会不到原来正常状态。</a:t>
            </a:r>
            <a:endParaRPr lang="zh-CN" altLang="en-US" sz="2500" dirty="0"/>
          </a:p>
          <a:p>
            <a:pPr>
              <a:spcBef>
                <a:spcPct val="50000"/>
              </a:spcBef>
            </a:pPr>
            <a:r>
              <a:rPr lang="zh-CN" altLang="en-US" sz="2500" dirty="0"/>
              <a:t>     实验持续数日后，人会产生一些幻觉。到第四天，会出现双手发抖，不能笔直走路，应答速度迟缓，对疼痛敏感等症状。</a:t>
            </a:r>
            <a:endParaRPr lang="zh-CN" altLang="en-US" sz="2500" dirty="0"/>
          </a:p>
          <a:p>
            <a:pPr>
              <a:spcBef>
                <a:spcPct val="50000"/>
              </a:spcBef>
            </a:pPr>
            <a:endParaRPr lang="zh-CN" altLang="en-US" sz="2500" dirty="0"/>
          </a:p>
        </p:txBody>
      </p:sp>
      <p:sp>
        <p:nvSpPr>
          <p:cNvPr id="4" name="矩形 3"/>
          <p:cNvSpPr/>
          <p:nvPr/>
        </p:nvSpPr>
        <p:spPr>
          <a:xfrm>
            <a:off x="6156176" y="0"/>
            <a:ext cx="2377574" cy="507831"/>
          </a:xfrm>
          <a:prstGeom prst="rect">
            <a:avLst/>
          </a:prstGeom>
        </p:spPr>
        <p:txBody>
          <a:bodyPr wrap="none">
            <a:spAutoFit/>
          </a:bodyPr>
          <a:lstStyle/>
          <a:p>
            <a:pPr lvl="0" algn="r" rtl="0" eaLnBrk="0" hangingPunct="0">
              <a:lnSpc>
                <a:spcPct val="150000"/>
              </a:lnSpc>
            </a:pPr>
            <a:r>
              <a:rPr lang="zh-CN" altLang="en-US" dirty="0" smtClean="0">
                <a:solidFill>
                  <a:srgbClr val="A50021"/>
                </a:solidFill>
                <a:latin typeface="楷体" panose="02010609060101010101" pitchFamily="49" charset="-122"/>
                <a:ea typeface="楷体" panose="02010609060101010101" pitchFamily="49" charset="-122"/>
              </a:rPr>
              <a:t>第一节 人际交往概述</a:t>
            </a:r>
            <a:endParaRPr lang="zh-CN" altLang="en-US" dirty="0">
              <a:solidFill>
                <a:srgbClr val="A50021"/>
              </a:solidFill>
              <a:latin typeface="楷体" panose="02010609060101010101" pitchFamily="49" charset="-122"/>
              <a:ea typeface="楷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p:cTn id="7" dur="1000" fill="hold"/>
                                        <p:tgtEl>
                                          <p:spTgt spid="921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21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921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9219">
                                            <p:txEl>
                                              <p:pRg st="0" end="0"/>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p:cTn id="13" dur="1000" fill="hold"/>
                                        <p:tgtEl>
                                          <p:spTgt spid="9219">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9219">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9219">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9219">
                                            <p:txEl>
                                              <p:pRg st="2" end="2"/>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p:cTn id="19" dur="1000" fill="hold"/>
                                        <p:tgtEl>
                                          <p:spTgt spid="9219">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9219">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9219">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iterate type="lt">
                                    <p:tmAbs val="0"/>
                                  </p:iterate>
                                  <p:childTnLst>
                                    <p:set>
                                      <p:cBhvr>
                                        <p:cTn id="26" dur="1" fill="hold">
                                          <p:stCondLst>
                                            <p:cond delay="0"/>
                                          </p:stCondLst>
                                        </p:cTn>
                                        <p:tgtEl>
                                          <p:spTgt spid="9219">
                                            <p:txEl>
                                              <p:pRg st="0" end="0"/>
                                            </p:txEl>
                                          </p:spTgt>
                                        </p:tgtEl>
                                        <p:attrNameLst>
                                          <p:attrName>style.visibility</p:attrName>
                                        </p:attrNameLst>
                                      </p:cBhvr>
                                      <p:to>
                                        <p:strVal val="visible"/>
                                      </p:to>
                                    </p:set>
                                    <p:animEffect transition="in" filter="fade">
                                      <p:cBhvr>
                                        <p:cTn id="27" dur="1000"/>
                                        <p:tgtEl>
                                          <p:spTgt spid="9219">
                                            <p:txEl>
                                              <p:pRg st="0" end="0"/>
                                            </p:txEl>
                                          </p:spTgt>
                                        </p:tgtEl>
                                      </p:cBhvr>
                                    </p:animEffect>
                                    <p:anim calcmode="lin" valueType="num">
                                      <p:cBhvr>
                                        <p:cTn id="28"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iterate type="lt">
                                    <p:tmAbs val="0"/>
                                  </p:iterate>
                                  <p:childTnLst>
                                    <p:set>
                                      <p:cBhvr>
                                        <p:cTn id="31" dur="1" fill="hold">
                                          <p:stCondLst>
                                            <p:cond delay="0"/>
                                          </p:stCondLst>
                                        </p:cTn>
                                        <p:tgtEl>
                                          <p:spTgt spid="9219">
                                            <p:txEl>
                                              <p:pRg st="2" end="2"/>
                                            </p:txEl>
                                          </p:spTgt>
                                        </p:tgtEl>
                                        <p:attrNameLst>
                                          <p:attrName>style.visibility</p:attrName>
                                        </p:attrNameLst>
                                      </p:cBhvr>
                                      <p:to>
                                        <p:strVal val="visible"/>
                                      </p:to>
                                    </p:set>
                                    <p:animEffect transition="in" filter="fade">
                                      <p:cBhvr>
                                        <p:cTn id="32" dur="1000"/>
                                        <p:tgtEl>
                                          <p:spTgt spid="9219">
                                            <p:txEl>
                                              <p:pRg st="2" end="2"/>
                                            </p:txEl>
                                          </p:spTgt>
                                        </p:tgtEl>
                                      </p:cBhvr>
                                    </p:animEffect>
                                    <p:anim calcmode="lin" valueType="num">
                                      <p:cBhvr>
                                        <p:cTn id="33"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iterate type="lt">
                                    <p:tmAbs val="0"/>
                                  </p:iterate>
                                  <p:childTnLst>
                                    <p:set>
                                      <p:cBhvr>
                                        <p:cTn id="36" dur="1" fill="hold">
                                          <p:stCondLst>
                                            <p:cond delay="0"/>
                                          </p:stCondLst>
                                        </p:cTn>
                                        <p:tgtEl>
                                          <p:spTgt spid="9219">
                                            <p:txEl>
                                              <p:pRg st="3" end="3"/>
                                            </p:txEl>
                                          </p:spTgt>
                                        </p:tgtEl>
                                        <p:attrNameLst>
                                          <p:attrName>style.visibility</p:attrName>
                                        </p:attrNameLst>
                                      </p:cBhvr>
                                      <p:to>
                                        <p:strVal val="visible"/>
                                      </p:to>
                                    </p:set>
                                    <p:animEffect transition="in" filter="fade">
                                      <p:cBhvr>
                                        <p:cTn id="37" dur="1000"/>
                                        <p:tgtEl>
                                          <p:spTgt spid="9219">
                                            <p:txEl>
                                              <p:pRg st="3" end="3"/>
                                            </p:txEl>
                                          </p:spTgt>
                                        </p:tgtEl>
                                      </p:cBhvr>
                                    </p:animEffect>
                                    <p:anim calcmode="lin" valueType="num">
                                      <p:cBhvr>
                                        <p:cTn id="38"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
  <p:tag name="KSO_WM_UNIT_ID" val="custom155_9*l_i*1_2"/>
  <p:tag name="KSO_WM_UNIT_CLEAR" val="1"/>
  <p:tag name="KSO_WM_UNIT_LAYERLEVEL" val="1_1"/>
  <p:tag name="KSO_WM_DIAGRAM_GROUP_CODE" val="l1-1"/>
</p:tagLst>
</file>

<file path=ppt/tags/tag10.xml><?xml version="1.0" encoding="utf-8"?>
<p:tagLst xmlns:p="http://schemas.openxmlformats.org/presentationml/2006/main">
  <p:tag name="MH" val="20171106103201"/>
  <p:tag name="MH_LIBRARY" val="GRAPHIC"/>
  <p:tag name="MH_TYPE" val="Other"/>
  <p:tag name="MH_ORDER" val="8"/>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5_1"/>
  <p:tag name="KSO_WM_UNIT_ID" val="custom155_18*l_h_f*1_5_1"/>
  <p:tag name="KSO_WM_UNIT_CLEAR" val="1"/>
  <p:tag name="KSO_WM_UNIT_LAYERLEVEL" val="1_1_1"/>
  <p:tag name="KSO_WM_UNIT_VALUE" val="12"/>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101.xml><?xml version="1.0" encoding="utf-8"?>
<p:tagLst xmlns:p="http://schemas.openxmlformats.org/presentationml/2006/main">
  <p:tag name="KSO_WM_TAG_VERSION" val="1.0"/>
  <p:tag name="KSO_WM_BEAUTIFY_FLAG" val="#wm#"/>
  <p:tag name="KSO_WM_UNIT_TYPE" val="i"/>
  <p:tag name="KSO_WM_UNIT_ID" val="custom155_18*i*40"/>
  <p:tag name="KSO_WM_TEMPLATE_CATEGORY" val="custom"/>
  <p:tag name="KSO_WM_TEMPLATE_INDEX" val="155"/>
  <p:tag name="KSO_WM_UNIT_INDEX" val="40"/>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7"/>
  <p:tag name="KSO_WM_UNIT_ID" val="custom155_18*l_i*1_17"/>
  <p:tag name="KSO_WM_UNIT_CLEAR" val="1"/>
  <p:tag name="KSO_WM_UNIT_LAYERLEVEL" val="1_1"/>
  <p:tag name="KSO_WM_DIAGRAM_GROUP_CODE" val="l1-2"/>
  <p:tag name="KSO_WM_UNIT_SHADOW_SCHEMECOLOR_INDEX" val="16"/>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8"/>
  <p:tag name="KSO_WM_UNIT_ID" val="custom155_18*l_i*1_18"/>
  <p:tag name="KSO_WM_UNIT_CLEAR" val="1"/>
  <p:tag name="KSO_WM_UNIT_LAYERLEVEL" val="1_1"/>
  <p:tag name="KSO_WM_DIAGRAM_GROUP_CODE" val="l1-2"/>
  <p:tag name="KSO_WM_UNIT_FILL_FORE_SCHEMECOLOR_INDEX" val="7"/>
  <p:tag name="KSO_WM_UNIT_FILL_TYPE" val="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9"/>
  <p:tag name="KSO_WM_UNIT_ID" val="custom155_18*l_i*1_19"/>
  <p:tag name="KSO_WM_UNIT_CLEAR" val="1"/>
  <p:tag name="KSO_WM_UNIT_LAYERLEVEL" val="1_1"/>
  <p:tag name="KSO_WM_DIAGRAM_GROUP_CODE" val="l1-2"/>
  <p:tag name="KSO_WM_UNIT_FILL_FORE_SCHEMECOLOR_INDEX" val="6"/>
  <p:tag name="KSO_WM_UNIT_FILL_TYPE" val="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0"/>
  <p:tag name="KSO_WM_UNIT_ID" val="custom155_18*l_i*1_20"/>
  <p:tag name="KSO_WM_UNIT_CLEAR" val="1"/>
  <p:tag name="KSO_WM_UNIT_LAYERLEVEL" val="1_1"/>
  <p:tag name="KSO_WM_DIAGRAM_GROUP_CODE" val="l1-2"/>
  <p:tag name="KSO_WM_UNIT_FILL_FORE_SCHEMECOLOR_INDEX" val="13"/>
  <p:tag name="KSO_WM_UNIT_FILL_TYPE" val="1"/>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1"/>
  <p:tag name="KSO_WM_UNIT_ID" val="custom155_18*l_i*1_21"/>
  <p:tag name="KSO_WM_UNIT_CLEAR" val="1"/>
  <p:tag name="KSO_WM_UNIT_LAYERLEVEL" val="1_1"/>
  <p:tag name="KSO_WM_DIAGRAM_GROUP_CODE" val="l1-2"/>
  <p:tag name="KSO_WM_UNIT_SHADOW_SCHEMECOLOR_INDEX" val="16"/>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4_1"/>
  <p:tag name="KSO_WM_UNIT_ID" val="custom155_18*l_h_f*1_4_1"/>
  <p:tag name="KSO_WM_UNIT_CLEAR" val="1"/>
  <p:tag name="KSO_WM_UNIT_LAYERLEVEL" val="1_1_1"/>
  <p:tag name="KSO_WM_UNIT_VALUE" val="12"/>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
  <p:tag name="KSO_WM_UNIT_ID" val="custom155_18*l_i*1_1"/>
  <p:tag name="KSO_WM_UNIT_CLEAR" val="1"/>
  <p:tag name="KSO_WM_UNIT_LAYERLEVEL" val="1_1"/>
  <p:tag name="KSO_WM_DIAGRAM_GROUP_CODE" val="l1-2"/>
</p:tagLst>
</file>

<file path=ppt/tags/tag11.xml><?xml version="1.0" encoding="utf-8"?>
<p:tagLst xmlns:p="http://schemas.openxmlformats.org/presentationml/2006/main">
  <p:tag name="MH" val="20171106103201"/>
  <p:tag name="MH_LIBRARY" val="GRAPHIC"/>
  <p:tag name="MH_TYPE" val="Text"/>
  <p:tag name="MH_ORDER" val="2"/>
</p:tagLst>
</file>

<file path=ppt/tags/tag12.xml><?xml version="1.0" encoding="utf-8"?>
<p:tagLst xmlns:p="http://schemas.openxmlformats.org/presentationml/2006/main">
  <p:tag name="MH" val="20171106103201"/>
  <p:tag name="MH_LIBRARY" val="GRAPHIC"/>
  <p:tag name="MH_TYPE" val="Text"/>
  <p:tag name="MH_ORDER" val="1"/>
</p:tagLst>
</file>

<file path=ppt/tags/tag13.xml><?xml version="1.0" encoding="utf-8"?>
<p:tagLst xmlns:p="http://schemas.openxmlformats.org/presentationml/2006/main">
  <p:tag name="MH" val="20171106103201"/>
  <p:tag name="MH_LIBRARY" val="GRAPHIC"/>
  <p:tag name="MH_TYPE" val="SubTitle"/>
  <p:tag name="MH_ORDER" val="2"/>
</p:tagLst>
</file>

<file path=ppt/tags/tag14.xml><?xml version="1.0" encoding="utf-8"?>
<p:tagLst xmlns:p="http://schemas.openxmlformats.org/presentationml/2006/main">
  <p:tag name="MH" val="20171106103201"/>
  <p:tag name="MH_LIBRARY" val="GRAPHIC"/>
  <p:tag name="MH_TYPE" val="SubTitle"/>
  <p:tag name="MH_ORDER" val="1"/>
</p:tagLst>
</file>

<file path=ppt/tags/tag15.xml><?xml version="1.0" encoding="utf-8"?>
<p:tagLst xmlns:p="http://schemas.openxmlformats.org/presentationml/2006/main">
  <p:tag name="KSO_WM_TAG_VERSION" val="1.0"/>
  <p:tag name="KSO_WM_BEAUTIFY_FLAG" val="#wm#"/>
  <p:tag name="KSO_WM_UNIT_TYPE" val="i"/>
  <p:tag name="KSO_WM_UNIT_ID" val="custom155_31*i*0"/>
  <p:tag name="KSO_WM_TEMPLATE_CATEGORY" val="custom"/>
  <p:tag name="KSO_WM_TEMPLATE_INDEX" val="155"/>
  <p:tag name="KSO_WM_UNIT_INDEX" val="0"/>
</p:tagLst>
</file>

<file path=ppt/tags/tag16.xml><?xml version="1.0" encoding="utf-8"?>
<p:tagLst xmlns:p="http://schemas.openxmlformats.org/presentationml/2006/main">
  <p:tag name="KSO_WM_TAG_VERSION" val="1.0"/>
  <p:tag name="KSO_WM_BEAUTIFY_FLAG" val="#wm#"/>
  <p:tag name="KSO_WM_TEMPLATE_CATEGORY" val="custom"/>
  <p:tag name="KSO_WM_TEMPLATE_INDEX" val="155"/>
  <p:tag name="KSO_WM_UNIT_TYPE" val="m_i"/>
  <p:tag name="KSO_WM_UNIT_INDEX" val="1_1"/>
  <p:tag name="KSO_WM_UNIT_ID" val="custom155_31*m_i*1_1"/>
  <p:tag name="KSO_WM_UNIT_CLEAR" val="1"/>
  <p:tag name="KSO_WM_UNIT_LAYERLEVEL" val="1_1"/>
  <p:tag name="KSO_WM_DIAGRAM_GROUP_CODE" val="m1-1"/>
  <p:tag name="KSO_WM_UNIT_FILL_FORE_SCHEMECOLOR_INDEX" val="5"/>
  <p:tag name="KSO_WM_UNIT_FILL_TYPE"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55"/>
  <p:tag name="KSO_WM_UNIT_TYPE" val="m_i"/>
  <p:tag name="KSO_WM_UNIT_INDEX" val="1_2"/>
  <p:tag name="KSO_WM_UNIT_ID" val="custom155_31*m_i*1_2"/>
  <p:tag name="KSO_WM_UNIT_CLEAR" val="1"/>
  <p:tag name="KSO_WM_UNIT_LAYERLEVEL" val="1_1"/>
  <p:tag name="KSO_WM_DIAGRAM_GROUP_CODE" val="m1-1"/>
  <p:tag name="KSO_WM_UNIT_TEXT_FILL_FORE_SCHEMECOLOR_INDEX" val="5"/>
  <p:tag name="KSO_WM_UNIT_TEXT_FILL_TYPE"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55"/>
  <p:tag name="KSO_WM_UNIT_TYPE" val="m_h_f"/>
  <p:tag name="KSO_WM_UNIT_INDEX" val="1_1_1"/>
  <p:tag name="KSO_WM_UNIT_ID" val="custom155_31*m_h_f*1_1_1"/>
  <p:tag name="KSO_WM_UNIT_CLEAR" val="1"/>
  <p:tag name="KSO_WM_UNIT_LAYERLEVEL" val="1_1_1"/>
  <p:tag name="KSO_WM_UNIT_VALUE" val="44"/>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55"/>
  <p:tag name="KSO_WM_UNIT_TYPE" val="m_i"/>
  <p:tag name="KSO_WM_UNIT_INDEX" val="1_3"/>
  <p:tag name="KSO_WM_UNIT_ID" val="custom155_31*m_i*1_3"/>
  <p:tag name="KSO_WM_UNIT_CLEAR" val="1"/>
  <p:tag name="KSO_WM_UNIT_LAYERLEVEL" val="1_1"/>
  <p:tag name="KSO_WM_DIAGRAM_GROUP_CODE" val="m1-1"/>
</p:tagLst>
</file>

<file path=ppt/tags/tag2.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
  <p:tag name="KSO_WM_UNIT_ID" val="custom155_9*l_i*1_2"/>
  <p:tag name="KSO_WM_UNIT_CLEAR" val="1"/>
  <p:tag name="KSO_WM_UNIT_LAYERLEVEL" val="1_1"/>
  <p:tag name="KSO_WM_DIAGRAM_GROUP_CODE" val="l1-1"/>
</p:tagLst>
</file>

<file path=ppt/tags/tag20.xml><?xml version="1.0" encoding="utf-8"?>
<p:tagLst xmlns:p="http://schemas.openxmlformats.org/presentationml/2006/main">
  <p:tag name="KSO_WM_TAG_VERSION" val="1.0"/>
  <p:tag name="KSO_WM_BEAUTIFY_FLAG" val="#wm#"/>
  <p:tag name="KSO_WM_UNIT_TYPE" val="i"/>
  <p:tag name="KSO_WM_UNIT_ID" val="custom155_31*i*18"/>
  <p:tag name="KSO_WM_TEMPLATE_CATEGORY" val="custom"/>
  <p:tag name="KSO_WM_TEMPLATE_INDEX" val="155"/>
  <p:tag name="KSO_WM_UNIT_INDEX" val="18"/>
</p:tagLst>
</file>

<file path=ppt/tags/tag21.xml><?xml version="1.0" encoding="utf-8"?>
<p:tagLst xmlns:p="http://schemas.openxmlformats.org/presentationml/2006/main">
  <p:tag name="KSO_WM_TAG_VERSION" val="1.0"/>
  <p:tag name="KSO_WM_BEAUTIFY_FLAG" val="#wm#"/>
  <p:tag name="KSO_WM_TEMPLATE_CATEGORY" val="custom"/>
  <p:tag name="KSO_WM_TEMPLATE_INDEX" val="155"/>
  <p:tag name="KSO_WM_UNIT_TYPE" val="m_i"/>
  <p:tag name="KSO_WM_UNIT_INDEX" val="1_7"/>
  <p:tag name="KSO_WM_UNIT_ID" val="custom155_31*m_i*1_7"/>
  <p:tag name="KSO_WM_UNIT_CLEAR" val="1"/>
  <p:tag name="KSO_WM_UNIT_LAYERLEVEL" val="1_1"/>
  <p:tag name="KSO_WM_DIAGRAM_GROUP_CODE" val="m1-1"/>
  <p:tag name="KSO_WM_UNIT_TEXT_FILL_FORE_SCHEMECOLOR_INDEX" val="7"/>
  <p:tag name="KSO_WM_UNIT_TEXT_FILL_TYPE"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55"/>
  <p:tag name="KSO_WM_UNIT_TYPE" val="m_h_f"/>
  <p:tag name="KSO_WM_UNIT_INDEX" val="1_2_1"/>
  <p:tag name="KSO_WM_UNIT_ID" val="custom155_31*m_h_f*1_2_1"/>
  <p:tag name="KSO_WM_UNIT_CLEAR" val="1"/>
  <p:tag name="KSO_WM_UNIT_LAYERLEVEL" val="1_1_1"/>
  <p:tag name="KSO_WM_UNIT_VALUE" val="44"/>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55"/>
  <p:tag name="KSO_WM_UNIT_TYPE" val="m_i"/>
  <p:tag name="KSO_WM_UNIT_INDEX" val="1_8"/>
  <p:tag name="KSO_WM_UNIT_ID" val="custom155_31*m_i*1_8"/>
  <p:tag name="KSO_WM_UNIT_CLEAR" val="1"/>
  <p:tag name="KSO_WM_UNIT_LAYERLEVEL" val="1_1"/>
  <p:tag name="KSO_WM_DIAGRAM_GROUP_CODE" val="m1-1"/>
  <p:tag name="KSO_WM_UNIT_FILL_FORE_SCHEMECOLOR_INDEX" val="7"/>
  <p:tag name="KSO_WM_UNIT_FILL_TYPE"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55"/>
  <p:tag name="KSO_WM_UNIT_TYPE" val="m_i"/>
  <p:tag name="KSO_WM_UNIT_INDEX" val="1_9"/>
  <p:tag name="KSO_WM_UNIT_ID" val="custom155_31*m_i*1_9"/>
  <p:tag name="KSO_WM_UNIT_CLEAR" val="1"/>
  <p:tag name="KSO_WM_UNIT_LAYERLEVEL" val="1_1"/>
  <p:tag name="KSO_WM_DIAGRAM_GROUP_CODE" val="m1-1"/>
</p:tagLst>
</file>

<file path=ppt/tags/tag25.xml><?xml version="1.0" encoding="utf-8"?>
<p:tagLst xmlns:p="http://schemas.openxmlformats.org/presentationml/2006/main">
  <p:tag name="KSO_WM_TAG_VERSION" val="1.0"/>
  <p:tag name="KSO_WM_BEAUTIFY_FLAG" val="#wm#"/>
  <p:tag name="KSO_WM_UNIT_TYPE" val="i"/>
  <p:tag name="KSO_WM_UNIT_ID" val="custom155_31*i*9"/>
  <p:tag name="KSO_WM_TEMPLATE_CATEGORY" val="custom"/>
  <p:tag name="KSO_WM_TEMPLATE_INDEX" val="155"/>
  <p:tag name="KSO_WM_UNIT_INDEX" val="9"/>
</p:tagLst>
</file>

<file path=ppt/tags/tag26.xml><?xml version="1.0" encoding="utf-8"?>
<p:tagLst xmlns:p="http://schemas.openxmlformats.org/presentationml/2006/main">
  <p:tag name="KSO_WM_TAG_VERSION" val="1.0"/>
  <p:tag name="KSO_WM_BEAUTIFY_FLAG" val="#wm#"/>
  <p:tag name="KSO_WM_TEMPLATE_CATEGORY" val="custom"/>
  <p:tag name="KSO_WM_TEMPLATE_INDEX" val="155"/>
  <p:tag name="KSO_WM_UNIT_TYPE" val="m_i"/>
  <p:tag name="KSO_WM_UNIT_INDEX" val="1_4"/>
  <p:tag name="KSO_WM_UNIT_ID" val="custom155_31*m_i*1_4"/>
  <p:tag name="KSO_WM_UNIT_CLEAR" val="1"/>
  <p:tag name="KSO_WM_UNIT_LAYERLEVEL" val="1_1"/>
  <p:tag name="KSO_WM_DIAGRAM_GROUP_CODE" val="m1-1"/>
  <p:tag name="KSO_WM_UNIT_TEXT_FILL_FORE_SCHEMECOLOR_INDEX" val="5"/>
  <p:tag name="KSO_WM_UNIT_TEXT_FILL_TYPE"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55"/>
  <p:tag name="KSO_WM_UNIT_TYPE" val="m_h_f"/>
  <p:tag name="KSO_WM_UNIT_INDEX" val="1_3_1"/>
  <p:tag name="KSO_WM_UNIT_ID" val="custom155_31*m_h_f*1_3_1"/>
  <p:tag name="KSO_WM_UNIT_CLEAR" val="1"/>
  <p:tag name="KSO_WM_UNIT_LAYERLEVEL" val="1_1_1"/>
  <p:tag name="KSO_WM_UNIT_VALUE" val="44"/>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55"/>
  <p:tag name="KSO_WM_UNIT_TYPE" val="m_i"/>
  <p:tag name="KSO_WM_UNIT_INDEX" val="1_5"/>
  <p:tag name="KSO_WM_UNIT_ID" val="custom155_31*m_i*1_5"/>
  <p:tag name="KSO_WM_UNIT_CLEAR" val="1"/>
  <p:tag name="KSO_WM_UNIT_LAYERLEVEL" val="1_1"/>
  <p:tag name="KSO_WM_DIAGRAM_GROUP_CODE" val="m1-1"/>
  <p:tag name="KSO_WM_UNIT_FILL_FORE_SCHEMECOLOR_INDEX" val="5"/>
  <p:tag name="KSO_WM_UNIT_FILL_TYPE"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55"/>
  <p:tag name="KSO_WM_UNIT_TYPE" val="m_i"/>
  <p:tag name="KSO_WM_UNIT_INDEX" val="1_6"/>
  <p:tag name="KSO_WM_UNIT_ID" val="custom155_31*m_i*1_6"/>
  <p:tag name="KSO_WM_UNIT_CLEAR" val="1"/>
  <p:tag name="KSO_WM_UNIT_LAYERLEVEL" val="1_1"/>
  <p:tag name="KSO_WM_DIAGRAM_GROUP_CODE" val="m1-1"/>
</p:tagLst>
</file>

<file path=ppt/tags/tag3.xml><?xml version="1.0" encoding="utf-8"?>
<p:tagLst xmlns:p="http://schemas.openxmlformats.org/presentationml/2006/main">
  <p:tag name="MH" val="20171106103201"/>
  <p:tag name="MH_LIBRARY" val="GRAPHIC"/>
  <p:tag name="MH_TYPE" val="Other"/>
  <p:tag name="MH_ORDER" val="1"/>
</p:tagLst>
</file>

<file path=ppt/tags/tag30.xml><?xml version="1.0" encoding="utf-8"?>
<p:tagLst xmlns:p="http://schemas.openxmlformats.org/presentationml/2006/main">
  <p:tag name="KSO_WM_TAG_VERSION" val="1.0"/>
  <p:tag name="KSO_WM_BEAUTIFY_FLAG" val="#wm#"/>
  <p:tag name="KSO_WM_UNIT_TYPE" val="i"/>
  <p:tag name="KSO_WM_UNIT_ID" val="custom155_18*i*1"/>
  <p:tag name="KSO_WM_TEMPLATE_CATEGORY" val="custom"/>
  <p:tag name="KSO_WM_TEMPLATE_INDEX" val="155"/>
  <p:tag name="KSO_WM_UNIT_INDEX"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
  <p:tag name="KSO_WM_UNIT_ID" val="custom155_18*l_i*1_2"/>
  <p:tag name="KSO_WM_UNIT_CLEAR" val="1"/>
  <p:tag name="KSO_WM_UNIT_LAYERLEVEL" val="1_1"/>
  <p:tag name="KSO_WM_DIAGRAM_GROUP_CODE" val="l1-2"/>
  <p:tag name="KSO_WM_UNIT_SHADOW_SCHEMECOLOR_INDEX" val="16"/>
</p:tagLst>
</file>

<file path=ppt/tags/tag32.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3"/>
  <p:tag name="KSO_WM_UNIT_ID" val="custom155_18*l_i*1_3"/>
  <p:tag name="KSO_WM_UNIT_CLEAR" val="1"/>
  <p:tag name="KSO_WM_UNIT_LAYERLEVEL" val="1_1"/>
  <p:tag name="KSO_WM_DIAGRAM_GROUP_CODE" val="l1-2"/>
  <p:tag name="KSO_WM_UNIT_FILL_FORE_SCHEMECOLOR_INDEX" val="5"/>
  <p:tag name="KSO_WM_UNIT_FILL_TYPE"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4"/>
  <p:tag name="KSO_WM_UNIT_ID" val="custom155_18*l_i*1_4"/>
  <p:tag name="KSO_WM_UNIT_CLEAR" val="1"/>
  <p:tag name="KSO_WM_UNIT_LAYERLEVEL" val="1_1"/>
  <p:tag name="KSO_WM_DIAGRAM_GROUP_CODE" val="l1-2"/>
  <p:tag name="KSO_WM_UNIT_FILL_FORE_SCHEMECOLOR_INDEX" val="5"/>
  <p:tag name="KSO_WM_UNIT_FILL_TYPE" val="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5"/>
  <p:tag name="KSO_WM_UNIT_ID" val="custom155_18*l_i*1_5"/>
  <p:tag name="KSO_WM_UNIT_CLEAR" val="1"/>
  <p:tag name="KSO_WM_UNIT_LAYERLEVEL" val="1_1"/>
  <p:tag name="KSO_WM_DIAGRAM_GROUP_CODE" val="l1-2"/>
  <p:tag name="KSO_WM_UNIT_FILL_FORE_SCHEMECOLOR_INDEX" val="13"/>
  <p:tag name="KSO_WM_UNIT_FILL_TYPE"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6"/>
  <p:tag name="KSO_WM_UNIT_ID" val="custom155_18*l_i*1_6"/>
  <p:tag name="KSO_WM_UNIT_CLEAR" val="1"/>
  <p:tag name="KSO_WM_UNIT_LAYERLEVEL" val="1_1"/>
  <p:tag name="KSO_WM_DIAGRAM_GROUP_CODE" val="l1-2"/>
  <p:tag name="KSO_WM_UNIT_SHADOW_SCHEMECOLOR_INDEX" val="16"/>
</p:tagLst>
</file>

<file path=ppt/tags/tag36.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1_1"/>
  <p:tag name="KSO_WM_UNIT_ID" val="custom155_18*l_h_f*1_1_1"/>
  <p:tag name="KSO_WM_UNIT_CLEAR" val="1"/>
  <p:tag name="KSO_WM_UNIT_LAYERLEVEL" val="1_1_1"/>
  <p:tag name="KSO_WM_UNIT_VALUE" val="15"/>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37.xml><?xml version="1.0" encoding="utf-8"?>
<p:tagLst xmlns:p="http://schemas.openxmlformats.org/presentationml/2006/main">
  <p:tag name="KSO_WM_TAG_VERSION" val="1.0"/>
  <p:tag name="KSO_WM_BEAUTIFY_FLAG" val="#wm#"/>
  <p:tag name="KSO_WM_UNIT_TYPE" val="i"/>
  <p:tag name="KSO_WM_UNIT_ID" val="custom155_18*i*14"/>
  <p:tag name="KSO_WM_TEMPLATE_CATEGORY" val="custom"/>
  <p:tag name="KSO_WM_TEMPLATE_INDEX" val="155"/>
  <p:tag name="KSO_WM_UNIT_INDEX" val="14"/>
</p:tagLst>
</file>

<file path=ppt/tags/tag38.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7"/>
  <p:tag name="KSO_WM_UNIT_ID" val="custom155_18*l_i*1_7"/>
  <p:tag name="KSO_WM_UNIT_CLEAR" val="1"/>
  <p:tag name="KSO_WM_UNIT_LAYERLEVEL" val="1_1"/>
  <p:tag name="KSO_WM_DIAGRAM_GROUP_CODE" val="l1-2"/>
  <p:tag name="KSO_WM_UNIT_SHADOW_SCHEMECOLOR_INDEX" val="16"/>
</p:tagLst>
</file>

<file path=ppt/tags/tag39.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8"/>
  <p:tag name="KSO_WM_UNIT_ID" val="custom155_18*l_i*1_8"/>
  <p:tag name="KSO_WM_UNIT_CLEAR" val="1"/>
  <p:tag name="KSO_WM_UNIT_LAYERLEVEL" val="1_1"/>
  <p:tag name="KSO_WM_DIAGRAM_GROUP_CODE" val="l1-2"/>
  <p:tag name="KSO_WM_UNIT_FILL_FORE_SCHEMECOLOR_INDEX" val="7"/>
  <p:tag name="KSO_WM_UNIT_FILL_TYPE" val="1"/>
</p:tagLst>
</file>

<file path=ppt/tags/tag4.xml><?xml version="1.0" encoding="utf-8"?>
<p:tagLst xmlns:p="http://schemas.openxmlformats.org/presentationml/2006/main">
  <p:tag name="MH" val="20171106103201"/>
  <p:tag name="MH_LIBRARY" val="GRAPHIC"/>
  <p:tag name="MH_TYPE" val="Other"/>
  <p:tag name="MH_ORDER" val="2"/>
</p:tagLst>
</file>

<file path=ppt/tags/tag40.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9"/>
  <p:tag name="KSO_WM_UNIT_ID" val="custom155_18*l_i*1_9"/>
  <p:tag name="KSO_WM_UNIT_CLEAR" val="1"/>
  <p:tag name="KSO_WM_UNIT_LAYERLEVEL" val="1_1"/>
  <p:tag name="KSO_WM_DIAGRAM_GROUP_CODE" val="l1-2"/>
  <p:tag name="KSO_WM_UNIT_FILL_FORE_SCHEMECOLOR_INDEX" val="6"/>
  <p:tag name="KSO_WM_UNIT_FILL_TYPE"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0"/>
  <p:tag name="KSO_WM_UNIT_ID" val="custom155_18*l_i*1_10"/>
  <p:tag name="KSO_WM_UNIT_CLEAR" val="1"/>
  <p:tag name="KSO_WM_UNIT_LAYERLEVEL" val="1_1"/>
  <p:tag name="KSO_WM_DIAGRAM_GROUP_CODE" val="l1-2"/>
  <p:tag name="KSO_WM_UNIT_FILL_FORE_SCHEMECOLOR_INDEX" val="13"/>
  <p:tag name="KSO_WM_UNIT_FILL_TYPE"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1"/>
  <p:tag name="KSO_WM_UNIT_ID" val="custom155_18*l_i*1_11"/>
  <p:tag name="KSO_WM_UNIT_CLEAR" val="1"/>
  <p:tag name="KSO_WM_UNIT_LAYERLEVEL" val="1_1"/>
  <p:tag name="KSO_WM_DIAGRAM_GROUP_CODE" val="l1-2"/>
  <p:tag name="KSO_WM_UNIT_SHADOW_SCHEMECOLOR_INDEX" val="16"/>
</p:tagLst>
</file>

<file path=ppt/tags/tag43.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2_1"/>
  <p:tag name="KSO_WM_UNIT_ID" val="custom155_18*l_h_f*1_2_1"/>
  <p:tag name="KSO_WM_UNIT_CLEAR" val="1"/>
  <p:tag name="KSO_WM_UNIT_LAYERLEVEL" val="1_1_1"/>
  <p:tag name="KSO_WM_UNIT_VALUE" val="12"/>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44.xml><?xml version="1.0" encoding="utf-8"?>
<p:tagLst xmlns:p="http://schemas.openxmlformats.org/presentationml/2006/main">
  <p:tag name="KSO_WM_TAG_VERSION" val="1.0"/>
  <p:tag name="KSO_WM_BEAUTIFY_FLAG" val="#wm#"/>
  <p:tag name="KSO_WM_UNIT_TYPE" val="i"/>
  <p:tag name="KSO_WM_UNIT_ID" val="custom155_18*i*27"/>
  <p:tag name="KSO_WM_TEMPLATE_CATEGORY" val="custom"/>
  <p:tag name="KSO_WM_TEMPLATE_INDEX" val="155"/>
  <p:tag name="KSO_WM_UNIT_INDEX" val="27"/>
</p:tagLst>
</file>

<file path=ppt/tags/tag45.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2"/>
  <p:tag name="KSO_WM_UNIT_ID" val="custom155_18*l_i*1_12"/>
  <p:tag name="KSO_WM_UNIT_CLEAR" val="1"/>
  <p:tag name="KSO_WM_UNIT_LAYERLEVEL" val="1_1"/>
  <p:tag name="KSO_WM_DIAGRAM_GROUP_CODE" val="l1-2"/>
  <p:tag name="KSO_WM_UNIT_SHADOW_SCHEMECOLOR_INDEX" val="16"/>
</p:tagLst>
</file>

<file path=ppt/tags/tag46.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3"/>
  <p:tag name="KSO_WM_UNIT_ID" val="custom155_18*l_i*1_13"/>
  <p:tag name="KSO_WM_UNIT_CLEAR" val="1"/>
  <p:tag name="KSO_WM_UNIT_LAYERLEVEL" val="1_1"/>
  <p:tag name="KSO_WM_DIAGRAM_GROUP_CODE" val="l1-2"/>
  <p:tag name="KSO_WM_UNIT_FILL_FORE_SCHEMECOLOR_INDEX" val="5"/>
  <p:tag name="KSO_WM_UNIT_FILL_TYPE"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4"/>
  <p:tag name="KSO_WM_UNIT_ID" val="custom155_18*l_i*1_14"/>
  <p:tag name="KSO_WM_UNIT_CLEAR" val="1"/>
  <p:tag name="KSO_WM_UNIT_LAYERLEVEL" val="1_1"/>
  <p:tag name="KSO_WM_DIAGRAM_GROUP_CODE" val="l1-2"/>
  <p:tag name="KSO_WM_UNIT_FILL_FORE_SCHEMECOLOR_INDEX" val="5"/>
  <p:tag name="KSO_WM_UNIT_FILL_TYPE"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5"/>
  <p:tag name="KSO_WM_UNIT_ID" val="custom155_18*l_i*1_15"/>
  <p:tag name="KSO_WM_UNIT_CLEAR" val="1"/>
  <p:tag name="KSO_WM_UNIT_LAYERLEVEL" val="1_1"/>
  <p:tag name="KSO_WM_DIAGRAM_GROUP_CODE" val="l1-2"/>
  <p:tag name="KSO_WM_UNIT_FILL_FORE_SCHEMECOLOR_INDEX" val="13"/>
  <p:tag name="KSO_WM_UNIT_FILL_TYPE"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6"/>
  <p:tag name="KSO_WM_UNIT_ID" val="custom155_18*l_i*1_16"/>
  <p:tag name="KSO_WM_UNIT_CLEAR" val="1"/>
  <p:tag name="KSO_WM_UNIT_LAYERLEVEL" val="1_1"/>
  <p:tag name="KSO_WM_DIAGRAM_GROUP_CODE" val="l1-2"/>
  <p:tag name="KSO_WM_UNIT_SHADOW_SCHEMECOLOR_INDEX" val="16"/>
</p:tagLst>
</file>

<file path=ppt/tags/tag5.xml><?xml version="1.0" encoding="utf-8"?>
<p:tagLst xmlns:p="http://schemas.openxmlformats.org/presentationml/2006/main">
  <p:tag name="MH" val="20171106103201"/>
  <p:tag name="MH_LIBRARY" val="GRAPHIC"/>
  <p:tag name="MH_TYPE" val="Other"/>
  <p:tag name="MH_ORDER" val="3"/>
</p:tagLst>
</file>

<file path=ppt/tags/tag50.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3_1"/>
  <p:tag name="KSO_WM_UNIT_ID" val="custom155_18*l_h_f*1_3_1"/>
  <p:tag name="KSO_WM_UNIT_CLEAR" val="1"/>
  <p:tag name="KSO_WM_UNIT_LAYERLEVEL" val="1_1_1"/>
  <p:tag name="KSO_WM_UNIT_VALUE" val="12"/>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51.xml><?xml version="1.0" encoding="utf-8"?>
<p:tagLst xmlns:p="http://schemas.openxmlformats.org/presentationml/2006/main">
  <p:tag name="KSO_WM_TAG_VERSION" val="1.0"/>
  <p:tag name="KSO_WM_BEAUTIFY_FLAG" val="#wm#"/>
  <p:tag name="KSO_WM_UNIT_TYPE" val="i"/>
  <p:tag name="KSO_WM_UNIT_ID" val="custom155_18*i*40"/>
  <p:tag name="KSO_WM_TEMPLATE_CATEGORY" val="custom"/>
  <p:tag name="KSO_WM_TEMPLATE_INDEX" val="155"/>
  <p:tag name="KSO_WM_UNIT_INDEX" val="40"/>
</p:tagLst>
</file>

<file path=ppt/tags/tag52.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7"/>
  <p:tag name="KSO_WM_UNIT_ID" val="custom155_18*l_i*1_17"/>
  <p:tag name="KSO_WM_UNIT_CLEAR" val="1"/>
  <p:tag name="KSO_WM_UNIT_LAYERLEVEL" val="1_1"/>
  <p:tag name="KSO_WM_DIAGRAM_GROUP_CODE" val="l1-2"/>
  <p:tag name="KSO_WM_UNIT_SHADOW_SCHEMECOLOR_INDEX" val="16"/>
</p:tagLst>
</file>

<file path=ppt/tags/tag53.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8"/>
  <p:tag name="KSO_WM_UNIT_ID" val="custom155_18*l_i*1_18"/>
  <p:tag name="KSO_WM_UNIT_CLEAR" val="1"/>
  <p:tag name="KSO_WM_UNIT_LAYERLEVEL" val="1_1"/>
  <p:tag name="KSO_WM_DIAGRAM_GROUP_CODE" val="l1-2"/>
  <p:tag name="KSO_WM_UNIT_FILL_FORE_SCHEMECOLOR_INDEX" val="7"/>
  <p:tag name="KSO_WM_UNIT_FILL_TYPE" val="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9"/>
  <p:tag name="KSO_WM_UNIT_ID" val="custom155_18*l_i*1_19"/>
  <p:tag name="KSO_WM_UNIT_CLEAR" val="1"/>
  <p:tag name="KSO_WM_UNIT_LAYERLEVEL" val="1_1"/>
  <p:tag name="KSO_WM_DIAGRAM_GROUP_CODE" val="l1-2"/>
  <p:tag name="KSO_WM_UNIT_FILL_FORE_SCHEMECOLOR_INDEX" val="6"/>
  <p:tag name="KSO_WM_UNIT_FILL_TYPE"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0"/>
  <p:tag name="KSO_WM_UNIT_ID" val="custom155_18*l_i*1_20"/>
  <p:tag name="KSO_WM_UNIT_CLEAR" val="1"/>
  <p:tag name="KSO_WM_UNIT_LAYERLEVEL" val="1_1"/>
  <p:tag name="KSO_WM_DIAGRAM_GROUP_CODE" val="l1-2"/>
  <p:tag name="KSO_WM_UNIT_FILL_FORE_SCHEMECOLOR_INDEX" val="13"/>
  <p:tag name="KSO_WM_UNIT_FILL_TYPE"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1"/>
  <p:tag name="KSO_WM_UNIT_ID" val="custom155_18*l_i*1_21"/>
  <p:tag name="KSO_WM_UNIT_CLEAR" val="1"/>
  <p:tag name="KSO_WM_UNIT_LAYERLEVEL" val="1_1"/>
  <p:tag name="KSO_WM_DIAGRAM_GROUP_CODE" val="l1-2"/>
  <p:tag name="KSO_WM_UNIT_SHADOW_SCHEMECOLOR_INDEX" val="16"/>
</p:tagLst>
</file>

<file path=ppt/tags/tag57.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4_1"/>
  <p:tag name="KSO_WM_UNIT_ID" val="custom155_18*l_h_f*1_4_1"/>
  <p:tag name="KSO_WM_UNIT_CLEAR" val="1"/>
  <p:tag name="KSO_WM_UNIT_LAYERLEVEL" val="1_1_1"/>
  <p:tag name="KSO_WM_UNIT_VALUE" val="12"/>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58.xml><?xml version="1.0" encoding="utf-8"?>
<p:tagLst xmlns:p="http://schemas.openxmlformats.org/presentationml/2006/main">
  <p:tag name="KSO_WM_TAG_VERSION" val="1.0"/>
  <p:tag name="KSO_WM_BEAUTIFY_FLAG" val="#wm#"/>
  <p:tag name="KSO_WM_UNIT_TYPE" val="i"/>
  <p:tag name="KSO_WM_UNIT_ID" val="custom155_18*i*53"/>
  <p:tag name="KSO_WM_TEMPLATE_CATEGORY" val="custom"/>
  <p:tag name="KSO_WM_TEMPLATE_INDEX" val="155"/>
  <p:tag name="KSO_WM_UNIT_INDEX" val="53"/>
</p:tagLst>
</file>

<file path=ppt/tags/tag59.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2"/>
  <p:tag name="KSO_WM_UNIT_ID" val="custom155_18*l_i*1_22"/>
  <p:tag name="KSO_WM_UNIT_CLEAR" val="1"/>
  <p:tag name="KSO_WM_UNIT_LAYERLEVEL" val="1_1"/>
  <p:tag name="KSO_WM_DIAGRAM_GROUP_CODE" val="l1-2"/>
  <p:tag name="KSO_WM_UNIT_SHADOW_SCHEMECOLOR_INDEX" val="16"/>
</p:tagLst>
</file>

<file path=ppt/tags/tag6.xml><?xml version="1.0" encoding="utf-8"?>
<p:tagLst xmlns:p="http://schemas.openxmlformats.org/presentationml/2006/main">
  <p:tag name="MH" val="20171106103201"/>
  <p:tag name="MH_LIBRARY" val="GRAPHIC"/>
  <p:tag name="MH_TYPE" val="Other"/>
  <p:tag name="MH_ORDER" val="4"/>
</p:tagLst>
</file>

<file path=ppt/tags/tag60.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3"/>
  <p:tag name="KSO_WM_UNIT_ID" val="custom155_18*l_i*1_23"/>
  <p:tag name="KSO_WM_UNIT_CLEAR" val="1"/>
  <p:tag name="KSO_WM_UNIT_LAYERLEVEL" val="1_1"/>
  <p:tag name="KSO_WM_DIAGRAM_GROUP_CODE" val="l1-2"/>
  <p:tag name="KSO_WM_UNIT_FILL_FORE_SCHEMECOLOR_INDEX" val="5"/>
  <p:tag name="KSO_WM_UNIT_FILL_TYPE" val="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4"/>
  <p:tag name="KSO_WM_UNIT_ID" val="custom155_18*l_i*1_24"/>
  <p:tag name="KSO_WM_UNIT_CLEAR" val="1"/>
  <p:tag name="KSO_WM_UNIT_LAYERLEVEL" val="1_1"/>
  <p:tag name="KSO_WM_DIAGRAM_GROUP_CODE" val="l1-2"/>
  <p:tag name="KSO_WM_UNIT_FILL_FORE_SCHEMECOLOR_INDEX" val="5"/>
  <p:tag name="KSO_WM_UNIT_FILL_TYPE" val="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5"/>
  <p:tag name="KSO_WM_UNIT_ID" val="custom155_18*l_i*1_25"/>
  <p:tag name="KSO_WM_UNIT_CLEAR" val="1"/>
  <p:tag name="KSO_WM_UNIT_LAYERLEVEL" val="1_1"/>
  <p:tag name="KSO_WM_DIAGRAM_GROUP_CODE" val="l1-2"/>
  <p:tag name="KSO_WM_UNIT_FILL_FORE_SCHEMECOLOR_INDEX" val="13"/>
  <p:tag name="KSO_WM_UNIT_FILL_TYPE" val="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6"/>
  <p:tag name="KSO_WM_UNIT_ID" val="custom155_18*l_i*1_26"/>
  <p:tag name="KSO_WM_UNIT_CLEAR" val="1"/>
  <p:tag name="KSO_WM_UNIT_LAYERLEVEL" val="1_1"/>
  <p:tag name="KSO_WM_DIAGRAM_GROUP_CODE" val="l1-2"/>
  <p:tag name="KSO_WM_UNIT_SHADOW_SCHEMECOLOR_INDEX" val="16"/>
</p:tagLst>
</file>

<file path=ppt/tags/tag64.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5_1"/>
  <p:tag name="KSO_WM_UNIT_ID" val="custom155_18*l_h_f*1_5_1"/>
  <p:tag name="KSO_WM_UNIT_CLEAR" val="1"/>
  <p:tag name="KSO_WM_UNIT_LAYERLEVEL" val="1_1_1"/>
  <p:tag name="KSO_WM_UNIT_VALUE" val="12"/>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
  <p:tag name="KSO_WM_UNIT_ID" val="custom155_18*l_i*1_1"/>
  <p:tag name="KSO_WM_UNIT_CLEAR" val="1"/>
  <p:tag name="KSO_WM_UNIT_LAYERLEVEL" val="1_1"/>
  <p:tag name="KSO_WM_DIAGRAM_GROUP_CODE" val="l1-2"/>
</p:tagLst>
</file>

<file path=ppt/tags/tag66.xml><?xml version="1.0" encoding="utf-8"?>
<p:tagLst xmlns:p="http://schemas.openxmlformats.org/presentationml/2006/main">
  <p:tag name="KSO_WM_TAG_VERSION" val="1.0"/>
  <p:tag name="KSO_WM_BEAUTIFY_FLAG" val="#wm#"/>
  <p:tag name="KSO_WM_UNIT_TYPE" val="i"/>
  <p:tag name="KSO_WM_UNIT_ID" val="custom155_18*i*1"/>
  <p:tag name="KSO_WM_TEMPLATE_CATEGORY" val="custom"/>
  <p:tag name="KSO_WM_TEMPLATE_INDEX" val="155"/>
  <p:tag name="KSO_WM_UNIT_INDEX" val="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
  <p:tag name="KSO_WM_UNIT_ID" val="custom155_18*l_i*1_2"/>
  <p:tag name="KSO_WM_UNIT_CLEAR" val="1"/>
  <p:tag name="KSO_WM_UNIT_LAYERLEVEL" val="1_1"/>
  <p:tag name="KSO_WM_DIAGRAM_GROUP_CODE" val="l1-2"/>
  <p:tag name="KSO_WM_UNIT_SHADOW_SCHEMECOLOR_INDEX" val="16"/>
</p:tagLst>
</file>

<file path=ppt/tags/tag68.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3"/>
  <p:tag name="KSO_WM_UNIT_ID" val="custom155_18*l_i*1_3"/>
  <p:tag name="KSO_WM_UNIT_CLEAR" val="1"/>
  <p:tag name="KSO_WM_UNIT_LAYERLEVEL" val="1_1"/>
  <p:tag name="KSO_WM_DIAGRAM_GROUP_CODE" val="l1-2"/>
  <p:tag name="KSO_WM_UNIT_FILL_FORE_SCHEMECOLOR_INDEX" val="5"/>
  <p:tag name="KSO_WM_UNIT_FILL_TYPE" val="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4"/>
  <p:tag name="KSO_WM_UNIT_ID" val="custom155_18*l_i*1_4"/>
  <p:tag name="KSO_WM_UNIT_CLEAR" val="1"/>
  <p:tag name="KSO_WM_UNIT_LAYERLEVEL" val="1_1"/>
  <p:tag name="KSO_WM_DIAGRAM_GROUP_CODE" val="l1-2"/>
  <p:tag name="KSO_WM_UNIT_FILL_FORE_SCHEMECOLOR_INDEX" val="5"/>
  <p:tag name="KSO_WM_UNIT_FILL_TYPE" val="1"/>
</p:tagLst>
</file>

<file path=ppt/tags/tag7.xml><?xml version="1.0" encoding="utf-8"?>
<p:tagLst xmlns:p="http://schemas.openxmlformats.org/presentationml/2006/main">
  <p:tag name="MH" val="20171106103201"/>
  <p:tag name="MH_LIBRARY" val="GRAPHIC"/>
  <p:tag name="MH_TYPE" val="Other"/>
  <p:tag name="MH_ORDER" val="5"/>
</p:tagLst>
</file>

<file path=ppt/tags/tag70.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5"/>
  <p:tag name="KSO_WM_UNIT_ID" val="custom155_18*l_i*1_5"/>
  <p:tag name="KSO_WM_UNIT_CLEAR" val="1"/>
  <p:tag name="KSO_WM_UNIT_LAYERLEVEL" val="1_1"/>
  <p:tag name="KSO_WM_DIAGRAM_GROUP_CODE" val="l1-2"/>
  <p:tag name="KSO_WM_UNIT_FILL_FORE_SCHEMECOLOR_INDEX" val="13"/>
  <p:tag name="KSO_WM_UNIT_FILL_TYPE" val="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6"/>
  <p:tag name="KSO_WM_UNIT_ID" val="custom155_18*l_i*1_6"/>
  <p:tag name="KSO_WM_UNIT_CLEAR" val="1"/>
  <p:tag name="KSO_WM_UNIT_LAYERLEVEL" val="1_1"/>
  <p:tag name="KSO_WM_DIAGRAM_GROUP_CODE" val="l1-2"/>
  <p:tag name="KSO_WM_UNIT_SHADOW_SCHEMECOLOR_INDEX" val="16"/>
</p:tagLst>
</file>

<file path=ppt/tags/tag72.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1_1"/>
  <p:tag name="KSO_WM_UNIT_ID" val="custom155_18*l_h_f*1_1_1"/>
  <p:tag name="KSO_WM_UNIT_CLEAR" val="1"/>
  <p:tag name="KSO_WM_UNIT_LAYERLEVEL" val="1_1_1"/>
  <p:tag name="KSO_WM_UNIT_VALUE" val="15"/>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73.xml><?xml version="1.0" encoding="utf-8"?>
<p:tagLst xmlns:p="http://schemas.openxmlformats.org/presentationml/2006/main">
  <p:tag name="KSO_WM_TAG_VERSION" val="1.0"/>
  <p:tag name="KSO_WM_BEAUTIFY_FLAG" val="#wm#"/>
  <p:tag name="KSO_WM_UNIT_TYPE" val="i"/>
  <p:tag name="KSO_WM_UNIT_ID" val="custom155_18*i*14"/>
  <p:tag name="KSO_WM_TEMPLATE_CATEGORY" val="custom"/>
  <p:tag name="KSO_WM_TEMPLATE_INDEX" val="155"/>
  <p:tag name="KSO_WM_UNIT_INDEX" val="14"/>
</p:tagLst>
</file>

<file path=ppt/tags/tag74.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7"/>
  <p:tag name="KSO_WM_UNIT_ID" val="custom155_18*l_i*1_7"/>
  <p:tag name="KSO_WM_UNIT_CLEAR" val="1"/>
  <p:tag name="KSO_WM_UNIT_LAYERLEVEL" val="1_1"/>
  <p:tag name="KSO_WM_DIAGRAM_GROUP_CODE" val="l1-2"/>
  <p:tag name="KSO_WM_UNIT_SHADOW_SCHEMECOLOR_INDEX" val="16"/>
</p:tagLst>
</file>

<file path=ppt/tags/tag75.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8"/>
  <p:tag name="KSO_WM_UNIT_ID" val="custom155_18*l_i*1_8"/>
  <p:tag name="KSO_WM_UNIT_CLEAR" val="1"/>
  <p:tag name="KSO_WM_UNIT_LAYERLEVEL" val="1_1"/>
  <p:tag name="KSO_WM_DIAGRAM_GROUP_CODE" val="l1-2"/>
  <p:tag name="KSO_WM_UNIT_FILL_FORE_SCHEMECOLOR_INDEX" val="7"/>
  <p:tag name="KSO_WM_UNIT_FILL_TYPE" val="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9"/>
  <p:tag name="KSO_WM_UNIT_ID" val="custom155_18*l_i*1_9"/>
  <p:tag name="KSO_WM_UNIT_CLEAR" val="1"/>
  <p:tag name="KSO_WM_UNIT_LAYERLEVEL" val="1_1"/>
  <p:tag name="KSO_WM_DIAGRAM_GROUP_CODE" val="l1-2"/>
  <p:tag name="KSO_WM_UNIT_FILL_FORE_SCHEMECOLOR_INDEX" val="6"/>
  <p:tag name="KSO_WM_UNIT_FILL_TYPE" val="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0"/>
  <p:tag name="KSO_WM_UNIT_ID" val="custom155_18*l_i*1_10"/>
  <p:tag name="KSO_WM_UNIT_CLEAR" val="1"/>
  <p:tag name="KSO_WM_UNIT_LAYERLEVEL" val="1_1"/>
  <p:tag name="KSO_WM_DIAGRAM_GROUP_CODE" val="l1-2"/>
  <p:tag name="KSO_WM_UNIT_FILL_FORE_SCHEMECOLOR_INDEX" val="13"/>
  <p:tag name="KSO_WM_UNIT_FILL_TYPE" val="1"/>
</p:tagLst>
</file>

<file path=ppt/tags/tag78.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1"/>
  <p:tag name="KSO_WM_UNIT_ID" val="custom155_18*l_i*1_11"/>
  <p:tag name="KSO_WM_UNIT_CLEAR" val="1"/>
  <p:tag name="KSO_WM_UNIT_LAYERLEVEL" val="1_1"/>
  <p:tag name="KSO_WM_DIAGRAM_GROUP_CODE" val="l1-2"/>
  <p:tag name="KSO_WM_UNIT_SHADOW_SCHEMECOLOR_INDEX" val="16"/>
</p:tagLst>
</file>

<file path=ppt/tags/tag79.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2_1"/>
  <p:tag name="KSO_WM_UNIT_ID" val="custom155_18*l_h_f*1_2_1"/>
  <p:tag name="KSO_WM_UNIT_CLEAR" val="1"/>
  <p:tag name="KSO_WM_UNIT_LAYERLEVEL" val="1_1_1"/>
  <p:tag name="KSO_WM_UNIT_VALUE" val="12"/>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8.xml><?xml version="1.0" encoding="utf-8"?>
<p:tagLst xmlns:p="http://schemas.openxmlformats.org/presentationml/2006/main">
  <p:tag name="MH" val="20171106103201"/>
  <p:tag name="MH_LIBRARY" val="GRAPHIC"/>
  <p:tag name="MH_TYPE" val="Other"/>
  <p:tag name="MH_ORDER" val="6"/>
</p:tagLst>
</file>

<file path=ppt/tags/tag80.xml><?xml version="1.0" encoding="utf-8"?>
<p:tagLst xmlns:p="http://schemas.openxmlformats.org/presentationml/2006/main">
  <p:tag name="KSO_WM_TAG_VERSION" val="1.0"/>
  <p:tag name="KSO_WM_BEAUTIFY_FLAG" val="#wm#"/>
  <p:tag name="KSO_WM_UNIT_TYPE" val="i"/>
  <p:tag name="KSO_WM_UNIT_ID" val="custom155_18*i*27"/>
  <p:tag name="KSO_WM_TEMPLATE_CATEGORY" val="custom"/>
  <p:tag name="KSO_WM_TEMPLATE_INDEX" val="155"/>
  <p:tag name="KSO_WM_UNIT_INDEX" val="27"/>
</p:tagLst>
</file>

<file path=ppt/tags/tag81.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2"/>
  <p:tag name="KSO_WM_UNIT_ID" val="custom155_18*l_i*1_12"/>
  <p:tag name="KSO_WM_UNIT_CLEAR" val="1"/>
  <p:tag name="KSO_WM_UNIT_LAYERLEVEL" val="1_1"/>
  <p:tag name="KSO_WM_DIAGRAM_GROUP_CODE" val="l1-2"/>
  <p:tag name="KSO_WM_UNIT_SHADOW_SCHEMECOLOR_INDEX" val="16"/>
</p:tagLst>
</file>

<file path=ppt/tags/tag82.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3"/>
  <p:tag name="KSO_WM_UNIT_ID" val="custom155_18*l_i*1_13"/>
  <p:tag name="KSO_WM_UNIT_CLEAR" val="1"/>
  <p:tag name="KSO_WM_UNIT_LAYERLEVEL" val="1_1"/>
  <p:tag name="KSO_WM_DIAGRAM_GROUP_CODE" val="l1-2"/>
  <p:tag name="KSO_WM_UNIT_FILL_FORE_SCHEMECOLOR_INDEX" val="5"/>
  <p:tag name="KSO_WM_UNIT_FILL_TYPE" val="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4"/>
  <p:tag name="KSO_WM_UNIT_ID" val="custom155_18*l_i*1_14"/>
  <p:tag name="KSO_WM_UNIT_CLEAR" val="1"/>
  <p:tag name="KSO_WM_UNIT_LAYERLEVEL" val="1_1"/>
  <p:tag name="KSO_WM_DIAGRAM_GROUP_CODE" val="l1-2"/>
  <p:tag name="KSO_WM_UNIT_FILL_FORE_SCHEMECOLOR_INDEX" val="5"/>
  <p:tag name="KSO_WM_UNIT_FILL_TYPE" val="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5"/>
  <p:tag name="KSO_WM_UNIT_ID" val="custom155_18*l_i*1_15"/>
  <p:tag name="KSO_WM_UNIT_CLEAR" val="1"/>
  <p:tag name="KSO_WM_UNIT_LAYERLEVEL" val="1_1"/>
  <p:tag name="KSO_WM_DIAGRAM_GROUP_CODE" val="l1-2"/>
  <p:tag name="KSO_WM_UNIT_FILL_FORE_SCHEMECOLOR_INDEX" val="13"/>
  <p:tag name="KSO_WM_UNIT_FILL_TYPE" val="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6"/>
  <p:tag name="KSO_WM_UNIT_ID" val="custom155_18*l_i*1_16"/>
  <p:tag name="KSO_WM_UNIT_CLEAR" val="1"/>
  <p:tag name="KSO_WM_UNIT_LAYERLEVEL" val="1_1"/>
  <p:tag name="KSO_WM_DIAGRAM_GROUP_CODE" val="l1-2"/>
  <p:tag name="KSO_WM_UNIT_SHADOW_SCHEMECOLOR_INDEX" val="16"/>
</p:tagLst>
</file>

<file path=ppt/tags/tag86.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3_1"/>
  <p:tag name="KSO_WM_UNIT_ID" val="custom155_18*l_h_f*1_3_1"/>
  <p:tag name="KSO_WM_UNIT_CLEAR" val="1"/>
  <p:tag name="KSO_WM_UNIT_LAYERLEVEL" val="1_1_1"/>
  <p:tag name="KSO_WM_UNIT_VALUE" val="12"/>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87.xml><?xml version="1.0" encoding="utf-8"?>
<p:tagLst xmlns:p="http://schemas.openxmlformats.org/presentationml/2006/main">
  <p:tag name="KSO_WM_TAG_VERSION" val="1.0"/>
  <p:tag name="KSO_WM_BEAUTIFY_FLAG" val="#wm#"/>
  <p:tag name="KSO_WM_UNIT_TYPE" val="i"/>
  <p:tag name="KSO_WM_UNIT_ID" val="custom155_18*i*40"/>
  <p:tag name="KSO_WM_TEMPLATE_CATEGORY" val="custom"/>
  <p:tag name="KSO_WM_TEMPLATE_INDEX" val="155"/>
  <p:tag name="KSO_WM_UNIT_INDEX" val="40"/>
</p:tagLst>
</file>

<file path=ppt/tags/tag88.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7"/>
  <p:tag name="KSO_WM_UNIT_ID" val="custom155_18*l_i*1_17"/>
  <p:tag name="KSO_WM_UNIT_CLEAR" val="1"/>
  <p:tag name="KSO_WM_UNIT_LAYERLEVEL" val="1_1"/>
  <p:tag name="KSO_WM_DIAGRAM_GROUP_CODE" val="l1-2"/>
  <p:tag name="KSO_WM_UNIT_SHADOW_SCHEMECOLOR_INDEX" val="16"/>
</p:tagLst>
</file>

<file path=ppt/tags/tag89.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8"/>
  <p:tag name="KSO_WM_UNIT_ID" val="custom155_18*l_i*1_18"/>
  <p:tag name="KSO_WM_UNIT_CLEAR" val="1"/>
  <p:tag name="KSO_WM_UNIT_LAYERLEVEL" val="1_1"/>
  <p:tag name="KSO_WM_DIAGRAM_GROUP_CODE" val="l1-2"/>
  <p:tag name="KSO_WM_UNIT_FILL_FORE_SCHEMECOLOR_INDEX" val="7"/>
  <p:tag name="KSO_WM_UNIT_FILL_TYPE" val="1"/>
</p:tagLst>
</file>

<file path=ppt/tags/tag9.xml><?xml version="1.0" encoding="utf-8"?>
<p:tagLst xmlns:p="http://schemas.openxmlformats.org/presentationml/2006/main">
  <p:tag name="MH" val="20171106103201"/>
  <p:tag name="MH_LIBRARY" val="GRAPHIC"/>
  <p:tag name="MH_TYPE" val="Other"/>
  <p:tag name="MH_ORDER" val="7"/>
</p:tagLst>
</file>

<file path=ppt/tags/tag90.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19"/>
  <p:tag name="KSO_WM_UNIT_ID" val="custom155_18*l_i*1_19"/>
  <p:tag name="KSO_WM_UNIT_CLEAR" val="1"/>
  <p:tag name="KSO_WM_UNIT_LAYERLEVEL" val="1_1"/>
  <p:tag name="KSO_WM_DIAGRAM_GROUP_CODE" val="l1-2"/>
  <p:tag name="KSO_WM_UNIT_FILL_FORE_SCHEMECOLOR_INDEX" val="6"/>
  <p:tag name="KSO_WM_UNIT_FILL_TYPE" val="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0"/>
  <p:tag name="KSO_WM_UNIT_ID" val="custom155_18*l_i*1_20"/>
  <p:tag name="KSO_WM_UNIT_CLEAR" val="1"/>
  <p:tag name="KSO_WM_UNIT_LAYERLEVEL" val="1_1"/>
  <p:tag name="KSO_WM_DIAGRAM_GROUP_CODE" val="l1-2"/>
  <p:tag name="KSO_WM_UNIT_FILL_FORE_SCHEMECOLOR_INDEX" val="13"/>
  <p:tag name="KSO_WM_UNIT_FILL_TYPE" val="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1"/>
  <p:tag name="KSO_WM_UNIT_ID" val="custom155_18*l_i*1_21"/>
  <p:tag name="KSO_WM_UNIT_CLEAR" val="1"/>
  <p:tag name="KSO_WM_UNIT_LAYERLEVEL" val="1_1"/>
  <p:tag name="KSO_WM_DIAGRAM_GROUP_CODE" val="l1-2"/>
  <p:tag name="KSO_WM_UNIT_SHADOW_SCHEMECOLOR_INDEX" val="16"/>
</p:tagLst>
</file>

<file path=ppt/tags/tag93.xml><?xml version="1.0" encoding="utf-8"?>
<p:tagLst xmlns:p="http://schemas.openxmlformats.org/presentationml/2006/main">
  <p:tag name="KSO_WM_TAG_VERSION" val="1.0"/>
  <p:tag name="KSO_WM_BEAUTIFY_FLAG" val="#wm#"/>
  <p:tag name="KSO_WM_TEMPLATE_CATEGORY" val="custom"/>
  <p:tag name="KSO_WM_TEMPLATE_INDEX" val="155"/>
  <p:tag name="KSO_WM_UNIT_TYPE" val="l_h_f"/>
  <p:tag name="KSO_WM_UNIT_INDEX" val="1_4_1"/>
  <p:tag name="KSO_WM_UNIT_ID" val="custom155_18*l_h_f*1_4_1"/>
  <p:tag name="KSO_WM_UNIT_CLEAR" val="1"/>
  <p:tag name="KSO_WM_UNIT_LAYERLEVEL" val="1_1_1"/>
  <p:tag name="KSO_WM_UNIT_VALUE" val="12"/>
  <p:tag name="KSO_WM_UNIT_HIGHLIGHT" val="0"/>
  <p:tag name="KSO_WM_UNIT_COMPATIBLE" val="0"/>
  <p:tag name="KSO_WM_UNIT_PRESET_TEXT_INDEX" val="4"/>
  <p:tag name="KSO_WM_UNIT_PRESET_TEXT_LEN" val="17"/>
  <p:tag name="KSO_WM_DIAGRAM_GROUP_CODE" val="l1-2"/>
  <p:tag name="KSO_WM_UNIT_TEXT_FILL_FORE_SCHEMECOLOR_INDEX" val="13"/>
  <p:tag name="KSO_WM_UNIT_TEXT_FILL_TYPE" val="1"/>
</p:tagLst>
</file>

<file path=ppt/tags/tag94.xml><?xml version="1.0" encoding="utf-8"?>
<p:tagLst xmlns:p="http://schemas.openxmlformats.org/presentationml/2006/main">
  <p:tag name="KSO_WM_TAG_VERSION" val="1.0"/>
  <p:tag name="KSO_WM_BEAUTIFY_FLAG" val="#wm#"/>
  <p:tag name="KSO_WM_UNIT_TYPE" val="i"/>
  <p:tag name="KSO_WM_UNIT_ID" val="custom155_18*i*53"/>
  <p:tag name="KSO_WM_TEMPLATE_CATEGORY" val="custom"/>
  <p:tag name="KSO_WM_TEMPLATE_INDEX" val="155"/>
  <p:tag name="KSO_WM_UNIT_INDEX" val="53"/>
</p:tagLst>
</file>

<file path=ppt/tags/tag95.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2"/>
  <p:tag name="KSO_WM_UNIT_ID" val="custom155_18*l_i*1_22"/>
  <p:tag name="KSO_WM_UNIT_CLEAR" val="1"/>
  <p:tag name="KSO_WM_UNIT_LAYERLEVEL" val="1_1"/>
  <p:tag name="KSO_WM_DIAGRAM_GROUP_CODE" val="l1-2"/>
  <p:tag name="KSO_WM_UNIT_SHADOW_SCHEMECOLOR_INDEX" val="16"/>
</p:tagLst>
</file>

<file path=ppt/tags/tag96.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3"/>
  <p:tag name="KSO_WM_UNIT_ID" val="custom155_18*l_i*1_23"/>
  <p:tag name="KSO_WM_UNIT_CLEAR" val="1"/>
  <p:tag name="KSO_WM_UNIT_LAYERLEVEL" val="1_1"/>
  <p:tag name="KSO_WM_DIAGRAM_GROUP_CODE" val="l1-2"/>
  <p:tag name="KSO_WM_UNIT_FILL_FORE_SCHEMECOLOR_INDEX" val="5"/>
  <p:tag name="KSO_WM_UNIT_FILL_TYPE" val="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4"/>
  <p:tag name="KSO_WM_UNIT_ID" val="custom155_18*l_i*1_24"/>
  <p:tag name="KSO_WM_UNIT_CLEAR" val="1"/>
  <p:tag name="KSO_WM_UNIT_LAYERLEVEL" val="1_1"/>
  <p:tag name="KSO_WM_DIAGRAM_GROUP_CODE" val="l1-2"/>
  <p:tag name="KSO_WM_UNIT_FILL_FORE_SCHEMECOLOR_INDEX" val="5"/>
  <p:tag name="KSO_WM_UNIT_FILL_TYPE" val="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5"/>
  <p:tag name="KSO_WM_UNIT_ID" val="custom155_18*l_i*1_25"/>
  <p:tag name="KSO_WM_UNIT_CLEAR" val="1"/>
  <p:tag name="KSO_WM_UNIT_LAYERLEVEL" val="1_1"/>
  <p:tag name="KSO_WM_DIAGRAM_GROUP_CODE" val="l1-2"/>
  <p:tag name="KSO_WM_UNIT_FILL_FORE_SCHEMECOLOR_INDEX" val="13"/>
  <p:tag name="KSO_WM_UNIT_FILL_TYPE" val="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55"/>
  <p:tag name="KSO_WM_UNIT_TYPE" val="l_i"/>
  <p:tag name="KSO_WM_UNIT_INDEX" val="1_26"/>
  <p:tag name="KSO_WM_UNIT_ID" val="custom155_18*l_i*1_26"/>
  <p:tag name="KSO_WM_UNIT_CLEAR" val="1"/>
  <p:tag name="KSO_WM_UNIT_LAYERLEVEL" val="1_1"/>
  <p:tag name="KSO_WM_DIAGRAM_GROUP_CODE" val="l1-2"/>
  <p:tag name="KSO_WM_UNIT_SHADOW_SCHEMECOLOR_INDEX" val="16"/>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6416</Words>
  <Application>WPS 演示</Application>
  <PresentationFormat>全屏显示(4:3)</PresentationFormat>
  <Paragraphs>828</Paragraphs>
  <Slides>52</Slides>
  <Notes>7</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52</vt:i4>
      </vt:variant>
    </vt:vector>
  </HeadingPairs>
  <TitlesOfParts>
    <vt:vector size="75" baseType="lpstr">
      <vt:lpstr>Arial</vt:lpstr>
      <vt:lpstr>宋体</vt:lpstr>
      <vt:lpstr>Wingdings</vt:lpstr>
      <vt:lpstr>黑体</vt:lpstr>
      <vt:lpstr>微软雅黑</vt:lpstr>
      <vt:lpstr>楷体</vt:lpstr>
      <vt:lpstr>隶书</vt:lpstr>
      <vt:lpstr>Arial Unicode MS</vt:lpstr>
      <vt:lpstr>Calibri</vt:lpstr>
      <vt:lpstr>Times New Roman</vt:lpstr>
      <vt:lpstr>Tahoma</vt:lpstr>
      <vt:lpstr>ˎ̥</vt:lpstr>
      <vt:lpstr>Segoe Print</vt:lpstr>
      <vt:lpstr>华文中宋</vt:lpstr>
      <vt:lpstr>Verdana</vt:lpstr>
      <vt:lpstr>幼圆</vt:lpstr>
      <vt:lpstr>文鼎霹雳体</vt:lpstr>
      <vt:lpstr>方正喵呜体</vt:lpstr>
      <vt:lpstr>华文新魏</vt:lpstr>
      <vt:lpstr>Calibri</vt:lpstr>
      <vt:lpstr>创艺简标宋</vt:lpstr>
      <vt:lpstr>方正大黑简体</vt:lpstr>
      <vt:lpstr>默认设计模板</vt:lpstr>
      <vt:lpstr>你孤独吗？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4.助力大学生事业的发展</vt:lpstr>
      <vt:lpstr>史上最牛”班级合影 被赞“撑起中国天空的一个班</vt:lpstr>
      <vt:lpstr>No Man Is An Island ——约翰·多恩</vt:lpstr>
      <vt:lpstr>课堂练习</vt:lpstr>
      <vt:lpstr>PowerPoint 演示文稿</vt:lpstr>
      <vt:lpstr>1.人际交往的深度的评价</vt:lpstr>
      <vt:lpstr>2.共同的心理领域</vt:lpstr>
      <vt:lpstr>PowerPoint 演示文稿</vt:lpstr>
      <vt:lpstr>从点头之交到点赞之交</vt:lpstr>
      <vt:lpstr>讨论：你不喜欢的室友行为有哪些？</vt:lpstr>
      <vt:lpstr>PowerPoint 演示文稿</vt:lpstr>
      <vt:lpstr>PowerPoint 演示文稿</vt:lpstr>
      <vt:lpstr>2.自我中心难以交往</vt:lpstr>
      <vt:lpstr>3.情绪左右沟通</vt:lpstr>
      <vt:lpstr>4.技巧的缺乏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嫌弃型的个性品质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alice</dc:creator>
  <cp:lastModifiedBy>acer</cp:lastModifiedBy>
  <cp:revision>310</cp:revision>
  <dcterms:created xsi:type="dcterms:W3CDTF">2014-07-02T14:12:00Z</dcterms:created>
  <dcterms:modified xsi:type="dcterms:W3CDTF">2019-06-19T07:42:10Z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