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AF5A0-1604-4EDE-AE7E-A5BF4BA1CC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D58B67-6A06-4AA4-9D1E-7813B5C4A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C1B3A3-1D65-4850-863C-0AB88EF5ED86}"/>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50862847-CAD8-428F-A8FC-187D780D4B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AFBAEC-7F10-459A-B333-B5C9BBC4074D}"/>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68804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FF24A-5C87-4AB2-8000-F2DA9B6840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3B1CA2-8C85-4D28-B035-E5C97ECA28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8BF936-3A92-4C01-B308-4BC82C6E5082}"/>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9ABDE227-EDA7-4507-90D6-FF7FCEF7C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0598C8-E26D-4EDC-84DB-6C618479E596}"/>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29281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C3271C-8DAD-4995-B254-795B9F836BD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C1455D-CF83-44D6-9F02-80E7FF591E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37F398-8011-46D4-AC74-CD787FD6F3B8}"/>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5DDA950F-6D9F-4B95-8B3F-ADDB07323C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44CAB3-224E-49A8-B3D1-126DBA5062FF}"/>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313348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1B2E2-0D8B-4E5D-A500-AAC7645CCD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BCE599-7CCC-443B-8A86-7976639B3D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423EA8-0515-42E4-A1F0-717D2A91F61E}"/>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C0F15F60-9A16-4DAA-A0FF-CF41E18CAE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8F4B5F-BD3C-4238-B676-8EB68B04EB2E}"/>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245357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F3DDA-283D-4FAA-8912-C4DF048E71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1440EF-22D7-4C04-BD9E-C67B25355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ADD029-B34A-469B-B288-AED81DFB4692}"/>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3C568710-DA21-47DF-88C3-E88B36BBF9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9841D-43AF-4114-8ED7-DC995317F388}"/>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77378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58FA6-E2DC-4841-9844-DCB5C77C5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20F658-B4D3-4B64-9AE5-C296407806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2AF5BA-4534-4049-A2C1-335479A8EE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339D55-43ED-4B8A-98F7-ACE41AFE0743}"/>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04C7CB60-E1A0-4460-A9F5-682182E35E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6DF7B-A738-4FCC-BB84-D74CA5E61F0D}"/>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363081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1924A-8916-42CD-8D8F-B99E06BD70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532AFE-E9E9-4535-8AF0-6A83684E2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BFA193-DE49-49F7-874B-845F5E6377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8CC933-3915-402A-9C8E-91C120058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AB428A-B540-4FAA-A492-407230F4A3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53E12-2FE4-4974-A0F6-CC291EF4A13C}"/>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8" name="页脚占位符 7">
            <a:extLst>
              <a:ext uri="{FF2B5EF4-FFF2-40B4-BE49-F238E27FC236}">
                <a16:creationId xmlns:a16="http://schemas.microsoft.com/office/drawing/2014/main" id="{984330D0-FB84-457D-B87F-95A94AE84E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44C36E-F8FB-4534-B5DA-3E50F8554AE3}"/>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41943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5F22D-DC41-46E7-93B9-F968C5814E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948A09-E631-429D-BD54-EEFFE086816B}"/>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4" name="页脚占位符 3">
            <a:extLst>
              <a:ext uri="{FF2B5EF4-FFF2-40B4-BE49-F238E27FC236}">
                <a16:creationId xmlns:a16="http://schemas.microsoft.com/office/drawing/2014/main" id="{6608FC33-1D4A-4436-925B-CBBF84CC59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6EDE68-3A10-417F-84F1-BDA171998B58}"/>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222529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FDEEAB5-410F-4011-B27E-D66F53E7FDA9}"/>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3" name="页脚占位符 2">
            <a:extLst>
              <a:ext uri="{FF2B5EF4-FFF2-40B4-BE49-F238E27FC236}">
                <a16:creationId xmlns:a16="http://schemas.microsoft.com/office/drawing/2014/main" id="{CACCFF48-6D8A-4DF3-80E3-359D4D2D44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FAC5AE-FBA2-4606-92E3-D2562F6EB3B8}"/>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9169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46EC6-5232-462A-AF15-78252118E8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5CCBDF-8FB6-4122-833D-EBA4C2514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5980D5-CC68-44ED-9111-C16D6880A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CD8DF0-5541-4F30-BE50-F6C46E7E0688}"/>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2F799E81-FC4B-4AA9-AB3F-D7463B698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AABEF5-5E6E-404D-9A04-045EFA67CA24}"/>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4005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2E1BE-3D9F-4CF3-A61B-D4349C9EC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209066-E035-4FD3-8C2D-DF459E912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5221EE-2B6E-4DC8-88EB-B541B18BB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669578-0A81-4E24-9F03-323C4519D5B9}"/>
              </a:ext>
            </a:extLst>
          </p:cNvPr>
          <p:cNvSpPr>
            <a:spLocks noGrp="1"/>
          </p:cNvSpPr>
          <p:nvPr>
            <p:ph type="dt" sz="half" idx="10"/>
          </p:nvPr>
        </p:nvSpPr>
        <p:spPr/>
        <p:txBody>
          <a:bodyPr/>
          <a:lstStyle/>
          <a:p>
            <a:fld id="{B358B467-7268-46F7-A8CA-4561E33F435E}"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9F929E3C-51FB-4D8B-B22C-3278DB2E6E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4AC132-E5E3-4A4E-A083-D90D10B92BB7}"/>
              </a:ext>
            </a:extLst>
          </p:cNvPr>
          <p:cNvSpPr>
            <a:spLocks noGrp="1"/>
          </p:cNvSpPr>
          <p:nvPr>
            <p:ph type="sldNum" sz="quarter" idx="12"/>
          </p:nvPr>
        </p:nvSpPr>
        <p:spPr/>
        <p:txBody>
          <a:body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378866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2C657C-E884-43D6-88CA-96001ECB1B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D32753-3857-4EF6-A5BD-422891887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BE8F51-90A0-4411-8928-C1448E0C6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8B467-7268-46F7-A8CA-4561E33F435E}"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2BE76007-6948-4206-8529-BA197E36F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F81171-6241-4020-A3B0-1F1AF2E2C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C7DB2-9004-428A-997F-5BDF4F69D114}" type="slidenum">
              <a:rPr lang="zh-CN" altLang="en-US" smtClean="0"/>
              <a:t>‹#›</a:t>
            </a:fld>
            <a:endParaRPr lang="zh-CN" altLang="en-US"/>
          </a:p>
        </p:txBody>
      </p:sp>
    </p:spTree>
    <p:extLst>
      <p:ext uri="{BB962C8B-B14F-4D97-AF65-F5344CB8AC3E}">
        <p14:creationId xmlns:p14="http://schemas.microsoft.com/office/powerpoint/2010/main" val="21557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2.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3.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4.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5.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6.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7.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8.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9.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0.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21.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22.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23.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7.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tmp"/><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24.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Layout" Target="../slideLayouts/slideLayout7.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 Type="http://schemas.openxmlformats.org/officeDocument/2006/relationships/tags" Target="../tags/tag393.xml"/><Relationship Id="rId16" Type="http://schemas.openxmlformats.org/officeDocument/2006/relationships/tags" Target="../tags/tag407.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19" Type="http://schemas.openxmlformats.org/officeDocument/2006/relationships/image" Target="../media/image1.tmp"/><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25.xml.rels><?xml version="1.0" encoding="UTF-8" standalone="yes"?>
<Relationships xmlns="http://schemas.openxmlformats.org/package/2006/relationships"><Relationship Id="rId8" Type="http://schemas.openxmlformats.org/officeDocument/2006/relationships/tags" Target="../tags/tag416.xml"/><Relationship Id="rId13" Type="http://schemas.openxmlformats.org/officeDocument/2006/relationships/tags" Target="../tags/tag421.xml"/><Relationship Id="rId18" Type="http://schemas.openxmlformats.org/officeDocument/2006/relationships/slideLayout" Target="../slideLayouts/slideLayout7.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tags" Target="../tags/tag420.xml"/><Relationship Id="rId17" Type="http://schemas.openxmlformats.org/officeDocument/2006/relationships/tags" Target="../tags/tag425.xml"/><Relationship Id="rId2" Type="http://schemas.openxmlformats.org/officeDocument/2006/relationships/tags" Target="../tags/tag410.xml"/><Relationship Id="rId16" Type="http://schemas.openxmlformats.org/officeDocument/2006/relationships/tags" Target="../tags/tag424.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tags" Target="../tags/tag419.xml"/><Relationship Id="rId5" Type="http://schemas.openxmlformats.org/officeDocument/2006/relationships/tags" Target="../tags/tag413.xml"/><Relationship Id="rId15" Type="http://schemas.openxmlformats.org/officeDocument/2006/relationships/tags" Target="../tags/tag423.xml"/><Relationship Id="rId10" Type="http://schemas.openxmlformats.org/officeDocument/2006/relationships/tags" Target="../tags/tag418.xml"/><Relationship Id="rId19" Type="http://schemas.openxmlformats.org/officeDocument/2006/relationships/image" Target="../media/image1.tmp"/><Relationship Id="rId4" Type="http://schemas.openxmlformats.org/officeDocument/2006/relationships/tags" Target="../tags/tag412.xml"/><Relationship Id="rId9" Type="http://schemas.openxmlformats.org/officeDocument/2006/relationships/tags" Target="../tags/tag417.xml"/><Relationship Id="rId14" Type="http://schemas.openxmlformats.org/officeDocument/2006/relationships/tags" Target="../tags/tag422.xml"/></Relationships>
</file>

<file path=ppt/slides/_rels/slide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6.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7.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8.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9.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29D4FB6-F217-4EB2-801B-8A9B5307EFE3}"/>
              </a:ext>
            </a:extLst>
          </p:cNvPr>
          <p:cNvSpPr txBox="1"/>
          <p:nvPr>
            <p:custDataLst>
              <p:tags r:id="rId2"/>
            </p:custDataLst>
          </p:nvPr>
        </p:nvSpPr>
        <p:spPr>
          <a:xfrm>
            <a:off x="1219200" y="1462723"/>
            <a:ext cx="64154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仍然是当今世界军事的基本格局。</a:t>
            </a:r>
          </a:p>
        </p:txBody>
      </p:sp>
      <p:sp>
        <p:nvSpPr>
          <p:cNvPr id="12" name="文本框 11">
            <a:extLst>
              <a:ext uri="{FF2B5EF4-FFF2-40B4-BE49-F238E27FC236}">
                <a16:creationId xmlns:a16="http://schemas.microsoft.com/office/drawing/2014/main" id="{60CA8205-AAFC-4266-B543-CB97EAE49621}"/>
              </a:ext>
            </a:extLst>
          </p:cNvPr>
          <p:cNvSpPr txBox="1"/>
          <p:nvPr>
            <p:custDataLst>
              <p:tags r:id="rId3"/>
            </p:custDataLst>
          </p:nvPr>
        </p:nvSpPr>
        <p:spPr>
          <a:xfrm>
            <a:off x="24384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单极格局</a:t>
            </a:r>
          </a:p>
        </p:txBody>
      </p:sp>
      <p:sp>
        <p:nvSpPr>
          <p:cNvPr id="13" name="椭圆 12">
            <a:extLst>
              <a:ext uri="{FF2B5EF4-FFF2-40B4-BE49-F238E27FC236}">
                <a16:creationId xmlns:a16="http://schemas.microsoft.com/office/drawing/2014/main" id="{F5E2177D-D6A0-41A4-8A78-A7BAABE86C0E}"/>
              </a:ext>
            </a:extLst>
          </p:cNvPr>
          <p:cNvSpPr>
            <a:spLocks noChangeAspect="1"/>
          </p:cNvSpPr>
          <p:nvPr>
            <p:custDataLst>
              <p:tags r:id="rId4"/>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81509EC3-E123-48DB-B175-71A1EF73FDDE}"/>
              </a:ext>
            </a:extLst>
          </p:cNvPr>
          <p:cNvSpPr txBox="1"/>
          <p:nvPr>
            <p:custDataLst>
              <p:tags r:id="rId5"/>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一超多强</a:t>
            </a:r>
          </a:p>
        </p:txBody>
      </p:sp>
      <p:sp>
        <p:nvSpPr>
          <p:cNvPr id="15" name="椭圆 14">
            <a:extLst>
              <a:ext uri="{FF2B5EF4-FFF2-40B4-BE49-F238E27FC236}">
                <a16:creationId xmlns:a16="http://schemas.microsoft.com/office/drawing/2014/main" id="{736999AF-BF67-4253-AEE0-84E38CD1C809}"/>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A15DF4B-7E4F-4E70-9357-340B5340C7A0}"/>
              </a:ext>
            </a:extLst>
          </p:cNvPr>
          <p:cNvSpPr txBox="1"/>
          <p:nvPr>
            <p:custDataLst>
              <p:tags r:id="rId7"/>
            </p:custDataLst>
          </p:nvPr>
        </p:nvSpPr>
        <p:spPr>
          <a:xfrm>
            <a:off x="2438400" y="45781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级格局</a:t>
            </a:r>
          </a:p>
        </p:txBody>
      </p:sp>
      <p:sp>
        <p:nvSpPr>
          <p:cNvPr id="17" name="椭圆 16">
            <a:extLst>
              <a:ext uri="{FF2B5EF4-FFF2-40B4-BE49-F238E27FC236}">
                <a16:creationId xmlns:a16="http://schemas.microsoft.com/office/drawing/2014/main" id="{8E76A7A2-D454-495C-A2FD-D8D607E5B9A5}"/>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文本框 17">
            <a:extLst>
              <a:ext uri="{FF2B5EF4-FFF2-40B4-BE49-F238E27FC236}">
                <a16:creationId xmlns:a16="http://schemas.microsoft.com/office/drawing/2014/main" id="{39E9ACAF-30EC-460E-B84E-5C415BDFE5AA}"/>
              </a:ext>
            </a:extLst>
          </p:cNvPr>
          <p:cNvSpPr txBox="1"/>
          <p:nvPr>
            <p:custDataLst>
              <p:tags r:id="rId9"/>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两极格局</a:t>
            </a:r>
          </a:p>
        </p:txBody>
      </p:sp>
      <p:sp>
        <p:nvSpPr>
          <p:cNvPr id="19" name="椭圆 18">
            <a:extLst>
              <a:ext uri="{FF2B5EF4-FFF2-40B4-BE49-F238E27FC236}">
                <a16:creationId xmlns:a16="http://schemas.microsoft.com/office/drawing/2014/main" id="{2E5189EA-6693-4448-91EB-A8DB33EA90DE}"/>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圆角 19">
            <a:extLst>
              <a:ext uri="{FF2B5EF4-FFF2-40B4-BE49-F238E27FC236}">
                <a16:creationId xmlns:a16="http://schemas.microsoft.com/office/drawing/2014/main" id="{16222162-025F-4517-A84C-11F9D8323C3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0" name="组合 9">
            <a:extLst>
              <a:ext uri="{FF2B5EF4-FFF2-40B4-BE49-F238E27FC236}">
                <a16:creationId xmlns:a16="http://schemas.microsoft.com/office/drawing/2014/main" id="{9193D9F2-0780-450D-A9C3-E6C797ACE63B}"/>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4F7CD1F8-C227-461D-80C4-F41EAF969372}"/>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8DC93A74-F922-4AAE-800F-7B00370EC29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10D44BC1-7A1B-4F92-81FF-6D720FE50F8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 name="TipText">
              <a:extLst>
                <a:ext uri="{FF2B5EF4-FFF2-40B4-BE49-F238E27FC236}">
                  <a16:creationId xmlns:a16="http://schemas.microsoft.com/office/drawing/2014/main" id="{F9256FDE-FE9A-4D0C-98CA-937435722E7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F245CD5-206A-41D7-9F8C-A07B81682C7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6967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C353A3A-D522-4F38-846B-0F08F04767E7}"/>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BC7501E1-7A74-4FFA-8480-89E7D218924A}"/>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115B7244-F7E3-4A60-BCF5-E87C170C3B50}"/>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45EF270C-7843-4CC2-98D3-949C93571A6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7A1641DB-48F6-46BB-B6F0-6F965C9B033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6AF72AE-10E2-4A78-B010-CEFF39B782E9}"/>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EE9A6FB6-84C9-4886-90FC-FB74ACE37FEA}"/>
              </a:ext>
            </a:extLst>
          </p:cNvPr>
          <p:cNvSpPr txBox="1"/>
          <p:nvPr>
            <p:custDataLst>
              <p:tags r:id="rId4"/>
            </p:custDataLst>
          </p:nvPr>
        </p:nvSpPr>
        <p:spPr>
          <a:xfrm>
            <a:off x="1219200" y="1066482"/>
            <a:ext cx="9507855" cy="128016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10. 2012</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月</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日</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日本政府非法对钓鱼岛及其附属的南小岛、北小岛实施所谓“国有化”</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严重侵犯中国领土主权。这一事件的始作俑者是日本的右翼分子</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2AA88C12-973D-459A-B0BC-4C7A6764CBDE}"/>
              </a:ext>
            </a:extLst>
          </p:cNvPr>
          <p:cNvSpPr txBox="1"/>
          <p:nvPr>
            <p:custDataLst>
              <p:tags r:id="rId5"/>
            </p:custDataLst>
          </p:nvPr>
        </p:nvSpPr>
        <p:spPr>
          <a:xfrm>
            <a:off x="2438400" y="28636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石原慎太郎</a:t>
            </a:r>
          </a:p>
        </p:txBody>
      </p:sp>
      <p:sp>
        <p:nvSpPr>
          <p:cNvPr id="11" name="椭圆 10">
            <a:extLst>
              <a:ext uri="{FF2B5EF4-FFF2-40B4-BE49-F238E27FC236}">
                <a16:creationId xmlns:a16="http://schemas.microsoft.com/office/drawing/2014/main" id="{6ECC0C78-4C4A-4A59-9D00-D6933FF2409B}"/>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FC43A54D-78CD-49AE-8E84-1354F114A417}"/>
              </a:ext>
            </a:extLst>
          </p:cNvPr>
          <p:cNvSpPr txBox="1"/>
          <p:nvPr>
            <p:custDataLst>
              <p:tags r:id="rId7"/>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野田佳彦</a:t>
            </a:r>
          </a:p>
        </p:txBody>
      </p:sp>
      <p:sp>
        <p:nvSpPr>
          <p:cNvPr id="13" name="椭圆 12">
            <a:extLst>
              <a:ext uri="{FF2B5EF4-FFF2-40B4-BE49-F238E27FC236}">
                <a16:creationId xmlns:a16="http://schemas.microsoft.com/office/drawing/2014/main" id="{CA65596B-A601-412B-ACCA-764C6939E08E}"/>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D42B8E9A-BF8C-4A86-A963-AC30D1A26EE6}"/>
              </a:ext>
            </a:extLst>
          </p:cNvPr>
          <p:cNvSpPr txBox="1"/>
          <p:nvPr>
            <p:custDataLst>
              <p:tags r:id="rId9"/>
            </p:custDataLst>
          </p:nvPr>
        </p:nvSpPr>
        <p:spPr>
          <a:xfrm>
            <a:off x="2438400" y="45781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桥下彻</a:t>
            </a:r>
          </a:p>
        </p:txBody>
      </p:sp>
      <p:sp>
        <p:nvSpPr>
          <p:cNvPr id="15" name="椭圆 14">
            <a:extLst>
              <a:ext uri="{FF2B5EF4-FFF2-40B4-BE49-F238E27FC236}">
                <a16:creationId xmlns:a16="http://schemas.microsoft.com/office/drawing/2014/main" id="{6CC5C006-D4B4-4510-A202-C8D23FC4B394}"/>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0E65F9F-4FA0-406D-9EE5-1E58C61F029D}"/>
              </a:ext>
            </a:extLst>
          </p:cNvPr>
          <p:cNvSpPr txBox="1"/>
          <p:nvPr>
            <p:custDataLst>
              <p:tags r:id="rId11"/>
            </p:custDataLst>
          </p:nvPr>
        </p:nvSpPr>
        <p:spPr>
          <a:xfrm>
            <a:off x="2438400" y="543544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小泉纯一郎</a:t>
            </a:r>
          </a:p>
        </p:txBody>
      </p:sp>
      <p:sp>
        <p:nvSpPr>
          <p:cNvPr id="17" name="椭圆 16">
            <a:extLst>
              <a:ext uri="{FF2B5EF4-FFF2-40B4-BE49-F238E27FC236}">
                <a16:creationId xmlns:a16="http://schemas.microsoft.com/office/drawing/2014/main" id="{A9300BC7-0B61-4B3F-A7A4-25C96C6F679A}"/>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76C31A1C-4901-4C26-B7CF-A0C0160976ED}"/>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68363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5B2054F-0D9B-44A9-A3CA-6B0C6A900C81}"/>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64E28108-ABB2-4376-873F-3464A75C0E5F}"/>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CD841B0C-FE03-469B-B455-F63C51739F6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D60648DA-8D4F-40B4-9595-81FC1E37631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3200023A-471F-4293-9455-62688036FB8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CCD386C-4B27-42F5-A3A0-5B1B1F2EC4B7}"/>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59C9771A-CDB4-4416-ACB0-F44B2EEC0269}"/>
              </a:ext>
            </a:extLst>
          </p:cNvPr>
          <p:cNvSpPr txBox="1"/>
          <p:nvPr>
            <p:custDataLst>
              <p:tags r:id="rId4"/>
            </p:custDataLst>
          </p:nvPr>
        </p:nvSpPr>
        <p:spPr>
          <a:xfrm>
            <a:off x="1219200" y="1462723"/>
            <a:ext cx="76790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下列关于南亚地区的局势</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表述错误的是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73829B6C-44C6-4DDA-BA37-3D6BA519F72A}"/>
              </a:ext>
            </a:extLst>
          </p:cNvPr>
          <p:cNvSpPr txBox="1"/>
          <p:nvPr>
            <p:custDataLst>
              <p:tags r:id="rId5"/>
            </p:custDataLst>
          </p:nvPr>
        </p:nvSpPr>
        <p:spPr>
          <a:xfrm>
            <a:off x="2438400" y="2863691"/>
            <a:ext cx="79552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印度大力增强军事实力</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成为影响地区稳定的主要因素</a:t>
            </a:r>
          </a:p>
        </p:txBody>
      </p:sp>
      <p:sp>
        <p:nvSpPr>
          <p:cNvPr id="11" name="椭圆 10">
            <a:extLst>
              <a:ext uri="{FF2B5EF4-FFF2-40B4-BE49-F238E27FC236}">
                <a16:creationId xmlns:a16="http://schemas.microsoft.com/office/drawing/2014/main" id="{C1D03F17-FE6F-473B-AEB8-31BBE6BAACF9}"/>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37FADC3E-9945-4EA5-ABE6-1B408A160DCA}"/>
              </a:ext>
            </a:extLst>
          </p:cNvPr>
          <p:cNvSpPr txBox="1"/>
          <p:nvPr>
            <p:custDataLst>
              <p:tags r:id="rId7"/>
            </p:custDataLst>
          </p:nvPr>
        </p:nvSpPr>
        <p:spPr>
          <a:xfrm>
            <a:off x="2438400" y="3720941"/>
            <a:ext cx="6885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反政府势力的存在是影响南亚安全的重要因素</a:t>
            </a:r>
          </a:p>
        </p:txBody>
      </p:sp>
      <p:sp>
        <p:nvSpPr>
          <p:cNvPr id="13" name="椭圆 12">
            <a:extLst>
              <a:ext uri="{FF2B5EF4-FFF2-40B4-BE49-F238E27FC236}">
                <a16:creationId xmlns:a16="http://schemas.microsoft.com/office/drawing/2014/main" id="{26188727-3887-4EFC-A440-5BFAAB8EB9C7}"/>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84ADCD85-C0EA-4FA9-ADAF-6BB486868003}"/>
              </a:ext>
            </a:extLst>
          </p:cNvPr>
          <p:cNvSpPr txBox="1"/>
          <p:nvPr>
            <p:custDataLst>
              <p:tags r:id="rId9"/>
            </p:custDataLst>
          </p:nvPr>
        </p:nvSpPr>
        <p:spPr>
          <a:xfrm>
            <a:off x="2438400" y="4578191"/>
            <a:ext cx="72948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在南亚国家中</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印度国内的分离主义活动比较活跃</a:t>
            </a:r>
          </a:p>
        </p:txBody>
      </p:sp>
      <p:sp>
        <p:nvSpPr>
          <p:cNvPr id="15" name="椭圆 14">
            <a:extLst>
              <a:ext uri="{FF2B5EF4-FFF2-40B4-BE49-F238E27FC236}">
                <a16:creationId xmlns:a16="http://schemas.microsoft.com/office/drawing/2014/main" id="{2FB12749-EFFB-4BE3-972B-5434181ACC7C}"/>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5200EAB-D18A-40DA-97D4-1A7509A6D4D6}"/>
              </a:ext>
            </a:extLst>
          </p:cNvPr>
          <p:cNvSpPr txBox="1"/>
          <p:nvPr>
            <p:custDataLst>
              <p:tags r:id="rId11"/>
            </p:custDataLst>
          </p:nvPr>
        </p:nvSpPr>
        <p:spPr>
          <a:xfrm>
            <a:off x="2438400" y="5435441"/>
            <a:ext cx="6555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本地区已完全解除了恐怖主义活动的威胁。</a:t>
            </a:r>
          </a:p>
        </p:txBody>
      </p:sp>
      <p:sp>
        <p:nvSpPr>
          <p:cNvPr id="17" name="椭圆 16">
            <a:extLst>
              <a:ext uri="{FF2B5EF4-FFF2-40B4-BE49-F238E27FC236}">
                <a16:creationId xmlns:a16="http://schemas.microsoft.com/office/drawing/2014/main" id="{066A0D52-A05A-43F2-A02E-A51F57DFEE4E}"/>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01B83B00-04E9-427C-BF84-6F15AE2696C9}"/>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49258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481FB1E-31FB-4795-A48D-3E4101345648}"/>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6CBCF6FF-FE7C-4A9B-B373-A740C65FB0FA}"/>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12AB9741-FAE7-4D17-8DE6-7C9FFA8EE27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4C239E70-5378-438C-9498-5DDB962C75D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F87BAFE0-A34A-4EA6-940D-C9C62F4ECF4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38D6242-8F71-411C-B8B7-A866AA0041B2}"/>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DD8028ED-9ACF-4089-BDEC-A972895308C2}"/>
              </a:ext>
            </a:extLst>
          </p:cNvPr>
          <p:cNvSpPr txBox="1"/>
          <p:nvPr>
            <p:custDataLst>
              <p:tags r:id="rId4"/>
            </p:custDataLst>
          </p:nvPr>
        </p:nvSpPr>
        <p:spPr>
          <a:xfrm>
            <a:off x="1219200" y="1462723"/>
            <a:ext cx="75012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下列措施不属于美国重返亚太政策的是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F01F600F-9D76-4C26-BB8D-679DB247EE73}"/>
              </a:ext>
            </a:extLst>
          </p:cNvPr>
          <p:cNvSpPr txBox="1"/>
          <p:nvPr>
            <p:custDataLst>
              <p:tags r:id="rId5"/>
            </p:custDataLst>
          </p:nvPr>
        </p:nvSpPr>
        <p:spPr>
          <a:xfrm>
            <a:off x="2438400" y="2863691"/>
            <a:ext cx="6224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政治上全面参与东亚现有的国际合作机制</a:t>
            </a:r>
          </a:p>
        </p:txBody>
      </p:sp>
      <p:sp>
        <p:nvSpPr>
          <p:cNvPr id="11" name="椭圆 10">
            <a:extLst>
              <a:ext uri="{FF2B5EF4-FFF2-40B4-BE49-F238E27FC236}">
                <a16:creationId xmlns:a16="http://schemas.microsoft.com/office/drawing/2014/main" id="{0EFFCA09-E09E-4816-ABB1-4CFF5A696257}"/>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BF9CB92B-C283-45EF-97A6-1DC3E3F9E217}"/>
              </a:ext>
            </a:extLst>
          </p:cNvPr>
          <p:cNvSpPr txBox="1"/>
          <p:nvPr>
            <p:custDataLst>
              <p:tags r:id="rId7"/>
            </p:custDataLst>
          </p:nvPr>
        </p:nvSpPr>
        <p:spPr>
          <a:xfrm>
            <a:off x="2438400" y="3643313"/>
            <a:ext cx="8471599" cy="73866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经济上提出</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TPP,</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绕开中国</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建立一个以美国为中心的泛太平洋经济合作圈 。</a:t>
            </a:r>
          </a:p>
        </p:txBody>
      </p:sp>
      <p:sp>
        <p:nvSpPr>
          <p:cNvPr id="13" name="椭圆 12">
            <a:extLst>
              <a:ext uri="{FF2B5EF4-FFF2-40B4-BE49-F238E27FC236}">
                <a16:creationId xmlns:a16="http://schemas.microsoft.com/office/drawing/2014/main" id="{3362C86E-D526-43AB-AEFC-6D16DB75C7C1}"/>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724F44FA-9E74-4719-9911-A78C59AD77D0}"/>
              </a:ext>
            </a:extLst>
          </p:cNvPr>
          <p:cNvSpPr txBox="1"/>
          <p:nvPr>
            <p:custDataLst>
              <p:tags r:id="rId9"/>
            </p:custDataLst>
          </p:nvPr>
        </p:nvSpPr>
        <p:spPr>
          <a:xfrm>
            <a:off x="2438400" y="4578191"/>
            <a:ext cx="70440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在军事上</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提升老盟友的关系</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建立新伙伴关系。</a:t>
            </a:r>
          </a:p>
        </p:txBody>
      </p:sp>
      <p:sp>
        <p:nvSpPr>
          <p:cNvPr id="15" name="椭圆 14">
            <a:extLst>
              <a:ext uri="{FF2B5EF4-FFF2-40B4-BE49-F238E27FC236}">
                <a16:creationId xmlns:a16="http://schemas.microsoft.com/office/drawing/2014/main" id="{ABC11DCF-2558-4FE2-8E9E-CBA378AE1FE6}"/>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F243F9E2-8914-408B-91B9-4C48300B78DA}"/>
              </a:ext>
            </a:extLst>
          </p:cNvPr>
          <p:cNvSpPr txBox="1"/>
          <p:nvPr>
            <p:custDataLst>
              <p:tags r:id="rId11"/>
            </p:custDataLst>
          </p:nvPr>
        </p:nvSpPr>
        <p:spPr>
          <a:xfrm>
            <a:off x="2438400" y="5435441"/>
            <a:ext cx="76250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彻底西化、分化中国</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令中国社会整体失去对抗意识</a:t>
            </a:r>
          </a:p>
        </p:txBody>
      </p:sp>
      <p:sp>
        <p:nvSpPr>
          <p:cNvPr id="17" name="椭圆 16">
            <a:extLst>
              <a:ext uri="{FF2B5EF4-FFF2-40B4-BE49-F238E27FC236}">
                <a16:creationId xmlns:a16="http://schemas.microsoft.com/office/drawing/2014/main" id="{18968F03-3A29-4988-8B72-AD67C10CF6B1}"/>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0A083E48-4674-42A5-8035-5F4A7BA6B0C4}"/>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26370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B2296FE-B732-43FA-8703-F1AFD1E74CF1}"/>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3A7BD7E2-69CC-4F69-A770-1C746AAC0634}"/>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0DC8CD84-2A99-49DE-BBE2-6E21DD54582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7B5BC900-764E-4381-A5F7-1C74D2198B8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7287F96B-3A7D-4224-B0ED-E7B73D4348E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E70E72F-F38C-4405-B4B9-FBA8CF3F39C1}"/>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D235CC25-B90B-460D-97EE-21F7F3B9B071}"/>
              </a:ext>
            </a:extLst>
          </p:cNvPr>
          <p:cNvSpPr txBox="1"/>
          <p:nvPr>
            <p:custDataLst>
              <p:tags r:id="rId4"/>
            </p:custDataLst>
          </p:nvPr>
        </p:nvSpPr>
        <p:spPr>
          <a:xfrm>
            <a:off x="1219200" y="1462723"/>
            <a:ext cx="72694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关于目前国际战略格局表述错误的是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B5C5B605-92FD-422F-AB00-68F22D46CF8A}"/>
              </a:ext>
            </a:extLst>
          </p:cNvPr>
          <p:cNvSpPr txBox="1"/>
          <p:nvPr>
            <p:custDataLst>
              <p:tags r:id="rId5"/>
            </p:custDataLst>
          </p:nvPr>
        </p:nvSpPr>
        <p:spPr>
          <a:xfrm>
            <a:off x="2438400" y="286369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全球冲突的主体多元化</a:t>
            </a:r>
          </a:p>
        </p:txBody>
      </p:sp>
      <p:sp>
        <p:nvSpPr>
          <p:cNvPr id="11" name="椭圆 10">
            <a:extLst>
              <a:ext uri="{FF2B5EF4-FFF2-40B4-BE49-F238E27FC236}">
                <a16:creationId xmlns:a16="http://schemas.microsoft.com/office/drawing/2014/main" id="{3D75FDFB-69BD-4061-8946-615972239313}"/>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15CBF9C6-3CD4-4778-AECB-391E3FE29F5D}"/>
              </a:ext>
            </a:extLst>
          </p:cNvPr>
          <p:cNvSpPr txBox="1"/>
          <p:nvPr>
            <p:custDataLst>
              <p:tags r:id="rId7"/>
            </p:custDataLst>
          </p:nvPr>
        </p:nvSpPr>
        <p:spPr>
          <a:xfrm>
            <a:off x="2438400" y="372094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国际新安全观应运而生</a:t>
            </a:r>
          </a:p>
        </p:txBody>
      </p:sp>
      <p:sp>
        <p:nvSpPr>
          <p:cNvPr id="13" name="椭圆 12">
            <a:extLst>
              <a:ext uri="{FF2B5EF4-FFF2-40B4-BE49-F238E27FC236}">
                <a16:creationId xmlns:a16="http://schemas.microsoft.com/office/drawing/2014/main" id="{0DDD1101-7F0B-4F3F-9AA2-89ABB01D7C77}"/>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6DBD2EDE-AB78-4F5D-A2A4-93441F06CBD2}"/>
              </a:ext>
            </a:extLst>
          </p:cNvPr>
          <p:cNvSpPr txBox="1"/>
          <p:nvPr>
            <p:custDataLst>
              <p:tags r:id="rId9"/>
            </p:custDataLst>
          </p:nvPr>
        </p:nvSpPr>
        <p:spPr>
          <a:xfrm>
            <a:off x="2438400" y="457819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多极格局已经最终形成</a:t>
            </a:r>
          </a:p>
        </p:txBody>
      </p:sp>
      <p:sp>
        <p:nvSpPr>
          <p:cNvPr id="15" name="椭圆 14">
            <a:extLst>
              <a:ext uri="{FF2B5EF4-FFF2-40B4-BE49-F238E27FC236}">
                <a16:creationId xmlns:a16="http://schemas.microsoft.com/office/drawing/2014/main" id="{65CEF776-2A04-40A1-9E11-498983407E3D}"/>
              </a:ext>
            </a:extLst>
          </p:cNvPr>
          <p:cNvSpPr>
            <a:spLocks noChangeAspect="1"/>
          </p:cNvSpPr>
          <p:nvPr>
            <p:custDataLst>
              <p:tags r:id="rId10"/>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73BBC59B-4448-4C25-A7A4-376A2704B713}"/>
              </a:ext>
            </a:extLst>
          </p:cNvPr>
          <p:cNvSpPr txBox="1"/>
          <p:nvPr>
            <p:custDataLst>
              <p:tags r:id="rId11"/>
            </p:custDataLst>
          </p:nvPr>
        </p:nvSpPr>
        <p:spPr>
          <a:xfrm>
            <a:off x="2438400" y="543544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国际战略环境总体和平</a:t>
            </a:r>
          </a:p>
        </p:txBody>
      </p:sp>
      <p:sp>
        <p:nvSpPr>
          <p:cNvPr id="17" name="椭圆 16">
            <a:extLst>
              <a:ext uri="{FF2B5EF4-FFF2-40B4-BE49-F238E27FC236}">
                <a16:creationId xmlns:a16="http://schemas.microsoft.com/office/drawing/2014/main" id="{DC7F6905-4243-4C14-AD19-DCFF67FB8AFE}"/>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0BFE181D-8993-416D-BCA8-208A97160595}"/>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71934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76F6BD9-01B0-44FA-8CA4-18A74A1D0E78}"/>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CBDF8028-73F8-4357-B675-A5DC235A4F92}"/>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34A15104-4913-4367-AB06-896DB3505FB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DBA12016-4301-4B52-BD8B-791CC11A0D0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98177988-ADBF-4A95-B5DA-CB1E396E555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6626029-7546-4FB1-B70A-31843311B9DF}"/>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F679353C-F4F9-4C93-9899-DD723D49793A}"/>
              </a:ext>
            </a:extLst>
          </p:cNvPr>
          <p:cNvSpPr txBox="1"/>
          <p:nvPr>
            <p:custDataLst>
              <p:tags r:id="rId4"/>
            </p:custDataLst>
          </p:nvPr>
        </p:nvSpPr>
        <p:spPr>
          <a:xfrm>
            <a:off x="1219200" y="1462723"/>
            <a:ext cx="97936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是国家生存和发展的基本条件</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是国家安全基础中的基础。</a:t>
            </a:r>
          </a:p>
        </p:txBody>
      </p:sp>
      <p:sp>
        <p:nvSpPr>
          <p:cNvPr id="10" name="文本框 9">
            <a:extLst>
              <a:ext uri="{FF2B5EF4-FFF2-40B4-BE49-F238E27FC236}">
                <a16:creationId xmlns:a16="http://schemas.microsoft.com/office/drawing/2014/main" id="{BE6E301E-3C4D-4EC6-B8DF-10077BA77381}"/>
              </a:ext>
            </a:extLst>
          </p:cNvPr>
          <p:cNvSpPr txBox="1"/>
          <p:nvPr>
            <p:custDataLst>
              <p:tags r:id="rId5"/>
            </p:custDataLst>
          </p:nvPr>
        </p:nvSpPr>
        <p:spPr>
          <a:xfrm>
            <a:off x="24384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国土安全</a:t>
            </a:r>
          </a:p>
        </p:txBody>
      </p:sp>
      <p:sp>
        <p:nvSpPr>
          <p:cNvPr id="11" name="椭圆 10">
            <a:extLst>
              <a:ext uri="{FF2B5EF4-FFF2-40B4-BE49-F238E27FC236}">
                <a16:creationId xmlns:a16="http://schemas.microsoft.com/office/drawing/2014/main" id="{98B949D0-F612-4030-8467-031007149C44}"/>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2EBDE859-E1CB-4937-B07D-AECA4C6A49D5}"/>
              </a:ext>
            </a:extLst>
          </p:cNvPr>
          <p:cNvSpPr txBox="1"/>
          <p:nvPr>
            <p:custDataLst>
              <p:tags r:id="rId7"/>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政治安全</a:t>
            </a:r>
          </a:p>
        </p:txBody>
      </p:sp>
      <p:sp>
        <p:nvSpPr>
          <p:cNvPr id="13" name="椭圆 12">
            <a:extLst>
              <a:ext uri="{FF2B5EF4-FFF2-40B4-BE49-F238E27FC236}">
                <a16:creationId xmlns:a16="http://schemas.microsoft.com/office/drawing/2014/main" id="{D532D429-5201-4F1B-9CAC-14C4C42424E2}"/>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AFC34803-BC2C-43D2-BA2E-9B6B5A250867}"/>
              </a:ext>
            </a:extLst>
          </p:cNvPr>
          <p:cNvSpPr txBox="1"/>
          <p:nvPr>
            <p:custDataLst>
              <p:tags r:id="rId9"/>
            </p:custDataLst>
          </p:nvPr>
        </p:nvSpPr>
        <p:spPr>
          <a:xfrm>
            <a:off x="24384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军事安全</a:t>
            </a:r>
          </a:p>
        </p:txBody>
      </p:sp>
      <p:sp>
        <p:nvSpPr>
          <p:cNvPr id="15" name="椭圆 14">
            <a:extLst>
              <a:ext uri="{FF2B5EF4-FFF2-40B4-BE49-F238E27FC236}">
                <a16:creationId xmlns:a16="http://schemas.microsoft.com/office/drawing/2014/main" id="{D0940CA3-C1E0-4470-ABB1-36F71C71B309}"/>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E29A673-BD77-4229-85FB-5A98A666B0A3}"/>
              </a:ext>
            </a:extLst>
          </p:cNvPr>
          <p:cNvSpPr txBox="1"/>
          <p:nvPr>
            <p:custDataLst>
              <p:tags r:id="rId11"/>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生态安全</a:t>
            </a:r>
          </a:p>
        </p:txBody>
      </p:sp>
      <p:sp>
        <p:nvSpPr>
          <p:cNvPr id="17" name="椭圆 16">
            <a:extLst>
              <a:ext uri="{FF2B5EF4-FFF2-40B4-BE49-F238E27FC236}">
                <a16:creationId xmlns:a16="http://schemas.microsoft.com/office/drawing/2014/main" id="{3BA54001-6DD0-4F04-B3EC-6F19FE241679}"/>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4CD03EB2-C21A-4982-9B0B-B89DB4544CA4}"/>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364629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41338A2-73C9-4356-BB9A-F2FAC6232839}"/>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52DD3D94-30C2-4361-BD3B-C0F5C4C9AE9C}"/>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A47F28EF-8ACF-4A0E-84F3-4DF5E7DBA7C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F852D910-94A2-45AE-AB8A-CDB544E4091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DCC2C7ED-C257-4FBB-9306-199CD98DED0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0EB79DC-7845-41D9-B8C4-4BCC3763602E}"/>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D2649065-3E90-4113-8CA4-1CBB46B99C54}"/>
              </a:ext>
            </a:extLst>
          </p:cNvPr>
          <p:cNvSpPr txBox="1"/>
          <p:nvPr>
            <p:custDataLst>
              <p:tags r:id="rId4"/>
            </p:custDataLst>
          </p:nvPr>
        </p:nvSpPr>
        <p:spPr>
          <a:xfrm>
            <a:off x="1219200" y="1462723"/>
            <a:ext cx="89808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习近平总书记指出</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坚持总体国家安全观</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为根本。</a:t>
            </a:r>
          </a:p>
        </p:txBody>
      </p:sp>
      <p:sp>
        <p:nvSpPr>
          <p:cNvPr id="10" name="文本框 9">
            <a:extLst>
              <a:ext uri="{FF2B5EF4-FFF2-40B4-BE49-F238E27FC236}">
                <a16:creationId xmlns:a16="http://schemas.microsoft.com/office/drawing/2014/main" id="{A91FD107-DB24-4C6D-B8C7-6ADFDB3C28B6}"/>
              </a:ext>
            </a:extLst>
          </p:cNvPr>
          <p:cNvSpPr txBox="1"/>
          <p:nvPr>
            <p:custDataLst>
              <p:tags r:id="rId5"/>
            </p:custDataLst>
          </p:nvPr>
        </p:nvSpPr>
        <p:spPr>
          <a:xfrm>
            <a:off x="24384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人民安全</a:t>
            </a:r>
          </a:p>
        </p:txBody>
      </p:sp>
      <p:sp>
        <p:nvSpPr>
          <p:cNvPr id="11" name="椭圆 10">
            <a:extLst>
              <a:ext uri="{FF2B5EF4-FFF2-40B4-BE49-F238E27FC236}">
                <a16:creationId xmlns:a16="http://schemas.microsoft.com/office/drawing/2014/main" id="{800F33E8-0A7B-46BB-9364-635CB068D551}"/>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5B085559-FE65-4798-95B6-258393911E5F}"/>
              </a:ext>
            </a:extLst>
          </p:cNvPr>
          <p:cNvSpPr txBox="1"/>
          <p:nvPr>
            <p:custDataLst>
              <p:tags r:id="rId7"/>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政治安全</a:t>
            </a:r>
          </a:p>
        </p:txBody>
      </p:sp>
      <p:sp>
        <p:nvSpPr>
          <p:cNvPr id="13" name="椭圆 12">
            <a:extLst>
              <a:ext uri="{FF2B5EF4-FFF2-40B4-BE49-F238E27FC236}">
                <a16:creationId xmlns:a16="http://schemas.microsoft.com/office/drawing/2014/main" id="{C8E5E738-0ECD-411B-BECA-4BEBB806C118}"/>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C40EE31F-19C6-4CB2-A710-A68E97D6554F}"/>
              </a:ext>
            </a:extLst>
          </p:cNvPr>
          <p:cNvSpPr txBox="1"/>
          <p:nvPr>
            <p:custDataLst>
              <p:tags r:id="rId9"/>
            </p:custDataLst>
          </p:nvPr>
        </p:nvSpPr>
        <p:spPr>
          <a:xfrm>
            <a:off x="24384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经济安全</a:t>
            </a:r>
          </a:p>
        </p:txBody>
      </p:sp>
      <p:sp>
        <p:nvSpPr>
          <p:cNvPr id="15" name="椭圆 14">
            <a:extLst>
              <a:ext uri="{FF2B5EF4-FFF2-40B4-BE49-F238E27FC236}">
                <a16:creationId xmlns:a16="http://schemas.microsoft.com/office/drawing/2014/main" id="{AAAD1205-0C3D-4081-AE7F-B000FC2CB77F}"/>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7451B586-6776-4274-8CE1-BA4A5A147739}"/>
              </a:ext>
            </a:extLst>
          </p:cNvPr>
          <p:cNvSpPr txBox="1"/>
          <p:nvPr>
            <p:custDataLst>
              <p:tags r:id="rId11"/>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国际安全</a:t>
            </a:r>
          </a:p>
        </p:txBody>
      </p:sp>
      <p:sp>
        <p:nvSpPr>
          <p:cNvPr id="17" name="椭圆 16">
            <a:extLst>
              <a:ext uri="{FF2B5EF4-FFF2-40B4-BE49-F238E27FC236}">
                <a16:creationId xmlns:a16="http://schemas.microsoft.com/office/drawing/2014/main" id="{F083BC13-2E66-4A14-900A-227FE1AE1727}"/>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EC68A13E-14A2-4530-BC8C-944BED81243B}"/>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422047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5659672-41A5-48FD-BB30-D75634184D17}"/>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64783C0F-A3E6-4CEC-B8D4-47F6FB33ADC2}"/>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8F9E0773-2D87-455E-AF0A-33B17A993BF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1AC5B385-7CF2-4551-A08D-3BD7408446E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B554F265-3FB0-4B25-B5F1-58C18D10414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B8D0481-8A99-42D9-9C08-82BFEA031C34}"/>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CA42F55A-2F3C-4DBE-98C3-38024B723E56}"/>
              </a:ext>
            </a:extLst>
          </p:cNvPr>
          <p:cNvSpPr txBox="1"/>
          <p:nvPr>
            <p:custDataLst>
              <p:tags r:id="rId4"/>
            </p:custDataLst>
          </p:nvPr>
        </p:nvSpPr>
        <p:spPr>
          <a:xfrm>
            <a:off x="1219200" y="1264602"/>
            <a:ext cx="9596755"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国家</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是国家最高利益</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每个公民都应当成为国家安全利益的自觉维护者。</a:t>
            </a:r>
          </a:p>
        </p:txBody>
      </p:sp>
      <p:sp>
        <p:nvSpPr>
          <p:cNvPr id="10" name="文本框 9">
            <a:extLst>
              <a:ext uri="{FF2B5EF4-FFF2-40B4-BE49-F238E27FC236}">
                <a16:creationId xmlns:a16="http://schemas.microsoft.com/office/drawing/2014/main" id="{2492D0A1-84F8-4947-B327-350C0B0A3B4D}"/>
              </a:ext>
            </a:extLst>
          </p:cNvPr>
          <p:cNvSpPr txBox="1"/>
          <p:nvPr>
            <p:custDataLst>
              <p:tags r:id="rId5"/>
            </p:custDataLst>
          </p:nvPr>
        </p:nvSpPr>
        <p:spPr>
          <a:xfrm>
            <a:off x="24384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发展利益</a:t>
            </a:r>
          </a:p>
        </p:txBody>
      </p:sp>
      <p:sp>
        <p:nvSpPr>
          <p:cNvPr id="11" name="椭圆 10">
            <a:extLst>
              <a:ext uri="{FF2B5EF4-FFF2-40B4-BE49-F238E27FC236}">
                <a16:creationId xmlns:a16="http://schemas.microsoft.com/office/drawing/2014/main" id="{83D4C317-9DF1-4101-A625-E5569480CC7B}"/>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583AE90A-902C-404C-9A56-9D86744E4990}"/>
              </a:ext>
            </a:extLst>
          </p:cNvPr>
          <p:cNvSpPr txBox="1"/>
          <p:nvPr>
            <p:custDataLst>
              <p:tags r:id="rId7"/>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政治利益</a:t>
            </a:r>
          </a:p>
        </p:txBody>
      </p:sp>
      <p:sp>
        <p:nvSpPr>
          <p:cNvPr id="13" name="椭圆 12">
            <a:extLst>
              <a:ext uri="{FF2B5EF4-FFF2-40B4-BE49-F238E27FC236}">
                <a16:creationId xmlns:a16="http://schemas.microsoft.com/office/drawing/2014/main" id="{FB59492B-F1A7-4FC0-AD93-D3C0B93B58BF}"/>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BC542E23-9BCB-4821-9293-8AC2B98683DC}"/>
              </a:ext>
            </a:extLst>
          </p:cNvPr>
          <p:cNvSpPr txBox="1"/>
          <p:nvPr>
            <p:custDataLst>
              <p:tags r:id="rId9"/>
            </p:custDataLst>
          </p:nvPr>
        </p:nvSpPr>
        <p:spPr>
          <a:xfrm>
            <a:off x="24384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经济利益</a:t>
            </a:r>
          </a:p>
        </p:txBody>
      </p:sp>
      <p:sp>
        <p:nvSpPr>
          <p:cNvPr id="15" name="椭圆 14">
            <a:extLst>
              <a:ext uri="{FF2B5EF4-FFF2-40B4-BE49-F238E27FC236}">
                <a16:creationId xmlns:a16="http://schemas.microsoft.com/office/drawing/2014/main" id="{A8C192AD-4692-467C-B75F-C28103047C5D}"/>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A3A6E533-E52A-4F25-A30D-2C4D9E47E9EF}"/>
              </a:ext>
            </a:extLst>
          </p:cNvPr>
          <p:cNvSpPr txBox="1"/>
          <p:nvPr>
            <p:custDataLst>
              <p:tags r:id="rId11"/>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安全利益</a:t>
            </a:r>
          </a:p>
        </p:txBody>
      </p:sp>
      <p:sp>
        <p:nvSpPr>
          <p:cNvPr id="17" name="椭圆 16">
            <a:extLst>
              <a:ext uri="{FF2B5EF4-FFF2-40B4-BE49-F238E27FC236}">
                <a16:creationId xmlns:a16="http://schemas.microsoft.com/office/drawing/2014/main" id="{2B1F8F18-83F9-4D16-89F2-9862EFE13DB7}"/>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B9D29FAF-1FAE-4988-8E4D-2FDC3E0BF852}"/>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46516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4AC5ABC-FCB5-4DCE-B312-97072ABA55F9}"/>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56581EED-2297-464B-8B3C-70D3503E6C63}"/>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127B92A0-C3C5-4746-A4D8-34E418EB3670}"/>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452AB40A-A0CB-4329-9FEF-E3E25A88584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C5BD0E57-7704-41C0-B2A6-825A02B8D08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323E9E7-BF4E-4028-A724-12BE75DEC6D6}"/>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5A591A9C-9ADC-45D3-B16D-0761BEA6DAF2}"/>
              </a:ext>
            </a:extLst>
          </p:cNvPr>
          <p:cNvSpPr txBox="1"/>
          <p:nvPr>
            <p:custDataLst>
              <p:tags r:id="rId4"/>
            </p:custDataLst>
          </p:nvPr>
        </p:nvSpPr>
        <p:spPr>
          <a:xfrm>
            <a:off x="1219200" y="1264602"/>
            <a:ext cx="9463405"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17.(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是国家安全最核心的部分</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其他安全都应统一于它。它高于一切</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是总体国家安全观的精髓所在。</a:t>
            </a:r>
          </a:p>
        </p:txBody>
      </p:sp>
      <p:sp>
        <p:nvSpPr>
          <p:cNvPr id="10" name="文本框 9">
            <a:extLst>
              <a:ext uri="{FF2B5EF4-FFF2-40B4-BE49-F238E27FC236}">
                <a16:creationId xmlns:a16="http://schemas.microsoft.com/office/drawing/2014/main" id="{C04D366E-FE9A-45CC-9766-79824341CE4A}"/>
              </a:ext>
            </a:extLst>
          </p:cNvPr>
          <p:cNvSpPr txBox="1"/>
          <p:nvPr>
            <p:custDataLst>
              <p:tags r:id="rId5"/>
            </p:custDataLst>
          </p:nvPr>
        </p:nvSpPr>
        <p:spPr>
          <a:xfrm>
            <a:off x="24384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人民安全</a:t>
            </a:r>
          </a:p>
        </p:txBody>
      </p:sp>
      <p:sp>
        <p:nvSpPr>
          <p:cNvPr id="11" name="椭圆 10">
            <a:extLst>
              <a:ext uri="{FF2B5EF4-FFF2-40B4-BE49-F238E27FC236}">
                <a16:creationId xmlns:a16="http://schemas.microsoft.com/office/drawing/2014/main" id="{D0275A75-4DA7-4428-8744-AE3D72958DB9}"/>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F19D3DE3-1BC3-4AF0-B514-79BC094CB460}"/>
              </a:ext>
            </a:extLst>
          </p:cNvPr>
          <p:cNvSpPr txBox="1"/>
          <p:nvPr>
            <p:custDataLst>
              <p:tags r:id="rId7"/>
            </p:custDataLst>
          </p:nvPr>
        </p:nvSpPr>
        <p:spPr>
          <a:xfrm>
            <a:off x="24384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政治安全</a:t>
            </a:r>
          </a:p>
        </p:txBody>
      </p:sp>
      <p:sp>
        <p:nvSpPr>
          <p:cNvPr id="13" name="椭圆 12">
            <a:extLst>
              <a:ext uri="{FF2B5EF4-FFF2-40B4-BE49-F238E27FC236}">
                <a16:creationId xmlns:a16="http://schemas.microsoft.com/office/drawing/2014/main" id="{1204FA98-C47C-4F5F-8D93-0A552C8CA1AE}"/>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F7E92333-A96E-4FFD-BAA2-B83CD8995FD2}"/>
              </a:ext>
            </a:extLst>
          </p:cNvPr>
          <p:cNvSpPr txBox="1"/>
          <p:nvPr>
            <p:custDataLst>
              <p:tags r:id="rId9"/>
            </p:custDataLst>
          </p:nvPr>
        </p:nvSpPr>
        <p:spPr>
          <a:xfrm>
            <a:off x="24384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经济安全</a:t>
            </a:r>
          </a:p>
        </p:txBody>
      </p:sp>
      <p:sp>
        <p:nvSpPr>
          <p:cNvPr id="15" name="椭圆 14">
            <a:extLst>
              <a:ext uri="{FF2B5EF4-FFF2-40B4-BE49-F238E27FC236}">
                <a16:creationId xmlns:a16="http://schemas.microsoft.com/office/drawing/2014/main" id="{59BE5C88-14B8-49E6-96CC-9AF7CB50CB71}"/>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8B0CB5B6-E912-48D6-9CEA-5710A44ECC55}"/>
              </a:ext>
            </a:extLst>
          </p:cNvPr>
          <p:cNvSpPr txBox="1"/>
          <p:nvPr>
            <p:custDataLst>
              <p:tags r:id="rId11"/>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军事安全</a:t>
            </a:r>
          </a:p>
        </p:txBody>
      </p:sp>
      <p:sp>
        <p:nvSpPr>
          <p:cNvPr id="17" name="椭圆 16">
            <a:extLst>
              <a:ext uri="{FF2B5EF4-FFF2-40B4-BE49-F238E27FC236}">
                <a16:creationId xmlns:a16="http://schemas.microsoft.com/office/drawing/2014/main" id="{13CA087C-1FA4-43D2-B843-C40267045EEF}"/>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563E97E3-A573-4972-A9C5-FD32FECC73BC}"/>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3257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45E1D5A-26BA-4351-B262-EBBC10088B2B}"/>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AC99F5C5-85A8-4A43-90A5-A26F04984C4F}"/>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3FFE2248-ABF3-444E-BA3A-55C96523C43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5E6990D4-6D51-4405-B17F-ABFB88F14DC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5EDA53C1-1063-4473-9842-FC9FC333B13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D6CFC12-19E6-4511-B064-548DCFFD059E}"/>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09FEE72B-3413-40BE-AB41-3ADC995E0A00}"/>
              </a:ext>
            </a:extLst>
          </p:cNvPr>
          <p:cNvSpPr txBox="1"/>
          <p:nvPr>
            <p:custDataLst>
              <p:tags r:id="rId4"/>
            </p:custDataLst>
          </p:nvPr>
        </p:nvSpPr>
        <p:spPr>
          <a:xfrm>
            <a:off x="1219200" y="1264602"/>
            <a:ext cx="9644380"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美国重返亚太政策对我国周边安全产生重大影响</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367DDFDF-7456-4DD9-A958-C79D976D62E4}"/>
              </a:ext>
            </a:extLst>
          </p:cNvPr>
          <p:cNvSpPr txBox="1"/>
          <p:nvPr>
            <p:custDataLst>
              <p:tags r:id="rId5"/>
            </p:custDataLst>
          </p:nvPr>
        </p:nvSpPr>
        <p:spPr>
          <a:xfrm>
            <a:off x="2438400" y="286369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在地域上将具有全方位性</a:t>
            </a:r>
          </a:p>
        </p:txBody>
      </p:sp>
      <p:sp>
        <p:nvSpPr>
          <p:cNvPr id="11" name="椭圆 10">
            <a:extLst>
              <a:ext uri="{FF2B5EF4-FFF2-40B4-BE49-F238E27FC236}">
                <a16:creationId xmlns:a16="http://schemas.microsoft.com/office/drawing/2014/main" id="{DE0A0D3A-17F9-4D4D-B564-20BADCC1254B}"/>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B275FC94-9123-4A79-A56D-95B331C12311}"/>
              </a:ext>
            </a:extLst>
          </p:cNvPr>
          <p:cNvSpPr txBox="1"/>
          <p:nvPr>
            <p:custDataLst>
              <p:tags r:id="rId7"/>
            </p:custDataLst>
          </p:nvPr>
        </p:nvSpPr>
        <p:spPr>
          <a:xfrm>
            <a:off x="2438400" y="3720941"/>
            <a:ext cx="3253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在性质上具有根本性</a:t>
            </a:r>
          </a:p>
        </p:txBody>
      </p:sp>
      <p:sp>
        <p:nvSpPr>
          <p:cNvPr id="13" name="椭圆 12">
            <a:extLst>
              <a:ext uri="{FF2B5EF4-FFF2-40B4-BE49-F238E27FC236}">
                <a16:creationId xmlns:a16="http://schemas.microsoft.com/office/drawing/2014/main" id="{207AD05E-DDD5-4F43-B1ED-90A1C6F317D6}"/>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8B2AD2AD-E433-4552-B27F-33FC01D75220}"/>
              </a:ext>
            </a:extLst>
          </p:cNvPr>
          <p:cNvSpPr txBox="1"/>
          <p:nvPr>
            <p:custDataLst>
              <p:tags r:id="rId9"/>
            </p:custDataLst>
          </p:nvPr>
        </p:nvSpPr>
        <p:spPr>
          <a:xfrm>
            <a:off x="2438400" y="4578191"/>
            <a:ext cx="4243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在方式和手段上具有多样性</a:t>
            </a:r>
          </a:p>
        </p:txBody>
      </p:sp>
      <p:sp>
        <p:nvSpPr>
          <p:cNvPr id="15" name="椭圆 14">
            <a:extLst>
              <a:ext uri="{FF2B5EF4-FFF2-40B4-BE49-F238E27FC236}">
                <a16:creationId xmlns:a16="http://schemas.microsoft.com/office/drawing/2014/main" id="{692BE3C1-D2D2-48A2-9143-8EA48E012895}"/>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4119F1CD-9557-438E-8019-DF527F70C83D}"/>
              </a:ext>
            </a:extLst>
          </p:cNvPr>
          <p:cNvSpPr txBox="1"/>
          <p:nvPr>
            <p:custDataLst>
              <p:tags r:id="rId11"/>
            </p:custDataLst>
          </p:nvPr>
        </p:nvSpPr>
        <p:spPr>
          <a:xfrm>
            <a:off x="2438400" y="5435441"/>
            <a:ext cx="3253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在时效上具有短暂性</a:t>
            </a:r>
          </a:p>
        </p:txBody>
      </p:sp>
      <p:sp>
        <p:nvSpPr>
          <p:cNvPr id="17" name="椭圆 16">
            <a:extLst>
              <a:ext uri="{FF2B5EF4-FFF2-40B4-BE49-F238E27FC236}">
                <a16:creationId xmlns:a16="http://schemas.microsoft.com/office/drawing/2014/main" id="{39DD23D3-C953-49DD-836E-8D72629FF4FA}"/>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65A78491-1BCF-4B4C-90D8-F853AD34123A}"/>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92240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DF937E6-2F22-4E83-9C65-25C32F75D117}"/>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204A5A9F-9D33-480C-A797-08CC22D3099C}"/>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60917A2C-CF1A-4191-917F-4F6EBCF04ED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543545C7-DDB6-4E9E-A2BB-3E62692AE50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0E148E48-B4D6-4B95-9B73-866208EB4E5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5C3732D-506A-43B2-9D66-85E667145E87}"/>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A7FB5C44-271C-4C1E-BAED-1AAC6165E21B}"/>
              </a:ext>
            </a:extLst>
          </p:cNvPr>
          <p:cNvSpPr txBox="1"/>
          <p:nvPr>
            <p:custDataLst>
              <p:tags r:id="rId4"/>
            </p:custDataLst>
          </p:nvPr>
        </p:nvSpPr>
        <p:spPr>
          <a:xfrm>
            <a:off x="1219200" y="1462723"/>
            <a:ext cx="93300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中国加强与俄罗斯的战略协作伙伴关系</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内容不包括</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80FD53B4-CE7B-4239-92DA-0B31DCC0E7FF}"/>
              </a:ext>
            </a:extLst>
          </p:cNvPr>
          <p:cNvSpPr txBox="1"/>
          <p:nvPr>
            <p:custDataLst>
              <p:tags r:id="rId5"/>
            </p:custDataLst>
          </p:nvPr>
        </p:nvSpPr>
        <p:spPr>
          <a:xfrm>
            <a:off x="2438400" y="2863691"/>
            <a:ext cx="72948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中国从俄罗斯进口武器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举行联合军演等军事合作</a:t>
            </a:r>
          </a:p>
        </p:txBody>
      </p:sp>
      <p:sp>
        <p:nvSpPr>
          <p:cNvPr id="11" name="椭圆 10">
            <a:extLst>
              <a:ext uri="{FF2B5EF4-FFF2-40B4-BE49-F238E27FC236}">
                <a16:creationId xmlns:a16="http://schemas.microsoft.com/office/drawing/2014/main" id="{23E62541-357C-4733-8220-A8AF7BFC9A25}"/>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FC7618B4-707F-47CD-941A-7F04AA4AA7BE}"/>
              </a:ext>
            </a:extLst>
          </p:cNvPr>
          <p:cNvSpPr txBox="1"/>
          <p:nvPr>
            <p:custDataLst>
              <p:tags r:id="rId7"/>
            </p:custDataLst>
          </p:nvPr>
        </p:nvSpPr>
        <p:spPr>
          <a:xfrm>
            <a:off x="2438400" y="3720941"/>
            <a:ext cx="4904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中俄能源、高铁项目等经济合作</a:t>
            </a:r>
          </a:p>
        </p:txBody>
      </p:sp>
      <p:sp>
        <p:nvSpPr>
          <p:cNvPr id="13" name="椭圆 12">
            <a:extLst>
              <a:ext uri="{FF2B5EF4-FFF2-40B4-BE49-F238E27FC236}">
                <a16:creationId xmlns:a16="http://schemas.microsoft.com/office/drawing/2014/main" id="{911C48B7-2E7A-49E3-8381-C0FFFC95EEFD}"/>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1685A2C4-4814-4DCE-848B-A3C3985D2CB7}"/>
              </a:ext>
            </a:extLst>
          </p:cNvPr>
          <p:cNvSpPr txBox="1"/>
          <p:nvPr>
            <p:custDataLst>
              <p:tags r:id="rId9"/>
            </p:custDataLst>
          </p:nvPr>
        </p:nvSpPr>
        <p:spPr>
          <a:xfrm>
            <a:off x="2438400" y="457819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中俄在政治上结成同盟</a:t>
            </a:r>
          </a:p>
        </p:txBody>
      </p:sp>
      <p:sp>
        <p:nvSpPr>
          <p:cNvPr id="15" name="椭圆 14">
            <a:extLst>
              <a:ext uri="{FF2B5EF4-FFF2-40B4-BE49-F238E27FC236}">
                <a16:creationId xmlns:a16="http://schemas.microsoft.com/office/drawing/2014/main" id="{13F25560-6451-4767-AFD7-BA94EB71BB75}"/>
              </a:ext>
            </a:extLst>
          </p:cNvPr>
          <p:cNvSpPr>
            <a:spLocks noChangeAspect="1"/>
          </p:cNvSpPr>
          <p:nvPr>
            <p:custDataLst>
              <p:tags r:id="rId10"/>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1FC99AB4-30FF-4108-A71A-F157165115CB}"/>
              </a:ext>
            </a:extLst>
          </p:cNvPr>
          <p:cNvSpPr txBox="1"/>
          <p:nvPr>
            <p:custDataLst>
              <p:tags r:id="rId11"/>
            </p:custDataLst>
          </p:nvPr>
        </p:nvSpPr>
        <p:spPr>
          <a:xfrm>
            <a:off x="2438400" y="5435441"/>
            <a:ext cx="8536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中俄在叙利亚危机、朝鲜半岛等重大国际问题上进行协作</a:t>
            </a:r>
          </a:p>
        </p:txBody>
      </p:sp>
      <p:sp>
        <p:nvSpPr>
          <p:cNvPr id="17" name="椭圆 16">
            <a:extLst>
              <a:ext uri="{FF2B5EF4-FFF2-40B4-BE49-F238E27FC236}">
                <a16:creationId xmlns:a16="http://schemas.microsoft.com/office/drawing/2014/main" id="{7C99BA14-348F-48FA-98F8-0792851F6295}"/>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5A40C1DC-C381-453C-AD23-248514567588}"/>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57427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5994182-86D4-42AD-A630-F5532B746412}"/>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96A4F214-6ABC-47AA-AD25-6CC52B49C870}"/>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167F9DEB-0305-4D6D-821C-5AEAE78115B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B1D169FC-E4EB-4BF5-B6F3-AB592266AF0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A76AAD50-8220-4037-9803-8E1BEC80263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EE7AEC4-6626-4151-B72C-C0F839EED90F}"/>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9158E5D5-8461-4689-AF88-F50922D753E4}"/>
              </a:ext>
            </a:extLst>
          </p:cNvPr>
          <p:cNvSpPr txBox="1"/>
          <p:nvPr>
            <p:custDataLst>
              <p:tags r:id="rId4"/>
            </p:custDataLst>
          </p:nvPr>
        </p:nvSpPr>
        <p:spPr>
          <a:xfrm>
            <a:off x="1219200" y="1462723"/>
            <a:ext cx="69773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关于当前世界军事形势论述错误的是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D71EA945-69D3-4210-8775-4A7543A681CB}"/>
              </a:ext>
            </a:extLst>
          </p:cNvPr>
          <p:cNvSpPr txBox="1"/>
          <p:nvPr>
            <p:custDataLst>
              <p:tags r:id="rId5"/>
            </p:custDataLst>
          </p:nvPr>
        </p:nvSpPr>
        <p:spPr>
          <a:xfrm>
            <a:off x="2438400" y="2863691"/>
            <a:ext cx="5564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经济因素在国际事务中的作用在上升</a:t>
            </a:r>
          </a:p>
        </p:txBody>
      </p:sp>
      <p:sp>
        <p:nvSpPr>
          <p:cNvPr id="11" name="椭圆 10">
            <a:extLst>
              <a:ext uri="{FF2B5EF4-FFF2-40B4-BE49-F238E27FC236}">
                <a16:creationId xmlns:a16="http://schemas.microsoft.com/office/drawing/2014/main" id="{50ED7CE5-CF5A-450F-9B76-644C72D44E86}"/>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B0458D3C-2A23-439A-989C-094121B9B12A}"/>
              </a:ext>
            </a:extLst>
          </p:cNvPr>
          <p:cNvSpPr txBox="1"/>
          <p:nvPr>
            <p:custDataLst>
              <p:tags r:id="rId7"/>
            </p:custDataLst>
          </p:nvPr>
        </p:nvSpPr>
        <p:spPr>
          <a:xfrm>
            <a:off x="2438400" y="3720941"/>
            <a:ext cx="5564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国际战略格局中各方关系将日趋复杂</a:t>
            </a:r>
          </a:p>
        </p:txBody>
      </p:sp>
      <p:sp>
        <p:nvSpPr>
          <p:cNvPr id="13" name="椭圆 12">
            <a:extLst>
              <a:ext uri="{FF2B5EF4-FFF2-40B4-BE49-F238E27FC236}">
                <a16:creationId xmlns:a16="http://schemas.microsoft.com/office/drawing/2014/main" id="{289A71E8-728B-437E-A768-B4A0D3325EDC}"/>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95EF9733-D3EE-4335-A3A2-4E216871837A}"/>
              </a:ext>
            </a:extLst>
          </p:cNvPr>
          <p:cNvSpPr txBox="1"/>
          <p:nvPr>
            <p:custDataLst>
              <p:tags r:id="rId9"/>
            </p:custDataLst>
          </p:nvPr>
        </p:nvSpPr>
        <p:spPr>
          <a:xfrm>
            <a:off x="2438400" y="4500563"/>
            <a:ext cx="8517255" cy="415498"/>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随着世界大战危险的进一步上升</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地区武装和局部战争的影响相对突出</a:t>
            </a:r>
          </a:p>
        </p:txBody>
      </p:sp>
      <p:sp>
        <p:nvSpPr>
          <p:cNvPr id="15" name="椭圆 14">
            <a:extLst>
              <a:ext uri="{FF2B5EF4-FFF2-40B4-BE49-F238E27FC236}">
                <a16:creationId xmlns:a16="http://schemas.microsoft.com/office/drawing/2014/main" id="{3B4D862F-A5C3-4664-AE62-1967AD6E47AA}"/>
              </a:ext>
            </a:extLst>
          </p:cNvPr>
          <p:cNvSpPr>
            <a:spLocks noChangeAspect="1"/>
          </p:cNvSpPr>
          <p:nvPr>
            <p:custDataLst>
              <p:tags r:id="rId10"/>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6E38AB71-BB13-493B-AA42-3AB51F9439AA}"/>
              </a:ext>
            </a:extLst>
          </p:cNvPr>
          <p:cNvSpPr txBox="1"/>
          <p:nvPr>
            <p:custDataLst>
              <p:tags r:id="rId11"/>
            </p:custDataLst>
          </p:nvPr>
        </p:nvSpPr>
        <p:spPr>
          <a:xfrm>
            <a:off x="2438400" y="5357813"/>
            <a:ext cx="8517255" cy="47705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5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美国仍是当今世界唯一的超级大国</a:t>
            </a:r>
            <a:r>
              <a:rPr lang="en-US" altLang="zh-CN" sz="25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5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但多极化的趋势不可阻挡</a:t>
            </a:r>
          </a:p>
        </p:txBody>
      </p:sp>
      <p:sp>
        <p:nvSpPr>
          <p:cNvPr id="17" name="椭圆 16">
            <a:extLst>
              <a:ext uri="{FF2B5EF4-FFF2-40B4-BE49-F238E27FC236}">
                <a16:creationId xmlns:a16="http://schemas.microsoft.com/office/drawing/2014/main" id="{CA602154-57ED-49EF-B5CD-B079A7D3B836}"/>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DD1AD9CD-6A1A-4FA3-BF91-BC561E713BCA}"/>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59882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43E33D35-CB85-47A4-94D7-3EBFB772F4E6}"/>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48996875-2C4A-4965-A384-B2924A2F7D09}"/>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5CDA1C28-C23C-4174-8880-C783938D0E3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86ABEA6C-5CCF-421D-B570-8EA87687259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9C46AC7F-F7AA-4F92-B22D-CBAD97AE075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D42D902-2D4B-456C-8E2D-F17DED092B41}"/>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4B4919FE-CE07-4175-A910-F65790FD8BF8}"/>
              </a:ext>
            </a:extLst>
          </p:cNvPr>
          <p:cNvSpPr txBox="1"/>
          <p:nvPr>
            <p:custDataLst>
              <p:tags r:id="rId4"/>
            </p:custDataLst>
          </p:nvPr>
        </p:nvSpPr>
        <p:spPr>
          <a:xfrm>
            <a:off x="1219200" y="1462723"/>
            <a:ext cx="59486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我国倡导的新国家安全观是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6C61D4C5-A6D9-4119-B775-8D71D3AEC574}"/>
              </a:ext>
            </a:extLst>
          </p:cNvPr>
          <p:cNvSpPr txBox="1"/>
          <p:nvPr>
            <p:custDataLst>
              <p:tags r:id="rId5"/>
            </p:custDataLst>
          </p:nvPr>
        </p:nvSpPr>
        <p:spPr>
          <a:xfrm>
            <a:off x="2438400" y="286369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对外防御体制</a:t>
            </a:r>
          </a:p>
        </p:txBody>
      </p:sp>
      <p:sp>
        <p:nvSpPr>
          <p:cNvPr id="11" name="椭圆 10">
            <a:extLst>
              <a:ext uri="{FF2B5EF4-FFF2-40B4-BE49-F238E27FC236}">
                <a16:creationId xmlns:a16="http://schemas.microsoft.com/office/drawing/2014/main" id="{1D56C7B5-D0C3-42CD-99E1-5DE625A0527D}"/>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5CF60703-2027-4A06-895C-84198C708AE5}"/>
              </a:ext>
            </a:extLst>
          </p:cNvPr>
          <p:cNvSpPr txBox="1"/>
          <p:nvPr>
            <p:custDataLst>
              <p:tags r:id="rId7"/>
            </p:custDataLst>
          </p:nvPr>
        </p:nvSpPr>
        <p:spPr>
          <a:xfrm>
            <a:off x="2438400" y="372094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互信、互利、平等、合作</a:t>
            </a:r>
          </a:p>
        </p:txBody>
      </p:sp>
      <p:sp>
        <p:nvSpPr>
          <p:cNvPr id="13" name="椭圆 12">
            <a:extLst>
              <a:ext uri="{FF2B5EF4-FFF2-40B4-BE49-F238E27FC236}">
                <a16:creationId xmlns:a16="http://schemas.microsoft.com/office/drawing/2014/main" id="{88451E79-8A76-4DD7-8705-7841668AD169}"/>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D15A1821-9380-4DCE-8298-C73414BEDE0C}"/>
              </a:ext>
            </a:extLst>
          </p:cNvPr>
          <p:cNvSpPr txBox="1"/>
          <p:nvPr>
            <p:custDataLst>
              <p:tags r:id="rId9"/>
            </p:custDataLst>
          </p:nvPr>
        </p:nvSpPr>
        <p:spPr>
          <a:xfrm>
            <a:off x="2438400" y="4578191"/>
            <a:ext cx="2922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互重、平等、合作</a:t>
            </a:r>
          </a:p>
        </p:txBody>
      </p:sp>
      <p:sp>
        <p:nvSpPr>
          <p:cNvPr id="15" name="椭圆 14">
            <a:extLst>
              <a:ext uri="{FF2B5EF4-FFF2-40B4-BE49-F238E27FC236}">
                <a16:creationId xmlns:a16="http://schemas.microsoft.com/office/drawing/2014/main" id="{233F5959-BFB9-4399-B37D-588B97081C41}"/>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7F77095F-4E90-479E-B8B8-D0CBCA7C859E}"/>
              </a:ext>
            </a:extLst>
          </p:cNvPr>
          <p:cNvSpPr txBox="1"/>
          <p:nvPr>
            <p:custDataLst>
              <p:tags r:id="rId11"/>
            </p:custDataLst>
          </p:nvPr>
        </p:nvSpPr>
        <p:spPr>
          <a:xfrm>
            <a:off x="2438400" y="5435441"/>
            <a:ext cx="4243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共同、综合、合作、可持续</a:t>
            </a:r>
          </a:p>
        </p:txBody>
      </p:sp>
      <p:sp>
        <p:nvSpPr>
          <p:cNvPr id="17" name="椭圆 16">
            <a:extLst>
              <a:ext uri="{FF2B5EF4-FFF2-40B4-BE49-F238E27FC236}">
                <a16:creationId xmlns:a16="http://schemas.microsoft.com/office/drawing/2014/main" id="{35654457-3CA5-4800-ADC2-237DB20A1856}"/>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4C14347F-3334-4D92-BD7E-B090B4834A3B}"/>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79776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FFAD4D0-62AD-4BDE-9F07-86650CBC4732}"/>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7F174E13-D74D-4A0B-817C-1FEB73B86DAF}"/>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94B33E8C-ED5F-4429-9080-05B7D002B64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A2DE7BD1-72BE-4848-A61F-18E4C7D3BFA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7" name="TipText">
              <a:extLst>
                <a:ext uri="{FF2B5EF4-FFF2-40B4-BE49-F238E27FC236}">
                  <a16:creationId xmlns:a16="http://schemas.microsoft.com/office/drawing/2014/main" id="{93B96770-C078-470F-80E5-8B2DC74E014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328A347-8F47-4243-9A1A-E6FBF6A3AB1E}"/>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183808D2-26AD-4553-82B0-F0E8F8364DBD}"/>
              </a:ext>
            </a:extLst>
          </p:cNvPr>
          <p:cNvSpPr txBox="1"/>
          <p:nvPr>
            <p:custDataLst>
              <p:tags r:id="rId4"/>
            </p:custDataLst>
          </p:nvPr>
        </p:nvSpPr>
        <p:spPr>
          <a:xfrm>
            <a:off x="1219200" y="1462723"/>
            <a:ext cx="74060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中导条约</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的描述正确的是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4958F5DA-F718-4C17-AD1B-955FCB70E9DB}"/>
              </a:ext>
            </a:extLst>
          </p:cNvPr>
          <p:cNvSpPr txBox="1"/>
          <p:nvPr>
            <p:custDataLst>
              <p:tags r:id="rId5"/>
            </p:custDataLst>
          </p:nvPr>
        </p:nvSpPr>
        <p:spPr>
          <a:xfrm>
            <a:off x="2438400" y="2786063"/>
            <a:ext cx="8221980" cy="73866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1987</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月</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日</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美苏两国首脑签订的</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美苏消除两国中程和中短程导弹条约</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01BDB9E-FFFF-4079-B49A-794B7E16C9BE}"/>
              </a:ext>
            </a:extLst>
          </p:cNvPr>
          <p:cNvSpPr>
            <a:spLocks noChangeAspect="1"/>
          </p:cNvSpPr>
          <p:nvPr>
            <p:custDataLst>
              <p:tags r:id="rId6"/>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E4EB5E0B-84AA-4A34-B91E-105660DCEBD1}"/>
              </a:ext>
            </a:extLst>
          </p:cNvPr>
          <p:cNvSpPr txBox="1"/>
          <p:nvPr>
            <p:custDataLst>
              <p:tags r:id="rId7"/>
            </p:custDataLst>
          </p:nvPr>
        </p:nvSpPr>
        <p:spPr>
          <a:xfrm>
            <a:off x="2438400" y="3643313"/>
            <a:ext cx="8336280" cy="73866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美俄销毁射程介乎</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至</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公里的短程导弹</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介乎</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至</a:t>
            </a:r>
            <a:r>
              <a:rPr lang="en-US" altLang="zh-CN"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5500</a:t>
            </a:r>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公里的中程导弹</a:t>
            </a:r>
          </a:p>
        </p:txBody>
      </p:sp>
      <p:sp>
        <p:nvSpPr>
          <p:cNvPr id="13" name="矩形 12">
            <a:extLst>
              <a:ext uri="{FF2B5EF4-FFF2-40B4-BE49-F238E27FC236}">
                <a16:creationId xmlns:a16="http://schemas.microsoft.com/office/drawing/2014/main" id="{076A736D-316D-45D5-B46E-1926E42AF46D}"/>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052459AA-CD35-4208-B2F4-D15F43433601}"/>
              </a:ext>
            </a:extLst>
          </p:cNvPr>
          <p:cNvSpPr txBox="1"/>
          <p:nvPr>
            <p:custDataLst>
              <p:tags r:id="rId9"/>
            </p:custDataLst>
          </p:nvPr>
        </p:nvSpPr>
        <p:spPr>
          <a:xfrm>
            <a:off x="2438400" y="4500563"/>
            <a:ext cx="8437880" cy="73866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1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是战后美、苏裁军谈判历史上达成的第一个真正减少核武器数量的条约</a:t>
            </a:r>
          </a:p>
        </p:txBody>
      </p:sp>
      <p:sp>
        <p:nvSpPr>
          <p:cNvPr id="15" name="矩形 14">
            <a:extLst>
              <a:ext uri="{FF2B5EF4-FFF2-40B4-BE49-F238E27FC236}">
                <a16:creationId xmlns:a16="http://schemas.microsoft.com/office/drawing/2014/main" id="{13EB05F7-75FA-4A5C-984E-572B9803EBF4}"/>
              </a:ext>
            </a:extLst>
          </p:cNvPr>
          <p:cNvSpPr>
            <a:spLocks noChangeAspect="1"/>
          </p:cNvSpPr>
          <p:nvPr>
            <p:custDataLst>
              <p:tags r:id="rId10"/>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3FD7265-A84D-4FEF-8D25-BB6D7FB78D31}"/>
              </a:ext>
            </a:extLst>
          </p:cNvPr>
          <p:cNvSpPr txBox="1"/>
          <p:nvPr>
            <p:custDataLst>
              <p:tags r:id="rId11"/>
            </p:custDataLst>
          </p:nvPr>
        </p:nvSpPr>
        <p:spPr>
          <a:xfrm>
            <a:off x="2438400" y="5435441"/>
            <a:ext cx="7545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美、苏在内政和外交上各有所需和相互妥协的产物</a:t>
            </a:r>
          </a:p>
        </p:txBody>
      </p:sp>
      <p:sp>
        <p:nvSpPr>
          <p:cNvPr id="17" name="矩形 16">
            <a:extLst>
              <a:ext uri="{FF2B5EF4-FFF2-40B4-BE49-F238E27FC236}">
                <a16:creationId xmlns:a16="http://schemas.microsoft.com/office/drawing/2014/main" id="{CB1E1EC5-D2DD-41C4-A7C9-CAD6717E3433}"/>
              </a:ext>
            </a:extLst>
          </p:cNvPr>
          <p:cNvSpPr>
            <a:spLocks noChangeAspect="1"/>
          </p:cNvSpPr>
          <p:nvPr>
            <p:custDataLst>
              <p:tags r:id="rId12"/>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91FBD699-A166-43A2-9FFE-27368DFA8248}"/>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33956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BCBC94C-E4E9-470F-AF7F-A1BC2DAB1EF6}"/>
              </a:ext>
            </a:extLst>
          </p:cNvPr>
          <p:cNvSpPr txBox="1"/>
          <p:nvPr>
            <p:custDataLst>
              <p:tags r:id="rId2"/>
            </p:custDataLst>
          </p:nvPr>
        </p:nvSpPr>
        <p:spPr>
          <a:xfrm>
            <a:off x="1219200" y="1462723"/>
            <a:ext cx="67456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关于中国安全形势的描述正确的是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A0CAE1AF-0D7C-4375-8129-53A0891F439C}"/>
              </a:ext>
            </a:extLst>
          </p:cNvPr>
          <p:cNvSpPr txBox="1"/>
          <p:nvPr>
            <p:custDataLst>
              <p:tags r:id="rId3"/>
            </p:custDataLst>
          </p:nvPr>
        </p:nvSpPr>
        <p:spPr>
          <a:xfrm>
            <a:off x="2438400" y="2863691"/>
            <a:ext cx="7215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中美关系将始终是影响中国周边安全的重要因素</a:t>
            </a:r>
          </a:p>
        </p:txBody>
      </p:sp>
      <p:sp>
        <p:nvSpPr>
          <p:cNvPr id="11" name="矩形 10">
            <a:extLst>
              <a:ext uri="{FF2B5EF4-FFF2-40B4-BE49-F238E27FC236}">
                <a16:creationId xmlns:a16="http://schemas.microsoft.com/office/drawing/2014/main" id="{2C257054-BAE9-44B8-BC10-2ED95757131D}"/>
              </a:ext>
            </a:extLst>
          </p:cNvPr>
          <p:cNvSpPr>
            <a:spLocks noChangeAspect="1"/>
          </p:cNvSpPr>
          <p:nvPr>
            <p:custDataLst>
              <p:tags r:id="rId4"/>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5AEC2A69-D48D-4FF7-9065-C8B6941453EC}"/>
              </a:ext>
            </a:extLst>
          </p:cNvPr>
          <p:cNvSpPr txBox="1"/>
          <p:nvPr>
            <p:custDataLst>
              <p:tags r:id="rId5"/>
            </p:custDataLst>
          </p:nvPr>
        </p:nvSpPr>
        <p:spPr>
          <a:xfrm>
            <a:off x="2438400" y="3720941"/>
            <a:ext cx="8536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海洋领土、权益争端将仍是威胁中国周边安全的热点问题</a:t>
            </a:r>
          </a:p>
        </p:txBody>
      </p:sp>
      <p:sp>
        <p:nvSpPr>
          <p:cNvPr id="13" name="矩形 12">
            <a:extLst>
              <a:ext uri="{FF2B5EF4-FFF2-40B4-BE49-F238E27FC236}">
                <a16:creationId xmlns:a16="http://schemas.microsoft.com/office/drawing/2014/main" id="{E4C257A8-CDAE-42F1-937B-2486FB0A04A8}"/>
              </a:ext>
            </a:extLst>
          </p:cNvPr>
          <p:cNvSpPr>
            <a:spLocks noChangeAspect="1"/>
          </p:cNvSpPr>
          <p:nvPr>
            <p:custDataLst>
              <p:tags r:id="rId6"/>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49AFC861-BCE2-4C6D-8868-69A2D1BD22CE}"/>
              </a:ext>
            </a:extLst>
          </p:cNvPr>
          <p:cNvSpPr txBox="1"/>
          <p:nvPr>
            <p:custDataLst>
              <p:tags r:id="rId7"/>
            </p:custDataLst>
          </p:nvPr>
        </p:nvSpPr>
        <p:spPr>
          <a:xfrm>
            <a:off x="2438400" y="4578191"/>
            <a:ext cx="4904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新兴领域和海外利益面临新挑战</a:t>
            </a:r>
          </a:p>
        </p:txBody>
      </p:sp>
      <p:sp>
        <p:nvSpPr>
          <p:cNvPr id="15" name="矩形 14">
            <a:extLst>
              <a:ext uri="{FF2B5EF4-FFF2-40B4-BE49-F238E27FC236}">
                <a16:creationId xmlns:a16="http://schemas.microsoft.com/office/drawing/2014/main" id="{86E31517-6CCB-43E4-8C39-317940EDCDD3}"/>
              </a:ext>
            </a:extLst>
          </p:cNvPr>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E3BAECA-6D3B-40F7-AFA2-36CCB2B68021}"/>
              </a:ext>
            </a:extLst>
          </p:cNvPr>
          <p:cNvSpPr txBox="1"/>
          <p:nvPr>
            <p:custDataLst>
              <p:tags r:id="rId9"/>
            </p:custDataLst>
          </p:nvPr>
        </p:nvSpPr>
        <p:spPr>
          <a:xfrm>
            <a:off x="2438400" y="5435441"/>
            <a:ext cx="6224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国家统一依然面临各种分裂势力的挑战</a:t>
            </a:r>
          </a:p>
        </p:txBody>
      </p:sp>
      <p:sp>
        <p:nvSpPr>
          <p:cNvPr id="17" name="矩形 16">
            <a:extLst>
              <a:ext uri="{FF2B5EF4-FFF2-40B4-BE49-F238E27FC236}">
                <a16:creationId xmlns:a16="http://schemas.microsoft.com/office/drawing/2014/main" id="{B7FD58D8-7B34-4A86-A84E-EB374E0DFF0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650D6201-23AB-4539-9D12-9367867794B2}"/>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 name="组合 7">
            <a:extLst>
              <a:ext uri="{FF2B5EF4-FFF2-40B4-BE49-F238E27FC236}">
                <a16:creationId xmlns:a16="http://schemas.microsoft.com/office/drawing/2014/main" id="{88986103-53EF-4880-AB06-70E840BA0275}"/>
              </a:ext>
            </a:extLst>
          </p:cNvPr>
          <p:cNvGrpSpPr/>
          <p:nvPr>
            <p:custDataLst>
              <p:tags r:id="rId1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21A53475-5BA6-4C0F-BBF0-C1A38D0C0B1C}"/>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65811A70-42DF-432B-9032-FEB7B67843B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6BEF5416-25B2-4D24-9C9D-A92BBAF301A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7" name="TipText">
              <a:extLst>
                <a:ext uri="{FF2B5EF4-FFF2-40B4-BE49-F238E27FC236}">
                  <a16:creationId xmlns:a16="http://schemas.microsoft.com/office/drawing/2014/main" id="{78FF4601-B16C-4F1D-9051-C4A9CCFE4DC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53B1145-6BFA-4009-8742-21D32B3CA46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13588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97BA740-D9D6-4D2D-8166-DA3258258EB1}"/>
              </a:ext>
            </a:extLst>
          </p:cNvPr>
          <p:cNvSpPr txBox="1"/>
          <p:nvPr>
            <p:custDataLst>
              <p:tags r:id="rId2"/>
            </p:custDataLst>
          </p:nvPr>
        </p:nvSpPr>
        <p:spPr>
          <a:xfrm>
            <a:off x="1219200" y="1066482"/>
            <a:ext cx="9657080" cy="128016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中俄睦邻友好合作条约</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以法律形式将中俄“世代友好、永不为敌”的和平思想和处理双边关系的</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固定下来</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成为两国关系发展进程中的重要里程碑和指导中俄关系发展的纲领性文件。</a:t>
            </a:r>
          </a:p>
        </p:txBody>
      </p:sp>
      <p:sp>
        <p:nvSpPr>
          <p:cNvPr id="10" name="文本框 9">
            <a:extLst>
              <a:ext uri="{FF2B5EF4-FFF2-40B4-BE49-F238E27FC236}">
                <a16:creationId xmlns:a16="http://schemas.microsoft.com/office/drawing/2014/main" id="{2401A92F-0F53-4DCC-839D-A3380FBB9229}"/>
              </a:ext>
            </a:extLst>
          </p:cNvPr>
          <p:cNvSpPr txBox="1"/>
          <p:nvPr>
            <p:custDataLst>
              <p:tags r:id="rId3"/>
            </p:custDataLst>
          </p:nvPr>
        </p:nvSpPr>
        <p:spPr>
          <a:xfrm>
            <a:off x="2438400" y="28636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不结盟</a:t>
            </a:r>
          </a:p>
        </p:txBody>
      </p:sp>
      <p:sp>
        <p:nvSpPr>
          <p:cNvPr id="11" name="矩形 10">
            <a:extLst>
              <a:ext uri="{FF2B5EF4-FFF2-40B4-BE49-F238E27FC236}">
                <a16:creationId xmlns:a16="http://schemas.microsoft.com/office/drawing/2014/main" id="{64E4A414-C2AD-4EA6-B0C1-3898333F42E3}"/>
              </a:ext>
            </a:extLst>
          </p:cNvPr>
          <p:cNvSpPr>
            <a:spLocks noChangeAspect="1"/>
          </p:cNvSpPr>
          <p:nvPr>
            <p:custDataLst>
              <p:tags r:id="rId4"/>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6CCE8138-E74E-4C12-9929-A949FA3CF945}"/>
              </a:ext>
            </a:extLst>
          </p:cNvPr>
          <p:cNvSpPr txBox="1"/>
          <p:nvPr>
            <p:custDataLst>
              <p:tags r:id="rId5"/>
            </p:custDataLst>
          </p:nvPr>
        </p:nvSpPr>
        <p:spPr>
          <a:xfrm>
            <a:off x="2438400" y="372094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不对抗</a:t>
            </a:r>
          </a:p>
        </p:txBody>
      </p:sp>
      <p:sp>
        <p:nvSpPr>
          <p:cNvPr id="13" name="矩形 12">
            <a:extLst>
              <a:ext uri="{FF2B5EF4-FFF2-40B4-BE49-F238E27FC236}">
                <a16:creationId xmlns:a16="http://schemas.microsoft.com/office/drawing/2014/main" id="{2FD24313-7934-4419-9557-A4A0D1080781}"/>
              </a:ext>
            </a:extLst>
          </p:cNvPr>
          <p:cNvSpPr>
            <a:spLocks noChangeAspect="1"/>
          </p:cNvSpPr>
          <p:nvPr>
            <p:custDataLst>
              <p:tags r:id="rId6"/>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FBEB9433-49F3-4A24-BEFB-31579671029E}"/>
              </a:ext>
            </a:extLst>
          </p:cNvPr>
          <p:cNvSpPr txBox="1"/>
          <p:nvPr>
            <p:custDataLst>
              <p:tags r:id="rId7"/>
            </p:custDataLst>
          </p:nvPr>
        </p:nvSpPr>
        <p:spPr>
          <a:xfrm>
            <a:off x="2438400" y="45781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不冲突</a:t>
            </a:r>
          </a:p>
        </p:txBody>
      </p:sp>
      <p:sp>
        <p:nvSpPr>
          <p:cNvPr id="15" name="矩形 14">
            <a:extLst>
              <a:ext uri="{FF2B5EF4-FFF2-40B4-BE49-F238E27FC236}">
                <a16:creationId xmlns:a16="http://schemas.microsoft.com/office/drawing/2014/main" id="{623C270A-5239-4249-94D2-D8451E947B5D}"/>
              </a:ext>
            </a:extLst>
          </p:cNvPr>
          <p:cNvSpPr>
            <a:spLocks noChangeAspect="1"/>
          </p:cNvSpPr>
          <p:nvPr>
            <p:custDataLst>
              <p:tags r:id="rId8"/>
            </p:custDataLst>
          </p:nvPr>
        </p:nvSpPr>
        <p:spPr>
          <a:xfrm>
            <a:off x="15716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C5229AC2-17C3-4305-A1D1-969B8495730B}"/>
              </a:ext>
            </a:extLst>
          </p:cNvPr>
          <p:cNvSpPr txBox="1"/>
          <p:nvPr>
            <p:custDataLst>
              <p:tags r:id="rId9"/>
            </p:custDataLst>
          </p:nvPr>
        </p:nvSpPr>
        <p:spPr>
          <a:xfrm>
            <a:off x="2438400" y="543544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不针对第三方</a:t>
            </a:r>
          </a:p>
        </p:txBody>
      </p:sp>
      <p:sp>
        <p:nvSpPr>
          <p:cNvPr id="17" name="矩形 16">
            <a:extLst>
              <a:ext uri="{FF2B5EF4-FFF2-40B4-BE49-F238E27FC236}">
                <a16:creationId xmlns:a16="http://schemas.microsoft.com/office/drawing/2014/main" id="{A0EF3E20-B2DD-4DFB-BD9A-06E2B867F4DC}"/>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58D5ED6F-DFA3-43C8-BFF8-1617E5D4DD4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 name="组合 7">
            <a:extLst>
              <a:ext uri="{FF2B5EF4-FFF2-40B4-BE49-F238E27FC236}">
                <a16:creationId xmlns:a16="http://schemas.microsoft.com/office/drawing/2014/main" id="{B1DA9840-46E4-457D-95F0-B81969451B17}"/>
              </a:ext>
            </a:extLst>
          </p:cNvPr>
          <p:cNvGrpSpPr/>
          <p:nvPr>
            <p:custDataLst>
              <p:tags r:id="rId1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FF52B24A-F959-4790-AEA2-F750AE82692E}"/>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F800B9E1-BFED-4CE2-AF1B-72A76144993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99A2B4D4-BAD1-42C0-B760-47821C9BC7E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7" name="TipText">
              <a:extLst>
                <a:ext uri="{FF2B5EF4-FFF2-40B4-BE49-F238E27FC236}">
                  <a16:creationId xmlns:a16="http://schemas.microsoft.com/office/drawing/2014/main" id="{37FE9F8D-5AC2-41A9-A20F-6F94EB4813F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24C6A2C-3F39-4655-B29E-D340F8CE837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3968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F911146-52DA-4355-8C5C-ED0D64290948}"/>
              </a:ext>
            </a:extLst>
          </p:cNvPr>
          <p:cNvSpPr txBox="1"/>
          <p:nvPr>
            <p:custDataLst>
              <p:tags r:id="rId2"/>
            </p:custDataLst>
          </p:nvPr>
        </p:nvSpPr>
        <p:spPr>
          <a:xfrm>
            <a:off x="1219200" y="1066482"/>
            <a:ext cx="9663430" cy="128016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4. 2013</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年习近平主席与奥巴马总统在安纳伯格庄园会晤</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提出构建中美新型大国关系的概念</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为中美关系指明了正确方向。中美新型大国关系的内涵是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876DD9CC-AF6E-4012-A269-BADAD9E62BA4}"/>
              </a:ext>
            </a:extLst>
          </p:cNvPr>
          <p:cNvSpPr txBox="1"/>
          <p:nvPr>
            <p:custDataLst>
              <p:tags r:id="rId3"/>
            </p:custDataLst>
          </p:nvPr>
        </p:nvSpPr>
        <p:spPr>
          <a:xfrm>
            <a:off x="2438400" y="28636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不冲突</a:t>
            </a:r>
          </a:p>
        </p:txBody>
      </p:sp>
      <p:sp>
        <p:nvSpPr>
          <p:cNvPr id="11" name="矩形 10">
            <a:extLst>
              <a:ext uri="{FF2B5EF4-FFF2-40B4-BE49-F238E27FC236}">
                <a16:creationId xmlns:a16="http://schemas.microsoft.com/office/drawing/2014/main" id="{67066C94-1F9D-4B12-890A-09C3F0970E82}"/>
              </a:ext>
            </a:extLst>
          </p:cNvPr>
          <p:cNvSpPr>
            <a:spLocks noChangeAspect="1"/>
          </p:cNvSpPr>
          <p:nvPr>
            <p:custDataLst>
              <p:tags r:id="rId4"/>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F812DCA3-C9D4-47C9-A757-796CE594960E}"/>
              </a:ext>
            </a:extLst>
          </p:cNvPr>
          <p:cNvSpPr txBox="1"/>
          <p:nvPr>
            <p:custDataLst>
              <p:tags r:id="rId5"/>
            </p:custDataLst>
          </p:nvPr>
        </p:nvSpPr>
        <p:spPr>
          <a:xfrm>
            <a:off x="2438400" y="372094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不对抗</a:t>
            </a:r>
          </a:p>
        </p:txBody>
      </p:sp>
      <p:sp>
        <p:nvSpPr>
          <p:cNvPr id="13" name="矩形 12">
            <a:extLst>
              <a:ext uri="{FF2B5EF4-FFF2-40B4-BE49-F238E27FC236}">
                <a16:creationId xmlns:a16="http://schemas.microsoft.com/office/drawing/2014/main" id="{A63A73AB-B858-4C32-AB43-FD2E89D0F58E}"/>
              </a:ext>
            </a:extLst>
          </p:cNvPr>
          <p:cNvSpPr>
            <a:spLocks noChangeAspect="1"/>
          </p:cNvSpPr>
          <p:nvPr>
            <p:custDataLst>
              <p:tags r:id="rId6"/>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FBB006AA-762C-4168-A1A8-716BF96BFF59}"/>
              </a:ext>
            </a:extLst>
          </p:cNvPr>
          <p:cNvSpPr txBox="1"/>
          <p:nvPr>
            <p:custDataLst>
              <p:tags r:id="rId7"/>
            </p:custDataLst>
          </p:nvPr>
        </p:nvSpPr>
        <p:spPr>
          <a:xfrm>
            <a:off x="24384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相互尊重</a:t>
            </a:r>
          </a:p>
        </p:txBody>
      </p:sp>
      <p:sp>
        <p:nvSpPr>
          <p:cNvPr id="15" name="矩形 14">
            <a:extLst>
              <a:ext uri="{FF2B5EF4-FFF2-40B4-BE49-F238E27FC236}">
                <a16:creationId xmlns:a16="http://schemas.microsoft.com/office/drawing/2014/main" id="{B1DF8FC7-83BA-465D-985E-1AF390770C34}"/>
              </a:ext>
            </a:extLst>
          </p:cNvPr>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2936C927-E485-4442-BED3-3CBB844316B6}"/>
              </a:ext>
            </a:extLst>
          </p:cNvPr>
          <p:cNvSpPr txBox="1"/>
          <p:nvPr>
            <p:custDataLst>
              <p:tags r:id="rId9"/>
            </p:custDataLst>
          </p:nvPr>
        </p:nvSpPr>
        <p:spPr>
          <a:xfrm>
            <a:off x="24384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合作共赢</a:t>
            </a:r>
          </a:p>
        </p:txBody>
      </p:sp>
      <p:sp>
        <p:nvSpPr>
          <p:cNvPr id="17" name="矩形 16">
            <a:extLst>
              <a:ext uri="{FF2B5EF4-FFF2-40B4-BE49-F238E27FC236}">
                <a16:creationId xmlns:a16="http://schemas.microsoft.com/office/drawing/2014/main" id="{9B6841C2-3ABD-4144-966F-11F28B088640}"/>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F86896B9-862A-4002-AE46-4C87AA76856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 name="组合 7">
            <a:extLst>
              <a:ext uri="{FF2B5EF4-FFF2-40B4-BE49-F238E27FC236}">
                <a16:creationId xmlns:a16="http://schemas.microsoft.com/office/drawing/2014/main" id="{368A7962-2580-44C6-ACE1-03134709484F}"/>
              </a:ext>
            </a:extLst>
          </p:cNvPr>
          <p:cNvGrpSpPr/>
          <p:nvPr>
            <p:custDataLst>
              <p:tags r:id="rId1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6DC16518-4B54-4595-B6AD-169D4769DE47}"/>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98DF5D1C-4F78-4DBB-956B-9667628F160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BA4F0BAD-FB22-4E73-8F5A-661DE6B4CD7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7" name="TipText">
              <a:extLst>
                <a:ext uri="{FF2B5EF4-FFF2-40B4-BE49-F238E27FC236}">
                  <a16:creationId xmlns:a16="http://schemas.microsoft.com/office/drawing/2014/main" id="{3018175C-B856-4BFB-86BB-35678FF2883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C1B35B6-A065-4CB9-B3DB-C97E515C0BF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34820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B98BA56-49B5-4A97-88FC-BCFA3BC43691}"/>
              </a:ext>
            </a:extLst>
          </p:cNvPr>
          <p:cNvSpPr txBox="1"/>
          <p:nvPr>
            <p:custDataLst>
              <p:tags r:id="rId2"/>
            </p:custDataLst>
          </p:nvPr>
        </p:nvSpPr>
        <p:spPr>
          <a:xfrm>
            <a:off x="1219200" y="1462723"/>
            <a:ext cx="74853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 (     )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既是中国的海上邻国</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又是中国陆地邻国。</a:t>
            </a:r>
          </a:p>
        </p:txBody>
      </p:sp>
      <p:sp>
        <p:nvSpPr>
          <p:cNvPr id="10" name="文本框 9">
            <a:extLst>
              <a:ext uri="{FF2B5EF4-FFF2-40B4-BE49-F238E27FC236}">
                <a16:creationId xmlns:a16="http://schemas.microsoft.com/office/drawing/2014/main" id="{9175E9F3-89FF-43A6-BAF0-1226680374A4}"/>
              </a:ext>
            </a:extLst>
          </p:cNvPr>
          <p:cNvSpPr txBox="1"/>
          <p:nvPr>
            <p:custDataLst>
              <p:tags r:id="rId3"/>
            </p:custDataLst>
          </p:nvPr>
        </p:nvSpPr>
        <p:spPr>
          <a:xfrm>
            <a:off x="2438400" y="286369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朝鲜</a:t>
            </a:r>
          </a:p>
        </p:txBody>
      </p:sp>
      <p:sp>
        <p:nvSpPr>
          <p:cNvPr id="11" name="矩形 10">
            <a:extLst>
              <a:ext uri="{FF2B5EF4-FFF2-40B4-BE49-F238E27FC236}">
                <a16:creationId xmlns:a16="http://schemas.microsoft.com/office/drawing/2014/main" id="{783C8640-4A63-4A82-AE41-B143E7FC5774}"/>
              </a:ext>
            </a:extLst>
          </p:cNvPr>
          <p:cNvSpPr>
            <a:spLocks noChangeAspect="1"/>
          </p:cNvSpPr>
          <p:nvPr>
            <p:custDataLst>
              <p:tags r:id="rId4"/>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22F8BB19-D15F-46ED-9914-CC7BB1A3E885}"/>
              </a:ext>
            </a:extLst>
          </p:cNvPr>
          <p:cNvSpPr txBox="1"/>
          <p:nvPr>
            <p:custDataLst>
              <p:tags r:id="rId5"/>
            </p:custDataLst>
          </p:nvPr>
        </p:nvSpPr>
        <p:spPr>
          <a:xfrm>
            <a:off x="2438400" y="372094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韩国</a:t>
            </a:r>
          </a:p>
        </p:txBody>
      </p:sp>
      <p:sp>
        <p:nvSpPr>
          <p:cNvPr id="13" name="矩形 12">
            <a:extLst>
              <a:ext uri="{FF2B5EF4-FFF2-40B4-BE49-F238E27FC236}">
                <a16:creationId xmlns:a16="http://schemas.microsoft.com/office/drawing/2014/main" id="{9878D677-5DA8-4EDB-B1F2-AB2ACE91E2E2}"/>
              </a:ext>
            </a:extLst>
          </p:cNvPr>
          <p:cNvSpPr>
            <a:spLocks noChangeAspect="1"/>
          </p:cNvSpPr>
          <p:nvPr>
            <p:custDataLst>
              <p:tags r:id="rId6"/>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112780FA-2710-4A19-BD8E-228CB8493E92}"/>
              </a:ext>
            </a:extLst>
          </p:cNvPr>
          <p:cNvSpPr txBox="1"/>
          <p:nvPr>
            <p:custDataLst>
              <p:tags r:id="rId7"/>
            </p:custDataLst>
          </p:nvPr>
        </p:nvSpPr>
        <p:spPr>
          <a:xfrm>
            <a:off x="2438400" y="457819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越南</a:t>
            </a:r>
          </a:p>
        </p:txBody>
      </p:sp>
      <p:sp>
        <p:nvSpPr>
          <p:cNvPr id="15" name="矩形 14">
            <a:extLst>
              <a:ext uri="{FF2B5EF4-FFF2-40B4-BE49-F238E27FC236}">
                <a16:creationId xmlns:a16="http://schemas.microsoft.com/office/drawing/2014/main" id="{F2532780-EA6A-4006-BD9F-AB7510458A66}"/>
              </a:ext>
            </a:extLst>
          </p:cNvPr>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CC67E025-E304-40A0-BDFA-5805318DDBF4}"/>
              </a:ext>
            </a:extLst>
          </p:cNvPr>
          <p:cNvSpPr txBox="1"/>
          <p:nvPr>
            <p:custDataLst>
              <p:tags r:id="rId9"/>
            </p:custDataLst>
          </p:nvPr>
        </p:nvSpPr>
        <p:spPr>
          <a:xfrm>
            <a:off x="2438400" y="543544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日本</a:t>
            </a:r>
          </a:p>
        </p:txBody>
      </p:sp>
      <p:sp>
        <p:nvSpPr>
          <p:cNvPr id="17" name="矩形 16">
            <a:extLst>
              <a:ext uri="{FF2B5EF4-FFF2-40B4-BE49-F238E27FC236}">
                <a16:creationId xmlns:a16="http://schemas.microsoft.com/office/drawing/2014/main" id="{DE1D5A86-18A9-4EA7-89F9-698FFA56F256}"/>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9F3B3A57-4211-47F4-A5B3-0C21344A1C39}"/>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 name="组合 7">
            <a:extLst>
              <a:ext uri="{FF2B5EF4-FFF2-40B4-BE49-F238E27FC236}">
                <a16:creationId xmlns:a16="http://schemas.microsoft.com/office/drawing/2014/main" id="{5EF46EA9-60C0-4E1D-AE95-44FB5E7E5364}"/>
              </a:ext>
            </a:extLst>
          </p:cNvPr>
          <p:cNvGrpSpPr/>
          <p:nvPr>
            <p:custDataLst>
              <p:tags r:id="rId1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DCB57291-0814-4664-AB29-DFBDC4B6CB33}"/>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5E3D6EF3-5478-4152-AD0F-A6192CA4537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F579275A-D1E9-4D73-B11D-39EEFD110BD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7" name="TipText">
              <a:extLst>
                <a:ext uri="{FF2B5EF4-FFF2-40B4-BE49-F238E27FC236}">
                  <a16:creationId xmlns:a16="http://schemas.microsoft.com/office/drawing/2014/main" id="{F0652A78-DD0C-4A81-A874-B17FACB1279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00A5248-654C-42C8-8755-22170B7496B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4628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D3BF454-7EBA-46CC-973A-F916E7F65689}"/>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C48822AF-A2A8-4547-8835-2BEC30A8F531}"/>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C51F0F40-CE17-4A7F-B040-C01D1E0A61B5}"/>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CF4A40DB-C074-426B-BB9C-FD8B4921F04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790F1B3B-B7A3-4877-83BF-5BDE4D24603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1C4DBAB-8DC5-4FBC-9416-63532B750F19}"/>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B2AD8136-2012-4B71-8F26-DBCD86D5BC81}"/>
              </a:ext>
            </a:extLst>
          </p:cNvPr>
          <p:cNvSpPr txBox="1"/>
          <p:nvPr>
            <p:custDataLst>
              <p:tags r:id="rId4"/>
            </p:custDataLst>
          </p:nvPr>
        </p:nvSpPr>
        <p:spPr>
          <a:xfrm>
            <a:off x="1219200" y="1462723"/>
            <a:ext cx="74853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下列关于美日合作的实质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论述正确的是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D35D9F7B-1192-408C-AD9F-20A628B23A5A}"/>
              </a:ext>
            </a:extLst>
          </p:cNvPr>
          <p:cNvSpPr txBox="1"/>
          <p:nvPr>
            <p:custDataLst>
              <p:tags r:id="rId5"/>
            </p:custDataLst>
          </p:nvPr>
        </p:nvSpPr>
        <p:spPr>
          <a:xfrm>
            <a:off x="2438400" y="286369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基于共同理想的全面合作</a:t>
            </a:r>
          </a:p>
        </p:txBody>
      </p:sp>
      <p:sp>
        <p:nvSpPr>
          <p:cNvPr id="11" name="椭圆 10">
            <a:extLst>
              <a:ext uri="{FF2B5EF4-FFF2-40B4-BE49-F238E27FC236}">
                <a16:creationId xmlns:a16="http://schemas.microsoft.com/office/drawing/2014/main" id="{80D2CC1E-AC3F-4867-80EB-4CCCBDD2AB13}"/>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15C9B1F0-1630-4A3B-80BE-1A2B130692C2}"/>
              </a:ext>
            </a:extLst>
          </p:cNvPr>
          <p:cNvSpPr txBox="1"/>
          <p:nvPr>
            <p:custDataLst>
              <p:tags r:id="rId7"/>
            </p:custDataLst>
          </p:nvPr>
        </p:nvSpPr>
        <p:spPr>
          <a:xfrm>
            <a:off x="2438400" y="372094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基于共同敌人的相互合作</a:t>
            </a:r>
          </a:p>
        </p:txBody>
      </p:sp>
      <p:sp>
        <p:nvSpPr>
          <p:cNvPr id="13" name="椭圆 12">
            <a:extLst>
              <a:ext uri="{FF2B5EF4-FFF2-40B4-BE49-F238E27FC236}">
                <a16:creationId xmlns:a16="http://schemas.microsoft.com/office/drawing/2014/main" id="{BA64BA5E-C5E7-4608-A8AD-3407D59B1572}"/>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B5AD7F21-72CE-41D3-B50A-A8242DBA8B30}"/>
              </a:ext>
            </a:extLst>
          </p:cNvPr>
          <p:cNvSpPr txBox="1"/>
          <p:nvPr>
            <p:custDataLst>
              <p:tags r:id="rId9"/>
            </p:custDataLst>
          </p:nvPr>
        </p:nvSpPr>
        <p:spPr>
          <a:xfrm>
            <a:off x="2438400" y="457819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基于共同朋友的相互合作</a:t>
            </a:r>
          </a:p>
        </p:txBody>
      </p:sp>
      <p:sp>
        <p:nvSpPr>
          <p:cNvPr id="15" name="椭圆 14">
            <a:extLst>
              <a:ext uri="{FF2B5EF4-FFF2-40B4-BE49-F238E27FC236}">
                <a16:creationId xmlns:a16="http://schemas.microsoft.com/office/drawing/2014/main" id="{D58884B8-8E29-42D2-896B-1D8B9E038296}"/>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A9A1D4F-B5A9-48F8-B175-4A4FA6013C66}"/>
              </a:ext>
            </a:extLst>
          </p:cNvPr>
          <p:cNvSpPr txBox="1"/>
          <p:nvPr>
            <p:custDataLst>
              <p:tags r:id="rId11"/>
            </p:custDataLst>
          </p:nvPr>
        </p:nvSpPr>
        <p:spPr>
          <a:xfrm>
            <a:off x="2438400" y="543544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基于共同利益的相互合作</a:t>
            </a:r>
          </a:p>
        </p:txBody>
      </p:sp>
      <p:sp>
        <p:nvSpPr>
          <p:cNvPr id="17" name="椭圆 16">
            <a:extLst>
              <a:ext uri="{FF2B5EF4-FFF2-40B4-BE49-F238E27FC236}">
                <a16:creationId xmlns:a16="http://schemas.microsoft.com/office/drawing/2014/main" id="{881C7F0A-B4FD-4E79-A759-80053E9B3074}"/>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E62658C1-BAE3-4B8C-A092-1D1FDCB8554E}"/>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313063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CA2699D-D027-43AC-AF23-C23B9903D01D}"/>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2F0D0593-7BEA-4FBB-A4A4-ECBE7AC3568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8112AF85-AE6F-4F28-A3C0-91BC2DF3DB7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CF2F5228-FC47-4B75-B23D-70A24516C9F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51C88C6D-4821-4875-8CF7-755BC5EF84F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9B38FB5-B4AC-4283-B5F2-CF051A8161D2}"/>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50D6773E-C699-4DE3-93E7-99EC5034DDDE}"/>
              </a:ext>
            </a:extLst>
          </p:cNvPr>
          <p:cNvSpPr txBox="1"/>
          <p:nvPr>
            <p:custDataLst>
              <p:tags r:id="rId4"/>
            </p:custDataLst>
          </p:nvPr>
        </p:nvSpPr>
        <p:spPr>
          <a:xfrm>
            <a:off x="1219200" y="1462723"/>
            <a:ext cx="63169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在陆地上不与中国接壤的国家是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0A451087-85C4-4EAB-8FBD-2C0F721AB38A}"/>
              </a:ext>
            </a:extLst>
          </p:cNvPr>
          <p:cNvSpPr txBox="1"/>
          <p:nvPr>
            <p:custDataLst>
              <p:tags r:id="rId5"/>
            </p:custDataLst>
          </p:nvPr>
        </p:nvSpPr>
        <p:spPr>
          <a:xfrm>
            <a:off x="2438400" y="286369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朝鲜</a:t>
            </a:r>
          </a:p>
        </p:txBody>
      </p:sp>
      <p:sp>
        <p:nvSpPr>
          <p:cNvPr id="11" name="椭圆 10">
            <a:extLst>
              <a:ext uri="{FF2B5EF4-FFF2-40B4-BE49-F238E27FC236}">
                <a16:creationId xmlns:a16="http://schemas.microsoft.com/office/drawing/2014/main" id="{CED5F88F-03C4-4987-8585-19937AD3614A}"/>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C85978D2-08E4-4ABB-8C04-B5270FD1E508}"/>
              </a:ext>
            </a:extLst>
          </p:cNvPr>
          <p:cNvSpPr txBox="1"/>
          <p:nvPr>
            <p:custDataLst>
              <p:tags r:id="rId7"/>
            </p:custDataLst>
          </p:nvPr>
        </p:nvSpPr>
        <p:spPr>
          <a:xfrm>
            <a:off x="2438400" y="3720941"/>
            <a:ext cx="941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韩国</a:t>
            </a:r>
          </a:p>
        </p:txBody>
      </p:sp>
      <p:sp>
        <p:nvSpPr>
          <p:cNvPr id="13" name="椭圆 12">
            <a:extLst>
              <a:ext uri="{FF2B5EF4-FFF2-40B4-BE49-F238E27FC236}">
                <a16:creationId xmlns:a16="http://schemas.microsoft.com/office/drawing/2014/main" id="{4A8B5907-2FB6-40D3-A106-5FD84AD12AFD}"/>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C38FD3FC-9B06-4703-B9DD-7350EEAC56A3}"/>
              </a:ext>
            </a:extLst>
          </p:cNvPr>
          <p:cNvSpPr txBox="1"/>
          <p:nvPr>
            <p:custDataLst>
              <p:tags r:id="rId9"/>
            </p:custDataLst>
          </p:nvPr>
        </p:nvSpPr>
        <p:spPr>
          <a:xfrm>
            <a:off x="2438400" y="45781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哈萨克斯坦</a:t>
            </a:r>
          </a:p>
        </p:txBody>
      </p:sp>
      <p:sp>
        <p:nvSpPr>
          <p:cNvPr id="15" name="椭圆 14">
            <a:extLst>
              <a:ext uri="{FF2B5EF4-FFF2-40B4-BE49-F238E27FC236}">
                <a16:creationId xmlns:a16="http://schemas.microsoft.com/office/drawing/2014/main" id="{1013C341-DB7C-40FD-8098-FE34B32BA50D}"/>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35FFABA2-53A4-46B8-9712-B7E04ABF3F59}"/>
              </a:ext>
            </a:extLst>
          </p:cNvPr>
          <p:cNvSpPr txBox="1"/>
          <p:nvPr>
            <p:custDataLst>
              <p:tags r:id="rId11"/>
            </p:custDataLst>
          </p:nvPr>
        </p:nvSpPr>
        <p:spPr>
          <a:xfrm>
            <a:off x="2438400" y="543544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塔吉克斯坦</a:t>
            </a:r>
          </a:p>
        </p:txBody>
      </p:sp>
      <p:sp>
        <p:nvSpPr>
          <p:cNvPr id="17" name="椭圆 16">
            <a:extLst>
              <a:ext uri="{FF2B5EF4-FFF2-40B4-BE49-F238E27FC236}">
                <a16:creationId xmlns:a16="http://schemas.microsoft.com/office/drawing/2014/main" id="{71539E70-F995-4337-878C-73D1C9415F7C}"/>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82DD6A13-98C8-4A59-B2BA-A874144883EE}"/>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35250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3A54E23-74B8-43B6-AAB0-89DB60A0EEC1}"/>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E87B348A-B7AF-4355-AD31-14C4E81DBFA2}"/>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4DCD3FB2-C568-4795-86F8-51B1BA87AE50}"/>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442D108A-28DA-4F87-81A4-3EA508BDFAD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ADB6F1F6-6ABD-441B-B74F-0EAAE8B5C3A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3580D57-7268-4D7C-BAA3-0E7139B2F534}"/>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62084924-8D44-4FF6-B07D-42D91806BA0A}"/>
              </a:ext>
            </a:extLst>
          </p:cNvPr>
          <p:cNvSpPr txBox="1"/>
          <p:nvPr>
            <p:custDataLst>
              <p:tags r:id="rId4"/>
            </p:custDataLst>
          </p:nvPr>
        </p:nvSpPr>
        <p:spPr>
          <a:xfrm>
            <a:off x="1219200" y="1462723"/>
            <a:ext cx="71107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关于美国重返亚太的政策理解错误的是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F54E8E34-3382-4B96-9617-478E4FCF086B}"/>
              </a:ext>
            </a:extLst>
          </p:cNvPr>
          <p:cNvSpPr txBox="1"/>
          <p:nvPr>
            <p:custDataLst>
              <p:tags r:id="rId5"/>
            </p:custDataLst>
          </p:nvPr>
        </p:nvSpPr>
        <p:spPr>
          <a:xfrm>
            <a:off x="2438400" y="2863691"/>
            <a:ext cx="4904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介入、干预地区热点问题的处理</a:t>
            </a:r>
          </a:p>
        </p:txBody>
      </p:sp>
      <p:sp>
        <p:nvSpPr>
          <p:cNvPr id="11" name="椭圆 10">
            <a:extLst>
              <a:ext uri="{FF2B5EF4-FFF2-40B4-BE49-F238E27FC236}">
                <a16:creationId xmlns:a16="http://schemas.microsoft.com/office/drawing/2014/main" id="{A1CE300D-A20A-4C6B-ADAE-1C88101AEB9B}"/>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37552114-D04B-445F-9306-25E855529868}"/>
              </a:ext>
            </a:extLst>
          </p:cNvPr>
          <p:cNvSpPr txBox="1"/>
          <p:nvPr>
            <p:custDataLst>
              <p:tags r:id="rId7"/>
            </p:custDataLst>
          </p:nvPr>
        </p:nvSpPr>
        <p:spPr>
          <a:xfrm>
            <a:off x="2438400" y="3720941"/>
            <a:ext cx="5234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政治、军事、经济等方面齐头并进</a:t>
            </a:r>
          </a:p>
        </p:txBody>
      </p:sp>
      <p:sp>
        <p:nvSpPr>
          <p:cNvPr id="13" name="椭圆 12">
            <a:extLst>
              <a:ext uri="{FF2B5EF4-FFF2-40B4-BE49-F238E27FC236}">
                <a16:creationId xmlns:a16="http://schemas.microsoft.com/office/drawing/2014/main" id="{2CE87A39-CA84-41D0-ADFF-F92F3074A0A4}"/>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15FBB3ED-6FBC-4D82-84BE-C14F5405CA51}"/>
              </a:ext>
            </a:extLst>
          </p:cNvPr>
          <p:cNvSpPr txBox="1"/>
          <p:nvPr>
            <p:custDataLst>
              <p:tags r:id="rId9"/>
            </p:custDataLst>
          </p:nvPr>
        </p:nvSpPr>
        <p:spPr>
          <a:xfrm>
            <a:off x="2438400" y="4578191"/>
            <a:ext cx="6885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向亚太地区输送利益以维持在亚洲的霸权地位</a:t>
            </a:r>
          </a:p>
        </p:txBody>
      </p:sp>
      <p:sp>
        <p:nvSpPr>
          <p:cNvPr id="15" name="椭圆 14">
            <a:extLst>
              <a:ext uri="{FF2B5EF4-FFF2-40B4-BE49-F238E27FC236}">
                <a16:creationId xmlns:a16="http://schemas.microsoft.com/office/drawing/2014/main" id="{C4085E6E-BA34-498E-B588-3E2B16528384}"/>
              </a:ext>
            </a:extLst>
          </p:cNvPr>
          <p:cNvSpPr>
            <a:spLocks noChangeAspect="1"/>
          </p:cNvSpPr>
          <p:nvPr>
            <p:custDataLst>
              <p:tags r:id="rId10"/>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A1B77102-2D50-4DB5-9241-BFDF81C4895E}"/>
              </a:ext>
            </a:extLst>
          </p:cNvPr>
          <p:cNvSpPr txBox="1"/>
          <p:nvPr>
            <p:custDataLst>
              <p:tags r:id="rId11"/>
            </p:custDataLst>
          </p:nvPr>
        </p:nvSpPr>
        <p:spPr>
          <a:xfrm>
            <a:off x="2438400" y="5435441"/>
            <a:ext cx="6224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政治上全面参与东亚现有的国际合作机制</a:t>
            </a:r>
          </a:p>
        </p:txBody>
      </p:sp>
      <p:sp>
        <p:nvSpPr>
          <p:cNvPr id="17" name="椭圆 16">
            <a:extLst>
              <a:ext uri="{FF2B5EF4-FFF2-40B4-BE49-F238E27FC236}">
                <a16:creationId xmlns:a16="http://schemas.microsoft.com/office/drawing/2014/main" id="{62C65BE1-AC2D-450B-B3C2-F3C234B17F77}"/>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7755860A-1F44-464B-8CE8-CB05F2452C73}"/>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91978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2554537-E644-418C-B1E8-4ABD5AEEE313}"/>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F529DC29-2A1A-4070-8E60-03A2E72E2633}"/>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980D54FE-FE3D-4D21-BBBC-8E31E7D33DE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A01D9174-1701-48C9-BC56-3AB58AA3D7E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922D0177-9D96-4F12-AF1E-58A150426AE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0D9367F-4A8C-46C3-8323-4E72D2E4D38A}"/>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7FC6E244-C167-428A-A6AE-7F3AE2A58380}"/>
              </a:ext>
            </a:extLst>
          </p:cNvPr>
          <p:cNvSpPr txBox="1"/>
          <p:nvPr>
            <p:custDataLst>
              <p:tags r:id="rId4"/>
            </p:custDataLst>
          </p:nvPr>
        </p:nvSpPr>
        <p:spPr>
          <a:xfrm>
            <a:off x="1219200" y="1462723"/>
            <a:ext cx="7850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下列关于中国安全环境的特点</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表述错误的是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052171DF-42D7-4F99-8149-54108C4B13C2}"/>
              </a:ext>
            </a:extLst>
          </p:cNvPr>
          <p:cNvSpPr txBox="1"/>
          <p:nvPr>
            <p:custDataLst>
              <p:tags r:id="rId5"/>
            </p:custDataLst>
          </p:nvPr>
        </p:nvSpPr>
        <p:spPr>
          <a:xfrm>
            <a:off x="2438400" y="2863691"/>
            <a:ext cx="2592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社会制度多样性</a:t>
            </a:r>
          </a:p>
        </p:txBody>
      </p:sp>
      <p:sp>
        <p:nvSpPr>
          <p:cNvPr id="11" name="椭圆 10">
            <a:extLst>
              <a:ext uri="{FF2B5EF4-FFF2-40B4-BE49-F238E27FC236}">
                <a16:creationId xmlns:a16="http://schemas.microsoft.com/office/drawing/2014/main" id="{A7F9AED8-3659-433F-AE94-D49C9DEE3134}"/>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F7D96676-B11E-49F0-AF88-0F4272BB399E}"/>
              </a:ext>
            </a:extLst>
          </p:cNvPr>
          <p:cNvSpPr txBox="1"/>
          <p:nvPr>
            <p:custDataLst>
              <p:tags r:id="rId7"/>
            </p:custDataLst>
          </p:nvPr>
        </p:nvSpPr>
        <p:spPr>
          <a:xfrm>
            <a:off x="2438400" y="3720941"/>
            <a:ext cx="2922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经济发展差异不大</a:t>
            </a:r>
          </a:p>
        </p:txBody>
      </p:sp>
      <p:sp>
        <p:nvSpPr>
          <p:cNvPr id="13" name="椭圆 12">
            <a:extLst>
              <a:ext uri="{FF2B5EF4-FFF2-40B4-BE49-F238E27FC236}">
                <a16:creationId xmlns:a16="http://schemas.microsoft.com/office/drawing/2014/main" id="{43E890EF-A20F-496A-BC4A-783C88834043}"/>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2CE2764A-1C90-4993-B9D1-C4C1A29DADD4}"/>
              </a:ext>
            </a:extLst>
          </p:cNvPr>
          <p:cNvSpPr txBox="1"/>
          <p:nvPr>
            <p:custDataLst>
              <p:tags r:id="rId9"/>
            </p:custDataLst>
          </p:nvPr>
        </p:nvSpPr>
        <p:spPr>
          <a:xfrm>
            <a:off x="2438400" y="457819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安全问题众多</a:t>
            </a:r>
          </a:p>
        </p:txBody>
      </p:sp>
      <p:sp>
        <p:nvSpPr>
          <p:cNvPr id="15" name="椭圆 14">
            <a:extLst>
              <a:ext uri="{FF2B5EF4-FFF2-40B4-BE49-F238E27FC236}">
                <a16:creationId xmlns:a16="http://schemas.microsoft.com/office/drawing/2014/main" id="{B66725F8-974D-4374-962F-58B30E9BC0B6}"/>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6029084C-62DC-441C-AD49-6A27EEB57019}"/>
              </a:ext>
            </a:extLst>
          </p:cNvPr>
          <p:cNvSpPr txBox="1"/>
          <p:nvPr>
            <p:custDataLst>
              <p:tags r:id="rId11"/>
            </p:custDataLst>
          </p:nvPr>
        </p:nvSpPr>
        <p:spPr>
          <a:xfrm>
            <a:off x="2438400" y="543544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军事强国林立</a:t>
            </a:r>
          </a:p>
        </p:txBody>
      </p:sp>
      <p:sp>
        <p:nvSpPr>
          <p:cNvPr id="17" name="椭圆 16">
            <a:extLst>
              <a:ext uri="{FF2B5EF4-FFF2-40B4-BE49-F238E27FC236}">
                <a16:creationId xmlns:a16="http://schemas.microsoft.com/office/drawing/2014/main" id="{AA7BA0FD-FAA2-4E88-9B27-C6A0E795CB44}"/>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2F29FB01-637B-4408-B7D1-D957479B9E34}"/>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35893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AB1ABE-3E77-4B59-9E9C-00B528FAFDEA}"/>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54BE158E-4B63-4C6A-8184-B42BC52E279B}"/>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F4490058-1B6D-4033-87C5-F66B108555F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06CC5FA5-ACF7-431E-BBD5-7BACB533F3C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095E1F29-D61D-4737-B0AB-8982DA54BCD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654F1D7-1967-4479-A456-1124E0B3E75F}"/>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A2CE7EA5-E918-49B1-BA4A-226C44EE6601}"/>
              </a:ext>
            </a:extLst>
          </p:cNvPr>
          <p:cNvSpPr txBox="1"/>
          <p:nvPr>
            <p:custDataLst>
              <p:tags r:id="rId4"/>
            </p:custDataLst>
          </p:nvPr>
        </p:nvSpPr>
        <p:spPr>
          <a:xfrm>
            <a:off x="1219200" y="1462723"/>
            <a:ext cx="93872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以下哪一项不是印度立足于全面发展的军事战略调整</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F12300A2-B643-4AE2-8781-E4AF4F8D97F6}"/>
              </a:ext>
            </a:extLst>
          </p:cNvPr>
          <p:cNvSpPr txBox="1"/>
          <p:nvPr>
            <p:custDataLst>
              <p:tags r:id="rId5"/>
            </p:custDataLst>
          </p:nvPr>
        </p:nvSpPr>
        <p:spPr>
          <a:xfrm>
            <a:off x="2438400" y="2863691"/>
            <a:ext cx="42437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从区域威慑向战略威慑转变</a:t>
            </a:r>
          </a:p>
        </p:txBody>
      </p:sp>
      <p:sp>
        <p:nvSpPr>
          <p:cNvPr id="11" name="椭圆 10">
            <a:extLst>
              <a:ext uri="{FF2B5EF4-FFF2-40B4-BE49-F238E27FC236}">
                <a16:creationId xmlns:a16="http://schemas.microsoft.com/office/drawing/2014/main" id="{B44818CC-85FF-463B-ADBD-F9D8D9B6B5AD}"/>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CF1281E5-DC5A-4E4B-84AE-36FC119BF942}"/>
              </a:ext>
            </a:extLst>
          </p:cNvPr>
          <p:cNvSpPr txBox="1"/>
          <p:nvPr>
            <p:custDataLst>
              <p:tags r:id="rId7"/>
            </p:custDataLst>
          </p:nvPr>
        </p:nvSpPr>
        <p:spPr>
          <a:xfrm>
            <a:off x="2438400" y="3720941"/>
            <a:ext cx="3913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从常规战略向核战略转变</a:t>
            </a:r>
          </a:p>
        </p:txBody>
      </p:sp>
      <p:sp>
        <p:nvSpPr>
          <p:cNvPr id="13" name="椭圆 12">
            <a:extLst>
              <a:ext uri="{FF2B5EF4-FFF2-40B4-BE49-F238E27FC236}">
                <a16:creationId xmlns:a16="http://schemas.microsoft.com/office/drawing/2014/main" id="{A8F96578-4B05-4F89-B39D-DFB2CDF326DA}"/>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99B90B1F-734C-4E66-95D5-78CD571D5BD3}"/>
              </a:ext>
            </a:extLst>
          </p:cNvPr>
          <p:cNvSpPr txBox="1"/>
          <p:nvPr>
            <p:custDataLst>
              <p:tags r:id="rId9"/>
            </p:custDataLst>
          </p:nvPr>
        </p:nvSpPr>
        <p:spPr>
          <a:xfrm>
            <a:off x="2438400" y="4578191"/>
            <a:ext cx="4573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近俄亲美在大国之间左右逢源</a:t>
            </a:r>
          </a:p>
        </p:txBody>
      </p:sp>
      <p:sp>
        <p:nvSpPr>
          <p:cNvPr id="15" name="椭圆 14">
            <a:extLst>
              <a:ext uri="{FF2B5EF4-FFF2-40B4-BE49-F238E27FC236}">
                <a16:creationId xmlns:a16="http://schemas.microsoft.com/office/drawing/2014/main" id="{DEB4907E-4AEC-4CE4-8874-FCCC170990C1}"/>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AE372A3E-F338-4E8C-BA8E-1CE31022F105}"/>
              </a:ext>
            </a:extLst>
          </p:cNvPr>
          <p:cNvSpPr txBox="1"/>
          <p:nvPr>
            <p:custDataLst>
              <p:tags r:id="rId11"/>
            </p:custDataLst>
          </p:nvPr>
        </p:nvSpPr>
        <p:spPr>
          <a:xfrm>
            <a:off x="2438400" y="5435441"/>
            <a:ext cx="4573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从进攻战略到防守战略的转变</a:t>
            </a:r>
          </a:p>
        </p:txBody>
      </p:sp>
      <p:sp>
        <p:nvSpPr>
          <p:cNvPr id="17" name="椭圆 16">
            <a:extLst>
              <a:ext uri="{FF2B5EF4-FFF2-40B4-BE49-F238E27FC236}">
                <a16:creationId xmlns:a16="http://schemas.microsoft.com/office/drawing/2014/main" id="{50430087-EE5F-4E65-BE15-06FC43129000}"/>
              </a:ext>
            </a:extLst>
          </p:cNvPr>
          <p:cNvSpPr>
            <a:spLocks noChangeAspect="1"/>
          </p:cNvSpPr>
          <p:nvPr>
            <p:custDataLst>
              <p:tags r:id="rId12"/>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8B1F71CA-6E72-4DC3-BE05-F2587AC98DDB}"/>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251982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744E334-8BF9-4E8E-864D-CB48B373F9E2}"/>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7A72469C-B63B-42B0-8153-26C41C02435D}"/>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C631A8E5-2AFF-44C1-80C3-D601C25BB44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DBB9B5EC-81BE-4FDD-B2DA-9DD72F52B20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C03AF5AC-F223-460B-952D-3408B2E54F1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3441227-FB92-4C18-AF15-EC136F439417}"/>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BAF1E5EB-27B4-4B52-8A76-F7CF818757EB}"/>
              </a:ext>
            </a:extLst>
          </p:cNvPr>
          <p:cNvSpPr txBox="1"/>
          <p:nvPr>
            <p:custDataLst>
              <p:tags r:id="rId4"/>
            </p:custDataLst>
          </p:nvPr>
        </p:nvSpPr>
        <p:spPr>
          <a:xfrm>
            <a:off x="1219200" y="1462723"/>
            <a:ext cx="70758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关于目前国际战略形势表述错误的是</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10" name="文本框 9">
            <a:extLst>
              <a:ext uri="{FF2B5EF4-FFF2-40B4-BE49-F238E27FC236}">
                <a16:creationId xmlns:a16="http://schemas.microsoft.com/office/drawing/2014/main" id="{05F0A571-BAD4-4F86-A223-AA828959B17C}"/>
              </a:ext>
            </a:extLst>
          </p:cNvPr>
          <p:cNvSpPr txBox="1"/>
          <p:nvPr>
            <p:custDataLst>
              <p:tags r:id="rId5"/>
            </p:custDataLst>
          </p:nvPr>
        </p:nvSpPr>
        <p:spPr>
          <a:xfrm>
            <a:off x="2438400" y="2863691"/>
            <a:ext cx="3253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各方关系将日趋简单</a:t>
            </a:r>
          </a:p>
        </p:txBody>
      </p:sp>
      <p:sp>
        <p:nvSpPr>
          <p:cNvPr id="11" name="椭圆 10">
            <a:extLst>
              <a:ext uri="{FF2B5EF4-FFF2-40B4-BE49-F238E27FC236}">
                <a16:creationId xmlns:a16="http://schemas.microsoft.com/office/drawing/2014/main" id="{94EFC6C0-ED81-4B7E-8C19-165838948759}"/>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EB23F3FE-AFDE-45D3-8993-467C58E767C1}"/>
              </a:ext>
            </a:extLst>
          </p:cNvPr>
          <p:cNvSpPr txBox="1"/>
          <p:nvPr>
            <p:custDataLst>
              <p:tags r:id="rId7"/>
            </p:custDataLst>
          </p:nvPr>
        </p:nvSpPr>
        <p:spPr>
          <a:xfrm>
            <a:off x="2438400" y="372094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国际战略力量此消彼长</a:t>
            </a:r>
          </a:p>
        </p:txBody>
      </p:sp>
      <p:sp>
        <p:nvSpPr>
          <p:cNvPr id="13" name="椭圆 12">
            <a:extLst>
              <a:ext uri="{FF2B5EF4-FFF2-40B4-BE49-F238E27FC236}">
                <a16:creationId xmlns:a16="http://schemas.microsoft.com/office/drawing/2014/main" id="{756444F2-841D-482B-A201-B5FD3621FB0A}"/>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ADBACB93-0E83-4076-AD25-779FAD316786}"/>
              </a:ext>
            </a:extLst>
          </p:cNvPr>
          <p:cNvSpPr txBox="1"/>
          <p:nvPr>
            <p:custDataLst>
              <p:tags r:id="rId9"/>
            </p:custDataLst>
          </p:nvPr>
        </p:nvSpPr>
        <p:spPr>
          <a:xfrm>
            <a:off x="2438400" y="457819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大国战略竞争趋于激烈</a:t>
            </a:r>
          </a:p>
        </p:txBody>
      </p:sp>
      <p:sp>
        <p:nvSpPr>
          <p:cNvPr id="15" name="椭圆 14">
            <a:extLst>
              <a:ext uri="{FF2B5EF4-FFF2-40B4-BE49-F238E27FC236}">
                <a16:creationId xmlns:a16="http://schemas.microsoft.com/office/drawing/2014/main" id="{2D4B1050-C268-425A-8702-25E2AFAC1A35}"/>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9C3FBF21-46E4-4550-9AE3-A10AE0B03B64}"/>
              </a:ext>
            </a:extLst>
          </p:cNvPr>
          <p:cNvSpPr txBox="1"/>
          <p:nvPr>
            <p:custDataLst>
              <p:tags r:id="rId11"/>
            </p:custDataLst>
          </p:nvPr>
        </p:nvSpPr>
        <p:spPr>
          <a:xfrm>
            <a:off x="2438400" y="543544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国际安全威胁新旧交织</a:t>
            </a:r>
          </a:p>
        </p:txBody>
      </p:sp>
      <p:sp>
        <p:nvSpPr>
          <p:cNvPr id="17" name="椭圆 16">
            <a:extLst>
              <a:ext uri="{FF2B5EF4-FFF2-40B4-BE49-F238E27FC236}">
                <a16:creationId xmlns:a16="http://schemas.microsoft.com/office/drawing/2014/main" id="{F9BC2ECC-DA77-4AD8-863D-BDFE07F83B77}"/>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A35B0AE8-580E-42D3-B4A6-813AABDD646A}"/>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386842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A6895CD-8424-4849-B849-40A551157367}"/>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E1D51B3C-8A34-423A-B66F-47D5E131C9CD}"/>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olorBlock">
              <a:extLst>
                <a:ext uri="{FF2B5EF4-FFF2-40B4-BE49-F238E27FC236}">
                  <a16:creationId xmlns:a16="http://schemas.microsoft.com/office/drawing/2014/main" id="{6D1397BE-6A1F-4B19-AD13-9830CD07D76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ypeText">
              <a:extLst>
                <a:ext uri="{FF2B5EF4-FFF2-40B4-BE49-F238E27FC236}">
                  <a16:creationId xmlns:a16="http://schemas.microsoft.com/office/drawing/2014/main" id="{7E935F7A-D147-4513-99D8-A7C3975E467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63889679-5D6A-4B35-B412-571443264EB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D6A8EF8-CDE5-4CEE-ADD3-80C1E6C62E14}"/>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9" name="文本框 8">
            <a:extLst>
              <a:ext uri="{FF2B5EF4-FFF2-40B4-BE49-F238E27FC236}">
                <a16:creationId xmlns:a16="http://schemas.microsoft.com/office/drawing/2014/main" id="{3D872B1B-52AB-4977-A2E6-060EB351AEB9}"/>
              </a:ext>
            </a:extLst>
          </p:cNvPr>
          <p:cNvSpPr txBox="1"/>
          <p:nvPr>
            <p:custDataLst>
              <p:tags r:id="rId4"/>
            </p:custDataLst>
          </p:nvPr>
        </p:nvSpPr>
        <p:spPr>
          <a:xfrm>
            <a:off x="1219200" y="1462723"/>
            <a:ext cx="69773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陆地上与中国有共同边界的国家有</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p>
        </p:txBody>
      </p:sp>
      <p:sp>
        <p:nvSpPr>
          <p:cNvPr id="10" name="文本框 9">
            <a:extLst>
              <a:ext uri="{FF2B5EF4-FFF2-40B4-BE49-F238E27FC236}">
                <a16:creationId xmlns:a16="http://schemas.microsoft.com/office/drawing/2014/main" id="{E0582E78-C802-4056-BCA2-BE714D511272}"/>
              </a:ext>
            </a:extLst>
          </p:cNvPr>
          <p:cNvSpPr txBox="1"/>
          <p:nvPr>
            <p:custDataLst>
              <p:tags r:id="rId5"/>
            </p:custDataLst>
          </p:nvPr>
        </p:nvSpPr>
        <p:spPr>
          <a:xfrm>
            <a:off x="2438400" y="2863691"/>
            <a:ext cx="668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BFD87BA-367F-4368-9CF1-1DF7DD304FDE}"/>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66F01963-19C6-4BAE-857E-A9B13567D1A0}"/>
              </a:ext>
            </a:extLst>
          </p:cNvPr>
          <p:cNvSpPr txBox="1"/>
          <p:nvPr>
            <p:custDataLst>
              <p:tags r:id="rId7"/>
            </p:custDataLst>
          </p:nvPr>
        </p:nvSpPr>
        <p:spPr>
          <a:xfrm>
            <a:off x="2438400" y="3720941"/>
            <a:ext cx="668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73CC95A-2EB6-49D3-B643-B86FA3886095}"/>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5D61773C-8785-4544-A062-2A54E7305527}"/>
              </a:ext>
            </a:extLst>
          </p:cNvPr>
          <p:cNvSpPr txBox="1"/>
          <p:nvPr>
            <p:custDataLst>
              <p:tags r:id="rId9"/>
            </p:custDataLst>
          </p:nvPr>
        </p:nvSpPr>
        <p:spPr>
          <a:xfrm>
            <a:off x="2438400" y="4578191"/>
            <a:ext cx="668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428F76CF-DEF5-4868-94A8-AE6A3060BB44}"/>
              </a:ext>
            </a:extLst>
          </p:cNvPr>
          <p:cNvSpPr>
            <a:spLocks noChangeAspect="1"/>
          </p:cNvSpPr>
          <p:nvPr>
            <p:custDataLst>
              <p:tags r:id="rId10"/>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BDECEB3A-DC3E-4D14-B70A-B4BBED3622C9}"/>
              </a:ext>
            </a:extLst>
          </p:cNvPr>
          <p:cNvSpPr txBox="1"/>
          <p:nvPr>
            <p:custDataLst>
              <p:tags r:id="rId11"/>
            </p:custDataLst>
          </p:nvPr>
        </p:nvSpPr>
        <p:spPr>
          <a:xfrm>
            <a:off x="2438400" y="5435441"/>
            <a:ext cx="668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4CB03076-0AD8-423F-AC09-5FFF9676207A}"/>
              </a:ext>
            </a:extLst>
          </p:cNvPr>
          <p:cNvSpPr>
            <a:spLocks noChangeAspect="1"/>
          </p:cNvSpPr>
          <p:nvPr>
            <p:custDataLst>
              <p:tags r:id="rId12"/>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76D25A76-06CD-42E1-9542-2F9B9EAC02CE}"/>
              </a:ext>
            </a:extLst>
          </p:cNvPr>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Tree>
    <p:custDataLst>
      <p:tags r:id="rId1"/>
    </p:custDataLst>
    <p:extLst>
      <p:ext uri="{BB962C8B-B14F-4D97-AF65-F5344CB8AC3E}">
        <p14:creationId xmlns:p14="http://schemas.microsoft.com/office/powerpoint/2010/main" val="180299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2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3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MA"/>
</p:tagLst>
</file>

<file path=ppt/tags/tag3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1189</Words>
  <Application>Microsoft Office PowerPoint</Application>
  <PresentationFormat>宽屏</PresentationFormat>
  <Paragraphs>300</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Microsoft Yahei</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玲 孙</dc:creator>
  <cp:lastModifiedBy>玲 孙</cp:lastModifiedBy>
  <cp:revision>3</cp:revision>
  <dcterms:created xsi:type="dcterms:W3CDTF">2019-10-15T03:47:22Z</dcterms:created>
  <dcterms:modified xsi:type="dcterms:W3CDTF">2019-10-15T03:50:24Z</dcterms:modified>
</cp:coreProperties>
</file>