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3" r:id="rId3"/>
    <p:sldId id="257" r:id="rId4"/>
    <p:sldId id="294" r:id="rId5"/>
    <p:sldId id="258" r:id="rId6"/>
    <p:sldId id="259" r:id="rId7"/>
    <p:sldId id="260" r:id="rId8"/>
    <p:sldId id="261" r:id="rId9"/>
    <p:sldId id="305" r:id="rId10"/>
    <p:sldId id="304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25"/>
    <p:restoredTop sz="94612"/>
  </p:normalViewPr>
  <p:slideViewPr>
    <p:cSldViewPr showGuides="1">
      <p:cViewPr varScale="1">
        <p:scale>
          <a:sx n="85" d="100"/>
          <a:sy n="85" d="100"/>
        </p:scale>
        <p:origin x="1856" y="168"/>
      </p:cViewPr>
      <p:guideLst>
        <p:guide orient="horz" pos="4272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5E6EF8-1B64-1140-A9B6-3AA087834CB7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12F525-3058-9A48-ABC7-BBC3FF2BADB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" altLang="zh-CN" sz="1200"/>
            </a:fld>
            <a:endParaRPr lang="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C228DF-1F53-0748-8D8D-EC0C7C5EF6E8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37E1C-786B-604D-9D26-1C4282C19297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F500D1-EA27-BF44-9313-B34B129CBA3B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F8FDE2-243D-4347-9092-39517BEA07CA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7E88EF-2040-D24A-A5BA-F7B59BA1898E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FE4A3E-AD69-314B-B909-F810D1F5BB67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D459C3-5A52-E740-BE8F-0A47F78EC5B0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D88F0-455A-D247-97FE-C972346BE43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92F8A-00D5-E04E-9648-B8C0CFAC722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39B7AD-37C4-4446-BE4A-02D3FDD71B03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15588C-011F-574A-8E74-A2407F4BC42D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2.wav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FD4D7D-D897-9745-92E7-E2C2D8B90BBA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r">
              <a:defRPr sz="1400" b="1"/>
            </a:lvl1pPr>
          </a:lstStyle>
          <a:p>
            <a:pPr lvl="0" eaLnBrk="1" hangingPunct="1"/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AutoShape 6">
            <a:hlinkClick r:id="" action="ppaction://hlinkshowjump?jump=previous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13025" y="6561138"/>
            <a:ext cx="1304925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p>
            <a:pPr lvl="0" algn="ctr">
              <a:buNone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上页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1" name="AutoShape 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p>
            <a:pPr lvl="0" algn="ctr">
              <a:buNone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下页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AutoShape 8">
            <a:hlinkClick r:id="" action="ppaction://noaction" highlightClick="1">
              <a:snd r:embed="rId12" name="zr1454.wav"/>
            </a:hlinkClick>
            <a:hlinkHover r:id="" action="ppaction://noaction" highlightClick="1">
              <a:snd r:embed="rId13" name="zr547.wav"/>
            </a:hlinkHover>
          </p:cNvPr>
          <p:cNvSpPr>
            <a:spLocks noChangeArrowheads="1"/>
          </p:cNvSpPr>
          <p:nvPr/>
        </p:nvSpPr>
        <p:spPr bwMode="auto">
          <a:xfrm>
            <a:off x="7837488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S Outlook" panose="05010100010000000000" pitchFamily="2" charset="2"/>
              </a:rPr>
              <a:t>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S Outlook" panose="05010100010000000000" pitchFamily="2" charset="2"/>
            </a:endParaRPr>
          </a:p>
        </p:txBody>
      </p:sp>
      <p:sp>
        <p:nvSpPr>
          <p:cNvPr id="1033" name="AutoShape 9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p>
            <a:pPr lvl="0" algn="ctr">
              <a:buNone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结束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" name="AutoShape 10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917950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返回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AutoShape 11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AutoShape 12">
            <a:hlinkClick r:id="" action="ppaction://hlinkshowjump?jump=firs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06513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p>
            <a:pPr lvl="0" algn="ctr">
              <a:buNone/>
            </a:pPr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首页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kltian@hfut.edu.cn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1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82946" name="标题 1"/>
          <p:cNvSpPr>
            <a:spLocks noGrp="1"/>
          </p:cNvSpPr>
          <p:nvPr>
            <p:ph type="ctrTitle" idx="4294967295"/>
          </p:nvPr>
        </p:nvSpPr>
        <p:spPr>
          <a:xfrm>
            <a:off x="1027113" y="2276475"/>
            <a:ext cx="77724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Laplace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变换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Rectangle 2"/>
          <p:cNvSpPr txBox="1"/>
          <p:nvPr/>
        </p:nvSpPr>
        <p:spPr>
          <a:xfrm>
            <a:off x="1042988" y="4356259"/>
            <a:ext cx="436880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为什么引入</a:t>
            </a:r>
            <a:r>
              <a:rPr lang="en-US" altLang="zh-CN" sz="2800" b="1">
                <a:solidFill>
                  <a:schemeClr val="tx2"/>
                </a:solidFill>
              </a:rPr>
              <a:t>Laplace</a:t>
            </a:r>
            <a:r>
              <a:rPr lang="zh-CN" altLang="en-US" sz="2800" b="1">
                <a:solidFill>
                  <a:schemeClr val="tx2"/>
                </a:solidFill>
              </a:rPr>
              <a:t>变换？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1068388" y="5219700"/>
            <a:ext cx="41036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/>
              <a:t>傅里叶变换有局限</a:t>
            </a:r>
            <a:endParaRPr lang="zh-CN" altLang="en-US" sz="2800" b="1"/>
          </a:p>
        </p:txBody>
      </p:sp>
      <p:pic>
        <p:nvPicPr>
          <p:cNvPr id="153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5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Laplace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变换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124" name="Text Box 3"/>
          <p:cNvSpPr txBox="1"/>
          <p:nvPr/>
        </p:nvSpPr>
        <p:spPr>
          <a:xfrm>
            <a:off x="1752600" y="2074863"/>
            <a:ext cx="6019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第一节     </a:t>
            </a:r>
            <a:r>
              <a:rPr lang="en-US" altLang="zh-CN">
                <a:solidFill>
                  <a:srgbClr val="0D0D0D"/>
                </a:solidFill>
                <a:ea typeface="黑体" panose="02010609060101010101" pitchFamily="49" charset="-122"/>
              </a:rPr>
              <a:t>Laplace</a:t>
            </a: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变换的定义</a:t>
            </a:r>
            <a:endParaRPr lang="zh-CN" altLang="en-US">
              <a:solidFill>
                <a:srgbClr val="0D0D0D"/>
              </a:solidFill>
              <a:ea typeface="黑体" panose="02010609060101010101" pitchFamily="49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1752600" y="2792413"/>
            <a:ext cx="6934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第二节     </a:t>
            </a:r>
            <a:r>
              <a:rPr lang="en-US" altLang="zh-CN">
                <a:solidFill>
                  <a:srgbClr val="0D0D0D"/>
                </a:solidFill>
                <a:ea typeface="黑体" panose="02010609060101010101" pitchFamily="49" charset="-122"/>
              </a:rPr>
              <a:t>Laplace</a:t>
            </a: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变换的性质</a:t>
            </a:r>
            <a:endParaRPr lang="zh-CN" altLang="en-US">
              <a:solidFill>
                <a:srgbClr val="0D0D0D"/>
              </a:solidFill>
              <a:ea typeface="黑体" panose="02010609060101010101" pitchFamily="49" charset="-122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1752600" y="4289425"/>
            <a:ext cx="6019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第四节     </a:t>
            </a:r>
            <a:r>
              <a:rPr lang="en-US" altLang="zh-CN">
                <a:solidFill>
                  <a:srgbClr val="0D0D0D"/>
                </a:solidFill>
                <a:ea typeface="黑体" panose="02010609060101010101" pitchFamily="49" charset="-122"/>
              </a:rPr>
              <a:t>Laplace</a:t>
            </a: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逆变换</a:t>
            </a:r>
            <a:endParaRPr lang="zh-CN" altLang="en-US">
              <a:solidFill>
                <a:srgbClr val="0D0D0D"/>
              </a:solidFill>
              <a:ea typeface="黑体" panose="02010609060101010101" pitchFamily="49" charset="-122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1752600" y="3497263"/>
            <a:ext cx="274955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第三节     卷积</a:t>
            </a:r>
            <a:endParaRPr lang="zh-CN" altLang="en-US">
              <a:solidFill>
                <a:srgbClr val="0D0D0D"/>
              </a:solidFill>
              <a:ea typeface="黑体" panose="02010609060101010101" pitchFamily="49" charset="-122"/>
            </a:endParaRPr>
          </a:p>
        </p:txBody>
      </p:sp>
      <p:sp>
        <p:nvSpPr>
          <p:cNvPr id="16391" name="AutoShape 25">
            <a:hlinkClick r:id="rId1" action="ppaction://hlinkshowjump?jump=endshow"/>
          </p:cNvPr>
          <p:cNvSpPr/>
          <p:nvPr/>
        </p:nvSpPr>
        <p:spPr>
          <a:xfrm>
            <a:off x="8094663" y="5997575"/>
            <a:ext cx="539750" cy="539750"/>
          </a:xfrm>
          <a:prstGeom prst="actionButtonReturn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/>
          </a:p>
        </p:txBody>
      </p:sp>
      <p:sp>
        <p:nvSpPr>
          <p:cNvPr id="5134" name="Text Box 31"/>
          <p:cNvSpPr txBox="1"/>
          <p:nvPr/>
        </p:nvSpPr>
        <p:spPr>
          <a:xfrm>
            <a:off x="1763713" y="5010150"/>
            <a:ext cx="533241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第五节     </a:t>
            </a:r>
            <a:r>
              <a:rPr lang="en-US" altLang="zh-CN">
                <a:solidFill>
                  <a:srgbClr val="0D0D0D"/>
                </a:solidFill>
                <a:ea typeface="黑体" panose="02010609060101010101" pitchFamily="49" charset="-122"/>
              </a:rPr>
              <a:t>Laplace</a:t>
            </a:r>
            <a:r>
              <a:rPr lang="zh-CN" altLang="en-US">
                <a:solidFill>
                  <a:srgbClr val="0D0D0D"/>
                </a:solidFill>
                <a:ea typeface="黑体" panose="02010609060101010101" pitchFamily="49" charset="-122"/>
              </a:rPr>
              <a:t>变换的应用</a:t>
            </a:r>
            <a:endParaRPr lang="zh-CN" altLang="en-US">
              <a:solidFill>
                <a:srgbClr val="0D0D0D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27" grpId="0"/>
      <p:bldP spid="5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09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611188" y="188913"/>
            <a:ext cx="6262687" cy="731837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b="1"/>
              <a:t>引入</a:t>
            </a:r>
            <a:r>
              <a:rPr lang="en-US" altLang="zh-CN" sz="3600" b="1"/>
              <a:t>Laplace</a:t>
            </a:r>
            <a:r>
              <a:rPr lang="zh-CN" altLang="en-US" sz="3600" b="1"/>
              <a:t>变换 </a:t>
            </a:r>
            <a:endParaRPr lang="zh-CN" altLang="en-US" sz="3600" b="1"/>
          </a:p>
        </p:txBody>
      </p:sp>
      <p:graphicFrame>
        <p:nvGraphicFramePr>
          <p:cNvPr id="6144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54355" y="3263900"/>
          <a:ext cx="6707505" cy="230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768600" imgH="914400" progId="Equation.DSMT4">
                  <p:embed/>
                </p:oleObj>
              </mc:Choice>
              <mc:Fallback>
                <p:oleObj name="" r:id="rId1" imgW="2768600" imgH="914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54355" y="3263900"/>
                        <a:ext cx="6707505" cy="23006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539750" y="1052830"/>
          <a:ext cx="8304530" cy="202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073400" imgH="723900" progId="Equation.DSMT4">
                  <p:embed/>
                </p:oleObj>
              </mc:Choice>
              <mc:Fallback>
                <p:oleObj name="" r:id="rId3" imgW="3073400" imgH="723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39750" y="1052830"/>
                        <a:ext cx="8304530" cy="20275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Text Box 3"/>
              <p:cNvSpPr txBox="1"/>
              <p:nvPr/>
            </p:nvSpPr>
            <p:spPr>
              <a:xfrm>
                <a:off x="467995" y="5804853"/>
                <a:ext cx="6019800" cy="5219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>
                    <a:solidFill>
                      <a:srgbClr val="0D0D0D"/>
                    </a:solidFill>
                    <a:ea typeface="黑体" panose="02010609060101010101" pitchFamily="49" charset="-122"/>
                  </a:rPr>
                  <a:t>这里</a:t>
                </a:r>
                <a:r>
                  <a:rPr lang="en-US" altLang="zh-CN" sz="2800">
                    <a:solidFill>
                      <a:srgbClr val="0D0D0D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en-US" altLang="zh-CN" sz="2800" i="1">
                    <a:solidFill>
                      <a:srgbClr val="0D0D0D"/>
                    </a:solidFill>
                    <a:ea typeface="黑体" panose="02010609060101010101" pitchFamily="49" charset="-122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D0D0D"/>
                        </a:solidFill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2800" i="1">
                        <a:solidFill>
                          <a:srgbClr val="0D0D0D"/>
                        </a:solidFill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0D0D0D"/>
                        </a:solidFill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2800" i="1">
                        <a:solidFill>
                          <a:srgbClr val="0D0D0D"/>
                        </a:solidFill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𝜔</m:t>
                    </m:r>
                  </m:oMath>
                </a14:m>
                <a:r>
                  <a:rPr lang="en-US" altLang="zh-CN" sz="2800" i="1">
                    <a:solidFill>
                      <a:srgbClr val="0D0D0D"/>
                    </a:solidFill>
                    <a:ea typeface="黑体" panose="02010609060101010101" pitchFamily="49" charset="-122"/>
                  </a:rPr>
                  <a:t>.</a:t>
                </a:r>
                <a:endParaRPr lang="en-US" altLang="zh-CN" sz="2800" i="1">
                  <a:solidFill>
                    <a:srgbClr val="0D0D0D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12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5" y="5804853"/>
                <a:ext cx="6019800" cy="521970"/>
              </a:xfrm>
              <a:prstGeom prst="rect">
                <a:avLst/>
              </a:prstGeom>
              <a:blipFill rotWithShape="1">
                <a:blip r:embed="rId5"/>
                <a:stretch>
                  <a:fillRect t="-61" b="6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3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2075" y="1785938"/>
          <a:ext cx="8985250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7160000" imgH="61102875" progId="Equation.DSMT4">
                  <p:embed/>
                </p:oleObj>
              </mc:Choice>
              <mc:Fallback>
                <p:oleObj name="" r:id="rId1" imgW="137160000" imgH="6110287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75" y="1785938"/>
                        <a:ext cx="8985250" cy="400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/>
          <p:nvPr/>
        </p:nvSpPr>
        <p:spPr>
          <a:xfrm>
            <a:off x="250825" y="1125538"/>
            <a:ext cx="2566988" cy="57943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>
                <a:solidFill>
                  <a:schemeClr val="accent2"/>
                </a:solidFill>
              </a:rPr>
              <a:t>1.</a:t>
            </a:r>
            <a:r>
              <a:rPr lang="en-US" altLang="zh-CN" b="1"/>
              <a:t> </a:t>
            </a:r>
            <a:r>
              <a:rPr lang="zh-CN" altLang="en-US" b="1">
                <a:solidFill>
                  <a:schemeClr val="accent2"/>
                </a:solidFill>
              </a:rPr>
              <a:t>定义：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1763713" y="476250"/>
            <a:ext cx="5616575" cy="6413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>
                <a:solidFill>
                  <a:schemeClr val="accent2"/>
                </a:solidFill>
              </a:rPr>
              <a:t>第一节    拉氏变换的定义</a:t>
            </a:r>
            <a:endParaRPr lang="zh-CN" altLang="en-US" sz="3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7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323850" y="476250"/>
            <a:ext cx="8612188" cy="3425825"/>
          </a:xfrm>
          <a:ln/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3366FF"/>
                </a:solidFill>
              </a:rPr>
              <a:t>拉氏变换的存在定理</a:t>
            </a:r>
            <a:r>
              <a:rPr lang="zh-CN" altLang="en-US" sz="2800"/>
              <a:t>  </a:t>
            </a:r>
            <a:r>
              <a:rPr lang="zh-CN" altLang="en-US" sz="2800">
                <a:solidFill>
                  <a:schemeClr val="tx1"/>
                </a:solidFill>
              </a:rPr>
              <a:t>若函数</a:t>
            </a:r>
            <a:r>
              <a:rPr lang="en-US" altLang="zh-CN" sz="2800" i="1">
                <a:solidFill>
                  <a:schemeClr val="tx1"/>
                </a:solidFill>
              </a:rPr>
              <a:t>f 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en-US" altLang="zh-CN" sz="2800" i="1">
                <a:solidFill>
                  <a:schemeClr val="tx1"/>
                </a:solidFill>
              </a:rPr>
              <a:t>t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满足</a:t>
            </a:r>
            <a:r>
              <a:rPr lang="en-US" altLang="zh-CN" sz="2800">
                <a:solidFill>
                  <a:schemeClr val="tx1"/>
                </a:solidFill>
              </a:rPr>
              <a:t>: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(1) </a:t>
            </a:r>
            <a:r>
              <a:rPr lang="zh-CN" altLang="en-US" sz="2800">
                <a:solidFill>
                  <a:schemeClr val="tx1"/>
                </a:solidFill>
              </a:rPr>
              <a:t>在</a:t>
            </a:r>
            <a:r>
              <a:rPr lang="en-US" altLang="zh-CN" sz="2800" i="1">
                <a:solidFill>
                  <a:schemeClr val="tx1"/>
                </a:solidFill>
              </a:rPr>
              <a:t>t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 0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的任一有限区间上分段连续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b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(2) 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当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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的增长速度不超过某一指数函数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即存在常数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M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&gt; 0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及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c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 0, 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使得</a:t>
            </a:r>
            <a:b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)|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M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e </a:t>
            </a:r>
            <a:r>
              <a:rPr lang="en-US" altLang="zh-CN" sz="2800" i="1" baseline="30000">
                <a:solidFill>
                  <a:schemeClr val="tx1"/>
                </a:solidFill>
                <a:sym typeface="Symbol" panose="05050102010706020507" pitchFamily="18" charset="2"/>
              </a:rPr>
              <a:t>ct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, 0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t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&lt;</a:t>
            </a:r>
            <a:b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则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的拉氏变换</a:t>
            </a:r>
            <a:endParaRPr lang="zh-CN" altLang="en-US" sz="28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339975" y="4011613"/>
          <a:ext cx="2825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061200" imgH="1473200" progId="Equation.DSMT4">
                  <p:embed/>
                </p:oleObj>
              </mc:Choice>
              <mc:Fallback>
                <p:oleObj name="" r:id="rId1" imgW="7061200" imgH="147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339975" y="4011613"/>
                        <a:ext cx="2825750" cy="608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Grp="1"/>
          </p:cNvSpPr>
          <p:nvPr>
            <p:ph type="body" sz="half" idx="4294967295"/>
          </p:nvPr>
        </p:nvSpPr>
        <p:spPr>
          <a:xfrm>
            <a:off x="323850" y="4797425"/>
            <a:ext cx="8531225" cy="1212850"/>
          </a:xfrm>
          <a:ln/>
        </p:spPr>
        <p:txBody>
          <a:bodyPr vert="horz" wrap="square" lIns="91440" tIns="45720" rIns="91440" bIns="45720" anchor="t" anchorCtr="0">
            <a:spAutoFit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0" lvl="0" indent="0" eaLnBrk="1" hangingPunct="1">
              <a:lnSpc>
                <a:spcPct val="130000"/>
              </a:lnSpc>
              <a:buNone/>
            </a:pPr>
            <a:r>
              <a:rPr lang="zh-CN" altLang="en-US" b="1"/>
              <a:t>在半平面</a:t>
            </a:r>
            <a:r>
              <a:rPr lang="en-US" altLang="zh-CN" b="1"/>
              <a:t>Re(</a:t>
            </a:r>
            <a:r>
              <a:rPr lang="en-US" altLang="zh-CN" b="1" i="1"/>
              <a:t>s</a:t>
            </a:r>
            <a:r>
              <a:rPr lang="en-US" altLang="zh-CN" b="1"/>
              <a:t>)&gt;</a:t>
            </a:r>
            <a:r>
              <a:rPr lang="en-US" altLang="zh-CN" b="1" i="1"/>
              <a:t>c</a:t>
            </a:r>
            <a:r>
              <a:rPr lang="zh-CN" altLang="en-US" b="1"/>
              <a:t>上一定存在</a:t>
            </a:r>
            <a:r>
              <a:rPr lang="en-US" altLang="zh-CN" b="1"/>
              <a:t>, </a:t>
            </a:r>
            <a:r>
              <a:rPr lang="zh-CN" altLang="en-US" b="1">
                <a:sym typeface="Symbol" panose="05050102010706020507" pitchFamily="18" charset="2"/>
              </a:rPr>
              <a:t>并且在</a:t>
            </a:r>
            <a:r>
              <a:rPr lang="en-US" altLang="zh-CN" b="1">
                <a:sym typeface="Symbol" panose="05050102010706020507" pitchFamily="18" charset="2"/>
              </a:rPr>
              <a:t>Re(</a:t>
            </a:r>
            <a:r>
              <a:rPr lang="en-US" altLang="zh-CN" b="1" i="1">
                <a:sym typeface="Symbol" panose="05050102010706020507" pitchFamily="18" charset="2"/>
              </a:rPr>
              <a:t>s</a:t>
            </a:r>
            <a:r>
              <a:rPr lang="en-US" altLang="zh-CN" b="1">
                <a:sym typeface="Symbol" panose="05050102010706020507" pitchFamily="18" charset="2"/>
              </a:rPr>
              <a:t>) &gt; </a:t>
            </a:r>
            <a:r>
              <a:rPr lang="en-US" altLang="zh-CN" b="1" i="1">
                <a:sym typeface="Symbol" panose="05050102010706020507" pitchFamily="18" charset="2"/>
              </a:rPr>
              <a:t>c</a:t>
            </a:r>
            <a:r>
              <a:rPr lang="zh-CN" altLang="en-US" b="1">
                <a:sym typeface="Symbol" panose="05050102010706020507" pitchFamily="18" charset="2"/>
              </a:rPr>
              <a:t>的半平面内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en-US" altLang="zh-CN" b="1" i="1">
                <a:sym typeface="Symbol" panose="05050102010706020507" pitchFamily="18" charset="2"/>
              </a:rPr>
              <a:t>F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en-US" altLang="zh-CN" b="1" i="1">
                <a:sym typeface="Symbol" panose="05050102010706020507" pitchFamily="18" charset="2"/>
              </a:rPr>
              <a:t>s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zh-CN" altLang="en-US" b="1">
                <a:sym typeface="Symbol" panose="05050102010706020507" pitchFamily="18" charset="2"/>
              </a:rPr>
              <a:t>为解析函数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endParaRPr lang="en-US" altLang="zh-CN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1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300038" y="244475"/>
            <a:ext cx="3851275" cy="747713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>
                <a:solidFill>
                  <a:schemeClr val="accent2"/>
                </a:solidFill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en-US" altLang="zh-CN" sz="2800" b="1"/>
              <a:t>  </a:t>
            </a:r>
            <a:r>
              <a:rPr lang="zh-CN" altLang="en-US" sz="2800" b="1">
                <a:solidFill>
                  <a:schemeClr val="tx1"/>
                </a:solidFill>
              </a:rPr>
              <a:t>求单位阶跃函数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411413" y="1000125"/>
          <a:ext cx="45243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569200" imgH="1714500" progId="Equation.DSMT4">
                  <p:embed/>
                </p:oleObj>
              </mc:Choice>
              <mc:Fallback>
                <p:oleObj name="" r:id="rId1" imgW="7569200" imgH="17145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411413" y="1000125"/>
                        <a:ext cx="4524375" cy="1057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139950" y="2695575"/>
          <a:ext cx="2568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4800600" imgH="1168400" progId="Equation.DSMT4">
                  <p:embed/>
                </p:oleObj>
              </mc:Choice>
              <mc:Fallback>
                <p:oleObj name="" r:id="rId3" imgW="4800600" imgH="1168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139950" y="2695575"/>
                        <a:ext cx="2568575" cy="654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/>
          <p:cNvSpPr>
            <a:spLocks noGrp="1"/>
          </p:cNvSpPr>
          <p:nvPr>
            <p:ph type="body" sz="half" idx="4294967295"/>
          </p:nvPr>
        </p:nvSpPr>
        <p:spPr>
          <a:xfrm>
            <a:off x="395288" y="2133600"/>
            <a:ext cx="4727575" cy="508000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zh-CN" altLang="en-US" b="1">
                <a:solidFill>
                  <a:schemeClr val="accent2"/>
                </a:solidFill>
              </a:rPr>
              <a:t>解</a:t>
            </a:r>
            <a:r>
              <a:rPr lang="zh-CN" altLang="en-US" b="1"/>
              <a:t>   根据拉氏变换的定义</a:t>
            </a:r>
            <a:r>
              <a:rPr lang="en-US" altLang="zh-CN" b="1"/>
              <a:t>, </a:t>
            </a:r>
            <a:r>
              <a:rPr lang="zh-CN" altLang="en-US" b="1"/>
              <a:t>有</a:t>
            </a:r>
            <a:endParaRPr lang="zh-CN" altLang="en-US" b="1"/>
          </a:p>
        </p:txBody>
      </p:sp>
      <p:sp>
        <p:nvSpPr>
          <p:cNvPr id="53254" name="Text Box 6"/>
          <p:cNvSpPr txBox="1"/>
          <p:nvPr/>
        </p:nvSpPr>
        <p:spPr>
          <a:xfrm>
            <a:off x="611188" y="3429000"/>
            <a:ext cx="8150225" cy="66992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/>
              <a:t>这个积分在</a:t>
            </a:r>
            <a:r>
              <a:rPr lang="en-US" altLang="zh-CN" sz="2800" b="1"/>
              <a:t>Re(</a:t>
            </a:r>
            <a:r>
              <a:rPr lang="en-US" altLang="zh-CN" sz="2800" b="1" i="1"/>
              <a:t>s</a:t>
            </a:r>
            <a:r>
              <a:rPr lang="en-US" altLang="zh-CN" sz="2800" b="1"/>
              <a:t>)&gt;0</a:t>
            </a:r>
            <a:r>
              <a:rPr lang="zh-CN" altLang="en-US" sz="2800" b="1"/>
              <a:t>时收敛</a:t>
            </a:r>
            <a:r>
              <a:rPr lang="en-US" altLang="zh-CN" sz="2800" b="1"/>
              <a:t>, </a:t>
            </a:r>
            <a:r>
              <a:rPr lang="zh-CN" altLang="en-US" sz="2800" b="1"/>
              <a:t>而且有</a:t>
            </a:r>
            <a:endParaRPr lang="zh-CN" altLang="en-US" sz="2800" b="1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766888" y="3784600"/>
          <a:ext cx="44577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8750300" imgH="2552700" progId="Equation.DSMT4">
                  <p:embed/>
                </p:oleObj>
              </mc:Choice>
              <mc:Fallback>
                <p:oleObj name="" r:id="rId5" imgW="8750300" imgH="2552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6888" y="3784600"/>
                        <a:ext cx="4457700" cy="1322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476375" y="5149850"/>
          <a:ext cx="50085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97869375" imgH="18430875" progId="Equation.DSMT4">
                  <p:embed/>
                </p:oleObj>
              </mc:Choice>
              <mc:Fallback>
                <p:oleObj name="" r:id="rId7" imgW="97869375" imgH="1843087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5149850"/>
                        <a:ext cx="5008563" cy="942975"/>
                      </a:xfrm>
                      <a:prstGeom prst="rect">
                        <a:avLst/>
                      </a:prstGeom>
                      <a:solidFill>
                        <a:srgbClr val="33CCCC"/>
                      </a:solidFill>
                      <a:ln w="38100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25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3" grpId="0" build="p"/>
      <p:bldP spid="532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5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434975" y="355600"/>
            <a:ext cx="8408988" cy="766763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>
                <a:solidFill>
                  <a:schemeClr val="accent2"/>
                </a:solidFill>
              </a:rPr>
              <a:t>例</a:t>
            </a:r>
            <a:r>
              <a:rPr lang="en-US" altLang="zh-CN" sz="3200">
                <a:solidFill>
                  <a:schemeClr val="accent2"/>
                </a:solidFill>
              </a:rPr>
              <a:t>2.</a:t>
            </a:r>
            <a:r>
              <a:rPr lang="en-US" altLang="zh-CN" sz="3200"/>
              <a:t> </a:t>
            </a:r>
            <a:r>
              <a:rPr lang="zh-CN" altLang="en-US" sz="3200">
                <a:solidFill>
                  <a:schemeClr val="tx1"/>
                </a:solidFill>
              </a:rPr>
              <a:t>求指数函数 </a:t>
            </a:r>
            <a:r>
              <a:rPr lang="en-US" altLang="zh-CN" sz="3200" i="1">
                <a:solidFill>
                  <a:schemeClr val="tx1"/>
                </a:solidFill>
              </a:rPr>
              <a:t>f </a:t>
            </a:r>
            <a:r>
              <a:rPr lang="en-US" altLang="zh-CN" sz="3200">
                <a:solidFill>
                  <a:schemeClr val="tx1"/>
                </a:solidFill>
              </a:rPr>
              <a:t>(</a:t>
            </a:r>
            <a:r>
              <a:rPr lang="en-US" altLang="zh-CN" sz="3200" i="1">
                <a:solidFill>
                  <a:schemeClr val="tx1"/>
                </a:solidFill>
              </a:rPr>
              <a:t>t</a:t>
            </a:r>
            <a:r>
              <a:rPr lang="en-US" altLang="zh-CN" sz="3200">
                <a:solidFill>
                  <a:schemeClr val="tx1"/>
                </a:solidFill>
              </a:rPr>
              <a:t>)=e</a:t>
            </a:r>
            <a:r>
              <a:rPr lang="en-US" altLang="zh-CN" sz="3200" i="1" baseline="30000">
                <a:solidFill>
                  <a:schemeClr val="tx1"/>
                </a:solidFill>
              </a:rPr>
              <a:t>kt </a:t>
            </a:r>
            <a:r>
              <a:rPr lang="zh-CN" altLang="en-US" sz="3200">
                <a:solidFill>
                  <a:schemeClr val="tx1"/>
                </a:solidFill>
              </a:rPr>
              <a:t>的拉氏变换</a:t>
            </a:r>
            <a:r>
              <a:rPr lang="en-US" altLang="zh-CN" sz="3200">
                <a:solidFill>
                  <a:schemeClr val="tx1"/>
                </a:solidFill>
              </a:rPr>
              <a:t>(</a:t>
            </a:r>
            <a:r>
              <a:rPr lang="en-US" altLang="zh-CN" sz="3200" i="1">
                <a:solidFill>
                  <a:schemeClr val="tx1"/>
                </a:solidFill>
              </a:rPr>
              <a:t>k</a:t>
            </a:r>
            <a:r>
              <a:rPr lang="zh-CN" altLang="en-US" sz="3200">
                <a:solidFill>
                  <a:schemeClr val="tx1"/>
                </a:solidFill>
              </a:rPr>
              <a:t>为实数</a:t>
            </a:r>
            <a:r>
              <a:rPr lang="en-US" altLang="zh-CN" sz="3200">
                <a:solidFill>
                  <a:schemeClr val="tx1"/>
                </a:solidFill>
              </a:rPr>
              <a:t>).</a:t>
            </a:r>
            <a:endParaRPr lang="en-US" altLang="zh-CN" sz="320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433513" y="1844675"/>
          <a:ext cx="52657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2052300" imgH="1473200" progId="Equation.DSMT4">
                  <p:embed/>
                </p:oleObj>
              </mc:Choice>
              <mc:Fallback>
                <p:oleObj name="" r:id="rId1" imgW="12052300" imgH="147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433513" y="1844675"/>
                        <a:ext cx="5265737" cy="666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763713" y="3201988"/>
          <a:ext cx="54006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2801600" imgH="1828800" progId="Equation.DSMT4">
                  <p:embed/>
                </p:oleObj>
              </mc:Choice>
              <mc:Fallback>
                <p:oleObj name="" r:id="rId3" imgW="12801600" imgH="1828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763713" y="3201988"/>
                        <a:ext cx="5400675" cy="7953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5"/>
          <p:cNvSpPr>
            <a:spLocks noGrp="1"/>
          </p:cNvSpPr>
          <p:nvPr>
            <p:ph type="body" sz="half" idx="4294967295"/>
          </p:nvPr>
        </p:nvSpPr>
        <p:spPr>
          <a:xfrm>
            <a:off x="900113" y="2636838"/>
            <a:ext cx="7772400" cy="508000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en-US" altLang="zh-CN"/>
              <a:t>   </a:t>
            </a:r>
            <a:r>
              <a:rPr lang="zh-CN" altLang="en-US" b="1"/>
              <a:t>这个积分在</a:t>
            </a:r>
            <a:r>
              <a:rPr lang="en-US" altLang="zh-CN" b="1"/>
              <a:t>Re(</a:t>
            </a:r>
            <a:r>
              <a:rPr lang="en-US" altLang="zh-CN" b="1" i="1"/>
              <a:t>s</a:t>
            </a:r>
            <a:r>
              <a:rPr lang="en-US" altLang="zh-CN" b="1"/>
              <a:t>)&gt;</a:t>
            </a:r>
            <a:r>
              <a:rPr lang="en-US" altLang="zh-CN" b="1" i="1"/>
              <a:t>k</a:t>
            </a:r>
            <a:r>
              <a:rPr lang="zh-CN" altLang="en-US" b="1"/>
              <a:t>时收敛</a:t>
            </a:r>
            <a:r>
              <a:rPr lang="en-US" altLang="zh-CN" b="1"/>
              <a:t>, </a:t>
            </a:r>
            <a:r>
              <a:rPr lang="zh-CN" altLang="en-US" b="1"/>
              <a:t>而且有</a:t>
            </a:r>
            <a:endParaRPr lang="zh-CN" altLang="en-US" b="1"/>
          </a:p>
        </p:txBody>
      </p:sp>
      <p:sp>
        <p:nvSpPr>
          <p:cNvPr id="54278" name="Text Box 6"/>
          <p:cNvSpPr txBox="1"/>
          <p:nvPr/>
        </p:nvSpPr>
        <p:spPr>
          <a:xfrm>
            <a:off x="609600" y="5097463"/>
            <a:ext cx="8534400" cy="12842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/>
              <a:t>其实</a:t>
            </a:r>
            <a:r>
              <a:rPr lang="en-US" altLang="zh-CN" sz="2800" b="1" i="1"/>
              <a:t>k</a:t>
            </a:r>
            <a:r>
              <a:rPr lang="zh-CN" altLang="en-US" sz="2800" b="1"/>
              <a:t>为复数时上式也成立</a:t>
            </a:r>
            <a:r>
              <a:rPr lang="en-US" altLang="zh-CN" sz="2800" b="1"/>
              <a:t>, </a:t>
            </a:r>
            <a:r>
              <a:rPr lang="zh-CN" altLang="en-US" sz="2800" b="1"/>
              <a:t>只是收敛区间为   </a:t>
            </a:r>
            <a:r>
              <a:rPr lang="en-US" altLang="zh-CN" sz="2800" b="1"/>
              <a:t>Re(</a:t>
            </a:r>
            <a:r>
              <a:rPr lang="en-US" altLang="zh-CN" sz="2800" b="1" i="1"/>
              <a:t>s</a:t>
            </a:r>
            <a:r>
              <a:rPr lang="en-US" altLang="zh-CN" sz="2800" b="1"/>
              <a:t>)&gt;Re(</a:t>
            </a:r>
            <a:r>
              <a:rPr lang="en-US" altLang="zh-CN" sz="2800" b="1" i="1"/>
              <a:t>k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470025" y="4151313"/>
          <a:ext cx="54006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06641900" imgH="18430875" progId="Equation.DSMT4">
                  <p:embed/>
                </p:oleObj>
              </mc:Choice>
              <mc:Fallback>
                <p:oleObj name="" r:id="rId5" imgW="106641900" imgH="1843087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0025" y="4151313"/>
                        <a:ext cx="5400675" cy="933450"/>
                      </a:xfrm>
                      <a:prstGeom prst="rect">
                        <a:avLst/>
                      </a:prstGeom>
                      <a:solidFill>
                        <a:srgbClr val="33CCCC"/>
                      </a:solidFill>
                      <a:ln w="38100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/>
          <p:nvPr/>
        </p:nvSpPr>
        <p:spPr>
          <a:xfrm>
            <a:off x="539750" y="1268413"/>
            <a:ext cx="5468938" cy="650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解</a:t>
            </a:r>
            <a:r>
              <a:rPr lang="zh-CN" altLang="en-US" sz="2800" b="1"/>
              <a:t>   根据拉氏变换的定义</a:t>
            </a:r>
            <a:r>
              <a:rPr lang="en-US" altLang="zh-CN" sz="2800" b="1"/>
              <a:t>, </a:t>
            </a:r>
            <a:r>
              <a:rPr lang="zh-CN" altLang="en-US" sz="2800" b="1"/>
              <a:t>有</a:t>
            </a:r>
            <a:endParaRPr lang="zh-CN" altLang="en-US" sz="2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7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7" grpId="0" build="p"/>
      <p:bldP spid="54278" grpId="0"/>
      <p:bldP spid="542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pic>
        <p:nvPicPr>
          <p:cNvPr id="54274" name="Rectangle 2"/>
          <p:cNvPicPr>
            <a:picLocks noGrp="1"/>
          </p:cNvPicPr>
          <p:nvPr>
            <p:ph type="title" idx="4294967295"/>
          </p:nvPr>
        </p:nvPicPr>
        <p:blipFill>
          <a:blip r:embed="rId1"/>
          <a:srcRect/>
          <a:stretch>
            <a:fillRect/>
          </a:stretch>
        </p:blipFill>
        <p:spPr>
          <a:xfrm>
            <a:off x="203200" y="266700"/>
            <a:ext cx="8585200" cy="889000"/>
          </a:xfrm>
          <a:ln/>
        </p:spPr>
      </p:pic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1720" y="1412776"/>
            <a:ext cx="4300857" cy="928652"/>
          </a:xfrm>
          <a:prstGeom prst="rect">
            <a:avLst/>
          </a:prstGeom>
          <a:blipFill>
            <a:blip r:embed="rId2"/>
            <a:stretch>
              <a:fillRect b="-2703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4244" y="2574446"/>
            <a:ext cx="4236609" cy="707310"/>
          </a:xfrm>
          <a:prstGeom prst="rect">
            <a:avLst/>
          </a:prstGeom>
          <a:blipFill>
            <a:blip r:embed="rId3"/>
            <a:stretch>
              <a:fillRect l="-2395" b="-8772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6713" y="285750"/>
            <a:ext cx="8410575" cy="766763"/>
          </a:xfrm>
        </p:spPr>
        <p:txBody>
          <a:bodyPr vert="horz" wrap="square" lIns="91440" tIns="45720" rIns="91440" bIns="45720" numCol="1" anchor="ctr" anchorCtr="0" compatLnSpc="1"/>
          <a:p>
            <a:pPr algn="l" eaLnBrk="1" hangingPunct="1">
              <a:buNone/>
            </a:pPr>
            <a:r>
              <a:rPr lang="zh-CN" altLang="en-US" sz="3200">
                <a:solidFill>
                  <a:schemeClr val="tx1"/>
                </a:solidFill>
              </a:rPr>
              <a:t>例</a:t>
            </a:r>
            <a:r>
              <a:rPr lang="en-US" altLang="zh-CN" sz="3200">
                <a:solidFill>
                  <a:schemeClr val="tx1"/>
                </a:solidFill>
              </a:rPr>
              <a:t>4. </a:t>
            </a:r>
            <a:r>
              <a:rPr lang="zh-CN" altLang="en-US" sz="3200">
                <a:solidFill>
                  <a:schemeClr val="tx1"/>
                </a:solidFill>
              </a:rPr>
              <a:t>单位脉冲函数</a:t>
            </a:r>
            <a:r>
              <a:rPr lang="en-US" altLang="zh-CN" sz="3200" b="1" i="1">
                <a:solidFill>
                  <a:schemeClr val="tx1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3200" b="1" i="1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chemeClr val="tx1"/>
                </a:solidFill>
              </a:rPr>
              <a:t>(</a:t>
            </a:r>
            <a:r>
              <a:rPr lang="en-US" altLang="zh-CN" sz="3200" i="1">
                <a:solidFill>
                  <a:schemeClr val="tx1"/>
                </a:solidFill>
              </a:rPr>
              <a:t>t</a:t>
            </a:r>
            <a:r>
              <a:rPr lang="en-US" altLang="zh-CN" sz="3200">
                <a:solidFill>
                  <a:schemeClr val="tx1"/>
                </a:solidFill>
              </a:rPr>
              <a:t>)</a:t>
            </a:r>
            <a:r>
              <a:rPr lang="zh-CN" altLang="en-US" sz="3200">
                <a:solidFill>
                  <a:schemeClr val="tx1"/>
                </a:solidFill>
              </a:rPr>
              <a:t>的拉氏变换</a:t>
            </a:r>
            <a:r>
              <a:rPr lang="en-US" altLang="zh-CN" sz="3200">
                <a:solidFill>
                  <a:schemeClr val="tx1"/>
                </a:solidFill>
              </a:rPr>
              <a:t>.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</p:bldLst>
  </p:timing>
</p:sld>
</file>

<file path=ppt/theme/theme1.xml><?xml version="1.0" encoding="utf-8"?>
<a:theme xmlns:a="http://schemas.openxmlformats.org/drawingml/2006/main" name="微积分">
  <a:themeElements>
    <a:clrScheme name="微积分 10">
      <a:dk1>
        <a:srgbClr val="000000"/>
      </a:dk1>
      <a:lt1>
        <a:srgbClr val="F5F5D7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9F9E8"/>
      </a:accent3>
      <a:accent4>
        <a:srgbClr val="000000"/>
      </a:accent4>
      <a:accent5>
        <a:srgbClr val="ADCAAD"/>
      </a:accent5>
      <a:accent6>
        <a:srgbClr val="730000"/>
      </a:accent6>
      <a:hlink>
        <a:srgbClr val="800000"/>
      </a:hlink>
      <a:folHlink>
        <a:srgbClr val="800000"/>
      </a:folHlink>
    </a:clrScheme>
    <a:fontScheme name="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积分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积分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/>
  <Paragraphs>68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MS Outlook</vt:lpstr>
      <vt:lpstr>黑体</vt:lpstr>
      <vt:lpstr>Symbol</vt:lpstr>
      <vt:lpstr>微软雅黑</vt:lpstr>
      <vt:lpstr>Arial Unicode MS</vt:lpstr>
      <vt:lpstr>Cambria Math</vt:lpstr>
      <vt:lpstr>微积分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拉普拉斯变换</dc:title>
  <dc:creator/>
  <cp:lastModifiedBy>j.j.j</cp:lastModifiedBy>
  <cp:revision>287</cp:revision>
  <dcterms:created xsi:type="dcterms:W3CDTF">2002-06-16T14:32:15Z</dcterms:created>
  <dcterms:modified xsi:type="dcterms:W3CDTF">2021-10-27T08:16:06Z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26712E87BACF4F9DB86080767DC24FE9</vt:lpwstr>
  </property>
</Properties>
</file>