
<file path=[Content_Types].xml><?xml version="1.0" encoding="utf-8"?>
<Types xmlns="http://schemas.openxmlformats.org/package/2006/content-types">
  <Default Extension="jpeg" ContentType="image/jpeg"/>
  <Default Extension="png" ContentType="image/png"/>
  <Default Extension="wdp" ContentType="image/vnd.ms-photo"/>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8" r:id="rId3"/>
    <p:sldId id="286" r:id="rId4"/>
    <p:sldId id="287" r:id="rId5"/>
    <p:sldId id="288" r:id="rId6"/>
    <p:sldId id="289" r:id="rId8"/>
    <p:sldId id="290" r:id="rId9"/>
    <p:sldId id="257" r:id="rId10"/>
    <p:sldId id="259" r:id="rId11"/>
    <p:sldId id="260" r:id="rId12"/>
    <p:sldId id="261" r:id="rId13"/>
    <p:sldId id="263" r:id="rId14"/>
    <p:sldId id="265" r:id="rId15"/>
    <p:sldId id="266" r:id="rId16"/>
    <p:sldId id="267" r:id="rId17"/>
    <p:sldId id="268" r:id="rId18"/>
    <p:sldId id="264" r:id="rId19"/>
    <p:sldId id="269" r:id="rId20"/>
    <p:sldId id="270" r:id="rId21"/>
    <p:sldId id="272" r:id="rId22"/>
    <p:sldId id="273" r:id="rId23"/>
    <p:sldId id="274" r:id="rId24"/>
    <p:sldId id="275" r:id="rId25"/>
    <p:sldId id="276" r:id="rId26"/>
    <p:sldId id="271" r:id="rId27"/>
    <p:sldId id="277" r:id="rId28"/>
    <p:sldId id="278" r:id="rId29"/>
    <p:sldId id="279" r:id="rId30"/>
    <p:sldId id="280" r:id="rId31"/>
    <p:sldId id="281" r:id="rId32"/>
    <p:sldId id="282" r:id="rId33"/>
    <p:sldId id="283" r:id="rId34"/>
    <p:sldId id="284" r:id="rId35"/>
    <p:sldId id="285" r:id="rId36"/>
    <p:sldId id="291"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146" d="100"/>
          <a:sy n="146" d="100"/>
        </p:scale>
        <p:origin x="2192" y="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一个流程图包括以下几部分。</a:t>
            </a:r>
            <a:endParaRPr lang="zh-CN" altLang="en-US" dirty="0"/>
          </a:p>
          <a:p>
            <a:r>
              <a:rPr lang="en-US" altLang="zh-CN" dirty="0"/>
              <a:t>(1) </a:t>
            </a:r>
            <a:r>
              <a:rPr lang="zh-CN" altLang="en-US" dirty="0"/>
              <a:t>表示相应操作的框；</a:t>
            </a:r>
            <a:endParaRPr lang="zh-CN" altLang="en-US" dirty="0"/>
          </a:p>
          <a:p>
            <a:r>
              <a:rPr lang="en-US" altLang="zh-CN" dirty="0"/>
              <a:t>(2) </a:t>
            </a:r>
            <a:r>
              <a:rPr lang="zh-CN" altLang="en-US" dirty="0"/>
              <a:t>带箭头的流程线；</a:t>
            </a:r>
            <a:endParaRPr lang="zh-CN" altLang="en-US" dirty="0"/>
          </a:p>
          <a:p>
            <a:r>
              <a:rPr lang="en-US" altLang="zh-CN" dirty="0"/>
              <a:t>(3) </a:t>
            </a:r>
            <a:r>
              <a:rPr lang="zh-CN" altLang="en-US" dirty="0"/>
              <a:t>框内外必要的文字说明。</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7" Type="http://schemas.openxmlformats.org/officeDocument/2006/relationships/slideLayout" Target="../slideLayouts/slideLayout2.xml"/><Relationship Id="rId16" Type="http://schemas.openxmlformats.org/officeDocument/2006/relationships/tags" Target="../tags/tag48.xml"/><Relationship Id="rId15" Type="http://schemas.openxmlformats.org/officeDocument/2006/relationships/tags" Target="../tags/tag47.xml"/><Relationship Id="rId14" Type="http://schemas.openxmlformats.org/officeDocument/2006/relationships/tags" Target="../tags/tag46.xml"/><Relationship Id="rId13" Type="http://schemas.openxmlformats.org/officeDocument/2006/relationships/tags" Target="../tags/tag45.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6.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1" Type="http://schemas.openxmlformats.org/officeDocument/2006/relationships/slideLayout" Target="../slideLayouts/slideLayout2.xml"/><Relationship Id="rId30" Type="http://schemas.openxmlformats.org/officeDocument/2006/relationships/tags" Target="../tags/tag87.xml"/><Relationship Id="rId3" Type="http://schemas.openxmlformats.org/officeDocument/2006/relationships/tags" Target="../tags/tag60.xml"/><Relationship Id="rId29" Type="http://schemas.openxmlformats.org/officeDocument/2006/relationships/tags" Target="../tags/tag86.xml"/><Relationship Id="rId28" Type="http://schemas.openxmlformats.org/officeDocument/2006/relationships/tags" Target="../tags/tag85.xml"/><Relationship Id="rId27" Type="http://schemas.openxmlformats.org/officeDocument/2006/relationships/tags" Target="../tags/tag84.xml"/><Relationship Id="rId26" Type="http://schemas.openxmlformats.org/officeDocument/2006/relationships/tags" Target="../tags/tag83.xml"/><Relationship Id="rId25" Type="http://schemas.openxmlformats.org/officeDocument/2006/relationships/tags" Target="../tags/tag82.xml"/><Relationship Id="rId24" Type="http://schemas.openxmlformats.org/officeDocument/2006/relationships/tags" Target="../tags/tag81.xml"/><Relationship Id="rId23" Type="http://schemas.openxmlformats.org/officeDocument/2006/relationships/tags" Target="../tags/tag80.xml"/><Relationship Id="rId22" Type="http://schemas.openxmlformats.org/officeDocument/2006/relationships/tags" Target="../tags/tag79.xml"/><Relationship Id="rId21" Type="http://schemas.openxmlformats.org/officeDocument/2006/relationships/tags" Target="../tags/tag78.xml"/><Relationship Id="rId20" Type="http://schemas.openxmlformats.org/officeDocument/2006/relationships/tags" Target="../tags/tag77.xml"/><Relationship Id="rId2" Type="http://schemas.openxmlformats.org/officeDocument/2006/relationships/tags" Target="../tags/tag59.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tags" Target="../tags/tag58.xml"/></Relationships>
</file>

<file path=ppt/slides/_rels/slide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5" Type="http://schemas.openxmlformats.org/officeDocument/2006/relationships/slideLayout" Target="../slideLayouts/slideLayout2.xml"/><Relationship Id="rId14" Type="http://schemas.openxmlformats.org/officeDocument/2006/relationships/tags" Target="../tags/tag101.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tags" Target="../tags/tag8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17.png"/><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image" Target="../media/image16.png"/><Relationship Id="rId2" Type="http://schemas.openxmlformats.org/officeDocument/2006/relationships/tags" Target="../tags/tag117.xml"/><Relationship Id="rId1" Type="http://schemas.openxmlformats.org/officeDocument/2006/relationships/tags" Target="../../../../../tags/tag11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3" Type="http://schemas.openxmlformats.org/officeDocument/2006/relationships/slideLayout" Target="../slideLayouts/slideLayout2.xml"/><Relationship Id="rId12" Type="http://schemas.openxmlformats.org/officeDocument/2006/relationships/tags" Target="../tags/tag132.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tags" Target="../tags/tag12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GIF"/></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tags" Target="../tags/tag147.xml"/><Relationship Id="rId2" Type="http://schemas.openxmlformats.org/officeDocument/2006/relationships/tags" Target="../tags/tag146.xml"/><Relationship Id="rId10" Type="http://schemas.openxmlformats.org/officeDocument/2006/relationships/notesSlide" Target="../notesSlides/notesSlide5.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4" Type="http://schemas.openxmlformats.org/officeDocument/2006/relationships/slideLayout" Target="../slideLayouts/slideLayout2.xml"/><Relationship Id="rId23" Type="http://schemas.openxmlformats.org/officeDocument/2006/relationships/tags" Target="../tags/tag185.xml"/><Relationship Id="rId22" Type="http://schemas.openxmlformats.org/officeDocument/2006/relationships/tags" Target="../tags/tag184.xml"/><Relationship Id="rId21" Type="http://schemas.openxmlformats.org/officeDocument/2006/relationships/tags" Target="../tags/tag183.xml"/><Relationship Id="rId20" Type="http://schemas.openxmlformats.org/officeDocument/2006/relationships/tags" Target="../tags/tag182.xml"/><Relationship Id="rId2" Type="http://schemas.openxmlformats.org/officeDocument/2006/relationships/tags" Target="../tags/tag164.xml"/><Relationship Id="rId19" Type="http://schemas.openxmlformats.org/officeDocument/2006/relationships/tags" Target="../tags/tag181.xml"/><Relationship Id="rId18" Type="http://schemas.openxmlformats.org/officeDocument/2006/relationships/tags" Target="../tags/tag180.xml"/><Relationship Id="rId17" Type="http://schemas.openxmlformats.org/officeDocument/2006/relationships/tags" Target="../tags/tag179.xml"/><Relationship Id="rId16" Type="http://schemas.openxmlformats.org/officeDocument/2006/relationships/tags" Target="../tags/tag178.xml"/><Relationship Id="rId15" Type="http://schemas.openxmlformats.org/officeDocument/2006/relationships/tags" Target="../tags/tag177.xml"/><Relationship Id="rId14" Type="http://schemas.openxmlformats.org/officeDocument/2006/relationships/tags" Target="../tags/tag176.xml"/><Relationship Id="rId13" Type="http://schemas.openxmlformats.org/officeDocument/2006/relationships/tags" Target="../tags/tag175.xml"/><Relationship Id="rId12" Type="http://schemas.openxmlformats.org/officeDocument/2006/relationships/tags" Target="../tags/tag174.xml"/><Relationship Id="rId11" Type="http://schemas.openxmlformats.org/officeDocument/2006/relationships/tags" Target="../tags/tag173.xml"/><Relationship Id="rId10" Type="http://schemas.openxmlformats.org/officeDocument/2006/relationships/tags" Target="../tags/tag172.xml"/><Relationship Id="rId1" Type="http://schemas.openxmlformats.org/officeDocument/2006/relationships/tags" Target="../tags/tag16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11.jpeg"/><Relationship Id="rId5" Type="http://schemas.microsoft.com/office/2007/relationships/hdphoto" Target="../media/image10.wdp"/><Relationship Id="rId4" Type="http://schemas.openxmlformats.org/officeDocument/2006/relationships/image" Target="../media/image9.png"/><Relationship Id="rId3" Type="http://schemas.openxmlformats.org/officeDocument/2006/relationships/image" Target="../media/image8.jpeg"/><Relationship Id="rId2" Type="http://schemas.microsoft.com/office/2007/relationships/hdphoto" Target="../media/image7.wdp"/><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1"/>
            </p:custDataLst>
          </p:nvPr>
        </p:nvSpPr>
        <p:spPr>
          <a:xfrm>
            <a:off x="2149477" y="2312989"/>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2"/>
            </p:custDataLst>
          </p:nvPr>
        </p:nvCxnSpPr>
        <p:spPr>
          <a:xfrm flipH="1">
            <a:off x="1646241" y="1947864"/>
            <a:ext cx="2103437" cy="1517651"/>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3"/>
            </p:custDataLst>
          </p:nvPr>
        </p:nvCxnSpPr>
        <p:spPr>
          <a:xfrm flipH="1">
            <a:off x="5403851" y="2981326"/>
            <a:ext cx="2103439" cy="1517651"/>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4"/>
            </p:custDataLst>
          </p:nvPr>
        </p:nvSpPr>
        <p:spPr>
          <a:xfrm>
            <a:off x="5580064" y="2312988"/>
            <a:ext cx="614363" cy="1016000"/>
          </a:xfrm>
          <a:prstGeom prst="rect">
            <a:avLst/>
          </a:prstGeom>
          <a:noFill/>
        </p:spPr>
        <p:txBody>
          <a:bodyPr wrap="none"/>
          <a:lstStyle/>
          <a:p>
            <a:pPr>
              <a:defRPr/>
            </a:pPr>
            <a:r>
              <a:rPr lang="en-US" altLang="zh-CN"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5"/>
            </p:custDataLst>
          </p:nvPr>
        </p:nvSpPr>
        <p:spPr bwMode="auto">
          <a:xfrm>
            <a:off x="2478091" y="3171829"/>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a:solidFill>
                  <a:srgbClr val="FFFFFF"/>
                </a:solidFill>
                <a:latin typeface="微软雅黑" panose="020B0503020204020204" pitchFamily="34" charset="-122"/>
                <a:ea typeface="微软雅黑" panose="020B0503020204020204" pitchFamily="34" charset="-122"/>
              </a:rPr>
              <a:t>算法</a:t>
            </a:r>
            <a:r>
              <a:rPr lang="en-US" altLang="zh-CN" sz="2400" dirty="0">
                <a:solidFill>
                  <a:srgbClr val="FFFFFF"/>
                </a:solidFill>
                <a:latin typeface="微软雅黑" panose="020B0503020204020204" pitchFamily="34" charset="-122"/>
                <a:ea typeface="微软雅黑" panose="020B0503020204020204" pitchFamily="34" charset="-122"/>
              </a:rPr>
              <a:t>——</a:t>
            </a:r>
            <a:r>
              <a:rPr lang="zh-CN" altLang="en-US" sz="2400" dirty="0">
                <a:solidFill>
                  <a:srgbClr val="FFFFFF"/>
                </a:solidFill>
                <a:latin typeface="微软雅黑" panose="020B0503020204020204" pitchFamily="34" charset="-122"/>
                <a:ea typeface="微软雅黑" panose="020B0503020204020204" pitchFamily="34" charset="-122"/>
              </a:rPr>
              <a:t>程序的灵魂</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6"/>
            </p:custDataLst>
          </p:nvPr>
        </p:nvSpPr>
        <p:spPr>
          <a:xfrm>
            <a:off x="5011739" y="2570166"/>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7"/>
            </p:custDataLst>
          </p:nvPr>
        </p:nvSpPr>
        <p:spPr>
          <a:xfrm>
            <a:off x="6057903" y="2570166"/>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endParaRPr lang="zh-CN" altLang="en-US" kern="0" dirty="0">
              <a:solidFill>
                <a:prstClr val="white"/>
              </a:solidFill>
            </a:endParaRPr>
          </a:p>
        </p:txBody>
      </p:sp>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SubTitle_2"/>
          <p:cNvSpPr/>
          <p:nvPr>
            <p:custDataLst>
              <p:tags r:id="rId1"/>
            </p:custDataLst>
          </p:nvPr>
        </p:nvSpPr>
        <p:spPr bwMode="auto">
          <a:xfrm>
            <a:off x="4451113" y="2043532"/>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a:lnSpc>
                <a:spcPct val="120000"/>
              </a:lnSpc>
              <a:spcBef>
                <a:spcPct val="0"/>
              </a:spcBef>
              <a:buNone/>
              <a:defRPr/>
            </a:pPr>
            <a:r>
              <a:rPr lang="zh-CN" altLang="en-US" sz="2400" dirty="0">
                <a:solidFill>
                  <a:srgbClr val="FFFFFF"/>
                </a:solidFill>
              </a:rPr>
              <a:t>非数值运算算法</a:t>
            </a:r>
            <a:endParaRPr lang="zh-CN" altLang="en-US" sz="2400" dirty="0">
              <a:solidFill>
                <a:srgbClr val="FFFFFF"/>
              </a:solidFill>
            </a:endParaRPr>
          </a:p>
        </p:txBody>
      </p:sp>
      <p:sp>
        <p:nvSpPr>
          <p:cNvPr id="5" name="MH_SubTitle_1"/>
          <p:cNvSpPr/>
          <p:nvPr>
            <p:custDataLst>
              <p:tags r:id="rId2"/>
            </p:custDataLst>
          </p:nvPr>
        </p:nvSpPr>
        <p:spPr bwMode="auto">
          <a:xfrm>
            <a:off x="1115778" y="4040607"/>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400" dirty="0">
                <a:solidFill>
                  <a:srgbClr val="FFFFFF"/>
                </a:solidFill>
                <a:latin typeface="+mn-lt"/>
                <a:ea typeface="+mn-ea"/>
              </a:rPr>
              <a:t>数值运算算法</a:t>
            </a:r>
            <a:endParaRPr lang="zh-CN" altLang="en-US" sz="2400" dirty="0">
              <a:solidFill>
                <a:srgbClr val="FFFFFF"/>
              </a:solidFill>
              <a:latin typeface="+mn-lt"/>
              <a:ea typeface="+mn-ea"/>
            </a:endParaRPr>
          </a:p>
        </p:txBody>
      </p:sp>
      <p:sp>
        <p:nvSpPr>
          <p:cNvPr id="6" name="MH_Title_1"/>
          <p:cNvSpPr/>
          <p:nvPr>
            <p:custDataLst>
              <p:tags r:id="rId3"/>
            </p:custDataLst>
          </p:nvPr>
        </p:nvSpPr>
        <p:spPr>
          <a:xfrm>
            <a:off x="3325574" y="2167360"/>
            <a:ext cx="2178051"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dirty="0">
                <a:latin typeface="微软雅黑" panose="020B0503020204020204" pitchFamily="34" charset="-122"/>
                <a:ea typeface="微软雅黑" panose="020B0503020204020204" pitchFamily="34" charset="-122"/>
              </a:rPr>
              <a:t>算法</a:t>
            </a:r>
            <a:endParaRPr lang="zh-CN" altLang="en-US" sz="3200" dirty="0">
              <a:latin typeface="微软雅黑" panose="020B0503020204020204" pitchFamily="34" charset="-122"/>
              <a:ea typeface="微软雅黑" panose="020B0503020204020204" pitchFamily="34" charset="-122"/>
            </a:endParaRPr>
          </a:p>
        </p:txBody>
      </p:sp>
      <p:sp>
        <p:nvSpPr>
          <p:cNvPr id="7" name="MH_Text_1"/>
          <p:cNvSpPr>
            <a:spLocks noChangeArrowheads="1"/>
          </p:cNvSpPr>
          <p:nvPr>
            <p:custDataLst>
              <p:tags r:id="rId4"/>
            </p:custDataLst>
          </p:nvPr>
        </p:nvSpPr>
        <p:spPr bwMode="auto">
          <a:xfrm>
            <a:off x="511836" y="1884786"/>
            <a:ext cx="2804215"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spcBef>
                <a:spcPts val="600"/>
              </a:spcBef>
              <a:defRPr/>
            </a:pPr>
            <a:r>
              <a:rPr lang="zh-CN" altLang="en-US" sz="1600" dirty="0">
                <a:solidFill>
                  <a:schemeClr val="tx1">
                    <a:lumMod val="65000"/>
                    <a:lumOff val="35000"/>
                  </a:schemeClr>
                </a:solidFill>
                <a:latin typeface="+mn-lt"/>
                <a:ea typeface="+mn-ea"/>
              </a:rPr>
              <a:t>数值运算的目的是求数值解。</a:t>
            </a:r>
            <a:endParaRPr lang="zh-CN" altLang="en-US" sz="1600" dirty="0">
              <a:solidFill>
                <a:schemeClr val="tx1">
                  <a:lumMod val="65000"/>
                  <a:lumOff val="35000"/>
                </a:schemeClr>
              </a:solidFill>
              <a:latin typeface="+mn-lt"/>
              <a:ea typeface="+mn-ea"/>
            </a:endParaRPr>
          </a:p>
          <a:p>
            <a:pPr algn="just">
              <a:lnSpc>
                <a:spcPct val="150000"/>
              </a:lnSpc>
              <a:spcBef>
                <a:spcPts val="600"/>
              </a:spcBef>
              <a:defRPr/>
            </a:pPr>
            <a:r>
              <a:rPr lang="zh-CN" altLang="en-US" sz="1600" dirty="0">
                <a:solidFill>
                  <a:schemeClr val="tx1">
                    <a:lumMod val="65000"/>
                    <a:lumOff val="35000"/>
                  </a:schemeClr>
                </a:solidFill>
                <a:latin typeface="+mn-lt"/>
                <a:ea typeface="+mn-ea"/>
              </a:rPr>
              <a:t>由于数值运算往往有现成的模型，可以运用数值分析方法，因此对数值运算的算法的研究比较深入，算法比较成熟。</a:t>
            </a:r>
            <a:endParaRPr lang="zh-CN" altLang="en-US" sz="1600" dirty="0">
              <a:solidFill>
                <a:schemeClr val="tx1">
                  <a:lumMod val="65000"/>
                  <a:lumOff val="35000"/>
                </a:schemeClr>
              </a:solidFill>
              <a:latin typeface="+mn-lt"/>
              <a:ea typeface="+mn-ea"/>
            </a:endParaRPr>
          </a:p>
        </p:txBody>
      </p:sp>
      <p:sp>
        <p:nvSpPr>
          <p:cNvPr id="8" name="MH_Text_2"/>
          <p:cNvSpPr>
            <a:spLocks noChangeArrowheads="1"/>
          </p:cNvSpPr>
          <p:nvPr>
            <p:custDataLst>
              <p:tags r:id="rId5"/>
            </p:custDataLst>
          </p:nvPr>
        </p:nvSpPr>
        <p:spPr bwMode="auto">
          <a:xfrm>
            <a:off x="5649676" y="2464222"/>
            <a:ext cx="284159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t">
            <a:noAutofit/>
          </a:bodyPr>
          <a:lstStyle/>
          <a:p>
            <a:pPr algn="just">
              <a:lnSpc>
                <a:spcPct val="150000"/>
              </a:lnSpc>
              <a:spcBef>
                <a:spcPts val="600"/>
              </a:spcBef>
            </a:pPr>
            <a:r>
              <a:rPr lang="zh-CN" altLang="en-US" sz="1600" dirty="0">
                <a:solidFill>
                  <a:schemeClr val="tx1">
                    <a:lumMod val="65000"/>
                    <a:lumOff val="35000"/>
                  </a:schemeClr>
                </a:solidFill>
              </a:rPr>
              <a:t>计算机在非数值运算方面的应用远超在数值运算方面的应用。</a:t>
            </a:r>
            <a:endParaRPr lang="en-US" altLang="zh-CN" sz="1600" dirty="0">
              <a:solidFill>
                <a:schemeClr val="tx1">
                  <a:lumMod val="65000"/>
                  <a:lumOff val="35000"/>
                </a:schemeClr>
              </a:solidFill>
            </a:endParaRPr>
          </a:p>
          <a:p>
            <a:pPr algn="just">
              <a:lnSpc>
                <a:spcPct val="150000"/>
              </a:lnSpc>
              <a:spcBef>
                <a:spcPts val="600"/>
              </a:spcBef>
            </a:pPr>
            <a:r>
              <a:rPr lang="zh-CN" altLang="en-US" sz="1600" dirty="0">
                <a:solidFill>
                  <a:schemeClr val="tx1">
                    <a:lumMod val="65000"/>
                    <a:lumOff val="35000"/>
                  </a:schemeClr>
                </a:solidFill>
              </a:rPr>
              <a:t>非数值运算的种类繁多，要求各异，需要使用者参考已有的类似算法，重新设计解决特定问题的专门算法。</a:t>
            </a:r>
            <a:endParaRPr lang="zh-CN" altLang="en-US" sz="1600" dirty="0">
              <a:solidFill>
                <a:schemeClr val="tx1">
                  <a:lumMod val="65000"/>
                  <a:lumOff val="3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endParaRPr lang="zh-CN" altLang="en-US" dirty="0"/>
          </a:p>
        </p:txBody>
      </p:sp>
      <p:sp>
        <p:nvSpPr>
          <p:cNvPr id="3" name="内容占位符 2"/>
          <p:cNvSpPr>
            <a:spLocks noGrp="1"/>
          </p:cNvSpPr>
          <p:nvPr>
            <p:ph idx="1"/>
          </p:nvPr>
        </p:nvSpPr>
        <p:spPr>
          <a:xfrm>
            <a:off x="129531" y="1741854"/>
            <a:ext cx="4556050" cy="589584"/>
          </a:xfrm>
        </p:spPr>
        <p:txBody>
          <a:bodyPr>
            <a:norm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a:t>
            </a:r>
            <a:r>
              <a:rPr lang="zh-CN" altLang="en-US" sz="2400" dirty="0">
                <a:solidFill>
                  <a:schemeClr val="accent1"/>
                </a:solidFill>
              </a:rPr>
              <a:t>求</a:t>
            </a:r>
            <a:r>
              <a:rPr lang="en-US" altLang="zh-CN" sz="2400" dirty="0">
                <a:solidFill>
                  <a:schemeClr val="accent1"/>
                </a:solidFill>
              </a:rPr>
              <a:t>1×2×3×4×5</a:t>
            </a:r>
            <a:endParaRPr lang="en-US" altLang="zh-CN" sz="2400" dirty="0">
              <a:solidFill>
                <a:schemeClr val="accent1"/>
              </a:solidFill>
            </a:endParaRPr>
          </a:p>
        </p:txBody>
      </p:sp>
      <p:grpSp>
        <p:nvGrpSpPr>
          <p:cNvPr id="14" name="组合 13"/>
          <p:cNvGrpSpPr/>
          <p:nvPr/>
        </p:nvGrpSpPr>
        <p:grpSpPr>
          <a:xfrm>
            <a:off x="51792" y="2615484"/>
            <a:ext cx="4114799" cy="3061271"/>
            <a:chOff x="4030664" y="1795463"/>
            <a:chExt cx="3717925" cy="4121151"/>
          </a:xfrm>
        </p:grpSpPr>
        <p:sp>
          <p:nvSpPr>
            <p:cNvPr id="1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先求</a:t>
              </a:r>
              <a:r>
                <a:rPr lang="en-US" altLang="zh-CN" sz="1400" dirty="0">
                  <a:solidFill>
                    <a:srgbClr val="454545"/>
                  </a:solidFill>
                </a:rPr>
                <a:t>1</a:t>
              </a:r>
              <a:r>
                <a:rPr lang="zh-CN" altLang="en-US" sz="1400" dirty="0">
                  <a:solidFill>
                    <a:srgbClr val="454545"/>
                  </a:solidFill>
                </a:rPr>
                <a:t>乘以</a:t>
              </a:r>
              <a:r>
                <a:rPr lang="en-US" altLang="zh-CN" sz="1400" dirty="0">
                  <a:solidFill>
                    <a:srgbClr val="454545"/>
                  </a:solidFill>
                </a:rPr>
                <a:t>2</a:t>
              </a:r>
              <a:r>
                <a:rPr lang="zh-CN" altLang="en-US" sz="1400" dirty="0">
                  <a:solidFill>
                    <a:srgbClr val="454545"/>
                  </a:solidFill>
                </a:rPr>
                <a:t>，得到结果</a:t>
              </a:r>
              <a:r>
                <a:rPr lang="en-US" altLang="zh-CN" sz="1400" dirty="0">
                  <a:solidFill>
                    <a:srgbClr val="454545"/>
                  </a:solidFill>
                </a:rPr>
                <a:t>2</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将步骤</a:t>
              </a:r>
              <a:r>
                <a:rPr lang="en-US" altLang="zh-CN" sz="1400" dirty="0">
                  <a:solidFill>
                    <a:srgbClr val="454545"/>
                  </a:solidFill>
                </a:rPr>
                <a:t>1</a:t>
              </a:r>
              <a:r>
                <a:rPr lang="zh-CN" altLang="en-US" sz="1400" dirty="0">
                  <a:solidFill>
                    <a:srgbClr val="454545"/>
                  </a:solidFill>
                </a:rPr>
                <a:t>得到的乘积</a:t>
              </a:r>
              <a:r>
                <a:rPr lang="en-US" altLang="zh-CN" sz="1400" dirty="0">
                  <a:solidFill>
                    <a:srgbClr val="454545"/>
                  </a:solidFill>
                </a:rPr>
                <a:t>2</a:t>
              </a:r>
              <a:r>
                <a:rPr lang="zh-CN" altLang="en-US" sz="1400" dirty="0">
                  <a:solidFill>
                    <a:srgbClr val="454545"/>
                  </a:solidFill>
                </a:rPr>
                <a:t>再乘以</a:t>
              </a:r>
              <a:r>
                <a:rPr lang="en-US" altLang="zh-CN" sz="1400" dirty="0">
                  <a:solidFill>
                    <a:srgbClr val="454545"/>
                  </a:solidFill>
                </a:rPr>
                <a:t>3</a:t>
              </a:r>
              <a:r>
                <a:rPr lang="zh-CN" altLang="en-US" sz="1400" dirty="0">
                  <a:solidFill>
                    <a:srgbClr val="454545"/>
                  </a:solidFill>
                </a:rPr>
                <a:t>，得到结果</a:t>
              </a:r>
              <a:r>
                <a:rPr lang="en-US" altLang="zh-CN" sz="1400" dirty="0">
                  <a:solidFill>
                    <a:srgbClr val="454545"/>
                  </a:solidFill>
                </a:rPr>
                <a:t>6</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将</a:t>
              </a:r>
              <a:r>
                <a:rPr lang="en-US" altLang="zh-CN" sz="1400" dirty="0">
                  <a:solidFill>
                    <a:srgbClr val="454545"/>
                  </a:solidFill>
                </a:rPr>
                <a:t>6</a:t>
              </a:r>
              <a:r>
                <a:rPr lang="zh-CN" altLang="en-US" sz="1400" dirty="0">
                  <a:solidFill>
                    <a:srgbClr val="454545"/>
                  </a:solidFill>
                </a:rPr>
                <a:t>再乘以</a:t>
              </a:r>
              <a:r>
                <a:rPr lang="en-US" altLang="zh-CN" sz="1400" dirty="0">
                  <a:solidFill>
                    <a:srgbClr val="454545"/>
                  </a:solidFill>
                </a:rPr>
                <a:t>4</a:t>
              </a:r>
              <a:r>
                <a:rPr lang="zh-CN" altLang="en-US" sz="1400" dirty="0">
                  <a:solidFill>
                    <a:srgbClr val="454545"/>
                  </a:solidFill>
                </a:rPr>
                <a:t>，得</a:t>
              </a:r>
              <a:r>
                <a:rPr lang="en-US" altLang="zh-CN" sz="1400" dirty="0">
                  <a:solidFill>
                    <a:srgbClr val="454545"/>
                  </a:solidFill>
                </a:rPr>
                <a:t>24</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将</a:t>
              </a:r>
              <a:r>
                <a:rPr lang="en-US" altLang="zh-CN" sz="1400" dirty="0">
                  <a:solidFill>
                    <a:srgbClr val="454545"/>
                  </a:solidFill>
                </a:rPr>
                <a:t>24</a:t>
              </a:r>
              <a:r>
                <a:rPr lang="zh-CN" altLang="en-US" sz="1400" dirty="0">
                  <a:solidFill>
                    <a:srgbClr val="454545"/>
                  </a:solidFill>
                </a:rPr>
                <a:t>再乘以</a:t>
              </a:r>
              <a:r>
                <a:rPr lang="en-US" altLang="zh-CN" sz="1400" dirty="0">
                  <a:solidFill>
                    <a:srgbClr val="454545"/>
                  </a:solidFill>
                </a:rPr>
                <a:t>5</a:t>
              </a:r>
              <a:r>
                <a:rPr lang="zh-CN" altLang="en-US" sz="1400" dirty="0">
                  <a:solidFill>
                    <a:srgbClr val="454545"/>
                  </a:solidFill>
                </a:rPr>
                <a:t>，得</a:t>
              </a:r>
              <a:r>
                <a:rPr lang="en-US" altLang="zh-CN" sz="1400" dirty="0">
                  <a:solidFill>
                    <a:srgbClr val="454545"/>
                  </a:solidFill>
                </a:rPr>
                <a:t>120</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22" name="组合 21"/>
          <p:cNvGrpSpPr/>
          <p:nvPr/>
        </p:nvGrpSpPr>
        <p:grpSpPr>
          <a:xfrm>
            <a:off x="4173281" y="2577917"/>
            <a:ext cx="5023449" cy="3061271"/>
            <a:chOff x="4030664" y="1795463"/>
            <a:chExt cx="3717925" cy="4121151"/>
          </a:xfrm>
        </p:grpSpPr>
        <p:sp>
          <p:nvSpPr>
            <p:cNvPr id="23"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令</a:t>
              </a:r>
              <a:r>
                <a:rPr lang="en-US" altLang="zh-CN" sz="1400" dirty="0">
                  <a:solidFill>
                    <a:srgbClr val="454545"/>
                  </a:solidFill>
                </a:rPr>
                <a:t>p=1</a:t>
              </a:r>
              <a:r>
                <a:rPr lang="zh-CN" altLang="en-US" sz="1400" dirty="0">
                  <a:solidFill>
                    <a:srgbClr val="454545"/>
                  </a:solidFill>
                </a:rPr>
                <a:t>，或写成</a:t>
              </a:r>
              <a:r>
                <a:rPr lang="en-US" altLang="zh-CN" sz="1400" dirty="0">
                  <a:solidFill>
                    <a:srgbClr val="454545"/>
                  </a:solidFill>
                </a:rPr>
                <a:t>1=&gt;p(</a:t>
              </a:r>
              <a:r>
                <a:rPr lang="zh-CN" altLang="en-US" sz="1400" dirty="0">
                  <a:solidFill>
                    <a:srgbClr val="454545"/>
                  </a:solidFill>
                </a:rPr>
                <a:t>表示将</a:t>
              </a:r>
              <a:r>
                <a:rPr lang="en-US" altLang="zh-CN" sz="1400" dirty="0">
                  <a:solidFill>
                    <a:srgbClr val="454545"/>
                  </a:solidFill>
                </a:rPr>
                <a:t>1</a:t>
              </a:r>
              <a:r>
                <a:rPr lang="zh-CN" altLang="en-US" sz="1400" dirty="0">
                  <a:solidFill>
                    <a:srgbClr val="454545"/>
                  </a:solidFill>
                </a:rPr>
                <a:t>存放在变量</a:t>
              </a:r>
              <a:r>
                <a:rPr lang="en-US" altLang="zh-CN" sz="1400" dirty="0">
                  <a:solidFill>
                    <a:srgbClr val="454545"/>
                  </a:solidFill>
                </a:rPr>
                <a:t>p</a:t>
              </a:r>
              <a:r>
                <a:rPr lang="zh-CN" altLang="en-US" sz="1400" dirty="0">
                  <a:solidFill>
                    <a:srgbClr val="454545"/>
                  </a:solidFill>
                </a:rPr>
                <a:t>中</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令</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，或写成</a:t>
              </a:r>
              <a:r>
                <a:rPr lang="en-US" altLang="zh-CN" sz="1400" dirty="0">
                  <a:solidFill>
                    <a:srgbClr val="454545"/>
                  </a:solidFill>
                </a:rPr>
                <a:t>2=&gt;</a:t>
              </a:r>
              <a:r>
                <a:rPr lang="en-US" altLang="zh-CN" sz="1400" dirty="0" err="1">
                  <a:solidFill>
                    <a:srgbClr val="454545"/>
                  </a:solidFill>
                </a:rPr>
                <a:t>i</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2</a:t>
              </a:r>
              <a:r>
                <a:rPr lang="zh-CN" altLang="en-US" sz="1400" dirty="0">
                  <a:solidFill>
                    <a:srgbClr val="454545"/>
                  </a:solidFill>
                </a:rPr>
                <a:t>存放在变量</a:t>
              </a:r>
              <a:r>
                <a:rPr lang="en-US" altLang="zh-CN" sz="1400" dirty="0" err="1">
                  <a:solidFill>
                    <a:srgbClr val="454545"/>
                  </a:solidFill>
                </a:rPr>
                <a:t>i</a:t>
              </a:r>
              <a:r>
                <a:rPr lang="zh-CN" altLang="en-US" sz="1400" dirty="0">
                  <a:solidFill>
                    <a:srgbClr val="454545"/>
                  </a:solidFill>
                </a:rPr>
                <a:t>中</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使</a:t>
              </a:r>
              <a:r>
                <a:rPr lang="en-US" altLang="zh-CN" sz="1400" dirty="0">
                  <a:solidFill>
                    <a:srgbClr val="454545"/>
                  </a:solidFill>
                </a:rPr>
                <a:t>p</a:t>
              </a:r>
              <a:r>
                <a:rPr lang="zh-CN" altLang="en-US" sz="1400" dirty="0">
                  <a:solidFill>
                    <a:srgbClr val="454545"/>
                  </a:solidFill>
                </a:rPr>
                <a:t>与</a:t>
              </a:r>
              <a:r>
                <a:rPr lang="en-US" altLang="zh-CN" sz="1400" dirty="0" err="1">
                  <a:solidFill>
                    <a:srgbClr val="454545"/>
                  </a:solidFill>
                </a:rPr>
                <a:t>i</a:t>
              </a:r>
              <a:r>
                <a:rPr lang="zh-CN" altLang="en-US" sz="1400" dirty="0">
                  <a:solidFill>
                    <a:srgbClr val="454545"/>
                  </a:solidFill>
                </a:rPr>
                <a:t>相乘，乘积仍放在变量</a:t>
              </a:r>
              <a:r>
                <a:rPr lang="en-US" altLang="zh-CN" sz="1400" dirty="0">
                  <a:solidFill>
                    <a:srgbClr val="454545"/>
                  </a:solidFill>
                </a:rPr>
                <a:t>p</a:t>
              </a:r>
              <a:r>
                <a:rPr lang="zh-CN" altLang="en-US" sz="1400" dirty="0">
                  <a:solidFill>
                    <a:srgbClr val="454545"/>
                  </a:solidFill>
                </a:rPr>
                <a:t>中，可表示为</a:t>
              </a:r>
              <a:r>
                <a:rPr lang="en-US" altLang="zh-CN" sz="1400" dirty="0">
                  <a:solidFill>
                    <a:srgbClr val="454545"/>
                  </a:solidFill>
                </a:rPr>
                <a:t>: p*</a:t>
              </a:r>
              <a:r>
                <a:rPr lang="en-US" altLang="zh-CN" sz="1400" dirty="0" err="1">
                  <a:solidFill>
                    <a:srgbClr val="454545"/>
                  </a:solidFill>
                </a:rPr>
                <a:t>i</a:t>
              </a:r>
              <a:r>
                <a:rPr lang="en-US" altLang="zh-CN" sz="1400" dirty="0">
                  <a:solidFill>
                    <a:srgbClr val="454545"/>
                  </a:solidFill>
                </a:rPr>
                <a:t>=&gt;p</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使</a:t>
              </a:r>
              <a:r>
                <a:rPr lang="en-US" altLang="zh-CN" sz="1400" dirty="0" err="1">
                  <a:solidFill>
                    <a:srgbClr val="454545"/>
                  </a:solidFill>
                </a:rPr>
                <a:t>i</a:t>
              </a:r>
              <a:r>
                <a:rPr lang="zh-CN" altLang="en-US" sz="1400" dirty="0">
                  <a:solidFill>
                    <a:srgbClr val="454545"/>
                  </a:solidFill>
                </a:rPr>
                <a:t>的值加</a:t>
              </a:r>
              <a:r>
                <a:rPr lang="en-US" altLang="zh-CN" sz="1400" dirty="0">
                  <a:solidFill>
                    <a:srgbClr val="454545"/>
                  </a:solidFill>
                </a:rPr>
                <a:t>1</a:t>
              </a:r>
              <a:r>
                <a:rPr lang="zh-CN" altLang="en-US" sz="1400" dirty="0">
                  <a:solidFill>
                    <a:srgbClr val="454545"/>
                  </a:solidFill>
                </a:rPr>
                <a:t>，即</a:t>
              </a:r>
              <a:r>
                <a:rPr lang="en-US" altLang="zh-CN" sz="1400" dirty="0">
                  <a:solidFill>
                    <a:srgbClr val="454545"/>
                  </a:solidFill>
                </a:rPr>
                <a:t>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不大于</a:t>
              </a:r>
              <a:r>
                <a:rPr lang="en-US" altLang="zh-CN" sz="1400" dirty="0">
                  <a:solidFill>
                    <a:srgbClr val="454545"/>
                  </a:solidFill>
                </a:rPr>
                <a:t>5</a:t>
              </a:r>
              <a:r>
                <a:rPr lang="zh-CN" altLang="en-US" sz="1400" dirty="0">
                  <a:solidFill>
                    <a:srgbClr val="454545"/>
                  </a:solidFill>
                </a:rPr>
                <a:t>，返回重新执行</a:t>
              </a:r>
              <a:r>
                <a:rPr lang="en-US" altLang="zh-CN" sz="1400" dirty="0">
                  <a:solidFill>
                    <a:srgbClr val="454545"/>
                  </a:solidFill>
                </a:rPr>
                <a:t>S3</a:t>
              </a:r>
              <a:r>
                <a:rPr lang="zh-CN" altLang="en-US" sz="1400" dirty="0">
                  <a:solidFill>
                    <a:srgbClr val="454545"/>
                  </a:solidFill>
                </a:rPr>
                <a:t>及其后的步骤</a:t>
              </a:r>
              <a:r>
                <a:rPr lang="en-US" altLang="zh-CN" sz="1400" dirty="0">
                  <a:solidFill>
                    <a:srgbClr val="454545"/>
                  </a:solidFill>
                </a:rPr>
                <a:t>S4</a:t>
              </a:r>
              <a:r>
                <a:rPr lang="zh-CN" altLang="en-US" sz="1400" dirty="0">
                  <a:solidFill>
                    <a:srgbClr val="454545"/>
                  </a:solidFill>
                </a:rPr>
                <a:t>和</a:t>
              </a:r>
              <a:r>
                <a:rPr lang="en-US" altLang="zh-CN" sz="1400" dirty="0">
                  <a:solidFill>
                    <a:srgbClr val="454545"/>
                  </a:solidFill>
                </a:rPr>
                <a:t>S5</a:t>
              </a:r>
              <a:r>
                <a:rPr lang="zh-CN" altLang="en-US" sz="1400" dirty="0">
                  <a:solidFill>
                    <a:srgbClr val="454545"/>
                  </a:solidFill>
                </a:rPr>
                <a:t>；否则，算法结束。最后得到</a:t>
              </a:r>
              <a:r>
                <a:rPr lang="en-US" altLang="zh-CN" sz="1400" dirty="0">
                  <a:solidFill>
                    <a:srgbClr val="454545"/>
                  </a:solidFill>
                </a:rPr>
                <a:t>p</a:t>
              </a:r>
              <a:r>
                <a:rPr lang="zh-CN" altLang="en-US" sz="1400" dirty="0">
                  <a:solidFill>
                    <a:srgbClr val="454545"/>
                  </a:solidFill>
                </a:rPr>
                <a:t>的值就是</a:t>
              </a:r>
              <a:r>
                <a:rPr lang="en-US" altLang="zh-CN" sz="1400" dirty="0">
                  <a:solidFill>
                    <a:srgbClr val="454545"/>
                  </a:solidFill>
                </a:rPr>
                <a:t>5!</a:t>
              </a:r>
              <a:r>
                <a:rPr lang="zh-CN" altLang="en-US" sz="1400" dirty="0">
                  <a:solidFill>
                    <a:srgbClr val="454545"/>
                  </a:solidFill>
                </a:rPr>
                <a:t>的值。</a:t>
              </a:r>
              <a:endParaRPr lang="zh-CN" altLang="en-US" sz="1400" dirty="0">
                <a:solidFill>
                  <a:srgbClr val="454545"/>
                </a:solidFill>
              </a:endParaRPr>
            </a:p>
          </p:txBody>
        </p:sp>
        <p:sp>
          <p:nvSpPr>
            <p:cNvPr id="24"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5"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6"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6" name="右箭头 5"/>
          <p:cNvSpPr/>
          <p:nvPr/>
        </p:nvSpPr>
        <p:spPr>
          <a:xfrm>
            <a:off x="3960962" y="3943398"/>
            <a:ext cx="724619" cy="40544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0" name="文本框 9"/>
          <p:cNvSpPr txBox="1"/>
          <p:nvPr/>
        </p:nvSpPr>
        <p:spPr>
          <a:xfrm>
            <a:off x="4968818" y="1761348"/>
            <a:ext cx="4471359"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dirty="0"/>
              <a:t>若题目改为</a:t>
            </a:r>
            <a:r>
              <a:rPr lang="en-US" altLang="zh-CN" dirty="0"/>
              <a:t>: </a:t>
            </a:r>
            <a:r>
              <a:rPr lang="zh-CN" altLang="en-US" dirty="0"/>
              <a:t>求</a:t>
            </a:r>
            <a:r>
              <a:rPr lang="en-US" altLang="zh-CN" dirty="0"/>
              <a:t>1×3×5×7×9×11</a:t>
            </a:r>
            <a:endParaRPr lang="zh-CN" altLang="en-US" dirty="0"/>
          </a:p>
        </p:txBody>
      </p:sp>
      <p:grpSp>
        <p:nvGrpSpPr>
          <p:cNvPr id="32" name="组合 31"/>
          <p:cNvGrpSpPr/>
          <p:nvPr/>
        </p:nvGrpSpPr>
        <p:grpSpPr>
          <a:xfrm>
            <a:off x="4665452" y="3667522"/>
            <a:ext cx="4326835" cy="1648308"/>
            <a:chOff x="7026965" y="3699419"/>
            <a:chExt cx="4326835" cy="1648308"/>
          </a:xfrm>
        </p:grpSpPr>
        <p:sp>
          <p:nvSpPr>
            <p:cNvPr id="11" name="矩形 10"/>
            <p:cNvSpPr/>
            <p:nvPr/>
          </p:nvSpPr>
          <p:spPr>
            <a:xfrm>
              <a:off x="8160026" y="3699419"/>
              <a:ext cx="568468"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65000"/>
                      <a:lumOff val="35000"/>
                    </a:schemeClr>
                  </a:solidFill>
                </a:rPr>
                <a:t>3=&gt;</a:t>
              </a:r>
              <a:r>
                <a:rPr lang="en-US" altLang="zh-CN" sz="1400" dirty="0" err="1">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8" name="矩形 27"/>
            <p:cNvSpPr/>
            <p:nvPr/>
          </p:nvSpPr>
          <p:spPr>
            <a:xfrm>
              <a:off x="8194033" y="4405521"/>
              <a:ext cx="741245"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lumMod val="65000"/>
                      <a:lumOff val="35000"/>
                    </a:schemeClr>
                  </a:solidFill>
                </a:rPr>
                <a:t>i+2=&gt;</a:t>
              </a:r>
              <a:r>
                <a:rPr lang="en-US" altLang="zh-CN" sz="1400" dirty="0" err="1">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9" name="矩形 28"/>
            <p:cNvSpPr/>
            <p:nvPr/>
          </p:nvSpPr>
          <p:spPr>
            <a:xfrm>
              <a:off x="7026965" y="4795565"/>
              <a:ext cx="4326835" cy="55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lumMod val="65000"/>
                      <a:lumOff val="35000"/>
                    </a:schemeClr>
                  </a:solidFill>
                </a:rPr>
                <a:t>若</a:t>
              </a:r>
              <a:r>
                <a:rPr lang="en-US" altLang="zh-CN" sz="1400" dirty="0" err="1">
                  <a:solidFill>
                    <a:schemeClr val="tx1">
                      <a:lumMod val="65000"/>
                      <a:lumOff val="35000"/>
                    </a:schemeClr>
                  </a:solidFill>
                </a:rPr>
                <a:t>i</a:t>
              </a:r>
              <a:r>
                <a:rPr lang="zh-CN" altLang="en-US" sz="1400" dirty="0">
                  <a:solidFill>
                    <a:schemeClr val="tx1">
                      <a:lumMod val="65000"/>
                      <a:lumOff val="35000"/>
                    </a:schemeClr>
                  </a:solidFill>
                </a:rPr>
                <a:t>≤</a:t>
              </a:r>
              <a:r>
                <a:rPr lang="en-US" altLang="zh-CN" sz="1400" dirty="0">
                  <a:solidFill>
                    <a:schemeClr val="tx1">
                      <a:lumMod val="65000"/>
                      <a:lumOff val="35000"/>
                    </a:schemeClr>
                  </a:solidFill>
                </a:rPr>
                <a:t>11</a:t>
              </a:r>
              <a:r>
                <a:rPr lang="zh-CN" altLang="en-US" sz="1400" dirty="0">
                  <a:solidFill>
                    <a:schemeClr val="tx1">
                      <a:lumMod val="65000"/>
                      <a:lumOff val="35000"/>
                    </a:schemeClr>
                  </a:solidFill>
                </a:rPr>
                <a:t>，返回</a:t>
              </a:r>
              <a:r>
                <a:rPr lang="en-US" altLang="zh-CN" sz="1400" dirty="0">
                  <a:solidFill>
                    <a:schemeClr val="tx1">
                      <a:lumMod val="65000"/>
                      <a:lumOff val="35000"/>
                    </a:schemeClr>
                  </a:solidFill>
                </a:rPr>
                <a:t>S3</a:t>
              </a:r>
              <a:r>
                <a:rPr lang="zh-CN" altLang="en-US" sz="1400" dirty="0">
                  <a:solidFill>
                    <a:schemeClr val="tx1">
                      <a:lumMod val="65000"/>
                      <a:lumOff val="35000"/>
                    </a:schemeClr>
                  </a:solidFill>
                </a:rPr>
                <a:t>；否则，结束</a:t>
              </a:r>
              <a:endParaRPr lang="en-US" altLang="zh-CN" sz="1400" dirty="0">
                <a:solidFill>
                  <a:schemeClr val="tx1">
                    <a:lumMod val="65000"/>
                    <a:lumOff val="35000"/>
                  </a:schemeClr>
                </a:solidFill>
              </a:endParaRPr>
            </a:p>
            <a:p>
              <a:r>
                <a:rPr lang="zh-CN" altLang="en-US" sz="1400" dirty="0">
                  <a:solidFill>
                    <a:schemeClr val="tx1">
                      <a:lumMod val="65000"/>
                      <a:lumOff val="35000"/>
                    </a:schemeClr>
                  </a:solidFill>
                </a:rPr>
                <a:t>或者 若</a:t>
              </a:r>
              <a:r>
                <a:rPr lang="en-US" altLang="zh-CN" sz="1400" dirty="0" err="1">
                  <a:solidFill>
                    <a:schemeClr val="tx1">
                      <a:lumMod val="65000"/>
                      <a:lumOff val="35000"/>
                    </a:schemeClr>
                  </a:solidFill>
                </a:rPr>
                <a:t>i</a:t>
              </a:r>
              <a:r>
                <a:rPr lang="en-US" altLang="zh-CN" sz="1400" dirty="0">
                  <a:solidFill>
                    <a:schemeClr val="tx1">
                      <a:lumMod val="65000"/>
                      <a:lumOff val="35000"/>
                    </a:schemeClr>
                  </a:solidFill>
                </a:rPr>
                <a:t>&gt;11</a:t>
              </a:r>
              <a:r>
                <a:rPr lang="zh-CN" altLang="en-US" sz="1400" dirty="0">
                  <a:solidFill>
                    <a:schemeClr val="tx1">
                      <a:lumMod val="65000"/>
                      <a:lumOff val="35000"/>
                    </a:schemeClr>
                  </a:solidFill>
                </a:rPr>
                <a:t>，结束；否则，返回</a:t>
              </a:r>
              <a:r>
                <a:rPr lang="en-US" altLang="zh-CN" sz="1400" dirty="0">
                  <a:solidFill>
                    <a:schemeClr val="tx1">
                      <a:lumMod val="65000"/>
                      <a:lumOff val="35000"/>
                    </a:schemeClr>
                  </a:solidFill>
                </a:rPr>
                <a:t>S3</a:t>
              </a:r>
              <a:endParaRPr lang="zh-CN" altLang="en-US" sz="1400" dirty="0">
                <a:solidFill>
                  <a:schemeClr val="tx1">
                    <a:lumMod val="65000"/>
                    <a:lumOff val="35000"/>
                  </a:schemeClr>
                </a:solidFill>
              </a:endParaRPr>
            </a:p>
          </p:txBody>
        </p:sp>
        <p:sp>
          <p:nvSpPr>
            <p:cNvPr id="30" name="矩形 29"/>
            <p:cNvSpPr/>
            <p:nvPr/>
          </p:nvSpPr>
          <p:spPr>
            <a:xfrm>
              <a:off x="7165707" y="3709358"/>
              <a:ext cx="498246"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lumMod val="65000"/>
                      <a:lumOff val="35000"/>
                    </a:schemeClr>
                  </a:solidFill>
                </a:rPr>
                <a:t>i</a:t>
              </a:r>
              <a:r>
                <a:rPr lang="en-US" altLang="zh-CN" sz="1400" dirty="0">
                  <a:solidFill>
                    <a:schemeClr val="tx1">
                      <a:lumMod val="65000"/>
                      <a:lumOff val="35000"/>
                    </a:schemeClr>
                  </a:solidFill>
                </a:rPr>
                <a:t>=3</a:t>
              </a:r>
              <a:endParaRPr lang="zh-CN" altLang="en-US" sz="1400" dirty="0">
                <a:solidFill>
                  <a:schemeClr val="tx1">
                    <a:lumMod val="65000"/>
                    <a:lumOff val="35000"/>
                  </a:schemeClr>
                </a:solidFill>
              </a:endParaRPr>
            </a:p>
          </p:txBody>
        </p:sp>
        <p:sp>
          <p:nvSpPr>
            <p:cNvPr id="31" name="矩形 30"/>
            <p:cNvSpPr/>
            <p:nvPr/>
          </p:nvSpPr>
          <p:spPr>
            <a:xfrm>
              <a:off x="7763536" y="4426972"/>
              <a:ext cx="249123"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lumMod val="65000"/>
                      <a:lumOff val="35000"/>
                    </a:schemeClr>
                  </a:solidFill>
                </a:rPr>
                <a:t>2</a:t>
              </a:r>
              <a:endParaRPr lang="zh-CN" altLang="en-US" sz="1400" dirty="0">
                <a:solidFill>
                  <a:schemeClr val="tx1">
                    <a:lumMod val="65000"/>
                    <a:lumOff val="35000"/>
                  </a:schemeClr>
                </a:solidFill>
              </a:endParaRPr>
            </a:p>
          </p:txBody>
        </p:sp>
      </p:grpSp>
      <p:sp>
        <p:nvSpPr>
          <p:cNvPr id="33" name="矩形 32"/>
          <p:cNvSpPr/>
          <p:nvPr/>
        </p:nvSpPr>
        <p:spPr>
          <a:xfrm>
            <a:off x="3414612" y="6125954"/>
            <a:ext cx="5493812" cy="369332"/>
          </a:xfrm>
          <a:prstGeom prst="rect">
            <a:avLst/>
          </a:prstGeom>
          <a:effectLst>
            <a:outerShdw blurRad="50800" dist="38100" dir="2700000" algn="tl" rotWithShape="0">
              <a:prstClr val="black">
                <a:alpha val="40000"/>
              </a:prstClr>
            </a:outerShdw>
          </a:effectLst>
        </p:spPr>
        <p:txBody>
          <a:bodyPr wrap="none">
            <a:spAutoFit/>
          </a:bodyPr>
          <a:lstStyle/>
          <a:p>
            <a:r>
              <a:rPr lang="zh-CN" altLang="en-US" b="1" dirty="0">
                <a:solidFill>
                  <a:schemeClr val="accent1"/>
                </a:solidFill>
              </a:rPr>
              <a:t>用这种方法表示的算法具有一般性、通用性和灵活性</a:t>
            </a:r>
            <a:endParaRPr lang="zh-CN" altLang="en-US" b="1"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endParaRPr lang="zh-CN" altLang="en-US" dirty="0"/>
          </a:p>
        </p:txBody>
      </p:sp>
      <p:sp>
        <p:nvSpPr>
          <p:cNvPr id="3" name="内容占位符 2"/>
          <p:cNvSpPr>
            <a:spLocks noGrp="1"/>
          </p:cNvSpPr>
          <p:nvPr>
            <p:ph idx="1"/>
          </p:nvPr>
        </p:nvSpPr>
        <p:spPr>
          <a:xfrm>
            <a:off x="-215899" y="1816677"/>
            <a:ext cx="101727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a:solidFill>
                <a:schemeClr val="accent1"/>
              </a:solidFill>
            </a:endParaRPr>
          </a:p>
        </p:txBody>
      </p:sp>
      <p:grpSp>
        <p:nvGrpSpPr>
          <p:cNvPr id="14" name="组合 13"/>
          <p:cNvGrpSpPr/>
          <p:nvPr/>
        </p:nvGrpSpPr>
        <p:grpSpPr>
          <a:xfrm>
            <a:off x="4236531" y="2684784"/>
            <a:ext cx="4114799" cy="3061271"/>
            <a:chOff x="4030664" y="1795463"/>
            <a:chExt cx="3717925" cy="4121151"/>
          </a:xfrm>
        </p:grpSpPr>
        <p:sp>
          <p:nvSpPr>
            <p:cNvPr id="1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5"/>
            </p:custDataLst>
          </p:nvPr>
        </p:nvSpPr>
        <p:spPr>
          <a:xfrm>
            <a:off x="885905" y="2774406"/>
            <a:ext cx="2306320" cy="297164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n</a:t>
            </a:r>
            <a:r>
              <a:rPr lang="zh-CN" altLang="en-US" sz="1400" dirty="0">
                <a:solidFill>
                  <a:schemeClr val="tx1"/>
                </a:solidFill>
              </a:rPr>
              <a:t>：表示学生学号</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下标</a:t>
            </a:r>
            <a:r>
              <a:rPr lang="en-US" altLang="zh-CN" sz="1400" dirty="0" err="1">
                <a:solidFill>
                  <a:schemeClr val="tx1"/>
                </a:solidFill>
              </a:rPr>
              <a:t>i</a:t>
            </a:r>
            <a:r>
              <a:rPr lang="zh-CN" altLang="en-US" sz="1400" dirty="0">
                <a:solidFill>
                  <a:schemeClr val="tx1"/>
                </a:solidFill>
              </a:rPr>
              <a:t>：表示第几个学生</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n</a:t>
            </a:r>
            <a:r>
              <a:rPr lang="en-US" altLang="zh-CN" sz="1400" baseline="-25000" dirty="0">
                <a:solidFill>
                  <a:srgbClr val="454545"/>
                </a:solidFill>
              </a:rPr>
              <a:t>1</a:t>
            </a:r>
            <a:r>
              <a:rPr lang="zh-CN" altLang="en-US" sz="1400" dirty="0">
                <a:solidFill>
                  <a:schemeClr val="tx1"/>
                </a:solidFill>
              </a:rPr>
              <a:t>：表示第一个学生的学号</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n</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个学生的学号</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zh-CN" altLang="en-US" sz="1400" dirty="0">
                <a:solidFill>
                  <a:schemeClr val="tx1"/>
                </a:solidFill>
              </a:rPr>
              <a:t>：表示学生的成绩</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en-US" altLang="zh-CN" sz="1400" baseline="-25000" dirty="0">
                <a:solidFill>
                  <a:srgbClr val="454545"/>
                </a:solidFill>
              </a:rPr>
              <a:t>1</a:t>
            </a:r>
            <a:r>
              <a:rPr lang="zh-CN" altLang="en-US" sz="1400" dirty="0">
                <a:solidFill>
                  <a:schemeClr val="tx1"/>
                </a:solidFill>
              </a:rPr>
              <a:t>：表示第一个学生的成绩</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g</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个学生的成绩</a:t>
            </a:r>
            <a:endParaRPr lang="en-US" altLang="zh-CN" sz="14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endParaRPr lang="zh-CN" altLang="en-US" dirty="0"/>
          </a:p>
        </p:txBody>
      </p:sp>
      <p:sp>
        <p:nvSpPr>
          <p:cNvPr id="3" name="内容占位符 2"/>
          <p:cNvSpPr>
            <a:spLocks noGrp="1"/>
          </p:cNvSpPr>
          <p:nvPr>
            <p:ph idx="1"/>
          </p:nvPr>
        </p:nvSpPr>
        <p:spPr>
          <a:xfrm>
            <a:off x="-221135" y="1481289"/>
            <a:ext cx="10340491"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a:solidFill>
                <a:schemeClr val="accent1"/>
              </a:solidFill>
            </a:endParaRPr>
          </a:p>
        </p:txBody>
      </p:sp>
      <p:grpSp>
        <p:nvGrpSpPr>
          <p:cNvPr id="14" name="组合 13"/>
          <p:cNvGrpSpPr/>
          <p:nvPr/>
        </p:nvGrpSpPr>
        <p:grpSpPr>
          <a:xfrm>
            <a:off x="3912781" y="2419864"/>
            <a:ext cx="5061098" cy="3757652"/>
            <a:chOff x="4030664" y="1795463"/>
            <a:chExt cx="3717925" cy="4121151"/>
          </a:xfrm>
        </p:grpSpPr>
        <p:sp>
          <p:nvSpPr>
            <p:cNvPr id="1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2000=&gt;year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不能被</a:t>
              </a:r>
              <a:r>
                <a:rPr lang="en-US" altLang="zh-CN" sz="1400" dirty="0">
                  <a:solidFill>
                    <a:srgbClr val="454545"/>
                  </a:solidFill>
                </a:rPr>
                <a:t>4</a:t>
              </a:r>
              <a:r>
                <a:rPr lang="zh-CN" altLang="en-US" sz="1400" dirty="0">
                  <a:solidFill>
                    <a:srgbClr val="454545"/>
                  </a:solidFill>
                </a:rPr>
                <a:t>整除，则输出</a:t>
              </a:r>
              <a:r>
                <a:rPr lang="en-US" altLang="zh-CN" sz="1400" dirty="0">
                  <a:solidFill>
                    <a:srgbClr val="454545"/>
                  </a:solidFill>
                </a:rPr>
                <a:t>year </a:t>
              </a:r>
              <a:r>
                <a:rPr lang="zh-CN" altLang="en-US" sz="1400" dirty="0">
                  <a:solidFill>
                    <a:srgbClr val="454545"/>
                  </a:solidFill>
                </a:rPr>
                <a:t>的值和“不是闰年”。然后转到</a:t>
              </a:r>
              <a:r>
                <a:rPr lang="en-US" altLang="zh-CN" sz="1400" dirty="0">
                  <a:solidFill>
                    <a:srgbClr val="454545"/>
                  </a:solidFill>
                </a:rPr>
                <a:t>S6</a:t>
              </a:r>
              <a:r>
                <a:rPr lang="zh-CN" altLang="en-US" sz="1400" dirty="0">
                  <a:solidFill>
                    <a:srgbClr val="454545"/>
                  </a:solidFill>
                </a:rPr>
                <a:t>，检查下一个年份</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a:t>
              </a:r>
              <a:r>
                <a:rPr lang="zh-CN" altLang="en-US" sz="1400" dirty="0">
                  <a:solidFill>
                    <a:srgbClr val="454545"/>
                  </a:solidFill>
                </a:rPr>
                <a:t>整除，不能被</a:t>
              </a:r>
              <a:r>
                <a:rPr lang="en-US" altLang="zh-CN" sz="1400" dirty="0">
                  <a:solidFill>
                    <a:srgbClr val="454545"/>
                  </a:solidFill>
                </a:rPr>
                <a:t>100</a:t>
              </a:r>
              <a:r>
                <a:rPr lang="zh-CN" altLang="en-US" sz="1400" dirty="0">
                  <a:solidFill>
                    <a:srgbClr val="454545"/>
                  </a:solidFill>
                </a:rPr>
                <a:t>整除，则输出</a:t>
              </a:r>
              <a:r>
                <a:rPr lang="en-US" altLang="zh-CN" sz="1400" dirty="0">
                  <a:solidFill>
                    <a:srgbClr val="454545"/>
                  </a:solidFill>
                </a:rPr>
                <a:t>year</a:t>
              </a:r>
              <a:r>
                <a:rPr lang="zh-CN" altLang="en-US" sz="1400" dirty="0">
                  <a:solidFill>
                    <a:srgbClr val="454545"/>
                  </a:solidFill>
                </a:rPr>
                <a:t>的值和“是闰年”。然后转到</a:t>
              </a:r>
              <a:r>
                <a:rPr lang="en-US" altLang="zh-CN" sz="1400" dirty="0">
                  <a:solidFill>
                    <a:srgbClr val="454545"/>
                  </a:solidFill>
                </a:rPr>
                <a:t>S6</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400</a:t>
              </a:r>
              <a:r>
                <a:rPr lang="zh-CN" altLang="en-US" sz="1400" dirty="0">
                  <a:solidFill>
                    <a:srgbClr val="454545"/>
                  </a:solidFill>
                </a:rPr>
                <a:t>整除，输出</a:t>
              </a:r>
              <a:r>
                <a:rPr lang="en-US" altLang="zh-CN" sz="1400" dirty="0">
                  <a:solidFill>
                    <a:srgbClr val="454545"/>
                  </a:solidFill>
                </a:rPr>
                <a:t>year</a:t>
              </a:r>
              <a:r>
                <a:rPr lang="zh-CN" altLang="en-US" sz="1400" dirty="0">
                  <a:solidFill>
                    <a:srgbClr val="454545"/>
                  </a:solidFill>
                </a:rPr>
                <a:t>的值和“是闰年” ，然后转到</a:t>
              </a:r>
              <a:r>
                <a:rPr lang="en-US" altLang="zh-CN" sz="1400" dirty="0">
                  <a:solidFill>
                    <a:srgbClr val="454545"/>
                  </a:solidFill>
                </a:rPr>
                <a:t>S6</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输出</a:t>
              </a:r>
              <a:r>
                <a:rPr lang="en-US" altLang="zh-CN" sz="1400" dirty="0">
                  <a:solidFill>
                    <a:srgbClr val="454545"/>
                  </a:solidFill>
                </a:rPr>
                <a:t>year</a:t>
              </a:r>
              <a:r>
                <a:rPr lang="zh-CN" altLang="en-US" sz="1400" dirty="0">
                  <a:solidFill>
                    <a:srgbClr val="454545"/>
                  </a:solidFill>
                </a:rPr>
                <a:t>的值和“不是闰年”</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S6: year+1=&gt;year</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继续执行，否则算法停止</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0" name="组合 9"/>
          <p:cNvGrpSpPr/>
          <p:nvPr/>
        </p:nvGrpSpPr>
        <p:grpSpPr>
          <a:xfrm>
            <a:off x="83831" y="2529872"/>
            <a:ext cx="4343491" cy="3181738"/>
            <a:chOff x="3063481" y="1566863"/>
            <a:chExt cx="6402783" cy="4827588"/>
          </a:xfrm>
        </p:grpSpPr>
        <p:sp>
          <p:nvSpPr>
            <p:cNvPr id="11" name="MH_Other_1"/>
            <p:cNvSpPr/>
            <p:nvPr>
              <p:custDataLst>
                <p:tags r:id="rId5"/>
              </p:custDataLst>
            </p:nvPr>
          </p:nvSpPr>
          <p:spPr bwMode="auto">
            <a:xfrm>
              <a:off x="5054600" y="1587501"/>
              <a:ext cx="2281238" cy="2308225"/>
            </a:xfrm>
            <a:custGeom>
              <a:avLst/>
              <a:gdLst>
                <a:gd name="T0" fmla="*/ 276741 w 2400920"/>
                <a:gd name="T1" fmla="*/ 0 h 2429116"/>
                <a:gd name="T2" fmla="*/ 547860 w 2400920"/>
                <a:gd name="T3" fmla="*/ 221175 h 2429116"/>
                <a:gd name="T4" fmla="*/ 552122 w 2400920"/>
                <a:gd name="T5" fmla="*/ 263484 h 2429116"/>
                <a:gd name="T6" fmla="*/ 552928 w 2400920"/>
                <a:gd name="T7" fmla="*/ 262695 h 2429116"/>
                <a:gd name="T8" fmla="*/ 553509 w 2400920"/>
                <a:gd name="T9" fmla="*/ 262124 h 2429116"/>
                <a:gd name="T10" fmla="*/ 939073 w 2400920"/>
                <a:gd name="T11" fmla="*/ 571077 h 2429116"/>
                <a:gd name="T12" fmla="*/ 937711 w 2400920"/>
                <a:gd name="T13" fmla="*/ 572407 h 2429116"/>
                <a:gd name="T14" fmla="*/ 960762 w 2400920"/>
                <a:gd name="T15" fmla="*/ 570082 h 2429116"/>
                <a:gd name="T16" fmla="*/ 1368042 w 2400920"/>
                <a:gd name="T17" fmla="*/ 977745 h 2429116"/>
                <a:gd name="T18" fmla="*/ 960762 w 2400920"/>
                <a:gd name="T19" fmla="*/ 1385405 h 2429116"/>
                <a:gd name="T20" fmla="*/ 553483 w 2400920"/>
                <a:gd name="T21" fmla="*/ 977745 h 2429116"/>
                <a:gd name="T22" fmla="*/ 555585 w 2400920"/>
                <a:gd name="T23" fmla="*/ 936064 h 2429116"/>
                <a:gd name="T24" fmla="*/ 555645 w 2400920"/>
                <a:gd name="T25" fmla="*/ 935674 h 2429116"/>
                <a:gd name="T26" fmla="*/ 557771 w 2400920"/>
                <a:gd name="T27" fmla="*/ 893773 h 2429116"/>
                <a:gd name="T28" fmla="*/ 255454 w 2400920"/>
                <a:gd name="T29" fmla="*/ 553559 h 2429116"/>
                <a:gd name="T30" fmla="*/ 257035 w 2400920"/>
                <a:gd name="T31" fmla="*/ 552012 h 2429116"/>
                <a:gd name="T32" fmla="*/ 220968 w 2400920"/>
                <a:gd name="T33" fmla="*/ 548373 h 2429116"/>
                <a:gd name="T34" fmla="*/ 0 w 2400920"/>
                <a:gd name="T35" fmla="*/ 277001 h 2429116"/>
                <a:gd name="T36" fmla="*/ 276741 w 2400920"/>
                <a:gd name="T37" fmla="*/ 0 h 2429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0920" h="2429116">
                  <a:moveTo>
                    <a:pt x="485682" y="0"/>
                  </a:moveTo>
                  <a:cubicBezTo>
                    <a:pt x="720388" y="0"/>
                    <a:pt x="916209" y="166483"/>
                    <a:pt x="961497" y="387800"/>
                  </a:cubicBezTo>
                  <a:lnTo>
                    <a:pt x="968975" y="461981"/>
                  </a:lnTo>
                  <a:lnTo>
                    <a:pt x="970390" y="460598"/>
                  </a:lnTo>
                  <a:cubicBezTo>
                    <a:pt x="971412" y="459600"/>
                    <a:pt x="971412" y="459600"/>
                    <a:pt x="971412" y="459600"/>
                  </a:cubicBezTo>
                  <a:cubicBezTo>
                    <a:pt x="990958" y="809567"/>
                    <a:pt x="1132434" y="1030159"/>
                    <a:pt x="1648077" y="1001305"/>
                  </a:cubicBezTo>
                  <a:lnTo>
                    <a:pt x="1645688" y="1003638"/>
                  </a:lnTo>
                  <a:lnTo>
                    <a:pt x="1686142" y="999560"/>
                  </a:lnTo>
                  <a:cubicBezTo>
                    <a:pt x="2080903" y="999560"/>
                    <a:pt x="2400920" y="1319577"/>
                    <a:pt x="2400920" y="1714338"/>
                  </a:cubicBezTo>
                  <a:cubicBezTo>
                    <a:pt x="2400920" y="2109099"/>
                    <a:pt x="2080903" y="2429116"/>
                    <a:pt x="1686142" y="2429116"/>
                  </a:cubicBezTo>
                  <a:cubicBezTo>
                    <a:pt x="1291381" y="2429116"/>
                    <a:pt x="971364" y="2109099"/>
                    <a:pt x="971364" y="1714338"/>
                  </a:cubicBezTo>
                  <a:cubicBezTo>
                    <a:pt x="971364" y="1689666"/>
                    <a:pt x="972614" y="1665285"/>
                    <a:pt x="975055" y="1641256"/>
                  </a:cubicBezTo>
                  <a:lnTo>
                    <a:pt x="975159" y="1640574"/>
                  </a:lnTo>
                  <a:lnTo>
                    <a:pt x="978892" y="1567105"/>
                  </a:lnTo>
                  <a:cubicBezTo>
                    <a:pt x="987529" y="1126838"/>
                    <a:pt x="776417" y="996767"/>
                    <a:pt x="448322" y="970590"/>
                  </a:cubicBezTo>
                  <a:lnTo>
                    <a:pt x="451098" y="967878"/>
                  </a:lnTo>
                  <a:lnTo>
                    <a:pt x="387800" y="961497"/>
                  </a:lnTo>
                  <a:cubicBezTo>
                    <a:pt x="166483" y="916209"/>
                    <a:pt x="0" y="720388"/>
                    <a:pt x="0" y="485682"/>
                  </a:cubicBezTo>
                  <a:cubicBezTo>
                    <a:pt x="0" y="217447"/>
                    <a:pt x="217447" y="0"/>
                    <a:pt x="485682" y="0"/>
                  </a:cubicBezTo>
                  <a:close/>
                </a:path>
              </a:pathLst>
            </a:custGeom>
            <a:solidFill>
              <a:schemeClr val="accent1"/>
            </a:solidFill>
            <a:ln>
              <a:noFill/>
            </a:ln>
          </p:spPr>
          <p:txBody>
            <a:bodyPr/>
            <a:lstStyle/>
            <a:p>
              <a:endParaRPr lang="zh-CN" altLang="en-US" sz="1200"/>
            </a:p>
          </p:txBody>
        </p:sp>
        <p:sp>
          <p:nvSpPr>
            <p:cNvPr id="12" name="MH_Other_2"/>
            <p:cNvSpPr/>
            <p:nvPr>
              <p:custDataLst>
                <p:tags r:id="rId6"/>
              </p:custDataLst>
            </p:nvPr>
          </p:nvSpPr>
          <p:spPr bwMode="auto">
            <a:xfrm>
              <a:off x="3478214" y="2568575"/>
              <a:ext cx="2308225" cy="2281238"/>
            </a:xfrm>
            <a:custGeom>
              <a:avLst/>
              <a:gdLst>
                <a:gd name="T0" fmla="*/ 977740 w 2429117"/>
                <a:gd name="T1" fmla="*/ 0 h 2400919"/>
                <a:gd name="T2" fmla="*/ 1385400 w 2429117"/>
                <a:gd name="T3" fmla="*/ 407282 h 2400919"/>
                <a:gd name="T4" fmla="*/ 977740 w 2429117"/>
                <a:gd name="T5" fmla="*/ 814564 h 2400919"/>
                <a:gd name="T6" fmla="*/ 944748 w 2429117"/>
                <a:gd name="T7" fmla="*/ 812900 h 2400919"/>
                <a:gd name="T8" fmla="*/ 945577 w 2429117"/>
                <a:gd name="T9" fmla="*/ 813747 h 2400919"/>
                <a:gd name="T10" fmla="*/ 552755 w 2429117"/>
                <a:gd name="T11" fmla="*/ 1113398 h 2400919"/>
                <a:gd name="T12" fmla="*/ 551863 w 2429117"/>
                <a:gd name="T13" fmla="*/ 1112485 h 2400919"/>
                <a:gd name="T14" fmla="*/ 548370 w 2429117"/>
                <a:gd name="T15" fmla="*/ 1147079 h 2400919"/>
                <a:gd name="T16" fmla="*/ 277000 w 2429117"/>
                <a:gd name="T17" fmla="*/ 1368048 h 2400919"/>
                <a:gd name="T18" fmla="*/ 0 w 2429117"/>
                <a:gd name="T19" fmla="*/ 1091307 h 2400919"/>
                <a:gd name="T20" fmla="*/ 221175 w 2429117"/>
                <a:gd name="T21" fmla="*/ 820186 h 2400919"/>
                <a:gd name="T22" fmla="*/ 262034 w 2429117"/>
                <a:gd name="T23" fmla="*/ 816070 h 2400919"/>
                <a:gd name="T24" fmla="*/ 261888 w 2429117"/>
                <a:gd name="T25" fmla="*/ 815922 h 2400919"/>
                <a:gd name="T26" fmla="*/ 261320 w 2429117"/>
                <a:gd name="T27" fmla="*/ 815341 h 2400919"/>
                <a:gd name="T28" fmla="*/ 570270 w 2429117"/>
                <a:gd name="T29" fmla="*/ 429776 h 2400919"/>
                <a:gd name="T30" fmla="*/ 572589 w 2429117"/>
                <a:gd name="T31" fmla="*/ 432146 h 2400919"/>
                <a:gd name="T32" fmla="*/ 570080 w 2429117"/>
                <a:gd name="T33" fmla="*/ 407282 h 2400919"/>
                <a:gd name="T34" fmla="*/ 977740 w 2429117"/>
                <a:gd name="T35" fmla="*/ 0 h 24009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9117" h="2400919">
                  <a:moveTo>
                    <a:pt x="1714339" y="0"/>
                  </a:moveTo>
                  <a:cubicBezTo>
                    <a:pt x="2109100" y="0"/>
                    <a:pt x="2429117" y="320017"/>
                    <a:pt x="2429117" y="714778"/>
                  </a:cubicBezTo>
                  <a:cubicBezTo>
                    <a:pt x="2429117" y="1109539"/>
                    <a:pt x="2109100" y="1429556"/>
                    <a:pt x="1714339" y="1429556"/>
                  </a:cubicBezTo>
                  <a:lnTo>
                    <a:pt x="1656491" y="1426635"/>
                  </a:lnTo>
                  <a:lnTo>
                    <a:pt x="1657946" y="1428125"/>
                  </a:lnTo>
                  <a:cubicBezTo>
                    <a:pt x="1143234" y="1387171"/>
                    <a:pt x="997104" y="1604040"/>
                    <a:pt x="969181" y="1954007"/>
                  </a:cubicBezTo>
                  <a:lnTo>
                    <a:pt x="967617" y="1952407"/>
                  </a:lnTo>
                  <a:lnTo>
                    <a:pt x="961497" y="2013119"/>
                  </a:lnTo>
                  <a:cubicBezTo>
                    <a:pt x="916209" y="2234436"/>
                    <a:pt x="720388" y="2400919"/>
                    <a:pt x="485682" y="2400919"/>
                  </a:cubicBezTo>
                  <a:cubicBezTo>
                    <a:pt x="217447" y="2400919"/>
                    <a:pt x="0" y="2183472"/>
                    <a:pt x="0" y="1915237"/>
                  </a:cubicBezTo>
                  <a:cubicBezTo>
                    <a:pt x="0" y="1680531"/>
                    <a:pt x="166483" y="1484710"/>
                    <a:pt x="387800" y="1439422"/>
                  </a:cubicBezTo>
                  <a:lnTo>
                    <a:pt x="459444" y="1432200"/>
                  </a:lnTo>
                  <a:lnTo>
                    <a:pt x="459189" y="1431939"/>
                  </a:lnTo>
                  <a:cubicBezTo>
                    <a:pt x="458191" y="1430918"/>
                    <a:pt x="458191" y="1430918"/>
                    <a:pt x="458191" y="1430918"/>
                  </a:cubicBezTo>
                  <a:cubicBezTo>
                    <a:pt x="808158" y="1411371"/>
                    <a:pt x="1028750" y="1269895"/>
                    <a:pt x="999896" y="754252"/>
                  </a:cubicBezTo>
                  <a:lnTo>
                    <a:pt x="1003960" y="758414"/>
                  </a:lnTo>
                  <a:lnTo>
                    <a:pt x="999561" y="714778"/>
                  </a:lnTo>
                  <a:cubicBezTo>
                    <a:pt x="999561" y="320017"/>
                    <a:pt x="1319578" y="0"/>
                    <a:pt x="1714339" y="0"/>
                  </a:cubicBezTo>
                  <a:close/>
                </a:path>
              </a:pathLst>
            </a:custGeom>
            <a:solidFill>
              <a:schemeClr val="bg1">
                <a:lumMod val="65000"/>
              </a:schemeClr>
            </a:solidFill>
            <a:ln>
              <a:noFill/>
            </a:ln>
          </p:spPr>
          <p:txBody>
            <a:bodyPr/>
            <a:lstStyle/>
            <a:p>
              <a:endParaRPr lang="zh-CN" altLang="en-US" sz="1200"/>
            </a:p>
          </p:txBody>
        </p:sp>
        <p:sp>
          <p:nvSpPr>
            <p:cNvPr id="13" name="MH_Other_3"/>
            <p:cNvSpPr/>
            <p:nvPr>
              <p:custDataLst>
                <p:tags r:id="rId7"/>
              </p:custDataLst>
            </p:nvPr>
          </p:nvSpPr>
          <p:spPr bwMode="auto">
            <a:xfrm>
              <a:off x="4568825" y="4086226"/>
              <a:ext cx="2281238" cy="2308225"/>
            </a:xfrm>
            <a:custGeom>
              <a:avLst/>
              <a:gdLst>
                <a:gd name="T0" fmla="*/ 407282 w 2400919"/>
                <a:gd name="T1" fmla="*/ 0 h 2429115"/>
                <a:gd name="T2" fmla="*/ 814564 w 2400919"/>
                <a:gd name="T3" fmla="*/ 407664 h 2429115"/>
                <a:gd name="T4" fmla="*/ 812954 w 2400919"/>
                <a:gd name="T5" fmla="*/ 439572 h 2429115"/>
                <a:gd name="T6" fmla="*/ 813516 w 2400919"/>
                <a:gd name="T7" fmla="*/ 439022 h 2429115"/>
                <a:gd name="T8" fmla="*/ 1113399 w 2400919"/>
                <a:gd name="T9" fmla="*/ 831849 h 2429115"/>
                <a:gd name="T10" fmla="*/ 1111741 w 2400919"/>
                <a:gd name="T11" fmla="*/ 833469 h 2429115"/>
                <a:gd name="T12" fmla="*/ 1147079 w 2400919"/>
                <a:gd name="T13" fmla="*/ 837035 h 2429115"/>
                <a:gd name="T14" fmla="*/ 1368048 w 2400919"/>
                <a:gd name="T15" fmla="*/ 1108410 h 2429115"/>
                <a:gd name="T16" fmla="*/ 1091307 w 2400919"/>
                <a:gd name="T17" fmla="*/ 1385412 h 2429115"/>
                <a:gd name="T18" fmla="*/ 820186 w 2400919"/>
                <a:gd name="T19" fmla="*/ 1164237 h 2429115"/>
                <a:gd name="T20" fmla="*/ 815976 w 2400919"/>
                <a:gd name="T21" fmla="*/ 1122438 h 2429115"/>
                <a:gd name="T22" fmla="*/ 815690 w 2400919"/>
                <a:gd name="T23" fmla="*/ 1122716 h 2429115"/>
                <a:gd name="T24" fmla="*/ 815110 w 2400919"/>
                <a:gd name="T25" fmla="*/ 1123285 h 2429115"/>
                <a:gd name="T26" fmla="*/ 429776 w 2400919"/>
                <a:gd name="T27" fmla="*/ 814331 h 2429115"/>
                <a:gd name="T28" fmla="*/ 431227 w 2400919"/>
                <a:gd name="T29" fmla="*/ 812911 h 2429115"/>
                <a:gd name="T30" fmla="*/ 407282 w 2400919"/>
                <a:gd name="T31" fmla="*/ 815326 h 2429115"/>
                <a:gd name="T32" fmla="*/ 0 w 2400919"/>
                <a:gd name="T33" fmla="*/ 407664 h 2429115"/>
                <a:gd name="T34" fmla="*/ 407282 w 2400919"/>
                <a:gd name="T35" fmla="*/ 0 h 2429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0919" h="2429115">
                  <a:moveTo>
                    <a:pt x="714778" y="0"/>
                  </a:moveTo>
                  <a:cubicBezTo>
                    <a:pt x="1109539" y="0"/>
                    <a:pt x="1429556" y="320017"/>
                    <a:pt x="1429556" y="714778"/>
                  </a:cubicBezTo>
                  <a:lnTo>
                    <a:pt x="1426731" y="770725"/>
                  </a:lnTo>
                  <a:lnTo>
                    <a:pt x="1427718" y="769760"/>
                  </a:lnTo>
                  <a:cubicBezTo>
                    <a:pt x="1387664" y="1283542"/>
                    <a:pt x="1604701" y="1430603"/>
                    <a:pt x="1954008" y="1458526"/>
                  </a:cubicBezTo>
                  <a:lnTo>
                    <a:pt x="1951098" y="1461366"/>
                  </a:lnTo>
                  <a:lnTo>
                    <a:pt x="2013119" y="1467619"/>
                  </a:lnTo>
                  <a:cubicBezTo>
                    <a:pt x="2234436" y="1512907"/>
                    <a:pt x="2400919" y="1708728"/>
                    <a:pt x="2400919" y="1943433"/>
                  </a:cubicBezTo>
                  <a:cubicBezTo>
                    <a:pt x="2400919" y="2211668"/>
                    <a:pt x="2183472" y="2429115"/>
                    <a:pt x="1915237" y="2429115"/>
                  </a:cubicBezTo>
                  <a:cubicBezTo>
                    <a:pt x="1680532" y="2429115"/>
                    <a:pt x="1484711" y="2262632"/>
                    <a:pt x="1439423" y="2041315"/>
                  </a:cubicBezTo>
                  <a:lnTo>
                    <a:pt x="1432035" y="1968030"/>
                  </a:lnTo>
                  <a:lnTo>
                    <a:pt x="1431535" y="1968517"/>
                  </a:lnTo>
                  <a:cubicBezTo>
                    <a:pt x="1430513" y="1969515"/>
                    <a:pt x="1430513" y="1969515"/>
                    <a:pt x="1430513" y="1969515"/>
                  </a:cubicBezTo>
                  <a:cubicBezTo>
                    <a:pt x="1410951" y="1619548"/>
                    <a:pt x="1269365" y="1398957"/>
                    <a:pt x="754253" y="1427810"/>
                  </a:cubicBezTo>
                  <a:lnTo>
                    <a:pt x="756802" y="1425320"/>
                  </a:lnTo>
                  <a:lnTo>
                    <a:pt x="714778" y="1429556"/>
                  </a:lnTo>
                  <a:cubicBezTo>
                    <a:pt x="320017" y="1429556"/>
                    <a:pt x="0" y="1109539"/>
                    <a:pt x="0" y="714778"/>
                  </a:cubicBezTo>
                  <a:cubicBezTo>
                    <a:pt x="0" y="320017"/>
                    <a:pt x="320017" y="0"/>
                    <a:pt x="714778" y="0"/>
                  </a:cubicBezTo>
                  <a:close/>
                </a:path>
              </a:pathLst>
            </a:custGeom>
            <a:solidFill>
              <a:schemeClr val="accent1"/>
            </a:solidFill>
            <a:ln>
              <a:noFill/>
            </a:ln>
          </p:spPr>
          <p:txBody>
            <a:bodyPr/>
            <a:lstStyle/>
            <a:p>
              <a:endParaRPr lang="zh-CN" altLang="en-US" sz="1200"/>
            </a:p>
          </p:txBody>
        </p:sp>
        <p:sp>
          <p:nvSpPr>
            <p:cNvPr id="15" name="MH_Other_4"/>
            <p:cNvSpPr/>
            <p:nvPr>
              <p:custDataLst>
                <p:tags r:id="rId8"/>
              </p:custDataLst>
            </p:nvPr>
          </p:nvSpPr>
          <p:spPr bwMode="auto">
            <a:xfrm>
              <a:off x="6086476" y="3132139"/>
              <a:ext cx="2308225" cy="2281237"/>
            </a:xfrm>
            <a:custGeom>
              <a:avLst/>
              <a:gdLst>
                <a:gd name="T0" fmla="*/ 1108410 w 2429115"/>
                <a:gd name="T1" fmla="*/ 0 h 2400920"/>
                <a:gd name="T2" fmla="*/ 1385412 w 2429115"/>
                <a:gd name="T3" fmla="*/ 277140 h 2400920"/>
                <a:gd name="T4" fmla="*/ 1164237 w 2429115"/>
                <a:gd name="T5" fmla="*/ 548653 h 2400920"/>
                <a:gd name="T6" fmla="*/ 1122747 w 2429115"/>
                <a:gd name="T7" fmla="*/ 552837 h 2400920"/>
                <a:gd name="T8" fmla="*/ 1123284 w 2429115"/>
                <a:gd name="T9" fmla="*/ 553389 h 2400920"/>
                <a:gd name="T10" fmla="*/ 814694 w 2429115"/>
                <a:gd name="T11" fmla="*/ 938265 h 2400920"/>
                <a:gd name="T12" fmla="*/ 812822 w 2429115"/>
                <a:gd name="T13" fmla="*/ 936351 h 2400920"/>
                <a:gd name="T14" fmla="*/ 815326 w 2429115"/>
                <a:gd name="T15" fmla="*/ 961160 h 2400920"/>
                <a:gd name="T16" fmla="*/ 407664 w 2429115"/>
                <a:gd name="T17" fmla="*/ 1368037 h 2400920"/>
                <a:gd name="T18" fmla="*/ 0 w 2429115"/>
                <a:gd name="T19" fmla="*/ 961160 h 2400920"/>
                <a:gd name="T20" fmla="*/ 407664 w 2429115"/>
                <a:gd name="T21" fmla="*/ 554283 h 2400920"/>
                <a:gd name="T22" fmla="*/ 442580 w 2429115"/>
                <a:gd name="T23" fmla="*/ 557797 h 2400920"/>
                <a:gd name="T24" fmla="*/ 439826 w 2429115"/>
                <a:gd name="T25" fmla="*/ 554978 h 2400920"/>
                <a:gd name="T26" fmla="*/ 832191 w 2429115"/>
                <a:gd name="T27" fmla="*/ 255453 h 2400920"/>
                <a:gd name="T28" fmla="*/ 833462 w 2429115"/>
                <a:gd name="T29" fmla="*/ 256753 h 2400920"/>
                <a:gd name="T30" fmla="*/ 837035 w 2429115"/>
                <a:gd name="T31" fmla="*/ 221288 h 2400920"/>
                <a:gd name="T32" fmla="*/ 1108410 w 2429115"/>
                <a:gd name="T33" fmla="*/ 0 h 2400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9115" h="2400920">
                  <a:moveTo>
                    <a:pt x="1943433" y="0"/>
                  </a:moveTo>
                  <a:cubicBezTo>
                    <a:pt x="2211668" y="0"/>
                    <a:pt x="2429115" y="217763"/>
                    <a:pt x="2429115" y="486387"/>
                  </a:cubicBezTo>
                  <a:cubicBezTo>
                    <a:pt x="2429115" y="721433"/>
                    <a:pt x="2262632" y="917538"/>
                    <a:pt x="2041315" y="962892"/>
                  </a:cubicBezTo>
                  <a:lnTo>
                    <a:pt x="1968571" y="970236"/>
                  </a:lnTo>
                  <a:lnTo>
                    <a:pt x="1969514" y="971202"/>
                  </a:lnTo>
                  <a:cubicBezTo>
                    <a:pt x="1619958" y="990741"/>
                    <a:pt x="1399626" y="1132160"/>
                    <a:pt x="1428446" y="1646667"/>
                  </a:cubicBezTo>
                  <a:lnTo>
                    <a:pt x="1425163" y="1643307"/>
                  </a:lnTo>
                  <a:lnTo>
                    <a:pt x="1429556" y="1686847"/>
                  </a:lnTo>
                  <a:cubicBezTo>
                    <a:pt x="1429556" y="2081219"/>
                    <a:pt x="1109539" y="2400920"/>
                    <a:pt x="714778" y="2400920"/>
                  </a:cubicBezTo>
                  <a:cubicBezTo>
                    <a:pt x="320017" y="2400920"/>
                    <a:pt x="0" y="2081219"/>
                    <a:pt x="0" y="1686847"/>
                  </a:cubicBezTo>
                  <a:cubicBezTo>
                    <a:pt x="0" y="1292475"/>
                    <a:pt x="320017" y="972774"/>
                    <a:pt x="714778" y="972774"/>
                  </a:cubicBezTo>
                  <a:lnTo>
                    <a:pt x="776002" y="978940"/>
                  </a:lnTo>
                  <a:lnTo>
                    <a:pt x="771169" y="973994"/>
                  </a:lnTo>
                  <a:cubicBezTo>
                    <a:pt x="1285277" y="1014001"/>
                    <a:pt x="1431235" y="797219"/>
                    <a:pt x="1459125" y="448322"/>
                  </a:cubicBezTo>
                  <a:lnTo>
                    <a:pt x="1461353" y="450604"/>
                  </a:lnTo>
                  <a:lnTo>
                    <a:pt x="1467619" y="388363"/>
                  </a:lnTo>
                  <a:cubicBezTo>
                    <a:pt x="1512907" y="166725"/>
                    <a:pt x="1708728" y="0"/>
                    <a:pt x="1943433" y="0"/>
                  </a:cubicBezTo>
                  <a:close/>
                </a:path>
              </a:pathLst>
            </a:custGeom>
            <a:solidFill>
              <a:srgbClr val="A5A5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a:p>
          </p:txBody>
        </p:sp>
        <p:sp>
          <p:nvSpPr>
            <p:cNvPr id="17" name="MH_SubTitle_1"/>
            <p:cNvSpPr txBox="1">
              <a:spLocks noChangeArrowheads="1"/>
            </p:cNvSpPr>
            <p:nvPr>
              <p:custDataLst>
                <p:tags r:id="rId9"/>
              </p:custDataLst>
            </p:nvPr>
          </p:nvSpPr>
          <p:spPr bwMode="auto">
            <a:xfrm>
              <a:off x="6019800" y="1566863"/>
              <a:ext cx="2374901"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accent1"/>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600" dirty="0"/>
                <a:t>Year</a:t>
              </a:r>
              <a:r>
                <a:rPr lang="zh-CN" altLang="en-US" sz="1600" dirty="0"/>
                <a:t>被</a:t>
              </a:r>
              <a:r>
                <a:rPr lang="en-US" altLang="zh-CN" sz="1600" dirty="0"/>
                <a:t>100</a:t>
              </a:r>
              <a:r>
                <a:rPr lang="zh-CN" altLang="en-US" sz="1600" dirty="0"/>
                <a:t>整除，又能被</a:t>
              </a:r>
              <a:r>
                <a:rPr lang="en-US" altLang="zh-CN" sz="1600" dirty="0"/>
                <a:t>400</a:t>
              </a:r>
              <a:r>
                <a:rPr lang="zh-CN" altLang="en-US" sz="1600" dirty="0"/>
                <a:t>整除</a:t>
              </a:r>
              <a:endParaRPr lang="zh-CN" altLang="en-US" sz="1600" dirty="0"/>
            </a:p>
          </p:txBody>
        </p:sp>
        <p:sp>
          <p:nvSpPr>
            <p:cNvPr id="18" name="MH_Other_9"/>
            <p:cNvSpPr txBox="1">
              <a:spLocks noChangeArrowheads="1"/>
            </p:cNvSpPr>
            <p:nvPr>
              <p:custDataLst>
                <p:tags r:id="rId10"/>
              </p:custDataLst>
            </p:nvPr>
          </p:nvSpPr>
          <p:spPr bwMode="auto">
            <a:xfrm>
              <a:off x="3590923" y="4125915"/>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01</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2" name="MH_Other_10"/>
            <p:cNvSpPr txBox="1">
              <a:spLocks noChangeArrowheads="1"/>
            </p:cNvSpPr>
            <p:nvPr>
              <p:custDataLst>
                <p:tags r:id="rId11"/>
              </p:custDataLst>
            </p:nvPr>
          </p:nvSpPr>
          <p:spPr bwMode="auto">
            <a:xfrm>
              <a:off x="5143499" y="1782764"/>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03</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3" name="MH_Other_11"/>
            <p:cNvSpPr txBox="1">
              <a:spLocks noChangeArrowheads="1"/>
            </p:cNvSpPr>
            <p:nvPr>
              <p:custDataLst>
                <p:tags r:id="rId12"/>
              </p:custDataLst>
            </p:nvPr>
          </p:nvSpPr>
          <p:spPr bwMode="auto">
            <a:xfrm>
              <a:off x="7613650" y="3298827"/>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04</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4" name="MH_Other_12"/>
            <p:cNvSpPr txBox="1">
              <a:spLocks noChangeArrowheads="1"/>
            </p:cNvSpPr>
            <p:nvPr>
              <p:custDataLst>
                <p:tags r:id="rId13"/>
              </p:custDataLst>
            </p:nvPr>
          </p:nvSpPr>
          <p:spPr bwMode="auto">
            <a:xfrm>
              <a:off x="6092824" y="5689603"/>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02</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5" name="MH_SubTitle_3"/>
            <p:cNvSpPr txBox="1">
              <a:spLocks noChangeArrowheads="1"/>
            </p:cNvSpPr>
            <p:nvPr>
              <p:custDataLst>
                <p:tags r:id="rId14"/>
              </p:custDataLst>
            </p:nvPr>
          </p:nvSpPr>
          <p:spPr bwMode="auto">
            <a:xfrm>
              <a:off x="6873876" y="5489576"/>
              <a:ext cx="25923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a:solidFill>
                    <a:schemeClr val="accent1"/>
                  </a:solidFill>
                  <a:latin typeface="+mn-lt"/>
                  <a:ea typeface="+mn-ea"/>
                </a:rPr>
                <a:t>Year</a:t>
              </a:r>
              <a:r>
                <a:rPr lang="zh-CN" altLang="en-US" sz="1600" dirty="0">
                  <a:solidFill>
                    <a:schemeClr val="accent1"/>
                  </a:solidFill>
                  <a:latin typeface="+mn-lt"/>
                  <a:ea typeface="+mn-ea"/>
                </a:rPr>
                <a:t>被</a:t>
              </a:r>
              <a:r>
                <a:rPr lang="en-US" altLang="zh-CN" sz="1600" dirty="0">
                  <a:solidFill>
                    <a:schemeClr val="accent1"/>
                  </a:solidFill>
                  <a:latin typeface="+mn-lt"/>
                  <a:ea typeface="+mn-ea"/>
                </a:rPr>
                <a:t>4</a:t>
              </a:r>
              <a:r>
                <a:rPr lang="zh-CN" altLang="en-US" sz="1600" dirty="0">
                  <a:solidFill>
                    <a:schemeClr val="accent1"/>
                  </a:solidFill>
                  <a:latin typeface="+mn-lt"/>
                  <a:ea typeface="+mn-ea"/>
                </a:rPr>
                <a:t>整除，</a:t>
              </a:r>
              <a:endParaRPr lang="en-US" altLang="zh-CN" sz="1600" dirty="0">
                <a:solidFill>
                  <a:schemeClr val="accent1"/>
                </a:solidFill>
                <a:latin typeface="+mn-lt"/>
                <a:ea typeface="+mn-ea"/>
              </a:endParaRPr>
            </a:p>
            <a:p>
              <a:pPr eaLnBrk="1" hangingPunct="1">
                <a:buFont typeface="Arial" panose="020B0604020202020204" pitchFamily="34" charset="0"/>
                <a:buNone/>
                <a:defRPr/>
              </a:pPr>
              <a:r>
                <a:rPr lang="zh-CN" altLang="en-US" sz="1600" dirty="0">
                  <a:solidFill>
                    <a:schemeClr val="accent1"/>
                  </a:solidFill>
                  <a:latin typeface="+mn-lt"/>
                  <a:ea typeface="+mn-ea"/>
                </a:rPr>
                <a:t>但不能被</a:t>
              </a:r>
              <a:r>
                <a:rPr lang="en-US" altLang="zh-CN" sz="1600" dirty="0">
                  <a:solidFill>
                    <a:schemeClr val="accent1"/>
                  </a:solidFill>
                  <a:latin typeface="+mn-lt"/>
                  <a:ea typeface="+mn-ea"/>
                </a:rPr>
                <a:t>100</a:t>
              </a:r>
              <a:r>
                <a:rPr lang="zh-CN" altLang="en-US" sz="1600" dirty="0">
                  <a:solidFill>
                    <a:schemeClr val="accent1"/>
                  </a:solidFill>
                  <a:latin typeface="+mn-lt"/>
                  <a:ea typeface="+mn-ea"/>
                </a:rPr>
                <a:t>整除</a:t>
              </a:r>
              <a:endParaRPr lang="zh-CN" altLang="en-US" sz="1600" dirty="0">
                <a:solidFill>
                  <a:schemeClr val="accent1"/>
                </a:solidFill>
                <a:latin typeface="+mn-lt"/>
                <a:ea typeface="+mn-ea"/>
              </a:endParaRPr>
            </a:p>
          </p:txBody>
        </p:sp>
        <p:sp>
          <p:nvSpPr>
            <p:cNvPr id="26" name="MH_SubTitle_4"/>
            <p:cNvSpPr txBox="1">
              <a:spLocks noChangeArrowheads="1"/>
            </p:cNvSpPr>
            <p:nvPr>
              <p:custDataLst>
                <p:tags r:id="rId15"/>
              </p:custDataLst>
            </p:nvPr>
          </p:nvSpPr>
          <p:spPr bwMode="auto">
            <a:xfrm>
              <a:off x="3063481" y="4843850"/>
              <a:ext cx="1548768" cy="41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a:solidFill>
                    <a:schemeClr val="tx1">
                      <a:lumMod val="75000"/>
                      <a:lumOff val="25000"/>
                    </a:schemeClr>
                  </a:solidFill>
                  <a:latin typeface="+mn-lt"/>
                  <a:ea typeface="+mn-ea"/>
                </a:rPr>
                <a:t>Year</a:t>
              </a:r>
              <a:r>
                <a:rPr lang="zh-CN" altLang="en-US" sz="1600" dirty="0">
                  <a:solidFill>
                    <a:schemeClr val="tx1">
                      <a:lumMod val="75000"/>
                      <a:lumOff val="25000"/>
                    </a:schemeClr>
                  </a:solidFill>
                  <a:latin typeface="+mn-lt"/>
                  <a:ea typeface="+mn-ea"/>
                </a:rPr>
                <a:t>不能被</a:t>
              </a:r>
              <a:r>
                <a:rPr lang="en-US" altLang="zh-CN" sz="1600" dirty="0">
                  <a:solidFill>
                    <a:schemeClr val="tx1">
                      <a:lumMod val="75000"/>
                      <a:lumOff val="25000"/>
                    </a:schemeClr>
                  </a:solidFill>
                  <a:latin typeface="+mn-lt"/>
                  <a:ea typeface="+mn-ea"/>
                </a:rPr>
                <a:t>4</a:t>
              </a:r>
              <a:r>
                <a:rPr lang="zh-CN" altLang="en-US" sz="1600" dirty="0">
                  <a:solidFill>
                    <a:schemeClr val="tx1">
                      <a:lumMod val="75000"/>
                      <a:lumOff val="25000"/>
                    </a:schemeClr>
                  </a:solidFill>
                  <a:latin typeface="+mn-lt"/>
                  <a:ea typeface="+mn-ea"/>
                </a:rPr>
                <a:t>整除</a:t>
              </a:r>
              <a:endParaRPr lang="zh-CN" altLang="en-US" sz="1600" dirty="0">
                <a:solidFill>
                  <a:schemeClr val="tx1">
                    <a:lumMod val="75000"/>
                    <a:lumOff val="25000"/>
                  </a:schemeClr>
                </a:solidFill>
                <a:latin typeface="+mn-lt"/>
                <a:ea typeface="+mn-ea"/>
              </a:endParaRPr>
            </a:p>
          </p:txBody>
        </p:sp>
        <p:sp>
          <p:nvSpPr>
            <p:cNvPr id="28" name="MH_SubTitle_2"/>
            <p:cNvSpPr txBox="1">
              <a:spLocks noChangeArrowheads="1"/>
            </p:cNvSpPr>
            <p:nvPr>
              <p:custDataLst>
                <p:tags r:id="rId16"/>
              </p:custDataLst>
            </p:nvPr>
          </p:nvSpPr>
          <p:spPr bwMode="auto">
            <a:xfrm>
              <a:off x="7856539" y="2724799"/>
              <a:ext cx="1609725" cy="3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tx1">
                      <a:lumMod val="75000"/>
                      <a:lumOff val="25000"/>
                    </a:schemeClr>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600" dirty="0"/>
                <a:t>其他</a:t>
              </a:r>
              <a:endParaRPr lang="zh-CN" altLang="en-US" sz="1600" dirty="0"/>
            </a:p>
          </p:txBody>
        </p:sp>
        <p:sp>
          <p:nvSpPr>
            <p:cNvPr id="29" name="文本框 28"/>
            <p:cNvSpPr txBox="1"/>
            <p:nvPr/>
          </p:nvSpPr>
          <p:spPr>
            <a:xfrm rot="3071308">
              <a:off x="6289402" y="4538577"/>
              <a:ext cx="1014461"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rot="3071308">
              <a:off x="4636269" y="3041264"/>
              <a:ext cx="1014461"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rot="18555791">
              <a:off x="4738745" y="4532359"/>
              <a:ext cx="1014461"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rot="18555791">
              <a:off x="6163896" y="3046755"/>
              <a:ext cx="1014461" cy="408327"/>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343944" y="1513573"/>
                <a:ext cx="660742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2.4】</a:t>
                </a:r>
                <a:r>
                  <a:rPr lang="zh-CN" altLang="en-US" sz="2400" dirty="0">
                    <a:solidFill>
                      <a:schemeClr val="accent1"/>
                    </a:solidFill>
                  </a:rPr>
                  <a:t>求 </a:t>
                </a:r>
                <a14:m>
                  <m:oMath xmlns:m="http://schemas.openxmlformats.org/officeDocument/2006/math">
                    <m:r>
                      <a:rPr lang="en-US" altLang="zh-CN" smtClean="0">
                        <a:solidFill>
                          <a:schemeClr val="accent1"/>
                        </a:solidFill>
                        <a:latin typeface="Cambria Math" panose="02040503050406030204" pitchFamily="18" charset="0"/>
                      </a:rPr>
                      <m:t>1</m:t>
                    </m:r>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a:solidFill>
                              <a:schemeClr val="accent1"/>
                            </a:solidFill>
                            <a:latin typeface="Cambria Math" panose="02040503050406030204" pitchFamily="18" charset="0"/>
                          </a:rPr>
                          <m:t>1</m:t>
                        </m:r>
                      </m:num>
                      <m:den>
                        <m:r>
                          <a:rPr lang="en-US" altLang="zh-CN">
                            <a:solidFill>
                              <a:schemeClr val="accent1"/>
                            </a:solidFill>
                            <a:latin typeface="Cambria Math" panose="02040503050406030204" pitchFamily="18" charset="0"/>
                          </a:rPr>
                          <m:t>2</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3</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4</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99</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100</m:t>
                        </m:r>
                      </m:den>
                    </m:f>
                  </m:oMath>
                </a14:m>
                <a:endParaRPr lang="en-US" altLang="zh-CN" sz="2000" dirty="0">
                  <a:solidFill>
                    <a:schemeClr val="accent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343944" y="1513573"/>
                <a:ext cx="6607423" cy="589584"/>
              </a:xfrm>
              <a:blipFill rotWithShape="1">
                <a:blip r:embed="rId1"/>
                <a:stretch>
                  <a:fillRect l="-1384" b="-40206"/>
                </a:stretch>
              </a:blipFill>
            </p:spPr>
            <p:txBody>
              <a:bodyPr/>
              <a:lstStyle/>
              <a:p>
                <a:r>
                  <a:rPr lang="zh-CN" altLang="en-US">
                    <a:noFill/>
                  </a:rPr>
                  <a:t> </a:t>
                </a:r>
                <a:endParaRPr lang="zh-CN" altLang="en-US">
                  <a:noFill/>
                </a:endParaRPr>
              </a:p>
            </p:txBody>
          </p:sp>
        </mc:Fallback>
      </mc:AlternateContent>
      <p:grpSp>
        <p:nvGrpSpPr>
          <p:cNvPr id="14" name="组合 13"/>
          <p:cNvGrpSpPr/>
          <p:nvPr/>
        </p:nvGrpSpPr>
        <p:grpSpPr>
          <a:xfrm>
            <a:off x="4590783" y="2564265"/>
            <a:ext cx="3929351" cy="3544059"/>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S2: sum=1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sign=(-1)*sign</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endParaRPr lang="zh-CN" altLang="en-US" sz="1400" dirty="0">
                <a:solidFill>
                  <a:srgbClr val="454545"/>
                </a:solidFill>
              </a:endParaRP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6"/>
            </p:custDataLst>
          </p:nvPr>
        </p:nvSpPr>
        <p:spPr>
          <a:xfrm>
            <a:off x="763735" y="2656718"/>
            <a:ext cx="2625599" cy="345160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endParaRPr lang="zh-CN" altLang="en-US" dirty="0"/>
          </a:p>
        </p:txBody>
      </p:sp>
      <p:sp>
        <p:nvSpPr>
          <p:cNvPr id="3" name="内容占位符 2"/>
          <p:cNvSpPr>
            <a:spLocks noGrp="1"/>
          </p:cNvSpPr>
          <p:nvPr>
            <p:ph idx="1"/>
          </p:nvPr>
        </p:nvSpPr>
        <p:spPr>
          <a:xfrm>
            <a:off x="-285749" y="1564708"/>
            <a:ext cx="971550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给出一个大于或等于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en-US" altLang="zh-CN" sz="2400" dirty="0">
              <a:solidFill>
                <a:schemeClr val="accent1"/>
              </a:solidFill>
            </a:endParaRPr>
          </a:p>
        </p:txBody>
      </p:sp>
      <p:grpSp>
        <p:nvGrpSpPr>
          <p:cNvPr id="14" name="组合 13"/>
          <p:cNvGrpSpPr/>
          <p:nvPr/>
        </p:nvGrpSpPr>
        <p:grpSpPr>
          <a:xfrm>
            <a:off x="957611" y="3019302"/>
            <a:ext cx="3929351" cy="3544059"/>
            <a:chOff x="4030664" y="1795463"/>
            <a:chExt cx="3717925" cy="4624986"/>
          </a:xfrm>
        </p:grpSpPr>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a:t>
              </a:r>
              <a:r>
                <a:rPr lang="zh-CN" altLang="en-US" sz="1400" dirty="0">
                  <a:solidFill>
                    <a:srgbClr val="454545"/>
                  </a:solidFill>
                </a:rPr>
                <a:t>如果</a:t>
              </a:r>
              <a:r>
                <a:rPr lang="en-US" altLang="zh-CN" sz="1400" dirty="0">
                  <a:solidFill>
                    <a:srgbClr val="454545"/>
                  </a:solidFill>
                </a:rPr>
                <a:t>i≤n-1</a:t>
              </a:r>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矩形 9"/>
          <p:cNvSpPr/>
          <p:nvPr/>
        </p:nvSpPr>
        <p:spPr>
          <a:xfrm>
            <a:off x="159488" y="2200519"/>
            <a:ext cx="8856921" cy="707886"/>
          </a:xfrm>
          <a:prstGeom prst="rect">
            <a:avLst/>
          </a:prstGeom>
        </p:spPr>
        <p:txBody>
          <a:bodyPr wrap="square">
            <a:spAutoFit/>
          </a:bodyPr>
          <a:lstStyle/>
          <a:p>
            <a:r>
              <a:rPr lang="zh-CN" altLang="en-US" sz="2000" b="1" dirty="0"/>
              <a:t>解题思路</a:t>
            </a:r>
            <a:r>
              <a:rPr lang="en-US" altLang="zh-CN" sz="2000" b="1" dirty="0"/>
              <a:t>: </a:t>
            </a:r>
            <a:r>
              <a:rPr lang="zh-CN" altLang="en-US" sz="2000" dirty="0"/>
              <a:t> 所谓素数</a:t>
            </a:r>
            <a:r>
              <a:rPr lang="en-US" altLang="zh-CN" sz="2000" dirty="0"/>
              <a:t>(prime)</a:t>
            </a:r>
            <a:r>
              <a:rPr lang="zh-CN" altLang="en-US" sz="2000" dirty="0"/>
              <a:t>，是指除了</a:t>
            </a:r>
            <a:r>
              <a:rPr lang="en-US" altLang="zh-CN" sz="2000" dirty="0"/>
              <a:t>1</a:t>
            </a:r>
            <a:r>
              <a:rPr lang="zh-CN" altLang="en-US" sz="2000" dirty="0"/>
              <a:t>和该数本身之外，不能被其他任何整数整除的数。</a:t>
            </a:r>
            <a:endParaRPr lang="zh-CN" altLang="en-US" sz="2000" dirty="0"/>
          </a:p>
        </p:txBody>
      </p:sp>
      <mc:AlternateContent xmlns:mc="http://schemas.openxmlformats.org/markup-compatibility/2006">
        <mc:Choice xmlns:a14="http://schemas.microsoft.com/office/drawing/2010/main" Requires="a14">
          <p:sp>
            <p:nvSpPr>
              <p:cNvPr id="4" name="圆角矩形标注 3"/>
              <p:cNvSpPr/>
              <p:nvPr/>
            </p:nvSpPr>
            <p:spPr>
              <a:xfrm>
                <a:off x="5496563" y="3498006"/>
                <a:ext cx="3068319" cy="1827319"/>
              </a:xfrm>
              <a:prstGeom prst="wedgeRoundRectCallout">
                <a:avLst>
                  <a:gd name="adj1" fmla="val -42687"/>
                  <a:gd name="adj2" fmla="val 75288"/>
                  <a:gd name="adj3" fmla="val 16667"/>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t>实际上，</a:t>
                </a:r>
                <a:r>
                  <a:rPr lang="en-US" altLang="zh-CN" sz="1600" dirty="0"/>
                  <a:t>n</a:t>
                </a:r>
                <a:r>
                  <a:rPr lang="zh-CN" altLang="en-US" sz="1600" dirty="0"/>
                  <a:t>不必被</a:t>
                </a:r>
                <a:r>
                  <a:rPr lang="en-US" altLang="zh-CN" sz="1600" dirty="0"/>
                  <a:t>2~(n-1)</a:t>
                </a:r>
                <a:r>
                  <a:rPr lang="zh-CN" altLang="en-US" sz="1600" dirty="0"/>
                  <a:t>之间的整数除，只须被</a:t>
                </a:r>
                <a:r>
                  <a:rPr lang="en-US" altLang="zh-CN" sz="1600" dirty="0"/>
                  <a:t>2~n/2</a:t>
                </a:r>
                <a:r>
                  <a:rPr lang="zh-CN" altLang="en-US" sz="1600" dirty="0"/>
                  <a:t>间整数除即可，甚至只须被</a:t>
                </a:r>
                <a:r>
                  <a:rPr lang="en-US" altLang="zh-CN" sz="1600" dirty="0"/>
                  <a:t>2~</a:t>
                </a:r>
                <a14:m>
                  <m:oMath xmlns:m="http://schemas.openxmlformats.org/officeDocument/2006/math">
                    <m:rad>
                      <m:radPr>
                        <m:degHide m:val="on"/>
                        <m:ctrlPr>
                          <a:rPr lang="zh-CN" altLang="zh-CN" sz="1600" i="1">
                            <a:latin typeface="Cambria Math" panose="02040503050406030204" pitchFamily="18" charset="0"/>
                          </a:rPr>
                        </m:ctrlPr>
                      </m:radPr>
                      <m:deg/>
                      <m:e>
                        <m:r>
                          <a:rPr lang="en-US" altLang="zh-CN" sz="1600" i="1">
                            <a:latin typeface="Cambria Math" panose="02040503050406030204" pitchFamily="18" charset="0"/>
                          </a:rPr>
                          <m:t>𝑛</m:t>
                        </m:r>
                      </m:e>
                    </m:rad>
                  </m:oMath>
                </a14:m>
                <a:endParaRPr lang="zh-CN" altLang="zh-CN" sz="1600" dirty="0"/>
              </a:p>
              <a:p>
                <a:pPr>
                  <a:lnSpc>
                    <a:spcPct val="150000"/>
                  </a:lnSpc>
                </a:pPr>
                <a:r>
                  <a:rPr lang="zh-CN" altLang="en-US" sz="1600" dirty="0"/>
                  <a:t>之间的整数除即可。</a:t>
                </a:r>
              </a:p>
            </p:txBody>
          </p:sp>
        </mc:Choice>
        <mc:Fallback>
          <p:sp>
            <p:nvSpPr>
              <p:cNvPr id="4" name="圆角矩形标注 3"/>
              <p:cNvSpPr>
                <a:spLocks noRot="1" noChangeAspect="1" noMove="1" noResize="1" noEditPoints="1" noAdjustHandles="1" noChangeArrowheads="1" noChangeShapeType="1" noTextEdit="1"/>
              </p:cNvSpPr>
              <p:nvPr/>
            </p:nvSpPr>
            <p:spPr>
              <a:xfrm>
                <a:off x="5496563" y="3498006"/>
                <a:ext cx="3068319" cy="1827319"/>
              </a:xfrm>
              <a:prstGeom prst="wedgeRoundRectCallout">
                <a:avLst>
                  <a:gd name="adj1" fmla="val -42687"/>
                  <a:gd name="adj2" fmla="val 75288"/>
                  <a:gd name="adj3" fmla="val 16667"/>
                </a:avLst>
              </a:prstGeom>
              <a:blipFill rotWithShape="1">
                <a:blip r:embed="rId5"/>
                <a:stretch>
                  <a:fillRect/>
                </a:stretch>
              </a:blipFill>
              <a:effectLst>
                <a:outerShdw blurRad="152400" dist="317500" dir="5400000" sx="90000" sy="-19000" rotWithShape="0">
                  <a:prstClr val="black">
                    <a:alpha val="15000"/>
                  </a:prstClr>
                </a:outerShdw>
              </a:effectLst>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矩形 11"/>
              <p:cNvSpPr/>
              <p:nvPr/>
            </p:nvSpPr>
            <p:spPr>
              <a:xfrm>
                <a:off x="1904158" y="5802878"/>
                <a:ext cx="652559" cy="23216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a:solidFill>
                      <a:schemeClr val="tx1">
                        <a:lumMod val="65000"/>
                        <a:lumOff val="35000"/>
                      </a:schemeClr>
                    </a:solidFill>
                  </a:rPr>
                  <a:t>i</a:t>
                </a:r>
                <a:r>
                  <a:rPr lang="zh-CN" altLang="en-US" sz="1400" dirty="0">
                    <a:solidFill>
                      <a:schemeClr val="tx1">
                        <a:lumMod val="65000"/>
                        <a:lumOff val="35000"/>
                      </a:schemeClr>
                    </a:solidFill>
                  </a:rPr>
                  <a:t>≤</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endParaRPr lang="en-US" altLang="zh-CN" sz="1400" dirty="0">
                  <a:solidFill>
                    <a:schemeClr val="tx1">
                      <a:lumMod val="65000"/>
                      <a:lumOff val="35000"/>
                    </a:schemeClr>
                  </a:solidFill>
                </a:endParaRPr>
              </a:p>
            </p:txBody>
          </p:sp>
        </mc:Choice>
        <mc:Fallback>
          <p:sp>
            <p:nvSpPr>
              <p:cNvPr id="12" name="矩形 11"/>
              <p:cNvSpPr>
                <a:spLocks noRot="1" noChangeAspect="1" noMove="1" noResize="1" noEditPoints="1" noAdjustHandles="1" noChangeArrowheads="1" noChangeShapeType="1" noTextEdit="1"/>
              </p:cNvSpPr>
              <p:nvPr/>
            </p:nvSpPr>
            <p:spPr>
              <a:xfrm>
                <a:off x="1904158" y="5802878"/>
                <a:ext cx="652559" cy="232163"/>
              </a:xfrm>
              <a:prstGeom prst="rect">
                <a:avLst/>
              </a:prstGeom>
              <a:blipFill rotWithShape="1">
                <a:blip r:embed="rId6"/>
                <a:stretch>
                  <a:fillRect/>
                </a:stretch>
              </a:blipFill>
              <a:ln>
                <a:noFill/>
              </a:ln>
              <a:effectLst>
                <a:outerShdw blurRad="50800" dist="38100" dir="2700000" algn="tl" rotWithShape="0">
                  <a:prstClr val="black">
                    <a:alpha val="40000"/>
                  </a:prstClr>
                </a:outerShdw>
                <a:softEdge rad="38100"/>
              </a:effectLst>
            </p:spPr>
            <p:txBody>
              <a:bodyPr/>
              <a:lstStyle/>
              <a:p>
                <a:r>
                  <a:rPr lang="zh-CN" altLang="en-US">
                    <a:noFill/>
                  </a:rPr>
                  <a:t> </a:t>
                </a:r>
                <a:endParaRPr lang="zh-CN" altLang="en-US">
                  <a:noFill/>
                </a:endParaRP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算法的特性</a:t>
            </a:r>
            <a:endParaRPr lang="zh-CN" altLang="en-US" dirty="0"/>
          </a:p>
        </p:txBody>
      </p:sp>
      <p:grpSp>
        <p:nvGrpSpPr>
          <p:cNvPr id="4" name="组合 3"/>
          <p:cNvGrpSpPr/>
          <p:nvPr/>
        </p:nvGrpSpPr>
        <p:grpSpPr>
          <a:xfrm>
            <a:off x="265814" y="1690689"/>
            <a:ext cx="8654902" cy="4579940"/>
            <a:chOff x="2019126" y="1754185"/>
            <a:chExt cx="9953624" cy="4579940"/>
          </a:xfrm>
        </p:grpSpPr>
        <p:sp>
          <p:nvSpPr>
            <p:cNvPr id="5" name="MH_Other_1"/>
            <p:cNvSpPr/>
            <p:nvPr>
              <p:custDataLst>
                <p:tags r:id="rId1"/>
              </p:custDataLst>
            </p:nvPr>
          </p:nvSpPr>
          <p:spPr bwMode="auto">
            <a:xfrm>
              <a:off x="2019126" y="1754185"/>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1</a:t>
              </a:r>
              <a:endParaRPr lang="zh-CN" altLang="en-US" sz="2400" dirty="0">
                <a:solidFill>
                  <a:srgbClr val="FFFFFF"/>
                </a:solidFill>
                <a:latin typeface="+mj-lt"/>
              </a:endParaRPr>
            </a:p>
          </p:txBody>
        </p:sp>
        <p:cxnSp>
          <p:nvCxnSpPr>
            <p:cNvPr id="6" name="MH_Other_2"/>
            <p:cNvCxnSpPr/>
            <p:nvPr>
              <p:custDataLst>
                <p:tags r:id="rId2"/>
              </p:custDataLst>
            </p:nvPr>
          </p:nvCxnSpPr>
          <p:spPr>
            <a:xfrm>
              <a:off x="2665413" y="21971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 name="MH_Other_3"/>
            <p:cNvSpPr/>
            <p:nvPr>
              <p:custDataLst>
                <p:tags r:id="rId3"/>
              </p:custDataLst>
            </p:nvPr>
          </p:nvSpPr>
          <p:spPr bwMode="auto">
            <a:xfrm>
              <a:off x="2725322" y="26990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2</a:t>
              </a:r>
              <a:endParaRPr lang="zh-CN" altLang="en-US" sz="2400" dirty="0">
                <a:solidFill>
                  <a:srgbClr val="FFFFFF"/>
                </a:solidFill>
                <a:latin typeface="+mj-lt"/>
              </a:endParaRPr>
            </a:p>
          </p:txBody>
        </p:sp>
        <p:cxnSp>
          <p:nvCxnSpPr>
            <p:cNvPr id="8" name="MH_Other_4"/>
            <p:cNvCxnSpPr/>
            <p:nvPr>
              <p:custDataLst>
                <p:tags r:id="rId4"/>
              </p:custDataLst>
            </p:nvPr>
          </p:nvCxnSpPr>
          <p:spPr>
            <a:xfrm>
              <a:off x="3373438" y="31321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 name="MH_Other_5"/>
            <p:cNvSpPr/>
            <p:nvPr>
              <p:custDataLst>
                <p:tags r:id="rId5"/>
              </p:custDataLst>
            </p:nvPr>
          </p:nvSpPr>
          <p:spPr bwMode="auto">
            <a:xfrm>
              <a:off x="3432723" y="363806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3</a:t>
              </a:r>
              <a:endParaRPr lang="zh-CN" altLang="en-US" sz="2400" dirty="0">
                <a:solidFill>
                  <a:srgbClr val="FFFFFF"/>
                </a:solidFill>
                <a:latin typeface="+mj-lt"/>
              </a:endParaRPr>
            </a:p>
          </p:txBody>
        </p:sp>
        <p:cxnSp>
          <p:nvCxnSpPr>
            <p:cNvPr id="10" name="MH_Other_6"/>
            <p:cNvCxnSpPr/>
            <p:nvPr>
              <p:custDataLst>
                <p:tags r:id="rId6"/>
              </p:custDataLst>
            </p:nvPr>
          </p:nvCxnSpPr>
          <p:spPr>
            <a:xfrm>
              <a:off x="4079875" y="4081463"/>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 name="MH_Other_7"/>
            <p:cNvSpPr/>
            <p:nvPr>
              <p:custDataLst>
                <p:tags r:id="rId7"/>
              </p:custDataLst>
            </p:nvPr>
          </p:nvSpPr>
          <p:spPr bwMode="auto">
            <a:xfrm>
              <a:off x="4138919" y="4582393"/>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4</a:t>
              </a:r>
              <a:endParaRPr lang="zh-CN" altLang="en-US" sz="2400" dirty="0">
                <a:solidFill>
                  <a:srgbClr val="FFFFFF"/>
                </a:solidFill>
                <a:latin typeface="+mj-lt"/>
              </a:endParaRPr>
            </a:p>
          </p:txBody>
        </p:sp>
        <p:cxnSp>
          <p:nvCxnSpPr>
            <p:cNvPr id="12" name="MH_Other_8"/>
            <p:cNvCxnSpPr/>
            <p:nvPr>
              <p:custDataLst>
                <p:tags r:id="rId8"/>
              </p:custDataLst>
            </p:nvPr>
          </p:nvCxnSpPr>
          <p:spPr>
            <a:xfrm>
              <a:off x="4786313" y="5022850"/>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 name="MH_Other_9"/>
            <p:cNvSpPr/>
            <p:nvPr>
              <p:custDataLst>
                <p:tags r:id="rId9"/>
              </p:custDataLst>
            </p:nvPr>
          </p:nvSpPr>
          <p:spPr bwMode="auto">
            <a:xfrm>
              <a:off x="4846320" y="5526293"/>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5</a:t>
              </a:r>
              <a:endParaRPr lang="zh-CN" altLang="en-US" sz="2400" dirty="0">
                <a:solidFill>
                  <a:srgbClr val="FFFFFF"/>
                </a:solidFill>
                <a:latin typeface="+mj-lt"/>
              </a:endParaRPr>
            </a:p>
          </p:txBody>
        </p:sp>
        <p:cxnSp>
          <p:nvCxnSpPr>
            <p:cNvPr id="14" name="MH_Other_10"/>
            <p:cNvCxnSpPr/>
            <p:nvPr>
              <p:custDataLst>
                <p:tags r:id="rId10"/>
              </p:custDataLst>
            </p:nvPr>
          </p:nvCxnSpPr>
          <p:spPr>
            <a:xfrm>
              <a:off x="5492750" y="59690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11"/>
              </p:custDataLst>
            </p:nvPr>
          </p:nvSpPr>
          <p:spPr bwMode="auto">
            <a:xfrm rot="2140418">
              <a:off x="2120900" y="17795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12"/>
              </p:custDataLst>
            </p:nvPr>
          </p:nvSpPr>
          <p:spPr>
            <a:xfrm>
              <a:off x="2051942" y="1831954"/>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13"/>
            <p:cNvSpPr/>
            <p:nvPr>
              <p:custDataLst>
                <p:tags r:id="rId13"/>
              </p:custDataLst>
            </p:nvPr>
          </p:nvSpPr>
          <p:spPr bwMode="auto">
            <a:xfrm rot="2140418">
              <a:off x="2827338" y="27241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14"/>
              </p:custDataLst>
            </p:nvPr>
          </p:nvSpPr>
          <p:spPr>
            <a:xfrm>
              <a:off x="2784515" y="27592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MH_Other_15"/>
            <p:cNvSpPr/>
            <p:nvPr>
              <p:custDataLst>
                <p:tags r:id="rId15"/>
              </p:custDataLst>
            </p:nvPr>
          </p:nvSpPr>
          <p:spPr bwMode="auto">
            <a:xfrm rot="2140418">
              <a:off x="3535363" y="3662363"/>
              <a:ext cx="469900" cy="431800"/>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 name="MH_Other_16"/>
            <p:cNvSpPr/>
            <p:nvPr>
              <p:custDataLst>
                <p:tags r:id="rId16"/>
              </p:custDataLst>
            </p:nvPr>
          </p:nvSpPr>
          <p:spPr>
            <a:xfrm>
              <a:off x="3465539" y="371583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_17"/>
            <p:cNvSpPr/>
            <p:nvPr>
              <p:custDataLst>
                <p:tags r:id="rId17"/>
              </p:custDataLst>
            </p:nvPr>
          </p:nvSpPr>
          <p:spPr bwMode="auto">
            <a:xfrm rot="2140418">
              <a:off x="4241801" y="4606926"/>
              <a:ext cx="468313"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MH_Other_18"/>
            <p:cNvSpPr/>
            <p:nvPr>
              <p:custDataLst>
                <p:tags r:id="rId18"/>
              </p:custDataLst>
            </p:nvPr>
          </p:nvSpPr>
          <p:spPr>
            <a:xfrm>
              <a:off x="4198112" y="4642584"/>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MH_Other_19"/>
            <p:cNvSpPr/>
            <p:nvPr>
              <p:custDataLst>
                <p:tags r:id="rId19"/>
              </p:custDataLst>
            </p:nvPr>
          </p:nvSpPr>
          <p:spPr bwMode="auto">
            <a:xfrm rot="2140418">
              <a:off x="4948238" y="55514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MH_Other_20"/>
            <p:cNvSpPr/>
            <p:nvPr>
              <p:custDataLst>
                <p:tags r:id="rId20"/>
              </p:custDataLst>
            </p:nvPr>
          </p:nvSpPr>
          <p:spPr>
            <a:xfrm>
              <a:off x="4879136" y="5604062"/>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21"/>
              </p:custDataLst>
            </p:nvPr>
          </p:nvSpPr>
          <p:spPr bwMode="auto">
            <a:xfrm>
              <a:off x="2665413" y="17970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1">
                      <a:lumMod val="75000"/>
                    </a:schemeClr>
                  </a:solidFill>
                  <a:latin typeface="+mn-lt"/>
                  <a:ea typeface="+mn-ea"/>
                </a:rPr>
                <a:t>有穷性</a:t>
              </a:r>
              <a:r>
                <a:rPr lang="en-US" altLang="zh-CN" b="1" dirty="0">
                  <a:solidFill>
                    <a:schemeClr val="accent1">
                      <a:lumMod val="75000"/>
                    </a:schemeClr>
                  </a:solidFill>
                  <a:latin typeface="+mn-lt"/>
                  <a:ea typeface="+mn-ea"/>
                </a:rPr>
                <a:t> </a:t>
              </a:r>
              <a:endParaRPr lang="zh-CN" altLang="en-US" b="1" dirty="0">
                <a:solidFill>
                  <a:schemeClr val="accent1">
                    <a:lumMod val="75000"/>
                  </a:schemeClr>
                </a:solidFill>
                <a:latin typeface="+mn-lt"/>
                <a:ea typeface="+mn-ea"/>
              </a:endParaRPr>
            </a:p>
          </p:txBody>
        </p:sp>
        <p:sp>
          <p:nvSpPr>
            <p:cNvPr id="26" name="MH_Text_1"/>
            <p:cNvSpPr txBox="1">
              <a:spLocks noChangeArrowheads="1"/>
            </p:cNvSpPr>
            <p:nvPr>
              <p:custDataLst>
                <p:tags r:id="rId22"/>
              </p:custDataLst>
            </p:nvPr>
          </p:nvSpPr>
          <p:spPr bwMode="auto">
            <a:xfrm>
              <a:off x="2665413" y="2189163"/>
              <a:ext cx="712038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fontScale="92500"/>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30000"/>
                </a:lnSpc>
                <a:spcBef>
                  <a:spcPct val="0"/>
                </a:spcBef>
                <a:buNone/>
                <a:defRPr/>
              </a:pPr>
              <a:r>
                <a:rPr lang="zh-CN" altLang="en-US" sz="1600" dirty="0">
                  <a:solidFill>
                    <a:schemeClr val="tx1">
                      <a:lumMod val="75000"/>
                      <a:lumOff val="25000"/>
                    </a:schemeClr>
                  </a:solidFill>
                  <a:latin typeface="+mn-lt"/>
                  <a:ea typeface="+mn-ea"/>
                </a:rPr>
                <a:t>一个算法应包含有限的操作步骤，而不能是无限的（在合理的范围之内）</a:t>
              </a:r>
              <a:endParaRPr lang="zh-CN" altLang="en-US" sz="1600" dirty="0">
                <a:solidFill>
                  <a:schemeClr val="tx1">
                    <a:lumMod val="75000"/>
                    <a:lumOff val="25000"/>
                  </a:schemeClr>
                </a:solidFill>
                <a:latin typeface="+mn-lt"/>
                <a:ea typeface="+mn-ea"/>
              </a:endParaRPr>
            </a:p>
          </p:txBody>
        </p:sp>
        <p:sp>
          <p:nvSpPr>
            <p:cNvPr id="27" name="MH_SubTitle_2"/>
            <p:cNvSpPr txBox="1">
              <a:spLocks noChangeArrowheads="1"/>
            </p:cNvSpPr>
            <p:nvPr>
              <p:custDataLst>
                <p:tags r:id="rId23"/>
              </p:custDataLst>
            </p:nvPr>
          </p:nvSpPr>
          <p:spPr bwMode="auto">
            <a:xfrm>
              <a:off x="3373438" y="27320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2">
                      <a:lumMod val="75000"/>
                    </a:schemeClr>
                  </a:solidFill>
                  <a:latin typeface="+mn-lt"/>
                  <a:ea typeface="+mn-ea"/>
                </a:rPr>
                <a:t>确定性</a:t>
              </a:r>
              <a:r>
                <a:rPr lang="en-US" altLang="zh-CN" b="1" dirty="0">
                  <a:solidFill>
                    <a:schemeClr val="accent2">
                      <a:lumMod val="75000"/>
                    </a:schemeClr>
                  </a:solidFill>
                  <a:latin typeface="+mn-lt"/>
                  <a:ea typeface="+mn-ea"/>
                </a:rPr>
                <a:t> </a:t>
              </a:r>
              <a:endParaRPr lang="zh-CN" altLang="en-US" b="1" dirty="0">
                <a:solidFill>
                  <a:schemeClr val="accent2">
                    <a:lumMod val="75000"/>
                  </a:schemeClr>
                </a:solidFill>
                <a:latin typeface="+mn-lt"/>
                <a:ea typeface="+mn-ea"/>
              </a:endParaRPr>
            </a:p>
          </p:txBody>
        </p:sp>
        <p:sp>
          <p:nvSpPr>
            <p:cNvPr id="28" name="MH_Text_2"/>
            <p:cNvSpPr txBox="1"/>
            <p:nvPr>
              <p:custDataLst>
                <p:tags r:id="rId24"/>
              </p:custDataLst>
            </p:nvPr>
          </p:nvSpPr>
          <p:spPr>
            <a:xfrm>
              <a:off x="3373438" y="3128963"/>
              <a:ext cx="6481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defPPr>
                <a:defRPr lang="zh-CN"/>
              </a:defPPr>
              <a:lvl1pPr>
                <a:lnSpc>
                  <a:spcPct val="130000"/>
                </a:lnSpc>
                <a:spcBef>
                  <a:spcPct val="0"/>
                </a:spcBef>
                <a:buFont typeface="Arial" panose="020B0604020202020204" pitchFamily="34" charset="0"/>
                <a:buNone/>
                <a:defRPr sz="1600">
                  <a:solidFill>
                    <a:schemeClr val="tx1">
                      <a:lumMod val="75000"/>
                      <a:lumOff val="25000"/>
                    </a:schemeClr>
                  </a:solidFill>
                </a:defRPr>
              </a:lvl1pPr>
              <a:lvl2pPr marL="742950" indent="-285750">
                <a:spcBef>
                  <a:spcPct val="20000"/>
                </a:spcBef>
                <a:buFont typeface="Arial" panose="020B0604020202020204" pitchFamily="34" charset="0"/>
                <a:buChar char="–"/>
                <a:defRPr sz="2800">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9pPr>
            </a:lstStyle>
            <a:p>
              <a:r>
                <a:rPr lang="zh-CN" altLang="en-US" dirty="0"/>
                <a:t>算法中的每一个步骤都应当是确定的，而不应当是含糊的、模棱两可的</a:t>
              </a:r>
              <a:endParaRPr lang="zh-CN" altLang="en-US" dirty="0"/>
            </a:p>
          </p:txBody>
        </p:sp>
        <p:sp>
          <p:nvSpPr>
            <p:cNvPr id="29" name="MH_SubTitle_3"/>
            <p:cNvSpPr txBox="1">
              <a:spLocks noChangeArrowheads="1"/>
            </p:cNvSpPr>
            <p:nvPr>
              <p:custDataLst>
                <p:tags r:id="rId25"/>
              </p:custDataLst>
            </p:nvPr>
          </p:nvSpPr>
          <p:spPr bwMode="auto">
            <a:xfrm>
              <a:off x="4079875" y="368141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 有零个或多个输入</a:t>
              </a:r>
              <a:endParaRPr lang="zh-CN" altLang="en-US" b="1" dirty="0">
                <a:solidFill>
                  <a:schemeClr val="accent1">
                    <a:lumMod val="75000"/>
                  </a:schemeClr>
                </a:solidFill>
                <a:latin typeface="+mn-lt"/>
                <a:ea typeface="+mn-ea"/>
              </a:endParaRPr>
            </a:p>
          </p:txBody>
        </p:sp>
        <p:sp>
          <p:nvSpPr>
            <p:cNvPr id="30" name="MH_Text_3"/>
            <p:cNvSpPr txBox="1"/>
            <p:nvPr>
              <p:custDataLst>
                <p:tags r:id="rId26"/>
              </p:custDataLst>
            </p:nvPr>
          </p:nvSpPr>
          <p:spPr>
            <a:xfrm>
              <a:off x="4079874" y="4073526"/>
              <a:ext cx="5094605" cy="373063"/>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所谓输入是指在执行算法时需要从外界取得必要的信息</a:t>
              </a:r>
              <a:endParaRPr lang="zh-CN" altLang="en-US" sz="1600" dirty="0">
                <a:solidFill>
                  <a:schemeClr val="tx1">
                    <a:lumMod val="75000"/>
                    <a:lumOff val="25000"/>
                  </a:schemeClr>
                </a:solidFill>
              </a:endParaRPr>
            </a:p>
          </p:txBody>
        </p:sp>
        <p:sp>
          <p:nvSpPr>
            <p:cNvPr id="31" name="MH_SubTitle_4"/>
            <p:cNvSpPr txBox="1">
              <a:spLocks noChangeArrowheads="1"/>
            </p:cNvSpPr>
            <p:nvPr>
              <p:custDataLst>
                <p:tags r:id="rId27"/>
              </p:custDataLst>
            </p:nvPr>
          </p:nvSpPr>
          <p:spPr bwMode="auto">
            <a:xfrm>
              <a:off x="4786313" y="462280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2">
                      <a:lumMod val="75000"/>
                    </a:schemeClr>
                  </a:solidFill>
                  <a:latin typeface="+mn-lt"/>
                  <a:ea typeface="+mn-ea"/>
                </a:rPr>
                <a:t>有一个或多个输出</a:t>
              </a:r>
              <a:endParaRPr lang="zh-CN" altLang="en-US" b="1" dirty="0">
                <a:solidFill>
                  <a:schemeClr val="accent2">
                    <a:lumMod val="75000"/>
                  </a:schemeClr>
                </a:solidFill>
                <a:latin typeface="+mn-lt"/>
                <a:ea typeface="+mn-ea"/>
              </a:endParaRPr>
            </a:p>
          </p:txBody>
        </p:sp>
        <p:sp>
          <p:nvSpPr>
            <p:cNvPr id="32" name="MH_Text_4"/>
            <p:cNvSpPr txBox="1"/>
            <p:nvPr>
              <p:custDataLst>
                <p:tags r:id="rId28"/>
              </p:custDataLst>
            </p:nvPr>
          </p:nvSpPr>
          <p:spPr>
            <a:xfrm>
              <a:off x="4786313" y="5016501"/>
              <a:ext cx="4679950" cy="373063"/>
            </a:xfrm>
            <a:prstGeom prst="rect">
              <a:avLst/>
            </a:prstGeom>
            <a:noFill/>
          </p:spPr>
          <p:txBody>
            <a:bodyPr lIns="0" tIns="0" rIns="0" bIns="0">
              <a:normAutofit/>
            </a:bodyPr>
            <a:lstStyle/>
            <a:p>
              <a:pPr>
                <a:lnSpc>
                  <a:spcPct val="130000"/>
                </a:lnSpc>
                <a:defRPr/>
              </a:pPr>
              <a:r>
                <a:rPr lang="zh-CN" altLang="en-US" sz="1600" dirty="0">
                  <a:solidFill>
                    <a:schemeClr val="tx1">
                      <a:lumMod val="75000"/>
                      <a:lumOff val="25000"/>
                    </a:schemeClr>
                  </a:solidFill>
                </a:rPr>
                <a:t>算法的目的是为了求解，“解” 就是输出</a:t>
              </a:r>
              <a:endParaRPr lang="zh-CN" altLang="en-US" sz="1600" dirty="0">
                <a:solidFill>
                  <a:schemeClr val="tx1">
                    <a:lumMod val="75000"/>
                    <a:lumOff val="25000"/>
                  </a:schemeClr>
                </a:solidFill>
              </a:endParaRPr>
            </a:p>
          </p:txBody>
        </p:sp>
        <p:sp>
          <p:nvSpPr>
            <p:cNvPr id="33" name="MH_SubTitle_5"/>
            <p:cNvSpPr txBox="1">
              <a:spLocks noChangeArrowheads="1"/>
            </p:cNvSpPr>
            <p:nvPr>
              <p:custDataLst>
                <p:tags r:id="rId29"/>
              </p:custDataLst>
            </p:nvPr>
          </p:nvSpPr>
          <p:spPr bwMode="auto">
            <a:xfrm>
              <a:off x="5492750" y="55689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有效性</a:t>
              </a:r>
              <a:endParaRPr lang="zh-CN" altLang="en-US" b="1" dirty="0">
                <a:solidFill>
                  <a:schemeClr val="accent1">
                    <a:lumMod val="75000"/>
                  </a:schemeClr>
                </a:solidFill>
                <a:latin typeface="+mn-lt"/>
                <a:ea typeface="+mn-ea"/>
              </a:endParaRPr>
            </a:p>
          </p:txBody>
        </p:sp>
        <p:sp>
          <p:nvSpPr>
            <p:cNvPr id="34" name="MH_Text_5"/>
            <p:cNvSpPr txBox="1"/>
            <p:nvPr>
              <p:custDataLst>
                <p:tags r:id="rId30"/>
              </p:custDataLst>
            </p:nvPr>
          </p:nvSpPr>
          <p:spPr>
            <a:xfrm>
              <a:off x="5492750" y="5961063"/>
              <a:ext cx="5693410" cy="373062"/>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算法中的每一个步骤都应当能有效地执行，并得到确定的结果</a:t>
              </a:r>
              <a:endParaRPr lang="zh-CN" altLang="en-US" sz="1600" dirty="0">
                <a:solidFill>
                  <a:schemeClr val="tx1">
                    <a:lumMod val="75000"/>
                    <a:lumOff val="25000"/>
                  </a:schemeClr>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59488" y="1527969"/>
            <a:ext cx="8793126"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a:latin typeface="微软雅黑" panose="020B0503020204020204" pitchFamily="34" charset="-122"/>
                  <a:ea typeface="微软雅黑" panose="020B0503020204020204" pitchFamily="34" charset="-122"/>
                </a:rPr>
                <a:t>算法</a:t>
              </a:r>
              <a:endParaRPr lang="en-US" altLang="zh-CN" sz="3200" dirty="0">
                <a:latin typeface="微软雅黑" panose="020B0503020204020204" pitchFamily="34" charset="-122"/>
                <a:ea typeface="微软雅黑" panose="020B0503020204020204" pitchFamily="34" charset="-122"/>
              </a:endParaRPr>
            </a:p>
            <a:p>
              <a:pPr algn="ctr">
                <a:lnSpc>
                  <a:spcPct val="110000"/>
                </a:lnSpc>
                <a:defRPr/>
              </a:pPr>
              <a:r>
                <a:rPr lang="zh-CN" altLang="en-US" sz="3200" dirty="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伪代码</a:t>
              </a:r>
              <a:endParaRPr lang="zh-CN" altLang="en-US" sz="2000" dirty="0">
                <a:solidFill>
                  <a:schemeClr val="tx1">
                    <a:lumMod val="65000"/>
                    <a:lumOff val="35000"/>
                  </a:schemeClr>
                </a:solidFill>
              </a:endParaRP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结构化</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endParaRPr lang="zh-CN" altLang="en-US" sz="2000" dirty="0">
                <a:solidFill>
                  <a:schemeClr val="tx1">
                    <a:lumMod val="65000"/>
                    <a:lumOff val="35000"/>
                  </a:schemeClr>
                </a:solidFill>
              </a:endParaRP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传统</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endParaRPr lang="zh-CN" altLang="en-US" sz="2000" dirty="0">
                <a:solidFill>
                  <a:schemeClr val="tx1">
                    <a:lumMod val="65000"/>
                    <a:lumOff val="35000"/>
                  </a:schemeClr>
                </a:solidFill>
              </a:endParaRP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a:solidFill>
                    <a:schemeClr val="tx1">
                      <a:lumMod val="65000"/>
                      <a:lumOff val="35000"/>
                    </a:schemeClr>
                  </a:solidFill>
                </a:rPr>
                <a:t>自然</a:t>
              </a:r>
              <a:endParaRPr lang="en-US" altLang="zh-CN" sz="2000" dirty="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语言</a:t>
              </a:r>
              <a:endParaRPr lang="zh-CN" altLang="en-US" sz="2000" dirty="0">
                <a:solidFill>
                  <a:schemeClr val="tx1">
                    <a:lumMod val="65000"/>
                    <a:lumOff val="35000"/>
                  </a:schemeClr>
                </a:solidFill>
              </a:endParaRP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223" y="114806"/>
            <a:ext cx="8782494" cy="1325563"/>
          </a:xfrm>
        </p:spPr>
        <p:txBody>
          <a:bodyPr/>
          <a:lstStyle/>
          <a:p>
            <a:r>
              <a:rPr lang="zh-CN" altLang="en-US" dirty="0"/>
              <a:t>用流程图表示算法</a:t>
            </a:r>
            <a:endParaRPr lang="zh-CN" altLang="en-US" dirty="0"/>
          </a:p>
        </p:txBody>
      </p:sp>
      <p:sp>
        <p:nvSpPr>
          <p:cNvPr id="4" name="椭圆 3"/>
          <p:cNvSpPr/>
          <p:nvPr/>
        </p:nvSpPr>
        <p:spPr>
          <a:xfrm>
            <a:off x="388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860901" y="1652642"/>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2252821" y="1652641"/>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起止框</a:t>
            </a:r>
            <a:endParaRPr lang="zh-CN" altLang="en-US" sz="2400" dirty="0">
              <a:solidFill>
                <a:schemeClr val="tx1">
                  <a:lumMod val="75000"/>
                  <a:lumOff val="25000"/>
                </a:schemeClr>
              </a:solidFill>
            </a:endParaRPr>
          </a:p>
        </p:txBody>
      </p:sp>
      <p:sp>
        <p:nvSpPr>
          <p:cNvPr id="7" name="椭圆 6"/>
          <p:cNvSpPr/>
          <p:nvPr/>
        </p:nvSpPr>
        <p:spPr>
          <a:xfrm>
            <a:off x="388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252821" y="3385870"/>
            <a:ext cx="1823720" cy="461665"/>
          </a:xfrm>
          <a:prstGeom prst="rect">
            <a:avLst/>
          </a:prstGeom>
          <a:noFill/>
        </p:spPr>
        <p:txBody>
          <a:bodyPr wrap="square" rtlCol="0">
            <a:spAutoFit/>
          </a:bodyPr>
          <a:lstStyle/>
          <a:p>
            <a:r>
              <a:rPr lang="zh-CN" altLang="en-US" sz="2400" dirty="0">
                <a:solidFill>
                  <a:schemeClr val="tx1">
                    <a:lumMod val="75000"/>
                    <a:lumOff val="25000"/>
                  </a:schemeClr>
                </a:solidFill>
              </a:rPr>
              <a:t>输入输出框</a:t>
            </a:r>
            <a:endParaRPr lang="zh-CN" altLang="en-US" sz="2400" dirty="0">
              <a:solidFill>
                <a:schemeClr val="tx1">
                  <a:lumMod val="75000"/>
                  <a:lumOff val="25000"/>
                </a:schemeClr>
              </a:solidFill>
            </a:endParaRPr>
          </a:p>
        </p:txBody>
      </p:sp>
      <p:sp>
        <p:nvSpPr>
          <p:cNvPr id="10" name="椭圆 9"/>
          <p:cNvSpPr/>
          <p:nvPr/>
        </p:nvSpPr>
        <p:spPr>
          <a:xfrm>
            <a:off x="388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252821" y="5119101"/>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判断框</a:t>
            </a:r>
            <a:endParaRPr lang="zh-CN" altLang="en-US" sz="2400" dirty="0">
              <a:solidFill>
                <a:schemeClr val="tx1">
                  <a:lumMod val="75000"/>
                  <a:lumOff val="25000"/>
                </a:schemeClr>
              </a:solidFill>
            </a:endParaRPr>
          </a:p>
        </p:txBody>
      </p:sp>
      <p:sp>
        <p:nvSpPr>
          <p:cNvPr id="13" name="椭圆 12"/>
          <p:cNvSpPr/>
          <p:nvPr/>
        </p:nvSpPr>
        <p:spPr>
          <a:xfrm>
            <a:off x="5377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241540" y="579934"/>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处理框</a:t>
            </a:r>
            <a:endParaRPr lang="zh-CN" altLang="en-US" sz="2400" dirty="0">
              <a:solidFill>
                <a:schemeClr val="tx1">
                  <a:lumMod val="75000"/>
                  <a:lumOff val="25000"/>
                </a:schemeClr>
              </a:solidFill>
            </a:endParaRPr>
          </a:p>
        </p:txBody>
      </p:sp>
      <p:sp>
        <p:nvSpPr>
          <p:cNvPr id="16" name="椭圆 15"/>
          <p:cNvSpPr/>
          <p:nvPr/>
        </p:nvSpPr>
        <p:spPr>
          <a:xfrm>
            <a:off x="5377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241540" y="2313165"/>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流程线</a:t>
            </a:r>
            <a:endParaRPr lang="zh-CN" altLang="en-US" sz="2400" dirty="0">
              <a:solidFill>
                <a:schemeClr val="tx1">
                  <a:lumMod val="75000"/>
                  <a:lumOff val="25000"/>
                </a:schemeClr>
              </a:solidFill>
            </a:endParaRPr>
          </a:p>
        </p:txBody>
      </p:sp>
      <p:sp>
        <p:nvSpPr>
          <p:cNvPr id="19" name="椭圆 18"/>
          <p:cNvSpPr/>
          <p:nvPr/>
        </p:nvSpPr>
        <p:spPr>
          <a:xfrm>
            <a:off x="5377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7241540" y="4046394"/>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连接点</a:t>
            </a:r>
            <a:endParaRPr lang="zh-CN" altLang="en-US" sz="2400" dirty="0">
              <a:solidFill>
                <a:schemeClr val="tx1">
                  <a:lumMod val="75000"/>
                  <a:lumOff val="25000"/>
                </a:schemeClr>
              </a:solidFill>
            </a:endParaRPr>
          </a:p>
        </p:txBody>
      </p:sp>
      <p:sp>
        <p:nvSpPr>
          <p:cNvPr id="22" name="椭圆 21"/>
          <p:cNvSpPr/>
          <p:nvPr/>
        </p:nvSpPr>
        <p:spPr>
          <a:xfrm>
            <a:off x="5377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241540" y="5779625"/>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注释框</a:t>
            </a:r>
            <a:endParaRPr lang="zh-CN" altLang="en-US" sz="2400" dirty="0">
              <a:solidFill>
                <a:schemeClr val="tx1">
                  <a:lumMod val="75000"/>
                  <a:lumOff val="25000"/>
                </a:schemeClr>
              </a:solidFill>
            </a:endParaRPr>
          </a:p>
        </p:txBody>
      </p:sp>
      <p:sp>
        <p:nvSpPr>
          <p:cNvPr id="25" name="流程图: 数据 24"/>
          <p:cNvSpPr/>
          <p:nvPr/>
        </p:nvSpPr>
        <p:spPr>
          <a:xfrm>
            <a:off x="860901" y="3385870"/>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 name="流程图: 决策 25"/>
          <p:cNvSpPr/>
          <p:nvPr/>
        </p:nvSpPr>
        <p:spPr>
          <a:xfrm>
            <a:off x="860901" y="5112677"/>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7" name="流程图: 过程 26"/>
          <p:cNvSpPr/>
          <p:nvPr/>
        </p:nvSpPr>
        <p:spPr>
          <a:xfrm>
            <a:off x="5875020" y="579934"/>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9" name="直接箭头连接符 28"/>
          <p:cNvCxnSpPr/>
          <p:nvPr/>
        </p:nvCxnSpPr>
        <p:spPr>
          <a:xfrm>
            <a:off x="5875020" y="2273610"/>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6177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6014563" y="4090887"/>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5778500" y="6010455"/>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6172200" y="5654855"/>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endParaRPr lang="zh-CN" altLang="en-US" dirty="0"/>
          </a:p>
        </p:txBody>
      </p:sp>
      <p:sp>
        <p:nvSpPr>
          <p:cNvPr id="3" name="内容占位符 2"/>
          <p:cNvSpPr>
            <a:spLocks noGrp="1"/>
          </p:cNvSpPr>
          <p:nvPr>
            <p:ph idx="1"/>
          </p:nvPr>
        </p:nvSpPr>
        <p:spPr>
          <a:xfrm>
            <a:off x="326548" y="1558604"/>
            <a:ext cx="5800059"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2.6】</a:t>
            </a: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a:solidFill>
                <a:schemeClr val="accent1"/>
              </a:solidFill>
            </a:endParaRPr>
          </a:p>
        </p:txBody>
      </p:sp>
      <p:grpSp>
        <p:nvGrpSpPr>
          <p:cNvPr id="10" name="组合 9"/>
          <p:cNvGrpSpPr/>
          <p:nvPr/>
        </p:nvGrpSpPr>
        <p:grpSpPr>
          <a:xfrm>
            <a:off x="2267278" y="2891874"/>
            <a:ext cx="4114799" cy="3061271"/>
            <a:chOff x="4030664" y="1795463"/>
            <a:chExt cx="3717925" cy="4121151"/>
          </a:xfrm>
        </p:grpSpPr>
        <p:sp>
          <p:nvSpPr>
            <p:cNvPr id="11"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endParaRPr lang="zh-CN" altLang="en-US" sz="1400" dirty="0">
                <a:solidFill>
                  <a:srgbClr val="454545"/>
                </a:solidFill>
              </a:endParaRPr>
            </a:p>
          </p:txBody>
        </p:sp>
        <p:sp>
          <p:nvSpPr>
            <p:cNvPr id="12"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4" name="组合 53"/>
          <p:cNvGrpSpPr/>
          <p:nvPr/>
        </p:nvGrpSpPr>
        <p:grpSpPr>
          <a:xfrm>
            <a:off x="6934808" y="513392"/>
            <a:ext cx="2092456" cy="5721571"/>
            <a:chOff x="8575543" y="509293"/>
            <a:chExt cx="2274974" cy="5721570"/>
          </a:xfrm>
        </p:grpSpPr>
        <p:sp>
          <p:nvSpPr>
            <p:cNvPr id="4" name="流程图: 可选过程 3"/>
            <p:cNvSpPr/>
            <p:nvPr/>
          </p:nvSpPr>
          <p:spPr>
            <a:xfrm>
              <a:off x="8677665" y="509293"/>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endParaRPr lang="zh-CN" altLang="en-US" dirty="0"/>
            </a:p>
          </p:txBody>
        </p:sp>
        <p:cxnSp>
          <p:nvCxnSpPr>
            <p:cNvPr id="6" name="直接箭头连接符 5"/>
            <p:cNvCxnSpPr>
              <a:stCxn id="4" idx="2"/>
            </p:cNvCxnSpPr>
            <p:nvPr/>
          </p:nvCxnSpPr>
          <p:spPr>
            <a:xfrm>
              <a:off x="9336816" y="852891"/>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1=&gt;p</a:t>
              </a:r>
              <a:endParaRPr lang="zh-CN" altLang="en-US" dirty="0"/>
            </a:p>
          </p:txBody>
        </p:sp>
        <p:cxnSp>
          <p:nvCxnSpPr>
            <p:cNvPr id="22" name="直接箭头连接符 21"/>
            <p:cNvCxnSpPr/>
            <p:nvPr/>
          </p:nvCxnSpPr>
          <p:spPr>
            <a:xfrm>
              <a:off x="9336816" y="15825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i</a:t>
              </a:r>
              <a:endParaRPr lang="zh-CN" altLang="en-US" dirty="0"/>
            </a:p>
          </p:txBody>
        </p:sp>
        <p:cxnSp>
          <p:nvCxnSpPr>
            <p:cNvPr id="24" name="直接箭头连接符 23"/>
            <p:cNvCxnSpPr/>
            <p:nvPr/>
          </p:nvCxnSpPr>
          <p:spPr>
            <a:xfrm>
              <a:off x="9336816" y="231228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r>
                <a:rPr lang="en-US" altLang="zh-CN" dirty="0" err="1"/>
                <a:t>i</a:t>
              </a:r>
              <a:r>
                <a:rPr lang="en-US" altLang="zh-CN" dirty="0"/>
                <a:t>=&gt;p</a:t>
              </a:r>
              <a:endParaRPr lang="zh-CN" altLang="en-US" dirty="0"/>
            </a:p>
          </p:txBody>
        </p:sp>
        <p:cxnSp>
          <p:nvCxnSpPr>
            <p:cNvPr id="26" name="直接箭头连接符 25"/>
            <p:cNvCxnSpPr/>
            <p:nvPr/>
          </p:nvCxnSpPr>
          <p:spPr>
            <a:xfrm>
              <a:off x="9336816" y="304198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9" name="直接箭头连接符 28"/>
            <p:cNvCxnSpPr/>
            <p:nvPr/>
          </p:nvCxnSpPr>
          <p:spPr>
            <a:xfrm>
              <a:off x="9336816" y="377167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endParaRPr lang="zh-CN" altLang="en-US" dirty="0"/>
            </a:p>
          </p:txBody>
        </p:sp>
        <p:sp>
          <p:nvSpPr>
            <p:cNvPr id="47" name="文本框 46"/>
            <p:cNvSpPr txBox="1"/>
            <p:nvPr/>
          </p:nvSpPr>
          <p:spPr>
            <a:xfrm>
              <a:off x="9336816" y="4614613"/>
              <a:ext cx="492043"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10265199" y="4054903"/>
              <a:ext cx="492043" cy="369332"/>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cxnSp>
          <p:nvCxnSpPr>
            <p:cNvPr id="51" name="直接箭头连接符 50"/>
            <p:cNvCxnSpPr/>
            <p:nvPr/>
          </p:nvCxnSpPr>
          <p:spPr>
            <a:xfrm>
              <a:off x="9318253" y="549295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输出</a:t>
              </a:r>
              <a:r>
                <a:rPr lang="en-US" altLang="zh-CN" dirty="0"/>
                <a:t>p</a:t>
              </a:r>
              <a:endParaRPr lang="zh-CN" altLang="en-US" dirty="0"/>
            </a:p>
          </p:txBody>
        </p:sp>
        <p:sp>
          <p:nvSpPr>
            <p:cNvPr id="9" name="流程图: 决策 8"/>
            <p:cNvSpPr/>
            <p:nvPr/>
          </p:nvSpPr>
          <p:spPr>
            <a:xfrm>
              <a:off x="8575543" y="416598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a:t>
              </a:r>
              <a:endParaRPr lang="zh-CN" altLang="en-US" dirty="0"/>
            </a:p>
          </p:txBody>
        </p:sp>
        <p:sp>
          <p:nvSpPr>
            <p:cNvPr id="53" name="任意多边形 52"/>
            <p:cNvSpPr/>
            <p:nvPr/>
          </p:nvSpPr>
          <p:spPr>
            <a:xfrm flipV="1">
              <a:off x="9336816" y="2455438"/>
              <a:ext cx="1513701" cy="1967069"/>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
        <p:nvSpPr>
          <p:cNvPr id="55" name="MH_Desc_1"/>
          <p:cNvSpPr/>
          <p:nvPr>
            <p:custDataLst>
              <p:tags r:id="rId5"/>
            </p:custDataLst>
          </p:nvPr>
        </p:nvSpPr>
        <p:spPr>
          <a:xfrm>
            <a:off x="739643" y="3041981"/>
            <a:ext cx="1360525" cy="29111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8343" y="404949"/>
            <a:ext cx="18157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课前回顾</a:t>
            </a:r>
            <a:endParaRPr lang="zh-CN" altLang="en-US" dirty="0"/>
          </a:p>
        </p:txBody>
      </p:sp>
      <p:sp>
        <p:nvSpPr>
          <p:cNvPr id="4" name="MH_Text_2"/>
          <p:cNvSpPr/>
          <p:nvPr>
            <p:custDataLst>
              <p:tags r:id="rId1"/>
            </p:custDataLst>
          </p:nvPr>
        </p:nvSpPr>
        <p:spPr>
          <a:xfrm>
            <a:off x="256910" y="1455047"/>
            <a:ext cx="4655004" cy="763190"/>
          </a:xfrm>
          <a:prstGeom prst="rect">
            <a:avLst/>
          </a:prstGeom>
        </p:spPr>
        <p:txBody>
          <a:bodyPr>
            <a:noAutofit/>
          </a:bodyPr>
          <a:lstStyle/>
          <a:p>
            <a:pPr>
              <a:lnSpc>
                <a:spcPct val="120000"/>
              </a:lnSpc>
              <a:defRPr/>
            </a:pPr>
            <a:r>
              <a:rPr lang="zh-CN" altLang="en-US" dirty="0">
                <a:solidFill>
                  <a:srgbClr val="FF0000"/>
                </a:solidFill>
              </a:rPr>
              <a:t>程序</a:t>
            </a:r>
            <a:r>
              <a:rPr lang="zh-CN" altLang="en-US" dirty="0">
                <a:solidFill>
                  <a:schemeClr val="tx1">
                    <a:lumMod val="65000"/>
                    <a:lumOff val="35000"/>
                  </a:schemeClr>
                </a:solidFill>
              </a:rPr>
              <a:t>：</a:t>
            </a:r>
            <a:endParaRPr lang="zh-CN" altLang="en-US" dirty="0">
              <a:solidFill>
                <a:schemeClr val="tx1">
                  <a:lumMod val="65000"/>
                  <a:lumOff val="35000"/>
                </a:schemeClr>
              </a:solidFill>
            </a:endParaRPr>
          </a:p>
        </p:txBody>
      </p:sp>
      <p:sp>
        <p:nvSpPr>
          <p:cNvPr id="5" name="MH_Text_1"/>
          <p:cNvSpPr/>
          <p:nvPr>
            <p:custDataLst>
              <p:tags r:id="rId2"/>
            </p:custDataLst>
          </p:nvPr>
        </p:nvSpPr>
        <p:spPr>
          <a:xfrm>
            <a:off x="256910" y="1014837"/>
            <a:ext cx="5178584" cy="785813"/>
          </a:xfrm>
          <a:prstGeom prst="rect">
            <a:avLst/>
          </a:prstGeom>
        </p:spPr>
        <p:txBody>
          <a:bodyPr>
            <a:normAutofit/>
          </a:bodyPr>
          <a:lstStyle/>
          <a:p>
            <a:pPr>
              <a:lnSpc>
                <a:spcPct val="120000"/>
              </a:lnSpc>
              <a:defRPr/>
            </a:pPr>
            <a:r>
              <a:rPr lang="zh-CN" altLang="en-US" dirty="0">
                <a:solidFill>
                  <a:srgbClr val="FF0000"/>
                </a:solidFill>
              </a:rPr>
              <a:t>指令</a:t>
            </a:r>
            <a:r>
              <a:rPr lang="zh-CN" altLang="en-US" dirty="0">
                <a:solidFill>
                  <a:schemeClr val="tx1">
                    <a:lumMod val="65000"/>
                    <a:lumOff val="35000"/>
                  </a:schemeClr>
                </a:solidFill>
              </a:rPr>
              <a:t>：</a:t>
            </a:r>
            <a:endParaRPr lang="zh-CN" altLang="en-US" dirty="0">
              <a:solidFill>
                <a:schemeClr val="tx1">
                  <a:lumMod val="65000"/>
                  <a:lumOff val="35000"/>
                </a:schemeClr>
              </a:solidFill>
            </a:endParaRPr>
          </a:p>
        </p:txBody>
      </p:sp>
      <p:sp>
        <p:nvSpPr>
          <p:cNvPr id="9" name="文本框 8"/>
          <p:cNvSpPr txBox="1"/>
          <p:nvPr/>
        </p:nvSpPr>
        <p:spPr>
          <a:xfrm>
            <a:off x="176045" y="4284797"/>
            <a:ext cx="8617124" cy="1200329"/>
          </a:xfrm>
          <a:prstGeom prst="rect">
            <a:avLst/>
          </a:prstGeom>
          <a:noFill/>
        </p:spPr>
        <p:txBody>
          <a:bodyPr wrap="square">
            <a:spAutoFit/>
          </a:bodyPr>
          <a:lstStyle/>
          <a:p>
            <a:r>
              <a:rPr lang="en-US" altLang="zh-CN" dirty="0">
                <a:solidFill>
                  <a:srgbClr val="FF0000"/>
                </a:solidFill>
              </a:rPr>
              <a:t>main</a:t>
            </a:r>
            <a:r>
              <a:rPr lang="zh-CN" altLang="en-US" dirty="0"/>
              <a:t>是函数的名字，表示“主函数”；每一个</a:t>
            </a:r>
            <a:r>
              <a:rPr lang="en-US" altLang="zh-CN" dirty="0"/>
              <a:t>C</a:t>
            </a:r>
            <a:r>
              <a:rPr lang="zh-CN" altLang="en-US" dirty="0"/>
              <a:t>语言程序都必须有一个 </a:t>
            </a:r>
            <a:r>
              <a:rPr lang="en-US" altLang="zh-CN" dirty="0"/>
              <a:t>main </a:t>
            </a:r>
            <a:r>
              <a:rPr lang="zh-CN" altLang="en-US" dirty="0"/>
              <a:t>函数。</a:t>
            </a:r>
            <a:endParaRPr lang="en-US" altLang="zh-CN" dirty="0"/>
          </a:p>
          <a:p>
            <a:r>
              <a:rPr lang="en-US" altLang="zh-CN" dirty="0"/>
              <a:t>main</a:t>
            </a:r>
            <a:r>
              <a:rPr lang="zh-CN" altLang="en-US" dirty="0"/>
              <a:t>前面的</a:t>
            </a:r>
            <a:r>
              <a:rPr lang="en-US" altLang="zh-CN" dirty="0">
                <a:solidFill>
                  <a:srgbClr val="FF0000"/>
                </a:solidFill>
              </a:rPr>
              <a:t>int</a:t>
            </a:r>
            <a:r>
              <a:rPr lang="zh-CN" altLang="en-US" dirty="0"/>
              <a:t>表示此函数的类型是</a:t>
            </a:r>
            <a:r>
              <a:rPr lang="en-US" altLang="zh-CN" dirty="0"/>
              <a:t>int</a:t>
            </a:r>
            <a:r>
              <a:rPr lang="zh-CN" altLang="en-US" dirty="0"/>
              <a:t>类型</a:t>
            </a:r>
            <a:r>
              <a:rPr lang="en-US" altLang="zh-CN" dirty="0"/>
              <a:t>(</a:t>
            </a:r>
            <a:r>
              <a:rPr lang="zh-CN" altLang="en-US" dirty="0"/>
              <a:t>整型</a:t>
            </a:r>
            <a:r>
              <a:rPr lang="en-US" altLang="zh-CN" dirty="0"/>
              <a:t>)</a:t>
            </a:r>
            <a:r>
              <a:rPr lang="zh-CN" altLang="en-US" dirty="0"/>
              <a:t>，即在执行主函数后会得到一个值</a:t>
            </a:r>
            <a:r>
              <a:rPr lang="en-US" altLang="zh-CN" dirty="0"/>
              <a:t>(</a:t>
            </a:r>
            <a:r>
              <a:rPr lang="zh-CN" altLang="en-US" dirty="0"/>
              <a:t>即函数值</a:t>
            </a:r>
            <a:r>
              <a:rPr lang="en-US" altLang="zh-CN" dirty="0"/>
              <a:t>)</a:t>
            </a:r>
            <a:r>
              <a:rPr lang="zh-CN" altLang="en-US" dirty="0"/>
              <a:t>，其值为整型。</a:t>
            </a:r>
            <a:endParaRPr lang="zh-CN" altLang="en-US" dirty="0"/>
          </a:p>
          <a:p>
            <a:endParaRPr lang="zh-CN" altLang="en-US" dirty="0"/>
          </a:p>
        </p:txBody>
      </p:sp>
      <p:sp>
        <p:nvSpPr>
          <p:cNvPr id="11" name="文本框 10"/>
          <p:cNvSpPr txBox="1"/>
          <p:nvPr/>
        </p:nvSpPr>
        <p:spPr>
          <a:xfrm>
            <a:off x="176045" y="5195294"/>
            <a:ext cx="8312324" cy="369332"/>
          </a:xfrm>
          <a:prstGeom prst="rect">
            <a:avLst/>
          </a:prstGeom>
          <a:noFill/>
        </p:spPr>
        <p:txBody>
          <a:bodyPr wrap="square">
            <a:spAutoFit/>
          </a:bodyPr>
          <a:lstStyle/>
          <a:p>
            <a:r>
              <a:rPr lang="en-US" altLang="zh-CN" dirty="0">
                <a:solidFill>
                  <a:srgbClr val="FF0000"/>
                </a:solidFill>
              </a:rPr>
              <a:t>return 0</a:t>
            </a:r>
            <a:r>
              <a:rPr lang="en-US" altLang="zh-CN" dirty="0"/>
              <a:t>;</a:t>
            </a:r>
            <a:r>
              <a:rPr lang="zh-CN" altLang="en-US" dirty="0"/>
              <a:t>的作用是当</a:t>
            </a:r>
            <a:r>
              <a:rPr lang="en-US" altLang="zh-CN" dirty="0"/>
              <a:t>main</a:t>
            </a:r>
            <a:r>
              <a:rPr lang="zh-CN" altLang="en-US" dirty="0"/>
              <a:t>函数执行结束前将整数</a:t>
            </a:r>
            <a:r>
              <a:rPr lang="en-US" altLang="zh-CN" dirty="0"/>
              <a:t>0</a:t>
            </a:r>
            <a:r>
              <a:rPr lang="zh-CN" altLang="en-US" dirty="0"/>
              <a:t>作为函数值，返回到调用函数处。</a:t>
            </a:r>
            <a:endParaRPr lang="zh-CN" altLang="en-US" dirty="0"/>
          </a:p>
        </p:txBody>
      </p:sp>
      <p:sp>
        <p:nvSpPr>
          <p:cNvPr id="15" name="文本框 14"/>
          <p:cNvSpPr txBox="1"/>
          <p:nvPr/>
        </p:nvSpPr>
        <p:spPr>
          <a:xfrm>
            <a:off x="176045" y="5658979"/>
            <a:ext cx="8209862" cy="923330"/>
          </a:xfrm>
          <a:prstGeom prst="rect">
            <a:avLst/>
          </a:prstGeom>
          <a:noFill/>
        </p:spPr>
        <p:txBody>
          <a:bodyPr wrap="square">
            <a:spAutoFit/>
          </a:bodyPr>
          <a:lstStyle/>
          <a:p>
            <a:r>
              <a:rPr lang="en-US" altLang="zh-CN" dirty="0" err="1">
                <a:solidFill>
                  <a:srgbClr val="FF0000"/>
                </a:solidFill>
              </a:rPr>
              <a:t>printf</a:t>
            </a:r>
            <a:r>
              <a:rPr lang="zh-CN" altLang="en-US" dirty="0"/>
              <a:t>是</a:t>
            </a:r>
            <a:r>
              <a:rPr lang="en-US" altLang="zh-CN" dirty="0"/>
              <a:t>C</a:t>
            </a:r>
            <a:r>
              <a:rPr lang="zh-CN" altLang="en-US" dirty="0"/>
              <a:t>编译系统提供的函数库中的输出函数。</a:t>
            </a:r>
            <a:endParaRPr lang="en-US" altLang="zh-CN" dirty="0"/>
          </a:p>
          <a:p>
            <a:r>
              <a:rPr lang="en-US" altLang="zh-CN" dirty="0" err="1"/>
              <a:t>printf</a:t>
            </a:r>
            <a:r>
              <a:rPr lang="zh-CN" altLang="en-US" dirty="0"/>
              <a:t>函数中双引号内的字符串</a:t>
            </a:r>
            <a:r>
              <a:rPr lang="en-US" altLang="zh-CN" dirty="0"/>
              <a:t>″This is a C program.″</a:t>
            </a:r>
            <a:r>
              <a:rPr lang="zh-CN" altLang="en-US" dirty="0">
                <a:solidFill>
                  <a:srgbClr val="FF0000"/>
                </a:solidFill>
              </a:rPr>
              <a:t>按原样输出</a:t>
            </a:r>
            <a:r>
              <a:rPr lang="zh-CN" altLang="en-US" dirty="0"/>
              <a:t>。</a:t>
            </a:r>
            <a:endParaRPr lang="en-US" altLang="zh-CN" dirty="0"/>
          </a:p>
          <a:p>
            <a:r>
              <a:rPr lang="en-US" altLang="zh-CN" dirty="0">
                <a:solidFill>
                  <a:srgbClr val="FF0000"/>
                </a:solidFill>
              </a:rPr>
              <a:t>\n</a:t>
            </a:r>
            <a:r>
              <a:rPr lang="zh-CN" altLang="en-US" dirty="0"/>
              <a:t>是换行符，即在输出</a:t>
            </a:r>
            <a:r>
              <a:rPr lang="en-US" altLang="zh-CN" dirty="0"/>
              <a:t>″This is a C program.″</a:t>
            </a:r>
            <a:r>
              <a:rPr lang="zh-CN" altLang="en-US" dirty="0"/>
              <a:t>后，显示屏上的光标位置移到下一行。</a:t>
            </a:r>
            <a:endParaRPr lang="zh-CN" altLang="en-US" dirty="0"/>
          </a:p>
        </p:txBody>
      </p:sp>
      <p:sp>
        <p:nvSpPr>
          <p:cNvPr id="17" name="文本框 16"/>
          <p:cNvSpPr txBox="1"/>
          <p:nvPr/>
        </p:nvSpPr>
        <p:spPr>
          <a:xfrm>
            <a:off x="141211" y="3486467"/>
            <a:ext cx="6971211" cy="369332"/>
          </a:xfrm>
          <a:prstGeom prst="rect">
            <a:avLst/>
          </a:prstGeom>
          <a:noFill/>
        </p:spPr>
        <p:txBody>
          <a:bodyPr wrap="square">
            <a:spAutoFit/>
          </a:bodyPr>
          <a:lstStyle/>
          <a:p>
            <a:r>
              <a:rPr lang="en-US" altLang="zh-CN" dirty="0">
                <a:solidFill>
                  <a:srgbClr val="FF0000"/>
                </a:solidFill>
              </a:rPr>
              <a:t>#include &lt;</a:t>
            </a:r>
            <a:r>
              <a:rPr lang="en-US" altLang="zh-CN" dirty="0" err="1">
                <a:solidFill>
                  <a:srgbClr val="FF0000"/>
                </a:solidFill>
              </a:rPr>
              <a:t>stdio.h</a:t>
            </a:r>
            <a:r>
              <a:rPr lang="en-US" altLang="zh-CN" dirty="0">
                <a:solidFill>
                  <a:srgbClr val="FF0000"/>
                </a:solidFill>
              </a:rPr>
              <a:t>&gt;	</a:t>
            </a:r>
            <a:r>
              <a:rPr lang="en-US" altLang="zh-CN" dirty="0"/>
              <a:t>		//</a:t>
            </a:r>
            <a:r>
              <a:rPr lang="zh-CN" altLang="en-US" dirty="0"/>
              <a:t>这是编译预处理指令</a:t>
            </a:r>
            <a:endParaRPr lang="zh-CN" altLang="en-US" dirty="0"/>
          </a:p>
        </p:txBody>
      </p:sp>
      <p:sp>
        <p:nvSpPr>
          <p:cNvPr id="19" name="文本框 18"/>
          <p:cNvSpPr txBox="1"/>
          <p:nvPr/>
        </p:nvSpPr>
        <p:spPr>
          <a:xfrm>
            <a:off x="176045" y="3915465"/>
            <a:ext cx="4572000" cy="369332"/>
          </a:xfrm>
          <a:prstGeom prst="rect">
            <a:avLst/>
          </a:prstGeom>
          <a:noFill/>
        </p:spPr>
        <p:txBody>
          <a:bodyPr wrap="square">
            <a:spAutoFit/>
          </a:bodyPr>
          <a:lstStyle/>
          <a:p>
            <a:r>
              <a:rPr lang="en-US" altLang="zh-CN" dirty="0">
                <a:solidFill>
                  <a:srgbClr val="FF0000"/>
                </a:solidFill>
              </a:rPr>
              <a:t>.h</a:t>
            </a:r>
            <a:r>
              <a:rPr lang="zh-CN" altLang="en-US" dirty="0"/>
              <a:t>的意思是头文件</a:t>
            </a:r>
            <a:r>
              <a:rPr lang="en-US" altLang="zh-CN" dirty="0"/>
              <a:t>(header file)</a:t>
            </a:r>
            <a:endParaRPr lang="zh-CN" altLang="en-US" dirty="0"/>
          </a:p>
        </p:txBody>
      </p:sp>
      <p:sp>
        <p:nvSpPr>
          <p:cNvPr id="21" name="文本框 20"/>
          <p:cNvSpPr txBox="1"/>
          <p:nvPr/>
        </p:nvSpPr>
        <p:spPr>
          <a:xfrm>
            <a:off x="910046" y="1464722"/>
            <a:ext cx="8233954" cy="403124"/>
          </a:xfrm>
          <a:prstGeom prst="rect">
            <a:avLst/>
          </a:prstGeom>
          <a:noFill/>
        </p:spPr>
        <p:txBody>
          <a:bodyPr wrap="square">
            <a:spAutoFit/>
          </a:bodyPr>
          <a:lstStyle/>
          <a:p>
            <a:pPr>
              <a:lnSpc>
                <a:spcPct val="120000"/>
              </a:lnSpc>
              <a:defRPr/>
            </a:pPr>
            <a:r>
              <a:rPr lang="zh-CN" altLang="en-US" dirty="0">
                <a:solidFill>
                  <a:schemeClr val="tx1">
                    <a:lumMod val="65000"/>
                    <a:lumOff val="35000"/>
                  </a:schemeClr>
                </a:solidFill>
              </a:rPr>
              <a:t>一组计算机能识别和执行的指令。一个特定的指令序列用来完成一定的功能。</a:t>
            </a:r>
            <a:endParaRPr lang="zh-CN" altLang="en-US" dirty="0">
              <a:solidFill>
                <a:schemeClr val="tx1">
                  <a:lumMod val="65000"/>
                  <a:lumOff val="35000"/>
                </a:schemeClr>
              </a:solidFill>
            </a:endParaRPr>
          </a:p>
        </p:txBody>
      </p:sp>
      <p:sp>
        <p:nvSpPr>
          <p:cNvPr id="23" name="文本框 22"/>
          <p:cNvSpPr txBox="1"/>
          <p:nvPr/>
        </p:nvSpPr>
        <p:spPr>
          <a:xfrm>
            <a:off x="944880" y="1061005"/>
            <a:ext cx="4572000" cy="369332"/>
          </a:xfrm>
          <a:prstGeom prst="rect">
            <a:avLst/>
          </a:prstGeom>
          <a:noFill/>
        </p:spPr>
        <p:txBody>
          <a:bodyPr wrap="square">
            <a:spAutoFit/>
          </a:bodyPr>
          <a:lstStyle/>
          <a:p>
            <a:r>
              <a:rPr lang="zh-CN" altLang="en-US" dirty="0">
                <a:solidFill>
                  <a:schemeClr val="tx1">
                    <a:lumMod val="65000"/>
                    <a:lumOff val="35000"/>
                  </a:schemeClr>
                </a:solidFill>
              </a:rPr>
              <a:t>可以被计算机理解并执行的基本操作命令。</a:t>
            </a:r>
            <a:endParaRPr lang="zh-CN" altLang="en-US" dirty="0"/>
          </a:p>
        </p:txBody>
      </p:sp>
      <p:sp>
        <p:nvSpPr>
          <p:cNvPr id="24" name="圆角矩形 6"/>
          <p:cNvSpPr/>
          <p:nvPr/>
        </p:nvSpPr>
        <p:spPr>
          <a:xfrm>
            <a:off x="256910" y="2017968"/>
            <a:ext cx="2741171" cy="135356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zh-CN" altLang="en-US" sz="1200" dirty="0"/>
              <a:t>#include &lt;stdio.h&gt;	</a:t>
            </a:r>
            <a:r>
              <a:rPr lang="en-US" altLang="zh-CN" sz="1200" dirty="0"/>
              <a:t>		</a:t>
            </a:r>
            <a:endParaRPr lang="zh-CN" altLang="en-US" sz="1200" dirty="0">
              <a:solidFill>
                <a:srgbClr val="008000"/>
              </a:solidFill>
            </a:endParaRPr>
          </a:p>
          <a:p>
            <a:r>
              <a:rPr lang="zh-CN" altLang="en-US" sz="1200" dirty="0"/>
              <a:t>int main()			</a:t>
            </a:r>
            <a:r>
              <a:rPr lang="en-US" altLang="zh-CN" sz="1200" dirty="0"/>
              <a:t>	</a:t>
            </a:r>
            <a:endParaRPr lang="zh-CN" altLang="en-US" sz="1200" dirty="0">
              <a:solidFill>
                <a:srgbClr val="008000"/>
              </a:solidFill>
            </a:endParaRPr>
          </a:p>
          <a:p>
            <a:r>
              <a:rPr lang="zh-CN" altLang="en-US" sz="1200" dirty="0"/>
              <a:t>{			</a:t>
            </a:r>
            <a:r>
              <a:rPr lang="en-US" altLang="zh-CN" sz="1200" dirty="0"/>
              <a:t>	</a:t>
            </a:r>
            <a:endParaRPr lang="zh-CN" altLang="en-US" sz="1200" dirty="0">
              <a:solidFill>
                <a:srgbClr val="008000"/>
              </a:solidFill>
            </a:endParaRPr>
          </a:p>
          <a:p>
            <a:r>
              <a:rPr lang="zh-CN" altLang="en-US" sz="1200" dirty="0"/>
              <a:t>    </a:t>
            </a:r>
            <a:r>
              <a:rPr lang="en-US" altLang="zh-CN" sz="1200" dirty="0" err="1"/>
              <a:t>printf</a:t>
            </a:r>
            <a:r>
              <a:rPr lang="en-US" altLang="zh-CN" sz="1200" dirty="0"/>
              <a:t>("This is a C program.\n")</a:t>
            </a:r>
            <a:r>
              <a:rPr lang="zh-CN" altLang="en-US" sz="1200" dirty="0"/>
              <a:t>;	</a:t>
            </a:r>
            <a:endParaRPr lang="zh-CN" altLang="en-US" sz="1200" dirty="0">
              <a:solidFill>
                <a:srgbClr val="0070C0"/>
              </a:solidFill>
            </a:endParaRPr>
          </a:p>
          <a:p>
            <a:r>
              <a:rPr lang="zh-CN" altLang="en-US" sz="1200" dirty="0"/>
              <a:t>    return 0;			</a:t>
            </a:r>
            <a:endParaRPr lang="en-US" altLang="zh-CN" sz="1200" dirty="0"/>
          </a:p>
          <a:p>
            <a:r>
              <a:rPr lang="zh-CN" altLang="en-US" sz="1200" dirty="0"/>
              <a:t>}			</a:t>
            </a:r>
            <a:endParaRPr lang="zh-CN" altLang="en-US" sz="1200" dirty="0">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7" grpId="0"/>
      <p:bldP spid="19" grpId="0"/>
      <p:bldP spid="21"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035423"/>
          </a:xfrm>
        </p:spPr>
        <p:txBody>
          <a:bodyPr/>
          <a:lstStyle/>
          <a:p>
            <a:r>
              <a:rPr lang="zh-CN" altLang="en-US" dirty="0"/>
              <a:t>算法的流程图表示举例</a:t>
            </a:r>
            <a:endParaRPr lang="zh-CN" altLang="en-US" dirty="0"/>
          </a:p>
        </p:txBody>
      </p:sp>
      <p:sp>
        <p:nvSpPr>
          <p:cNvPr id="3" name="内容占位符 2"/>
          <p:cNvSpPr>
            <a:spLocks noGrp="1"/>
          </p:cNvSpPr>
          <p:nvPr>
            <p:ph idx="1"/>
          </p:nvPr>
        </p:nvSpPr>
        <p:spPr>
          <a:xfrm>
            <a:off x="-92435" y="1485690"/>
            <a:ext cx="6881069"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2.7】</a:t>
            </a: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zh-CN" altLang="en-US" sz="2400" dirty="0">
                <a:solidFill>
                  <a:schemeClr val="accent1"/>
                </a:solidFill>
              </a:rPr>
              <a:t>  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a:solidFill>
                <a:schemeClr val="accent1"/>
              </a:solidFill>
            </a:endParaRPr>
          </a:p>
        </p:txBody>
      </p:sp>
      <p:grpSp>
        <p:nvGrpSpPr>
          <p:cNvPr id="10" name="组合 9"/>
          <p:cNvGrpSpPr/>
          <p:nvPr/>
        </p:nvGrpSpPr>
        <p:grpSpPr>
          <a:xfrm>
            <a:off x="2236955" y="2985165"/>
            <a:ext cx="2969424" cy="3061271"/>
            <a:chOff x="4030664" y="1795463"/>
            <a:chExt cx="3717925" cy="4121151"/>
          </a:xfrm>
        </p:grpSpPr>
        <p:sp>
          <p:nvSpPr>
            <p:cNvPr id="11"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endParaRPr lang="zh-CN" altLang="en-US" sz="1400" dirty="0">
                <a:solidFill>
                  <a:srgbClr val="454545"/>
                </a:solidFill>
              </a:endParaRPr>
            </a:p>
          </p:txBody>
        </p:sp>
        <p:sp>
          <p:nvSpPr>
            <p:cNvPr id="12"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4846757" y="302305"/>
            <a:ext cx="4297243" cy="6253389"/>
            <a:chOff x="7093492" y="365125"/>
            <a:chExt cx="4297243" cy="7924810"/>
          </a:xfrm>
        </p:grpSpPr>
        <p:sp>
          <p:nvSpPr>
            <p:cNvPr id="39" name="任意多边形 38"/>
            <p:cNvSpPr/>
            <p:nvPr/>
          </p:nvSpPr>
          <p:spPr>
            <a:xfrm flipH="1" flipV="1">
              <a:off x="8814564" y="1562211"/>
              <a:ext cx="1264966" cy="197134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4" name="任意多边形 43"/>
            <p:cNvSpPr/>
            <p:nvPr/>
          </p:nvSpPr>
          <p:spPr>
            <a:xfrm>
              <a:off x="10079532" y="5134643"/>
              <a:ext cx="1311203" cy="76109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 name="流程图: 可选过程 3"/>
            <p:cNvSpPr/>
            <p:nvPr/>
          </p:nvSpPr>
          <p:spPr>
            <a:xfrm>
              <a:off x="9411087" y="36512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endParaRPr lang="zh-CN" altLang="en-US" dirty="0"/>
            </a:p>
          </p:txBody>
        </p:sp>
        <p:cxnSp>
          <p:nvCxnSpPr>
            <p:cNvPr id="6" name="直接箭头连接符 5"/>
            <p:cNvCxnSpPr>
              <a:stCxn id="4" idx="2"/>
            </p:cNvCxnSpPr>
            <p:nvPr/>
          </p:nvCxnSpPr>
          <p:spPr>
            <a:xfrm>
              <a:off x="10070238" y="708723"/>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411087" y="1103034"/>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a:t>
              </a:r>
              <a:r>
                <a:rPr lang="en-US" altLang="zh-CN" dirty="0" err="1"/>
                <a:t>i</a:t>
              </a:r>
              <a:endParaRPr lang="zh-CN" altLang="en-US" dirty="0"/>
            </a:p>
          </p:txBody>
        </p:sp>
        <p:cxnSp>
          <p:nvCxnSpPr>
            <p:cNvPr id="22" name="直接箭头连接符 21"/>
            <p:cNvCxnSpPr/>
            <p:nvPr/>
          </p:nvCxnSpPr>
          <p:spPr>
            <a:xfrm>
              <a:off x="10070238" y="143842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9411085" y="2576407"/>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4" name="直接箭头连接符 23"/>
            <p:cNvCxnSpPr/>
            <p:nvPr/>
          </p:nvCxnSpPr>
          <p:spPr>
            <a:xfrm>
              <a:off x="10070238" y="333899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9420381" y="417883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1=&gt;i</a:t>
              </a:r>
              <a:endParaRPr lang="zh-CN" altLang="en-US" dirty="0"/>
            </a:p>
          </p:txBody>
        </p:sp>
        <p:cxnSp>
          <p:nvCxnSpPr>
            <p:cNvPr id="26" name="直接箭头连接符 25"/>
            <p:cNvCxnSpPr/>
            <p:nvPr/>
          </p:nvCxnSpPr>
          <p:spPr>
            <a:xfrm>
              <a:off x="10070236" y="5914979"/>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411085" y="6309289"/>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29" name="直接箭头连接符 28"/>
            <p:cNvCxnSpPr/>
            <p:nvPr/>
          </p:nvCxnSpPr>
          <p:spPr>
            <a:xfrm>
              <a:off x="10079530" y="664467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9308963" y="7038986"/>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a:t>
              </a:r>
              <a:endParaRPr lang="zh-CN" altLang="en-US" dirty="0"/>
            </a:p>
          </p:txBody>
        </p:sp>
        <p:cxnSp>
          <p:nvCxnSpPr>
            <p:cNvPr id="30" name="直接箭头连接符 29"/>
            <p:cNvCxnSpPr/>
            <p:nvPr/>
          </p:nvCxnSpPr>
          <p:spPr>
            <a:xfrm>
              <a:off x="10086484" y="755202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9411085" y="7946337"/>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endParaRPr lang="zh-CN" altLang="en-US" dirty="0"/>
            </a:p>
          </p:txBody>
        </p:sp>
        <p:sp>
          <p:nvSpPr>
            <p:cNvPr id="47" name="文本框 46"/>
            <p:cNvSpPr txBox="1"/>
            <p:nvPr/>
          </p:nvSpPr>
          <p:spPr>
            <a:xfrm>
              <a:off x="10070236" y="7487612"/>
              <a:ext cx="492041" cy="46804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8" name="文本框 47"/>
            <p:cNvSpPr txBox="1"/>
            <p:nvPr/>
          </p:nvSpPr>
          <p:spPr>
            <a:xfrm>
              <a:off x="8918849" y="6897104"/>
              <a:ext cx="492041" cy="46804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27" name="流程图: 数据 26"/>
            <p:cNvSpPr/>
            <p:nvPr/>
          </p:nvSpPr>
          <p:spPr>
            <a:xfrm>
              <a:off x="9060587" y="1850818"/>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err="1">
                  <a:solidFill>
                    <a:schemeClr val="bg1"/>
                  </a:solidFill>
                </a:rPr>
                <a:t>n</a:t>
              </a:r>
              <a:r>
                <a:rPr lang="en-US" altLang="zh-CN" sz="1400" baseline="-25000" dirty="0" err="1">
                  <a:solidFill>
                    <a:schemeClr val="bg1"/>
                  </a:solidFill>
                </a:rPr>
                <a:t>i</a:t>
              </a:r>
              <a:r>
                <a:rPr lang="zh-CN" altLang="en-US" dirty="0">
                  <a:solidFill>
                    <a:schemeClr val="bg1"/>
                  </a:solidFill>
                </a:rPr>
                <a:t>、</a:t>
              </a:r>
              <a:r>
                <a:rPr lang="en-US" altLang="zh-CN" dirty="0" err="1">
                  <a:solidFill>
                    <a:schemeClr val="bg1"/>
                  </a:solidFill>
                </a:rPr>
                <a:t>g</a:t>
              </a:r>
              <a:r>
                <a:rPr lang="en-US" altLang="zh-CN" baseline="-25000" dirty="0" err="1">
                  <a:solidFill>
                    <a:schemeClr val="bg1"/>
                  </a:solidFill>
                </a:rPr>
                <a:t>i</a:t>
              </a:r>
              <a:endParaRPr lang="zh-CN" altLang="en-US" baseline="-25000" dirty="0">
                <a:solidFill>
                  <a:schemeClr val="bg1"/>
                </a:solidFill>
              </a:endParaRPr>
            </a:p>
          </p:txBody>
        </p:sp>
        <p:cxnSp>
          <p:nvCxnSpPr>
            <p:cNvPr id="32" name="直接箭头连接符 31"/>
            <p:cNvCxnSpPr/>
            <p:nvPr/>
          </p:nvCxnSpPr>
          <p:spPr>
            <a:xfrm>
              <a:off x="10072348" y="218561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79532" y="288144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9318259" y="3275757"/>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&gt;50</a:t>
              </a:r>
              <a:endParaRPr lang="zh-CN" altLang="en-US" dirty="0"/>
            </a:p>
          </p:txBody>
        </p:sp>
        <p:cxnSp>
          <p:nvCxnSpPr>
            <p:cNvPr id="35" name="直接箭头连接符 34"/>
            <p:cNvCxnSpPr/>
            <p:nvPr/>
          </p:nvCxnSpPr>
          <p:spPr>
            <a:xfrm>
              <a:off x="10079532" y="378879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079532" y="3724382"/>
              <a:ext cx="492041" cy="46804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cxnSp>
          <p:nvCxnSpPr>
            <p:cNvPr id="40" name="直接箭头连接符 39"/>
            <p:cNvCxnSpPr/>
            <p:nvPr/>
          </p:nvCxnSpPr>
          <p:spPr>
            <a:xfrm>
              <a:off x="10079532" y="44871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92638" y="4881498"/>
              <a:ext cx="1773485"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a:t>
              </a:r>
              <a:r>
                <a:rPr lang="en-US" altLang="zh-CN" baseline="-25000" dirty="0" err="1"/>
                <a:t>i</a:t>
              </a:r>
              <a:r>
                <a:rPr lang="zh-CN" altLang="en-US" dirty="0"/>
                <a:t>≥</a:t>
              </a:r>
              <a:r>
                <a:rPr lang="en-US" altLang="zh-CN" dirty="0"/>
                <a:t>80</a:t>
              </a:r>
              <a:endParaRPr lang="zh-CN" altLang="en-US" dirty="0"/>
            </a:p>
          </p:txBody>
        </p:sp>
        <p:sp>
          <p:nvSpPr>
            <p:cNvPr id="5" name="任意多边形 4"/>
            <p:cNvSpPr/>
            <p:nvPr/>
          </p:nvSpPr>
          <p:spPr>
            <a:xfrm>
              <a:off x="8404697" y="5138018"/>
              <a:ext cx="787941" cy="25652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2" name="文本框 41"/>
            <p:cNvSpPr txBox="1"/>
            <p:nvPr/>
          </p:nvSpPr>
          <p:spPr>
            <a:xfrm>
              <a:off x="8710783" y="4751473"/>
              <a:ext cx="492041" cy="468048"/>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3" name="流程图: 数据 42"/>
            <p:cNvSpPr/>
            <p:nvPr/>
          </p:nvSpPr>
          <p:spPr>
            <a:xfrm>
              <a:off x="7298960" y="5397571"/>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输出</a:t>
              </a:r>
              <a:r>
                <a:rPr lang="en-US" altLang="zh-CN" dirty="0" err="1">
                  <a:solidFill>
                    <a:schemeClr val="bg1"/>
                  </a:solidFill>
                </a:rPr>
                <a:t>n</a:t>
              </a:r>
              <a:r>
                <a:rPr lang="en-US" altLang="zh-CN" sz="1400" baseline="-25000" dirty="0" err="1">
                  <a:solidFill>
                    <a:schemeClr val="bg1"/>
                  </a:solidFill>
                </a:rPr>
                <a:t>i</a:t>
              </a:r>
              <a:r>
                <a:rPr lang="zh-CN" altLang="en-US" dirty="0">
                  <a:solidFill>
                    <a:schemeClr val="bg1"/>
                  </a:solidFill>
                </a:rPr>
                <a:t>、</a:t>
              </a:r>
              <a:r>
                <a:rPr lang="en-US" altLang="zh-CN" dirty="0" err="1">
                  <a:solidFill>
                    <a:schemeClr val="bg1"/>
                  </a:solidFill>
                </a:rPr>
                <a:t>g</a:t>
              </a:r>
              <a:r>
                <a:rPr lang="en-US" altLang="zh-CN" baseline="-25000" dirty="0" err="1">
                  <a:solidFill>
                    <a:schemeClr val="bg1"/>
                  </a:solidFill>
                </a:rPr>
                <a:t>i</a:t>
              </a:r>
              <a:endParaRPr lang="zh-CN" altLang="en-US" baseline="-25000" dirty="0">
                <a:solidFill>
                  <a:schemeClr val="bg1"/>
                </a:solidFill>
              </a:endParaRPr>
            </a:p>
          </p:txBody>
        </p:sp>
        <p:sp>
          <p:nvSpPr>
            <p:cNvPr id="14" name="任意多边形 13"/>
            <p:cNvSpPr/>
            <p:nvPr/>
          </p:nvSpPr>
          <p:spPr>
            <a:xfrm>
              <a:off x="8404696" y="5736823"/>
              <a:ext cx="1674835" cy="15891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5" name="文本框 44"/>
            <p:cNvSpPr txBox="1"/>
            <p:nvPr/>
          </p:nvSpPr>
          <p:spPr>
            <a:xfrm>
              <a:off x="8923859" y="3125242"/>
              <a:ext cx="492041" cy="468048"/>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0" name="任意多边形 49"/>
            <p:cNvSpPr/>
            <p:nvPr/>
          </p:nvSpPr>
          <p:spPr>
            <a:xfrm flipH="1" flipV="1">
              <a:off x="7093492" y="4687627"/>
              <a:ext cx="2976743" cy="2617794"/>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
        <p:nvSpPr>
          <p:cNvPr id="51" name="MH_Desc_1"/>
          <p:cNvSpPr/>
          <p:nvPr>
            <p:custDataLst>
              <p:tags r:id="rId5"/>
            </p:custDataLst>
          </p:nvPr>
        </p:nvSpPr>
        <p:spPr>
          <a:xfrm>
            <a:off x="41714" y="3057047"/>
            <a:ext cx="2306320" cy="29893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n</a:t>
            </a:r>
            <a:r>
              <a:rPr lang="zh-CN" altLang="en-US" sz="1400" dirty="0">
                <a:solidFill>
                  <a:schemeClr val="tx1"/>
                </a:solidFill>
              </a:rPr>
              <a:t>：表示学生学号</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下标</a:t>
            </a:r>
            <a:r>
              <a:rPr lang="en-US" altLang="zh-CN" sz="1400" dirty="0" err="1">
                <a:solidFill>
                  <a:schemeClr val="tx1"/>
                </a:solidFill>
              </a:rPr>
              <a:t>i</a:t>
            </a:r>
            <a:r>
              <a:rPr lang="zh-CN" altLang="en-US" sz="1400" dirty="0">
                <a:solidFill>
                  <a:schemeClr val="tx1"/>
                </a:solidFill>
              </a:rPr>
              <a:t>：表示第几个学生</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n</a:t>
            </a:r>
            <a:r>
              <a:rPr lang="en-US" altLang="zh-CN" sz="1400" baseline="-25000" dirty="0">
                <a:solidFill>
                  <a:srgbClr val="454545"/>
                </a:solidFill>
              </a:rPr>
              <a:t>1</a:t>
            </a:r>
            <a:r>
              <a:rPr lang="zh-CN" altLang="en-US" sz="1400" dirty="0">
                <a:solidFill>
                  <a:schemeClr val="tx1"/>
                </a:solidFill>
              </a:rPr>
              <a:t>：表示第一个学生的学号</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n</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个学生的学号</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zh-CN" altLang="en-US" sz="1400" dirty="0">
                <a:solidFill>
                  <a:schemeClr val="tx1"/>
                </a:solidFill>
              </a:rPr>
              <a:t>：表示学生的成绩</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g</a:t>
            </a:r>
            <a:r>
              <a:rPr lang="en-US" altLang="zh-CN" sz="1400" baseline="-25000" dirty="0">
                <a:solidFill>
                  <a:srgbClr val="454545"/>
                </a:solidFill>
              </a:rPr>
              <a:t>1</a:t>
            </a:r>
            <a:r>
              <a:rPr lang="zh-CN" altLang="en-US" sz="1400" dirty="0">
                <a:solidFill>
                  <a:schemeClr val="tx1"/>
                </a:solidFill>
              </a:rPr>
              <a:t>：表示第一个学生的成绩</a:t>
            </a:r>
            <a:endParaRPr lang="en-US" altLang="zh-CN" sz="1400" dirty="0">
              <a:solidFill>
                <a:schemeClr val="tx1"/>
              </a:solidFill>
            </a:endParaRPr>
          </a:p>
          <a:p>
            <a:pPr algn="just">
              <a:spcBef>
                <a:spcPts val="600"/>
              </a:spcBef>
              <a:spcAft>
                <a:spcPts val="600"/>
              </a:spcAft>
              <a:defRPr/>
            </a:pPr>
            <a:r>
              <a:rPr lang="en-US" altLang="zh-CN" sz="1400" dirty="0" err="1">
                <a:solidFill>
                  <a:schemeClr val="tx1"/>
                </a:solidFill>
              </a:rPr>
              <a:t>g</a:t>
            </a:r>
            <a:r>
              <a:rPr lang="en-US" altLang="zh-CN" sz="1400" baseline="-25000" dirty="0" err="1">
                <a:solidFill>
                  <a:srgbClr val="454545"/>
                </a:solidFill>
              </a:rPr>
              <a:t>i</a:t>
            </a:r>
            <a:r>
              <a:rPr lang="zh-CN" altLang="en-US" sz="1400" dirty="0">
                <a:solidFill>
                  <a:schemeClr val="tx1"/>
                </a:solidFill>
              </a:rPr>
              <a:t>：表示第</a:t>
            </a:r>
            <a:r>
              <a:rPr lang="en-US" altLang="zh-CN" sz="1400" dirty="0" err="1">
                <a:solidFill>
                  <a:schemeClr val="tx1"/>
                </a:solidFill>
              </a:rPr>
              <a:t>i</a:t>
            </a:r>
            <a:r>
              <a:rPr lang="zh-CN" altLang="en-US" sz="1400" dirty="0">
                <a:solidFill>
                  <a:schemeClr val="tx1"/>
                </a:solidFill>
              </a:rPr>
              <a:t>个学生的成绩</a:t>
            </a:r>
            <a:endParaRPr lang="en-US" altLang="zh-CN" sz="1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751" y="235944"/>
            <a:ext cx="6374218" cy="1023011"/>
          </a:xfrm>
        </p:spPr>
        <p:txBody>
          <a:bodyPr/>
          <a:lstStyle/>
          <a:p>
            <a:r>
              <a:rPr lang="zh-CN" altLang="en-US" dirty="0"/>
              <a:t>算法的流程图表示举例</a:t>
            </a:r>
            <a:endParaRPr lang="zh-CN" altLang="en-US" dirty="0"/>
          </a:p>
        </p:txBody>
      </p:sp>
      <p:sp>
        <p:nvSpPr>
          <p:cNvPr id="3" name="内容占位符 2"/>
          <p:cNvSpPr>
            <a:spLocks noGrp="1"/>
          </p:cNvSpPr>
          <p:nvPr>
            <p:ph idx="1"/>
          </p:nvPr>
        </p:nvSpPr>
        <p:spPr>
          <a:xfrm>
            <a:off x="21327" y="1173650"/>
            <a:ext cx="6907420"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2.8】</a:t>
            </a: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判定闰年的算法用流程图表示。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年中的每一年是否为闰年，将结果输出。</a:t>
            </a:r>
            <a:endParaRPr lang="en-US" altLang="zh-CN" sz="2400" dirty="0">
              <a:solidFill>
                <a:schemeClr val="accent1"/>
              </a:solidFill>
            </a:endParaRPr>
          </a:p>
        </p:txBody>
      </p:sp>
      <p:grpSp>
        <p:nvGrpSpPr>
          <p:cNvPr id="20" name="组合 19"/>
          <p:cNvGrpSpPr/>
          <p:nvPr/>
        </p:nvGrpSpPr>
        <p:grpSpPr>
          <a:xfrm>
            <a:off x="193751" y="243383"/>
            <a:ext cx="8756498" cy="6547748"/>
            <a:chOff x="1403109" y="243383"/>
            <a:chExt cx="10260751" cy="6547748"/>
          </a:xfrm>
        </p:grpSpPr>
        <p:sp>
          <p:nvSpPr>
            <p:cNvPr id="4" name="流程图: 可选过程 3"/>
            <p:cNvSpPr/>
            <p:nvPr/>
          </p:nvSpPr>
          <p:spPr>
            <a:xfrm>
              <a:off x="9394222" y="243383"/>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endParaRPr lang="zh-CN" altLang="en-US" dirty="0"/>
            </a:p>
          </p:txBody>
        </p:sp>
        <p:cxnSp>
          <p:nvCxnSpPr>
            <p:cNvPr id="6" name="直接箭头连接符 5"/>
            <p:cNvCxnSpPr>
              <a:stCxn id="4" idx="2"/>
            </p:cNvCxnSpPr>
            <p:nvPr/>
          </p:nvCxnSpPr>
          <p:spPr>
            <a:xfrm>
              <a:off x="10224946" y="514513"/>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394222" y="825660"/>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2000=&gt;year</a:t>
              </a:r>
              <a:endParaRPr lang="zh-CN" altLang="en-US" dirty="0"/>
            </a:p>
          </p:txBody>
        </p:sp>
        <p:cxnSp>
          <p:nvCxnSpPr>
            <p:cNvPr id="22" name="直接箭头连接符 21"/>
            <p:cNvCxnSpPr/>
            <p:nvPr/>
          </p:nvCxnSpPr>
          <p:spPr>
            <a:xfrm>
              <a:off x="10224946" y="109030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914887" y="2063243"/>
              <a:ext cx="620117" cy="369332"/>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cxnSp>
          <p:nvCxnSpPr>
            <p:cNvPr id="32" name="直接箭头连接符 31"/>
            <p:cNvCxnSpPr/>
            <p:nvPr/>
          </p:nvCxnSpPr>
          <p:spPr>
            <a:xfrm>
              <a:off x="10224946" y="2151795"/>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229033" y="3214430"/>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07390" y="1419715"/>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Year</a:t>
              </a:r>
              <a:r>
                <a:rPr lang="zh-CN" altLang="en-US" sz="1600" dirty="0"/>
                <a:t>不能被</a:t>
              </a:r>
              <a:r>
                <a:rPr lang="en-US" altLang="zh-CN" sz="1600" dirty="0"/>
                <a:t>4</a:t>
              </a:r>
              <a:r>
                <a:rPr lang="zh-CN" altLang="en-US" sz="1600" dirty="0"/>
                <a:t>整除</a:t>
              </a:r>
              <a:endParaRPr lang="zh-CN" altLang="en-US" sz="1600" dirty="0"/>
            </a:p>
          </p:txBody>
        </p:sp>
        <p:sp>
          <p:nvSpPr>
            <p:cNvPr id="5" name="任意多边形 4"/>
            <p:cNvSpPr/>
            <p:nvPr/>
          </p:nvSpPr>
          <p:spPr>
            <a:xfrm>
              <a:off x="2423886" y="1779682"/>
              <a:ext cx="6683505" cy="21668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2" name="文本框 41"/>
            <p:cNvSpPr txBox="1"/>
            <p:nvPr/>
          </p:nvSpPr>
          <p:spPr>
            <a:xfrm>
              <a:off x="8774104" y="1448355"/>
              <a:ext cx="62011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3" name="流程图: 数据 42"/>
            <p:cNvSpPr/>
            <p:nvPr/>
          </p:nvSpPr>
          <p:spPr>
            <a:xfrm>
              <a:off x="9250805" y="3525578"/>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bg1"/>
                  </a:solidFill>
                </a:rPr>
                <a:t>输出</a:t>
              </a:r>
              <a:r>
                <a:rPr lang="en-US" altLang="zh-CN" sz="1600" dirty="0">
                  <a:solidFill>
                    <a:schemeClr val="bg1"/>
                  </a:solidFill>
                </a:rPr>
                <a:t>year</a:t>
              </a:r>
              <a:endParaRPr lang="en-US" altLang="zh-CN" sz="1600" dirty="0">
                <a:solidFill>
                  <a:schemeClr val="bg1"/>
                </a:solidFill>
              </a:endParaRPr>
            </a:p>
            <a:p>
              <a:pPr algn="ctr"/>
              <a:r>
                <a:rPr lang="zh-CN" altLang="en-US" sz="1600" dirty="0">
                  <a:solidFill>
                    <a:schemeClr val="bg1"/>
                  </a:solidFill>
                </a:rPr>
                <a:t>“是闰年”</a:t>
              </a:r>
              <a:endParaRPr lang="zh-CN" altLang="en-US" sz="1600" baseline="-25000" dirty="0">
                <a:solidFill>
                  <a:schemeClr val="bg1"/>
                </a:solidFill>
              </a:endParaRPr>
            </a:p>
          </p:txBody>
        </p:sp>
        <p:sp>
          <p:nvSpPr>
            <p:cNvPr id="14" name="任意多边形 13"/>
            <p:cNvSpPr/>
            <p:nvPr/>
          </p:nvSpPr>
          <p:spPr>
            <a:xfrm flipH="1">
              <a:off x="7799963" y="3966052"/>
              <a:ext cx="2424982" cy="702973"/>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5" name="文本框 44"/>
            <p:cNvSpPr txBox="1"/>
            <p:nvPr/>
          </p:nvSpPr>
          <p:spPr>
            <a:xfrm>
              <a:off x="8774104" y="2483734"/>
              <a:ext cx="620117" cy="369332"/>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49" name="流程图: 决策 48"/>
            <p:cNvSpPr/>
            <p:nvPr/>
          </p:nvSpPr>
          <p:spPr>
            <a:xfrm>
              <a:off x="9107390" y="2462812"/>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600" dirty="0"/>
                <a:t>Year</a:t>
              </a:r>
              <a:r>
                <a:rPr lang="zh-CN" altLang="en-US" sz="1600" dirty="0"/>
                <a:t>不能被</a:t>
              </a:r>
              <a:r>
                <a:rPr lang="en-US" altLang="zh-CN" sz="1600" dirty="0"/>
                <a:t>100</a:t>
              </a:r>
              <a:r>
                <a:rPr lang="zh-CN" altLang="en-US" sz="1600" dirty="0"/>
                <a:t>整除</a:t>
              </a:r>
              <a:endParaRPr lang="zh-CN" altLang="en-US" sz="1600" dirty="0"/>
            </a:p>
          </p:txBody>
        </p:sp>
        <p:sp>
          <p:nvSpPr>
            <p:cNvPr id="52" name="任意多边形 51"/>
            <p:cNvSpPr/>
            <p:nvPr/>
          </p:nvSpPr>
          <p:spPr>
            <a:xfrm>
              <a:off x="6183085" y="2825978"/>
              <a:ext cx="2936021" cy="25295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nvGrpSpPr>
            <p:cNvPr id="7" name="组合 6"/>
            <p:cNvGrpSpPr/>
            <p:nvPr/>
          </p:nvGrpSpPr>
          <p:grpSpPr>
            <a:xfrm>
              <a:off x="1403109" y="3078929"/>
              <a:ext cx="7352941" cy="1186141"/>
              <a:chOff x="105545" y="3224069"/>
              <a:chExt cx="7352941" cy="1186141"/>
            </a:xfrm>
          </p:grpSpPr>
          <p:sp>
            <p:nvSpPr>
              <p:cNvPr id="36" name="文本框 35"/>
              <p:cNvSpPr txBox="1"/>
              <p:nvPr/>
            </p:nvSpPr>
            <p:spPr>
              <a:xfrm>
                <a:off x="5994357" y="3264276"/>
                <a:ext cx="620119"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53" name="流程图: 决策 52"/>
              <p:cNvSpPr/>
              <p:nvPr/>
            </p:nvSpPr>
            <p:spPr>
              <a:xfrm>
                <a:off x="3759245" y="3224069"/>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sz="1600" dirty="0"/>
                  <a:t>Year</a:t>
                </a:r>
                <a:r>
                  <a:rPr lang="zh-CN" altLang="en-US" sz="1600" dirty="0"/>
                  <a:t>不能被</a:t>
                </a:r>
                <a:r>
                  <a:rPr lang="en-US" altLang="zh-CN" sz="1600" dirty="0"/>
                  <a:t>400</a:t>
                </a:r>
                <a:r>
                  <a:rPr lang="zh-CN" altLang="en-US" sz="1600" dirty="0"/>
                  <a:t>整除</a:t>
                </a:r>
                <a:endParaRPr lang="zh-CN" altLang="en-US" sz="1600" dirty="0"/>
              </a:p>
            </p:txBody>
          </p:sp>
          <p:sp>
            <p:nvSpPr>
              <p:cNvPr id="54" name="任意多边形 53"/>
              <p:cNvSpPr/>
              <p:nvPr/>
            </p:nvSpPr>
            <p:spPr>
              <a:xfrm flipH="1">
                <a:off x="5994356" y="3590109"/>
                <a:ext cx="508043"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55" name="流程图: 数据 54"/>
              <p:cNvSpPr/>
              <p:nvPr/>
            </p:nvSpPr>
            <p:spPr>
              <a:xfrm>
                <a:off x="5510205" y="3903820"/>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zh-CN" altLang="en-US" dirty="0"/>
                  <a:t>输出</a:t>
                </a:r>
                <a:r>
                  <a:rPr lang="en-US" altLang="zh-CN" dirty="0"/>
                  <a:t>year</a:t>
                </a:r>
                <a:endParaRPr lang="en-US" altLang="zh-CN" dirty="0"/>
              </a:p>
              <a:p>
                <a:pPr algn="ctr"/>
                <a:r>
                  <a:rPr lang="zh-CN" altLang="en-US" dirty="0"/>
                  <a:t>“不是闰年”</a:t>
                </a:r>
                <a:endParaRPr lang="zh-CN" altLang="en-US" dirty="0"/>
              </a:p>
            </p:txBody>
          </p:sp>
          <p:sp>
            <p:nvSpPr>
              <p:cNvPr id="56" name="文本框 55"/>
              <p:cNvSpPr txBox="1"/>
              <p:nvPr/>
            </p:nvSpPr>
            <p:spPr>
              <a:xfrm>
                <a:off x="3401002" y="3252229"/>
                <a:ext cx="620119" cy="369332"/>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7" name="任意多边形 56"/>
              <p:cNvSpPr/>
              <p:nvPr/>
            </p:nvSpPr>
            <p:spPr>
              <a:xfrm>
                <a:off x="3139127" y="3590109"/>
                <a:ext cx="609260"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58" name="流程图: 数据 57"/>
              <p:cNvSpPr/>
              <p:nvPr/>
            </p:nvSpPr>
            <p:spPr>
              <a:xfrm>
                <a:off x="2164986" y="3912301"/>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zh-CN" altLang="en-US" dirty="0"/>
                  <a:t>输出</a:t>
                </a:r>
                <a:r>
                  <a:rPr lang="en-US" altLang="zh-CN" dirty="0"/>
                  <a:t>year</a:t>
                </a:r>
                <a:endParaRPr lang="en-US" altLang="zh-CN" dirty="0"/>
              </a:p>
              <a:p>
                <a:pPr algn="ctr"/>
                <a:r>
                  <a:rPr lang="zh-CN" altLang="en-US" dirty="0"/>
                  <a:t>“是闰年”</a:t>
                </a:r>
                <a:endParaRPr lang="zh-CN" altLang="en-US" dirty="0"/>
              </a:p>
            </p:txBody>
          </p:sp>
          <p:sp>
            <p:nvSpPr>
              <p:cNvPr id="59" name="流程图: 数据 58"/>
              <p:cNvSpPr/>
              <p:nvPr/>
            </p:nvSpPr>
            <p:spPr>
              <a:xfrm>
                <a:off x="105545" y="3946514"/>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zh-CN" altLang="en-US" dirty="0"/>
                  <a:t>输出</a:t>
                </a:r>
                <a:r>
                  <a:rPr lang="en-US" altLang="zh-CN" dirty="0"/>
                  <a:t>year</a:t>
                </a:r>
                <a:endParaRPr lang="en-US" altLang="zh-CN" dirty="0"/>
              </a:p>
              <a:p>
                <a:pPr algn="ctr"/>
                <a:r>
                  <a:rPr lang="zh-CN" altLang="en-US" dirty="0"/>
                  <a:t>“不是闰年”</a:t>
                </a:r>
                <a:endParaRPr lang="zh-CN" altLang="en-US" dirty="0"/>
              </a:p>
            </p:txBody>
          </p:sp>
        </p:grpSp>
        <p:sp>
          <p:nvSpPr>
            <p:cNvPr id="60" name="任意多边形 59"/>
            <p:cNvSpPr/>
            <p:nvPr/>
          </p:nvSpPr>
          <p:spPr>
            <a:xfrm flipH="1">
              <a:off x="6183085" y="4231162"/>
              <a:ext cx="1616878" cy="210211"/>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61" name="任意多边形 60"/>
            <p:cNvSpPr/>
            <p:nvPr/>
          </p:nvSpPr>
          <p:spPr>
            <a:xfrm>
              <a:off x="4436691" y="4262437"/>
              <a:ext cx="1746394" cy="17893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62" name="任意多边形 61"/>
            <p:cNvSpPr/>
            <p:nvPr/>
          </p:nvSpPr>
          <p:spPr>
            <a:xfrm>
              <a:off x="6165031" y="4460959"/>
              <a:ext cx="1616878" cy="20806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63" name="直接箭头连接符 62"/>
            <p:cNvCxnSpPr/>
            <p:nvPr/>
          </p:nvCxnSpPr>
          <p:spPr>
            <a:xfrm>
              <a:off x="7781910" y="4687469"/>
              <a:ext cx="18052" cy="3925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2423886" y="4305979"/>
              <a:ext cx="5376076" cy="555028"/>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65" name="流程图: 过程 64"/>
            <p:cNvSpPr/>
            <p:nvPr/>
          </p:nvSpPr>
          <p:spPr>
            <a:xfrm>
              <a:off x="6951186" y="4797785"/>
              <a:ext cx="1822919" cy="54686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Year+1=&gt;year</a:t>
              </a:r>
              <a:endParaRPr lang="zh-CN" altLang="en-US" dirty="0"/>
            </a:p>
          </p:txBody>
        </p:sp>
        <p:cxnSp>
          <p:nvCxnSpPr>
            <p:cNvPr id="66" name="直接箭头连接符 65"/>
            <p:cNvCxnSpPr/>
            <p:nvPr/>
          </p:nvCxnSpPr>
          <p:spPr>
            <a:xfrm>
              <a:off x="7799962" y="5344654"/>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7" name="流程图: 决策 66"/>
            <p:cNvSpPr/>
            <p:nvPr/>
          </p:nvSpPr>
          <p:spPr>
            <a:xfrm>
              <a:off x="6492539" y="5509146"/>
              <a:ext cx="2424980" cy="70297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a:t>Year&gt;2500</a:t>
              </a:r>
              <a:endParaRPr lang="zh-CN" altLang="en-US" dirty="0"/>
            </a:p>
          </p:txBody>
        </p:sp>
        <p:sp>
          <p:nvSpPr>
            <p:cNvPr id="68" name="文本框 67"/>
            <p:cNvSpPr txBox="1"/>
            <p:nvPr/>
          </p:nvSpPr>
          <p:spPr>
            <a:xfrm>
              <a:off x="9954979" y="3133044"/>
              <a:ext cx="62011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cxnSp>
          <p:nvCxnSpPr>
            <p:cNvPr id="69" name="直接箭头连接符 68"/>
            <p:cNvCxnSpPr/>
            <p:nvPr/>
          </p:nvCxnSpPr>
          <p:spPr>
            <a:xfrm>
              <a:off x="7799962" y="621211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471851" y="6151886"/>
              <a:ext cx="62011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71" name="流程图: 可选过程 70"/>
            <p:cNvSpPr/>
            <p:nvPr/>
          </p:nvSpPr>
          <p:spPr>
            <a:xfrm>
              <a:off x="6969238" y="6520001"/>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endParaRPr lang="zh-CN" altLang="en-US" dirty="0"/>
            </a:p>
          </p:txBody>
        </p:sp>
        <p:sp>
          <p:nvSpPr>
            <p:cNvPr id="72" name="任意多边形 71"/>
            <p:cNvSpPr/>
            <p:nvPr/>
          </p:nvSpPr>
          <p:spPr>
            <a:xfrm flipV="1">
              <a:off x="10236662" y="1217793"/>
              <a:ext cx="1427198" cy="471616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9" name="直接连接符 18"/>
            <p:cNvCxnSpPr>
              <a:stCxn id="67" idx="3"/>
            </p:cNvCxnSpPr>
            <p:nvPr/>
          </p:nvCxnSpPr>
          <p:spPr>
            <a:xfrm>
              <a:off x="8917519" y="5860633"/>
              <a:ext cx="1319143" cy="75714"/>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728" y="282179"/>
            <a:ext cx="7886700" cy="1325563"/>
          </a:xfrm>
        </p:spPr>
        <p:txBody>
          <a:bodyPr/>
          <a:lstStyle/>
          <a:p>
            <a:r>
              <a:rPr lang="zh-CN" altLang="en-US" dirty="0"/>
              <a:t>算法的流程图表示举例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78516" y="1654167"/>
                <a:ext cx="5587408"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2.9】</a:t>
                </a:r>
                <a:r>
                  <a:rPr lang="zh-CN" altLang="en-US" sz="2400" dirty="0">
                    <a:solidFill>
                      <a:schemeClr val="accent1"/>
                    </a:solidFill>
                  </a:rPr>
                  <a:t>将例</a:t>
                </a:r>
                <a:r>
                  <a:rPr lang="en-US" altLang="zh-CN" sz="2400" dirty="0">
                    <a:solidFill>
                      <a:schemeClr val="accent1"/>
                    </a:solidFill>
                  </a:rPr>
                  <a:t>2.4</a:t>
                </a:r>
                <a:r>
                  <a:rPr lang="zh-CN" altLang="en-US" sz="2400" dirty="0">
                    <a:solidFill>
                      <a:schemeClr val="accent1"/>
                    </a:solidFill>
                  </a:rPr>
                  <a:t>的算法用流程图表示。</a:t>
                </a:r>
                <a:endParaRPr lang="en-US" altLang="zh-CN" sz="2400" dirty="0">
                  <a:solidFill>
                    <a:schemeClr val="accent1"/>
                  </a:solidFill>
                </a:endParaRPr>
              </a:p>
              <a:p>
                <a:pPr marL="0" indent="0">
                  <a:lnSpc>
                    <a:spcPct val="120000"/>
                  </a:lnSpc>
                  <a:buNone/>
                </a:pPr>
                <a:r>
                  <a:rPr lang="zh-CN" altLang="en-US" sz="2000" dirty="0">
                    <a:solidFill>
                      <a:schemeClr val="accent1"/>
                    </a:solidFill>
                  </a:rPr>
                  <a:t>  </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endParaRPr lang="en-US" altLang="zh-CN" sz="2400" dirty="0">
                  <a:solidFill>
                    <a:schemeClr val="accent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78516" y="1654167"/>
                <a:ext cx="5587408" cy="589584"/>
              </a:xfrm>
              <a:blipFill rotWithShape="1">
                <a:blip r:embed="rId1"/>
                <a:stretch>
                  <a:fillRect l="-1636" t="-1031" r="-545" b="-123711"/>
                </a:stretch>
              </a:blipFill>
            </p:spPr>
            <p:txBody>
              <a:bodyPr/>
              <a:lstStyle/>
              <a:p>
                <a:r>
                  <a:rPr lang="zh-CN" altLang="en-US">
                    <a:noFill/>
                  </a:rPr>
                  <a:t> </a:t>
                </a:r>
                <a:endParaRPr lang="zh-CN" altLang="en-US">
                  <a:noFill/>
                </a:endParaRPr>
              </a:p>
            </p:txBody>
          </p:sp>
        </mc:Fallback>
      </mc:AlternateContent>
      <p:grpSp>
        <p:nvGrpSpPr>
          <p:cNvPr id="46" name="组合 45"/>
          <p:cNvGrpSpPr/>
          <p:nvPr/>
        </p:nvGrpSpPr>
        <p:grpSpPr>
          <a:xfrm>
            <a:off x="2972220" y="2948815"/>
            <a:ext cx="3929351" cy="3544059"/>
            <a:chOff x="4030664" y="1795463"/>
            <a:chExt cx="3717925" cy="4624986"/>
          </a:xfrm>
        </p:grpSpPr>
        <p:sp>
          <p:nvSpPr>
            <p:cNvPr id="49"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S2: sum=1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sign=(-1)*sign</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endParaRPr lang="zh-CN" altLang="en-US" sz="1400" dirty="0">
                <a:solidFill>
                  <a:srgbClr val="454545"/>
                </a:solidFill>
              </a:endParaRPr>
            </a:p>
          </p:txBody>
        </p:sp>
        <p:sp>
          <p:nvSpPr>
            <p:cNvPr id="5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4"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6"/>
            </p:custDataLst>
          </p:nvPr>
        </p:nvSpPr>
        <p:spPr>
          <a:xfrm>
            <a:off x="161728" y="3077185"/>
            <a:ext cx="2625599" cy="345160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grpSp>
        <p:nvGrpSpPr>
          <p:cNvPr id="66" name="组合 65"/>
          <p:cNvGrpSpPr/>
          <p:nvPr/>
        </p:nvGrpSpPr>
        <p:grpSpPr>
          <a:xfrm>
            <a:off x="6140150" y="261944"/>
            <a:ext cx="2929107" cy="6516093"/>
            <a:chOff x="8782936" y="114707"/>
            <a:chExt cx="2929106" cy="6516093"/>
          </a:xfrm>
        </p:grpSpPr>
        <p:sp>
          <p:nvSpPr>
            <p:cNvPr id="39" name="任意多边形 38"/>
            <p:cNvSpPr/>
            <p:nvPr/>
          </p:nvSpPr>
          <p:spPr>
            <a:xfrm flipV="1">
              <a:off x="10051056" y="2293257"/>
              <a:ext cx="1660984" cy="2838110"/>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 name="流程图: 可选过程 3"/>
            <p:cNvSpPr/>
            <p:nvPr/>
          </p:nvSpPr>
          <p:spPr>
            <a:xfrm>
              <a:off x="8782938" y="11470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endParaRPr lang="zh-CN" altLang="en-US" dirty="0"/>
            </a:p>
          </p:txBody>
        </p:sp>
        <p:cxnSp>
          <p:nvCxnSpPr>
            <p:cNvPr id="6" name="直接箭头连接符 5"/>
            <p:cNvCxnSpPr/>
            <p:nvPr/>
          </p:nvCxnSpPr>
          <p:spPr>
            <a:xfrm>
              <a:off x="9987904" y="38891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782938" y="700058"/>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1=&gt;sum</a:t>
              </a:r>
              <a:endParaRPr lang="en-US" altLang="zh-CN" dirty="0"/>
            </a:p>
          </p:txBody>
        </p:sp>
        <p:cxnSp>
          <p:nvCxnSpPr>
            <p:cNvPr id="22" name="直接箭头连接符 21"/>
            <p:cNvCxnSpPr/>
            <p:nvPr/>
          </p:nvCxnSpPr>
          <p:spPr>
            <a:xfrm>
              <a:off x="9987904" y="86680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782936" y="186268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1=&gt;sign</a:t>
              </a:r>
              <a:endParaRPr lang="zh-CN" altLang="en-US" dirty="0"/>
            </a:p>
          </p:txBody>
        </p:sp>
        <p:sp>
          <p:nvSpPr>
            <p:cNvPr id="31" name="流程图: 可选过程 30"/>
            <p:cNvSpPr/>
            <p:nvPr/>
          </p:nvSpPr>
          <p:spPr>
            <a:xfrm>
              <a:off x="8810425" y="6230993"/>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endParaRPr lang="zh-CN" altLang="en-US" dirty="0"/>
            </a:p>
          </p:txBody>
        </p:sp>
        <p:sp>
          <p:nvSpPr>
            <p:cNvPr id="27" name="流程图: 数据 26"/>
            <p:cNvSpPr/>
            <p:nvPr/>
          </p:nvSpPr>
          <p:spPr>
            <a:xfrm>
              <a:off x="8792232" y="5575702"/>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a:solidFill>
                    <a:schemeClr val="bg1"/>
                  </a:solidFill>
                </a:rPr>
                <a:t>sum</a:t>
              </a:r>
              <a:endParaRPr lang="zh-CN" altLang="en-US" baseline="-25000" dirty="0">
                <a:solidFill>
                  <a:schemeClr val="bg1"/>
                </a:solidFill>
              </a:endParaRPr>
            </a:p>
          </p:txBody>
        </p:sp>
        <p:cxnSp>
          <p:nvCxnSpPr>
            <p:cNvPr id="32" name="直接箭头连接符 31"/>
            <p:cNvCxnSpPr/>
            <p:nvPr/>
          </p:nvCxnSpPr>
          <p:spPr>
            <a:xfrm>
              <a:off x="10021306" y="148705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32863" y="203568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8810425" y="4884166"/>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deno</a:t>
              </a:r>
              <a:r>
                <a:rPr lang="en-US" altLang="zh-CN" dirty="0"/>
                <a:t>&gt;100</a:t>
              </a:r>
              <a:endParaRPr lang="zh-CN" altLang="en-US" dirty="0"/>
            </a:p>
          </p:txBody>
        </p:sp>
        <p:cxnSp>
          <p:nvCxnSpPr>
            <p:cNvPr id="35" name="直接箭头连接符 34"/>
            <p:cNvCxnSpPr/>
            <p:nvPr/>
          </p:nvCxnSpPr>
          <p:spPr>
            <a:xfrm>
              <a:off x="10032863" y="2643588"/>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34724" y="5264693"/>
              <a:ext cx="40935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45" name="文本框 44"/>
            <p:cNvSpPr txBox="1"/>
            <p:nvPr/>
          </p:nvSpPr>
          <p:spPr>
            <a:xfrm>
              <a:off x="11219999" y="4785453"/>
              <a:ext cx="492043" cy="369332"/>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56" name="流程图: 过程 55"/>
            <p:cNvSpPr/>
            <p:nvPr/>
          </p:nvSpPr>
          <p:spPr>
            <a:xfrm>
              <a:off x="8782936" y="128439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deno</a:t>
              </a:r>
              <a:endParaRPr lang="en-US" altLang="zh-CN" dirty="0"/>
            </a:p>
          </p:txBody>
        </p:sp>
        <p:sp>
          <p:nvSpPr>
            <p:cNvPr id="57" name="流程图: 过程 56"/>
            <p:cNvSpPr/>
            <p:nvPr/>
          </p:nvSpPr>
          <p:spPr>
            <a:xfrm>
              <a:off x="8792232" y="2428781"/>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(-1)*sign=&gt;sign</a:t>
              </a:r>
              <a:endParaRPr lang="zh-CN" altLang="en-US" dirty="0"/>
            </a:p>
          </p:txBody>
        </p:sp>
        <p:sp>
          <p:nvSpPr>
            <p:cNvPr id="58" name="流程图: 过程 57"/>
            <p:cNvSpPr/>
            <p:nvPr/>
          </p:nvSpPr>
          <p:spPr>
            <a:xfrm>
              <a:off x="8792232" y="3050846"/>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sign*(1/</a:t>
              </a:r>
              <a:r>
                <a:rPr lang="en-US" altLang="zh-CN" dirty="0" err="1"/>
                <a:t>deno</a:t>
              </a:r>
              <a:r>
                <a:rPr lang="en-US" altLang="zh-CN" dirty="0"/>
                <a:t>)=&gt;term</a:t>
              </a:r>
              <a:endParaRPr lang="zh-CN" altLang="en-US" dirty="0"/>
            </a:p>
          </p:txBody>
        </p:sp>
        <p:cxnSp>
          <p:nvCxnSpPr>
            <p:cNvPr id="59" name="直接箭头连接符 58"/>
            <p:cNvCxnSpPr/>
            <p:nvPr/>
          </p:nvCxnSpPr>
          <p:spPr>
            <a:xfrm>
              <a:off x="10051056" y="326475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0" name="流程图: 过程 59"/>
            <p:cNvSpPr/>
            <p:nvPr/>
          </p:nvSpPr>
          <p:spPr>
            <a:xfrm>
              <a:off x="8810425" y="3672013"/>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sum+term</a:t>
              </a:r>
              <a:r>
                <a:rPr lang="en-US" altLang="zh-CN" dirty="0"/>
                <a:t>=&gt;sum</a:t>
              </a:r>
              <a:endParaRPr lang="zh-CN" altLang="en-US" dirty="0"/>
            </a:p>
          </p:txBody>
        </p:sp>
        <p:cxnSp>
          <p:nvCxnSpPr>
            <p:cNvPr id="61" name="直接箭头连接符 60"/>
            <p:cNvCxnSpPr/>
            <p:nvPr/>
          </p:nvCxnSpPr>
          <p:spPr>
            <a:xfrm>
              <a:off x="10051056" y="3875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8810425" y="428231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deno+1=&gt;</a:t>
              </a:r>
              <a:r>
                <a:rPr lang="en-US" altLang="zh-CN" dirty="0" err="1"/>
                <a:t>deno</a:t>
              </a:r>
              <a:endParaRPr lang="zh-CN" altLang="en-US" dirty="0"/>
            </a:p>
          </p:txBody>
        </p:sp>
        <p:cxnSp>
          <p:nvCxnSpPr>
            <p:cNvPr id="63" name="直接箭头连接符 62"/>
            <p:cNvCxnSpPr/>
            <p:nvPr/>
          </p:nvCxnSpPr>
          <p:spPr>
            <a:xfrm>
              <a:off x="10051056" y="446131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0032862" y="517494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0051056" y="582373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简单的算法举例</a:t>
            </a:r>
            <a:endParaRPr lang="zh-CN" altLang="en-US" dirty="0"/>
          </a:p>
        </p:txBody>
      </p:sp>
      <p:sp>
        <p:nvSpPr>
          <p:cNvPr id="3" name="内容占位符 2"/>
          <p:cNvSpPr>
            <a:spLocks noGrp="1"/>
          </p:cNvSpPr>
          <p:nvPr>
            <p:ph idx="1"/>
          </p:nvPr>
        </p:nvSpPr>
        <p:spPr>
          <a:xfrm>
            <a:off x="159907" y="1390141"/>
            <a:ext cx="6325953"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2.10】</a:t>
            </a: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判断素数的算法用流程图表示。</a:t>
            </a:r>
            <a:endParaRPr lang="en-US" altLang="zh-CN" sz="2400" dirty="0">
              <a:solidFill>
                <a:schemeClr val="accent1"/>
              </a:solidFill>
            </a:endParaRPr>
          </a:p>
          <a:p>
            <a:pPr marL="0" indent="0">
              <a:lnSpc>
                <a:spcPct val="120000"/>
              </a:lnSpc>
              <a:buNone/>
            </a:pPr>
            <a:r>
              <a:rPr lang="en-US" altLang="zh-CN" sz="2400" dirty="0">
                <a:solidFill>
                  <a:schemeClr val="accent1"/>
                </a:solidFill>
              </a:rPr>
              <a:t>  </a:t>
            </a:r>
            <a:r>
              <a:rPr lang="zh-CN" altLang="en-US" sz="2400" dirty="0">
                <a:solidFill>
                  <a:schemeClr val="accent1"/>
                </a:solidFill>
              </a:rPr>
              <a:t>对一个大于或等于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zh-CN" altLang="en-US" sz="2400" dirty="0">
              <a:solidFill>
                <a:schemeClr val="accent1"/>
              </a:solidFill>
            </a:endParaRPr>
          </a:p>
        </p:txBody>
      </p:sp>
      <p:grpSp>
        <p:nvGrpSpPr>
          <p:cNvPr id="14" name="组合 13"/>
          <p:cNvGrpSpPr/>
          <p:nvPr/>
        </p:nvGrpSpPr>
        <p:grpSpPr>
          <a:xfrm>
            <a:off x="159908" y="2852673"/>
            <a:ext cx="3929351" cy="3544059"/>
            <a:chOff x="4030664" y="1795463"/>
            <a:chExt cx="3717925" cy="4624986"/>
          </a:xfrm>
        </p:grpSpPr>
        <mc:AlternateContent xmlns:mc="http://schemas.openxmlformats.org/markup-compatibility/2006">
          <mc:Choice xmlns:a14="http://schemas.microsoft.com/office/drawing/2010/main" Requires="a14">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p>
                <a:p>
                  <a:pPr algn="just">
                    <a:spcBef>
                      <a:spcPts val="600"/>
                    </a:spcBef>
                    <a:spcAft>
                      <a:spcPts val="600"/>
                    </a:spcAft>
                    <a:defRPr/>
                  </a:pPr>
                  <a:r>
                    <a:rPr lang="en-US" altLang="zh-CN" sz="1400" dirty="0">
                      <a:solidFill>
                        <a:srgbClr val="454545"/>
                      </a:solidFill>
                    </a:rPr>
                    <a:t>S2: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p>
                <a:p>
                  <a:pPr algn="just">
                    <a:spcBef>
                      <a:spcPts val="600"/>
                    </a:spcBef>
                    <a:spcAft>
                      <a:spcPts val="600"/>
                    </a:spcAft>
                    <a:defRPr/>
                  </a:pPr>
                  <a:r>
                    <a:rPr lang="en-US" altLang="zh-CN" sz="1400" dirty="0">
                      <a:solidFill>
                        <a:srgbClr val="454545"/>
                      </a:solidFill>
                    </a:rPr>
                    <a:t>S3: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p>
                <a:p>
                  <a:pPr algn="just">
                    <a:spcBef>
                      <a:spcPts val="600"/>
                    </a:spcBef>
                    <a:spcAft>
                      <a:spcPts val="600"/>
                    </a:spcAft>
                    <a:defRPr/>
                  </a:pPr>
                  <a:r>
                    <a:rPr lang="en-US" altLang="zh-CN" sz="1400" dirty="0">
                      <a:solidFill>
                        <a:srgbClr val="454545"/>
                      </a:solidFill>
                    </a:rPr>
                    <a:t>S5: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a:t>
                  </a:r>
                  <a:r>
                    <a:rPr lang="zh-CN" altLang="en-US" sz="1400" dirty="0">
                      <a:solidFill>
                        <a:srgbClr val="454545"/>
                      </a:solidFill>
                    </a:rPr>
                    <a:t>如果</a:t>
                  </a:r>
                  <a:r>
                    <a:rPr lang="en-US" altLang="zh-CN" sz="1400" dirty="0">
                      <a:solidFill>
                        <a:srgbClr val="454545"/>
                      </a:solidFill>
                    </a:rPr>
                    <a:t>i≤</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p>
              </p:txBody>
            </p:sp>
          </mc:Choice>
          <mc:Fallback>
            <p:sp>
              <p:nvSpPr>
                <p:cNvPr id="16" name="MH_Text_1"/>
                <p:cNvSpPr>
                  <a:spLocks noRot="1" noChangeAspect="1" noMove="1" noResize="1" noEditPoints="1" noAdjustHandles="1" noChangeArrowheads="1" noChangeShapeType="1" noTextEdit="1"/>
                </p:cNvSpPr>
                <p:nvPr>
                  <p:custDataLst>
                    <p:tags r:id="rId2"/>
                  </p:custDataLst>
                </p:nvPr>
              </p:nvSpPr>
              <p:spPr>
                <a:xfrm>
                  <a:off x="4030664" y="1916113"/>
                  <a:ext cx="3717925" cy="4504336"/>
                </a:xfrm>
                <a:prstGeom prst="roundRect">
                  <a:avLst>
                    <a:gd name="adj" fmla="val 1429"/>
                  </a:avLst>
                </a:prstGeom>
                <a:blipFill rotWithShape="1">
                  <a:blip r:embed="rId3" cstate="print"/>
                  <a:stretch>
                    <a:fillRect/>
                  </a:stretch>
                </a:blipFill>
                <a:ln w="3175">
                  <a:solidFill>
                    <a:srgbClr val="D5D5D5"/>
                  </a:solidFill>
                  <a:prstDash val="solid"/>
                </a:ln>
              </p:spPr>
              <p:txBody>
                <a:bodyPr/>
                <a:lstStyle/>
                <a:p>
                  <a:r>
                    <a:rPr lang="zh-CN" altLang="en-US">
                      <a:noFill/>
                    </a:rPr>
                    <a:t> </a:t>
                  </a:r>
                  <a:endParaRPr lang="zh-CN" altLang="en-US">
                    <a:noFill/>
                  </a:endParaRPr>
                </a:p>
              </p:txBody>
            </p:sp>
          </mc:Fallback>
        </mc:AlternateContent>
        <p:sp>
          <p:nvSpPr>
            <p:cNvPr id="19" name="MH_Other_1"/>
            <p:cNvSpPr/>
            <p:nvPr>
              <p:custDataLst>
                <p:tags r:id="rId4"/>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5"/>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6"/>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 name="组合 4"/>
          <p:cNvGrpSpPr/>
          <p:nvPr/>
        </p:nvGrpSpPr>
        <p:grpSpPr>
          <a:xfrm>
            <a:off x="3085045" y="758299"/>
            <a:ext cx="5966109" cy="5599764"/>
            <a:chOff x="5695950" y="621897"/>
            <a:chExt cx="5966109" cy="5599764"/>
          </a:xfrm>
        </p:grpSpPr>
        <p:sp>
          <p:nvSpPr>
            <p:cNvPr id="15" name="任意多边形 14"/>
            <p:cNvSpPr/>
            <p:nvPr/>
          </p:nvSpPr>
          <p:spPr>
            <a:xfrm flipV="1">
              <a:off x="10001075" y="2210314"/>
              <a:ext cx="1660984" cy="2448771"/>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7" name="流程图: 可选过程 16"/>
            <p:cNvSpPr/>
            <p:nvPr/>
          </p:nvSpPr>
          <p:spPr>
            <a:xfrm>
              <a:off x="8732957" y="62189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开始</a:t>
              </a:r>
              <a:endParaRPr lang="zh-CN" altLang="en-US" dirty="0"/>
            </a:p>
          </p:txBody>
        </p:sp>
        <p:cxnSp>
          <p:nvCxnSpPr>
            <p:cNvPr id="18" name="直接箭头连接符 17"/>
            <p:cNvCxnSpPr/>
            <p:nvPr/>
          </p:nvCxnSpPr>
          <p:spPr>
            <a:xfrm>
              <a:off x="9937923" y="89610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37923" y="137399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8732955" y="236987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r>
                <a:rPr lang="en-US" altLang="zh-CN" dirty="0" err="1"/>
                <a:t>i</a:t>
              </a:r>
              <a:r>
                <a:rPr lang="zh-CN" altLang="en-US" dirty="0"/>
                <a:t>的余数</a:t>
              </a:r>
              <a:r>
                <a:rPr lang="en-US" altLang="zh-CN" dirty="0"/>
                <a:t>=&gt;r</a:t>
              </a:r>
              <a:endParaRPr lang="zh-CN" altLang="en-US" dirty="0"/>
            </a:p>
          </p:txBody>
        </p:sp>
        <p:sp>
          <p:nvSpPr>
            <p:cNvPr id="25" name="流程图: 可选过程 24"/>
            <p:cNvSpPr/>
            <p:nvPr/>
          </p:nvSpPr>
          <p:spPr>
            <a:xfrm>
              <a:off x="8751148" y="5821854"/>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结束</a:t>
              </a:r>
              <a:endParaRPr lang="zh-CN" altLang="en-US" dirty="0"/>
            </a:p>
          </p:txBody>
        </p:sp>
        <p:sp>
          <p:nvSpPr>
            <p:cNvPr id="26" name="流程图: 数据 25"/>
            <p:cNvSpPr/>
            <p:nvPr/>
          </p:nvSpPr>
          <p:spPr>
            <a:xfrm>
              <a:off x="8732955" y="5166563"/>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a:solidFill>
                    <a:schemeClr val="bg1"/>
                  </a:solidFill>
                </a:rPr>
                <a:t>输出</a:t>
              </a:r>
              <a:r>
                <a:rPr lang="en-US" altLang="zh-CN" dirty="0">
                  <a:solidFill>
                    <a:schemeClr val="bg1"/>
                  </a:solidFill>
                </a:rPr>
                <a:t>n</a:t>
              </a:r>
              <a:r>
                <a:rPr lang="zh-CN" altLang="en-US" dirty="0">
                  <a:solidFill>
                    <a:schemeClr val="bg1"/>
                  </a:solidFill>
                </a:rPr>
                <a:t>“是素数</a:t>
              </a:r>
              <a:r>
                <a:rPr lang="en-US" altLang="zh-CN" dirty="0">
                  <a:solidFill>
                    <a:schemeClr val="bg1"/>
                  </a:solidFill>
                </a:rPr>
                <a:t>”</a:t>
              </a:r>
              <a:endParaRPr lang="zh-CN" altLang="en-US" baseline="-25000" dirty="0">
                <a:solidFill>
                  <a:schemeClr val="bg1"/>
                </a:solidFill>
              </a:endParaRPr>
            </a:p>
          </p:txBody>
        </p:sp>
        <p:cxnSp>
          <p:nvCxnSpPr>
            <p:cNvPr id="27" name="直接箭头连接符 26"/>
            <p:cNvCxnSpPr/>
            <p:nvPr/>
          </p:nvCxnSpPr>
          <p:spPr>
            <a:xfrm>
              <a:off x="9971325" y="199424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982882" y="254287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流程图: 决策 28"/>
                <p:cNvSpPr/>
                <p:nvPr/>
              </p:nvSpPr>
              <p:spPr>
                <a:xfrm>
                  <a:off x="8724582" y="4429582"/>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i</a:t>
                  </a:r>
                  <a:r>
                    <a:rPr lang="en-US" altLang="zh-CN" dirty="0"/>
                    <a:t>&gt;</a:t>
                  </a:r>
                  <a14:m>
                    <m:oMath xmlns:m="http://schemas.openxmlformats.org/officeDocument/2006/math">
                      <m:rad>
                        <m:radPr>
                          <m:degHide m:val="on"/>
                          <m:ctrlPr>
                            <a:rPr lang="zh-CN" altLang="zh-CN" i="1">
                              <a:solidFill>
                                <a:schemeClr val="bg1"/>
                              </a:solidFill>
                              <a:latin typeface="Cambria Math" panose="02040503050406030204" pitchFamily="18" charset="0"/>
                            </a:rPr>
                          </m:ctrlPr>
                        </m:radPr>
                        <m:deg/>
                        <m:e>
                          <m:r>
                            <a:rPr lang="en-US" altLang="zh-CN">
                              <a:solidFill>
                                <a:schemeClr val="bg1"/>
                              </a:solidFill>
                              <a:latin typeface="Cambria Math" panose="02040503050406030204" pitchFamily="18" charset="0"/>
                            </a:rPr>
                            <m:t>𝑛</m:t>
                          </m:r>
                        </m:e>
                      </m:rad>
                    </m:oMath>
                  </a14:m>
                  <a:endParaRPr lang="zh-CN" altLang="en-US" dirty="0"/>
                </a:p>
              </p:txBody>
            </p:sp>
          </mc:Choice>
          <mc:Fallback>
            <p:sp>
              <p:nvSpPr>
                <p:cNvPr id="29" name="流程图: 决策 28"/>
                <p:cNvSpPr>
                  <a:spLocks noRot="1" noChangeAspect="1" noMove="1" noResize="1" noEditPoints="1" noAdjustHandles="1" noChangeArrowheads="1" noChangeShapeType="1" noTextEdit="1"/>
                </p:cNvSpPr>
                <p:nvPr/>
              </p:nvSpPr>
              <p:spPr>
                <a:xfrm>
                  <a:off x="8724582" y="4429582"/>
                  <a:ext cx="2444875" cy="494404"/>
                </a:xfrm>
                <a:prstGeom prst="flowChartDecision">
                  <a:avLst/>
                </a:prstGeom>
                <a:blipFill rotWithShape="1">
                  <a:blip r:embed="rId7" cstate="print"/>
                  <a:stretch>
                    <a:fillRect b="-4706"/>
                  </a:stretch>
                </a:blipFill>
              </p:spPr>
              <p:txBody>
                <a:bodyPr/>
                <a:lstStyle/>
                <a:p>
                  <a:r>
                    <a:rPr lang="zh-CN" altLang="en-US">
                      <a:noFill/>
                    </a:rPr>
                    <a:t> </a:t>
                  </a:r>
                  <a:endParaRPr lang="zh-CN" altLang="en-US">
                    <a:noFill/>
                  </a:endParaRPr>
                </a:p>
              </p:txBody>
            </p:sp>
          </mc:Fallback>
        </mc:AlternateContent>
        <p:sp>
          <p:nvSpPr>
            <p:cNvPr id="31" name="文本框 30"/>
            <p:cNvSpPr txBox="1"/>
            <p:nvPr/>
          </p:nvSpPr>
          <p:spPr>
            <a:xfrm>
              <a:off x="10075460" y="4833921"/>
              <a:ext cx="409357" cy="369332"/>
            </a:xfrm>
            <a:prstGeom prst="rect">
              <a:avLst/>
            </a:prstGeom>
            <a:noFill/>
          </p:spPr>
          <p:txBody>
            <a:bodyPr wrap="square" rtlCol="0">
              <a:spAutoFit/>
            </a:bodyPr>
            <a:lstStyle/>
            <a:p>
              <a:r>
                <a:rPr lang="en-US" altLang="zh-CN" dirty="0">
                  <a:solidFill>
                    <a:schemeClr val="accent1"/>
                  </a:solidFill>
                </a:rPr>
                <a:t>Y</a:t>
              </a:r>
              <a:endParaRPr lang="zh-CN" altLang="en-US" dirty="0">
                <a:solidFill>
                  <a:schemeClr val="accent1"/>
                </a:solidFill>
              </a:endParaRPr>
            </a:p>
          </p:txBody>
        </p:sp>
        <p:sp>
          <p:nvSpPr>
            <p:cNvPr id="32" name="文本框 31"/>
            <p:cNvSpPr txBox="1"/>
            <p:nvPr/>
          </p:nvSpPr>
          <p:spPr>
            <a:xfrm>
              <a:off x="11170016" y="4336888"/>
              <a:ext cx="492043" cy="369332"/>
            </a:xfrm>
            <a:prstGeom prst="rect">
              <a:avLst/>
            </a:prstGeom>
            <a:noFill/>
          </p:spPr>
          <p:txBody>
            <a:bodyPr wrap="square" rtlCol="0">
              <a:spAutoFit/>
            </a:bodyPr>
            <a:lstStyle/>
            <a:p>
              <a:r>
                <a:rPr lang="en-US" altLang="zh-CN" dirty="0">
                  <a:solidFill>
                    <a:schemeClr val="accent1"/>
                  </a:solidFill>
                </a:rPr>
                <a:t>N</a:t>
              </a:r>
              <a:endParaRPr lang="zh-CN" altLang="en-US" dirty="0">
                <a:solidFill>
                  <a:schemeClr val="accent1"/>
                </a:solidFill>
              </a:endParaRPr>
            </a:p>
          </p:txBody>
        </p:sp>
        <p:sp>
          <p:nvSpPr>
            <p:cNvPr id="33" name="流程图: 过程 32"/>
            <p:cNvSpPr/>
            <p:nvPr/>
          </p:nvSpPr>
          <p:spPr>
            <a:xfrm>
              <a:off x="8732955" y="179158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2=&gt;</a:t>
              </a:r>
              <a:r>
                <a:rPr lang="en-US" altLang="zh-CN" dirty="0" err="1"/>
                <a:t>i</a:t>
              </a:r>
              <a:endParaRPr lang="en-US" altLang="zh-CN" dirty="0"/>
            </a:p>
          </p:txBody>
        </p:sp>
        <p:cxnSp>
          <p:nvCxnSpPr>
            <p:cNvPr id="36" name="直接箭头连接符 35"/>
            <p:cNvCxnSpPr/>
            <p:nvPr/>
          </p:nvCxnSpPr>
          <p:spPr>
            <a:xfrm>
              <a:off x="9973586" y="333773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8732955" y="3744989"/>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i+1=&gt;</a:t>
              </a:r>
              <a:r>
                <a:rPr lang="en-US" altLang="zh-CN" dirty="0" err="1"/>
                <a:t>i</a:t>
              </a:r>
              <a:endParaRPr lang="zh-CN" altLang="en-US" dirty="0"/>
            </a:p>
          </p:txBody>
        </p:sp>
        <p:cxnSp>
          <p:nvCxnSpPr>
            <p:cNvPr id="40" name="直接箭头连接符 39"/>
            <p:cNvCxnSpPr/>
            <p:nvPr/>
          </p:nvCxnSpPr>
          <p:spPr>
            <a:xfrm>
              <a:off x="9965213" y="400673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973585" y="476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991779" y="5414596"/>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8706389" y="1190686"/>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rPr>
                <a:t>输入</a:t>
              </a:r>
              <a:r>
                <a:rPr lang="en-US" altLang="zh-CN" dirty="0">
                  <a:solidFill>
                    <a:schemeClr val="bg1"/>
                  </a:solidFill>
                </a:rPr>
                <a:t>n</a:t>
              </a:r>
              <a:endParaRPr lang="zh-CN" altLang="en-US" baseline="-25000" dirty="0">
                <a:solidFill>
                  <a:schemeClr val="bg1"/>
                </a:solidFill>
              </a:endParaRPr>
            </a:p>
          </p:txBody>
        </p:sp>
        <p:sp>
          <p:nvSpPr>
            <p:cNvPr id="44" name="流程图: 决策 43"/>
            <p:cNvSpPr/>
            <p:nvPr/>
          </p:nvSpPr>
          <p:spPr>
            <a:xfrm>
              <a:off x="8746699" y="298112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r=0</a:t>
              </a:r>
              <a:endParaRPr lang="zh-CN" altLang="en-US" dirty="0"/>
            </a:p>
          </p:txBody>
        </p:sp>
        <p:sp>
          <p:nvSpPr>
            <p:cNvPr id="45" name="任意多边形 44"/>
            <p:cNvSpPr/>
            <p:nvPr/>
          </p:nvSpPr>
          <p:spPr>
            <a:xfrm>
              <a:off x="7053943" y="3232703"/>
              <a:ext cx="1729501"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6" name="流程图: 数据 45"/>
            <p:cNvSpPr/>
            <p:nvPr/>
          </p:nvSpPr>
          <p:spPr>
            <a:xfrm>
              <a:off x="5695950" y="4015577"/>
              <a:ext cx="2770049"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a:solidFill>
                    <a:schemeClr val="bg1"/>
                  </a:solidFill>
                </a:rPr>
                <a:t>输出</a:t>
              </a:r>
              <a:r>
                <a:rPr lang="en-US" altLang="zh-CN" dirty="0">
                  <a:solidFill>
                    <a:schemeClr val="bg1"/>
                  </a:solidFill>
                </a:rPr>
                <a:t>n</a:t>
              </a:r>
              <a:r>
                <a:rPr lang="zh-CN" altLang="en-US" dirty="0">
                  <a:solidFill>
                    <a:schemeClr val="bg1"/>
                  </a:solidFill>
                </a:rPr>
                <a:t>“不是素数</a:t>
              </a:r>
              <a:r>
                <a:rPr lang="en-US" altLang="zh-CN" dirty="0">
                  <a:solidFill>
                    <a:schemeClr val="bg1"/>
                  </a:solidFill>
                </a:rPr>
                <a:t>”</a:t>
              </a:r>
              <a:endParaRPr lang="zh-CN" altLang="en-US" baseline="-25000" dirty="0">
                <a:solidFill>
                  <a:schemeClr val="bg1"/>
                </a:solidFill>
              </a:endParaRPr>
            </a:p>
          </p:txBody>
        </p:sp>
        <p:sp>
          <p:nvSpPr>
            <p:cNvPr id="47" name="任意多边形 46"/>
            <p:cNvSpPr/>
            <p:nvPr/>
          </p:nvSpPr>
          <p:spPr>
            <a:xfrm flipV="1">
              <a:off x="7017198" y="4429582"/>
              <a:ext cx="2956387" cy="12600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传统流程图的弊端</a:t>
            </a:r>
            <a:endParaRPr lang="zh-CN" altLang="en-US" dirty="0"/>
          </a:p>
        </p:txBody>
      </p:sp>
      <p:sp>
        <p:nvSpPr>
          <p:cNvPr id="3" name="内容占位符 2"/>
          <p:cNvSpPr>
            <a:spLocks noGrp="1"/>
          </p:cNvSpPr>
          <p:nvPr>
            <p:ph idx="1"/>
          </p:nvPr>
        </p:nvSpPr>
        <p:spPr>
          <a:xfrm>
            <a:off x="4180117" y="2026671"/>
            <a:ext cx="4629453" cy="2804432"/>
          </a:xfrm>
        </p:spPr>
        <p:txBody>
          <a:bodyPr>
            <a:normAutofit/>
          </a:bodyPr>
          <a:lstStyle/>
          <a:p>
            <a:pPr marL="0" indent="0">
              <a:lnSpc>
                <a:spcPct val="150000"/>
              </a:lnSpc>
              <a:buNone/>
            </a:pPr>
            <a:r>
              <a:rPr lang="zh-CN" altLang="en-US" sz="2000" dirty="0">
                <a:solidFill>
                  <a:schemeClr val="tx1">
                    <a:lumMod val="65000"/>
                    <a:lumOff val="35000"/>
                  </a:schemeClr>
                </a:solidFill>
                <a:latin typeface="+mn-ea"/>
                <a:ea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endParaRPr lang="zh-CN" altLang="en-US" sz="2000" dirty="0">
              <a:solidFill>
                <a:schemeClr val="tx1">
                  <a:lumMod val="65000"/>
                  <a:lumOff val="35000"/>
                </a:schemeClr>
              </a:solidFill>
              <a:latin typeface="+mn-ea"/>
              <a:ea typeface="+mn-ea"/>
            </a:endParaRPr>
          </a:p>
        </p:txBody>
      </p:sp>
      <p:pic>
        <p:nvPicPr>
          <p:cNvPr id="4" name="图片 3"/>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8855" y="2416405"/>
            <a:ext cx="3794797" cy="202496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3872" y="108469"/>
            <a:ext cx="7886700" cy="1047231"/>
          </a:xfrm>
        </p:spPr>
        <p:txBody>
          <a:bodyPr/>
          <a:lstStyle/>
          <a:p>
            <a:r>
              <a:rPr lang="zh-CN" altLang="en-US" dirty="0"/>
              <a:t>三种基本结构</a:t>
            </a:r>
            <a:endParaRPr lang="zh-CN" altLang="en-US" dirty="0"/>
          </a:p>
        </p:txBody>
      </p:sp>
      <p:sp>
        <p:nvSpPr>
          <p:cNvPr id="6" name="Rectangle 4"/>
          <p:cNvSpPr>
            <a:spLocks noChangeArrowheads="1"/>
          </p:cNvSpPr>
          <p:nvPr/>
        </p:nvSpPr>
        <p:spPr bwMode="auto">
          <a:xfrm>
            <a:off x="771072" y="2528888"/>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endParaRPr lang="en-US" altLang="zh-CN" sz="1800" dirty="0">
              <a:solidFill>
                <a:schemeClr val="bg1"/>
              </a:solidFill>
            </a:endParaRPr>
          </a:p>
        </p:txBody>
      </p:sp>
      <p:sp>
        <p:nvSpPr>
          <p:cNvPr id="7" name="Rectangle 5"/>
          <p:cNvSpPr>
            <a:spLocks noChangeArrowheads="1"/>
          </p:cNvSpPr>
          <p:nvPr/>
        </p:nvSpPr>
        <p:spPr bwMode="auto">
          <a:xfrm>
            <a:off x="771072" y="3595688"/>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8" name="Line 6"/>
          <p:cNvSpPr>
            <a:spLocks noChangeShapeType="1"/>
          </p:cNvSpPr>
          <p:nvPr/>
        </p:nvSpPr>
        <p:spPr bwMode="auto">
          <a:xfrm>
            <a:off x="1152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1152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1152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466272" y="1839235"/>
            <a:ext cx="1371600" cy="2975653"/>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313872" y="5192035"/>
            <a:ext cx="1752600" cy="4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a:solidFill>
                  <a:schemeClr val="accent1"/>
                </a:solidFill>
                <a:latin typeface="+mn-ea"/>
                <a:ea typeface="+mn-ea"/>
              </a:rPr>
              <a:t>顺序结构</a:t>
            </a:r>
            <a:endParaRPr lang="zh-CN" altLang="en-US" sz="2400" b="1" dirty="0">
              <a:solidFill>
                <a:schemeClr val="accent1"/>
              </a:solidFill>
              <a:latin typeface="+mn-ea"/>
              <a:ea typeface="+mn-ea"/>
            </a:endParaRPr>
          </a:p>
        </p:txBody>
      </p:sp>
      <p:sp>
        <p:nvSpPr>
          <p:cNvPr id="14" name="Rectangle 5"/>
          <p:cNvSpPr>
            <a:spLocks noChangeArrowheads="1"/>
          </p:cNvSpPr>
          <p:nvPr/>
        </p:nvSpPr>
        <p:spPr bwMode="auto">
          <a:xfrm>
            <a:off x="2804440" y="3214687"/>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5" name="Rectangle 6"/>
          <p:cNvSpPr>
            <a:spLocks noChangeArrowheads="1"/>
          </p:cNvSpPr>
          <p:nvPr/>
        </p:nvSpPr>
        <p:spPr bwMode="auto">
          <a:xfrm>
            <a:off x="4557040" y="3214687"/>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6" name="AutoShape 7"/>
          <p:cNvSpPr>
            <a:spLocks noChangeArrowheads="1"/>
          </p:cNvSpPr>
          <p:nvPr/>
        </p:nvSpPr>
        <p:spPr bwMode="auto">
          <a:xfrm>
            <a:off x="3795040" y="1995487"/>
            <a:ext cx="609600" cy="914400"/>
          </a:xfrm>
          <a:prstGeom prst="diamond">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7" name="Freeform 8"/>
          <p:cNvSpPr/>
          <p:nvPr/>
        </p:nvSpPr>
        <p:spPr bwMode="auto">
          <a:xfrm>
            <a:off x="3185440"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p:nvPr/>
        </p:nvSpPr>
        <p:spPr bwMode="auto">
          <a:xfrm>
            <a:off x="4404640"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4099840"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3109240" y="1995487"/>
            <a:ext cx="457200" cy="36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endParaRPr lang="zh-CN" altLang="en-US" sz="1800">
              <a:effectLst>
                <a:outerShdw blurRad="38100" dist="38100" dir="2700000" algn="tl">
                  <a:srgbClr val="C0C0C0"/>
                </a:outerShdw>
              </a:effectLst>
            </a:endParaRPr>
          </a:p>
        </p:txBody>
      </p:sp>
      <p:sp>
        <p:nvSpPr>
          <p:cNvPr id="21" name="Rectangle 12"/>
          <p:cNvSpPr>
            <a:spLocks noChangeArrowheads="1"/>
          </p:cNvSpPr>
          <p:nvPr/>
        </p:nvSpPr>
        <p:spPr bwMode="auto">
          <a:xfrm>
            <a:off x="4557040" y="1995487"/>
            <a:ext cx="457200" cy="36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endParaRPr lang="zh-CN" altLang="en-US" sz="1800">
              <a:effectLst>
                <a:outerShdw blurRad="38100" dist="38100" dir="2700000" algn="tl">
                  <a:srgbClr val="C0C0C0"/>
                </a:outerShdw>
              </a:effectLst>
            </a:endParaRPr>
          </a:p>
        </p:txBody>
      </p:sp>
      <p:sp>
        <p:nvSpPr>
          <p:cNvPr id="22" name="Freeform 13"/>
          <p:cNvSpPr/>
          <p:nvPr/>
        </p:nvSpPr>
        <p:spPr bwMode="auto">
          <a:xfrm>
            <a:off x="3185440" y="3824289"/>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4023640"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3185440" y="5192035"/>
            <a:ext cx="1752600" cy="4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p>
            <a:pPr algn="ctr" eaLnBrk="0" fontAlgn="t" hangingPunct="0">
              <a:spcBef>
                <a:spcPct val="50000"/>
              </a:spcBef>
              <a:spcAft>
                <a:spcPct val="0"/>
              </a:spcAft>
            </a:pPr>
            <a:r>
              <a:rPr kumimoji="1" lang="zh-CN" altLang="en-US" sz="2400" b="1" dirty="0">
                <a:solidFill>
                  <a:schemeClr val="accent1"/>
                </a:solidFill>
                <a:latin typeface="+mn-ea"/>
              </a:rPr>
              <a:t>选择结构</a:t>
            </a:r>
            <a:endParaRPr kumimoji="1" lang="zh-CN" altLang="en-US" sz="2400" b="1" dirty="0">
              <a:solidFill>
                <a:schemeClr val="accent1"/>
              </a:solidFill>
              <a:latin typeface="+mn-ea"/>
            </a:endParaRPr>
          </a:p>
        </p:txBody>
      </p:sp>
      <p:sp>
        <p:nvSpPr>
          <p:cNvPr id="26" name="AutoShape 6"/>
          <p:cNvSpPr>
            <a:spLocks noChangeArrowheads="1"/>
          </p:cNvSpPr>
          <p:nvPr/>
        </p:nvSpPr>
        <p:spPr bwMode="auto">
          <a:xfrm>
            <a:off x="7462158" y="2374900"/>
            <a:ext cx="609600" cy="914400"/>
          </a:xfrm>
          <a:prstGeom prst="diamond">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7" name="Line 7"/>
          <p:cNvSpPr>
            <a:spLocks noChangeShapeType="1"/>
          </p:cNvSpPr>
          <p:nvPr/>
        </p:nvSpPr>
        <p:spPr bwMode="auto">
          <a:xfrm>
            <a:off x="7766958"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p:nvPr/>
        </p:nvSpPr>
        <p:spPr bwMode="auto">
          <a:xfrm>
            <a:off x="8071758" y="2832101"/>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8071758" y="2374901"/>
            <a:ext cx="457200" cy="36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endParaRPr lang="zh-CN" altLang="en-US" sz="1800"/>
          </a:p>
        </p:txBody>
      </p:sp>
      <p:sp>
        <p:nvSpPr>
          <p:cNvPr id="30" name="Freeform 10"/>
          <p:cNvSpPr/>
          <p:nvPr/>
        </p:nvSpPr>
        <p:spPr bwMode="auto">
          <a:xfrm>
            <a:off x="6928758"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7766958"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7385958" y="3365501"/>
            <a:ext cx="457200" cy="369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endParaRPr lang="zh-CN" altLang="en-US" sz="1800" dirty="0"/>
          </a:p>
        </p:txBody>
      </p:sp>
      <p:sp>
        <p:nvSpPr>
          <p:cNvPr id="33" name="Rectangle 16"/>
          <p:cNvSpPr>
            <a:spLocks noChangeArrowheads="1"/>
          </p:cNvSpPr>
          <p:nvPr/>
        </p:nvSpPr>
        <p:spPr bwMode="auto">
          <a:xfrm>
            <a:off x="6762750" y="5192035"/>
            <a:ext cx="1752600" cy="462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9" rIns="92075" bIns="46039">
            <a:spAutoFit/>
          </a:bodyPr>
          <a:lstStyle/>
          <a:p>
            <a:pPr algn="ctr" eaLnBrk="0" fontAlgn="t" hangingPunct="0">
              <a:spcBef>
                <a:spcPct val="50000"/>
              </a:spcBef>
              <a:spcAft>
                <a:spcPct val="0"/>
              </a:spcAft>
            </a:pPr>
            <a:r>
              <a:rPr kumimoji="1" lang="zh-CN" altLang="en-US" sz="2400" b="1" dirty="0">
                <a:solidFill>
                  <a:schemeClr val="accent1"/>
                </a:solidFill>
                <a:latin typeface="+mn-ea"/>
              </a:rPr>
              <a:t>循环结构</a:t>
            </a:r>
            <a:endParaRPr kumimoji="1" lang="zh-CN" altLang="en-US" sz="2400" b="1" dirty="0">
              <a:solidFill>
                <a:schemeClr val="accent1"/>
              </a:solidFill>
              <a:latin typeface="+mn-ea"/>
            </a:endParaRPr>
          </a:p>
        </p:txBody>
      </p:sp>
      <p:sp>
        <p:nvSpPr>
          <p:cNvPr id="34" name="Rectangle 9"/>
          <p:cNvSpPr>
            <a:spLocks noChangeArrowheads="1"/>
          </p:cNvSpPr>
          <p:nvPr/>
        </p:nvSpPr>
        <p:spPr bwMode="auto">
          <a:xfrm>
            <a:off x="2658902" y="1839236"/>
            <a:ext cx="2879555" cy="2975653"/>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6183964" y="1877675"/>
            <a:ext cx="2879555" cy="2937215"/>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1093960" y="1788096"/>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1081262" y="475683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4040882" y="17833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3967342" y="4763126"/>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7698777" y="182574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8398219" y="475683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7385958" y="3822700"/>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9" rIns="92075" bIns="46039"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三种基本结构的特点</a:t>
            </a:r>
            <a:endParaRPr lang="zh-CN" altLang="en-US" dirty="0"/>
          </a:p>
        </p:txBody>
      </p:sp>
      <p:sp>
        <p:nvSpPr>
          <p:cNvPr id="4" name="MH_Other_1"/>
          <p:cNvSpPr/>
          <p:nvPr>
            <p:custDataLst>
              <p:tags r:id="rId1"/>
            </p:custDataLst>
          </p:nvPr>
        </p:nvSpPr>
        <p:spPr>
          <a:xfrm>
            <a:off x="1567546" y="169069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2377171" y="2108202"/>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3186796" y="2068515"/>
            <a:ext cx="4360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defRPr/>
            </a:pPr>
            <a:r>
              <a:rPr lang="zh-CN" altLang="en-US" sz="2000" dirty="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1567546" y="2598738"/>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2377171" y="3014666"/>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3186796" y="2978151"/>
            <a:ext cx="4360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defRPr/>
            </a:pPr>
            <a:r>
              <a:rPr lang="zh-CN" altLang="en-US" sz="2000" dirty="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1567546" y="3509966"/>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2377171" y="3927476"/>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3186796" y="3895726"/>
            <a:ext cx="436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defRPr/>
            </a:pPr>
            <a:r>
              <a:rPr lang="zh-CN" altLang="en-US" sz="2000" dirty="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1567546" y="4425954"/>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2377171" y="4843466"/>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3186796" y="4811715"/>
            <a:ext cx="43608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defRPr/>
            </a:pPr>
            <a:r>
              <a:rPr lang="zh-CN" altLang="en-US" sz="2000" dirty="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a:t>N-S</a:t>
            </a:r>
            <a:r>
              <a:rPr lang="zh-CN" altLang="en-US" dirty="0"/>
              <a:t>流程图表示算法</a:t>
            </a:r>
            <a:endParaRPr lang="zh-CN" altLang="en-US" dirty="0"/>
          </a:p>
        </p:txBody>
      </p:sp>
      <p:pic>
        <p:nvPicPr>
          <p:cNvPr id="4" name="图片 3"/>
          <p:cNvPicPr>
            <a:picLocks noChangeAspect="1"/>
          </p:cNvPicPr>
          <p:nvPr/>
        </p:nvPicPr>
        <p:blipFill>
          <a:blip r:embed="rId1"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119683" y="1690689"/>
            <a:ext cx="7267652" cy="4792437"/>
          </a:xfrm>
          <a:prstGeom prst="rect">
            <a:avLst/>
          </a:prstGeom>
        </p:spPr>
      </p:pic>
      <p:sp>
        <p:nvSpPr>
          <p:cNvPr id="5" name="文本框 4"/>
          <p:cNvSpPr txBox="1"/>
          <p:nvPr/>
        </p:nvSpPr>
        <p:spPr>
          <a:xfrm>
            <a:off x="5316582" y="3532909"/>
            <a:ext cx="1240972" cy="369332"/>
          </a:xfrm>
          <a:prstGeom prst="rect">
            <a:avLst/>
          </a:prstGeom>
          <a:noFill/>
        </p:spPr>
        <p:txBody>
          <a:bodyPr wrap="square">
            <a:spAutoFit/>
          </a:bodyPr>
          <a:lstStyle/>
          <a:p>
            <a:r>
              <a:rPr lang="zh-CN" altLang="en-US" dirty="0"/>
              <a:t>选择结构</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05544" y="812006"/>
            <a:ext cx="4801581" cy="712788"/>
          </a:xfrm>
        </p:spPr>
        <p:txBody>
          <a:bodyPr>
            <a:normAutofit/>
          </a:bodyPr>
          <a:lstStyle/>
          <a:p>
            <a:r>
              <a:rPr lang="zh-CN" altLang="en-US" dirty="0"/>
              <a:t>用伪代码表示算法</a:t>
            </a:r>
            <a:endParaRPr lang="zh-CN" altLang="en-US" dirty="0"/>
          </a:p>
        </p:txBody>
      </p:sp>
      <p:sp>
        <p:nvSpPr>
          <p:cNvPr id="3" name="内容占位符 2"/>
          <p:cNvSpPr>
            <a:spLocks noGrp="1"/>
          </p:cNvSpPr>
          <p:nvPr>
            <p:ph idx="1"/>
          </p:nvPr>
        </p:nvSpPr>
        <p:spPr>
          <a:xfrm>
            <a:off x="318976" y="1950245"/>
            <a:ext cx="8623005" cy="2631396"/>
          </a:xfrm>
        </p:spPr>
        <p:txBody>
          <a:bodyPr anchor="ctr">
            <a:normAutofit lnSpcReduction="10000"/>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伪代码是用介于自然语言和计算机语言之间的文字和符号来描述算法。它如同一篇文章一样，自上而下地写下来。每一行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或几行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表示一个基本操作。它不用图形符号，因此书写方便，格式紧凑，修改方便，容易看懂，也便于向计算机语言算法</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即程序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过渡。</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90377" y="913605"/>
            <a:ext cx="5549900" cy="657227"/>
            <a:chOff x="3275013" y="1898650"/>
            <a:chExt cx="5549900" cy="657226"/>
          </a:xfrm>
        </p:grpSpPr>
        <p:sp>
          <p:nvSpPr>
            <p:cNvPr id="5" name="MH_Other_1"/>
            <p:cNvSpPr/>
            <p:nvPr>
              <p:custDataLst>
                <p:tags r:id="rId1"/>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2"/>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3"/>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2899403" y="4722018"/>
            <a:ext cx="5568951" cy="611187"/>
            <a:chOff x="3275013" y="5414964"/>
            <a:chExt cx="5568951" cy="611187"/>
          </a:xfrm>
        </p:grpSpPr>
        <p:sp>
          <p:nvSpPr>
            <p:cNvPr id="9" name="MH_Other_3"/>
            <p:cNvSpPr/>
            <p:nvPr>
              <p:custDataLst>
                <p:tags r:id="rId4"/>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5"/>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6"/>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7"/>
            <a:ext cx="7886700" cy="666232"/>
          </a:xfrm>
        </p:spPr>
        <p:txBody>
          <a:bodyPr>
            <a:normAutofit fontScale="90000"/>
          </a:bodyPr>
          <a:lstStyle/>
          <a:p>
            <a:r>
              <a:rPr lang="zh-CN" altLang="en-US" dirty="0"/>
              <a:t>算法的流程图表示举例</a:t>
            </a:r>
            <a:endParaRPr lang="zh-CN" altLang="en-US" dirty="0"/>
          </a:p>
        </p:txBody>
      </p:sp>
      <p:sp>
        <p:nvSpPr>
          <p:cNvPr id="3" name="内容占位符 2"/>
          <p:cNvSpPr>
            <a:spLocks noGrp="1"/>
          </p:cNvSpPr>
          <p:nvPr>
            <p:ph idx="1"/>
          </p:nvPr>
        </p:nvSpPr>
        <p:spPr>
          <a:xfrm>
            <a:off x="1" y="1267480"/>
            <a:ext cx="5337544"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2.16】</a:t>
            </a:r>
            <a:r>
              <a:rPr lang="zh-CN" altLang="en-US" sz="2400" dirty="0">
                <a:solidFill>
                  <a:schemeClr val="accent1"/>
                </a:solidFill>
              </a:rPr>
              <a:t>求</a:t>
            </a:r>
            <a:r>
              <a:rPr lang="en-US" altLang="zh-CN" sz="2400" dirty="0">
                <a:solidFill>
                  <a:schemeClr val="accent1"/>
                </a:solidFill>
              </a:rPr>
              <a:t>5!</a:t>
            </a:r>
            <a:r>
              <a:rPr lang="zh-CN" altLang="en-US" sz="2400" dirty="0">
                <a:solidFill>
                  <a:schemeClr val="accent1"/>
                </a:solidFill>
              </a:rPr>
              <a:t>，用伪代码表示。</a:t>
            </a:r>
            <a:endParaRPr lang="en-US" altLang="zh-CN" sz="2400" dirty="0">
              <a:solidFill>
                <a:schemeClr val="accent1"/>
              </a:solidFill>
            </a:endParaRPr>
          </a:p>
        </p:txBody>
      </p:sp>
      <p:grpSp>
        <p:nvGrpSpPr>
          <p:cNvPr id="10" name="组合 9"/>
          <p:cNvGrpSpPr/>
          <p:nvPr/>
        </p:nvGrpSpPr>
        <p:grpSpPr>
          <a:xfrm>
            <a:off x="1367153" y="2529249"/>
            <a:ext cx="4114799" cy="3061271"/>
            <a:chOff x="4030664" y="1795463"/>
            <a:chExt cx="3717925" cy="4121151"/>
          </a:xfrm>
        </p:grpSpPr>
        <p:sp>
          <p:nvSpPr>
            <p:cNvPr id="11"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endParaRPr lang="zh-CN" altLang="en-US" sz="1400" dirty="0">
                <a:solidFill>
                  <a:srgbClr val="454545"/>
                </a:solidFill>
              </a:endParaRPr>
            </a:p>
          </p:txBody>
        </p:sp>
        <p:sp>
          <p:nvSpPr>
            <p:cNvPr id="12"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5"/>
            </p:custDataLst>
          </p:nvPr>
        </p:nvSpPr>
        <p:spPr>
          <a:xfrm>
            <a:off x="56073" y="2611707"/>
            <a:ext cx="1360525" cy="29111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grpSp>
        <p:nvGrpSpPr>
          <p:cNvPr id="7" name="组合 6"/>
          <p:cNvGrpSpPr/>
          <p:nvPr/>
        </p:nvGrpSpPr>
        <p:grpSpPr>
          <a:xfrm>
            <a:off x="5091708" y="1076543"/>
            <a:ext cx="4114799" cy="4704913"/>
            <a:chOff x="7731903" y="783771"/>
            <a:chExt cx="4114799" cy="4704913"/>
          </a:xfrm>
        </p:grpSpPr>
        <p:sp>
          <p:nvSpPr>
            <p:cNvPr id="32" name="MH_Text_1"/>
            <p:cNvSpPr>
              <a:spLocks noChangeAspect="1"/>
            </p:cNvSpPr>
            <p:nvPr>
              <p:custDataLst>
                <p:tags r:id="rId6"/>
              </p:custDataLst>
            </p:nvPr>
          </p:nvSpPr>
          <p:spPr>
            <a:xfrm>
              <a:off x="7731903" y="783771"/>
              <a:ext cx="4114799" cy="4704913"/>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7"/>
              </p:custDataLst>
            </p:nvPr>
          </p:nvSpPr>
          <p:spPr>
            <a:xfrm>
              <a:off x="7906520" y="927993"/>
              <a:ext cx="3799697" cy="3498864"/>
            </a:xfrm>
            <a:prstGeom prst="roundRect">
              <a:avLst>
                <a:gd name="adj" fmla="val 1429"/>
              </a:avLst>
            </a:prstGeom>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a:solidFill>
                    <a:schemeClr val="bg1"/>
                  </a:solidFill>
                </a:rPr>
                <a:t>begin	(</a:t>
              </a:r>
              <a:r>
                <a:rPr lang="zh-CN" altLang="en-US" sz="1400" dirty="0">
                  <a:solidFill>
                    <a:schemeClr val="bg1"/>
                  </a:solidFill>
                </a:rPr>
                <a:t>算法开始</a:t>
              </a:r>
              <a:r>
                <a:rPr lang="en-US" altLang="zh-CN" sz="1400" dirty="0">
                  <a:solidFill>
                    <a:schemeClr val="bg1"/>
                  </a:solidFill>
                </a:rPr>
                <a:t>)</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1=&gt;p</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2=&gt;I</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while </a:t>
              </a:r>
              <a:r>
                <a:rPr lang="en-US" altLang="zh-CN" sz="1400" dirty="0" err="1">
                  <a:solidFill>
                    <a:schemeClr val="bg1"/>
                  </a:solidFill>
                </a:rPr>
                <a:t>i</a:t>
              </a:r>
              <a:r>
                <a:rPr lang="zh-CN" altLang="en-US" sz="1400" dirty="0">
                  <a:solidFill>
                    <a:schemeClr val="bg1"/>
                  </a:solidFill>
                </a:rPr>
                <a:t>≤</a:t>
              </a:r>
              <a:r>
                <a:rPr lang="en-US" altLang="zh-CN" sz="1400" dirty="0">
                  <a:solidFill>
                    <a:schemeClr val="bg1"/>
                  </a:solidFill>
                </a:rPr>
                <a:t>5</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    p*</a:t>
              </a:r>
              <a:r>
                <a:rPr lang="en-US" altLang="zh-CN" sz="1400" dirty="0" err="1">
                  <a:solidFill>
                    <a:schemeClr val="bg1"/>
                  </a:solidFill>
                </a:rPr>
                <a:t>i</a:t>
              </a:r>
              <a:r>
                <a:rPr lang="en-US" altLang="zh-CN" sz="1400" dirty="0">
                  <a:solidFill>
                    <a:schemeClr val="bg1"/>
                  </a:solidFill>
                </a:rPr>
                <a:t>=&gt;p</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i+1=&gt;I</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print p</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end	(</a:t>
              </a:r>
              <a:r>
                <a:rPr lang="zh-CN" altLang="en-US" sz="1400" dirty="0">
                  <a:solidFill>
                    <a:schemeClr val="bg1"/>
                  </a:solidFill>
                </a:rPr>
                <a:t>算法结束</a:t>
              </a:r>
              <a:r>
                <a:rPr lang="en-US" altLang="zh-CN" sz="1400" dirty="0">
                  <a:solidFill>
                    <a:schemeClr val="bg1"/>
                  </a:solidFill>
                </a:rPr>
                <a:t>)</a:t>
              </a:r>
              <a:endParaRPr lang="zh-CN" altLang="en-US" sz="1400" dirty="0">
                <a:solidFill>
                  <a:schemeClr val="bg1"/>
                </a:solidFill>
              </a:endParaRPr>
            </a:p>
          </p:txBody>
        </p:sp>
        <p:sp>
          <p:nvSpPr>
            <p:cNvPr id="5" name="文本框 4"/>
            <p:cNvSpPr txBox="1"/>
            <p:nvPr/>
          </p:nvSpPr>
          <p:spPr>
            <a:xfrm>
              <a:off x="10668001" y="4587407"/>
              <a:ext cx="1038217" cy="400110"/>
            </a:xfrm>
            <a:prstGeom prst="rect">
              <a:avLst/>
            </a:prstGeom>
            <a:noFill/>
          </p:spPr>
          <p:txBody>
            <a:bodyPr wrap="square" rtlCol="0">
              <a:spAutoFit/>
            </a:bodyPr>
            <a:lstStyle/>
            <a:p>
              <a:pPr algn="di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伪代码</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8343" y="404949"/>
            <a:ext cx="18157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课前回顾</a:t>
            </a:r>
            <a:endParaRPr lang="zh-CN" altLang="en-US" dirty="0"/>
          </a:p>
        </p:txBody>
      </p:sp>
      <p:sp>
        <p:nvSpPr>
          <p:cNvPr id="6" name="圆角矩形 3"/>
          <p:cNvSpPr/>
          <p:nvPr/>
        </p:nvSpPr>
        <p:spPr>
          <a:xfrm>
            <a:off x="414540" y="1493451"/>
            <a:ext cx="2902804" cy="233832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000" dirty="0"/>
              <a:t>#include &lt;</a:t>
            </a:r>
            <a:r>
              <a:rPr lang="en-US" altLang="zh-CN" sz="2000" dirty="0" err="1"/>
              <a:t>stdio.h</a:t>
            </a:r>
            <a:r>
              <a:rPr lang="en-US" altLang="zh-CN" sz="2000" dirty="0"/>
              <a:t>&gt;</a:t>
            </a:r>
            <a:endParaRPr lang="en-US" altLang="zh-CN" sz="2000" dirty="0"/>
          </a:p>
          <a:p>
            <a:r>
              <a:rPr lang="en-US" altLang="zh-CN" sz="2000" dirty="0"/>
              <a:t>int main()	</a:t>
            </a:r>
            <a:endParaRPr lang="en-US" altLang="zh-CN" sz="2000" dirty="0"/>
          </a:p>
          <a:p>
            <a:r>
              <a:rPr lang="en-US" altLang="zh-CN" sz="2000" dirty="0"/>
              <a:t>{</a:t>
            </a:r>
            <a:endParaRPr lang="en-US" altLang="zh-CN" sz="2000" dirty="0"/>
          </a:p>
          <a:p>
            <a:r>
              <a:rPr lang="en-US" altLang="zh-CN" sz="2000" dirty="0"/>
              <a:t>    </a:t>
            </a:r>
            <a:r>
              <a:rPr lang="en-US" altLang="zh-CN" sz="2000" dirty="0" err="1"/>
              <a:t>printf</a:t>
            </a:r>
            <a:r>
              <a:rPr lang="en-US" altLang="zh-CN" sz="2000" dirty="0"/>
              <a:t>("//how do you do!\n");</a:t>
            </a:r>
            <a:endParaRPr lang="en-US" altLang="zh-CN" sz="2000" dirty="0"/>
          </a:p>
          <a:p>
            <a:r>
              <a:rPr lang="en-US" altLang="zh-CN" sz="2000" dirty="0"/>
              <a:t>    return 0;</a:t>
            </a:r>
            <a:endParaRPr lang="en-US" altLang="zh-CN" sz="2000" dirty="0"/>
          </a:p>
          <a:p>
            <a:r>
              <a:rPr lang="en-US" altLang="zh-CN" sz="2000" dirty="0"/>
              <a:t>}</a:t>
            </a:r>
            <a:endParaRPr lang="zh-CN" altLang="en-US" sz="2000" dirty="0">
              <a:solidFill>
                <a:srgbClr val="008000"/>
              </a:solidFill>
            </a:endParaRPr>
          </a:p>
        </p:txBody>
      </p:sp>
      <p:pic>
        <p:nvPicPr>
          <p:cNvPr id="7" name="图片 6"/>
          <p:cNvPicPr>
            <a:picLocks noChangeAspect="1"/>
          </p:cNvPicPr>
          <p:nvPr/>
        </p:nvPicPr>
        <p:blipFill>
          <a:blip r:embed="rId1" cstate="print"/>
          <a:stretch>
            <a:fillRect/>
          </a:stretch>
        </p:blipFill>
        <p:spPr>
          <a:xfrm>
            <a:off x="172984" y="4207031"/>
            <a:ext cx="4394661" cy="1325563"/>
          </a:xfrm>
          <a:prstGeom prst="rect">
            <a:avLst/>
          </a:prstGeom>
        </p:spPr>
      </p:pic>
      <p:sp>
        <p:nvSpPr>
          <p:cNvPr id="8" name="圆角矩形 5"/>
          <p:cNvSpPr/>
          <p:nvPr/>
        </p:nvSpPr>
        <p:spPr>
          <a:xfrm>
            <a:off x="4567645" y="1493451"/>
            <a:ext cx="3582955" cy="233832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2000" dirty="0"/>
              <a:t>#include &lt;</a:t>
            </a:r>
            <a:r>
              <a:rPr lang="en-US" altLang="zh-CN" sz="2000" dirty="0" err="1"/>
              <a:t>stdio.h</a:t>
            </a:r>
            <a:r>
              <a:rPr lang="en-US" altLang="zh-CN" sz="2000" dirty="0"/>
              <a:t>&gt;</a:t>
            </a:r>
            <a:endParaRPr lang="en-US" altLang="zh-CN" sz="2000" dirty="0"/>
          </a:p>
          <a:p>
            <a:r>
              <a:rPr lang="en-US" altLang="zh-CN" sz="2000" dirty="0"/>
              <a:t>int main()	</a:t>
            </a:r>
            <a:endParaRPr lang="en-US" altLang="zh-CN" sz="2000" dirty="0"/>
          </a:p>
          <a:p>
            <a:r>
              <a:rPr lang="en-US" altLang="zh-CN" sz="2000" dirty="0"/>
              <a:t>{</a:t>
            </a:r>
            <a:endParaRPr lang="en-US" altLang="zh-CN" sz="2000" dirty="0"/>
          </a:p>
          <a:p>
            <a:r>
              <a:rPr lang="en-US" altLang="zh-CN" sz="2000" dirty="0"/>
              <a:t>    </a:t>
            </a:r>
            <a:r>
              <a:rPr lang="en-US" altLang="zh-CN" sz="2000" dirty="0" err="1"/>
              <a:t>printf</a:t>
            </a:r>
            <a:r>
              <a:rPr lang="en-US" altLang="zh-CN" sz="2000" dirty="0"/>
              <a:t>("/*how do you do!*/\n");</a:t>
            </a:r>
            <a:endParaRPr lang="en-US" altLang="zh-CN" sz="2000" dirty="0"/>
          </a:p>
          <a:p>
            <a:r>
              <a:rPr lang="en-US" altLang="zh-CN" sz="2000" dirty="0"/>
              <a:t>    return 0;</a:t>
            </a:r>
            <a:endParaRPr lang="en-US" altLang="zh-CN" sz="2000" dirty="0"/>
          </a:p>
          <a:p>
            <a:r>
              <a:rPr lang="en-US" altLang="zh-CN" sz="2000" dirty="0"/>
              <a:t>}</a:t>
            </a:r>
            <a:endParaRPr lang="zh-CN" altLang="en-US" sz="2000" dirty="0">
              <a:solidFill>
                <a:srgbClr val="008000"/>
              </a:solidFill>
            </a:endParaRPr>
          </a:p>
        </p:txBody>
      </p:sp>
      <p:pic>
        <p:nvPicPr>
          <p:cNvPr id="9" name="图片 8"/>
          <p:cNvPicPr>
            <a:picLocks noChangeAspect="1"/>
          </p:cNvPicPr>
          <p:nvPr/>
        </p:nvPicPr>
        <p:blipFill>
          <a:blip r:embed="rId2" cstate="print"/>
          <a:stretch>
            <a:fillRect/>
          </a:stretch>
        </p:blipFill>
        <p:spPr>
          <a:xfrm>
            <a:off x="5041100" y="4265666"/>
            <a:ext cx="4016756" cy="12082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算法的流程图表示举例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49997" y="1303649"/>
                <a:ext cx="5353936"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2.17】</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，用伪代码表示。</a:t>
                </a:r>
                <a:endParaRPr lang="en-US" altLang="zh-CN" sz="2400" dirty="0">
                  <a:solidFill>
                    <a:schemeClr val="accent1"/>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49997" y="1303649"/>
                <a:ext cx="5353936" cy="589584"/>
              </a:xfrm>
              <a:blipFill rotWithShape="1">
                <a:blip r:embed="rId1"/>
                <a:stretch>
                  <a:fillRect l="-1708" b="-132990"/>
                </a:stretch>
              </a:blipFill>
            </p:spPr>
            <p:txBody>
              <a:bodyPr/>
              <a:lstStyle/>
              <a:p>
                <a:r>
                  <a:rPr lang="zh-CN" altLang="en-US">
                    <a:noFill/>
                  </a:rPr>
                  <a:t> </a:t>
                </a:r>
                <a:endParaRPr lang="zh-CN" altLang="en-US">
                  <a:noFill/>
                </a:endParaRPr>
              </a:p>
            </p:txBody>
          </p:sp>
        </mc:Fallback>
      </mc:AlternateContent>
      <p:grpSp>
        <p:nvGrpSpPr>
          <p:cNvPr id="7" name="组合 6"/>
          <p:cNvGrpSpPr/>
          <p:nvPr/>
        </p:nvGrpSpPr>
        <p:grpSpPr>
          <a:xfrm>
            <a:off x="5708758" y="1175121"/>
            <a:ext cx="3541361" cy="5464175"/>
            <a:chOff x="7731903" y="783771"/>
            <a:chExt cx="4114799" cy="4464999"/>
          </a:xfrm>
        </p:grpSpPr>
        <p:sp>
          <p:nvSpPr>
            <p:cNvPr id="32" name="MH_Text_1"/>
            <p:cNvSpPr>
              <a:spLocks noChangeAspect="1"/>
            </p:cNvSpPr>
            <p:nvPr>
              <p:custDataLst>
                <p:tags r:id="rId2"/>
              </p:custDataLst>
            </p:nvPr>
          </p:nvSpPr>
          <p:spPr>
            <a:xfrm>
              <a:off x="7731903" y="783771"/>
              <a:ext cx="4114799" cy="446499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3"/>
              </p:custDataLst>
            </p:nvPr>
          </p:nvSpPr>
          <p:spPr>
            <a:xfrm>
              <a:off x="7906521" y="927993"/>
              <a:ext cx="3799697" cy="3737033"/>
            </a:xfrm>
            <a:prstGeom prst="roundRect">
              <a:avLst>
                <a:gd name="adj" fmla="val 1429"/>
              </a:avLst>
            </a:prstGeom>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a:solidFill>
                    <a:schemeClr val="bg1"/>
                  </a:solidFill>
                </a:rPr>
                <a:t>begin	(</a:t>
              </a:r>
              <a:r>
                <a:rPr lang="zh-CN" altLang="en-US" sz="1400" dirty="0">
                  <a:solidFill>
                    <a:schemeClr val="bg1"/>
                  </a:solidFill>
                </a:rPr>
                <a:t>算法开始</a:t>
              </a:r>
              <a:r>
                <a:rPr lang="en-US" altLang="zh-CN" sz="1400" dirty="0">
                  <a:solidFill>
                    <a:schemeClr val="bg1"/>
                  </a:solidFill>
                </a:rPr>
                <a:t>)</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1=&gt;sign</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1=&gt;sum</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2=&gt;</a:t>
              </a:r>
              <a:r>
                <a:rPr lang="en-US" altLang="zh-CN" sz="1400" dirty="0" err="1">
                  <a:solidFill>
                    <a:schemeClr val="bg1"/>
                  </a:solidFill>
                </a:rPr>
                <a:t>deno</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while </a:t>
              </a:r>
              <a:r>
                <a:rPr lang="en-US" altLang="zh-CN" sz="1400" dirty="0" err="1">
                  <a:solidFill>
                    <a:schemeClr val="bg1"/>
                  </a:solidFill>
                </a:rPr>
                <a:t>deno</a:t>
              </a:r>
              <a:r>
                <a:rPr lang="zh-CN" altLang="en-US" sz="1400" dirty="0">
                  <a:solidFill>
                    <a:schemeClr val="bg1"/>
                  </a:solidFill>
                </a:rPr>
                <a:t>≤</a:t>
              </a:r>
              <a:r>
                <a:rPr lang="en-US" altLang="zh-CN" sz="1400" dirty="0">
                  <a:solidFill>
                    <a:schemeClr val="bg1"/>
                  </a:solidFill>
                </a:rPr>
                <a:t>100</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    (-1)*sign=&gt;sign</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sign*(1/</a:t>
              </a:r>
              <a:r>
                <a:rPr lang="en-US" altLang="zh-CN" sz="1400" dirty="0" err="1">
                  <a:solidFill>
                    <a:schemeClr val="bg1"/>
                  </a:solidFill>
                </a:rPr>
                <a:t>deno</a:t>
              </a:r>
              <a:r>
                <a:rPr lang="en-US" altLang="zh-CN" sz="1400" dirty="0">
                  <a:solidFill>
                    <a:schemeClr val="bg1"/>
                  </a:solidFill>
                </a:rPr>
                <a:t>)=&gt;term</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err="1">
                  <a:solidFill>
                    <a:schemeClr val="bg1"/>
                  </a:solidFill>
                </a:rPr>
                <a:t>sum+term</a:t>
              </a:r>
              <a:r>
                <a:rPr lang="en-US" altLang="zh-CN" sz="1400" dirty="0">
                  <a:solidFill>
                    <a:schemeClr val="bg1"/>
                  </a:solidFill>
                </a:rPr>
                <a:t>=&gt;sum</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deno+1=&gt;</a:t>
              </a:r>
              <a:r>
                <a:rPr lang="en-US" altLang="zh-CN" sz="1400" dirty="0" err="1">
                  <a:solidFill>
                    <a:schemeClr val="bg1"/>
                  </a:solidFill>
                </a:rPr>
                <a:t>deno</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    print sum</a:t>
              </a:r>
              <a:endParaRPr lang="en-US" altLang="zh-CN" sz="1400" dirty="0">
                <a:solidFill>
                  <a:schemeClr val="bg1"/>
                </a:solidFill>
              </a:endParaRPr>
            </a:p>
            <a:p>
              <a:pPr algn="just">
                <a:spcBef>
                  <a:spcPts val="600"/>
                </a:spcBef>
                <a:spcAft>
                  <a:spcPts val="600"/>
                </a:spcAft>
                <a:defRPr/>
              </a:pPr>
              <a:r>
                <a:rPr lang="en-US" altLang="zh-CN" sz="1400" dirty="0">
                  <a:solidFill>
                    <a:schemeClr val="bg1"/>
                  </a:solidFill>
                </a:rPr>
                <a:t>end	(</a:t>
              </a:r>
              <a:r>
                <a:rPr lang="zh-CN" altLang="en-US" sz="1400" dirty="0">
                  <a:solidFill>
                    <a:schemeClr val="bg1"/>
                  </a:solidFill>
                </a:rPr>
                <a:t>算法结束</a:t>
              </a:r>
              <a:r>
                <a:rPr lang="en-US" altLang="zh-CN" sz="1400" dirty="0">
                  <a:solidFill>
                    <a:schemeClr val="bg1"/>
                  </a:solidFill>
                </a:rPr>
                <a:t>)</a:t>
              </a:r>
              <a:endParaRPr lang="zh-CN" altLang="en-US" sz="1400" dirty="0">
                <a:solidFill>
                  <a:schemeClr val="bg1"/>
                </a:solidFill>
              </a:endParaRPr>
            </a:p>
          </p:txBody>
        </p:sp>
        <p:sp>
          <p:nvSpPr>
            <p:cNvPr id="5" name="文本框 4"/>
            <p:cNvSpPr txBox="1"/>
            <p:nvPr/>
          </p:nvSpPr>
          <p:spPr>
            <a:xfrm>
              <a:off x="10499114" y="4806967"/>
              <a:ext cx="1191716" cy="326946"/>
            </a:xfrm>
            <a:prstGeom prst="rect">
              <a:avLst/>
            </a:prstGeom>
            <a:noFill/>
          </p:spPr>
          <p:txBody>
            <a:bodyPr wrap="square" rtlCol="0">
              <a:spAutoFit/>
            </a:bodyPr>
            <a:lstStyle/>
            <a:p>
              <a:pPr algn="dist"/>
              <a:r>
                <a:rPr lang="zh-CN" altLang="en-US" sz="2000" b="1" dirty="0">
                  <a:solidFill>
                    <a:schemeClr val="accent2">
                      <a:lumMod val="75000"/>
                    </a:schemeClr>
                  </a:solidFill>
                  <a:latin typeface="微软雅黑" panose="020B0503020204020204" pitchFamily="34" charset="-122"/>
                  <a:ea typeface="微软雅黑" panose="020B0503020204020204" pitchFamily="34" charset="-122"/>
                </a:rPr>
                <a:t>伪代码</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2576585" y="2568608"/>
            <a:ext cx="3083752" cy="3544059"/>
            <a:chOff x="4030665" y="1795463"/>
            <a:chExt cx="2917825" cy="4624986"/>
          </a:xfrm>
        </p:grpSpPr>
        <p:sp>
          <p:nvSpPr>
            <p:cNvPr id="16" name="MH_Text_1"/>
            <p:cNvSpPr>
              <a:spLocks noChangeAspect="1"/>
            </p:cNvSpPr>
            <p:nvPr>
              <p:custDataLst>
                <p:tags r:id="rId4"/>
              </p:custDataLst>
            </p:nvPr>
          </p:nvSpPr>
          <p:spPr>
            <a:xfrm>
              <a:off x="4030665" y="1916113"/>
              <a:ext cx="29178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S2: sum=1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sign=(-1)* sign</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endParaRPr lang="zh-CN" altLang="en-US" sz="1400" dirty="0">
                <a:solidFill>
                  <a:srgbClr val="454545"/>
                </a:solidFill>
              </a:endParaRPr>
            </a:p>
          </p:txBody>
        </p:sp>
        <p:sp>
          <p:nvSpPr>
            <p:cNvPr id="17" name="MH_Other_1"/>
            <p:cNvSpPr/>
            <p:nvPr>
              <p:custDataLst>
                <p:tags r:id="rId5"/>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Other_2"/>
            <p:cNvSpPr/>
            <p:nvPr>
              <p:custDataLst>
                <p:tags r:id="rId6"/>
              </p:custDataLst>
            </p:nvPr>
          </p:nvSpPr>
          <p:spPr>
            <a:xfrm>
              <a:off x="6363736" y="1849860"/>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9" name="MH_SubTitle_1"/>
            <p:cNvSpPr/>
            <p:nvPr>
              <p:custDataLst>
                <p:tags r:id="rId7"/>
              </p:custDataLst>
            </p:nvPr>
          </p:nvSpPr>
          <p:spPr>
            <a:xfrm>
              <a:off x="4448890" y="1795463"/>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0" name="MH_Desc_1"/>
          <p:cNvSpPr/>
          <p:nvPr>
            <p:custDataLst>
              <p:tags r:id="rId8"/>
            </p:custDataLst>
          </p:nvPr>
        </p:nvSpPr>
        <p:spPr>
          <a:xfrm>
            <a:off x="159488" y="2707215"/>
            <a:ext cx="2012581" cy="36510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762" y="134083"/>
            <a:ext cx="7886700" cy="957592"/>
          </a:xfrm>
        </p:spPr>
        <p:txBody>
          <a:bodyPr/>
          <a:lstStyle/>
          <a:p>
            <a:r>
              <a:rPr lang="zh-CN" altLang="en-US" dirty="0"/>
              <a:t>用计算机语言表示算法</a:t>
            </a:r>
            <a:endParaRPr lang="zh-CN" altLang="en-US" dirty="0"/>
          </a:p>
        </p:txBody>
      </p:sp>
      <p:sp>
        <p:nvSpPr>
          <p:cNvPr id="4" name="内容占位符 2"/>
          <p:cNvSpPr>
            <a:spLocks noGrp="1"/>
          </p:cNvSpPr>
          <p:nvPr>
            <p:ph idx="1"/>
          </p:nvPr>
        </p:nvSpPr>
        <p:spPr>
          <a:xfrm>
            <a:off x="236762" y="1562211"/>
            <a:ext cx="7393592"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2.18】</a:t>
            </a:r>
            <a:r>
              <a:rPr lang="zh-CN" altLang="en-US" sz="2400" dirty="0">
                <a:solidFill>
                  <a:schemeClr val="accent1"/>
                </a:solidFill>
              </a:rPr>
              <a:t>将例</a:t>
            </a:r>
            <a:r>
              <a:rPr lang="en-US" altLang="zh-CN" sz="2400" dirty="0">
                <a:solidFill>
                  <a:schemeClr val="accent1"/>
                </a:solidFill>
              </a:rPr>
              <a:t>2.16</a:t>
            </a:r>
            <a:r>
              <a:rPr lang="zh-CN" altLang="en-US" sz="2400" dirty="0">
                <a:solidFill>
                  <a:schemeClr val="accent1"/>
                </a:solidFill>
              </a:rPr>
              <a:t>表示的算法（求</a:t>
            </a:r>
            <a:r>
              <a:rPr lang="en-US" altLang="zh-CN" sz="2400" dirty="0">
                <a:solidFill>
                  <a:schemeClr val="accent1"/>
                </a:solidFill>
              </a:rPr>
              <a:t>5!</a:t>
            </a:r>
            <a:r>
              <a:rPr lang="zh-CN" altLang="en-US" sz="2400" dirty="0">
                <a:solidFill>
                  <a:schemeClr val="accent1"/>
                </a:solidFill>
              </a:rPr>
              <a:t>）用</a:t>
            </a:r>
            <a:r>
              <a:rPr lang="en-US" altLang="zh-CN" sz="2400" dirty="0">
                <a:solidFill>
                  <a:schemeClr val="accent1"/>
                </a:solidFill>
              </a:rPr>
              <a:t>C</a:t>
            </a:r>
            <a:r>
              <a:rPr lang="zh-CN" altLang="en-US" sz="2400" dirty="0">
                <a:solidFill>
                  <a:schemeClr val="accent1"/>
                </a:solidFill>
              </a:rPr>
              <a:t>语言表示。</a:t>
            </a:r>
            <a:endParaRPr lang="en-US" altLang="zh-CN" sz="2400" dirty="0">
              <a:solidFill>
                <a:schemeClr val="accent1"/>
              </a:solidFill>
            </a:endParaRPr>
          </a:p>
        </p:txBody>
      </p:sp>
      <p:grpSp>
        <p:nvGrpSpPr>
          <p:cNvPr id="5" name="组合 4"/>
          <p:cNvGrpSpPr/>
          <p:nvPr/>
        </p:nvGrpSpPr>
        <p:grpSpPr>
          <a:xfrm>
            <a:off x="2001388" y="2502467"/>
            <a:ext cx="4114799" cy="3061271"/>
            <a:chOff x="4030664" y="1795463"/>
            <a:chExt cx="3717925" cy="4121151"/>
          </a:xfrm>
        </p:grpSpPr>
        <p:sp>
          <p:nvSpPr>
            <p:cNvPr id="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1=&gt;p</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S2: 2=&gt;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S3: p*</a:t>
              </a:r>
              <a:r>
                <a:rPr lang="en-US" altLang="zh-CN" sz="1400" dirty="0" err="1">
                  <a:solidFill>
                    <a:srgbClr val="454545"/>
                  </a:solidFill>
                </a:rPr>
                <a:t>i</a:t>
              </a:r>
              <a:r>
                <a:rPr lang="en-US" altLang="zh-CN" sz="1400" dirty="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S4: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a:t>
              </a:r>
              <a:r>
                <a:rPr lang="zh-CN" altLang="en-US" sz="1400" dirty="0">
                  <a:solidFill>
                    <a:srgbClr val="454545"/>
                  </a:solidFill>
                </a:rPr>
                <a:t>，则返回</a:t>
              </a:r>
              <a:r>
                <a:rPr lang="en-US" altLang="zh-CN" sz="1400" dirty="0">
                  <a:solidFill>
                    <a:srgbClr val="454545"/>
                  </a:solidFill>
                </a:rPr>
                <a:t>S3</a:t>
              </a:r>
              <a:r>
                <a:rPr lang="zh-CN" altLang="en-US" sz="1400" dirty="0">
                  <a:solidFill>
                    <a:srgbClr val="454545"/>
                  </a:solidFill>
                </a:rPr>
                <a:t>；否则结束</a:t>
              </a:r>
              <a:endParaRPr lang="zh-CN" altLang="en-US" sz="1400" dirty="0">
                <a:solidFill>
                  <a:srgbClr val="454545"/>
                </a:solidFill>
              </a:endParaRPr>
            </a:p>
          </p:txBody>
        </p:sp>
        <p:sp>
          <p:nvSpPr>
            <p:cNvPr id="7"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8"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9"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MH_Desc_1"/>
          <p:cNvSpPr/>
          <p:nvPr>
            <p:custDataLst>
              <p:tags r:id="rId5"/>
            </p:custDataLst>
          </p:nvPr>
        </p:nvSpPr>
        <p:spPr>
          <a:xfrm>
            <a:off x="236762" y="2622331"/>
            <a:ext cx="1360525" cy="29111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a:solidFill>
                  <a:schemeClr val="tx1"/>
                </a:solidFill>
              </a:rPr>
              <a:t>P: </a:t>
            </a:r>
            <a:r>
              <a:rPr lang="zh-CN" altLang="en-US" sz="1400" dirty="0">
                <a:solidFill>
                  <a:schemeClr val="tx1"/>
                </a:solidFill>
              </a:rPr>
              <a:t>表示被乘数</a:t>
            </a:r>
            <a:endParaRPr lang="en-US" altLang="zh-CN" sz="1400" dirty="0">
              <a:solidFill>
                <a:schemeClr val="tx1"/>
              </a:solidFill>
            </a:endParaRPr>
          </a:p>
          <a:p>
            <a:pPr algn="just">
              <a:spcBef>
                <a:spcPts val="600"/>
              </a:spcBef>
              <a:spcAft>
                <a:spcPts val="600"/>
              </a:spcAft>
              <a:defRPr/>
            </a:pPr>
            <a:r>
              <a:rPr lang="en-US" altLang="zh-CN" sz="1400" dirty="0">
                <a:solidFill>
                  <a:schemeClr val="tx1"/>
                </a:solidFill>
              </a:rPr>
              <a:t>i: </a:t>
            </a:r>
            <a:r>
              <a:rPr lang="zh-CN" altLang="en-US" sz="1400" dirty="0">
                <a:solidFill>
                  <a:schemeClr val="tx1"/>
                </a:solidFill>
              </a:rPr>
              <a:t>表示乘数</a:t>
            </a:r>
            <a:endParaRPr lang="en-US" altLang="zh-CN" sz="1400" dirty="0">
              <a:solidFill>
                <a:schemeClr val="tx1"/>
              </a:solidFill>
            </a:endParaRPr>
          </a:p>
        </p:txBody>
      </p:sp>
      <p:sp>
        <p:nvSpPr>
          <p:cNvPr id="11" name="圆角矩形 10"/>
          <p:cNvSpPr/>
          <p:nvPr/>
        </p:nvSpPr>
        <p:spPr>
          <a:xfrm>
            <a:off x="6276973" y="2183763"/>
            <a:ext cx="2867027" cy="369868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endParaRPr lang="en-US" altLang="zh-CN" sz="1600" dirty="0"/>
          </a:p>
          <a:p>
            <a:r>
              <a:rPr lang="en-US" altLang="zh-CN" sz="1600" dirty="0" err="1"/>
              <a:t>int</a:t>
            </a:r>
            <a:r>
              <a:rPr lang="en-US" altLang="zh-CN" sz="1600" dirty="0"/>
              <a:t> main()</a:t>
            </a:r>
            <a:endParaRPr lang="en-US" altLang="zh-CN" sz="1600" dirty="0"/>
          </a:p>
          <a:p>
            <a:r>
              <a:rPr lang="en-US" altLang="zh-CN" sz="1600" dirty="0"/>
              <a:t>{</a:t>
            </a:r>
            <a:endParaRPr lang="en-US" altLang="zh-CN" sz="1600" dirty="0"/>
          </a:p>
          <a:p>
            <a:pPr defTabSz="361950"/>
            <a:r>
              <a:rPr lang="en-US" altLang="zh-CN" sz="1600" dirty="0"/>
              <a:t>	</a:t>
            </a:r>
            <a:r>
              <a:rPr lang="en-US" altLang="zh-CN" sz="1600" dirty="0" err="1"/>
              <a:t>int</a:t>
            </a:r>
            <a:r>
              <a:rPr lang="en-US" altLang="zh-CN" sz="1600" dirty="0"/>
              <a:t> </a:t>
            </a:r>
            <a:r>
              <a:rPr lang="en-US" altLang="zh-CN" sz="1600" dirty="0" err="1"/>
              <a:t>i,p</a:t>
            </a:r>
            <a:r>
              <a:rPr lang="en-US" altLang="zh-CN" sz="1600" dirty="0"/>
              <a:t>;</a:t>
            </a:r>
            <a:endParaRPr lang="en-US" altLang="zh-CN" sz="1600" dirty="0"/>
          </a:p>
          <a:p>
            <a:pPr defTabSz="361950"/>
            <a:r>
              <a:rPr lang="en-US" altLang="zh-CN" sz="1600" dirty="0"/>
              <a:t>	p=1;</a:t>
            </a:r>
            <a:endParaRPr lang="en-US" altLang="zh-CN" sz="1600" dirty="0"/>
          </a:p>
          <a:p>
            <a:pPr defTabSz="361950"/>
            <a:r>
              <a:rPr lang="en-US" altLang="zh-CN" sz="1600" dirty="0"/>
              <a:t>	</a:t>
            </a:r>
            <a:r>
              <a:rPr lang="en-US" altLang="zh-CN" sz="1600" dirty="0" err="1"/>
              <a:t>i</a:t>
            </a:r>
            <a:r>
              <a:rPr lang="en-US" altLang="zh-CN" sz="1600" dirty="0"/>
              <a:t>=2;</a:t>
            </a:r>
            <a:endParaRPr lang="en-US" altLang="zh-CN" sz="1600" dirty="0"/>
          </a:p>
          <a:p>
            <a:pPr defTabSz="361950"/>
            <a:r>
              <a:rPr lang="en-US" altLang="zh-CN" sz="1600" dirty="0"/>
              <a:t>	while(</a:t>
            </a:r>
            <a:r>
              <a:rPr lang="en-US" altLang="zh-CN" sz="1600" dirty="0" err="1"/>
              <a:t>i</a:t>
            </a:r>
            <a:r>
              <a:rPr lang="en-US" altLang="zh-CN" sz="1600" dirty="0"/>
              <a:t>&lt;=5)</a:t>
            </a:r>
            <a:endParaRPr lang="en-US" altLang="zh-CN" sz="1600" dirty="0"/>
          </a:p>
          <a:p>
            <a:pPr defTabSz="361950"/>
            <a:r>
              <a:rPr lang="en-US" altLang="zh-CN" sz="1600" dirty="0"/>
              <a:t>		{</a:t>
            </a:r>
            <a:endParaRPr lang="en-US" altLang="zh-CN" sz="1600" dirty="0"/>
          </a:p>
          <a:p>
            <a:pPr defTabSz="361950"/>
            <a:r>
              <a:rPr lang="en-US" altLang="zh-CN" sz="1600" dirty="0"/>
              <a:t>			p=p*</a:t>
            </a:r>
            <a:r>
              <a:rPr lang="en-US" altLang="zh-CN" sz="1600" dirty="0" err="1"/>
              <a:t>i</a:t>
            </a:r>
            <a:r>
              <a:rPr lang="en-US" altLang="zh-CN" sz="1600" dirty="0"/>
              <a:t>;</a:t>
            </a:r>
            <a:endParaRPr lang="en-US" altLang="zh-CN" sz="1600" dirty="0"/>
          </a:p>
          <a:p>
            <a:pPr defTabSz="361950"/>
            <a:r>
              <a:rPr lang="en-US" altLang="zh-CN" sz="1600" dirty="0"/>
              <a:t>			</a:t>
            </a:r>
            <a:r>
              <a:rPr lang="en-US" altLang="zh-CN" sz="1600" dirty="0" err="1"/>
              <a:t>i</a:t>
            </a:r>
            <a:r>
              <a:rPr lang="en-US" altLang="zh-CN" sz="1600" dirty="0"/>
              <a:t>=i+1;</a:t>
            </a:r>
            <a:endParaRPr lang="en-US" altLang="zh-CN" sz="1600" dirty="0"/>
          </a:p>
          <a:p>
            <a:pPr defTabSz="361950"/>
            <a:r>
              <a:rPr lang="en-US" altLang="zh-CN" sz="1600" dirty="0"/>
              <a:t>		}</a:t>
            </a:r>
            <a:endParaRPr lang="en-US" altLang="zh-CN" sz="1600" dirty="0"/>
          </a:p>
          <a:p>
            <a:pPr defTabSz="361950"/>
            <a:r>
              <a:rPr lang="en-US" altLang="zh-CN" sz="1600" dirty="0"/>
              <a:t>	</a:t>
            </a:r>
            <a:r>
              <a:rPr lang="en-US" altLang="zh-CN" sz="1600" dirty="0" err="1"/>
              <a:t>printf</a:t>
            </a:r>
            <a:r>
              <a:rPr lang="en-US" altLang="zh-CN" sz="1600" dirty="0"/>
              <a:t>(″%d\</a:t>
            </a:r>
            <a:r>
              <a:rPr lang="en-US" altLang="zh-CN" sz="1600" dirty="0" err="1"/>
              <a:t>n″,p</a:t>
            </a:r>
            <a:r>
              <a:rPr lang="en-US" altLang="zh-CN" sz="1600" dirty="0"/>
              <a:t>);</a:t>
            </a:r>
            <a:endParaRPr lang="en-US" altLang="zh-CN" sz="1600" dirty="0"/>
          </a:p>
          <a:p>
            <a:pPr defTabSz="361950"/>
            <a:r>
              <a:rPr lang="en-US" altLang="zh-CN" sz="1600" dirty="0"/>
              <a:t>	return 0;</a:t>
            </a:r>
            <a:endParaRPr lang="en-US" altLang="zh-CN" sz="1600" dirty="0"/>
          </a:p>
          <a:p>
            <a:r>
              <a:rPr lang="en-US" altLang="zh-CN" sz="1600" dirty="0"/>
              <a:t>}</a:t>
            </a:r>
            <a:endParaRPr lang="en-US" altLang="zh-CN" sz="1600" dirty="0"/>
          </a:p>
        </p:txBody>
      </p:sp>
      <p:sp>
        <p:nvSpPr>
          <p:cNvPr id="12" name="文本框 11"/>
          <p:cNvSpPr txBox="1"/>
          <p:nvPr/>
        </p:nvSpPr>
        <p:spPr>
          <a:xfrm>
            <a:off x="457201" y="1134392"/>
            <a:ext cx="6596742" cy="369332"/>
          </a:xfrm>
          <a:prstGeom prst="rect">
            <a:avLst/>
          </a:prstGeom>
          <a:noFill/>
        </p:spPr>
        <p:txBody>
          <a:bodyPr wrap="square">
            <a:spAutoFit/>
          </a:bodyPr>
          <a:lstStyle/>
          <a:p>
            <a:r>
              <a:rPr lang="zh-CN" altLang="en-US" sz="1800" dirty="0"/>
              <a:t>必须严格遵循所用的语言的语法规则，是和伪代码不同的。</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endParaRPr lang="zh-CN" altLang="en-US" dirty="0"/>
          </a:p>
        </p:txBody>
      </p:sp>
      <mc:AlternateContent xmlns:mc="http://schemas.openxmlformats.org/markup-compatibility/2006">
        <mc:Choice xmlns:a14="http://schemas.microsoft.com/office/drawing/2010/main" Requires="a14">
          <p:sp>
            <p:nvSpPr>
              <p:cNvPr id="4" name="内容占位符 2"/>
              <p:cNvSpPr>
                <a:spLocks noGrp="1"/>
              </p:cNvSpPr>
              <p:nvPr>
                <p:ph idx="1"/>
              </p:nvPr>
            </p:nvSpPr>
            <p:spPr>
              <a:xfrm>
                <a:off x="0" y="1562211"/>
                <a:ext cx="8984512" cy="589584"/>
              </a:xfrm>
            </p:spPr>
            <p:txBody>
              <a:bodyPr>
                <a:noAutofit/>
              </a:bodyPr>
              <a:lstStyle/>
              <a:p>
                <a:pPr marL="0" indent="0">
                  <a:lnSpc>
                    <a:spcPct val="120000"/>
                  </a:lnSpc>
                  <a:buNone/>
                </a:pPr>
                <a:r>
                  <a:rPr lang="en-US" altLang="zh-CN" sz="2400" dirty="0">
                    <a:solidFill>
                      <a:schemeClr val="accent1"/>
                    </a:solidFill>
                  </a:rPr>
                  <a:t>【</a:t>
                </a:r>
                <a:r>
                  <a:rPr lang="zh-CN" altLang="en-US" sz="2400" dirty="0">
                    <a:solidFill>
                      <a:schemeClr val="accent1"/>
                    </a:solidFill>
                  </a:rPr>
                  <a:t>例</a:t>
                </a:r>
                <a:r>
                  <a:rPr lang="en-US" altLang="zh-CN" sz="2400" dirty="0">
                    <a:solidFill>
                      <a:schemeClr val="accent1"/>
                    </a:solidFill>
                  </a:rPr>
                  <a:t>2.18】</a:t>
                </a:r>
                <a:r>
                  <a:rPr lang="zh-CN" altLang="en-US" sz="2400" dirty="0">
                    <a:solidFill>
                      <a:schemeClr val="accent1"/>
                    </a:solidFill>
                  </a:rPr>
                  <a:t>将例</a:t>
                </a:r>
                <a:r>
                  <a:rPr lang="en-US" altLang="zh-CN" sz="2400" dirty="0">
                    <a:solidFill>
                      <a:schemeClr val="accent1"/>
                    </a:solidFill>
                  </a:rPr>
                  <a:t>2.17</a:t>
                </a:r>
                <a:r>
                  <a:rPr lang="zh-CN" altLang="en-US" sz="2400" dirty="0">
                    <a:solidFill>
                      <a:schemeClr val="accent1"/>
                    </a:solidFill>
                  </a:rPr>
                  <a:t>表示的算法求</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的值用</a:t>
                </a:r>
                <a:r>
                  <a:rPr lang="en-US" altLang="zh-CN" sz="2400" dirty="0">
                    <a:solidFill>
                      <a:schemeClr val="accent1"/>
                    </a:solidFill>
                  </a:rPr>
                  <a:t>C</a:t>
                </a:r>
                <a:r>
                  <a:rPr lang="zh-CN" altLang="en-US" sz="2400" dirty="0">
                    <a:solidFill>
                      <a:schemeClr val="accent1"/>
                    </a:solidFill>
                  </a:rPr>
                  <a:t>语言表示。</a:t>
                </a:r>
                <a:endParaRPr lang="en-US" altLang="zh-CN" sz="2400" dirty="0">
                  <a:solidFill>
                    <a:schemeClr val="accent1"/>
                  </a:solidFill>
                </a:endParaRPr>
              </a:p>
            </p:txBody>
          </p:sp>
        </mc:Choice>
        <mc:Fallback>
          <p:sp>
            <p:nvSpPr>
              <p:cNvPr id="4" name="内容占位符 2"/>
              <p:cNvSpPr>
                <a:spLocks noGrp="1" noRot="1" noChangeAspect="1" noMove="1" noResize="1" noEditPoints="1" noAdjustHandles="1" noChangeArrowheads="1" noChangeShapeType="1" noTextEdit="1"/>
              </p:cNvSpPr>
              <p:nvPr>
                <p:ph idx="1"/>
              </p:nvPr>
            </p:nvSpPr>
            <p:spPr>
              <a:xfrm>
                <a:off x="0" y="1562211"/>
                <a:ext cx="8984512" cy="589584"/>
              </a:xfrm>
              <a:blipFill rotWithShape="1">
                <a:blip r:embed="rId1"/>
                <a:stretch>
                  <a:fillRect l="-1018" b="-114433"/>
                </a:stretch>
              </a:blipFill>
            </p:spPr>
            <p:txBody>
              <a:bodyPr/>
              <a:lstStyle/>
              <a:p>
                <a:r>
                  <a:rPr lang="zh-CN" altLang="en-US">
                    <a:noFill/>
                  </a:rPr>
                  <a:t> </a:t>
                </a:r>
                <a:endParaRPr lang="zh-CN" altLang="en-US">
                  <a:noFill/>
                </a:endParaRPr>
              </a:p>
            </p:txBody>
          </p:sp>
        </mc:Fallback>
      </mc:AlternateContent>
      <p:sp>
        <p:nvSpPr>
          <p:cNvPr id="11" name="圆角矩形 10"/>
          <p:cNvSpPr/>
          <p:nvPr/>
        </p:nvSpPr>
        <p:spPr>
          <a:xfrm>
            <a:off x="6341681" y="2474274"/>
            <a:ext cx="2802319" cy="3825179"/>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endParaRPr lang="en-US" altLang="zh-CN" sz="1600" dirty="0"/>
          </a:p>
          <a:p>
            <a:r>
              <a:rPr lang="en-US" altLang="zh-CN" sz="1600" dirty="0" err="1"/>
              <a:t>int</a:t>
            </a:r>
            <a:r>
              <a:rPr lang="en-US" altLang="zh-CN" sz="1600" dirty="0"/>
              <a:t> main()</a:t>
            </a:r>
            <a:endParaRPr lang="en-US" altLang="zh-CN" sz="1600" dirty="0"/>
          </a:p>
          <a:p>
            <a:r>
              <a:rPr lang="en-US" altLang="zh-CN" sz="1600" dirty="0"/>
              <a:t>{</a:t>
            </a:r>
            <a:endParaRPr lang="en-US" altLang="zh-CN" sz="1600" dirty="0"/>
          </a:p>
          <a:p>
            <a:pPr defTabSz="361950"/>
            <a:r>
              <a:rPr lang="en-US" altLang="zh-CN" sz="1600" dirty="0"/>
              <a:t>	</a:t>
            </a:r>
            <a:r>
              <a:rPr lang="en-US" altLang="zh-CN" sz="1600" dirty="0" err="1"/>
              <a:t>int</a:t>
            </a:r>
            <a:r>
              <a:rPr lang="en-US" altLang="zh-CN" sz="1600" dirty="0"/>
              <a:t> sign=1;</a:t>
            </a:r>
            <a:endParaRPr lang="en-US" altLang="zh-CN" sz="1600" dirty="0"/>
          </a:p>
          <a:p>
            <a:pPr defTabSz="361950"/>
            <a:r>
              <a:rPr lang="en-US" altLang="zh-CN" sz="1600" dirty="0"/>
              <a:t>	double </a:t>
            </a:r>
            <a:r>
              <a:rPr lang="en-US" altLang="zh-CN" sz="1600" dirty="0" err="1"/>
              <a:t>deno</a:t>
            </a:r>
            <a:r>
              <a:rPr lang="en-US" altLang="zh-CN" sz="1600" dirty="0"/>
              <a:t>=2.0,sum=1.0,term;</a:t>
            </a:r>
            <a:endParaRPr lang="en-US" altLang="zh-CN" sz="1600" dirty="0"/>
          </a:p>
          <a:p>
            <a:pPr defTabSz="361950"/>
            <a:r>
              <a:rPr lang="en-US" altLang="zh-CN" sz="1600" dirty="0"/>
              <a:t>	while(</a:t>
            </a:r>
            <a:r>
              <a:rPr lang="en-US" altLang="zh-CN" sz="1600" dirty="0" err="1"/>
              <a:t>deno</a:t>
            </a:r>
            <a:r>
              <a:rPr lang="en-US" altLang="zh-CN" sz="1600" dirty="0"/>
              <a:t>&lt;=100)</a:t>
            </a:r>
            <a:endParaRPr lang="en-US" altLang="zh-CN" sz="1600" dirty="0"/>
          </a:p>
          <a:p>
            <a:pPr defTabSz="361950"/>
            <a:r>
              <a:rPr lang="en-US" altLang="zh-CN" sz="1600" dirty="0"/>
              <a:t>		{</a:t>
            </a:r>
            <a:endParaRPr lang="en-US" altLang="zh-CN" sz="1600" dirty="0"/>
          </a:p>
          <a:p>
            <a:pPr defTabSz="361950"/>
            <a:r>
              <a:rPr lang="en-US" altLang="zh-CN" sz="1600" dirty="0"/>
              <a:t>			sign=-sign;</a:t>
            </a:r>
            <a:endParaRPr lang="en-US" altLang="zh-CN" sz="1600" dirty="0"/>
          </a:p>
          <a:p>
            <a:pPr defTabSz="361950"/>
            <a:r>
              <a:rPr lang="en-US" altLang="zh-CN" sz="1600" dirty="0"/>
              <a:t>			term=sign/</a:t>
            </a:r>
            <a:r>
              <a:rPr lang="en-US" altLang="zh-CN" sz="1600" dirty="0" err="1"/>
              <a:t>deno</a:t>
            </a:r>
            <a:r>
              <a:rPr lang="en-US" altLang="zh-CN" sz="1600" dirty="0"/>
              <a:t>;</a:t>
            </a:r>
            <a:endParaRPr lang="en-US" altLang="zh-CN" sz="1600" dirty="0"/>
          </a:p>
          <a:p>
            <a:pPr defTabSz="361950"/>
            <a:r>
              <a:rPr lang="en-US" altLang="zh-CN" sz="1600" dirty="0"/>
              <a:t>			sum=</a:t>
            </a:r>
            <a:r>
              <a:rPr lang="en-US" altLang="zh-CN" sz="1600" dirty="0" err="1"/>
              <a:t>sum+term</a:t>
            </a:r>
            <a:r>
              <a:rPr lang="en-US" altLang="zh-CN" sz="1600" dirty="0"/>
              <a:t>;</a:t>
            </a:r>
            <a:endParaRPr lang="en-US" altLang="zh-CN" sz="1600" dirty="0"/>
          </a:p>
          <a:p>
            <a:pPr defTabSz="361950"/>
            <a:r>
              <a:rPr lang="en-US" altLang="zh-CN" sz="1600" dirty="0"/>
              <a:t>			</a:t>
            </a:r>
            <a:r>
              <a:rPr lang="en-US" altLang="zh-CN" sz="1600" dirty="0" err="1"/>
              <a:t>deno</a:t>
            </a:r>
            <a:r>
              <a:rPr lang="en-US" altLang="zh-CN" sz="1600" dirty="0"/>
              <a:t>=deno+1;</a:t>
            </a:r>
            <a:endParaRPr lang="en-US" altLang="zh-CN" sz="1600" dirty="0"/>
          </a:p>
          <a:p>
            <a:pPr defTabSz="361950"/>
            <a:r>
              <a:rPr lang="en-US" altLang="zh-CN" sz="1600" dirty="0"/>
              <a:t>		}</a:t>
            </a:r>
            <a:endParaRPr lang="en-US" altLang="zh-CN" sz="1600" dirty="0"/>
          </a:p>
          <a:p>
            <a:pPr defTabSz="361950"/>
            <a:r>
              <a:rPr lang="en-US" altLang="zh-CN" sz="1600" dirty="0"/>
              <a:t>	</a:t>
            </a:r>
            <a:r>
              <a:rPr lang="en-US" altLang="zh-CN" sz="1600" dirty="0" err="1"/>
              <a:t>printf</a:t>
            </a:r>
            <a:r>
              <a:rPr lang="en-US" altLang="zh-CN" sz="1600" dirty="0"/>
              <a:t>(″%f\</a:t>
            </a:r>
            <a:r>
              <a:rPr lang="en-US" altLang="zh-CN" sz="1600" dirty="0" err="1"/>
              <a:t>n″,sum</a:t>
            </a:r>
            <a:r>
              <a:rPr lang="en-US" altLang="zh-CN" sz="1600" dirty="0"/>
              <a:t>);</a:t>
            </a:r>
            <a:endParaRPr lang="en-US" altLang="zh-CN" sz="1600" dirty="0"/>
          </a:p>
          <a:p>
            <a:pPr defTabSz="361950"/>
            <a:r>
              <a:rPr lang="en-US" altLang="zh-CN" sz="1600" dirty="0"/>
              <a:t>	return 0;</a:t>
            </a:r>
            <a:endParaRPr lang="en-US" altLang="zh-CN" sz="1600" dirty="0"/>
          </a:p>
          <a:p>
            <a:r>
              <a:rPr lang="en-US" altLang="zh-CN" sz="1600" dirty="0"/>
              <a:t>}</a:t>
            </a:r>
            <a:endParaRPr lang="en-US" altLang="zh-CN" sz="1600" dirty="0"/>
          </a:p>
        </p:txBody>
      </p:sp>
      <p:grpSp>
        <p:nvGrpSpPr>
          <p:cNvPr id="12" name="组合 11"/>
          <p:cNvGrpSpPr/>
          <p:nvPr/>
        </p:nvGrpSpPr>
        <p:grpSpPr>
          <a:xfrm>
            <a:off x="2576583" y="2568608"/>
            <a:ext cx="3360584" cy="3544059"/>
            <a:chOff x="4030665" y="1795463"/>
            <a:chExt cx="3179762" cy="4624986"/>
          </a:xfrm>
        </p:grpSpPr>
        <p:sp>
          <p:nvSpPr>
            <p:cNvPr id="13" name="MH_Text_1"/>
            <p:cNvSpPr>
              <a:spLocks noChangeAspect="1"/>
            </p:cNvSpPr>
            <p:nvPr>
              <p:custDataLst>
                <p:tags r:id="rId2"/>
              </p:custDataLst>
            </p:nvPr>
          </p:nvSpPr>
          <p:spPr>
            <a:xfrm>
              <a:off x="4030665" y="1916113"/>
              <a:ext cx="3179762"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S2: sum=1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 </a:t>
              </a:r>
              <a:r>
                <a:rPr lang="en-US" altLang="zh-CN" sz="1400" dirty="0" err="1">
                  <a:solidFill>
                    <a:srgbClr val="454545"/>
                  </a:solidFill>
                </a:rPr>
                <a:t>deno</a:t>
              </a:r>
              <a:r>
                <a:rPr lang="en-US" altLang="zh-CN" sz="1400" dirty="0">
                  <a:solidFill>
                    <a:srgbClr val="454545"/>
                  </a:solidFill>
                </a:rPr>
                <a:t>=2</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sign=(-1)* sign</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S5: term=sign*(1/</a:t>
              </a:r>
              <a:r>
                <a:rPr lang="en-US" altLang="zh-CN" sz="1400" dirty="0" err="1">
                  <a:solidFill>
                    <a:srgbClr val="454545"/>
                  </a:solidFill>
                </a:rPr>
                <a:t>deno</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S6: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S7: </a:t>
              </a:r>
              <a:r>
                <a:rPr lang="en-US" altLang="zh-CN" sz="1400" dirty="0" err="1">
                  <a:solidFill>
                    <a:srgbClr val="454545"/>
                  </a:solidFill>
                </a:rPr>
                <a:t>deno</a:t>
              </a:r>
              <a:r>
                <a:rPr lang="en-US" altLang="zh-CN" sz="1400" dirty="0">
                  <a:solidFill>
                    <a:srgbClr val="454545"/>
                  </a:solidFill>
                </a:rPr>
                <a:t>=deno+1</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S8: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；否则算法结束</a:t>
              </a:r>
              <a:endParaRPr lang="zh-CN" altLang="en-US" sz="1400" dirty="0">
                <a:solidFill>
                  <a:srgbClr val="454545"/>
                </a:solidFill>
              </a:endParaRPr>
            </a:p>
          </p:txBody>
        </p:sp>
        <p:sp>
          <p:nvSpPr>
            <p:cNvPr id="14"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6"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7" name="MH_Desc_1"/>
          <p:cNvSpPr/>
          <p:nvPr>
            <p:custDataLst>
              <p:tags r:id="rId6"/>
            </p:custDataLst>
          </p:nvPr>
        </p:nvSpPr>
        <p:spPr>
          <a:xfrm>
            <a:off x="276447" y="2707215"/>
            <a:ext cx="1895622" cy="345160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结构化程序设计方法</a:t>
            </a:r>
            <a:endParaRPr lang="zh-CN" altLang="en-US" dirty="0"/>
          </a:p>
        </p:txBody>
      </p:sp>
      <p:sp>
        <p:nvSpPr>
          <p:cNvPr id="4" name="MH_Other_1"/>
          <p:cNvSpPr>
            <a:spLocks noChangeArrowheads="1"/>
          </p:cNvSpPr>
          <p:nvPr>
            <p:custDataLst>
              <p:tags r:id="rId1"/>
            </p:custDataLst>
          </p:nvPr>
        </p:nvSpPr>
        <p:spPr bwMode="gray">
          <a:xfrm rot="19800000" flipV="1">
            <a:off x="4805363" y="3937567"/>
            <a:ext cx="820737" cy="85725"/>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anose="020B0503020204020204" pitchFamily="34" charset="-122"/>
            </a:endParaRPr>
          </a:p>
        </p:txBody>
      </p:sp>
      <p:sp>
        <p:nvSpPr>
          <p:cNvPr id="5" name="MH_Other_2"/>
          <p:cNvSpPr/>
          <p:nvPr>
            <p:custDataLst>
              <p:tags r:id="rId2"/>
            </p:custDataLst>
          </p:nvPr>
        </p:nvSpPr>
        <p:spPr>
          <a:xfrm>
            <a:off x="3762436" y="4955102"/>
            <a:ext cx="1607960" cy="301135"/>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6" name="MH_Other_3"/>
          <p:cNvSpPr/>
          <p:nvPr>
            <p:custDataLst>
              <p:tags r:id="rId3"/>
            </p:custDataLst>
          </p:nvPr>
        </p:nvSpPr>
        <p:spPr>
          <a:xfrm>
            <a:off x="2714551" y="5556774"/>
            <a:ext cx="668284" cy="163021"/>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7" name="MH_Other_4"/>
          <p:cNvSpPr/>
          <p:nvPr>
            <p:custDataLst>
              <p:tags r:id="rId4"/>
            </p:custDataLst>
          </p:nvPr>
        </p:nvSpPr>
        <p:spPr>
          <a:xfrm>
            <a:off x="5403305" y="3964039"/>
            <a:ext cx="551087" cy="115144"/>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8" name="MH_Other_5"/>
          <p:cNvSpPr>
            <a:spLocks noChangeArrowheads="1"/>
          </p:cNvSpPr>
          <p:nvPr>
            <p:custDataLst>
              <p:tags r:id="rId5"/>
            </p:custDataLst>
          </p:nvPr>
        </p:nvSpPr>
        <p:spPr bwMode="auto">
          <a:xfrm>
            <a:off x="5403850" y="3427980"/>
            <a:ext cx="549275" cy="550863"/>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ln>
          <a:effectLst/>
        </p:spPr>
        <p:txBody>
          <a:bodyPr lIns="0" tIns="0" rIns="0" bIns="0" anchor="ctr"/>
          <a:lstStyle/>
          <a:p>
            <a:pPr algn="ctr">
              <a:defRPr/>
            </a:pPr>
            <a:r>
              <a:rPr lang="en-US" altLang="zh-CN" sz="3200" kern="0" dirty="0">
                <a:solidFill>
                  <a:prstClr val="white"/>
                </a:solidFill>
                <a:latin typeface="Arial" panose="020B0604020202020204" pitchFamily="34" charset="0"/>
                <a:ea typeface="微软雅黑" panose="020B0503020204020204" pitchFamily="34" charset="-122"/>
              </a:rPr>
              <a:t>3</a:t>
            </a:r>
            <a:endParaRPr lang="zh-CN" altLang="en-US" sz="3200" kern="0" dirty="0">
              <a:solidFill>
                <a:prstClr val="white"/>
              </a:solidFill>
              <a:latin typeface="Arial" panose="020B0604020202020204" pitchFamily="34" charset="0"/>
              <a:ea typeface="微软雅黑" panose="020B0503020204020204" pitchFamily="34" charset="-122"/>
            </a:endParaRPr>
          </a:p>
        </p:txBody>
      </p:sp>
      <p:sp>
        <p:nvSpPr>
          <p:cNvPr id="9" name="MH_Other_6"/>
          <p:cNvSpPr/>
          <p:nvPr>
            <p:custDataLst>
              <p:tags r:id="rId6"/>
            </p:custDataLst>
          </p:nvPr>
        </p:nvSpPr>
        <p:spPr>
          <a:xfrm>
            <a:off x="3165458" y="3983878"/>
            <a:ext cx="586219" cy="1172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3506788" y="3918516"/>
            <a:ext cx="822325" cy="84139"/>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anose="020B0503020204020204" pitchFamily="34" charset="-122"/>
            </a:endParaRPr>
          </a:p>
        </p:txBody>
      </p:sp>
      <p:sp>
        <p:nvSpPr>
          <p:cNvPr id="11" name="MH_Other_8"/>
          <p:cNvSpPr>
            <a:spLocks noChangeArrowheads="1"/>
          </p:cNvSpPr>
          <p:nvPr>
            <p:custDataLst>
              <p:tags r:id="rId8"/>
            </p:custDataLst>
          </p:nvPr>
        </p:nvSpPr>
        <p:spPr bwMode="gray">
          <a:xfrm rot="19800000" flipV="1">
            <a:off x="3157538" y="4777355"/>
            <a:ext cx="1031875" cy="85725"/>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anose="020B0503020204020204" pitchFamily="34" charset="-122"/>
            </a:endParaRPr>
          </a:p>
        </p:txBody>
      </p:sp>
      <p:sp>
        <p:nvSpPr>
          <p:cNvPr id="12" name="MH_Other_9"/>
          <p:cNvSpPr>
            <a:spLocks noChangeArrowheads="1"/>
          </p:cNvSpPr>
          <p:nvPr>
            <p:custDataLst>
              <p:tags r:id="rId9"/>
            </p:custDataLst>
          </p:nvPr>
        </p:nvSpPr>
        <p:spPr bwMode="auto">
          <a:xfrm>
            <a:off x="2666997" y="480751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ln>
          <a:effectLst/>
        </p:spPr>
        <p:txBody>
          <a:bodyPr lIns="0" tIns="0" rIns="0" bIns="0" anchor="ctr"/>
          <a:lstStyle/>
          <a:p>
            <a:pPr algn="ctr">
              <a:defRPr/>
            </a:pPr>
            <a:r>
              <a:rPr lang="en-US" altLang="zh-CN" sz="3200" kern="0" dirty="0">
                <a:solidFill>
                  <a:prstClr val="white"/>
                </a:solidFill>
                <a:latin typeface="Arial" panose="020B0604020202020204" pitchFamily="34" charset="0"/>
                <a:ea typeface="微软雅黑" panose="020B0503020204020204" pitchFamily="34" charset="-122"/>
              </a:rPr>
              <a:t>2</a:t>
            </a:r>
            <a:endParaRPr lang="zh-CN" altLang="en-US" sz="3200" kern="0" dirty="0">
              <a:solidFill>
                <a:prstClr val="white"/>
              </a:solidFill>
              <a:latin typeface="Arial" panose="020B0604020202020204" pitchFamily="34" charset="0"/>
              <a:ea typeface="微软雅黑" panose="020B0503020204020204" pitchFamily="34" charset="-122"/>
            </a:endParaRPr>
          </a:p>
        </p:txBody>
      </p:sp>
      <p:sp>
        <p:nvSpPr>
          <p:cNvPr id="13" name="MH_Other_10"/>
          <p:cNvSpPr>
            <a:spLocks noChangeArrowheads="1"/>
          </p:cNvSpPr>
          <p:nvPr>
            <p:custDataLst>
              <p:tags r:id="rId10"/>
            </p:custDataLst>
          </p:nvPr>
        </p:nvSpPr>
        <p:spPr bwMode="gray">
          <a:xfrm rot="1620000" flipH="1" flipV="1">
            <a:off x="4992688" y="4748781"/>
            <a:ext cx="852487" cy="84137"/>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anose="020B0503020204020204" pitchFamily="34" charset="-122"/>
            </a:endParaRPr>
          </a:p>
        </p:txBody>
      </p:sp>
      <p:sp>
        <p:nvSpPr>
          <p:cNvPr id="14" name="MH_Other_11"/>
          <p:cNvSpPr/>
          <p:nvPr>
            <p:custDataLst>
              <p:tags r:id="rId11"/>
            </p:custDataLst>
          </p:nvPr>
        </p:nvSpPr>
        <p:spPr>
          <a:xfrm>
            <a:off x="5743562" y="5505477"/>
            <a:ext cx="671291" cy="17632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5" name="MH_Other_12"/>
          <p:cNvSpPr>
            <a:spLocks noChangeArrowheads="1"/>
          </p:cNvSpPr>
          <p:nvPr>
            <p:custDataLst>
              <p:tags r:id="rId12"/>
            </p:custDataLst>
          </p:nvPr>
        </p:nvSpPr>
        <p:spPr bwMode="auto">
          <a:xfrm>
            <a:off x="5697536" y="475036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ln>
          <a:effectLst/>
        </p:spPr>
        <p:txBody>
          <a:bodyPr lIns="0" tIns="0" rIns="0" bIns="0" anchor="ctr"/>
          <a:lstStyle/>
          <a:p>
            <a:pPr algn="ctr">
              <a:defRPr/>
            </a:pPr>
            <a:r>
              <a:rPr lang="en-US" altLang="zh-CN" sz="3200" kern="0" dirty="0">
                <a:solidFill>
                  <a:prstClr val="white"/>
                </a:solidFill>
                <a:latin typeface="Arial" panose="020B0604020202020204" pitchFamily="34" charset="0"/>
                <a:ea typeface="微软雅黑" panose="020B0503020204020204" pitchFamily="34" charset="-122"/>
              </a:rPr>
              <a:t>4</a:t>
            </a:r>
            <a:endParaRPr lang="zh-CN" altLang="en-US" sz="3200" kern="0" dirty="0">
              <a:solidFill>
                <a:prstClr val="white"/>
              </a:solidFill>
              <a:latin typeface="Arial" panose="020B0604020202020204" pitchFamily="34" charset="0"/>
              <a:ea typeface="微软雅黑" panose="020B0503020204020204" pitchFamily="34" charset="-122"/>
            </a:endParaRPr>
          </a:p>
        </p:txBody>
      </p:sp>
      <p:sp>
        <p:nvSpPr>
          <p:cNvPr id="16" name="MH_Other_13"/>
          <p:cNvSpPr>
            <a:spLocks noChangeArrowheads="1"/>
          </p:cNvSpPr>
          <p:nvPr>
            <p:custDataLst>
              <p:tags r:id="rId13"/>
            </p:custDataLst>
          </p:nvPr>
        </p:nvSpPr>
        <p:spPr bwMode="auto">
          <a:xfrm>
            <a:off x="3182936" y="3421631"/>
            <a:ext cx="550863" cy="549275"/>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ln>
          <a:effectLst/>
        </p:spPr>
        <p:txBody>
          <a:bodyPr lIns="0" tIns="0" rIns="0" bIns="0" anchor="ctr"/>
          <a:lstStyle/>
          <a:p>
            <a:pPr algn="ctr">
              <a:defRPr/>
            </a:pPr>
            <a:r>
              <a:rPr lang="en-US" altLang="zh-CN" sz="3200" kern="0" dirty="0">
                <a:solidFill>
                  <a:prstClr val="white"/>
                </a:solidFill>
                <a:latin typeface="Arial" panose="020B0604020202020204" pitchFamily="34" charset="0"/>
                <a:ea typeface="微软雅黑" panose="020B0503020204020204" pitchFamily="34" charset="-122"/>
              </a:rPr>
              <a:t>1</a:t>
            </a:r>
            <a:endParaRPr lang="zh-CN" altLang="en-US" sz="3200" kern="0" dirty="0">
              <a:solidFill>
                <a:prstClr val="white"/>
              </a:solidFill>
              <a:latin typeface="Arial" panose="020B0604020202020204" pitchFamily="34" charset="0"/>
              <a:ea typeface="微软雅黑" panose="020B0503020204020204" pitchFamily="34" charset="-122"/>
            </a:endParaRPr>
          </a:p>
        </p:txBody>
      </p:sp>
      <p:sp>
        <p:nvSpPr>
          <p:cNvPr id="17" name="MH_Title_1"/>
          <p:cNvSpPr>
            <a:spLocks noChangeArrowheads="1"/>
          </p:cNvSpPr>
          <p:nvPr>
            <p:custDataLst>
              <p:tags r:id="rId14"/>
            </p:custDataLst>
          </p:nvPr>
        </p:nvSpPr>
        <p:spPr bwMode="auto">
          <a:xfrm>
            <a:off x="3873500" y="3640707"/>
            <a:ext cx="1393825" cy="1393825"/>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ln>
          <a:effectLst/>
        </p:spPr>
        <p:txBody>
          <a:bodyPr lIns="0" tIns="0" rIns="0" bIns="0" anchor="ctr">
            <a:normAutofit/>
          </a:bodyPr>
          <a:lstStyle/>
          <a:p>
            <a:pPr algn="ctr">
              <a:defRPr/>
            </a:pPr>
            <a:endParaRPr lang="zh-CN" altLang="en-US" sz="2400" kern="0" dirty="0">
              <a:solidFill>
                <a:srgbClr val="FFFFFF"/>
              </a:solidFill>
            </a:endParaRPr>
          </a:p>
        </p:txBody>
      </p:sp>
      <p:sp>
        <p:nvSpPr>
          <p:cNvPr id="18" name="MH_Other_14"/>
          <p:cNvSpPr/>
          <p:nvPr>
            <p:custDataLst>
              <p:tags r:id="rId15"/>
            </p:custDataLst>
          </p:nvPr>
        </p:nvSpPr>
        <p:spPr bwMode="auto">
          <a:xfrm>
            <a:off x="4032248" y="3678806"/>
            <a:ext cx="1081088" cy="5111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19" name="MH_Other_15"/>
          <p:cNvSpPr/>
          <p:nvPr>
            <p:custDataLst>
              <p:tags r:id="rId16"/>
            </p:custDataLst>
          </p:nvPr>
        </p:nvSpPr>
        <p:spPr bwMode="auto">
          <a:xfrm>
            <a:off x="5772151" y="4772591"/>
            <a:ext cx="606425" cy="287339"/>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20" name="MH_Other_16"/>
          <p:cNvSpPr/>
          <p:nvPr>
            <p:custDataLst>
              <p:tags r:id="rId17"/>
            </p:custDataLst>
          </p:nvPr>
        </p:nvSpPr>
        <p:spPr bwMode="auto">
          <a:xfrm>
            <a:off x="5459411" y="3447032"/>
            <a:ext cx="436563"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21" name="MH_Other_17"/>
          <p:cNvSpPr/>
          <p:nvPr>
            <p:custDataLst>
              <p:tags r:id="rId18"/>
            </p:custDataLst>
          </p:nvPr>
        </p:nvSpPr>
        <p:spPr bwMode="auto">
          <a:xfrm>
            <a:off x="3236911" y="3440681"/>
            <a:ext cx="436563"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22" name="MH_Other_18"/>
          <p:cNvSpPr/>
          <p:nvPr>
            <p:custDataLst>
              <p:tags r:id="rId19"/>
            </p:custDataLst>
          </p:nvPr>
        </p:nvSpPr>
        <p:spPr bwMode="auto">
          <a:xfrm>
            <a:off x="2720974" y="4829741"/>
            <a:ext cx="644525" cy="3063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23" name="MH_SubTitle_2"/>
          <p:cNvSpPr txBox="1">
            <a:spLocks noChangeArrowheads="1"/>
          </p:cNvSpPr>
          <p:nvPr>
            <p:custDataLst>
              <p:tags r:id="rId20"/>
            </p:custDataLst>
          </p:nvPr>
        </p:nvSpPr>
        <p:spPr bwMode="auto">
          <a:xfrm>
            <a:off x="5973761" y="3073965"/>
            <a:ext cx="2393951"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模块化设计</a:t>
            </a:r>
            <a:endParaRPr lang="zh-CN" altLang="en-US" dirty="0">
              <a:effectLst>
                <a:outerShdw blurRad="75057" dist="38100" dir="5400000" sy="-20000" rotWithShape="0">
                  <a:prstClr val="black">
                    <a:alpha val="25000"/>
                  </a:prstClr>
                </a:outerShdw>
              </a:effectLst>
            </a:endParaRPr>
          </a:p>
        </p:txBody>
      </p:sp>
      <p:sp>
        <p:nvSpPr>
          <p:cNvPr id="24" name="MH_SubTitle_1"/>
          <p:cNvSpPr txBox="1">
            <a:spLocks noChangeArrowheads="1"/>
          </p:cNvSpPr>
          <p:nvPr>
            <p:custDataLst>
              <p:tags r:id="rId21"/>
            </p:custDataLst>
          </p:nvPr>
        </p:nvSpPr>
        <p:spPr bwMode="auto">
          <a:xfrm>
            <a:off x="665165" y="3123715"/>
            <a:ext cx="25050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2000" dirty="0">
                <a:effectLst>
                  <a:outerShdw blurRad="75057" dist="38100" dir="5400000" sy="-20000" rotWithShape="0">
                    <a:prstClr val="black">
                      <a:alpha val="25000"/>
                    </a:prstClr>
                  </a:outerShdw>
                </a:effectLst>
                <a:latin typeface="+mn-lt"/>
                <a:ea typeface="+mn-ea"/>
              </a:rPr>
              <a:t>自顶向下</a:t>
            </a:r>
            <a:endParaRPr lang="en-US" altLang="zh-CN" sz="2000" dirty="0">
              <a:effectLst>
                <a:outerShdw blurRad="75057" dist="38100" dir="5400000" sy="-20000" rotWithShape="0">
                  <a:prstClr val="black">
                    <a:alpha val="25000"/>
                  </a:prstClr>
                </a:outerShdw>
              </a:effectLst>
              <a:latin typeface="+mn-lt"/>
              <a:ea typeface="+mn-ea"/>
            </a:endParaRPr>
          </a:p>
          <a:p>
            <a:pPr algn="r" eaLnBrk="1" hangingPunct="1">
              <a:lnSpc>
                <a:spcPct val="130000"/>
              </a:lnSpc>
              <a:defRPr/>
            </a:pPr>
            <a:r>
              <a:rPr lang="en-US" altLang="zh-CN" sz="1600" dirty="0">
                <a:effectLst>
                  <a:outerShdw blurRad="75057" dist="38100" dir="5400000" sy="-20000" rotWithShape="0">
                    <a:prstClr val="black">
                      <a:alpha val="25000"/>
                    </a:prstClr>
                  </a:outerShdw>
                </a:effectLst>
                <a:latin typeface="+mn-lt"/>
                <a:ea typeface="+mn-ea"/>
              </a:rPr>
              <a:t>P34:</a:t>
            </a:r>
            <a:r>
              <a:rPr lang="zh-CN" altLang="en-US" sz="1600" dirty="0">
                <a:effectLst>
                  <a:outerShdw blurRad="75057" dist="38100" dir="5400000" sy="-20000" rotWithShape="0">
                    <a:prstClr val="black">
                      <a:alpha val="25000"/>
                    </a:prstClr>
                  </a:outerShdw>
                </a:effectLst>
                <a:latin typeface="+mn-lt"/>
                <a:ea typeface="+mn-ea"/>
              </a:rPr>
              <a:t>图</a:t>
            </a:r>
            <a:r>
              <a:rPr lang="en-US" altLang="zh-CN" sz="1600" dirty="0">
                <a:effectLst>
                  <a:outerShdw blurRad="75057" dist="38100" dir="5400000" sy="-20000" rotWithShape="0">
                    <a:prstClr val="black">
                      <a:alpha val="25000"/>
                    </a:prstClr>
                  </a:outerShdw>
                </a:effectLst>
                <a:latin typeface="+mn-lt"/>
                <a:ea typeface="+mn-ea"/>
              </a:rPr>
              <a:t>2.36</a:t>
            </a:r>
            <a:endParaRPr lang="zh-CN" altLang="en-US" sz="1600" dirty="0">
              <a:effectLst>
                <a:outerShdw blurRad="75057" dist="38100" dir="5400000" sy="-20000" rotWithShape="0">
                  <a:prstClr val="black">
                    <a:alpha val="25000"/>
                  </a:prstClr>
                </a:outerShdw>
              </a:effectLst>
              <a:latin typeface="+mn-lt"/>
              <a:ea typeface="+mn-ea"/>
            </a:endParaRPr>
          </a:p>
        </p:txBody>
      </p:sp>
      <p:sp>
        <p:nvSpPr>
          <p:cNvPr id="25" name="MH_SubTitle_4"/>
          <p:cNvSpPr txBox="1">
            <a:spLocks noChangeArrowheads="1"/>
          </p:cNvSpPr>
          <p:nvPr>
            <p:custDataLst>
              <p:tags r:id="rId22"/>
            </p:custDataLst>
          </p:nvPr>
        </p:nvSpPr>
        <p:spPr bwMode="auto">
          <a:xfrm>
            <a:off x="628650" y="4593206"/>
            <a:ext cx="20478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dirty="0">
                <a:effectLst>
                  <a:outerShdw blurRad="75057" dist="38100" dir="5400000" sy="-20000" rotWithShape="0">
                    <a:prstClr val="black">
                      <a:alpha val="25000"/>
                    </a:prstClr>
                  </a:outerShdw>
                </a:effectLst>
              </a:rPr>
              <a:t>逐步细化</a:t>
            </a:r>
            <a:endParaRPr lang="zh-CN" altLang="en-US" dirty="0">
              <a:effectLst>
                <a:outerShdw blurRad="75057" dist="38100" dir="5400000" sy="-20000" rotWithShape="0">
                  <a:prstClr val="black">
                    <a:alpha val="25000"/>
                  </a:prstClr>
                </a:outerShdw>
              </a:effectLst>
            </a:endParaRPr>
          </a:p>
        </p:txBody>
      </p:sp>
      <p:sp>
        <p:nvSpPr>
          <p:cNvPr id="26" name="MH_SubTitle_3"/>
          <p:cNvSpPr txBox="1">
            <a:spLocks noChangeArrowheads="1"/>
          </p:cNvSpPr>
          <p:nvPr>
            <p:custDataLst>
              <p:tags r:id="rId23"/>
            </p:custDataLst>
          </p:nvPr>
        </p:nvSpPr>
        <p:spPr bwMode="auto">
          <a:xfrm>
            <a:off x="6465888" y="4515416"/>
            <a:ext cx="19018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结构化编码</a:t>
            </a:r>
            <a:endParaRPr lang="zh-CN" altLang="en-US" dirty="0">
              <a:effectLst>
                <a:outerShdw blurRad="75057" dist="38100" dir="5400000" sy="-20000" rotWithShape="0">
                  <a:prstClr val="black">
                    <a:alpha val="25000"/>
                  </a:prstClr>
                </a:outerShdw>
              </a:effectLst>
            </a:endParaRPr>
          </a:p>
        </p:txBody>
      </p:sp>
      <p:sp>
        <p:nvSpPr>
          <p:cNvPr id="27" name="文本框 26"/>
          <p:cNvSpPr txBox="1"/>
          <p:nvPr/>
        </p:nvSpPr>
        <p:spPr>
          <a:xfrm>
            <a:off x="679272" y="1409176"/>
            <a:ext cx="7248253" cy="1477328"/>
          </a:xfrm>
          <a:prstGeom prst="rect">
            <a:avLst/>
          </a:prstGeom>
          <a:noFill/>
        </p:spPr>
        <p:txBody>
          <a:bodyPr wrap="square">
            <a:spAutoFit/>
          </a:bodyPr>
          <a:lstStyle/>
          <a:p>
            <a:pPr marL="285750" indent="-285750">
              <a:buFont typeface="Wingdings" panose="05000000000000000000" pitchFamily="2" charset="2"/>
              <a:buChar char="p"/>
            </a:pPr>
            <a:r>
              <a:rPr lang="zh-CN" altLang="en-US" dirty="0"/>
              <a:t>一个结构化程序就是用计算机语言表示的结构化算法。用</a:t>
            </a:r>
            <a:r>
              <a:rPr lang="en-US" altLang="zh-CN" dirty="0"/>
              <a:t>3</a:t>
            </a:r>
            <a:r>
              <a:rPr lang="zh-CN" altLang="en-US" dirty="0"/>
              <a:t>种基本结构组成的程序必然是结构化的程序。</a:t>
            </a:r>
            <a:endParaRPr lang="en-US" altLang="zh-CN" dirty="0"/>
          </a:p>
          <a:p>
            <a:pPr marL="285750" indent="-285750">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t>设计方法的基本思路：把一个复杂问题的求解过程分阶段进行，每个阶段处理的问题都控制在人们容易理解和处理的范围内。</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endParaRPr lang="zh-CN" altLang="en-US" dirty="0"/>
          </a:p>
        </p:txBody>
      </p:sp>
      <p:sp>
        <p:nvSpPr>
          <p:cNvPr id="3" name="内容占位符 2"/>
          <p:cNvSpPr>
            <a:spLocks noGrp="1"/>
          </p:cNvSpPr>
          <p:nvPr>
            <p:ph idx="1"/>
          </p:nvPr>
        </p:nvSpPr>
        <p:spPr/>
        <p:txBody>
          <a:bodyPr/>
          <a:lstStyle/>
          <a:p>
            <a:r>
              <a:rPr lang="en-US" altLang="zh-CN" dirty="0"/>
              <a:t>P35</a:t>
            </a:r>
            <a:r>
              <a:rPr lang="zh-CN" altLang="en-US" dirty="0"/>
              <a:t>习题</a:t>
            </a:r>
            <a:endParaRPr lang="en-US" altLang="zh-CN" dirty="0"/>
          </a:p>
          <a:p>
            <a:r>
              <a:rPr lang="en-US" altLang="zh-CN" dirty="0"/>
              <a:t>4</a:t>
            </a:r>
            <a:r>
              <a:rPr lang="zh-CN" altLang="en-US" dirty="0"/>
              <a:t>（</a:t>
            </a:r>
            <a:r>
              <a:rPr lang="en-US" altLang="zh-CN" dirty="0"/>
              <a:t>1</a:t>
            </a:r>
            <a:r>
              <a:rPr lang="zh-CN" altLang="en-US" dirty="0"/>
              <a:t>）、（</a:t>
            </a:r>
            <a:r>
              <a:rPr lang="en-US" altLang="zh-CN" dirty="0"/>
              <a:t>2</a:t>
            </a:r>
            <a:r>
              <a:rPr lang="zh-CN" altLang="en-US" dirty="0"/>
              <a:t>）、（</a:t>
            </a:r>
            <a:r>
              <a:rPr lang="en-US" altLang="zh-CN" dirty="0"/>
              <a:t>4</a:t>
            </a:r>
            <a:r>
              <a:rPr lang="zh-CN" altLang="en-US" dirty="0"/>
              <a:t>）</a:t>
            </a:r>
            <a:endParaRPr lang="en-US" altLang="zh-CN" dirty="0"/>
          </a:p>
          <a:p>
            <a:r>
              <a:rPr lang="en-US" altLang="zh-CN" dirty="0"/>
              <a:t>6</a:t>
            </a:r>
            <a:r>
              <a:rPr lang="zh-CN" altLang="en-US" dirty="0"/>
              <a:t> （</a:t>
            </a:r>
            <a:r>
              <a:rPr lang="en-US" altLang="zh-CN" dirty="0"/>
              <a:t>1</a:t>
            </a:r>
            <a:r>
              <a:rPr lang="zh-CN" altLang="en-US" dirty="0"/>
              <a:t>）、（</a:t>
            </a:r>
            <a:r>
              <a:rPr lang="en-US" altLang="zh-CN" dirty="0"/>
              <a:t>2</a:t>
            </a:r>
            <a:r>
              <a:rPr lang="zh-CN" altLang="en-US" dirty="0"/>
              <a:t>）、（</a:t>
            </a:r>
            <a:r>
              <a:rPr lang="en-US" altLang="zh-CN" dirty="0"/>
              <a:t>4</a:t>
            </a:r>
            <a:r>
              <a:rPr lang="zh-CN" altLang="en-US" dirty="0"/>
              <a:t>）</a:t>
            </a:r>
            <a:endParaRPr lang="en-US" altLang="zh-CN" dirty="0"/>
          </a:p>
          <a:p>
            <a:r>
              <a:rPr lang="en-US" altLang="zh-CN" dirty="0"/>
              <a:t>7</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36892" y="105209"/>
            <a:ext cx="4455497" cy="743966"/>
          </a:xfrm>
        </p:spPr>
        <p:txBody>
          <a:bodyPr>
            <a:normAutofit/>
          </a:bodyPr>
          <a:lstStyle/>
          <a:p>
            <a:r>
              <a:rPr lang="en-US" altLang="zh-CN" sz="4000" dirty="0"/>
              <a:t>C</a:t>
            </a:r>
            <a:r>
              <a:rPr lang="zh-CN" altLang="en-US" sz="4000" dirty="0"/>
              <a:t>语言程序的结构</a:t>
            </a:r>
            <a:endParaRPr lang="zh-CN" altLang="en-US" sz="4000" dirty="0"/>
          </a:p>
        </p:txBody>
      </p:sp>
      <p:sp>
        <p:nvSpPr>
          <p:cNvPr id="3" name="内容占位符 2"/>
          <p:cNvSpPr>
            <a:spLocks noGrp="1"/>
          </p:cNvSpPr>
          <p:nvPr>
            <p:ph idx="1"/>
          </p:nvPr>
        </p:nvSpPr>
        <p:spPr>
          <a:xfrm>
            <a:off x="608113" y="1010372"/>
            <a:ext cx="4909930" cy="3744464"/>
          </a:xfrm>
        </p:spPr>
        <p:txBody>
          <a:bodyPr>
            <a:noAutofit/>
          </a:bodyPr>
          <a:lstStyle/>
          <a:p>
            <a:pPr>
              <a:lnSpc>
                <a:spcPct val="110000"/>
              </a:lnSpc>
            </a:pPr>
            <a:r>
              <a:rPr lang="zh-CN" altLang="en-US" sz="1600" dirty="0"/>
              <a:t>一个程序由一个或多个源程序文件组成</a:t>
            </a:r>
            <a:endParaRPr lang="en-US" altLang="zh-CN" sz="1600" dirty="0"/>
          </a:p>
          <a:p>
            <a:pPr lvl="1">
              <a:lnSpc>
                <a:spcPct val="110000"/>
              </a:lnSpc>
            </a:pPr>
            <a:r>
              <a:rPr lang="zh-CN" altLang="en-US" sz="1600" dirty="0"/>
              <a:t>源程序文件包括：预处理指令、全局声明、函数定义</a:t>
            </a:r>
            <a:endParaRPr lang="en-US" altLang="zh-CN" sz="1600" dirty="0"/>
          </a:p>
          <a:p>
            <a:pPr>
              <a:lnSpc>
                <a:spcPct val="110000"/>
              </a:lnSpc>
            </a:pPr>
            <a:r>
              <a:rPr lang="zh-CN" altLang="en-US" sz="1600" dirty="0"/>
              <a:t>函数时</a:t>
            </a:r>
            <a:r>
              <a:rPr lang="en-US" altLang="zh-CN" sz="1600" dirty="0"/>
              <a:t>C</a:t>
            </a:r>
            <a:r>
              <a:rPr lang="zh-CN" altLang="en-US" sz="1600" dirty="0"/>
              <a:t>程序的主要组成部分</a:t>
            </a:r>
            <a:endParaRPr lang="en-US" altLang="zh-CN" sz="1600" dirty="0"/>
          </a:p>
          <a:p>
            <a:pPr lvl="1">
              <a:lnSpc>
                <a:spcPct val="110000"/>
              </a:lnSpc>
            </a:pPr>
            <a:r>
              <a:rPr lang="zh-CN" altLang="en-US" sz="1600" dirty="0"/>
              <a:t>一个</a:t>
            </a:r>
            <a:r>
              <a:rPr lang="en-US" altLang="zh-CN" sz="1600" dirty="0"/>
              <a:t>C</a:t>
            </a:r>
            <a:r>
              <a:rPr lang="zh-CN" altLang="en-US" sz="1600" dirty="0"/>
              <a:t>语言程序是由一个或多个函数组成的，其中必须包含唯一一个</a:t>
            </a:r>
            <a:r>
              <a:rPr lang="en-US" altLang="zh-CN" sz="1600" dirty="0"/>
              <a:t>main</a:t>
            </a:r>
            <a:r>
              <a:rPr lang="zh-CN" altLang="en-US" sz="1600" dirty="0"/>
              <a:t>函数</a:t>
            </a:r>
            <a:endParaRPr lang="en-US" altLang="zh-CN" sz="1600" dirty="0"/>
          </a:p>
          <a:p>
            <a:pPr lvl="1">
              <a:lnSpc>
                <a:spcPct val="110000"/>
              </a:lnSpc>
            </a:pPr>
            <a:r>
              <a:rPr lang="zh-CN" altLang="en-US" sz="1600" dirty="0"/>
              <a:t>程序中被调用的函数可以是系统提供的库函数，也可以是用户根据需要自己编制设计的函数</a:t>
            </a:r>
            <a:endParaRPr lang="en-US" altLang="zh-CN" sz="1600" dirty="0"/>
          </a:p>
          <a:p>
            <a:pPr>
              <a:lnSpc>
                <a:spcPct val="110000"/>
              </a:lnSpc>
            </a:pPr>
            <a:r>
              <a:rPr lang="zh-CN" altLang="en-US" sz="1600" dirty="0"/>
              <a:t>一个函数包括两个部分：函数首部和函数体，函数体一般包括声明部分和执行部分</a:t>
            </a:r>
            <a:endParaRPr lang="en-US" altLang="zh-CN" sz="1600" dirty="0"/>
          </a:p>
          <a:p>
            <a:pPr>
              <a:lnSpc>
                <a:spcPct val="110000"/>
              </a:lnSpc>
            </a:pPr>
            <a:r>
              <a:rPr lang="zh-CN" altLang="en-US" sz="1600" dirty="0"/>
              <a:t>程序总是从</a:t>
            </a:r>
            <a:r>
              <a:rPr lang="en-US" altLang="zh-CN" sz="1600" dirty="0"/>
              <a:t>main</a:t>
            </a:r>
            <a:r>
              <a:rPr lang="zh-CN" altLang="en-US" sz="1600" dirty="0"/>
              <a:t>函数开始执行</a:t>
            </a:r>
            <a:endParaRPr lang="en-US" altLang="zh-CN" sz="1600" dirty="0"/>
          </a:p>
          <a:p>
            <a:pPr>
              <a:lnSpc>
                <a:spcPct val="110000"/>
              </a:lnSpc>
            </a:pPr>
            <a:r>
              <a:rPr lang="zh-CN" altLang="en-US" sz="1600" dirty="0"/>
              <a:t>程序中的操作是由函数中的</a:t>
            </a:r>
            <a:r>
              <a:rPr lang="en-US" altLang="zh-CN" sz="1600" dirty="0"/>
              <a:t>C</a:t>
            </a:r>
            <a:r>
              <a:rPr lang="zh-CN" altLang="en-US" sz="1600" dirty="0"/>
              <a:t>语句完成的</a:t>
            </a:r>
            <a:endParaRPr lang="en-US" altLang="zh-CN" sz="1600" dirty="0"/>
          </a:p>
          <a:p>
            <a:pPr>
              <a:lnSpc>
                <a:spcPct val="110000"/>
              </a:lnSpc>
            </a:pPr>
            <a:r>
              <a:rPr lang="zh-CN" altLang="en-US" sz="1600" dirty="0"/>
              <a:t>在每个数据声明和语句的最后必须有一个分号</a:t>
            </a:r>
            <a:endParaRPr lang="en-US" altLang="zh-CN" sz="1600" dirty="0"/>
          </a:p>
          <a:p>
            <a:pPr>
              <a:lnSpc>
                <a:spcPct val="110000"/>
              </a:lnSpc>
            </a:pPr>
            <a:r>
              <a:rPr lang="en-US" altLang="zh-CN" sz="1600" dirty="0"/>
              <a:t>C</a:t>
            </a:r>
            <a:r>
              <a:rPr lang="zh-CN" altLang="en-US" sz="1600" dirty="0"/>
              <a:t>语言本身不提供输入输出语句，输入输出操作由函数完成</a:t>
            </a:r>
            <a:endParaRPr lang="en-US" altLang="zh-CN" sz="1600" dirty="0"/>
          </a:p>
          <a:p>
            <a:pPr>
              <a:lnSpc>
                <a:spcPct val="110000"/>
              </a:lnSpc>
            </a:pPr>
            <a:r>
              <a:rPr lang="zh-CN" altLang="en-US" sz="1600" dirty="0"/>
              <a:t>程序应当包含注释</a:t>
            </a:r>
            <a:endParaRPr lang="zh-CN" altLang="en-US" sz="1600" dirty="0"/>
          </a:p>
        </p:txBody>
      </p:sp>
      <p:sp>
        <p:nvSpPr>
          <p:cNvPr id="4" name="圆角矩形 3"/>
          <p:cNvSpPr/>
          <p:nvPr/>
        </p:nvSpPr>
        <p:spPr>
          <a:xfrm>
            <a:off x="5881663" y="929647"/>
            <a:ext cx="2836382" cy="5488884"/>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endParaRPr lang="en-US" altLang="zh-CN" sz="1600" dirty="0"/>
          </a:p>
          <a:p>
            <a:endParaRPr lang="en-US" altLang="zh-CN" sz="1600" dirty="0"/>
          </a:p>
          <a:p>
            <a:pPr defTabSz="267970"/>
            <a:r>
              <a:rPr lang="en-US" altLang="zh-CN" sz="1600" dirty="0" err="1"/>
              <a:t>int</a:t>
            </a:r>
            <a:r>
              <a:rPr lang="en-US" altLang="zh-CN" sz="1600" dirty="0"/>
              <a:t> main()</a:t>
            </a:r>
            <a:endParaRPr lang="en-US" altLang="zh-CN" sz="1600" dirty="0"/>
          </a:p>
          <a:p>
            <a:pPr defTabSz="267970"/>
            <a:r>
              <a:rPr lang="en-US" altLang="zh-CN" sz="1600" dirty="0"/>
              <a:t> {	</a:t>
            </a:r>
            <a:endParaRPr lang="en-US" altLang="zh-CN" sz="1600" dirty="0"/>
          </a:p>
          <a:p>
            <a:pPr defTabSz="267970"/>
            <a:r>
              <a:rPr lang="zh-CN" altLang="en-US" sz="1600" dirty="0"/>
              <a:t>	</a:t>
            </a:r>
            <a:r>
              <a:rPr lang="en-US" altLang="zh-CN" sz="1600" dirty="0" err="1"/>
              <a:t>int</a:t>
            </a:r>
            <a:r>
              <a:rPr lang="en-US" altLang="zh-CN" sz="1600" dirty="0"/>
              <a:t> max(</a:t>
            </a:r>
            <a:r>
              <a:rPr lang="en-US" altLang="zh-CN" sz="1600" dirty="0" err="1"/>
              <a:t>int</a:t>
            </a:r>
            <a:r>
              <a:rPr lang="en-US" altLang="zh-CN" sz="1600" dirty="0"/>
              <a:t> </a:t>
            </a:r>
            <a:r>
              <a:rPr lang="en-US" altLang="zh-CN" sz="1600" dirty="0" err="1"/>
              <a:t>x,int</a:t>
            </a:r>
            <a:r>
              <a:rPr lang="en-US" altLang="zh-CN" sz="1600" dirty="0"/>
              <a:t> y);		</a:t>
            </a:r>
            <a:endParaRPr lang="en-US" altLang="zh-CN" sz="1600" dirty="0">
              <a:solidFill>
                <a:srgbClr val="008000"/>
              </a:solidFill>
            </a:endParaRPr>
          </a:p>
          <a:p>
            <a:pPr defTabSz="267970"/>
            <a:r>
              <a:rPr lang="zh-CN" altLang="en-US" sz="1600" dirty="0"/>
              <a:t>	</a:t>
            </a:r>
            <a:r>
              <a:rPr lang="en-US" altLang="zh-CN" sz="1600" dirty="0" err="1"/>
              <a:t>int</a:t>
            </a:r>
            <a:r>
              <a:rPr lang="en-US" altLang="zh-CN" sz="1600" dirty="0"/>
              <a:t> </a:t>
            </a:r>
            <a:r>
              <a:rPr lang="en-US" altLang="zh-CN" sz="1600" dirty="0" err="1"/>
              <a:t>a,b,c</a:t>
            </a:r>
            <a:r>
              <a:rPr lang="en-US" altLang="zh-CN" sz="1600" dirty="0"/>
              <a:t>;</a:t>
            </a:r>
            <a:endParaRPr lang="en-US" altLang="zh-CN" sz="1600" dirty="0">
              <a:solidFill>
                <a:srgbClr val="008000"/>
              </a:solidFill>
            </a:endParaRPr>
          </a:p>
          <a:p>
            <a:pPr defTabSz="267970"/>
            <a:r>
              <a:rPr lang="en-US" altLang="zh-CN" sz="1600" dirty="0"/>
              <a:t>	</a:t>
            </a:r>
            <a:r>
              <a:rPr lang="en-US" altLang="zh-CN" sz="1600" dirty="0" err="1"/>
              <a:t>scanf</a:t>
            </a:r>
            <a:r>
              <a:rPr lang="en-US" altLang="zh-CN" sz="1600" dirty="0"/>
              <a:t>("%</a:t>
            </a:r>
            <a:r>
              <a:rPr lang="en-US" altLang="zh-CN" sz="1600" dirty="0" err="1"/>
              <a:t>d,%d",&amp;a,&amp;b</a:t>
            </a:r>
            <a:r>
              <a:rPr lang="en-US" altLang="zh-CN" sz="1600" dirty="0"/>
              <a:t>); </a:t>
            </a:r>
            <a:endParaRPr lang="en-US" altLang="zh-CN" sz="1600" dirty="0">
              <a:solidFill>
                <a:srgbClr val="008000"/>
              </a:solidFill>
            </a:endParaRPr>
          </a:p>
          <a:p>
            <a:pPr defTabSz="267970"/>
            <a:r>
              <a:rPr lang="zh-CN" altLang="en-US" sz="1600" dirty="0"/>
              <a:t>	</a:t>
            </a:r>
            <a:r>
              <a:rPr lang="en-US" altLang="zh-CN" sz="1600" dirty="0"/>
              <a:t>c=max(</a:t>
            </a:r>
            <a:r>
              <a:rPr lang="en-US" altLang="zh-CN" sz="1600" dirty="0" err="1"/>
              <a:t>a,b</a:t>
            </a:r>
            <a:r>
              <a:rPr lang="en-US" altLang="zh-CN" sz="1600" dirty="0"/>
              <a:t>);</a:t>
            </a:r>
            <a:endParaRPr lang="en-US" altLang="zh-CN" sz="1600" dirty="0"/>
          </a:p>
          <a:p>
            <a:pPr defTabSz="267970"/>
            <a:r>
              <a:rPr lang="en-US" altLang="zh-CN" sz="1600" dirty="0"/>
              <a:t> 	</a:t>
            </a:r>
            <a:r>
              <a:rPr lang="en-US" altLang="zh-CN" sz="1600" dirty="0" err="1"/>
              <a:t>printf</a:t>
            </a:r>
            <a:r>
              <a:rPr lang="en-US" altLang="zh-CN" sz="1600" dirty="0"/>
              <a:t>("max=%d\</a:t>
            </a:r>
            <a:r>
              <a:rPr lang="en-US" altLang="zh-CN" sz="1600" dirty="0" err="1"/>
              <a:t>n",c</a:t>
            </a:r>
            <a:r>
              <a:rPr lang="en-US" altLang="zh-CN" sz="1600" dirty="0"/>
              <a:t>); </a:t>
            </a:r>
            <a:endParaRPr lang="en-US" altLang="zh-CN" sz="1600" dirty="0"/>
          </a:p>
          <a:p>
            <a:pPr defTabSz="267970"/>
            <a:r>
              <a:rPr lang="zh-CN" altLang="en-US" sz="1600" dirty="0"/>
              <a:t>	</a:t>
            </a:r>
            <a:r>
              <a:rPr lang="en-US" altLang="zh-CN" sz="1600" dirty="0"/>
              <a:t>return 0;	</a:t>
            </a:r>
            <a:endParaRPr lang="en-US" altLang="zh-CN" sz="1600" dirty="0"/>
          </a:p>
          <a:p>
            <a:pPr defTabSz="267970"/>
            <a:r>
              <a:rPr lang="en-US" altLang="zh-CN" sz="1600" dirty="0"/>
              <a:t>}</a:t>
            </a:r>
            <a:endParaRPr lang="en-US" altLang="zh-CN" sz="1600" dirty="0"/>
          </a:p>
          <a:p>
            <a:pPr defTabSz="267970"/>
            <a:endParaRPr lang="zh-CN" altLang="en-US" sz="1600" dirty="0"/>
          </a:p>
          <a:p>
            <a:pPr defTabSz="267970"/>
            <a:r>
              <a:rPr lang="en-US" altLang="zh-CN" sz="1600" dirty="0" err="1"/>
              <a:t>int</a:t>
            </a:r>
            <a:r>
              <a:rPr lang="en-US" altLang="zh-CN" sz="1600" dirty="0"/>
              <a:t> max(</a:t>
            </a:r>
            <a:r>
              <a:rPr lang="en-US" altLang="zh-CN" sz="1600" dirty="0" err="1"/>
              <a:t>int</a:t>
            </a:r>
            <a:r>
              <a:rPr lang="en-US" altLang="zh-CN" sz="1600" dirty="0"/>
              <a:t> </a:t>
            </a:r>
            <a:r>
              <a:rPr lang="en-US" altLang="zh-CN" sz="1600" dirty="0" err="1"/>
              <a:t>x,int</a:t>
            </a:r>
            <a:r>
              <a:rPr lang="en-US" altLang="zh-CN" sz="1600" dirty="0"/>
              <a:t> y)	</a:t>
            </a:r>
            <a:endParaRPr lang="en-US" altLang="zh-CN" sz="1600" dirty="0"/>
          </a:p>
          <a:p>
            <a:pPr defTabSz="267970"/>
            <a:r>
              <a:rPr lang="en-US" altLang="zh-CN" sz="1600" dirty="0">
                <a:solidFill>
                  <a:srgbClr val="008000"/>
                </a:solidFill>
              </a:rPr>
              <a:t> </a:t>
            </a:r>
            <a:r>
              <a:rPr lang="en-US" altLang="zh-CN" sz="1600" dirty="0"/>
              <a:t>{</a:t>
            </a:r>
            <a:endParaRPr lang="en-US" altLang="zh-CN" sz="1600" dirty="0"/>
          </a:p>
          <a:p>
            <a:pPr marL="0" lvl="1" defTabSz="267970"/>
            <a:r>
              <a:rPr lang="zh-CN" altLang="en-US" sz="1600" dirty="0"/>
              <a:t>	</a:t>
            </a:r>
            <a:r>
              <a:rPr lang="en-US" altLang="zh-CN" sz="1600" dirty="0" err="1"/>
              <a:t>int</a:t>
            </a:r>
            <a:r>
              <a:rPr lang="en-US" altLang="zh-CN" sz="1600" dirty="0"/>
              <a:t> z;</a:t>
            </a:r>
            <a:endParaRPr lang="en-US" altLang="zh-CN" sz="1600" dirty="0"/>
          </a:p>
          <a:p>
            <a:pPr marL="0" lvl="1" defTabSz="267970"/>
            <a:r>
              <a:rPr lang="zh-CN" altLang="en-US" sz="1600" dirty="0"/>
              <a:t>	</a:t>
            </a:r>
            <a:r>
              <a:rPr lang="en-US" altLang="zh-CN" sz="1600" dirty="0"/>
              <a:t>if(x&gt;y)z=x;</a:t>
            </a:r>
            <a:endParaRPr lang="en-US" altLang="zh-CN" sz="1600" dirty="0">
              <a:solidFill>
                <a:srgbClr val="008000"/>
              </a:solidFill>
            </a:endParaRPr>
          </a:p>
          <a:p>
            <a:pPr marL="0" lvl="1" defTabSz="267970"/>
            <a:r>
              <a:rPr lang="zh-CN" altLang="en-US" sz="1600" dirty="0"/>
              <a:t>	</a:t>
            </a:r>
            <a:r>
              <a:rPr lang="en-US" altLang="zh-CN" sz="1600" dirty="0"/>
              <a:t>else z=y;	</a:t>
            </a:r>
            <a:endParaRPr lang="en-US" altLang="zh-CN" sz="1600" dirty="0"/>
          </a:p>
          <a:p>
            <a:pPr marL="0" lvl="1" defTabSz="267970"/>
            <a:r>
              <a:rPr lang="zh-CN" altLang="en-US" sz="1600" dirty="0"/>
              <a:t> 	</a:t>
            </a:r>
            <a:r>
              <a:rPr lang="en-US" altLang="zh-CN" sz="1600" dirty="0"/>
              <a:t>return(z);</a:t>
            </a:r>
            <a:endParaRPr lang="en-US" altLang="zh-CN" sz="1600" dirty="0"/>
          </a:p>
          <a:p>
            <a:pPr marL="0" lvl="1" defTabSz="267970"/>
            <a:r>
              <a:rPr lang="en-US" altLang="zh-CN" sz="1600" dirty="0"/>
              <a:t>}</a:t>
            </a:r>
            <a:endParaRPr lang="zh-CN" altLang="en-US" sz="1600" dirty="0">
              <a:solidFill>
                <a:srgbClr val="008000"/>
              </a:solidFill>
            </a:endParaRPr>
          </a:p>
        </p:txBody>
      </p:sp>
      <p:grpSp>
        <p:nvGrpSpPr>
          <p:cNvPr id="22" name="组合 21"/>
          <p:cNvGrpSpPr/>
          <p:nvPr/>
        </p:nvGrpSpPr>
        <p:grpSpPr>
          <a:xfrm>
            <a:off x="7814820" y="1020577"/>
            <a:ext cx="1389223" cy="3437123"/>
            <a:chOff x="10021957" y="1436205"/>
            <a:chExt cx="1852296" cy="4582830"/>
          </a:xfrm>
        </p:grpSpPr>
        <p:sp>
          <p:nvSpPr>
            <p:cNvPr id="5" name="线形标注 1 4"/>
            <p:cNvSpPr/>
            <p:nvPr/>
          </p:nvSpPr>
          <p:spPr>
            <a:xfrm>
              <a:off x="10021957" y="1436205"/>
              <a:ext cx="1759495" cy="321151"/>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预处理指令</a:t>
              </a:r>
              <a:endParaRPr lang="zh-CN" altLang="en-US" sz="1600" dirty="0"/>
            </a:p>
          </p:txBody>
        </p:sp>
        <p:sp>
          <p:nvSpPr>
            <p:cNvPr id="6" name="线形标注 1 5"/>
            <p:cNvSpPr/>
            <p:nvPr/>
          </p:nvSpPr>
          <p:spPr>
            <a:xfrm>
              <a:off x="10021957" y="2002734"/>
              <a:ext cx="1659967" cy="30621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main</a:t>
              </a:r>
              <a:r>
                <a:rPr lang="zh-CN" altLang="en-US" sz="1600" dirty="0"/>
                <a:t>函数</a:t>
              </a:r>
              <a:endParaRPr lang="zh-CN" altLang="en-US" sz="1600" dirty="0"/>
            </a:p>
          </p:txBody>
        </p:sp>
        <p:sp>
          <p:nvSpPr>
            <p:cNvPr id="7" name="线形标注 1 6"/>
            <p:cNvSpPr/>
            <p:nvPr/>
          </p:nvSpPr>
          <p:spPr>
            <a:xfrm>
              <a:off x="10214287" y="5521168"/>
              <a:ext cx="1659966" cy="497867"/>
            </a:xfrm>
            <a:prstGeom prst="borderCallout1">
              <a:avLst>
                <a:gd name="adj1" fmla="val 18750"/>
                <a:gd name="adj2" fmla="val -8333"/>
                <a:gd name="adj3" fmla="val 35036"/>
                <a:gd name="adj4" fmla="val -555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自定义函数</a:t>
              </a:r>
              <a:endParaRPr lang="zh-CN" altLang="en-US" sz="1600" dirty="0"/>
            </a:p>
          </p:txBody>
        </p:sp>
      </p:grpSp>
      <p:grpSp>
        <p:nvGrpSpPr>
          <p:cNvPr id="23" name="组合 22"/>
          <p:cNvGrpSpPr/>
          <p:nvPr/>
        </p:nvGrpSpPr>
        <p:grpSpPr>
          <a:xfrm>
            <a:off x="7390152" y="2318035"/>
            <a:ext cx="1813892" cy="1663070"/>
            <a:chOff x="10517780" y="2240758"/>
            <a:chExt cx="1991645" cy="1609905"/>
          </a:xfrm>
        </p:grpSpPr>
        <p:sp>
          <p:nvSpPr>
            <p:cNvPr id="8" name="线形标注 1 7"/>
            <p:cNvSpPr/>
            <p:nvPr/>
          </p:nvSpPr>
          <p:spPr>
            <a:xfrm>
              <a:off x="11025183" y="2240758"/>
              <a:ext cx="1484242" cy="25448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库函数调用</a:t>
              </a:r>
              <a:endParaRPr lang="zh-CN" altLang="en-US" sz="1600" dirty="0"/>
            </a:p>
          </p:txBody>
        </p:sp>
        <p:sp>
          <p:nvSpPr>
            <p:cNvPr id="9" name="线形标注 1 8"/>
            <p:cNvSpPr/>
            <p:nvPr/>
          </p:nvSpPr>
          <p:spPr>
            <a:xfrm>
              <a:off x="10517780" y="3353217"/>
              <a:ext cx="1484243" cy="497446"/>
            </a:xfrm>
            <a:prstGeom prst="borderCallout1">
              <a:avLst>
                <a:gd name="adj1" fmla="val 18750"/>
                <a:gd name="adj2" fmla="val -8333"/>
                <a:gd name="adj3" fmla="val -117658"/>
                <a:gd name="adj4" fmla="val -588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自定义函数调用</a:t>
              </a:r>
              <a:endParaRPr lang="zh-CN" altLang="en-US" sz="1600" dirty="0"/>
            </a:p>
          </p:txBody>
        </p:sp>
      </p:grpSp>
      <p:sp>
        <p:nvSpPr>
          <p:cNvPr id="11" name="矩形 10"/>
          <p:cNvSpPr/>
          <p:nvPr/>
        </p:nvSpPr>
        <p:spPr>
          <a:xfrm>
            <a:off x="195944" y="3611631"/>
            <a:ext cx="5342640" cy="1170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int      	max   	(int	            x,               int	           y)</a:t>
            </a:r>
            <a:endParaRPr lang="en-US" altLang="zh-CN" sz="1600" dirty="0"/>
          </a:p>
          <a:p>
            <a:r>
              <a:rPr lang="zh-CN" altLang="en-US" sz="1600" dirty="0"/>
              <a:t>↓</a:t>
            </a:r>
            <a:r>
              <a:rPr lang="en-US" altLang="zh-CN" sz="1600" dirty="0"/>
              <a:t>	</a:t>
            </a:r>
            <a:r>
              <a:rPr lang="zh-CN" altLang="en-US" sz="1600" dirty="0"/>
              <a:t>            ↓</a:t>
            </a:r>
            <a:r>
              <a:rPr lang="en-US" altLang="zh-CN" sz="1600" dirty="0"/>
              <a:t>	</a:t>
            </a:r>
            <a:r>
              <a:rPr lang="zh-CN" altLang="en-US" sz="1600" dirty="0"/>
              <a:t>            ↓</a:t>
            </a:r>
            <a:r>
              <a:rPr lang="en-US" altLang="zh-CN" sz="1600" dirty="0"/>
              <a:t>	           </a:t>
            </a:r>
            <a:r>
              <a:rPr lang="zh-CN" altLang="en-US" sz="1600" dirty="0"/>
              <a:t>↓</a:t>
            </a:r>
            <a:r>
              <a:rPr lang="en-US" altLang="zh-CN" sz="1600" dirty="0"/>
              <a:t>	          </a:t>
            </a:r>
            <a:r>
              <a:rPr lang="zh-CN" altLang="en-US" sz="1600" dirty="0"/>
              <a:t> ↓</a:t>
            </a:r>
            <a:r>
              <a:rPr lang="en-US" altLang="zh-CN" sz="1600" dirty="0"/>
              <a:t>	          </a:t>
            </a:r>
            <a:r>
              <a:rPr lang="zh-CN" altLang="en-US" sz="1600" dirty="0"/>
              <a:t>↓</a:t>
            </a:r>
            <a:endParaRPr lang="en-US" altLang="zh-CN" sz="1600" dirty="0"/>
          </a:p>
          <a:p>
            <a:r>
              <a:rPr lang="zh-CN" altLang="en-US" sz="1600" dirty="0"/>
              <a:t>函数类型</a:t>
            </a:r>
            <a:r>
              <a:rPr lang="en-US" altLang="zh-CN" sz="1600" dirty="0"/>
              <a:t>	</a:t>
            </a:r>
            <a:r>
              <a:rPr lang="zh-CN" altLang="en-US" sz="1600" dirty="0"/>
              <a:t>函数名</a:t>
            </a:r>
            <a:r>
              <a:rPr lang="en-US" altLang="zh-CN" sz="1600" dirty="0"/>
              <a:t>	</a:t>
            </a:r>
            <a:r>
              <a:rPr lang="zh-CN" altLang="en-US" sz="1600" dirty="0"/>
              <a:t>参数类型</a:t>
            </a:r>
            <a:r>
              <a:rPr lang="en-US" altLang="zh-CN" sz="1600" dirty="0"/>
              <a:t>	</a:t>
            </a:r>
            <a:r>
              <a:rPr lang="zh-CN" altLang="en-US" sz="1600" dirty="0"/>
              <a:t>参数名</a:t>
            </a:r>
            <a:r>
              <a:rPr lang="en-US" altLang="zh-CN" sz="1600" dirty="0"/>
              <a:t>	</a:t>
            </a:r>
            <a:r>
              <a:rPr lang="zh-CN" altLang="en-US" sz="1600" dirty="0"/>
              <a:t>参数类型</a:t>
            </a:r>
            <a:r>
              <a:rPr lang="en-US" altLang="zh-CN" sz="1600" dirty="0"/>
              <a:t>	</a:t>
            </a:r>
            <a:r>
              <a:rPr lang="zh-CN" altLang="en-US" sz="1600" dirty="0"/>
              <a:t>参数名</a:t>
            </a:r>
            <a:endParaRPr lang="zh-CN" altLang="en-US" sz="1600" dirty="0"/>
          </a:p>
        </p:txBody>
      </p:sp>
      <p:sp>
        <p:nvSpPr>
          <p:cNvPr id="12" name="任意多边形 11"/>
          <p:cNvSpPr/>
          <p:nvPr/>
        </p:nvSpPr>
        <p:spPr>
          <a:xfrm>
            <a:off x="5531126" y="3615360"/>
            <a:ext cx="439806" cy="1162879"/>
          </a:xfrm>
          <a:custGeom>
            <a:avLst/>
            <a:gdLst>
              <a:gd name="connsiteX0" fmla="*/ 566530 w 586408"/>
              <a:gd name="connsiteY0" fmla="*/ 636105 h 1550505"/>
              <a:gd name="connsiteX1" fmla="*/ 9939 w 586408"/>
              <a:gd name="connsiteY1" fmla="*/ 0 h 1550505"/>
              <a:gd name="connsiteX2" fmla="*/ 0 w 586408"/>
              <a:gd name="connsiteY2" fmla="*/ 1550505 h 1550505"/>
              <a:gd name="connsiteX3" fmla="*/ 586408 w 586408"/>
              <a:gd name="connsiteY3" fmla="*/ 874644 h 1550505"/>
              <a:gd name="connsiteX4" fmla="*/ 566530 w 586408"/>
              <a:gd name="connsiteY4" fmla="*/ 636105 h 1550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408" h="1550505">
                <a:moveTo>
                  <a:pt x="566530" y="636105"/>
                </a:moveTo>
                <a:lnTo>
                  <a:pt x="9939" y="0"/>
                </a:lnTo>
                <a:lnTo>
                  <a:pt x="0" y="1550505"/>
                </a:lnTo>
                <a:lnTo>
                  <a:pt x="586408" y="874644"/>
                </a:lnTo>
                <a:lnTo>
                  <a:pt x="566530" y="636105"/>
                </a:lnTo>
                <a:close/>
              </a:path>
            </a:pathLst>
          </a:custGeom>
          <a:gradFill flip="none" rotWithShape="1">
            <a:gsLst>
              <a:gs pos="0">
                <a:schemeClr val="accent1"/>
              </a:gs>
              <a:gs pos="50000">
                <a:schemeClr val="accent1">
                  <a:lumMod val="60000"/>
                  <a:lumOff val="40000"/>
                </a:schemeClr>
              </a:gs>
              <a:gs pos="100000">
                <a:schemeClr val="accent3">
                  <a:lumMod val="40000"/>
                  <a:lumOff val="60000"/>
                </a:schemeClr>
              </a:gs>
            </a:gsLst>
            <a:lin ang="0" scaled="1"/>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sz="1350"/>
          </a:p>
        </p:txBody>
      </p:sp>
      <p:grpSp>
        <p:nvGrpSpPr>
          <p:cNvPr id="24" name="组合 23"/>
          <p:cNvGrpSpPr/>
          <p:nvPr/>
        </p:nvGrpSpPr>
        <p:grpSpPr>
          <a:xfrm>
            <a:off x="5956024" y="4092437"/>
            <a:ext cx="1133061" cy="1358140"/>
            <a:chOff x="7941365" y="4313583"/>
            <a:chExt cx="1510748" cy="1321904"/>
          </a:xfrm>
        </p:grpSpPr>
        <p:sp>
          <p:nvSpPr>
            <p:cNvPr id="10" name="矩形 9"/>
            <p:cNvSpPr/>
            <p:nvPr/>
          </p:nvSpPr>
          <p:spPr>
            <a:xfrm>
              <a:off x="7941365" y="4313583"/>
              <a:ext cx="1510748" cy="278295"/>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350" dirty="0">
                  <a:effectLst>
                    <a:outerShdw blurRad="38100" dist="38100" dir="2700000" algn="tl">
                      <a:srgbClr val="000000">
                        <a:alpha val="43137"/>
                      </a:srgbClr>
                    </a:outerShdw>
                  </a:effectLst>
                </a:rPr>
                <a:t>函数首部</a:t>
              </a:r>
              <a:endParaRPr lang="zh-CN" altLang="en-US" sz="1350" dirty="0">
                <a:effectLst>
                  <a:outerShdw blurRad="38100" dist="38100" dir="2700000" algn="tl">
                    <a:srgbClr val="000000">
                      <a:alpha val="43137"/>
                    </a:srgbClr>
                  </a:outerShdw>
                </a:effectLst>
              </a:endParaRPr>
            </a:p>
          </p:txBody>
        </p:sp>
        <p:sp>
          <p:nvSpPr>
            <p:cNvPr id="13" name="矩形 12"/>
            <p:cNvSpPr/>
            <p:nvPr/>
          </p:nvSpPr>
          <p:spPr>
            <a:xfrm>
              <a:off x="7941365" y="4800600"/>
              <a:ext cx="1510748" cy="834887"/>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350" dirty="0">
                  <a:effectLst>
                    <a:outerShdw blurRad="38100" dist="38100" dir="2700000" algn="tl">
                      <a:srgbClr val="000000">
                        <a:alpha val="43137"/>
                      </a:srgbClr>
                    </a:outerShdw>
                  </a:effectLst>
                </a:rPr>
                <a:t>函数体</a:t>
              </a:r>
              <a:endParaRPr lang="zh-CN" altLang="en-US" sz="1350" dirty="0">
                <a:effectLst>
                  <a:outerShdw blurRad="38100" dist="38100" dir="2700000" algn="tl">
                    <a:srgbClr val="000000">
                      <a:alpha val="43137"/>
                    </a:srgbClr>
                  </a:outerShdw>
                </a:effectLst>
              </a:endParaRPr>
            </a:p>
          </p:txBody>
        </p:sp>
      </p:grpSp>
      <p:grpSp>
        <p:nvGrpSpPr>
          <p:cNvPr id="25" name="组合 24"/>
          <p:cNvGrpSpPr/>
          <p:nvPr/>
        </p:nvGrpSpPr>
        <p:grpSpPr>
          <a:xfrm>
            <a:off x="6199531" y="4460318"/>
            <a:ext cx="1813893" cy="952208"/>
            <a:chOff x="8266041" y="4804091"/>
            <a:chExt cx="2418524" cy="818070"/>
          </a:xfrm>
        </p:grpSpPr>
        <p:sp>
          <p:nvSpPr>
            <p:cNvPr id="16" name="矩形 15"/>
            <p:cNvSpPr/>
            <p:nvPr/>
          </p:nvSpPr>
          <p:spPr>
            <a:xfrm>
              <a:off x="8266042" y="480409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600" dirty="0">
                  <a:solidFill>
                    <a:schemeClr val="tx1"/>
                  </a:solidFill>
                  <a:effectLst>
                    <a:outerShdw blurRad="38100" dist="38100" dir="2700000" algn="tl">
                      <a:srgbClr val="000000">
                        <a:alpha val="43137"/>
                      </a:srgbClr>
                    </a:outerShdw>
                  </a:effectLst>
                </a:rPr>
                <a:t>声明部分</a:t>
              </a:r>
              <a:endParaRPr lang="zh-CN" altLang="en-US" sz="1600" dirty="0">
                <a:solidFill>
                  <a:schemeClr val="tx1"/>
                </a:solidFill>
                <a:effectLst>
                  <a:outerShdw blurRad="38100" dist="38100" dir="2700000" algn="tl">
                    <a:srgbClr val="000000">
                      <a:alpha val="43137"/>
                    </a:srgbClr>
                  </a:outerShdw>
                </a:effectLst>
              </a:endParaRPr>
            </a:p>
          </p:txBody>
        </p:sp>
        <p:sp>
          <p:nvSpPr>
            <p:cNvPr id="17" name="矩形 16"/>
            <p:cNvSpPr/>
            <p:nvPr/>
          </p:nvSpPr>
          <p:spPr>
            <a:xfrm>
              <a:off x="8266041" y="501678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600" dirty="0">
                  <a:solidFill>
                    <a:schemeClr val="tx1"/>
                  </a:solidFill>
                  <a:effectLst>
                    <a:outerShdw blurRad="38100" dist="38100" dir="2700000" algn="tl">
                      <a:srgbClr val="000000">
                        <a:alpha val="43137"/>
                      </a:srgbClr>
                    </a:outerShdw>
                  </a:effectLst>
                </a:rPr>
                <a:t>执行部分</a:t>
              </a:r>
              <a:endParaRPr lang="zh-CN" altLang="en-US" sz="1600" dirty="0">
                <a:solidFill>
                  <a:schemeClr val="tx1"/>
                </a:solidFill>
                <a:effectLst>
                  <a:outerShdw blurRad="38100" dist="38100" dir="2700000" algn="tl">
                    <a:srgbClr val="000000">
                      <a:alpha val="43137"/>
                    </a:srgbClr>
                  </a:outerShdw>
                </a:effectLst>
              </a:endParaRPr>
            </a:p>
          </p:txBody>
        </p:sp>
        <p:sp>
          <p:nvSpPr>
            <p:cNvPr id="18" name="矩形 17"/>
            <p:cNvSpPr/>
            <p:nvPr/>
          </p:nvSpPr>
          <p:spPr>
            <a:xfrm>
              <a:off x="8266041" y="522947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600" dirty="0">
                  <a:solidFill>
                    <a:schemeClr val="tx1"/>
                  </a:solidFill>
                  <a:effectLst>
                    <a:outerShdw blurRad="38100" dist="38100" dir="2700000" algn="tl">
                      <a:srgbClr val="000000">
                        <a:alpha val="43137"/>
                      </a:srgbClr>
                    </a:outerShdw>
                  </a:effectLst>
                </a:rPr>
                <a:t>执行部分</a:t>
              </a:r>
              <a:endParaRPr lang="zh-CN" altLang="en-US" sz="1600" dirty="0">
                <a:solidFill>
                  <a:schemeClr val="tx1"/>
                </a:solidFill>
                <a:effectLst>
                  <a:outerShdw blurRad="38100" dist="38100" dir="2700000" algn="tl">
                    <a:srgbClr val="000000">
                      <a:alpha val="43137"/>
                    </a:srgbClr>
                  </a:outerShdw>
                </a:effectLst>
              </a:endParaRPr>
            </a:p>
          </p:txBody>
        </p:sp>
        <p:sp>
          <p:nvSpPr>
            <p:cNvPr id="19" name="矩形 18"/>
            <p:cNvSpPr/>
            <p:nvPr/>
          </p:nvSpPr>
          <p:spPr>
            <a:xfrm>
              <a:off x="8266041" y="5442161"/>
              <a:ext cx="2418523" cy="180000"/>
            </a:xfrm>
            <a:prstGeom prst="rect">
              <a:avLst/>
            </a:prstGeom>
            <a:solidFill>
              <a:schemeClr val="accent1">
                <a:alpha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r"/>
              <a:r>
                <a:rPr lang="zh-CN" altLang="en-US" sz="1600" dirty="0">
                  <a:solidFill>
                    <a:schemeClr val="tx1"/>
                  </a:solidFill>
                  <a:effectLst>
                    <a:outerShdw blurRad="38100" dist="38100" dir="2700000" algn="tl">
                      <a:srgbClr val="000000">
                        <a:alpha val="43137"/>
                      </a:srgbClr>
                    </a:outerShdw>
                  </a:effectLst>
                </a:rPr>
                <a:t>执行部分</a:t>
              </a:r>
              <a:endParaRPr lang="zh-CN" altLang="en-US" sz="1600" dirty="0">
                <a:solidFill>
                  <a:schemeClr val="tx1"/>
                </a:solidFill>
                <a:effectLst>
                  <a:outerShdw blurRad="38100" dist="38100" dir="2700000" algn="tl">
                    <a:srgbClr val="000000">
                      <a:alpha val="43137"/>
                    </a:srgbClr>
                  </a:outerShdw>
                </a:effectLst>
              </a:endParaRPr>
            </a:p>
          </p:txBody>
        </p:sp>
      </p:grpSp>
      <p:sp>
        <p:nvSpPr>
          <p:cNvPr id="26" name="矩形 25"/>
          <p:cNvSpPr/>
          <p:nvPr/>
        </p:nvSpPr>
        <p:spPr>
          <a:xfrm>
            <a:off x="195944" y="147137"/>
            <a:ext cx="18157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课前回顾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12"/>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SubTitle_1"/>
          <p:cNvSpPr txBox="1"/>
          <p:nvPr>
            <p:custDataLst>
              <p:tags r:id="rId1"/>
            </p:custDataLst>
          </p:nvPr>
        </p:nvSpPr>
        <p:spPr>
          <a:xfrm>
            <a:off x="383177" y="851573"/>
            <a:ext cx="8608306" cy="1221068"/>
          </a:xfrm>
          <a:prstGeom prst="rect">
            <a:avLst/>
          </a:prstGeom>
          <a:noFill/>
        </p:spPr>
        <p:txBody>
          <a:bodyPr anchor="ctr">
            <a:noAutofit/>
          </a:bodyPr>
          <a:lstStyle/>
          <a:p>
            <a:pPr>
              <a:lnSpc>
                <a:spcPct val="120000"/>
              </a:lnSpc>
              <a:spcBef>
                <a:spcPts val="1200"/>
              </a:spcBef>
              <a:spcAft>
                <a:spcPts val="600"/>
              </a:spcAft>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上例的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语言编写的程序是</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源程序</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怎么运行这个源程序呢？</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6"/>
          <p:cNvSpPr txBox="1"/>
          <p:nvPr/>
        </p:nvSpPr>
        <p:spPr>
          <a:xfrm>
            <a:off x="444137" y="2297773"/>
            <a:ext cx="8029303" cy="1057725"/>
          </a:xfrm>
          <a:prstGeom prst="rect">
            <a:avLst/>
          </a:prstGeom>
          <a:noFill/>
        </p:spPr>
        <p:txBody>
          <a:bodyPr wrap="square">
            <a:spAutoFit/>
          </a:bodyPr>
          <a:lstStyle/>
          <a:p>
            <a:pPr>
              <a:lnSpc>
                <a:spcPct val="120000"/>
              </a:lnSpc>
              <a:spcBef>
                <a:spcPts val="1200"/>
              </a:spcBef>
              <a:spcAft>
                <a:spcPts val="600"/>
              </a:spcAft>
              <a:defRPr/>
            </a:pP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计算机不能直接识别和执行用</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高级语言写的指令</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，必须用</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编译程序</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（编译器）把</a:t>
            </a:r>
            <a:r>
              <a:rPr lang="en-US" altLang="zh-CN" sz="18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源程序翻译成二进制形式的</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目标程序</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，然后再将该</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目标程序</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与</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系统的函数库</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以及其他目标程序</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连接起来</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，形成</a:t>
            </a:r>
            <a:r>
              <a:rPr lang="zh-CN" altLang="en-US" sz="1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可执行的目标程序</a:t>
            </a:r>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p:cNvSpPr txBox="1"/>
          <p:nvPr/>
        </p:nvSpPr>
        <p:spPr>
          <a:xfrm>
            <a:off x="444137" y="3502503"/>
            <a:ext cx="5490754" cy="1170898"/>
          </a:xfrm>
          <a:prstGeom prst="rect">
            <a:avLst/>
          </a:prstGeom>
          <a:noFill/>
        </p:spPr>
        <p:txBody>
          <a:bodyPr wrap="square">
            <a:spAutoFit/>
          </a:bodyPr>
          <a:lstStyle/>
          <a:p>
            <a:pPr>
              <a:lnSpc>
                <a:spcPct val="120000"/>
              </a:lnSpc>
              <a:spcBef>
                <a:spcPts val="1200"/>
              </a:spcBef>
              <a:spcAft>
                <a:spcPts val="600"/>
              </a:spcAft>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概括一下编译和运行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语言的步骤：</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P11-13</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195944" y="147137"/>
            <a:ext cx="1815737" cy="561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课前回顾</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9930" y="338383"/>
            <a:ext cx="7454537" cy="3863302"/>
          </a:xfrm>
          <a:prstGeom prst="rect">
            <a:avLst/>
          </a:prstGeom>
          <a:noFill/>
        </p:spPr>
        <p:txBody>
          <a:bodyPr wrap="square">
            <a:spAutoFit/>
          </a:bodyPr>
          <a:lstStyle/>
          <a:p>
            <a:pPr>
              <a:lnSpc>
                <a:spcPct val="120000"/>
              </a:lnSpc>
              <a:spcBef>
                <a:spcPts val="1200"/>
              </a:spcBef>
              <a:spcAft>
                <a:spcPts val="600"/>
              </a:spcAft>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语言上机指南</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学习辅导教材  使用教程！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zh-CN" altLang="en-US" sz="2400" dirty="0">
                <a:solidFill>
                  <a:srgbClr val="FF0000"/>
                </a:solidFill>
                <a:highlight>
                  <a:srgbClr val="FFFF00"/>
                </a:highlight>
                <a:latin typeface="Times New Roman" panose="02020603050405020304" pitchFamily="18" charset="0"/>
                <a:ea typeface="黑体" panose="02010609060101010101" pitchFamily="49" charset="-122"/>
                <a:cs typeface="Times New Roman" panose="02020603050405020304" pitchFamily="18" charset="0"/>
              </a:rPr>
              <a:t>第</a:t>
            </a:r>
            <a:r>
              <a:rPr lang="en-US" altLang="zh-CN" sz="2400" dirty="0">
                <a:solidFill>
                  <a:srgbClr val="FF0000"/>
                </a:solidFill>
                <a:highlight>
                  <a:srgbClr val="FFFF00"/>
                </a:highlight>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solidFill>
                  <a:srgbClr val="FF0000"/>
                </a:solidFill>
                <a:highlight>
                  <a:srgbClr val="FFFF00"/>
                </a:highlight>
                <a:latin typeface="Times New Roman" panose="02020603050405020304" pitchFamily="18" charset="0"/>
                <a:ea typeface="黑体" panose="02010609060101010101" pitchFamily="49" charset="-122"/>
                <a:cs typeface="Times New Roman" panose="02020603050405020304" pitchFamily="18" charset="0"/>
              </a:rPr>
              <a:t>部分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P239-248</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Windows</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环境下使用的</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Visual C++ 6.0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运行程序</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Visual Studio 2010</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20000"/>
              </a:lnSpc>
              <a:spcBef>
                <a:spcPts val="1200"/>
              </a:spcBef>
              <a:spcAft>
                <a:spcPts val="600"/>
              </a:spcAft>
              <a:defRPr/>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下载安装包安装！</a:t>
            </a:r>
            <a:endPar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539930" y="4361543"/>
            <a:ext cx="7794172" cy="2062103"/>
          </a:xfrm>
          <a:prstGeom prst="rect">
            <a:avLst/>
          </a:prstGeom>
          <a:noFill/>
        </p:spPr>
        <p:txBody>
          <a:bodyPr wrap="square">
            <a:spAutoFit/>
          </a:bodyPr>
          <a:lstStyle/>
          <a:p>
            <a:pPr marL="285750" indent="-285750">
              <a:buFont typeface="Wingdings" panose="05000000000000000000" pitchFamily="2" charset="2"/>
              <a:buChar char="p"/>
            </a:pPr>
            <a:r>
              <a:rPr lang="en-US" altLang="zh-CN" sz="1600" dirty="0"/>
              <a:t>Visual C++ 6.0</a:t>
            </a:r>
            <a:endParaRPr lang="en-US" altLang="zh-CN" sz="1600" dirty="0"/>
          </a:p>
          <a:p>
            <a:r>
              <a:rPr lang="en-US" altLang="zh-CN" sz="1600" dirty="0"/>
              <a:t>https://pan.baidu.com/s/1qDKJQHXf29XqxBe8hfhQaQ</a:t>
            </a:r>
            <a:endParaRPr lang="en-US" altLang="zh-CN" sz="1600" dirty="0"/>
          </a:p>
          <a:p>
            <a:r>
              <a:rPr lang="zh-CN" altLang="en-US" sz="1600" dirty="0"/>
              <a:t>提取码</a:t>
            </a:r>
            <a:r>
              <a:rPr lang="en-US" altLang="zh-CN" sz="1600" dirty="0"/>
              <a:t>:6bxk</a:t>
            </a:r>
            <a:endParaRPr lang="en-US" altLang="zh-CN" sz="1600" dirty="0"/>
          </a:p>
          <a:p>
            <a:r>
              <a:rPr lang="zh-CN" altLang="en-US" sz="1600" dirty="0"/>
              <a:t>安装教程：</a:t>
            </a:r>
            <a:r>
              <a:rPr lang="en-US" altLang="zh-CN" sz="1600" dirty="0"/>
              <a:t>https://mp.weixin.qq.com/s/6gB1Q5RIzPhzIpG6xwybew</a:t>
            </a:r>
            <a:endParaRPr lang="en-US" altLang="zh-CN" sz="1600" dirty="0"/>
          </a:p>
          <a:p>
            <a:pPr marL="285750" indent="-285750">
              <a:buFont typeface="Wingdings" panose="05000000000000000000" pitchFamily="2" charset="2"/>
              <a:buChar char="p"/>
            </a:pPr>
            <a:r>
              <a:rPr lang="en-US" altLang="zh-CN" sz="1600" dirty="0"/>
              <a:t>VS 2010</a:t>
            </a:r>
            <a:r>
              <a:rPr lang="zh-CN" altLang="en-US" sz="1600" dirty="0"/>
              <a:t>（</a:t>
            </a:r>
            <a:r>
              <a:rPr lang="en-US" altLang="zh-CN" sz="1600" dirty="0"/>
              <a:t>32/64</a:t>
            </a:r>
            <a:r>
              <a:rPr lang="zh-CN" altLang="en-US" sz="1600" dirty="0"/>
              <a:t>位）下载链接：</a:t>
            </a:r>
            <a:endParaRPr lang="zh-CN" altLang="en-US" sz="1600" dirty="0"/>
          </a:p>
          <a:p>
            <a:r>
              <a:rPr lang="zh-CN" altLang="en-US" sz="1600" dirty="0"/>
              <a:t>百度网盘：</a:t>
            </a:r>
            <a:r>
              <a:rPr lang="en-US" altLang="zh-CN" sz="1600" dirty="0"/>
              <a:t>http://pan.baidu.com/s/1bpg0fwj</a:t>
            </a:r>
            <a:endParaRPr lang="en-US" altLang="zh-CN" sz="1600" dirty="0"/>
          </a:p>
          <a:p>
            <a:r>
              <a:rPr lang="zh-CN" altLang="en-US" sz="1600" dirty="0"/>
              <a:t>提取密码：</a:t>
            </a:r>
            <a:r>
              <a:rPr lang="en-US" altLang="zh-CN" sz="1600" dirty="0"/>
              <a:t>o8vq</a:t>
            </a:r>
            <a:endParaRPr lang="en-US" altLang="zh-CN" sz="1600" dirty="0"/>
          </a:p>
          <a:p>
            <a:r>
              <a:rPr lang="zh-CN" altLang="en-US" sz="1600" dirty="0"/>
              <a:t>安装教程：</a:t>
            </a:r>
            <a:r>
              <a:rPr lang="en-US" altLang="zh-CN" sz="1600" dirty="0"/>
              <a:t>https://mp.weixin.qq.com/s/qfHpCn8seE_ffsBo5d2BLQ</a:t>
            </a:r>
            <a:endParaRPr lang="zh-CN" alt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duotone>
              <a:schemeClr val="accent3">
                <a:shade val="45000"/>
                <a:satMod val="135000"/>
              </a:schemeClr>
              <a:prstClr val="white"/>
            </a:duotone>
            <a:extLst>
              <a:ext uri="{BEBA8EAE-BF5A-486C-A8C5-ECC9F3942E4B}">
                <a14:imgProps xmlns:a14="http://schemas.microsoft.com/office/drawing/2010/main">
                  <a14:imgLayer r:embed="rId2">
                    <a14:imgEffect>
                      <a14:sharpenSoften amount="50000"/>
                    </a14:imgEffect>
                  </a14:imgLayer>
                </a14:imgProps>
              </a:ext>
            </a:extLst>
          </a:blip>
          <a:stretch>
            <a:fillRect/>
          </a:stretch>
        </p:blipFill>
        <p:spPr>
          <a:xfrm>
            <a:off x="1214699" y="1968501"/>
            <a:ext cx="1863680" cy="2781612"/>
          </a:xfrm>
          <a:prstGeom prst="ellipse">
            <a:avLst/>
          </a:prstGeom>
          <a:blipFill dpi="0" rotWithShape="1">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01600">
            <a:solidFill>
              <a:schemeClr val="accent1"/>
            </a:solidFill>
          </a:ln>
        </p:spPr>
      </p:pic>
      <p:sp>
        <p:nvSpPr>
          <p:cNvPr id="25" name="MH_Text_1"/>
          <p:cNvSpPr txBox="1"/>
          <p:nvPr>
            <p:custDataLst>
              <p:tags r:id="rId4"/>
            </p:custDataLst>
          </p:nvPr>
        </p:nvSpPr>
        <p:spPr>
          <a:xfrm>
            <a:off x="4503899" y="1968502"/>
            <a:ext cx="4050823" cy="3269065"/>
          </a:xfrm>
          <a:prstGeom prst="rect">
            <a:avLst/>
          </a:prstGeom>
          <a:noFill/>
        </p:spPr>
        <p:txBody>
          <a:bodyPr>
            <a:normAutofit/>
          </a:bodyPr>
          <a:lstStyle/>
          <a:p>
            <a:pPr>
              <a:lnSpc>
                <a:spcPct val="150000"/>
              </a:lnSpc>
              <a:spcAft>
                <a:spcPts val="600"/>
              </a:spcAft>
              <a:defRPr/>
            </a:pPr>
            <a:r>
              <a:rPr lang="zh-CN" altLang="en-US" dirty="0">
                <a:solidFill>
                  <a:schemeClr val="accent1"/>
                </a:solidFill>
              </a:rPr>
              <a:t>数据结构</a:t>
            </a:r>
            <a:endParaRPr lang="en-US" altLang="zh-CN" dirty="0">
              <a:solidFill>
                <a:schemeClr val="accent1"/>
              </a:solidFill>
            </a:endParaRPr>
          </a:p>
          <a:p>
            <a:pPr>
              <a:lnSpc>
                <a:spcPct val="150000"/>
              </a:lnSpc>
              <a:spcAft>
                <a:spcPts val="600"/>
              </a:spcAft>
              <a:defRPr/>
            </a:pPr>
            <a:r>
              <a:rPr lang="zh-CN" altLang="en-US" dirty="0"/>
              <a:t>对数据的描述。在程序中要指定用到哪些数据，以及这些数据的类型和数据的组织形式。</a:t>
            </a:r>
            <a:endParaRPr lang="en-US" altLang="zh-CN" dirty="0"/>
          </a:p>
          <a:p>
            <a:pPr>
              <a:lnSpc>
                <a:spcPct val="150000"/>
              </a:lnSpc>
              <a:spcAft>
                <a:spcPts val="600"/>
              </a:spcAft>
              <a:defRPr/>
            </a:pPr>
            <a:r>
              <a:rPr lang="zh-CN" altLang="en-US" dirty="0">
                <a:solidFill>
                  <a:schemeClr val="accent1"/>
                </a:solidFill>
              </a:rPr>
              <a:t>算法</a:t>
            </a:r>
            <a:endParaRPr lang="en-US" altLang="zh-CN" dirty="0">
              <a:solidFill>
                <a:schemeClr val="accent1"/>
              </a:solidFill>
            </a:endParaRPr>
          </a:p>
          <a:p>
            <a:pPr>
              <a:lnSpc>
                <a:spcPct val="150000"/>
              </a:lnSpc>
              <a:spcAft>
                <a:spcPts val="600"/>
              </a:spcAft>
              <a:defRPr/>
            </a:pPr>
            <a:r>
              <a:rPr lang="zh-CN" altLang="en-US" dirty="0"/>
              <a:t>对操作的描述。即要求计算机进行操作的步骤</a:t>
            </a:r>
            <a:endParaRPr lang="zh-CN" altLang="en-US" dirty="0"/>
          </a:p>
        </p:txBody>
      </p:sp>
      <p:sp>
        <p:nvSpPr>
          <p:cNvPr id="26" name="MH_SubTitle_1"/>
          <p:cNvSpPr txBox="1"/>
          <p:nvPr>
            <p:custDataLst>
              <p:tags r:id="rId5"/>
            </p:custDataLst>
          </p:nvPr>
        </p:nvSpPr>
        <p:spPr>
          <a:xfrm>
            <a:off x="4432780" y="1186851"/>
            <a:ext cx="4314981" cy="635000"/>
          </a:xfrm>
          <a:prstGeom prst="rect">
            <a:avLst/>
          </a:prstGeom>
          <a:noFill/>
        </p:spPr>
        <p:txBody>
          <a:bodyPr anchor="ctr">
            <a:noAutofit/>
          </a:bodyPr>
          <a:lstStyle/>
          <a:p>
            <a:pPr>
              <a:lnSpc>
                <a:spcPct val="120000"/>
              </a:lnSpc>
              <a:spcBef>
                <a:spcPts val="1200"/>
              </a:spcBef>
              <a:spcAft>
                <a:spcPts val="600"/>
              </a:spcAft>
              <a:defRPr/>
            </a:pPr>
            <a:r>
              <a:rPr lang="zh-CN" altLang="en-US" sz="3200" dirty="0">
                <a:latin typeface="微软雅黑" panose="020B0503020204020204" pitchFamily="34" charset="-122"/>
                <a:ea typeface="微软雅黑" panose="020B0503020204020204" pitchFamily="34" charset="-122"/>
              </a:rPr>
              <a:t>算法</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数据结构</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程序</a:t>
            </a:r>
            <a:endParaRPr lang="zh-CN" altLang="en-US" sz="32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1391731" y="4868233"/>
            <a:ext cx="1509623" cy="369332"/>
          </a:xfrm>
          <a:prstGeom prst="rect">
            <a:avLst/>
          </a:prstGeom>
          <a:noFill/>
        </p:spPr>
        <p:txBody>
          <a:bodyPr wrap="square" rtlCol="0">
            <a:spAutoFit/>
          </a:bodyPr>
          <a:lstStyle/>
          <a:p>
            <a:pPr algn="ctr"/>
            <a:r>
              <a:rPr lang="zh-CN" altLang="en-US" dirty="0"/>
              <a:t>沃思</a:t>
            </a:r>
            <a:endParaRPr lang="zh-CN" altLang="en-US" dirty="0"/>
          </a:p>
        </p:txBody>
      </p:sp>
      <p:sp>
        <p:nvSpPr>
          <p:cNvPr id="7" name="文本框 6"/>
          <p:cNvSpPr txBox="1"/>
          <p:nvPr/>
        </p:nvSpPr>
        <p:spPr>
          <a:xfrm>
            <a:off x="1445621" y="5797424"/>
            <a:ext cx="6932025" cy="338554"/>
          </a:xfrm>
          <a:prstGeom prst="rect">
            <a:avLst/>
          </a:prstGeom>
          <a:noFill/>
        </p:spPr>
        <p:txBody>
          <a:bodyPr wrap="square">
            <a:spAutoFit/>
          </a:bodyPr>
          <a:lstStyle/>
          <a:p>
            <a:r>
              <a:rPr lang="zh-CN" altLang="en-US" sz="1600" dirty="0">
                <a:latin typeface="黑体" panose="02010609060101010101" pitchFamily="49" charset="-122"/>
                <a:ea typeface="黑体" panose="02010609060101010101" pitchFamily="49" charset="-122"/>
              </a:rPr>
              <a:t>例：厨师做菜、王者荣耀：选择的英雄及类型（数据结构）、操作（算法）</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bwMode="auto">
          <a:xfrm>
            <a:off x="3334828" y="3262343"/>
            <a:ext cx="1905000" cy="1765300"/>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accent2"/>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线形标注 1 4"/>
          <p:cNvSpPr/>
          <p:nvPr/>
        </p:nvSpPr>
        <p:spPr>
          <a:xfrm flipH="1">
            <a:off x="1296839" y="3076875"/>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算法</a:t>
            </a:r>
            <a:endParaRPr lang="zh-CN" altLang="en-US" dirty="0"/>
          </a:p>
        </p:txBody>
      </p:sp>
      <p:sp>
        <p:nvSpPr>
          <p:cNvPr id="6" name="文本框 5"/>
          <p:cNvSpPr txBox="1"/>
          <p:nvPr/>
        </p:nvSpPr>
        <p:spPr>
          <a:xfrm>
            <a:off x="3778371" y="4627533"/>
            <a:ext cx="1017917" cy="400110"/>
          </a:xfrm>
          <a:prstGeom prst="rect">
            <a:avLst/>
          </a:prstGeom>
          <a:noFill/>
        </p:spPr>
        <p:txBody>
          <a:bodyPr wrap="square" rtlCol="0">
            <a:spAutoFit/>
          </a:bodyPr>
          <a:lstStyle/>
          <a:p>
            <a:pPr algn="ctr"/>
            <a:r>
              <a:rPr lang="zh-CN" altLang="en-US" sz="2000" b="1" dirty="0">
                <a:solidFill>
                  <a:schemeClr val="bg1"/>
                </a:solidFill>
              </a:rPr>
              <a:t>程序员</a:t>
            </a:r>
            <a:endParaRPr lang="zh-CN" altLang="en-US" sz="2000" b="1" dirty="0">
              <a:solidFill>
                <a:schemeClr val="bg1"/>
              </a:solidFill>
            </a:endParaRPr>
          </a:p>
        </p:txBody>
      </p:sp>
      <p:sp>
        <p:nvSpPr>
          <p:cNvPr id="7" name="线形标注 1 6"/>
          <p:cNvSpPr/>
          <p:nvPr/>
        </p:nvSpPr>
        <p:spPr>
          <a:xfrm flipH="1">
            <a:off x="1534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数据结构</a:t>
            </a:r>
            <a:endParaRPr lang="zh-CN" altLang="en-US" dirty="0"/>
          </a:p>
        </p:txBody>
      </p:sp>
      <p:sp>
        <p:nvSpPr>
          <p:cNvPr id="8" name="线形标注 1 7"/>
          <p:cNvSpPr/>
          <p:nvPr/>
        </p:nvSpPr>
        <p:spPr>
          <a:xfrm>
            <a:off x="5417432" y="3048240"/>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语言</a:t>
            </a:r>
            <a:r>
              <a:rPr lang="zh-CN" altLang="en-US" b="1" dirty="0"/>
              <a:t>工具</a:t>
            </a:r>
            <a:endParaRPr lang="zh-CN" altLang="en-US" b="1" dirty="0"/>
          </a:p>
        </p:txBody>
      </p:sp>
      <p:sp>
        <p:nvSpPr>
          <p:cNvPr id="9" name="线形标注 1 8"/>
          <p:cNvSpPr/>
          <p:nvPr/>
        </p:nvSpPr>
        <p:spPr>
          <a:xfrm>
            <a:off x="5239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程序设计方法</a:t>
            </a:r>
            <a:endParaRPr lang="zh-CN" altLang="en-US" dirty="0"/>
          </a:p>
        </p:txBody>
      </p:sp>
      <p:sp>
        <p:nvSpPr>
          <p:cNvPr id="10" name="椭圆 9"/>
          <p:cNvSpPr/>
          <p:nvPr/>
        </p:nvSpPr>
        <p:spPr>
          <a:xfrm>
            <a:off x="150265" y="506203"/>
            <a:ext cx="8479767" cy="5883215"/>
          </a:xfrm>
          <a:prstGeom prst="ellipse">
            <a:avLst/>
          </a:prstGeom>
          <a:noFill/>
          <a:ln w="38100">
            <a:solidFill>
              <a:schemeClr val="bg1">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文本框 10"/>
          <p:cNvSpPr txBox="1"/>
          <p:nvPr/>
        </p:nvSpPr>
        <p:spPr>
          <a:xfrm>
            <a:off x="200295" y="147880"/>
            <a:ext cx="8316688" cy="584775"/>
          </a:xfrm>
          <a:prstGeom prst="rect">
            <a:avLst/>
          </a:prstGeom>
          <a:noFill/>
        </p:spPr>
        <p:txBody>
          <a:bodyPr wrap="square">
            <a:spAutoFit/>
          </a:bodyPr>
          <a:lstStyle/>
          <a:p>
            <a:r>
              <a:rPr lang="zh-CN" altLang="en-US" sz="1600" dirty="0">
                <a:latin typeface="黑体" panose="02010609060101010101" pitchFamily="49" charset="-122"/>
                <a:ea typeface="黑体" panose="02010609060101010101" pitchFamily="49" charset="-122"/>
              </a:rPr>
              <a:t>一个过程化的程序，除了算法和数据结构以外，还应采用结构化程序设计方法进行设计，并且用某一种计算机语言表示。</a:t>
            </a:r>
            <a:endParaRPr lang="zh-CN" altLang="en-US" sz="1600" dirty="0">
              <a:latin typeface="黑体" panose="02010609060101010101" pitchFamily="49" charset="-122"/>
              <a:ea typeface="黑体" panose="02010609060101010101" pitchFamily="49" charset="-122"/>
            </a:endParaRPr>
          </a:p>
        </p:txBody>
      </p:sp>
      <p:sp>
        <p:nvSpPr>
          <p:cNvPr id="12" name="文本框 11"/>
          <p:cNvSpPr txBox="1"/>
          <p:nvPr/>
        </p:nvSpPr>
        <p:spPr>
          <a:xfrm>
            <a:off x="3644538" y="5033066"/>
            <a:ext cx="1554479" cy="369332"/>
          </a:xfrm>
          <a:prstGeom prst="rect">
            <a:avLst/>
          </a:prstGeom>
          <a:noFill/>
        </p:spPr>
        <p:txBody>
          <a:bodyPr wrap="square">
            <a:spAutoFit/>
          </a:bodyPr>
          <a:lstStyle/>
          <a:p>
            <a:r>
              <a:rPr lang="zh-CN" altLang="en-US" sz="1800" dirty="0">
                <a:latin typeface="黑体" panose="02010609060101010101" pitchFamily="49" charset="-122"/>
                <a:ea typeface="黑体" panose="02010609060101010101" pitchFamily="49" charset="-122"/>
              </a:rPr>
              <a:t>具备的知识</a:t>
            </a:r>
            <a:endParaRPr lang="zh-CN" altLang="en-US" dirty="0"/>
          </a:p>
        </p:txBody>
      </p:sp>
      <p:sp>
        <p:nvSpPr>
          <p:cNvPr id="15" name="文本框 14"/>
          <p:cNvSpPr txBox="1"/>
          <p:nvPr/>
        </p:nvSpPr>
        <p:spPr>
          <a:xfrm>
            <a:off x="872480" y="6426608"/>
            <a:ext cx="7714172" cy="338554"/>
          </a:xfrm>
          <a:prstGeom prst="rect">
            <a:avLst/>
          </a:prstGeom>
          <a:noFill/>
        </p:spPr>
        <p:txBody>
          <a:bodyPr wrap="square">
            <a:spAutoFit/>
          </a:bodyPr>
          <a:lstStyle/>
          <a:p>
            <a:r>
              <a:rPr lang="zh-CN" altLang="en-US" sz="1600" dirty="0">
                <a:latin typeface="黑体" panose="02010609060101010101" pitchFamily="49" charset="-122"/>
                <a:ea typeface="黑体" panose="02010609060101010101" pitchFamily="49" charset="-122"/>
              </a:rPr>
              <a:t>算法是灵魂，数据结构是加工对象，语言是工具，编程需要采用合适的方法。</a:t>
            </a:r>
            <a:endParaRPr lang="zh-CN" alt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85592" y="1181910"/>
            <a:ext cx="1546850" cy="759035"/>
          </a:xfrm>
        </p:spPr>
        <p:txBody>
          <a:bodyPr>
            <a:normAutofit/>
          </a:bodyPr>
          <a:lstStyle/>
          <a:p>
            <a:pPr algn="dist"/>
            <a:r>
              <a:rPr lang="zh-CN" altLang="en-US" dirty="0"/>
              <a:t>算法</a:t>
            </a:r>
            <a:endParaRPr lang="zh-CN" altLang="en-US" dirty="0"/>
          </a:p>
        </p:txBody>
      </p:sp>
      <p:sp>
        <p:nvSpPr>
          <p:cNvPr id="3" name="内容占位符 2"/>
          <p:cNvSpPr>
            <a:spLocks noGrp="1"/>
          </p:cNvSpPr>
          <p:nvPr>
            <p:ph idx="1"/>
          </p:nvPr>
        </p:nvSpPr>
        <p:spPr>
          <a:xfrm>
            <a:off x="4816414" y="1857525"/>
            <a:ext cx="3716027" cy="4351339"/>
          </a:xfrm>
        </p:spPr>
        <p:txBody>
          <a:bodyPr>
            <a:normAutofit lnSpcReduction="10000"/>
          </a:bodyPr>
          <a:lstStyle/>
          <a:p>
            <a:pPr marL="0" indent="0">
              <a:lnSpc>
                <a:spcPct val="150000"/>
              </a:lnSpc>
              <a:buNone/>
            </a:pPr>
            <a:r>
              <a:rPr lang="zh-CN" altLang="en-US" sz="2000" dirty="0">
                <a:latin typeface="+mn-ea"/>
                <a:ea typeface="+mn-ea"/>
              </a:rPr>
              <a:t>解决“做什么”和“怎么做”的问题。 </a:t>
            </a:r>
            <a:endParaRPr lang="zh-CN" altLang="en-US" sz="2000" dirty="0">
              <a:latin typeface="+mn-ea"/>
              <a:ea typeface="+mn-ea"/>
            </a:endParaRPr>
          </a:p>
          <a:p>
            <a:pPr marL="0" indent="0">
              <a:lnSpc>
                <a:spcPct val="150000"/>
              </a:lnSpc>
              <a:buNone/>
            </a:pPr>
            <a:r>
              <a:rPr lang="zh-CN" altLang="en-US" sz="2000" dirty="0">
                <a:latin typeface="+mn-ea"/>
                <a:ea typeface="+mn-ea"/>
              </a:rPr>
              <a:t>广义地说，为解决一个问题而采取的方法和步骤，就称为“算法”。</a:t>
            </a:r>
            <a:endParaRPr lang="zh-CN" altLang="en-US" sz="2000" dirty="0">
              <a:latin typeface="+mn-ea"/>
              <a:ea typeface="+mn-ea"/>
            </a:endParaRPr>
          </a:p>
          <a:p>
            <a:pPr marL="0" indent="0">
              <a:lnSpc>
                <a:spcPct val="150000"/>
              </a:lnSpc>
              <a:buNone/>
            </a:pPr>
            <a:r>
              <a:rPr lang="zh-CN" altLang="en-US" sz="2000" dirty="0">
                <a:latin typeface="+mn-ea"/>
                <a:ea typeface="+mn-ea"/>
              </a:rPr>
              <a:t>对同一个问题，可以有不同的解题方法和步骤。</a:t>
            </a:r>
            <a:endParaRPr lang="en-US" altLang="zh-CN" sz="2000" dirty="0">
              <a:latin typeface="+mn-ea"/>
              <a:ea typeface="+mn-ea"/>
            </a:endParaRPr>
          </a:p>
          <a:p>
            <a:pPr marL="0" indent="0">
              <a:lnSpc>
                <a:spcPct val="150000"/>
              </a:lnSpc>
              <a:buNone/>
            </a:pPr>
            <a:r>
              <a:rPr lang="zh-CN" altLang="en-US" sz="2000" dirty="0">
                <a:latin typeface="+mn-ea"/>
                <a:ea typeface="+mn-ea"/>
              </a:rPr>
              <a:t>为了有效地进行解题，不仅需要保证算法正确，还要考虑算法的质量，选择合适的算法。</a:t>
            </a:r>
            <a:endParaRPr lang="en-US" altLang="zh-CN" sz="2000" dirty="0">
              <a:latin typeface="+mn-ea"/>
              <a:ea typeface="+mn-ea"/>
            </a:endParaRPr>
          </a:p>
        </p:txBody>
      </p:sp>
      <p:pic>
        <p:nvPicPr>
          <p:cNvPr id="5" name="图片 4"/>
          <p:cNvPicPr>
            <a:picLocks noChangeAspect="1"/>
          </p:cNvPicPr>
          <p:nvPr/>
        </p:nvPicPr>
        <p:blipFill rotWithShape="1">
          <a:blip r:embed="rId1" cstate="print">
            <a:extLst>
              <a:ext uri="{BEBA8EAE-BF5A-486C-A8C5-ECC9F3942E4B}">
                <a14:imgProps xmlns:a14="http://schemas.microsoft.com/office/drawing/2010/main">
                  <a14:imgLayer r:embed="rId2">
                    <a14:imgEffect>
                      <a14:brightnessContrast bright="20000" contrast="-20000"/>
                    </a14:imgEffect>
                  </a14:imgLayer>
                </a14:imgProps>
              </a:ext>
            </a:extLst>
          </a:blip>
          <a:srcRect l="6964" r="3078"/>
          <a:stretch>
            <a:fillRect/>
          </a:stretch>
        </p:blipFill>
        <p:spPr>
          <a:xfrm rot="637110">
            <a:off x="2636531" y="2799364"/>
            <a:ext cx="1893008" cy="2744727"/>
          </a:xfrm>
          <a:prstGeom prst="rect">
            <a:avLst/>
          </a:prstGeom>
          <a:blipFill dpi="0" rotWithShape="1">
            <a:blip r:embed="rId3" cstate="print">
              <a:extLst>
                <a:ext uri="{28A0092B-C50C-407E-A947-70E740481C1C}">
                  <a14:useLocalDpi xmlns:a14="http://schemas.microsoft.com/office/drawing/2010/main" val="0"/>
                </a:ext>
              </a:extLst>
            </a:blip>
            <a:srcRect/>
            <a:stretch>
              <a:fillRect l="-100000" r="-49876"/>
            </a:stretch>
          </a:blipFill>
          <a:ln w="25400">
            <a:solidFill>
              <a:srgbClr val="FFFFFF"/>
            </a:solidFill>
          </a:ln>
          <a:effectLst>
            <a:outerShdw blurRad="25400" dist="38100" dir="2700000" algn="tl" rotWithShape="0">
              <a:prstClr val="black">
                <a:alpha val="30000"/>
              </a:prstClr>
            </a:outerShdw>
          </a:effectLst>
        </p:spPr>
      </p:pic>
      <p:pic>
        <p:nvPicPr>
          <p:cNvPr id="6" name="图片 5"/>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7200"/>
                    </a14:imgEffect>
                  </a14:imgLayer>
                </a14:imgProps>
              </a:ext>
            </a:extLst>
          </a:blip>
          <a:srcRect l="17319" r="13060"/>
          <a:stretch>
            <a:fillRect/>
          </a:stretch>
        </p:blipFill>
        <p:spPr>
          <a:xfrm>
            <a:off x="0" y="1458703"/>
            <a:ext cx="2691443" cy="4145380"/>
          </a:xfrm>
          <a:prstGeom prst="rect">
            <a:avLst/>
          </a:prstGeom>
          <a:blipFill dpi="0" rotWithShape="1">
            <a:blip r:embed="rId6" cstate="print">
              <a:extLst>
                <a:ext uri="{28A0092B-C50C-407E-A947-70E740481C1C}">
                  <a14:useLocalDpi xmlns:a14="http://schemas.microsoft.com/office/drawing/2010/main" val="0"/>
                </a:ext>
              </a:extLst>
            </a:blip>
            <a:srcRect/>
            <a:stretch>
              <a:fillRect l="-10096" t="-1719" r="-78408" b="-3535"/>
            </a:stretch>
          </a:blipFill>
          <a:ln w="25400">
            <a:solidFill>
              <a:srgbClr val="FFFFFF"/>
            </a:solidFill>
          </a:ln>
          <a:effectLst>
            <a:outerShdw blurRad="25400" dist="25400" dir="2700000" algn="tl" rotWithShape="0">
              <a:prstClr val="black">
                <a:alpha val="30000"/>
              </a:prstClr>
            </a:outerShdw>
          </a:effectLst>
        </p:spPr>
      </p:pic>
      <p:cxnSp>
        <p:nvCxnSpPr>
          <p:cNvPr id="7" name="MH_Other_1"/>
          <p:cNvCxnSpPr/>
          <p:nvPr>
            <p:custDataLst>
              <p:tags r:id="rId7"/>
            </p:custDataLst>
          </p:nvPr>
        </p:nvCxnSpPr>
        <p:spPr bwMode="auto">
          <a:xfrm>
            <a:off x="4716016" y="1857524"/>
            <a:ext cx="3816424" cy="0"/>
          </a:xfrm>
          <a:prstGeom prst="line">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tags/tag1.xml><?xml version="1.0" encoding="utf-8"?>
<p:tagLst xmlns:p="http://schemas.openxmlformats.org/presentationml/2006/main">
  <p:tag name="MH" val="20170803150623"/>
  <p:tag name="MH_LIBRARY" val="GRAPHIC"/>
  <p:tag name="MH_ORDER" val="Freeform 21"/>
</p:tagLst>
</file>

<file path=ppt/tags/tag10.xml><?xml version="1.0" encoding="utf-8"?>
<p:tagLst xmlns:p="http://schemas.openxmlformats.org/presentationml/2006/main">
  <p:tag name="MH" val="20170803154453"/>
  <p:tag name="MH_LIBRARY" val="GRAPHIC"/>
  <p:tag name="MH_TYPE" val="Text"/>
  <p:tag name="MH_ORDER" val="1"/>
</p:tagLst>
</file>

<file path=ppt/tags/tag100.xml><?xml version="1.0" encoding="utf-8"?>
<p:tagLst xmlns:p="http://schemas.openxmlformats.org/presentationml/2006/main">
  <p:tag name="MH" val="20170804155713"/>
  <p:tag name="MH_LIBRARY" val="GRAPHIC"/>
  <p:tag name="MH_TYPE" val="Other"/>
  <p:tag name="MH_ORDER" val="8"/>
</p:tagLst>
</file>

<file path=ppt/tags/tag101.xml><?xml version="1.0" encoding="utf-8"?>
<p:tagLst xmlns:p="http://schemas.openxmlformats.org/presentationml/2006/main">
  <p:tag name="MH" val="20170804155713"/>
  <p:tag name="MH_LIBRARY" val="GRAPHIC"/>
  <p:tag name="MH_TYPE" val="Other"/>
  <p:tag name="MH_ORDER" val="9"/>
</p:tagLst>
</file>

<file path=ppt/tags/tag102.xml><?xml version="1.0" encoding="utf-8"?>
<p:tagLst xmlns:p="http://schemas.openxmlformats.org/presentationml/2006/main">
  <p:tag name="MH" val="20170804115606"/>
  <p:tag name="MH_LIBRARY" val="GRAPHIC"/>
  <p:tag name="MH_TYPE" val="Text"/>
  <p:tag name="MH_ORDER" val="1"/>
</p:tagLst>
</file>

<file path=ppt/tags/tag103.xml><?xml version="1.0" encoding="utf-8"?>
<p:tagLst xmlns:p="http://schemas.openxmlformats.org/presentationml/2006/main">
  <p:tag name="MH" val="20170804115606"/>
  <p:tag name="MH_LIBRARY" val="GRAPHIC"/>
  <p:tag name="MH_TYPE" val="Other"/>
  <p:tag name="MH_ORDER" val="1"/>
</p:tagLst>
</file>

<file path=ppt/tags/tag104.xml><?xml version="1.0" encoding="utf-8"?>
<p:tagLst xmlns:p="http://schemas.openxmlformats.org/presentationml/2006/main">
  <p:tag name="MH" val="20170804115606"/>
  <p:tag name="MH_LIBRARY" val="GRAPHIC"/>
  <p:tag name="MH_TYPE" val="Other"/>
  <p:tag name="MH_ORDER" val="2"/>
</p:tagLst>
</file>

<file path=ppt/tags/tag105.xml><?xml version="1.0" encoding="utf-8"?>
<p:tagLst xmlns:p="http://schemas.openxmlformats.org/presentationml/2006/main">
  <p:tag name="MH" val="20170804115606"/>
  <p:tag name="MH_LIBRARY" val="GRAPHIC"/>
  <p:tag name="MH_TYPE" val="SubTitle"/>
  <p:tag name="MH_ORDER" val="1"/>
</p:tagLst>
</file>

<file path=ppt/tags/tag106.xml><?xml version="1.0" encoding="utf-8"?>
<p:tagLst xmlns:p="http://schemas.openxmlformats.org/presentationml/2006/main">
  <p:tag name="MH" val="20170804144137"/>
  <p:tag name="MH_LIBRARY" val="GRAPHIC"/>
  <p:tag name="MH_TYPE" val="Desc"/>
  <p:tag name="MH_ORDER" val="1"/>
</p:tagLst>
</file>

<file path=ppt/tags/tag107.xml><?xml version="1.0" encoding="utf-8"?>
<p:tagLst xmlns:p="http://schemas.openxmlformats.org/presentationml/2006/main">
  <p:tag name="MH" val="20170804115606"/>
  <p:tag name="MH_LIBRARY" val="GRAPHIC"/>
  <p:tag name="MH_TYPE" val="Text"/>
  <p:tag name="MH_ORDER" val="1"/>
</p:tagLst>
</file>

<file path=ppt/tags/tag108.xml><?xml version="1.0" encoding="utf-8"?>
<p:tagLst xmlns:p="http://schemas.openxmlformats.org/presentationml/2006/main">
  <p:tag name="MH" val="20170804115606"/>
  <p:tag name="MH_LIBRARY" val="GRAPHIC"/>
  <p:tag name="MH_TYPE" val="Other"/>
  <p:tag name="MH_ORDER" val="1"/>
</p:tagLst>
</file>

<file path=ppt/tags/tag109.xml><?xml version="1.0" encoding="utf-8"?>
<p:tagLst xmlns:p="http://schemas.openxmlformats.org/presentationml/2006/main">
  <p:tag name="MH" val="20170804115606"/>
  <p:tag name="MH_LIBRARY" val="GRAPHIC"/>
  <p:tag name="MH_TYPE" val="Other"/>
  <p:tag name="MH_ORDER" val="2"/>
</p:tagLst>
</file>

<file path=ppt/tags/tag11.xml><?xml version="1.0" encoding="utf-8"?>
<p:tagLst xmlns:p="http://schemas.openxmlformats.org/presentationml/2006/main">
  <p:tag name="MH" val="20170804105837"/>
  <p:tag name="MH_LIBRARY" val="GRAPHIC"/>
  <p:tag name="MH_TYPE" val="SubTitle"/>
  <p:tag name="MH_ORDER" val="1"/>
</p:tagLst>
</file>

<file path=ppt/tags/tag110.xml><?xml version="1.0" encoding="utf-8"?>
<p:tagLst xmlns:p="http://schemas.openxmlformats.org/presentationml/2006/main">
  <p:tag name="MH" val="20170804115606"/>
  <p:tag name="MH_LIBRARY" val="GRAPHIC"/>
  <p:tag name="MH_TYPE" val="SubTitle"/>
  <p:tag name="MH_ORDER" val="1"/>
</p:tagLst>
</file>

<file path=ppt/tags/tag111.xml><?xml version="1.0" encoding="utf-8"?>
<p:tagLst xmlns:p="http://schemas.openxmlformats.org/presentationml/2006/main">
  <p:tag name="MH" val="20170804144137"/>
  <p:tag name="MH_LIBRARY" val="GRAPHIC"/>
  <p:tag name="MH_TYPE" val="Desc"/>
  <p:tag name="MH_ORDER" val="1"/>
</p:tagLst>
</file>

<file path=ppt/tags/tag112.xml><?xml version="1.0" encoding="utf-8"?>
<p:tagLst xmlns:p="http://schemas.openxmlformats.org/presentationml/2006/main">
  <p:tag name="MH" val="20170804115606"/>
  <p:tag name="MH_LIBRARY" val="GRAPHIC"/>
  <p:tag name="MH_TYPE" val="Text"/>
  <p:tag name="MH_ORDER" val="1"/>
</p:tagLst>
</file>

<file path=ppt/tags/tag113.xml><?xml version="1.0" encoding="utf-8"?>
<p:tagLst xmlns:p="http://schemas.openxmlformats.org/presentationml/2006/main">
  <p:tag name="MH" val="20170804115606"/>
  <p:tag name="MH_LIBRARY" val="GRAPHIC"/>
  <p:tag name="MH_TYPE" val="Other"/>
  <p:tag name="MH_ORDER" val="1"/>
</p:tagLst>
</file>

<file path=ppt/tags/tag114.xml><?xml version="1.0" encoding="utf-8"?>
<p:tagLst xmlns:p="http://schemas.openxmlformats.org/presentationml/2006/main">
  <p:tag name="MH" val="20170804115606"/>
  <p:tag name="MH_LIBRARY" val="GRAPHIC"/>
  <p:tag name="MH_TYPE" val="Other"/>
  <p:tag name="MH_ORDER" val="2"/>
</p:tagLst>
</file>

<file path=ppt/tags/tag115.xml><?xml version="1.0" encoding="utf-8"?>
<p:tagLst xmlns:p="http://schemas.openxmlformats.org/presentationml/2006/main">
  <p:tag name="MH" val="20170804115606"/>
  <p:tag name="MH_LIBRARY" val="GRAPHIC"/>
  <p:tag name="MH_TYPE" val="SubTitle"/>
  <p:tag name="MH_ORDER" val="1"/>
</p:tagLst>
</file>

<file path=ppt/tags/tag116.xml><?xml version="1.0" encoding="utf-8"?>
<p:tagLst xmlns:p="http://schemas.openxmlformats.org/presentationml/2006/main">
  <p:tag name="MH" val="20170804144137"/>
  <p:tag name="MH_LIBRARY" val="GRAPHIC"/>
  <p:tag name="MH_TYPE" val="Desc"/>
  <p:tag name="MH_ORDER" val="1"/>
</p:tagLst>
</file>

<file path=ppt/tags/tag117.xml><?xml version="1.0" encoding="utf-8"?>
<p:tagLst xmlns:p="http://schemas.openxmlformats.org/presentationml/2006/main">
  <p:tag name="MH" val="20170804115606"/>
  <p:tag name="MH_LIBRARY" val="GRAPHIC"/>
  <p:tag name="MH_TYPE" val="Text"/>
  <p:tag name="MH_ORDER" val="1"/>
</p:tagLst>
</file>

<file path=ppt/tags/tag118.xml><?xml version="1.0" encoding="utf-8"?>
<p:tagLst xmlns:p="http://schemas.openxmlformats.org/presentationml/2006/main">
  <p:tag name="MH" val="20170804115606"/>
  <p:tag name="MH_LIBRARY" val="GRAPHIC"/>
  <p:tag name="MH_TYPE" val="Other"/>
  <p:tag name="MH_ORDER" val="1"/>
</p:tagLst>
</file>

<file path=ppt/tags/tag119.xml><?xml version="1.0" encoding="utf-8"?>
<p:tagLst xmlns:p="http://schemas.openxmlformats.org/presentationml/2006/main">
  <p:tag name="MH" val="20170804115606"/>
  <p:tag name="MH_LIBRARY" val="GRAPHIC"/>
  <p:tag name="MH_TYPE" val="Other"/>
  <p:tag name="MH_ORDER" val="2"/>
</p:tagLst>
</file>

<file path=ppt/tags/tag12.xml><?xml version="1.0" encoding="utf-8"?>
<p:tagLst xmlns:p="http://schemas.openxmlformats.org/presentationml/2006/main">
  <p:tag name="MH" val="20170804105837"/>
  <p:tag name="MH_LIBRARY" val="GRAPHIC"/>
  <p:tag name="MH_TYPE" val="Text"/>
  <p:tag name="MH_ORDER" val="1"/>
</p:tagLst>
</file>

<file path=ppt/tags/tag120.xml><?xml version="1.0" encoding="utf-8"?>
<p:tagLst xmlns:p="http://schemas.openxmlformats.org/presentationml/2006/main">
  <p:tag name="MH" val="20170804115606"/>
  <p:tag name="MH_LIBRARY" val="GRAPHIC"/>
  <p:tag name="MH_TYPE" val="SubTitle"/>
  <p:tag name="MH_ORDER" val="1"/>
</p:tagLst>
</file>

<file path=ppt/tags/tag121.xml><?xml version="1.0" encoding="utf-8"?>
<p:tagLst xmlns:p="http://schemas.openxmlformats.org/presentationml/2006/main">
  <p:tag name="MH" val="20170804222521"/>
  <p:tag name="MH_LIBRARY" val="GRAPHIC"/>
  <p:tag name="MH_TYPE" val="Other"/>
  <p:tag name="MH_ORDER" val="1"/>
</p:tagLst>
</file>

<file path=ppt/tags/tag122.xml><?xml version="1.0" encoding="utf-8"?>
<p:tagLst xmlns:p="http://schemas.openxmlformats.org/presentationml/2006/main">
  <p:tag name="MH" val="20170804222521"/>
  <p:tag name="MH_LIBRARY" val="GRAPHIC"/>
  <p:tag name="MH_TYPE" val="Other"/>
  <p:tag name="MH_ORDER" val="2"/>
</p:tagLst>
</file>

<file path=ppt/tags/tag123.xml><?xml version="1.0" encoding="utf-8"?>
<p:tagLst xmlns:p="http://schemas.openxmlformats.org/presentationml/2006/main">
  <p:tag name="MH" val="20170804222521"/>
  <p:tag name="MH_LIBRARY" val="GRAPHIC"/>
  <p:tag name="MH_TYPE" val="SubTitle"/>
  <p:tag name="MH_ORDER" val="1"/>
</p:tagLst>
</file>

<file path=ppt/tags/tag124.xml><?xml version="1.0" encoding="utf-8"?>
<p:tagLst xmlns:p="http://schemas.openxmlformats.org/presentationml/2006/main">
  <p:tag name="MH" val="20170804222521"/>
  <p:tag name="MH_LIBRARY" val="GRAPHIC"/>
  <p:tag name="MH_TYPE" val="Other"/>
  <p:tag name="MH_ORDER" val="3"/>
</p:tagLst>
</file>

<file path=ppt/tags/tag125.xml><?xml version="1.0" encoding="utf-8"?>
<p:tagLst xmlns:p="http://schemas.openxmlformats.org/presentationml/2006/main">
  <p:tag name="MH" val="20170804222521"/>
  <p:tag name="MH_LIBRARY" val="GRAPHIC"/>
  <p:tag name="MH_TYPE" val="Other"/>
  <p:tag name="MH_ORDER" val="4"/>
</p:tagLst>
</file>

<file path=ppt/tags/tag126.xml><?xml version="1.0" encoding="utf-8"?>
<p:tagLst xmlns:p="http://schemas.openxmlformats.org/presentationml/2006/main">
  <p:tag name="MH" val="20170804222521"/>
  <p:tag name="MH_LIBRARY" val="GRAPHIC"/>
  <p:tag name="MH_TYPE" val="SubTitle"/>
  <p:tag name="MH_ORDER" val="2"/>
</p:tagLst>
</file>

<file path=ppt/tags/tag127.xml><?xml version="1.0" encoding="utf-8"?>
<p:tagLst xmlns:p="http://schemas.openxmlformats.org/presentationml/2006/main">
  <p:tag name="MH" val="20170804222521"/>
  <p:tag name="MH_LIBRARY" val="GRAPHIC"/>
  <p:tag name="MH_TYPE" val="Other"/>
  <p:tag name="MH_ORDER" val="5"/>
</p:tagLst>
</file>

<file path=ppt/tags/tag128.xml><?xml version="1.0" encoding="utf-8"?>
<p:tagLst xmlns:p="http://schemas.openxmlformats.org/presentationml/2006/main">
  <p:tag name="MH" val="20170804222521"/>
  <p:tag name="MH_LIBRARY" val="GRAPHIC"/>
  <p:tag name="MH_TYPE" val="Other"/>
  <p:tag name="MH_ORDER" val="6"/>
</p:tagLst>
</file>

<file path=ppt/tags/tag129.xml><?xml version="1.0" encoding="utf-8"?>
<p:tagLst xmlns:p="http://schemas.openxmlformats.org/presentationml/2006/main">
  <p:tag name="MH" val="20170804222521"/>
  <p:tag name="MH_LIBRARY" val="GRAPHIC"/>
  <p:tag name="MH_TYPE" val="SubTitle"/>
  <p:tag name="MH_ORDER" val="3"/>
</p:tagLst>
</file>

<file path=ppt/tags/tag13.xml><?xml version="1.0" encoding="utf-8"?>
<p:tagLst xmlns:p="http://schemas.openxmlformats.org/presentationml/2006/main">
  <p:tag name="MH" val="20170804105837"/>
  <p:tag name="MH_LIBRARY" val="GRAPHIC"/>
  <p:tag name="MH_TYPE" val="SubTitle"/>
  <p:tag name="MH_ORDER" val="1"/>
</p:tagLst>
</file>

<file path=ppt/tags/tag130.xml><?xml version="1.0" encoding="utf-8"?>
<p:tagLst xmlns:p="http://schemas.openxmlformats.org/presentationml/2006/main">
  <p:tag name="MH" val="20170804222521"/>
  <p:tag name="MH_LIBRARY" val="GRAPHIC"/>
  <p:tag name="MH_TYPE" val="Other"/>
  <p:tag name="MH_ORDER" val="7"/>
</p:tagLst>
</file>

<file path=ppt/tags/tag131.xml><?xml version="1.0" encoding="utf-8"?>
<p:tagLst xmlns:p="http://schemas.openxmlformats.org/presentationml/2006/main">
  <p:tag name="MH" val="20170804222521"/>
  <p:tag name="MH_LIBRARY" val="GRAPHIC"/>
  <p:tag name="MH_TYPE" val="Other"/>
  <p:tag name="MH_ORDER" val="8"/>
</p:tagLst>
</file>

<file path=ppt/tags/tag132.xml><?xml version="1.0" encoding="utf-8"?>
<p:tagLst xmlns:p="http://schemas.openxmlformats.org/presentationml/2006/main">
  <p:tag name="MH" val="20170804222521"/>
  <p:tag name="MH_LIBRARY" val="GRAPHIC"/>
  <p:tag name="MH_TYPE" val="SubTitle"/>
  <p:tag name="MH_ORDER" val="4"/>
</p:tagLst>
</file>

<file path=ppt/tags/tag133.xml><?xml version="1.0" encoding="utf-8"?>
<p:tagLst xmlns:p="http://schemas.openxmlformats.org/presentationml/2006/main">
  <p:tag name="MH" val="20170804223525"/>
  <p:tag name="MH_LIBRARY" val="GRAPHIC"/>
  <p:tag name="MH_TYPE" val="Other"/>
  <p:tag name="MH_ORDER" val="1"/>
</p:tagLst>
</file>

<file path=ppt/tags/tag134.xml><?xml version="1.0" encoding="utf-8"?>
<p:tagLst xmlns:p="http://schemas.openxmlformats.org/presentationml/2006/main">
  <p:tag name="MH" val="20170804223525"/>
  <p:tag name="MH_LIBRARY" val="GRAPHIC"/>
  <p:tag name="MH_TYPE" val="Other"/>
  <p:tag name="MH_ORDER" val="2"/>
</p:tagLst>
</file>

<file path=ppt/tags/tag135.xml><?xml version="1.0" encoding="utf-8"?>
<p:tagLst xmlns:p="http://schemas.openxmlformats.org/presentationml/2006/main">
  <p:tag name="MH" val="20170804223525"/>
  <p:tag name="MH_LIBRARY" val="GRAPHIC"/>
  <p:tag name="MH_TYPE" val="Other"/>
  <p:tag name="MH_ORDER" val="5"/>
</p:tagLst>
</file>

<file path=ppt/tags/tag136.xml><?xml version="1.0" encoding="utf-8"?>
<p:tagLst xmlns:p="http://schemas.openxmlformats.org/presentationml/2006/main">
  <p:tag name="MH" val="20170804223525"/>
  <p:tag name="MH_LIBRARY" val="GRAPHIC"/>
  <p:tag name="MH_TYPE" val="Other"/>
  <p:tag name="MH_ORDER" val="3"/>
</p:tagLst>
</file>

<file path=ppt/tags/tag137.xml><?xml version="1.0" encoding="utf-8"?>
<p:tagLst xmlns:p="http://schemas.openxmlformats.org/presentationml/2006/main">
  <p:tag name="MH" val="20170804223525"/>
  <p:tag name="MH_LIBRARY" val="GRAPHIC"/>
  <p:tag name="MH_TYPE" val="Other"/>
  <p:tag name="MH_ORDER" val="4"/>
</p:tagLst>
</file>

<file path=ppt/tags/tag138.xml><?xml version="1.0" encoding="utf-8"?>
<p:tagLst xmlns:p="http://schemas.openxmlformats.org/presentationml/2006/main">
  <p:tag name="MH" val="20170804223525"/>
  <p:tag name="MH_LIBRARY" val="GRAPHIC"/>
  <p:tag name="MH_TYPE" val="Other"/>
  <p:tag name="MH_ORDER" val="6"/>
</p:tagLst>
</file>

<file path=ppt/tags/tag139.xml><?xml version="1.0" encoding="utf-8"?>
<p:tagLst xmlns:p="http://schemas.openxmlformats.org/presentationml/2006/main">
  <p:tag name="MH" val="20170804115606"/>
  <p:tag name="MH_LIBRARY" val="GRAPHIC"/>
  <p:tag name="MH_TYPE" val="Text"/>
  <p:tag name="MH_ORDER" val="1"/>
</p:tagLst>
</file>

<file path=ppt/tags/tag14.xml><?xml version="1.0" encoding="utf-8"?>
<p:tagLst xmlns:p="http://schemas.openxmlformats.org/presentationml/2006/main">
  <p:tag name="MH" val="20170804112855"/>
  <p:tag name="MH_LIBRARY" val="GRAPHIC"/>
  <p:tag name="MH_TYPE" val="Other"/>
  <p:tag name="MH_ORDER" val="1"/>
</p:tagLst>
</file>

<file path=ppt/tags/tag140.xml><?xml version="1.0" encoding="utf-8"?>
<p:tagLst xmlns:p="http://schemas.openxmlformats.org/presentationml/2006/main">
  <p:tag name="MH" val="20170804115606"/>
  <p:tag name="MH_LIBRARY" val="GRAPHIC"/>
  <p:tag name="MH_TYPE" val="Other"/>
  <p:tag name="MH_ORDER" val="1"/>
</p:tagLst>
</file>

<file path=ppt/tags/tag141.xml><?xml version="1.0" encoding="utf-8"?>
<p:tagLst xmlns:p="http://schemas.openxmlformats.org/presentationml/2006/main">
  <p:tag name="MH" val="20170804115606"/>
  <p:tag name="MH_LIBRARY" val="GRAPHIC"/>
  <p:tag name="MH_TYPE" val="Other"/>
  <p:tag name="MH_ORDER" val="2"/>
</p:tagLst>
</file>

<file path=ppt/tags/tag142.xml><?xml version="1.0" encoding="utf-8"?>
<p:tagLst xmlns:p="http://schemas.openxmlformats.org/presentationml/2006/main">
  <p:tag name="MH" val="20170804115606"/>
  <p:tag name="MH_LIBRARY" val="GRAPHIC"/>
  <p:tag name="MH_TYPE" val="SubTitle"/>
  <p:tag name="MH_ORDER" val="1"/>
</p:tagLst>
</file>

<file path=ppt/tags/tag143.xml><?xml version="1.0" encoding="utf-8"?>
<p:tagLst xmlns:p="http://schemas.openxmlformats.org/presentationml/2006/main">
  <p:tag name="MH" val="20170804144137"/>
  <p:tag name="MH_LIBRARY" val="GRAPHIC"/>
  <p:tag name="MH_TYPE" val="Desc"/>
  <p:tag name="MH_ORDER" val="1"/>
</p:tagLst>
</file>

<file path=ppt/tags/tag144.xml><?xml version="1.0" encoding="utf-8"?>
<p:tagLst xmlns:p="http://schemas.openxmlformats.org/presentationml/2006/main">
  <p:tag name="MH" val="20170804115606"/>
  <p:tag name="MH_LIBRARY" val="GRAPHIC"/>
  <p:tag name="MH_TYPE" val="Text"/>
  <p:tag name="MH_ORDER" val="1"/>
</p:tagLst>
</file>

<file path=ppt/tags/tag145.xml><?xml version="1.0" encoding="utf-8"?>
<p:tagLst xmlns:p="http://schemas.openxmlformats.org/presentationml/2006/main">
  <p:tag name="MH" val="20170804115606"/>
  <p:tag name="MH_LIBRARY" val="GRAPHIC"/>
  <p:tag name="MH_TYPE" val="Text"/>
  <p:tag name="MH_ORDER" val="1"/>
</p:tagLst>
</file>

<file path=ppt/tags/tag146.xml><?xml version="1.0" encoding="utf-8"?>
<p:tagLst xmlns:p="http://schemas.openxmlformats.org/presentationml/2006/main">
  <p:tag name="MH" val="20170804115606"/>
  <p:tag name="MH_LIBRARY" val="GRAPHIC"/>
  <p:tag name="MH_TYPE" val="Text"/>
  <p:tag name="MH_ORDER" val="1"/>
</p:tagLst>
</file>

<file path=ppt/tags/tag147.xml><?xml version="1.0" encoding="utf-8"?>
<p:tagLst xmlns:p="http://schemas.openxmlformats.org/presentationml/2006/main">
  <p:tag name="MH" val="20170804115606"/>
  <p:tag name="MH_LIBRARY" val="GRAPHIC"/>
  <p:tag name="MH_TYPE" val="Text"/>
  <p:tag name="MH_ORDER" val="1"/>
</p:tagLst>
</file>

<file path=ppt/tags/tag148.xml><?xml version="1.0" encoding="utf-8"?>
<p:tagLst xmlns:p="http://schemas.openxmlformats.org/presentationml/2006/main">
  <p:tag name="MH" val="20170804115606"/>
  <p:tag name="MH_LIBRARY" val="GRAPHIC"/>
  <p:tag name="MH_TYPE" val="Text"/>
  <p:tag name="MH_ORDER" val="1"/>
</p:tagLst>
</file>

<file path=ppt/tags/tag149.xml><?xml version="1.0" encoding="utf-8"?>
<p:tagLst xmlns:p="http://schemas.openxmlformats.org/presentationml/2006/main">
  <p:tag name="MH" val="20170804115606"/>
  <p:tag name="MH_LIBRARY" val="GRAPHIC"/>
  <p:tag name="MH_TYPE" val="Other"/>
  <p:tag name="MH_ORDER" val="1"/>
</p:tagLst>
</file>

<file path=ppt/tags/tag15.xml><?xml version="1.0" encoding="utf-8"?>
<p:tagLst xmlns:p="http://schemas.openxmlformats.org/presentationml/2006/main">
  <p:tag name="MH" val="20170804113727"/>
  <p:tag name="MH_LIBRARY" val="GRAPHIC"/>
  <p:tag name="MH_TYPE" val="SubTitle"/>
  <p:tag name="MH_ORDER" val="2"/>
</p:tagLst>
</file>

<file path=ppt/tags/tag150.xml><?xml version="1.0" encoding="utf-8"?>
<p:tagLst xmlns:p="http://schemas.openxmlformats.org/presentationml/2006/main">
  <p:tag name="MH" val="20170804115606"/>
  <p:tag name="MH_LIBRARY" val="GRAPHIC"/>
  <p:tag name="MH_TYPE" val="Other"/>
  <p:tag name="MH_ORDER" val="2"/>
</p:tagLst>
</file>

<file path=ppt/tags/tag151.xml><?xml version="1.0" encoding="utf-8"?>
<p:tagLst xmlns:p="http://schemas.openxmlformats.org/presentationml/2006/main">
  <p:tag name="MH" val="20170804115606"/>
  <p:tag name="MH_LIBRARY" val="GRAPHIC"/>
  <p:tag name="MH_TYPE" val="SubTitle"/>
  <p:tag name="MH_ORDER" val="1"/>
</p:tagLst>
</file>

<file path=ppt/tags/tag152.xml><?xml version="1.0" encoding="utf-8"?>
<p:tagLst xmlns:p="http://schemas.openxmlformats.org/presentationml/2006/main">
  <p:tag name="MH" val="20170804144137"/>
  <p:tag name="MH_LIBRARY" val="GRAPHIC"/>
  <p:tag name="MH_TYPE" val="Desc"/>
  <p:tag name="MH_ORDER" val="1"/>
</p:tagLst>
</file>

<file path=ppt/tags/tag153.xml><?xml version="1.0" encoding="utf-8"?>
<p:tagLst xmlns:p="http://schemas.openxmlformats.org/presentationml/2006/main">
  <p:tag name="MH" val="20170804115606"/>
  <p:tag name="MH_LIBRARY" val="GRAPHIC"/>
  <p:tag name="MH_TYPE" val="Text"/>
  <p:tag name="MH_ORDER" val="1"/>
</p:tagLst>
</file>

<file path=ppt/tags/tag154.xml><?xml version="1.0" encoding="utf-8"?>
<p:tagLst xmlns:p="http://schemas.openxmlformats.org/presentationml/2006/main">
  <p:tag name="MH" val="20170804115606"/>
  <p:tag name="MH_LIBRARY" val="GRAPHIC"/>
  <p:tag name="MH_TYPE" val="Other"/>
  <p:tag name="MH_ORDER" val="1"/>
</p:tagLst>
</file>

<file path=ppt/tags/tag155.xml><?xml version="1.0" encoding="utf-8"?>
<p:tagLst xmlns:p="http://schemas.openxmlformats.org/presentationml/2006/main">
  <p:tag name="MH" val="20170804115606"/>
  <p:tag name="MH_LIBRARY" val="GRAPHIC"/>
  <p:tag name="MH_TYPE" val="Other"/>
  <p:tag name="MH_ORDER" val="2"/>
</p:tagLst>
</file>

<file path=ppt/tags/tag156.xml><?xml version="1.0" encoding="utf-8"?>
<p:tagLst xmlns:p="http://schemas.openxmlformats.org/presentationml/2006/main">
  <p:tag name="MH" val="20170804115606"/>
  <p:tag name="MH_LIBRARY" val="GRAPHIC"/>
  <p:tag name="MH_TYPE" val="SubTitle"/>
  <p:tag name="MH_ORDER" val="1"/>
</p:tagLst>
</file>

<file path=ppt/tags/tag157.xml><?xml version="1.0" encoding="utf-8"?>
<p:tagLst xmlns:p="http://schemas.openxmlformats.org/presentationml/2006/main">
  <p:tag name="MH" val="20170804144137"/>
  <p:tag name="MH_LIBRARY" val="GRAPHIC"/>
  <p:tag name="MH_TYPE" val="Desc"/>
  <p:tag name="MH_ORDER" val="1"/>
</p:tagLst>
</file>

<file path=ppt/tags/tag158.xml><?xml version="1.0" encoding="utf-8"?>
<p:tagLst xmlns:p="http://schemas.openxmlformats.org/presentationml/2006/main">
  <p:tag name="MH" val="20170804115606"/>
  <p:tag name="MH_LIBRARY" val="GRAPHIC"/>
  <p:tag name="MH_TYPE" val="Text"/>
  <p:tag name="MH_ORDER" val="1"/>
</p:tagLst>
</file>

<file path=ppt/tags/tag159.xml><?xml version="1.0" encoding="utf-8"?>
<p:tagLst xmlns:p="http://schemas.openxmlformats.org/presentationml/2006/main">
  <p:tag name="MH" val="20170804115606"/>
  <p:tag name="MH_LIBRARY" val="GRAPHIC"/>
  <p:tag name="MH_TYPE" val="Other"/>
  <p:tag name="MH_ORDER" val="1"/>
</p:tagLst>
</file>

<file path=ppt/tags/tag16.xml><?xml version="1.0" encoding="utf-8"?>
<p:tagLst xmlns:p="http://schemas.openxmlformats.org/presentationml/2006/main">
  <p:tag name="MH" val="20170804113727"/>
  <p:tag name="MH_LIBRARY" val="GRAPHIC"/>
  <p:tag name="MH_TYPE" val="SubTitle"/>
  <p:tag name="MH_ORDER" val="1"/>
</p:tagLst>
</file>

<file path=ppt/tags/tag160.xml><?xml version="1.0" encoding="utf-8"?>
<p:tagLst xmlns:p="http://schemas.openxmlformats.org/presentationml/2006/main">
  <p:tag name="MH" val="20170804115606"/>
  <p:tag name="MH_LIBRARY" val="GRAPHIC"/>
  <p:tag name="MH_TYPE" val="Other"/>
  <p:tag name="MH_ORDER" val="2"/>
</p:tagLst>
</file>

<file path=ppt/tags/tag161.xml><?xml version="1.0" encoding="utf-8"?>
<p:tagLst xmlns:p="http://schemas.openxmlformats.org/presentationml/2006/main">
  <p:tag name="MH" val="20170804115606"/>
  <p:tag name="MH_LIBRARY" val="GRAPHIC"/>
  <p:tag name="MH_TYPE" val="SubTitle"/>
  <p:tag name="MH_ORDER" val="1"/>
</p:tagLst>
</file>

<file path=ppt/tags/tag162.xml><?xml version="1.0" encoding="utf-8"?>
<p:tagLst xmlns:p="http://schemas.openxmlformats.org/presentationml/2006/main">
  <p:tag name="MH" val="20170804144137"/>
  <p:tag name="MH_LIBRARY" val="GRAPHIC"/>
  <p:tag name="MH_TYPE" val="Desc"/>
  <p:tag name="MH_ORDER" val="1"/>
</p:tagLst>
</file>

<file path=ppt/tags/tag163.xml><?xml version="1.0" encoding="utf-8"?>
<p:tagLst xmlns:p="http://schemas.openxmlformats.org/presentationml/2006/main">
  <p:tag name="MH" val="20170805002624"/>
  <p:tag name="MH_LIBRARY" val="GRAPHIC"/>
  <p:tag name="MH_TYPE" val="Other"/>
  <p:tag name="MH_ORDER" val="1"/>
</p:tagLst>
</file>

<file path=ppt/tags/tag164.xml><?xml version="1.0" encoding="utf-8"?>
<p:tagLst xmlns:p="http://schemas.openxmlformats.org/presentationml/2006/main">
  <p:tag name="MH" val="20170805002624"/>
  <p:tag name="MH_LIBRARY" val="GRAPHIC"/>
  <p:tag name="MH_TYPE" val="Other"/>
  <p:tag name="MH_ORDER" val="2"/>
</p:tagLst>
</file>

<file path=ppt/tags/tag165.xml><?xml version="1.0" encoding="utf-8"?>
<p:tagLst xmlns:p="http://schemas.openxmlformats.org/presentationml/2006/main">
  <p:tag name="MH" val="20170805002624"/>
  <p:tag name="MH_LIBRARY" val="GRAPHIC"/>
  <p:tag name="MH_TYPE" val="Other"/>
  <p:tag name="MH_ORDER" val="3"/>
</p:tagLst>
</file>

<file path=ppt/tags/tag166.xml><?xml version="1.0" encoding="utf-8"?>
<p:tagLst xmlns:p="http://schemas.openxmlformats.org/presentationml/2006/main">
  <p:tag name="MH" val="20170805002624"/>
  <p:tag name="MH_LIBRARY" val="GRAPHIC"/>
  <p:tag name="MH_TYPE" val="Other"/>
  <p:tag name="MH_ORDER" val="4"/>
</p:tagLst>
</file>

<file path=ppt/tags/tag167.xml><?xml version="1.0" encoding="utf-8"?>
<p:tagLst xmlns:p="http://schemas.openxmlformats.org/presentationml/2006/main">
  <p:tag name="MH" val="20170805002624"/>
  <p:tag name="MH_LIBRARY" val="GRAPHIC"/>
  <p:tag name="MH_TYPE" val="Other"/>
  <p:tag name="MH_ORDER" val="5"/>
</p:tagLst>
</file>

<file path=ppt/tags/tag168.xml><?xml version="1.0" encoding="utf-8"?>
<p:tagLst xmlns:p="http://schemas.openxmlformats.org/presentationml/2006/main">
  <p:tag name="MH" val="20170805002624"/>
  <p:tag name="MH_LIBRARY" val="GRAPHIC"/>
  <p:tag name="MH_TYPE" val="Other"/>
  <p:tag name="MH_ORDER" val="6"/>
</p:tagLst>
</file>

<file path=ppt/tags/tag169.xml><?xml version="1.0" encoding="utf-8"?>
<p:tagLst xmlns:p="http://schemas.openxmlformats.org/presentationml/2006/main">
  <p:tag name="MH" val="20170805002624"/>
  <p:tag name="MH_LIBRARY" val="GRAPHIC"/>
  <p:tag name="MH_TYPE" val="Other"/>
  <p:tag name="MH_ORDER" val="7"/>
</p:tagLst>
</file>

<file path=ppt/tags/tag17.xml><?xml version="1.0" encoding="utf-8"?>
<p:tagLst xmlns:p="http://schemas.openxmlformats.org/presentationml/2006/main">
  <p:tag name="MH" val="20170804113727"/>
  <p:tag name="MH_LIBRARY" val="GRAPHIC"/>
  <p:tag name="MH_TYPE" val="Title"/>
  <p:tag name="MH_ORDER" val="1"/>
</p:tagLst>
</file>

<file path=ppt/tags/tag170.xml><?xml version="1.0" encoding="utf-8"?>
<p:tagLst xmlns:p="http://schemas.openxmlformats.org/presentationml/2006/main">
  <p:tag name="MH" val="20170805002624"/>
  <p:tag name="MH_LIBRARY" val="GRAPHIC"/>
  <p:tag name="MH_TYPE" val="Other"/>
  <p:tag name="MH_ORDER" val="8"/>
</p:tagLst>
</file>

<file path=ppt/tags/tag171.xml><?xml version="1.0" encoding="utf-8"?>
<p:tagLst xmlns:p="http://schemas.openxmlformats.org/presentationml/2006/main">
  <p:tag name="MH" val="20170805002624"/>
  <p:tag name="MH_LIBRARY" val="GRAPHIC"/>
  <p:tag name="MH_TYPE" val="Other"/>
  <p:tag name="MH_ORDER" val="9"/>
</p:tagLst>
</file>

<file path=ppt/tags/tag172.xml><?xml version="1.0" encoding="utf-8"?>
<p:tagLst xmlns:p="http://schemas.openxmlformats.org/presentationml/2006/main">
  <p:tag name="MH" val="20170805002624"/>
  <p:tag name="MH_LIBRARY" val="GRAPHIC"/>
  <p:tag name="MH_TYPE" val="Other"/>
  <p:tag name="MH_ORDER" val="10"/>
</p:tagLst>
</file>

<file path=ppt/tags/tag173.xml><?xml version="1.0" encoding="utf-8"?>
<p:tagLst xmlns:p="http://schemas.openxmlformats.org/presentationml/2006/main">
  <p:tag name="MH" val="20170805002624"/>
  <p:tag name="MH_LIBRARY" val="GRAPHIC"/>
  <p:tag name="MH_TYPE" val="Other"/>
  <p:tag name="MH_ORDER" val="11"/>
</p:tagLst>
</file>

<file path=ppt/tags/tag174.xml><?xml version="1.0" encoding="utf-8"?>
<p:tagLst xmlns:p="http://schemas.openxmlformats.org/presentationml/2006/main">
  <p:tag name="MH" val="20170805002624"/>
  <p:tag name="MH_LIBRARY" val="GRAPHIC"/>
  <p:tag name="MH_TYPE" val="Other"/>
  <p:tag name="MH_ORDER" val="12"/>
</p:tagLst>
</file>

<file path=ppt/tags/tag175.xml><?xml version="1.0" encoding="utf-8"?>
<p:tagLst xmlns:p="http://schemas.openxmlformats.org/presentationml/2006/main">
  <p:tag name="MH" val="20170805002624"/>
  <p:tag name="MH_LIBRARY" val="GRAPHIC"/>
  <p:tag name="MH_TYPE" val="Other"/>
  <p:tag name="MH_ORDER" val="13"/>
</p:tagLst>
</file>

<file path=ppt/tags/tag176.xml><?xml version="1.0" encoding="utf-8"?>
<p:tagLst xmlns:p="http://schemas.openxmlformats.org/presentationml/2006/main">
  <p:tag name="MH" val="20170805002624"/>
  <p:tag name="MH_LIBRARY" val="GRAPHIC"/>
  <p:tag name="MH_TYPE" val="Title"/>
  <p:tag name="MH_ORDER" val="1"/>
</p:tagLst>
</file>

<file path=ppt/tags/tag177.xml><?xml version="1.0" encoding="utf-8"?>
<p:tagLst xmlns:p="http://schemas.openxmlformats.org/presentationml/2006/main">
  <p:tag name="MH" val="20170805002624"/>
  <p:tag name="MH_LIBRARY" val="GRAPHIC"/>
  <p:tag name="MH_TYPE" val="Other"/>
  <p:tag name="MH_ORDER" val="14"/>
</p:tagLst>
</file>

<file path=ppt/tags/tag178.xml><?xml version="1.0" encoding="utf-8"?>
<p:tagLst xmlns:p="http://schemas.openxmlformats.org/presentationml/2006/main">
  <p:tag name="MH" val="20170805002624"/>
  <p:tag name="MH_LIBRARY" val="GRAPHIC"/>
  <p:tag name="MH_TYPE" val="Other"/>
  <p:tag name="MH_ORDER" val="15"/>
</p:tagLst>
</file>

<file path=ppt/tags/tag179.xml><?xml version="1.0" encoding="utf-8"?>
<p:tagLst xmlns:p="http://schemas.openxmlformats.org/presentationml/2006/main">
  <p:tag name="MH" val="20170805002624"/>
  <p:tag name="MH_LIBRARY" val="GRAPHIC"/>
  <p:tag name="MH_TYPE" val="Other"/>
  <p:tag name="MH_ORDER" val="16"/>
</p:tagLst>
</file>

<file path=ppt/tags/tag18.xml><?xml version="1.0" encoding="utf-8"?>
<p:tagLst xmlns:p="http://schemas.openxmlformats.org/presentationml/2006/main">
  <p:tag name="MH" val="20170804113727"/>
  <p:tag name="MH_LIBRARY" val="GRAPHIC"/>
  <p:tag name="MH_TYPE" val="Text"/>
  <p:tag name="MH_ORDER" val="1"/>
</p:tagLst>
</file>

<file path=ppt/tags/tag180.xml><?xml version="1.0" encoding="utf-8"?>
<p:tagLst xmlns:p="http://schemas.openxmlformats.org/presentationml/2006/main">
  <p:tag name="MH" val="20170805002624"/>
  <p:tag name="MH_LIBRARY" val="GRAPHIC"/>
  <p:tag name="MH_TYPE" val="Other"/>
  <p:tag name="MH_ORDER" val="17"/>
</p:tagLst>
</file>

<file path=ppt/tags/tag181.xml><?xml version="1.0" encoding="utf-8"?>
<p:tagLst xmlns:p="http://schemas.openxmlformats.org/presentationml/2006/main">
  <p:tag name="MH" val="20170805002624"/>
  <p:tag name="MH_LIBRARY" val="GRAPHIC"/>
  <p:tag name="MH_TYPE" val="Other"/>
  <p:tag name="MH_ORDER" val="18"/>
</p:tagLst>
</file>

<file path=ppt/tags/tag182.xml><?xml version="1.0" encoding="utf-8"?>
<p:tagLst xmlns:p="http://schemas.openxmlformats.org/presentationml/2006/main">
  <p:tag name="MH" val="20170805002624"/>
  <p:tag name="MH_LIBRARY" val="GRAPHIC"/>
  <p:tag name="MH_TYPE" val="SubTitle"/>
  <p:tag name="MH_ORDER" val="2"/>
</p:tagLst>
</file>

<file path=ppt/tags/tag183.xml><?xml version="1.0" encoding="utf-8"?>
<p:tagLst xmlns:p="http://schemas.openxmlformats.org/presentationml/2006/main">
  <p:tag name="MH" val="20170805002624"/>
  <p:tag name="MH_LIBRARY" val="GRAPHIC"/>
  <p:tag name="MH_TYPE" val="SubTitle"/>
  <p:tag name="MH_ORDER" val="1"/>
</p:tagLst>
</file>

<file path=ppt/tags/tag184.xml><?xml version="1.0" encoding="utf-8"?>
<p:tagLst xmlns:p="http://schemas.openxmlformats.org/presentationml/2006/main">
  <p:tag name="MH" val="20170805002624"/>
  <p:tag name="MH_LIBRARY" val="GRAPHIC"/>
  <p:tag name="MH_TYPE" val="SubTitle"/>
  <p:tag name="MH_ORDER" val="4"/>
</p:tagLst>
</file>

<file path=ppt/tags/tag185.xml><?xml version="1.0" encoding="utf-8"?>
<p:tagLst xmlns:p="http://schemas.openxmlformats.org/presentationml/2006/main">
  <p:tag name="MH" val="20170805002624"/>
  <p:tag name="MH_LIBRARY" val="GRAPHIC"/>
  <p:tag name="MH_TYPE" val="SubTitle"/>
  <p:tag name="MH_ORDER" val="3"/>
</p:tagLst>
</file>

<file path=ppt/tags/tag19.xml><?xml version="1.0" encoding="utf-8"?>
<p:tagLst xmlns:p="http://schemas.openxmlformats.org/presentationml/2006/main">
  <p:tag name="MH" val="20170804113727"/>
  <p:tag name="MH_LIBRARY" val="GRAPHIC"/>
  <p:tag name="MH_TYPE" val="Text"/>
  <p:tag name="MH_ORDER" val="2"/>
</p:tagLst>
</file>

<file path=ppt/tags/tag2.xml><?xml version="1.0" encoding="utf-8"?>
<p:tagLst xmlns:p="http://schemas.openxmlformats.org/presentationml/2006/main">
  <p:tag name="MH" val="20170803150623"/>
  <p:tag name="MH_LIBRARY" val="GRAPHIC"/>
  <p:tag name="MH_ORDER" val="Straight Connector 22"/>
</p:tagLst>
</file>

<file path=ppt/tags/tag20.xml><?xml version="1.0" encoding="utf-8"?>
<p:tagLst xmlns:p="http://schemas.openxmlformats.org/presentationml/2006/main">
  <p:tag name="MH" val="20170804115606"/>
  <p:tag name="MH_LIBRARY" val="GRAPHIC"/>
  <p:tag name="MH_TYPE" val="Text"/>
  <p:tag name="MH_ORDER" val="1"/>
</p:tagLst>
</file>

<file path=ppt/tags/tag21.xml><?xml version="1.0" encoding="utf-8"?>
<p:tagLst xmlns:p="http://schemas.openxmlformats.org/presentationml/2006/main">
  <p:tag name="MH" val="20170804115606"/>
  <p:tag name="MH_LIBRARY" val="GRAPHIC"/>
  <p:tag name="MH_TYPE" val="Other"/>
  <p:tag name="MH_ORDER" val="1"/>
</p:tagLst>
</file>

<file path=ppt/tags/tag22.xml><?xml version="1.0" encoding="utf-8"?>
<p:tagLst xmlns:p="http://schemas.openxmlformats.org/presentationml/2006/main">
  <p:tag name="MH" val="20170804115606"/>
  <p:tag name="MH_LIBRARY" val="GRAPHIC"/>
  <p:tag name="MH_TYPE" val="Other"/>
  <p:tag name="MH_ORDER" val="2"/>
</p:tagLst>
</file>

<file path=ppt/tags/tag23.xml><?xml version="1.0" encoding="utf-8"?>
<p:tagLst xmlns:p="http://schemas.openxmlformats.org/presentationml/2006/main">
  <p:tag name="MH" val="20170804115606"/>
  <p:tag name="MH_LIBRARY" val="GRAPHIC"/>
  <p:tag name="MH_TYPE" val="SubTitle"/>
  <p:tag name="MH_ORDER" val="1"/>
</p:tagLst>
</file>

<file path=ppt/tags/tag24.xml><?xml version="1.0" encoding="utf-8"?>
<p:tagLst xmlns:p="http://schemas.openxmlformats.org/presentationml/2006/main">
  <p:tag name="MH" val="20170804115606"/>
  <p:tag name="MH_LIBRARY" val="GRAPHIC"/>
  <p:tag name="MH_TYPE" val="Text"/>
  <p:tag name="MH_ORDER" val="1"/>
</p:tagLst>
</file>

<file path=ppt/tags/tag25.xml><?xml version="1.0" encoding="utf-8"?>
<p:tagLst xmlns:p="http://schemas.openxmlformats.org/presentationml/2006/main">
  <p:tag name="MH" val="20170804115606"/>
  <p:tag name="MH_LIBRARY" val="GRAPHIC"/>
  <p:tag name="MH_TYPE" val="Other"/>
  <p:tag name="MH_ORDER" val="1"/>
</p:tagLst>
</file>

<file path=ppt/tags/tag26.xml><?xml version="1.0" encoding="utf-8"?>
<p:tagLst xmlns:p="http://schemas.openxmlformats.org/presentationml/2006/main">
  <p:tag name="MH" val="20170804115606"/>
  <p:tag name="MH_LIBRARY" val="GRAPHIC"/>
  <p:tag name="MH_TYPE" val="Other"/>
  <p:tag name="MH_ORDER" val="2"/>
</p:tagLst>
</file>

<file path=ppt/tags/tag27.xml><?xml version="1.0" encoding="utf-8"?>
<p:tagLst xmlns:p="http://schemas.openxmlformats.org/presentationml/2006/main">
  <p:tag name="MH" val="20170804115606"/>
  <p:tag name="MH_LIBRARY" val="GRAPHIC"/>
  <p:tag name="MH_TYPE" val="SubTitle"/>
  <p:tag name="MH_ORDER" val="1"/>
</p:tagLst>
</file>

<file path=ppt/tags/tag28.xml><?xml version="1.0" encoding="utf-8"?>
<p:tagLst xmlns:p="http://schemas.openxmlformats.org/presentationml/2006/main">
  <p:tag name="MH" val="20170804115606"/>
  <p:tag name="MH_LIBRARY" val="GRAPHIC"/>
  <p:tag name="MH_TYPE" val="Text"/>
  <p:tag name="MH_ORDER" val="1"/>
</p:tagLst>
</file>

<file path=ppt/tags/tag29.xml><?xml version="1.0" encoding="utf-8"?>
<p:tagLst xmlns:p="http://schemas.openxmlformats.org/presentationml/2006/main">
  <p:tag name="MH" val="20170804115606"/>
  <p:tag name="MH_LIBRARY" val="GRAPHIC"/>
  <p:tag name="MH_TYPE" val="Other"/>
  <p:tag name="MH_ORDER" val="1"/>
</p:tagLst>
</file>

<file path=ppt/tags/tag3.xml><?xml version="1.0" encoding="utf-8"?>
<p:tagLst xmlns:p="http://schemas.openxmlformats.org/presentationml/2006/main">
  <p:tag name="MH" val="20170803150623"/>
  <p:tag name="MH_LIBRARY" val="GRAPHIC"/>
  <p:tag name="MH_ORDER" val="Straight Connector 23"/>
</p:tagLst>
</file>

<file path=ppt/tags/tag30.xml><?xml version="1.0" encoding="utf-8"?>
<p:tagLst xmlns:p="http://schemas.openxmlformats.org/presentationml/2006/main">
  <p:tag name="MH" val="20170804115606"/>
  <p:tag name="MH_LIBRARY" val="GRAPHIC"/>
  <p:tag name="MH_TYPE" val="Other"/>
  <p:tag name="MH_ORDER" val="2"/>
</p:tagLst>
</file>

<file path=ppt/tags/tag31.xml><?xml version="1.0" encoding="utf-8"?>
<p:tagLst xmlns:p="http://schemas.openxmlformats.org/presentationml/2006/main">
  <p:tag name="MH" val="20170804115606"/>
  <p:tag name="MH_LIBRARY" val="GRAPHIC"/>
  <p:tag name="MH_TYPE" val="SubTitle"/>
  <p:tag name="MH_ORDER" val="1"/>
</p:tagLst>
</file>

<file path=ppt/tags/tag32.xml><?xml version="1.0" encoding="utf-8"?>
<p:tagLst xmlns:p="http://schemas.openxmlformats.org/presentationml/2006/main">
  <p:tag name="MH" val="20170804144137"/>
  <p:tag name="MH_LIBRARY" val="GRAPHIC"/>
  <p:tag name="MH_TYPE" val="Desc"/>
  <p:tag name="MH_ORDER" val="1"/>
</p:tagLst>
</file>

<file path=ppt/tags/tag33.xml><?xml version="1.0" encoding="utf-8"?>
<p:tagLst xmlns:p="http://schemas.openxmlformats.org/presentationml/2006/main">
  <p:tag name="MH" val="20170804115606"/>
  <p:tag name="MH_LIBRARY" val="GRAPHIC"/>
  <p:tag name="MH_TYPE" val="Text"/>
  <p:tag name="MH_ORDER" val="1"/>
</p:tagLst>
</file>

<file path=ppt/tags/tag34.xml><?xml version="1.0" encoding="utf-8"?>
<p:tagLst xmlns:p="http://schemas.openxmlformats.org/presentationml/2006/main">
  <p:tag name="MH" val="20170804115606"/>
  <p:tag name="MH_LIBRARY" val="GRAPHIC"/>
  <p:tag name="MH_TYPE" val="Other"/>
  <p:tag name="MH_ORDER" val="1"/>
</p:tagLst>
</file>

<file path=ppt/tags/tag35.xml><?xml version="1.0" encoding="utf-8"?>
<p:tagLst xmlns:p="http://schemas.openxmlformats.org/presentationml/2006/main">
  <p:tag name="MH" val="20170804115606"/>
  <p:tag name="MH_LIBRARY" val="GRAPHIC"/>
  <p:tag name="MH_TYPE" val="Other"/>
  <p:tag name="MH_ORDER" val="2"/>
</p:tagLst>
</file>

<file path=ppt/tags/tag36.xml><?xml version="1.0" encoding="utf-8"?>
<p:tagLst xmlns:p="http://schemas.openxmlformats.org/presentationml/2006/main">
  <p:tag name="MH" val="20170804115606"/>
  <p:tag name="MH_LIBRARY" val="GRAPHIC"/>
  <p:tag name="MH_TYPE" val="SubTitle"/>
  <p:tag name="MH_ORDER" val="1"/>
</p:tagLst>
</file>

<file path=ppt/tags/tag37.xml><?xml version="1.0" encoding="utf-8"?>
<p:tagLst xmlns:p="http://schemas.openxmlformats.org/presentationml/2006/main">
  <p:tag name="MH" val="20170804151029"/>
  <p:tag name="MH_LIBRARY" val="GRAPHIC"/>
  <p:tag name="MH_TYPE" val="Other"/>
  <p:tag name="MH_ORDER" val="1"/>
</p:tagLst>
</file>

<file path=ppt/tags/tag38.xml><?xml version="1.0" encoding="utf-8"?>
<p:tagLst xmlns:p="http://schemas.openxmlformats.org/presentationml/2006/main">
  <p:tag name="MH" val="20170804151029"/>
  <p:tag name="MH_LIBRARY" val="GRAPHIC"/>
  <p:tag name="MH_TYPE" val="Other"/>
  <p:tag name="MH_ORDER" val="2"/>
</p:tagLst>
</file>

<file path=ppt/tags/tag39.xml><?xml version="1.0" encoding="utf-8"?>
<p:tagLst xmlns:p="http://schemas.openxmlformats.org/presentationml/2006/main">
  <p:tag name="MH" val="20170804151029"/>
  <p:tag name="MH_LIBRARY" val="GRAPHIC"/>
  <p:tag name="MH_TYPE" val="Other"/>
  <p:tag name="MH_ORDER" val="3"/>
</p:tagLst>
</file>

<file path=ppt/tags/tag4.xml><?xml version="1.0" encoding="utf-8"?>
<p:tagLst xmlns:p="http://schemas.openxmlformats.org/presentationml/2006/main">
  <p:tag name="MH" val="20170803150623"/>
  <p:tag name="MH_LIBRARY" val="GRAPHIC"/>
  <p:tag name="MH_ORDER" val="TextBox 24"/>
</p:tagLst>
</file>

<file path=ppt/tags/tag40.xml><?xml version="1.0" encoding="utf-8"?>
<p:tagLst xmlns:p="http://schemas.openxmlformats.org/presentationml/2006/main">
  <p:tag name="MH" val="20170804151029"/>
  <p:tag name="MH_LIBRARY" val="GRAPHIC"/>
  <p:tag name="MH_TYPE" val="Other"/>
  <p:tag name="MH_ORDER" val="4"/>
</p:tagLst>
</file>

<file path=ppt/tags/tag41.xml><?xml version="1.0" encoding="utf-8"?>
<p:tagLst xmlns:p="http://schemas.openxmlformats.org/presentationml/2006/main">
  <p:tag name="MH" val="20170804151029"/>
  <p:tag name="MH_LIBRARY" val="GRAPHIC"/>
  <p:tag name="MH_TYPE" val="SubTitle"/>
  <p:tag name="MH_ORDER" val="1"/>
</p:tagLst>
</file>

<file path=ppt/tags/tag42.xml><?xml version="1.0" encoding="utf-8"?>
<p:tagLst xmlns:p="http://schemas.openxmlformats.org/presentationml/2006/main">
  <p:tag name="MH" val="20170804151029"/>
  <p:tag name="MH_LIBRARY" val="GRAPHIC"/>
  <p:tag name="MH_TYPE" val="Other"/>
  <p:tag name="MH_ORDER" val="9"/>
</p:tagLst>
</file>

<file path=ppt/tags/tag43.xml><?xml version="1.0" encoding="utf-8"?>
<p:tagLst xmlns:p="http://schemas.openxmlformats.org/presentationml/2006/main">
  <p:tag name="MH" val="20170804151029"/>
  <p:tag name="MH_LIBRARY" val="GRAPHIC"/>
  <p:tag name="MH_TYPE" val="Other"/>
  <p:tag name="MH_ORDER" val="10"/>
</p:tagLst>
</file>

<file path=ppt/tags/tag44.xml><?xml version="1.0" encoding="utf-8"?>
<p:tagLst xmlns:p="http://schemas.openxmlformats.org/presentationml/2006/main">
  <p:tag name="MH" val="20170804151029"/>
  <p:tag name="MH_LIBRARY" val="GRAPHIC"/>
  <p:tag name="MH_TYPE" val="Other"/>
  <p:tag name="MH_ORDER" val="11"/>
</p:tagLst>
</file>

<file path=ppt/tags/tag45.xml><?xml version="1.0" encoding="utf-8"?>
<p:tagLst xmlns:p="http://schemas.openxmlformats.org/presentationml/2006/main">
  <p:tag name="MH" val="20170804151029"/>
  <p:tag name="MH_LIBRARY" val="GRAPHIC"/>
  <p:tag name="MH_TYPE" val="Other"/>
  <p:tag name="MH_ORDER" val="12"/>
</p:tagLst>
</file>

<file path=ppt/tags/tag46.xml><?xml version="1.0" encoding="utf-8"?>
<p:tagLst xmlns:p="http://schemas.openxmlformats.org/presentationml/2006/main">
  <p:tag name="MH" val="20170804151029"/>
  <p:tag name="MH_LIBRARY" val="GRAPHIC"/>
  <p:tag name="MH_TYPE" val="SubTitle"/>
  <p:tag name="MH_ORDER" val="3"/>
</p:tagLst>
</file>

<file path=ppt/tags/tag47.xml><?xml version="1.0" encoding="utf-8"?>
<p:tagLst xmlns:p="http://schemas.openxmlformats.org/presentationml/2006/main">
  <p:tag name="MH" val="20170804151029"/>
  <p:tag name="MH_LIBRARY" val="GRAPHIC"/>
  <p:tag name="MH_TYPE" val="SubTitle"/>
  <p:tag name="MH_ORDER" val="4"/>
</p:tagLst>
</file>

<file path=ppt/tags/tag48.xml><?xml version="1.0" encoding="utf-8"?>
<p:tagLst xmlns:p="http://schemas.openxmlformats.org/presentationml/2006/main">
  <p:tag name="MH" val="20170804151029"/>
  <p:tag name="MH_LIBRARY" val="GRAPHIC"/>
  <p:tag name="MH_TYPE" val="SubTitle"/>
  <p:tag name="MH_ORDER" val="2"/>
</p:tagLst>
</file>

<file path=ppt/tags/tag49.xml><?xml version="1.0" encoding="utf-8"?>
<p:tagLst xmlns:p="http://schemas.openxmlformats.org/presentationml/2006/main">
  <p:tag name="MH" val="20170804115606"/>
  <p:tag name="MH_LIBRARY" val="GRAPHIC"/>
  <p:tag name="MH_TYPE" val="Text"/>
  <p:tag name="MH_ORDER" val="1"/>
</p:tagLst>
</file>

<file path=ppt/tags/tag5.xml><?xml version="1.0" encoding="utf-8"?>
<p:tagLst xmlns:p="http://schemas.openxmlformats.org/presentationml/2006/main">
  <p:tag name="MH" val="20170803150623"/>
  <p:tag name="MH_LIBRARY" val="GRAPHIC"/>
  <p:tag name="MH_ORDER" val="文本框 25"/>
</p:tagLst>
</file>

<file path=ppt/tags/tag50.xml><?xml version="1.0" encoding="utf-8"?>
<p:tagLst xmlns:p="http://schemas.openxmlformats.org/presentationml/2006/main">
  <p:tag name="MH" val="20170804115606"/>
  <p:tag name="MH_LIBRARY" val="GRAPHIC"/>
  <p:tag name="MH_TYPE" val="Other"/>
  <p:tag name="MH_ORDER" val="1"/>
</p:tagLst>
</file>

<file path=ppt/tags/tag51.xml><?xml version="1.0" encoding="utf-8"?>
<p:tagLst xmlns:p="http://schemas.openxmlformats.org/presentationml/2006/main">
  <p:tag name="MH" val="20170804115606"/>
  <p:tag name="MH_LIBRARY" val="GRAPHIC"/>
  <p:tag name="MH_TYPE" val="Other"/>
  <p:tag name="MH_ORDER" val="2"/>
</p:tagLst>
</file>

<file path=ppt/tags/tag52.xml><?xml version="1.0" encoding="utf-8"?>
<p:tagLst xmlns:p="http://schemas.openxmlformats.org/presentationml/2006/main">
  <p:tag name="MH" val="20170804115606"/>
  <p:tag name="MH_LIBRARY" val="GRAPHIC"/>
  <p:tag name="MH_TYPE" val="SubTitle"/>
  <p:tag name="MH_ORDER" val="1"/>
</p:tagLst>
</file>

<file path=ppt/tags/tag53.xml><?xml version="1.0" encoding="utf-8"?>
<p:tagLst xmlns:p="http://schemas.openxmlformats.org/presentationml/2006/main">
  <p:tag name="MH" val="20170804144137"/>
  <p:tag name="MH_LIBRARY" val="GRAPHIC"/>
  <p:tag name="MH_TYPE" val="Desc"/>
  <p:tag name="MH_ORDER" val="1"/>
</p:tagLst>
</file>

<file path=ppt/tags/tag54.xml><?xml version="1.0" encoding="utf-8"?>
<p:tagLst xmlns:p="http://schemas.openxmlformats.org/presentationml/2006/main">
  <p:tag name="MH" val="20170804115606"/>
  <p:tag name="MH_LIBRARY" val="GRAPHIC"/>
  <p:tag name="MH_TYPE" val="Text"/>
  <p:tag name="MH_ORDER" val="1"/>
</p:tagLst>
</file>

<file path=ppt/tags/tag55.xml><?xml version="1.0" encoding="utf-8"?>
<p:tagLst xmlns:p="http://schemas.openxmlformats.org/presentationml/2006/main">
  <p:tag name="MH" val="20170804115606"/>
  <p:tag name="MH_LIBRARY" val="GRAPHIC"/>
  <p:tag name="MH_TYPE" val="Other"/>
  <p:tag name="MH_ORDER" val="1"/>
</p:tagLst>
</file>

<file path=ppt/tags/tag56.xml><?xml version="1.0" encoding="utf-8"?>
<p:tagLst xmlns:p="http://schemas.openxmlformats.org/presentationml/2006/main">
  <p:tag name="MH" val="20170804115606"/>
  <p:tag name="MH_LIBRARY" val="GRAPHIC"/>
  <p:tag name="MH_TYPE" val="Other"/>
  <p:tag name="MH_ORDER" val="2"/>
</p:tagLst>
</file>

<file path=ppt/tags/tag57.xml><?xml version="1.0" encoding="utf-8"?>
<p:tagLst xmlns:p="http://schemas.openxmlformats.org/presentationml/2006/main">
  <p:tag name="MH" val="20170804115606"/>
  <p:tag name="MH_LIBRARY" val="GRAPHIC"/>
  <p:tag name="MH_TYPE" val="SubTitle"/>
  <p:tag name="MH_ORDER" val="1"/>
</p:tagLst>
</file>

<file path=ppt/tags/tag58.xml><?xml version="1.0" encoding="utf-8"?>
<p:tagLst xmlns:p="http://schemas.openxmlformats.org/presentationml/2006/main">
  <p:tag name="MH" val="20170804154943"/>
  <p:tag name="MH_LIBRARY" val="GRAPHIC"/>
  <p:tag name="MH_TYPE" val="Other"/>
  <p:tag name="MH_ORDER" val="1"/>
</p:tagLst>
</file>

<file path=ppt/tags/tag59.xml><?xml version="1.0" encoding="utf-8"?>
<p:tagLst xmlns:p="http://schemas.openxmlformats.org/presentationml/2006/main">
  <p:tag name="MH" val="20170804154943"/>
  <p:tag name="MH_LIBRARY" val="GRAPHIC"/>
  <p:tag name="MH_TYPE" val="Other"/>
  <p:tag name="MH_ORDER" val="2"/>
</p:tagLst>
</file>

<file path=ppt/tags/tag6.xml><?xml version="1.0" encoding="utf-8"?>
<p:tagLst xmlns:p="http://schemas.openxmlformats.org/presentationml/2006/main">
  <p:tag name="MH" val="20170803150623"/>
  <p:tag name="MH_LIBRARY" val="GRAPHIC"/>
  <p:tag name="MH_ORDER" val="TextBox 26"/>
</p:tagLst>
</file>

<file path=ppt/tags/tag60.xml><?xml version="1.0" encoding="utf-8"?>
<p:tagLst xmlns:p="http://schemas.openxmlformats.org/presentationml/2006/main">
  <p:tag name="MH" val="20170804154943"/>
  <p:tag name="MH_LIBRARY" val="GRAPHIC"/>
  <p:tag name="MH_TYPE" val="Other"/>
  <p:tag name="MH_ORDER" val="3"/>
</p:tagLst>
</file>

<file path=ppt/tags/tag61.xml><?xml version="1.0" encoding="utf-8"?>
<p:tagLst xmlns:p="http://schemas.openxmlformats.org/presentationml/2006/main">
  <p:tag name="MH" val="20170804154943"/>
  <p:tag name="MH_LIBRARY" val="GRAPHIC"/>
  <p:tag name="MH_TYPE" val="Other"/>
  <p:tag name="MH_ORDER" val="4"/>
</p:tagLst>
</file>

<file path=ppt/tags/tag62.xml><?xml version="1.0" encoding="utf-8"?>
<p:tagLst xmlns:p="http://schemas.openxmlformats.org/presentationml/2006/main">
  <p:tag name="MH" val="20170804154943"/>
  <p:tag name="MH_LIBRARY" val="GRAPHIC"/>
  <p:tag name="MH_TYPE" val="Other"/>
  <p:tag name="MH_ORDER" val="5"/>
</p:tagLst>
</file>

<file path=ppt/tags/tag63.xml><?xml version="1.0" encoding="utf-8"?>
<p:tagLst xmlns:p="http://schemas.openxmlformats.org/presentationml/2006/main">
  <p:tag name="MH" val="20170804154943"/>
  <p:tag name="MH_LIBRARY" val="GRAPHIC"/>
  <p:tag name="MH_TYPE" val="Other"/>
  <p:tag name="MH_ORDER" val="6"/>
</p:tagLst>
</file>

<file path=ppt/tags/tag64.xml><?xml version="1.0" encoding="utf-8"?>
<p:tagLst xmlns:p="http://schemas.openxmlformats.org/presentationml/2006/main">
  <p:tag name="MH" val="20170804154943"/>
  <p:tag name="MH_LIBRARY" val="GRAPHIC"/>
  <p:tag name="MH_TYPE" val="Other"/>
  <p:tag name="MH_ORDER" val="7"/>
</p:tagLst>
</file>

<file path=ppt/tags/tag65.xml><?xml version="1.0" encoding="utf-8"?>
<p:tagLst xmlns:p="http://schemas.openxmlformats.org/presentationml/2006/main">
  <p:tag name="MH" val="20170804154943"/>
  <p:tag name="MH_LIBRARY" val="GRAPHIC"/>
  <p:tag name="MH_TYPE" val="Other"/>
  <p:tag name="MH_ORDER" val="8"/>
</p:tagLst>
</file>

<file path=ppt/tags/tag66.xml><?xml version="1.0" encoding="utf-8"?>
<p:tagLst xmlns:p="http://schemas.openxmlformats.org/presentationml/2006/main">
  <p:tag name="MH" val="20170804154943"/>
  <p:tag name="MH_LIBRARY" val="GRAPHIC"/>
  <p:tag name="MH_TYPE" val="Other"/>
  <p:tag name="MH_ORDER" val="9"/>
</p:tagLst>
</file>

<file path=ppt/tags/tag67.xml><?xml version="1.0" encoding="utf-8"?>
<p:tagLst xmlns:p="http://schemas.openxmlformats.org/presentationml/2006/main">
  <p:tag name="MH" val="20170804154943"/>
  <p:tag name="MH_LIBRARY" val="GRAPHIC"/>
  <p:tag name="MH_TYPE" val="Other"/>
  <p:tag name="MH_ORDER" val="10"/>
</p:tagLst>
</file>

<file path=ppt/tags/tag68.xml><?xml version="1.0" encoding="utf-8"?>
<p:tagLst xmlns:p="http://schemas.openxmlformats.org/presentationml/2006/main">
  <p:tag name="MH" val="20170804154943"/>
  <p:tag name="MH_LIBRARY" val="GRAPHIC"/>
  <p:tag name="MH_TYPE" val="Other"/>
  <p:tag name="MH_ORDER" val="11"/>
</p:tagLst>
</file>

<file path=ppt/tags/tag69.xml><?xml version="1.0" encoding="utf-8"?>
<p:tagLst xmlns:p="http://schemas.openxmlformats.org/presentationml/2006/main">
  <p:tag name="MH" val="20170804154943"/>
  <p:tag name="MH_LIBRARY" val="GRAPHIC"/>
  <p:tag name="MH_TYPE" val="Other"/>
  <p:tag name="MH_ORDER" val="12"/>
</p:tagLst>
</file>

<file path=ppt/tags/tag7.xml><?xml version="1.0" encoding="utf-8"?>
<p:tagLst xmlns:p="http://schemas.openxmlformats.org/presentationml/2006/main">
  <p:tag name="MH" val="20170803150623"/>
  <p:tag name="MH_LIBRARY" val="GRAPHIC"/>
  <p:tag name="MH_ORDER" val="TextBox 27"/>
</p:tagLst>
</file>

<file path=ppt/tags/tag70.xml><?xml version="1.0" encoding="utf-8"?>
<p:tagLst xmlns:p="http://schemas.openxmlformats.org/presentationml/2006/main">
  <p:tag name="MH" val="20170804154943"/>
  <p:tag name="MH_LIBRARY" val="GRAPHIC"/>
  <p:tag name="MH_TYPE" val="Other"/>
  <p:tag name="MH_ORDER" val="13"/>
</p:tagLst>
</file>

<file path=ppt/tags/tag71.xml><?xml version="1.0" encoding="utf-8"?>
<p:tagLst xmlns:p="http://schemas.openxmlformats.org/presentationml/2006/main">
  <p:tag name="MH" val="20170804154943"/>
  <p:tag name="MH_LIBRARY" val="GRAPHIC"/>
  <p:tag name="MH_TYPE" val="Other"/>
  <p:tag name="MH_ORDER" val="14"/>
</p:tagLst>
</file>

<file path=ppt/tags/tag72.xml><?xml version="1.0" encoding="utf-8"?>
<p:tagLst xmlns:p="http://schemas.openxmlformats.org/presentationml/2006/main">
  <p:tag name="MH" val="20170804154943"/>
  <p:tag name="MH_LIBRARY" val="GRAPHIC"/>
  <p:tag name="MH_TYPE" val="Other"/>
  <p:tag name="MH_ORDER" val="15"/>
</p:tagLst>
</file>

<file path=ppt/tags/tag73.xml><?xml version="1.0" encoding="utf-8"?>
<p:tagLst xmlns:p="http://schemas.openxmlformats.org/presentationml/2006/main">
  <p:tag name="MH" val="20170804154943"/>
  <p:tag name="MH_LIBRARY" val="GRAPHIC"/>
  <p:tag name="MH_TYPE" val="Other"/>
  <p:tag name="MH_ORDER" val="16"/>
</p:tagLst>
</file>

<file path=ppt/tags/tag74.xml><?xml version="1.0" encoding="utf-8"?>
<p:tagLst xmlns:p="http://schemas.openxmlformats.org/presentationml/2006/main">
  <p:tag name="MH" val="20170804154943"/>
  <p:tag name="MH_LIBRARY" val="GRAPHIC"/>
  <p:tag name="MH_TYPE" val="Other"/>
  <p:tag name="MH_ORDER" val="17"/>
</p:tagLst>
</file>

<file path=ppt/tags/tag75.xml><?xml version="1.0" encoding="utf-8"?>
<p:tagLst xmlns:p="http://schemas.openxmlformats.org/presentationml/2006/main">
  <p:tag name="MH" val="20170804154943"/>
  <p:tag name="MH_LIBRARY" val="GRAPHIC"/>
  <p:tag name="MH_TYPE" val="Other"/>
  <p:tag name="MH_ORDER" val="18"/>
</p:tagLst>
</file>

<file path=ppt/tags/tag76.xml><?xml version="1.0" encoding="utf-8"?>
<p:tagLst xmlns:p="http://schemas.openxmlformats.org/presentationml/2006/main">
  <p:tag name="MH" val="20170804154943"/>
  <p:tag name="MH_LIBRARY" val="GRAPHIC"/>
  <p:tag name="MH_TYPE" val="Other"/>
  <p:tag name="MH_ORDER" val="19"/>
</p:tagLst>
</file>

<file path=ppt/tags/tag77.xml><?xml version="1.0" encoding="utf-8"?>
<p:tagLst xmlns:p="http://schemas.openxmlformats.org/presentationml/2006/main">
  <p:tag name="MH" val="20170804154943"/>
  <p:tag name="MH_LIBRARY" val="GRAPHIC"/>
  <p:tag name="MH_TYPE" val="Other"/>
  <p:tag name="MH_ORDER" val="20"/>
</p:tagLst>
</file>

<file path=ppt/tags/tag78.xml><?xml version="1.0" encoding="utf-8"?>
<p:tagLst xmlns:p="http://schemas.openxmlformats.org/presentationml/2006/main">
  <p:tag name="MH" val="20170804154943"/>
  <p:tag name="MH_LIBRARY" val="GRAPHIC"/>
  <p:tag name="MH_TYPE" val="SubTitle"/>
  <p:tag name="MH_ORDER" val="1"/>
</p:tagLst>
</file>

<file path=ppt/tags/tag79.xml><?xml version="1.0" encoding="utf-8"?>
<p:tagLst xmlns:p="http://schemas.openxmlformats.org/presentationml/2006/main">
  <p:tag name="MH" val="20170804154943"/>
  <p:tag name="MH_LIBRARY" val="GRAPHIC"/>
  <p:tag name="MH_TYPE" val="Text"/>
  <p:tag name="MH_ORDER" val="1"/>
</p:tagLst>
</file>

<file path=ppt/tags/tag8.xml><?xml version="1.0" encoding="utf-8"?>
<p:tagLst xmlns:p="http://schemas.openxmlformats.org/presentationml/2006/main">
  <p:tag name="MH" val="20170803150623"/>
  <p:tag name="MH_LIBRARY" val="GRAPHIC"/>
</p:tagLst>
</file>

<file path=ppt/tags/tag80.xml><?xml version="1.0" encoding="utf-8"?>
<p:tagLst xmlns:p="http://schemas.openxmlformats.org/presentationml/2006/main">
  <p:tag name="MH" val="20170804154943"/>
  <p:tag name="MH_LIBRARY" val="GRAPHIC"/>
  <p:tag name="MH_TYPE" val="SubTitle"/>
  <p:tag name="MH_ORDER" val="2"/>
</p:tagLst>
</file>

<file path=ppt/tags/tag81.xml><?xml version="1.0" encoding="utf-8"?>
<p:tagLst xmlns:p="http://schemas.openxmlformats.org/presentationml/2006/main">
  <p:tag name="MH" val="20170804154943"/>
  <p:tag name="MH_LIBRARY" val="GRAPHIC"/>
  <p:tag name="MH_TYPE" val="Text"/>
  <p:tag name="MH_ORDER" val="2"/>
</p:tagLst>
</file>

<file path=ppt/tags/tag82.xml><?xml version="1.0" encoding="utf-8"?>
<p:tagLst xmlns:p="http://schemas.openxmlformats.org/presentationml/2006/main">
  <p:tag name="MH" val="20170804154943"/>
  <p:tag name="MH_LIBRARY" val="GRAPHIC"/>
  <p:tag name="MH_TYPE" val="SubTitle"/>
  <p:tag name="MH_ORDER" val="3"/>
</p:tagLst>
</file>

<file path=ppt/tags/tag83.xml><?xml version="1.0" encoding="utf-8"?>
<p:tagLst xmlns:p="http://schemas.openxmlformats.org/presentationml/2006/main">
  <p:tag name="MH" val="20170804154943"/>
  <p:tag name="MH_LIBRARY" val="GRAPHIC"/>
  <p:tag name="MH_TYPE" val="Text"/>
  <p:tag name="MH_ORDER" val="3"/>
</p:tagLst>
</file>

<file path=ppt/tags/tag84.xml><?xml version="1.0" encoding="utf-8"?>
<p:tagLst xmlns:p="http://schemas.openxmlformats.org/presentationml/2006/main">
  <p:tag name="MH" val="20170804154943"/>
  <p:tag name="MH_LIBRARY" val="GRAPHIC"/>
  <p:tag name="MH_TYPE" val="SubTitle"/>
  <p:tag name="MH_ORDER" val="4"/>
</p:tagLst>
</file>

<file path=ppt/tags/tag85.xml><?xml version="1.0" encoding="utf-8"?>
<p:tagLst xmlns:p="http://schemas.openxmlformats.org/presentationml/2006/main">
  <p:tag name="MH" val="20170804154943"/>
  <p:tag name="MH_LIBRARY" val="GRAPHIC"/>
  <p:tag name="MH_TYPE" val="Text"/>
  <p:tag name="MH_ORDER" val="4"/>
</p:tagLst>
</file>

<file path=ppt/tags/tag86.xml><?xml version="1.0" encoding="utf-8"?>
<p:tagLst xmlns:p="http://schemas.openxmlformats.org/presentationml/2006/main">
  <p:tag name="MH" val="20170804154943"/>
  <p:tag name="MH_LIBRARY" val="GRAPHIC"/>
  <p:tag name="MH_TYPE" val="SubTitle"/>
  <p:tag name="MH_ORDER" val="5"/>
</p:tagLst>
</file>

<file path=ppt/tags/tag87.xml><?xml version="1.0" encoding="utf-8"?>
<p:tagLst xmlns:p="http://schemas.openxmlformats.org/presentationml/2006/main">
  <p:tag name="MH" val="20170804154943"/>
  <p:tag name="MH_LIBRARY" val="GRAPHIC"/>
  <p:tag name="MH_TYPE" val="Text"/>
  <p:tag name="MH_ORDER" val="5"/>
</p:tagLst>
</file>

<file path=ppt/tags/tag88.xml><?xml version="1.0" encoding="utf-8"?>
<p:tagLst xmlns:p="http://schemas.openxmlformats.org/presentationml/2006/main">
  <p:tag name="MH" val="20170804155713"/>
  <p:tag name="MH_LIBRARY" val="GRAPHIC"/>
  <p:tag name="MH_TYPE" val="Title"/>
  <p:tag name="MH_ORDER" val="1"/>
</p:tagLst>
</file>

<file path=ppt/tags/tag89.xml><?xml version="1.0" encoding="utf-8"?>
<p:tagLst xmlns:p="http://schemas.openxmlformats.org/presentationml/2006/main">
  <p:tag name="MH" val="20170804155713"/>
  <p:tag name="MH_LIBRARY" val="GRAPHIC"/>
  <p:tag name="MH_TYPE" val="Other"/>
  <p:tag name="MH_ORDER" val="1"/>
</p:tagLst>
</file>

<file path=ppt/tags/tag9.xml><?xml version="1.0" encoding="utf-8"?>
<p:tagLst xmlns:p="http://schemas.openxmlformats.org/presentationml/2006/main">
  <p:tag name="MH" val="20170803154453"/>
  <p:tag name="MH_LIBRARY" val="GRAPHIC"/>
  <p:tag name="MH_TYPE" val="Text"/>
  <p:tag name="MH_ORDER" val="2"/>
</p:tagLst>
</file>

<file path=ppt/tags/tag90.xml><?xml version="1.0" encoding="utf-8"?>
<p:tagLst xmlns:p="http://schemas.openxmlformats.org/presentationml/2006/main">
  <p:tag name="MH" val="20170804155713"/>
  <p:tag name="MH_LIBRARY" val="GRAPHIC"/>
  <p:tag name="MH_TYPE" val="SubTitle"/>
  <p:tag name="MH_ORDER" val="4"/>
</p:tagLst>
</file>

<file path=ppt/tags/tag91.xml><?xml version="1.0" encoding="utf-8"?>
<p:tagLst xmlns:p="http://schemas.openxmlformats.org/presentationml/2006/main">
  <p:tag name="MH" val="20170804155713"/>
  <p:tag name="MH_LIBRARY" val="GRAPHIC"/>
  <p:tag name="MH_TYPE" val="Other"/>
  <p:tag name="MH_ORDER" val="2"/>
</p:tagLst>
</file>

<file path=ppt/tags/tag92.xml><?xml version="1.0" encoding="utf-8"?>
<p:tagLst xmlns:p="http://schemas.openxmlformats.org/presentationml/2006/main">
  <p:tag name="MH" val="20170804155713"/>
  <p:tag name="MH_LIBRARY" val="GRAPHIC"/>
  <p:tag name="MH_TYPE" val="SubTitle"/>
  <p:tag name="MH_ORDER" val="3"/>
</p:tagLst>
</file>

<file path=ppt/tags/tag93.xml><?xml version="1.0" encoding="utf-8"?>
<p:tagLst xmlns:p="http://schemas.openxmlformats.org/presentationml/2006/main">
  <p:tag name="MH" val="20170804155713"/>
  <p:tag name="MH_LIBRARY" val="GRAPHIC"/>
  <p:tag name="MH_TYPE" val="Other"/>
  <p:tag name="MH_ORDER" val="3"/>
</p:tagLst>
</file>

<file path=ppt/tags/tag94.xml><?xml version="1.0" encoding="utf-8"?>
<p:tagLst xmlns:p="http://schemas.openxmlformats.org/presentationml/2006/main">
  <p:tag name="MH" val="20170804155713"/>
  <p:tag name="MH_LIBRARY" val="GRAPHIC"/>
  <p:tag name="MH_TYPE" val="SubTitle"/>
  <p:tag name="MH_ORDER" val="2"/>
</p:tagLst>
</file>

<file path=ppt/tags/tag95.xml><?xml version="1.0" encoding="utf-8"?>
<p:tagLst xmlns:p="http://schemas.openxmlformats.org/presentationml/2006/main">
  <p:tag name="MH" val="20170804155713"/>
  <p:tag name="MH_LIBRARY" val="GRAPHIC"/>
  <p:tag name="MH_TYPE" val="Other"/>
  <p:tag name="MH_ORDER" val="4"/>
</p:tagLst>
</file>

<file path=ppt/tags/tag96.xml><?xml version="1.0" encoding="utf-8"?>
<p:tagLst xmlns:p="http://schemas.openxmlformats.org/presentationml/2006/main">
  <p:tag name="MH" val="20170804155713"/>
  <p:tag name="MH_LIBRARY" val="GRAPHIC"/>
  <p:tag name="MH_TYPE" val="SubTitle"/>
  <p:tag name="MH_ORDER" val="1"/>
</p:tagLst>
</file>

<file path=ppt/tags/tag97.xml><?xml version="1.0" encoding="utf-8"?>
<p:tagLst xmlns:p="http://schemas.openxmlformats.org/presentationml/2006/main">
  <p:tag name="MH" val="20170804155713"/>
  <p:tag name="MH_LIBRARY" val="GRAPHIC"/>
  <p:tag name="MH_TYPE" val="Other"/>
  <p:tag name="MH_ORDER" val="5"/>
</p:tagLst>
</file>

<file path=ppt/tags/tag98.xml><?xml version="1.0" encoding="utf-8"?>
<p:tagLst xmlns:p="http://schemas.openxmlformats.org/presentationml/2006/main">
  <p:tag name="MH" val="20170804155713"/>
  <p:tag name="MH_LIBRARY" val="GRAPHIC"/>
  <p:tag name="MH_TYPE" val="Other"/>
  <p:tag name="MH_ORDER" val="6"/>
</p:tagLst>
</file>

<file path=ppt/tags/tag99.xml><?xml version="1.0" encoding="utf-8"?>
<p:tagLst xmlns:p="http://schemas.openxmlformats.org/presentationml/2006/main">
  <p:tag name="MH" val="20170804155713"/>
  <p:tag name="MH_LIBRARY" val="GRAPHIC"/>
  <p:tag name="MH_TYPE" val="Other"/>
  <p:tag name="MH_ORDER" val="7"/>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6574</Words>
  <Application>WPS 演示</Application>
  <PresentationFormat>全屏显示(4:3)</PresentationFormat>
  <Paragraphs>816</Paragraphs>
  <Slides>34</Slides>
  <Notes>5</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34</vt:i4>
      </vt:variant>
    </vt:vector>
  </HeadingPairs>
  <TitlesOfParts>
    <vt:vector size="54" baseType="lpstr">
      <vt:lpstr>Arial</vt:lpstr>
      <vt:lpstr>宋体</vt:lpstr>
      <vt:lpstr>Wingdings</vt:lpstr>
      <vt:lpstr>Baskerville Old Face</vt:lpstr>
      <vt:lpstr>华文隶书</vt:lpstr>
      <vt:lpstr>Microsoft New Tai Lue</vt:lpstr>
      <vt:lpstr>Calibri</vt:lpstr>
      <vt:lpstr>微软雅黑</vt:lpstr>
      <vt:lpstr>华文中宋</vt:lpstr>
      <vt:lpstr>Times New Roman</vt:lpstr>
      <vt:lpstr>黑体</vt:lpstr>
      <vt:lpstr>Arial Narrow</vt:lpstr>
      <vt:lpstr>Arial Unicode MS</vt:lpstr>
      <vt:lpstr>等线 Light</vt:lpstr>
      <vt:lpstr>Calibri Light</vt:lpstr>
      <vt:lpstr>等线</vt:lpstr>
      <vt:lpstr>Adobe Gothic Std B</vt:lpstr>
      <vt:lpstr>Yu Gothic UI Semibold</vt:lpstr>
      <vt:lpstr>Bodoni MT Black</vt:lpstr>
      <vt:lpstr>Office 主题​​</vt:lpstr>
      <vt:lpstr>PowerPoint 演示文稿</vt:lpstr>
      <vt:lpstr>PowerPoint 演示文稿</vt:lpstr>
      <vt:lpstr>PowerPoint 演示文稿</vt:lpstr>
      <vt:lpstr>C语言程序的结构</vt:lpstr>
      <vt:lpstr>PowerPoint 演示文稿</vt:lpstr>
      <vt:lpstr>PowerPoint 演示文稿</vt:lpstr>
      <vt:lpstr>PowerPoint 演示文稿</vt:lpstr>
      <vt:lpstr>PowerPoint 演示文稿</vt:lpstr>
      <vt:lpstr>算法</vt:lpstr>
      <vt:lpstr>PowerPoint 演示文稿</vt:lpstr>
      <vt:lpstr>简单的算法举例</vt:lpstr>
      <vt:lpstr>简单的算法举例</vt:lpstr>
      <vt:lpstr>简单的算法举例</vt:lpstr>
      <vt:lpstr>简单的算法举例</vt:lpstr>
      <vt:lpstr>简单的算法举例</vt:lpstr>
      <vt:lpstr>算法的特性</vt:lpstr>
      <vt:lpstr>PowerPoint 演示文稿</vt:lpstr>
      <vt:lpstr>用流程图表示算法</vt:lpstr>
      <vt:lpstr>算法的流程图表示举例</vt:lpstr>
      <vt:lpstr>算法的流程图表示举例</vt:lpstr>
      <vt:lpstr>算法的流程图表示举例</vt:lpstr>
      <vt:lpstr>算法的流程图表示举例</vt:lpstr>
      <vt:lpstr>简单的算法举例</vt:lpstr>
      <vt:lpstr>传统流程图的弊端</vt:lpstr>
      <vt:lpstr>三种基本结构</vt:lpstr>
      <vt:lpstr>三种基本结构的特点</vt:lpstr>
      <vt:lpstr>用N-S流程图表示算法</vt:lpstr>
      <vt:lpstr>用伪代码表示算法</vt:lpstr>
      <vt:lpstr>算法的流程图表示举例</vt:lpstr>
      <vt:lpstr>算法的流程图表示举例</vt:lpstr>
      <vt:lpstr>用计算机语言表示算法</vt:lpstr>
      <vt:lpstr>用计算机语言表示算法</vt:lpstr>
      <vt:lpstr>结构化程序设计方法</vt:lpstr>
      <vt:lpstr>作业</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云末</cp:lastModifiedBy>
  <cp:revision>119</cp:revision>
  <dcterms:created xsi:type="dcterms:W3CDTF">2017-08-03T06:51:00Z</dcterms:created>
  <dcterms:modified xsi:type="dcterms:W3CDTF">2021-12-04T07:32:11Z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