
<file path=[Content_Types].xml><?xml version="1.0" encoding="utf-8"?>
<Types xmlns="http://schemas.openxmlformats.org/package/2006/content-types">
  <Default Extension="jpeg" ContentType="image/jpeg"/>
  <Default Extension="png" ContentType="image/png"/>
  <Default Extension="wdp" ContentType="image/vnd.ms-photo"/>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345" r:id="rId4"/>
    <p:sldId id="346" r:id="rId6"/>
    <p:sldId id="270" r:id="rId7"/>
    <p:sldId id="277" r:id="rId8"/>
    <p:sldId id="286" r:id="rId9"/>
    <p:sldId id="287" r:id="rId10"/>
    <p:sldId id="288" r:id="rId11"/>
    <p:sldId id="289" r:id="rId12"/>
    <p:sldId id="293" r:id="rId13"/>
    <p:sldId id="290" r:id="rId14"/>
    <p:sldId id="291" r:id="rId15"/>
    <p:sldId id="292" r:id="rId16"/>
    <p:sldId id="294" r:id="rId17"/>
    <p:sldId id="265" r:id="rId18"/>
    <p:sldId id="296" r:id="rId19"/>
    <p:sldId id="295"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268" r:id="rId36"/>
    <p:sldId id="313" r:id="rId37"/>
    <p:sldId id="312" r:id="rId38"/>
    <p:sldId id="314" r:id="rId39"/>
    <p:sldId id="315" r:id="rId40"/>
    <p:sldId id="318" r:id="rId41"/>
    <p:sldId id="317" r:id="rId42"/>
    <p:sldId id="319" r:id="rId43"/>
    <p:sldId id="320" r:id="rId44"/>
    <p:sldId id="321" r:id="rId45"/>
    <p:sldId id="322" r:id="rId46"/>
    <p:sldId id="323" r:id="rId47"/>
    <p:sldId id="325" r:id="rId48"/>
    <p:sldId id="326" r:id="rId49"/>
    <p:sldId id="327" r:id="rId50"/>
    <p:sldId id="328" r:id="rId51"/>
    <p:sldId id="329" r:id="rId52"/>
    <p:sldId id="347"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146" d="100"/>
          <a:sy n="146" d="100"/>
        </p:scale>
        <p:origin x="2192" y="92"/>
      </p:cViewPr>
      <p:guideLst>
        <p:guide orient="horz" pos="2160"/>
        <p:guide pos="2880"/>
      </p:guideLst>
    </p:cSldViewPr>
  </p:slideViewPr>
  <p:notesTextViewPr>
    <p:cViewPr>
      <p:scale>
        <a:sx n="1" d="1"/>
        <a:sy n="1" d="1"/>
      </p:scale>
      <p:origin x="0" y="0"/>
    </p:cViewPr>
  </p:notesTextViewPr>
  <p:sorterViewPr>
    <p:cViewPr>
      <p:scale>
        <a:sx n="100" d="100"/>
        <a:sy n="100" d="100"/>
      </p:scale>
      <p:origin x="0" y="-75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a:t>数据类型</a:t>
          </a:r>
        </a:p>
      </dgm:t>
    </dgm:pt>
    <dgm:pt modelId="{8CC52FBD-1242-43F0-B5EF-F144C49B322A}" cxnId="{FA25683D-CFAB-4CE2-948D-A5988CCBA8F3}" type="parTrans">
      <dgm:prSet/>
      <dgm:spPr/>
      <dgm:t>
        <a:bodyPr/>
        <a:lstStyle/>
        <a:p>
          <a:pPr>
            <a:lnSpc>
              <a:spcPct val="100000"/>
            </a:lnSpc>
          </a:pPr>
          <a:endParaRPr lang="zh-CN" altLang="en-US"/>
        </a:p>
      </dgm:t>
    </dgm:pt>
    <dgm:pt modelId="{791787EA-4894-4E22-94D2-4A4D45D1BB7B}" cxnId="{FA25683D-CFAB-4CE2-948D-A5988CCBA8F3}" type="sibTrans">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a:t>基本类型</a:t>
          </a:r>
        </a:p>
      </dgm:t>
    </dgm:pt>
    <dgm:pt modelId="{2E201219-69C9-48AC-86CE-A2844A81D197}" cxnId="{A7C7F12E-E2ED-40B0-A59A-1711F5249BBE}" type="parTrans">
      <dgm:prSet/>
      <dgm:spPr/>
      <dgm:t>
        <a:bodyPr/>
        <a:lstStyle/>
        <a:p>
          <a:pPr>
            <a:lnSpc>
              <a:spcPct val="100000"/>
            </a:lnSpc>
          </a:pPr>
          <a:endParaRPr lang="zh-CN" altLang="en-US"/>
        </a:p>
      </dgm:t>
    </dgm:pt>
    <dgm:pt modelId="{4C58A288-6468-4DEF-8430-47CEB20E5521}" cxnId="{A7C7F12E-E2ED-40B0-A59A-1711F5249BBE}" type="sibTrans">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a:t>整型类型</a:t>
          </a:r>
        </a:p>
      </dgm:t>
    </dgm:pt>
    <dgm:pt modelId="{1D73B758-E67C-4D90-8627-294D58FE98E5}" cxnId="{31C9ED4F-2342-4AA6-83E4-E2EE8C88C009}" type="parTrans">
      <dgm:prSet/>
      <dgm:spPr/>
      <dgm:t>
        <a:bodyPr/>
        <a:lstStyle/>
        <a:p>
          <a:pPr>
            <a:lnSpc>
              <a:spcPct val="100000"/>
            </a:lnSpc>
          </a:pPr>
          <a:endParaRPr lang="zh-CN" altLang="en-US"/>
        </a:p>
      </dgm:t>
    </dgm:pt>
    <dgm:pt modelId="{058DEED6-58AA-400A-9460-BDC12F797ED9}" cxnId="{31C9ED4F-2342-4AA6-83E4-E2EE8C88C009}" type="sibTrans">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a:t>浮点类型</a:t>
          </a:r>
        </a:p>
      </dgm:t>
    </dgm:pt>
    <dgm:pt modelId="{0ED9C249-09EF-4C50-8FE7-E90D87DEF76C}" cxnId="{0D4F8D1E-9F67-4A99-AD34-2F1DBD98F136}" type="parTrans">
      <dgm:prSet/>
      <dgm:spPr/>
      <dgm:t>
        <a:bodyPr/>
        <a:lstStyle/>
        <a:p>
          <a:pPr>
            <a:lnSpc>
              <a:spcPct val="100000"/>
            </a:lnSpc>
          </a:pPr>
          <a:endParaRPr lang="zh-CN" altLang="en-US"/>
        </a:p>
      </dgm:t>
    </dgm:pt>
    <dgm:pt modelId="{1CE49732-421F-4E16-B0FB-4C7C98AAB433}" cxnId="{0D4F8D1E-9F67-4A99-AD34-2F1DBD98F136}" type="sibTrans">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dirty="0"/>
            <a:t>枚举类型 </a:t>
          </a:r>
          <a:r>
            <a:rPr lang="en-US" altLang="zh-CN" sz="1600" dirty="0" err="1"/>
            <a:t>enum</a:t>
          </a:r>
          <a:endParaRPr lang="zh-CN" altLang="en-US" sz="1600" dirty="0"/>
        </a:p>
      </dgm:t>
    </dgm:pt>
    <dgm:pt modelId="{3F3AD70B-766B-44DE-8644-04466979A83C}" cxnId="{D687EB65-89F6-480E-A74A-C6258F59B74B}" type="parTrans">
      <dgm:prSet/>
      <dgm:spPr/>
      <dgm:t>
        <a:bodyPr/>
        <a:lstStyle/>
        <a:p>
          <a:pPr>
            <a:lnSpc>
              <a:spcPct val="100000"/>
            </a:lnSpc>
          </a:pPr>
          <a:endParaRPr lang="zh-CN" altLang="en-US"/>
        </a:p>
      </dgm:t>
    </dgm:pt>
    <dgm:pt modelId="{8E0DFA87-F749-4729-91E8-E500ED5412C5}" cxnId="{D687EB65-89F6-480E-A74A-C6258F59B74B}" type="sibTrans">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a:t>空类型 </a:t>
          </a:r>
          <a:r>
            <a:rPr lang="en-US" altLang="zh-CN" sz="1600"/>
            <a:t>void</a:t>
          </a:r>
          <a:endParaRPr lang="zh-CN" altLang="en-US" sz="1600"/>
        </a:p>
      </dgm:t>
    </dgm:pt>
    <dgm:pt modelId="{F2A02839-BE33-4C02-AD70-C0C7058F8D55}" cxnId="{70A6FD8A-3B53-4A88-B838-51634E531AB1}" type="parTrans">
      <dgm:prSet/>
      <dgm:spPr/>
      <dgm:t>
        <a:bodyPr/>
        <a:lstStyle/>
        <a:p>
          <a:pPr>
            <a:lnSpc>
              <a:spcPct val="100000"/>
            </a:lnSpc>
          </a:pPr>
          <a:endParaRPr lang="zh-CN" altLang="en-US"/>
        </a:p>
      </dgm:t>
    </dgm:pt>
    <dgm:pt modelId="{0C1A3D2B-CC98-4F55-82EF-B77DFCCFE7D8}" cxnId="{70A6FD8A-3B53-4A88-B838-51634E531AB1}" type="sibTrans">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a:t>基本整型 </a:t>
          </a:r>
          <a:r>
            <a:rPr lang="en-US" altLang="zh-CN" sz="1600" err="1"/>
            <a:t>int</a:t>
          </a:r>
          <a:endParaRPr lang="zh-CN" altLang="en-US" sz="1600"/>
        </a:p>
      </dgm:t>
    </dgm:pt>
    <dgm:pt modelId="{2E8E954E-31B4-4C00-8CB9-69B5310889E2}" cxnId="{5907DBFB-E53A-466F-8797-4D7D73D3A057}" type="parTrans">
      <dgm:prSet/>
      <dgm:spPr/>
      <dgm:t>
        <a:bodyPr/>
        <a:lstStyle/>
        <a:p>
          <a:pPr>
            <a:lnSpc>
              <a:spcPct val="100000"/>
            </a:lnSpc>
          </a:pPr>
          <a:endParaRPr lang="zh-CN" altLang="en-US"/>
        </a:p>
      </dgm:t>
    </dgm:pt>
    <dgm:pt modelId="{69550963-0B22-40A9-83E8-5074E556227C}" cxnId="{5907DBFB-E53A-466F-8797-4D7D73D3A057}" type="sibTrans">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a:t>短整型 </a:t>
          </a:r>
          <a:r>
            <a:rPr lang="en-US" altLang="zh-CN" sz="1600"/>
            <a:t>short </a:t>
          </a:r>
          <a:r>
            <a:rPr lang="en-US" altLang="zh-CN" sz="1600" err="1"/>
            <a:t>int</a:t>
          </a:r>
          <a:endParaRPr lang="zh-CN" altLang="en-US" sz="1600"/>
        </a:p>
      </dgm:t>
    </dgm:pt>
    <dgm:pt modelId="{5A803252-DCF8-457E-B30A-1313590E56A7}" cxnId="{C6E47BF2-027E-4093-BBAF-4E63FF9D1580}" type="parTrans">
      <dgm:prSet/>
      <dgm:spPr/>
      <dgm:t>
        <a:bodyPr/>
        <a:lstStyle/>
        <a:p>
          <a:pPr>
            <a:lnSpc>
              <a:spcPct val="100000"/>
            </a:lnSpc>
          </a:pPr>
          <a:endParaRPr lang="zh-CN" altLang="en-US"/>
        </a:p>
      </dgm:t>
    </dgm:pt>
    <dgm:pt modelId="{4E4CF83F-19AD-44A5-8D92-4C8852F44B19}" cxnId="{C6E47BF2-027E-4093-BBAF-4E63FF9D1580}" type="sibTrans">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a:t>长整型 </a:t>
          </a:r>
          <a:r>
            <a:rPr lang="en-US" altLang="zh-CN" sz="1600"/>
            <a:t>long </a:t>
          </a:r>
          <a:r>
            <a:rPr lang="en-US" altLang="zh-CN" sz="1600" err="1"/>
            <a:t>int</a:t>
          </a:r>
          <a:endParaRPr lang="zh-CN" altLang="en-US" sz="1600"/>
        </a:p>
      </dgm:t>
    </dgm:pt>
    <dgm:pt modelId="{9ECCD359-B334-4A6C-A204-E3D4390ECC78}" cxnId="{48CFEF66-6A3D-4AF6-B07D-55C1548B8B26}" type="parTrans">
      <dgm:prSet/>
      <dgm:spPr/>
      <dgm:t>
        <a:bodyPr/>
        <a:lstStyle/>
        <a:p>
          <a:pPr>
            <a:lnSpc>
              <a:spcPct val="100000"/>
            </a:lnSpc>
          </a:pPr>
          <a:endParaRPr lang="zh-CN" altLang="en-US"/>
        </a:p>
      </dgm:t>
    </dgm:pt>
    <dgm:pt modelId="{E0D35119-EC87-495A-8AE4-4BF8EE83FBA0}" cxnId="{48CFEF66-6A3D-4AF6-B07D-55C1548B8B26}" type="sibTrans">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a:t>*双长整型 </a:t>
          </a:r>
          <a:r>
            <a:rPr lang="en-US" altLang="zh-CN" sz="1600"/>
            <a:t>long </a:t>
          </a:r>
          <a:r>
            <a:rPr lang="en-US" altLang="zh-CN" sz="1600" err="1"/>
            <a:t>long</a:t>
          </a:r>
          <a:r>
            <a:rPr lang="en-US" altLang="zh-CN" sz="1600"/>
            <a:t> </a:t>
          </a:r>
          <a:r>
            <a:rPr lang="en-US" altLang="zh-CN" sz="1600" err="1"/>
            <a:t>int</a:t>
          </a:r>
          <a:endParaRPr lang="zh-CN" altLang="en-US" sz="1600"/>
        </a:p>
      </dgm:t>
    </dgm:pt>
    <dgm:pt modelId="{0D7F8A15-81D3-4E93-AAFB-C33C659B43A3}" cxnId="{EA30D6A9-728E-420A-A9CE-D8144DA3F01F}" type="parTrans">
      <dgm:prSet/>
      <dgm:spPr/>
      <dgm:t>
        <a:bodyPr/>
        <a:lstStyle/>
        <a:p>
          <a:pPr>
            <a:lnSpc>
              <a:spcPct val="100000"/>
            </a:lnSpc>
          </a:pPr>
          <a:endParaRPr lang="zh-CN" altLang="en-US"/>
        </a:p>
      </dgm:t>
    </dgm:pt>
    <dgm:pt modelId="{9139D007-7C52-4EF8-9946-11F4A9706142}" cxnId="{EA30D6A9-728E-420A-A9CE-D8144DA3F01F}" type="sibTrans">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a:t>字符型 </a:t>
          </a:r>
          <a:r>
            <a:rPr lang="en-US" altLang="zh-CN" sz="1600"/>
            <a:t>char</a:t>
          </a:r>
          <a:endParaRPr lang="zh-CN" altLang="en-US" sz="1600"/>
        </a:p>
      </dgm:t>
    </dgm:pt>
    <dgm:pt modelId="{607D6F17-3BDD-4141-891C-6CB998585147}" cxnId="{886A9A28-CCDE-4888-B69B-127E4B435D7B}" type="parTrans">
      <dgm:prSet/>
      <dgm:spPr/>
      <dgm:t>
        <a:bodyPr/>
        <a:lstStyle/>
        <a:p>
          <a:pPr>
            <a:lnSpc>
              <a:spcPct val="100000"/>
            </a:lnSpc>
          </a:pPr>
          <a:endParaRPr lang="zh-CN" altLang="en-US"/>
        </a:p>
      </dgm:t>
    </dgm:pt>
    <dgm:pt modelId="{991E027F-B028-4A81-A939-92DA2C1D5237}" cxnId="{886A9A28-CCDE-4888-B69B-127E4B435D7B}" type="sibTrans">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a:t>*布尔型 </a:t>
          </a:r>
          <a:r>
            <a:rPr lang="en-US" altLang="zh-CN" sz="1600"/>
            <a:t>bool</a:t>
          </a:r>
          <a:endParaRPr lang="zh-CN" altLang="en-US" sz="1600"/>
        </a:p>
      </dgm:t>
    </dgm:pt>
    <dgm:pt modelId="{36305706-7466-49DC-81EA-13339B051324}" cxnId="{3C688DB6-4A79-4CF5-81BF-231E836E365A}" type="parTrans">
      <dgm:prSet/>
      <dgm:spPr/>
      <dgm:t>
        <a:bodyPr/>
        <a:lstStyle/>
        <a:p>
          <a:pPr>
            <a:lnSpc>
              <a:spcPct val="100000"/>
            </a:lnSpc>
          </a:pPr>
          <a:endParaRPr lang="zh-CN" altLang="en-US"/>
        </a:p>
      </dgm:t>
    </dgm:pt>
    <dgm:pt modelId="{ACCF2257-8929-45B0-8AFB-31D7D65F8B3E}" cxnId="{3C688DB6-4A79-4CF5-81BF-231E836E365A}" type="sibTrans">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a:t>单精度浮点型 </a:t>
          </a:r>
          <a:r>
            <a:rPr lang="en-US" altLang="zh-CN" sz="1600"/>
            <a:t>float</a:t>
          </a:r>
          <a:endParaRPr lang="zh-CN" altLang="en-US" sz="1600"/>
        </a:p>
      </dgm:t>
    </dgm:pt>
    <dgm:pt modelId="{296066E3-D0E2-4870-A952-866418805749}" cxnId="{F303BAA7-156B-4522-B171-20928A62AE7A}" type="parTrans">
      <dgm:prSet/>
      <dgm:spPr/>
      <dgm:t>
        <a:bodyPr/>
        <a:lstStyle/>
        <a:p>
          <a:pPr>
            <a:lnSpc>
              <a:spcPct val="100000"/>
            </a:lnSpc>
          </a:pPr>
          <a:endParaRPr lang="zh-CN" altLang="en-US"/>
        </a:p>
      </dgm:t>
    </dgm:pt>
    <dgm:pt modelId="{DD30194E-2AF7-4D61-A422-48DD761AF38A}" cxnId="{F303BAA7-156B-4522-B171-20928A62AE7A}" type="sibTrans">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a:t>双精度浮点型 </a:t>
          </a:r>
          <a:r>
            <a:rPr lang="en-US" altLang="zh-CN" sz="1600"/>
            <a:t>double</a:t>
          </a:r>
          <a:endParaRPr lang="zh-CN" altLang="en-US" sz="1600"/>
        </a:p>
      </dgm:t>
    </dgm:pt>
    <dgm:pt modelId="{B6707441-1B7C-4A84-A2D3-A3BD8EBAA7AB}" cxnId="{D3809BF8-5C0B-4E40-943C-86A7062FC105}" type="parTrans">
      <dgm:prSet/>
      <dgm:spPr/>
      <dgm:t>
        <a:bodyPr/>
        <a:lstStyle/>
        <a:p>
          <a:pPr>
            <a:lnSpc>
              <a:spcPct val="100000"/>
            </a:lnSpc>
          </a:pPr>
          <a:endParaRPr lang="zh-CN" altLang="en-US"/>
        </a:p>
      </dgm:t>
    </dgm:pt>
    <dgm:pt modelId="{5B31617B-4C64-4DA4-A5D9-8582E30CE82E}" cxnId="{D3809BF8-5C0B-4E40-943C-86A7062FC105}" type="sibTrans">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dirty="0"/>
            <a:t>复数浮点型 </a:t>
          </a:r>
          <a:r>
            <a:rPr lang="en-US" altLang="zh-CN" sz="1600" dirty="0" err="1"/>
            <a:t>float_complex,double_complex,long</a:t>
          </a:r>
          <a:r>
            <a:rPr lang="en-US" altLang="zh-CN" sz="1600" dirty="0"/>
            <a:t> long _complex</a:t>
          </a:r>
          <a:endParaRPr lang="zh-CN" altLang="en-US" sz="1600" dirty="0"/>
        </a:p>
      </dgm:t>
    </dgm:pt>
    <dgm:pt modelId="{A188E18E-6E94-48D5-956F-16CE1F0DBD89}" cxnId="{539E4C00-2FB6-4806-B4D8-35042790663D}" type="parTrans">
      <dgm:prSet/>
      <dgm:spPr/>
      <dgm:t>
        <a:bodyPr/>
        <a:lstStyle/>
        <a:p>
          <a:pPr>
            <a:lnSpc>
              <a:spcPct val="100000"/>
            </a:lnSpc>
          </a:pPr>
          <a:endParaRPr lang="zh-CN" altLang="en-US"/>
        </a:p>
      </dgm:t>
    </dgm:pt>
    <dgm:pt modelId="{DC021A1D-26B3-4753-956A-931344116E21}" cxnId="{539E4C00-2FB6-4806-B4D8-35042790663D}" type="sibTrans">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a:t>派生类型</a:t>
          </a:r>
        </a:p>
      </dgm:t>
    </dgm:pt>
    <dgm:pt modelId="{6837865B-B9BB-44E5-9CC0-14F2C461E279}" cxnId="{1B37341D-549A-497A-9036-429B73AD8CFA}" type="parTrans">
      <dgm:prSet/>
      <dgm:spPr/>
      <dgm:t>
        <a:bodyPr/>
        <a:lstStyle/>
        <a:p>
          <a:pPr>
            <a:lnSpc>
              <a:spcPct val="100000"/>
            </a:lnSpc>
          </a:pPr>
          <a:endParaRPr lang="zh-CN" altLang="en-US"/>
        </a:p>
      </dgm:t>
    </dgm:pt>
    <dgm:pt modelId="{F9A2285D-D81C-4B1F-8B4B-B8C0F838C757}" cxnId="{1B37341D-549A-497A-9036-429B73AD8CFA}" type="sibTrans">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a:t>指针类型 *</a:t>
          </a:r>
        </a:p>
      </dgm:t>
    </dgm:pt>
    <dgm:pt modelId="{DC7886F6-FD84-46B8-A22B-65E855C94291}" cxnId="{1F728356-31F2-4690-86B9-7A5F8E539DE3}" type="parTrans">
      <dgm:prSet/>
      <dgm:spPr/>
      <dgm:t>
        <a:bodyPr/>
        <a:lstStyle/>
        <a:p>
          <a:pPr>
            <a:lnSpc>
              <a:spcPct val="100000"/>
            </a:lnSpc>
          </a:pPr>
          <a:endParaRPr lang="zh-CN" altLang="en-US"/>
        </a:p>
      </dgm:t>
    </dgm:pt>
    <dgm:pt modelId="{7F4F2FC1-FA9A-489B-AD46-0F282B641DED}" cxnId="{1F728356-31F2-4690-86B9-7A5F8E539DE3}" type="sibTrans">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a:t>数组类型 </a:t>
          </a:r>
          <a:r>
            <a:rPr lang="en-US" altLang="zh-CN" sz="1600"/>
            <a:t>[ ]</a:t>
          </a:r>
          <a:endParaRPr lang="zh-CN" altLang="en-US" sz="1600"/>
        </a:p>
      </dgm:t>
    </dgm:pt>
    <dgm:pt modelId="{10B6C1DE-851B-40D8-A7F5-27C01AA76929}" cxnId="{C9CB3724-2D10-4A4E-A658-C596B6BEE399}" type="parTrans">
      <dgm:prSet/>
      <dgm:spPr/>
      <dgm:t>
        <a:bodyPr/>
        <a:lstStyle/>
        <a:p>
          <a:pPr>
            <a:lnSpc>
              <a:spcPct val="100000"/>
            </a:lnSpc>
          </a:pPr>
          <a:endParaRPr lang="zh-CN" altLang="en-US"/>
        </a:p>
      </dgm:t>
    </dgm:pt>
    <dgm:pt modelId="{62A1E843-69F4-48CC-A160-AEA5FC57E3A3}" cxnId="{C9CB3724-2D10-4A4E-A658-C596B6BEE399}" type="sibTrans">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dirty="0"/>
            <a:t>结构体类型 </a:t>
          </a:r>
          <a:r>
            <a:rPr lang="en-US" altLang="zh-CN" sz="1600" dirty="0"/>
            <a:t>union</a:t>
          </a:r>
          <a:endParaRPr lang="zh-CN" altLang="en-US" sz="1600" dirty="0"/>
        </a:p>
      </dgm:t>
    </dgm:pt>
    <dgm:pt modelId="{4BED6D14-7A7B-4951-B012-06C6A421F7AD}" cxnId="{43F4EADC-F048-48A2-9058-49E73627EF95}" type="parTrans">
      <dgm:prSet/>
      <dgm:spPr/>
      <dgm:t>
        <a:bodyPr/>
        <a:lstStyle/>
        <a:p>
          <a:pPr>
            <a:lnSpc>
              <a:spcPct val="100000"/>
            </a:lnSpc>
          </a:pPr>
          <a:endParaRPr lang="zh-CN" altLang="en-US"/>
        </a:p>
      </dgm:t>
    </dgm:pt>
    <dgm:pt modelId="{28204732-31DB-478F-8EF3-FF470FA271F4}" cxnId="{43F4EADC-F048-48A2-9058-49E73627EF95}" type="sibTrans">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a:t>函数类型</a:t>
          </a:r>
        </a:p>
      </dgm:t>
    </dgm:pt>
    <dgm:pt modelId="{30CFAA91-4C91-4036-A19C-2291C1F06F05}" cxnId="{8DAF438B-6684-4424-B807-538D05107571}" type="parTrans">
      <dgm:prSet/>
      <dgm:spPr/>
      <dgm:t>
        <a:bodyPr/>
        <a:lstStyle/>
        <a:p>
          <a:pPr>
            <a:lnSpc>
              <a:spcPct val="100000"/>
            </a:lnSpc>
          </a:pPr>
          <a:endParaRPr lang="zh-CN" altLang="en-US"/>
        </a:p>
      </dgm:t>
    </dgm:pt>
    <dgm:pt modelId="{004A55AD-3334-47FD-BDB9-F714652648AE}" cxnId="{8DAF438B-6684-4424-B807-538D05107571}" type="sibTrans">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pt>
    <dgm:pt modelId="{F00EB5F7-3648-42B2-B971-7EF7BCB43185}" type="pres">
      <dgm:prSet presAssocID="{2E201219-69C9-48AC-86CE-A2844A81D197}" presName="connTx" presStyleLbl="parChTrans1D2" presStyleIdx="0" presStyleCnt="4"/>
      <dgm:spPr/>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pt>
    <dgm:pt modelId="{C071C2F6-2FE9-425E-B94F-A6A1A353B29D}" type="pres">
      <dgm:prSet presAssocID="{1D73B758-E67C-4D90-8627-294D58FE98E5}" presName="connTx" presStyleLbl="parChTrans1D3" presStyleIdx="0" presStyleCnt="6"/>
      <dgm:spPr/>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pt>
    <dgm:pt modelId="{C9F7D73D-12ED-4D3F-B5F3-75EEAB1FAD80}" type="pres">
      <dgm:prSet presAssocID="{2E8E954E-31B4-4C00-8CB9-69B5310889E2}" presName="connTx" presStyleLbl="parChTrans1D4" presStyleIdx="0" presStyleCnt="9"/>
      <dgm:spPr/>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pt>
    <dgm:pt modelId="{EDD965CC-6C1E-4D70-BD2E-44F5B99DCF26}" type="pres">
      <dgm:prSet presAssocID="{5A803252-DCF8-457E-B30A-1313590E56A7}" presName="connTx" presStyleLbl="parChTrans1D4" presStyleIdx="1" presStyleCnt="9"/>
      <dgm:spPr/>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pt>
    <dgm:pt modelId="{BB04014A-3563-4565-B8FD-C6B024A6B5A9}" type="pres">
      <dgm:prSet presAssocID="{9ECCD359-B334-4A6C-A204-E3D4390ECC78}" presName="connTx" presStyleLbl="parChTrans1D4" presStyleIdx="2" presStyleCnt="9"/>
      <dgm:spPr/>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pt>
    <dgm:pt modelId="{323D4CD1-A464-4907-8669-4DB541323E8B}" type="pres">
      <dgm:prSet presAssocID="{0D7F8A15-81D3-4E93-AAFB-C33C659B43A3}" presName="connTx" presStyleLbl="parChTrans1D4" presStyleIdx="3" presStyleCnt="9"/>
      <dgm:spPr/>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pt>
    <dgm:pt modelId="{015661E4-F6A7-48AE-ADE1-F3F3F8C36413}" type="pres">
      <dgm:prSet presAssocID="{607D6F17-3BDD-4141-891C-6CB998585147}" presName="connTx" presStyleLbl="parChTrans1D4" presStyleIdx="4" presStyleCnt="9"/>
      <dgm:spPr/>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pt>
    <dgm:pt modelId="{9D32E738-1DB7-45ED-A8C6-96BCF2BD83A3}" type="pres">
      <dgm:prSet presAssocID="{36305706-7466-49DC-81EA-13339B051324}" presName="connTx" presStyleLbl="parChTrans1D4" presStyleIdx="5" presStyleCnt="9"/>
      <dgm:spPr/>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pt>
    <dgm:pt modelId="{DB03CC64-5737-495D-BC59-01673B5F712E}" type="pres">
      <dgm:prSet presAssocID="{0ED9C249-09EF-4C50-8FE7-E90D87DEF76C}" presName="connTx" presStyleLbl="parChTrans1D3" presStyleIdx="1" presStyleCnt="6"/>
      <dgm:spPr/>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pt>
    <dgm:pt modelId="{AF89E5BA-DC82-41C2-89AC-BC7D51FFAC1E}" type="pres">
      <dgm:prSet presAssocID="{296066E3-D0E2-4870-A952-866418805749}" presName="connTx" presStyleLbl="parChTrans1D4" presStyleIdx="6" presStyleCnt="9"/>
      <dgm:spPr/>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pt>
    <dgm:pt modelId="{5808996C-4D3E-4A93-85C7-18FA141397F0}" type="pres">
      <dgm:prSet presAssocID="{B6707441-1B7C-4A84-A2D3-A3BD8EBAA7AB}" presName="connTx" presStyleLbl="parChTrans1D4" presStyleIdx="7" presStyleCnt="9"/>
      <dgm:spPr/>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pt>
    <dgm:pt modelId="{99F4FF02-D0A7-4BEF-B956-CBFF56ADEC8C}" type="pres">
      <dgm:prSet presAssocID="{A188E18E-6E94-48D5-956F-16CE1F0DBD89}" presName="connTx" presStyleLbl="parChTrans1D4" presStyleIdx="8" presStyleCnt="9"/>
      <dgm:spPr/>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custScaleY="245035">
        <dgm:presLayoutVars>
          <dgm:chPref val="3"/>
        </dgm:presLayoutVars>
      </dgm:prSet>
      <dgm:spPr/>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pt>
    <dgm:pt modelId="{2A6A95C3-6417-48EF-AC2B-B4D9FDBB4B62}" type="pres">
      <dgm:prSet presAssocID="{3F3AD70B-766B-44DE-8644-04466979A83C}" presName="connTx" presStyleLbl="parChTrans1D2" presStyleIdx="1" presStyleCnt="4"/>
      <dgm:spPr/>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custScaleY="239589">
        <dgm:presLayoutVars>
          <dgm:chPref val="3"/>
        </dgm:presLayoutVars>
      </dgm:prSet>
      <dgm:spPr/>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pt>
    <dgm:pt modelId="{383904A1-765E-4040-8D00-A1EF680C12F4}" type="pres">
      <dgm:prSet presAssocID="{F2A02839-BE33-4C02-AD70-C0C7058F8D55}" presName="connTx" presStyleLbl="parChTrans1D2" presStyleIdx="2" presStyleCnt="4"/>
      <dgm:spPr/>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pt>
    <dgm:pt modelId="{AACC371D-5071-4E29-BEFD-A11A0F4DF657}" type="pres">
      <dgm:prSet presAssocID="{6837865B-B9BB-44E5-9CC0-14F2C461E279}" presName="connTx" presStyleLbl="parChTrans1D2" presStyleIdx="3" presStyleCnt="4"/>
      <dgm:spPr/>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pt>
    <dgm:pt modelId="{09FBFE28-C0AE-4B5A-8149-19AD3E30E823}" type="pres">
      <dgm:prSet presAssocID="{DC7886F6-FD84-46B8-A22B-65E855C94291}" presName="connTx" presStyleLbl="parChTrans1D3" presStyleIdx="2" presStyleCnt="6"/>
      <dgm:spPr/>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pt>
    <dgm:pt modelId="{65D727EF-3014-41E6-BDF4-843B5A38D64A}" type="pres">
      <dgm:prSet presAssocID="{10B6C1DE-851B-40D8-A7F5-27C01AA76929}" presName="connTx" presStyleLbl="parChTrans1D3" presStyleIdx="3" presStyleCnt="6"/>
      <dgm:spPr/>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pt>
    <dgm:pt modelId="{ED620C46-8D45-4205-93A8-B99D366F1AC6}" type="pres">
      <dgm:prSet presAssocID="{4BED6D14-7A7B-4951-B012-06C6A421F7AD}" presName="connTx" presStyleLbl="parChTrans1D3" presStyleIdx="4" presStyleCnt="6"/>
      <dgm:spPr/>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custScaleY="215036">
        <dgm:presLayoutVars>
          <dgm:chPref val="3"/>
        </dgm:presLayoutVars>
      </dgm:prSet>
      <dgm:spPr/>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pt>
    <dgm:pt modelId="{EA4A8B15-009A-43BF-A50C-5BD6554DB9A9}" type="pres">
      <dgm:prSet presAssocID="{30CFAA91-4C91-4036-A19C-2291C1F06F05}" presName="connTx" presStyleLbl="parChTrans1D3" presStyleIdx="5" presStyleCnt="6"/>
      <dgm:spPr/>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pt>
    <dgm:pt modelId="{FAC0C840-2395-44A2-BFE9-0DD0DB5D9344}" type="pres">
      <dgm:prSet presAssocID="{DB4FF6BD-68B4-41B7-855B-CE7EA8C00B2F}" presName="level3hierChild" presStyleCnt="0"/>
      <dgm:spPr/>
    </dgm:pt>
  </dgm:ptLst>
  <dgm:cxnLst>
    <dgm:cxn modelId="{539E4C00-2FB6-4806-B4D8-35042790663D}" srcId="{5122018B-93D5-421B-A0DF-352A6DA652F5}" destId="{3089B8A0-DF5B-4C1B-B067-A45E829E272F}" srcOrd="2" destOrd="0" parTransId="{A188E18E-6E94-48D5-956F-16CE1F0DBD89}" sibTransId="{DC021A1D-26B3-4753-956A-931344116E21}"/>
    <dgm:cxn modelId="{C87A9D0A-6315-4DBD-917D-A3000BDC9795}" type="presOf" srcId="{B6707441-1B7C-4A84-A2D3-A3BD8EBAA7AB}" destId="{752BDD05-619D-443C-8317-13FCBD676B18}" srcOrd="0"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28D0E00D-096C-4E65-8EAC-5F0B92276A52}" type="presOf" srcId="{9ECCD359-B334-4A6C-A204-E3D4390ECC78}" destId="{3A26ECD8-B3DA-46E1-9297-4CB6E2130B90}"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7F1F2D19-6B0A-4F5B-8E9A-4DD60FB5BF34}" type="presOf" srcId="{0D7F8A15-81D3-4E93-AAFB-C33C659B43A3}" destId="{323D4CD1-A464-4907-8669-4DB541323E8B}" srcOrd="1"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41187E1D-BF19-4E3D-A208-2B53071F3D20}" type="presOf" srcId="{36305706-7466-49DC-81EA-13339B051324}" destId="{2BFDF2C8-73F7-432E-A168-B0B6085C1ACB}"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E480D61F-01E1-4B5B-A020-A0AFDCAE1B21}" type="presOf" srcId="{632A2A28-3F37-4276-8BF0-47A9B5B562DB}" destId="{55BE17C1-C35C-44D5-99B8-12695C045DE8}"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42315927-F3C1-489F-9B61-794E96356E6D}" type="presOf" srcId="{2E8E954E-31B4-4C00-8CB9-69B5310889E2}" destId="{02046280-9146-49E4-B1A6-FC4FC6B0200B}"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886A9A28-CCDE-4888-B69B-127E4B435D7B}" srcId="{B457BC78-73F3-49C5-90D0-65E5385C9188}" destId="{3EC8E833-1439-4167-8F6F-C47DB5B7E218}" srcOrd="4" destOrd="0" parTransId="{607D6F17-3BDD-4141-891C-6CB998585147}" sibTransId="{991E027F-B028-4A81-A939-92DA2C1D5237}"/>
    <dgm:cxn modelId="{94B30C29-8C14-4E56-AC1D-A16ECE632931}" type="presOf" srcId="{A188E18E-6E94-48D5-956F-16CE1F0DBD89}" destId="{99F4FF02-D0A7-4BEF-B956-CBFF56ADEC8C}" srcOrd="1" destOrd="0" presId="urn:microsoft.com/office/officeart/2005/8/layout/hierarchy2"/>
    <dgm:cxn modelId="{A7C7F12E-E2ED-40B0-A59A-1711F5249BBE}" srcId="{99375FCE-87E8-46F9-BC86-F29014F005E7}" destId="{5DB50963-ADBA-4EEA-BB4B-10198EC57587}" srcOrd="0" destOrd="0" parTransId="{2E201219-69C9-48AC-86CE-A2844A81D197}" sibTransId="{4C58A288-6468-4DEF-8430-47CEB20E5521}"/>
    <dgm:cxn modelId="{5FD10C34-CB06-466E-9788-CDFB9CDC3F3E}" type="presOf" srcId="{5122018B-93D5-421B-A0DF-352A6DA652F5}" destId="{A9442264-2DB3-453B-95E6-1C246F0AE447}" srcOrd="0"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93B0013F-F813-4A75-9973-3D7067C25F6D}" type="presOf" srcId="{5A803252-DCF8-457E-B30A-1313590E56A7}" destId="{EDD965CC-6C1E-4D70-BD2E-44F5B99DCF26}" srcOrd="1"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8770F245-44AF-4E3D-A38B-1A00A1A757D9}" type="presOf" srcId="{3089B8A0-DF5B-4C1B-B067-A45E829E272F}" destId="{D7FA73BB-04C4-4DA6-B84F-5B75FEEB81B2}"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F9B4196B-ABFF-4409-89E2-E021927A53D0}" type="presOf" srcId="{5DB50963-ADBA-4EEA-BB4B-10198EC57587}" destId="{38FAB092-9F22-419D-B6CE-8D0DD7611935}" srcOrd="0"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D11A2574-5CAA-4C60-9FD8-B00B366171F5}" type="presOf" srcId="{DB4FF6BD-68B4-41B7-855B-CE7EA8C00B2F}" destId="{3FD0CACF-FBFA-48E1-BCB3-B02BD668D2B5}"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46C2F456-93BD-459F-A16C-D8F491B71CC5}" type="presOf" srcId="{68281CBA-A431-4372-BAB1-F61FEFEB0AA8}" destId="{7F4DC484-67B0-46D5-9AE9-EFF875FD0AE2}" srcOrd="0" destOrd="0" presId="urn:microsoft.com/office/officeart/2005/8/layout/hierarchy2"/>
    <dgm:cxn modelId="{E6534478-4D7A-437A-B9EB-3128966029BD}" type="presOf" srcId="{10B6C1DE-851B-40D8-A7F5-27C01AA76929}" destId="{65D727EF-3014-41E6-BDF4-843B5A38D64A}" srcOrd="1"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B611867B-92D1-440A-85ED-4A2488FC35A5}" type="presOf" srcId="{2680979F-E1DF-4BB9-9DEC-39103FBC50B8}" destId="{233AE611-4B29-4274-B940-B74C7160E699}"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8DAF438B-6684-4424-B807-538D05107571}" srcId="{C995926F-8DC2-4BDD-A218-E14619FF6F07}" destId="{DB4FF6BD-68B4-41B7-855B-CE7EA8C00B2F}" srcOrd="3" destOrd="0" parTransId="{30CFAA91-4C91-4036-A19C-2291C1F06F05}" sibTransId="{004A55AD-3334-47FD-BDB9-F714652648AE}"/>
    <dgm:cxn modelId="{19FC1C8C-3873-498A-9893-F61B9B999884}" type="presOf" srcId="{0D7F8A15-81D3-4E93-AAFB-C33C659B43A3}" destId="{19BDF6B5-5FF3-4DFA-8DF2-48C23656276E}"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AA19F894-DF94-4E2A-974F-30D3A5DDB67A}" type="presOf" srcId="{0ED9C249-09EF-4C50-8FE7-E90D87DEF76C}" destId="{DB03CC64-5737-495D-BC59-01673B5F712E}" srcOrd="1"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D0F29899-69A6-4AF8-906E-7E007CB7B987}" type="presOf" srcId="{2E201219-69C9-48AC-86CE-A2844A81D197}" destId="{B6990AA8-849C-4CE5-BC6B-BD2DF7474757}"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EA30D6A9-728E-420A-A9CE-D8144DA3F01F}" srcId="{B457BC78-73F3-49C5-90D0-65E5385C9188}" destId="{2680979F-E1DF-4BB9-9DEC-39103FBC50B8}" srcOrd="3" destOrd="0" parTransId="{0D7F8A15-81D3-4E93-AAFB-C33C659B43A3}" sibTransId="{9139D007-7C52-4EF8-9946-11F4A9706142}"/>
    <dgm:cxn modelId="{9F6FB0AC-133D-4B64-944D-7D99C4BC8903}" type="presOf" srcId="{91E7E1DB-01D4-402E-B8F5-1DB28498F9D6}" destId="{CC06FC97-57E2-4C8E-97D2-AB4BB305498F}" srcOrd="0" destOrd="0" presId="urn:microsoft.com/office/officeart/2005/8/layout/hierarchy2"/>
    <dgm:cxn modelId="{D4FEDAB3-F7E9-4070-9512-50C031920680}" type="presOf" srcId="{A188E18E-6E94-48D5-956F-16CE1F0DBD89}" destId="{06234FE8-0B7A-4EF1-9D52-9E3EC069D30A}"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5D5855B8-9920-4AF0-890B-6DFA011988AA}" type="presOf" srcId="{4BED6D14-7A7B-4951-B012-06C6A421F7AD}" destId="{ED620C46-8D45-4205-93A8-B99D366F1AC6}" srcOrd="1"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8823C3C6-16B3-4039-B61F-C0BEC2DB9945}" type="presOf" srcId="{36305706-7466-49DC-81EA-13339B051324}" destId="{9D32E738-1DB7-45ED-A8C6-96BCF2BD83A3}"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FCB8F0E0-EE3C-4507-AC64-C18250C66DC9}" type="presOf" srcId="{99375FCE-87E8-46F9-BC86-F29014F005E7}" destId="{DFA2932F-EC5C-46EE-8498-73ACDB91A3CB}"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ECD6FEF3-11DE-4D28-B319-106F2E8E0E15}" type="presOf" srcId="{DC7886F6-FD84-46B8-A22B-65E855C94291}" destId="{187D4ECE-0ECB-4B66-A3B7-2E0F1126BBA5}"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5907DBFB-E53A-466F-8797-4D7D73D3A057}" srcId="{B457BC78-73F3-49C5-90D0-65E5385C9188}" destId="{4C1FD013-5041-47BD-BD2E-5A8BE4121636}" srcOrd="0" destOrd="0" parTransId="{2E8E954E-31B4-4C00-8CB9-69B5310889E2}" sibTransId="{69550963-0B22-40A9-83E8-5074E556227C}"/>
    <dgm:cxn modelId="{543D59FE-19EA-4F4C-819F-EA158747F88F}" type="presOf" srcId="{C3C30BDC-66C1-4F4A-913F-2413224D9BA6}" destId="{DE73F6A3-8DDD-470D-B6F0-7738A08F809A}"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a:latin typeface="+mn-ea"/>
              <a:ea typeface="+mn-ea"/>
            </a:rPr>
            <a:t>C</a:t>
          </a:r>
          <a:r>
            <a:rPr lang="zh-CN" altLang="en-US" sz="2000" b="0">
              <a:latin typeface="+mn-ea"/>
              <a:ea typeface="+mn-ea"/>
            </a:rPr>
            <a:t>程序</a:t>
          </a:r>
        </a:p>
      </dgm:t>
    </dgm:pt>
    <dgm:pt modelId="{1307D1B2-59E4-4C00-ABE0-F2653EF32CC5}" cxnId="{AD95D83D-86BE-4EB6-B187-FF631C2AF1A3}" type="parTrans">
      <dgm:prSet/>
      <dgm:spPr/>
      <dgm:t>
        <a:bodyPr/>
        <a:lstStyle/>
        <a:p>
          <a:endParaRPr lang="zh-CN" altLang="en-US"/>
        </a:p>
      </dgm:t>
    </dgm:pt>
    <dgm:pt modelId="{8A2858A8-2B63-42AD-99DE-1F8C20A84CD1}" cxnId="{AD95D83D-86BE-4EB6-B187-FF631C2AF1A3}" type="sibTrans">
      <dgm:prSet/>
      <dgm:spPr/>
      <dgm:t>
        <a:bodyPr/>
        <a:lstStyle/>
        <a:p>
          <a:endParaRPr lang="zh-CN" altLang="en-US"/>
        </a:p>
      </dgm:t>
    </dgm:pt>
    <dgm:pt modelId="{BA048FED-C3D0-4108-A17B-64594C2C0405}">
      <dgm:prSet phldrT="[文本]" custT="1"/>
      <dgm:spPr/>
      <dgm:t>
        <a:bodyPr/>
        <a:lstStyle/>
        <a:p>
          <a:r>
            <a:rPr lang="zh-CN" altLang="en-US" sz="2000" b="0">
              <a:latin typeface="+mn-ea"/>
              <a:ea typeface="+mn-ea"/>
            </a:rPr>
            <a:t>源程序文件</a:t>
          </a:r>
          <a:r>
            <a:rPr lang="en-US" altLang="zh-CN" sz="2000" b="0">
              <a:latin typeface="+mn-ea"/>
              <a:ea typeface="+mn-ea"/>
            </a:rPr>
            <a:t>1</a:t>
          </a:r>
          <a:endParaRPr lang="zh-CN" altLang="en-US" sz="2000" b="0">
            <a:latin typeface="+mn-ea"/>
            <a:ea typeface="+mn-ea"/>
          </a:endParaRPr>
        </a:p>
      </dgm:t>
    </dgm:pt>
    <dgm:pt modelId="{9312D5FC-F4C7-4237-B35D-BC038A91E396}" cxnId="{46F78374-53DB-45A9-8663-322400AAC71D}" type="parTrans">
      <dgm:prSet/>
      <dgm:spPr/>
      <dgm:t>
        <a:bodyPr/>
        <a:lstStyle/>
        <a:p>
          <a:endParaRPr lang="zh-CN" altLang="en-US"/>
        </a:p>
      </dgm:t>
    </dgm:pt>
    <dgm:pt modelId="{BA5EDE3C-5323-4AE8-9F2D-F06858651487}" cxnId="{46F78374-53DB-45A9-8663-322400AAC71D}" type="sibTrans">
      <dgm:prSet/>
      <dgm:spPr/>
      <dgm:t>
        <a:bodyPr/>
        <a:lstStyle/>
        <a:p>
          <a:endParaRPr lang="zh-CN" altLang="en-US"/>
        </a:p>
      </dgm:t>
    </dgm:pt>
    <dgm:pt modelId="{452DFCCA-1E13-475F-807E-AE42C496A822}">
      <dgm:prSet phldrT="[文本]" custT="1"/>
      <dgm:spPr/>
      <dgm:t>
        <a:bodyPr/>
        <a:lstStyle/>
        <a:p>
          <a:r>
            <a:rPr lang="zh-CN" altLang="en-US" sz="2000" b="0">
              <a:latin typeface="+mn-ea"/>
              <a:ea typeface="+mn-ea"/>
            </a:rPr>
            <a:t>源程序文件</a:t>
          </a:r>
          <a:r>
            <a:rPr lang="en-US" altLang="zh-CN" sz="2000" b="0">
              <a:latin typeface="+mn-ea"/>
              <a:ea typeface="+mn-ea"/>
            </a:rPr>
            <a:t>2</a:t>
          </a:r>
          <a:endParaRPr lang="zh-CN" altLang="en-US" sz="2000" b="0">
            <a:latin typeface="+mn-ea"/>
            <a:ea typeface="+mn-ea"/>
          </a:endParaRPr>
        </a:p>
      </dgm:t>
    </dgm:pt>
    <dgm:pt modelId="{9D11C630-8C57-4F8C-94D7-36C2D55D8824}" cxnId="{699BB9A2-212F-4B4C-B447-0F2EE67A4E9D}" type="parTrans">
      <dgm:prSet/>
      <dgm:spPr/>
      <dgm:t>
        <a:bodyPr/>
        <a:lstStyle/>
        <a:p>
          <a:endParaRPr lang="zh-CN" altLang="en-US"/>
        </a:p>
      </dgm:t>
    </dgm:pt>
    <dgm:pt modelId="{7CB8FABF-09CC-4802-B0BF-CA14548F3CE3}" cxnId="{699BB9A2-212F-4B4C-B447-0F2EE67A4E9D}" type="sibTrans">
      <dgm:prSet/>
      <dgm:spPr/>
      <dgm:t>
        <a:bodyPr/>
        <a:lstStyle/>
        <a:p>
          <a:endParaRPr lang="zh-CN" altLang="en-US"/>
        </a:p>
      </dgm:t>
    </dgm:pt>
    <dgm:pt modelId="{3983342C-6778-4F4C-8DF5-DB2070592288}">
      <dgm:prSet phldrT="[文本]" custT="1"/>
      <dgm:spPr/>
      <dgm:t>
        <a:bodyPr/>
        <a:lstStyle/>
        <a:p>
          <a:r>
            <a:rPr lang="zh-CN" altLang="en-US" sz="2000" b="0">
              <a:latin typeface="+mn-ea"/>
              <a:ea typeface="+mn-ea"/>
            </a:rPr>
            <a:t>源程序文件</a:t>
          </a:r>
          <a:r>
            <a:rPr lang="en-US" altLang="zh-CN" sz="2000" b="0">
              <a:latin typeface="+mn-ea"/>
              <a:ea typeface="+mn-ea"/>
            </a:rPr>
            <a:t>n</a:t>
          </a:r>
          <a:endParaRPr lang="zh-CN" altLang="en-US" sz="2000" b="0">
            <a:latin typeface="+mn-ea"/>
            <a:ea typeface="+mn-ea"/>
          </a:endParaRPr>
        </a:p>
      </dgm:t>
    </dgm:pt>
    <dgm:pt modelId="{50288EF0-4649-47C5-BD00-43BFDBF95E88}" cxnId="{4F96B09D-20F8-4035-92F5-C44C0B3D3C09}" type="parTrans">
      <dgm:prSet/>
      <dgm:spPr/>
      <dgm:t>
        <a:bodyPr/>
        <a:lstStyle/>
        <a:p>
          <a:endParaRPr lang="zh-CN" altLang="en-US"/>
        </a:p>
      </dgm:t>
    </dgm:pt>
    <dgm:pt modelId="{8ABFF883-539F-4F93-9CF8-79FECCBD359D}" cxnId="{4F96B09D-20F8-4035-92F5-C44C0B3D3C09}" type="sibTrans">
      <dgm:prSet/>
      <dgm:spPr/>
      <dgm:t>
        <a:bodyPr/>
        <a:lstStyle/>
        <a:p>
          <a:endParaRPr lang="zh-CN" altLang="en-US"/>
        </a:p>
      </dgm:t>
    </dgm:pt>
    <dgm:pt modelId="{4E011EFF-37F6-4971-9769-2EB04E4D699D}">
      <dgm:prSet phldrT="[文本]" custT="1"/>
      <dgm:spPr/>
      <dgm:t>
        <a:bodyPr/>
        <a:lstStyle/>
        <a:p>
          <a:r>
            <a:rPr lang="zh-CN" altLang="en-US" sz="2000" b="0">
              <a:latin typeface="+mn-ea"/>
              <a:ea typeface="+mn-ea"/>
            </a:rPr>
            <a:t>预处理指令</a:t>
          </a:r>
        </a:p>
      </dgm:t>
    </dgm:pt>
    <dgm:pt modelId="{FB39061F-59C0-446B-B663-7D32C9DAB30C}" cxnId="{BE13FB25-F626-43D4-9B5D-9B7A77EC96EA}" type="parTrans">
      <dgm:prSet/>
      <dgm:spPr/>
      <dgm:t>
        <a:bodyPr/>
        <a:lstStyle/>
        <a:p>
          <a:endParaRPr lang="zh-CN" altLang="en-US"/>
        </a:p>
      </dgm:t>
    </dgm:pt>
    <dgm:pt modelId="{41AB781D-B308-4DAC-83E3-082FEA1CD474}" cxnId="{BE13FB25-F626-43D4-9B5D-9B7A77EC96EA}" type="sibTrans">
      <dgm:prSet/>
      <dgm:spPr/>
      <dgm:t>
        <a:bodyPr/>
        <a:lstStyle/>
        <a:p>
          <a:endParaRPr lang="zh-CN" altLang="en-US"/>
        </a:p>
      </dgm:t>
    </dgm:pt>
    <dgm:pt modelId="{259CEFE1-3644-41B5-BE28-AE0FCA1FDA4D}">
      <dgm:prSet phldrT="[文本]" custT="1"/>
      <dgm:spPr/>
      <dgm:t>
        <a:bodyPr/>
        <a:lstStyle/>
        <a:p>
          <a:r>
            <a:rPr lang="zh-CN" altLang="en-US" sz="2000" b="0">
              <a:latin typeface="+mn-ea"/>
              <a:ea typeface="+mn-ea"/>
            </a:rPr>
            <a:t>数据声明</a:t>
          </a:r>
        </a:p>
      </dgm:t>
    </dgm:pt>
    <dgm:pt modelId="{AD4652B8-E730-430B-8A33-E6084CD961D0}" cxnId="{4F11AAB2-4156-47E7-8BD5-DC0F45996F44}" type="parTrans">
      <dgm:prSet/>
      <dgm:spPr/>
      <dgm:t>
        <a:bodyPr/>
        <a:lstStyle/>
        <a:p>
          <a:endParaRPr lang="zh-CN" altLang="en-US"/>
        </a:p>
      </dgm:t>
    </dgm:pt>
    <dgm:pt modelId="{37871F2C-9243-4B7C-9121-745D7C7A5C3B}" cxnId="{4F11AAB2-4156-47E7-8BD5-DC0F45996F44}" type="sibTrans">
      <dgm:prSet/>
      <dgm:spPr/>
      <dgm:t>
        <a:bodyPr/>
        <a:lstStyle/>
        <a:p>
          <a:endParaRPr lang="zh-CN" altLang="en-US"/>
        </a:p>
      </dgm:t>
    </dgm:pt>
    <dgm:pt modelId="{8C81D322-F425-44FB-B58B-AFEAF0A319EE}">
      <dgm:prSet phldrT="[文本]" custT="1"/>
      <dgm:spPr/>
      <dgm:t>
        <a:bodyPr/>
        <a:lstStyle/>
        <a:p>
          <a:r>
            <a:rPr lang="zh-CN" altLang="en-US" sz="2000" b="0">
              <a:latin typeface="+mn-ea"/>
              <a:ea typeface="+mn-ea"/>
            </a:rPr>
            <a:t>函数</a:t>
          </a:r>
          <a:r>
            <a:rPr lang="en-US" altLang="zh-CN" sz="2000" b="0">
              <a:latin typeface="+mn-ea"/>
              <a:ea typeface="+mn-ea"/>
            </a:rPr>
            <a:t>1</a:t>
          </a:r>
          <a:endParaRPr lang="zh-CN" altLang="en-US" sz="2000" b="0">
            <a:latin typeface="+mn-ea"/>
            <a:ea typeface="+mn-ea"/>
          </a:endParaRPr>
        </a:p>
      </dgm:t>
    </dgm:pt>
    <dgm:pt modelId="{4093B970-ADB2-47B0-B3CA-48998BAD647C}" cxnId="{F792F3FC-3AB0-498C-BF15-4C9616F7B8CC}" type="parTrans">
      <dgm:prSet/>
      <dgm:spPr/>
      <dgm:t>
        <a:bodyPr/>
        <a:lstStyle/>
        <a:p>
          <a:endParaRPr lang="zh-CN" altLang="en-US"/>
        </a:p>
      </dgm:t>
    </dgm:pt>
    <dgm:pt modelId="{77684A93-7A59-4AB7-A9CA-DEDC7D539B17}" cxnId="{F792F3FC-3AB0-498C-BF15-4C9616F7B8CC}" type="sibTrans">
      <dgm:prSet/>
      <dgm:spPr/>
      <dgm:t>
        <a:bodyPr/>
        <a:lstStyle/>
        <a:p>
          <a:endParaRPr lang="zh-CN" altLang="en-US"/>
        </a:p>
      </dgm:t>
    </dgm:pt>
    <dgm:pt modelId="{E6B7E06B-30B5-4B49-92EA-B8F70621A9BD}">
      <dgm:prSet phldrT="[文本]" custT="1"/>
      <dgm:spPr/>
      <dgm:t>
        <a:bodyPr/>
        <a:lstStyle/>
        <a:p>
          <a:r>
            <a:rPr lang="zh-CN" altLang="en-US" sz="2000" b="0">
              <a:latin typeface="+mn-ea"/>
              <a:ea typeface="+mn-ea"/>
            </a:rPr>
            <a:t>函数</a:t>
          </a:r>
          <a:r>
            <a:rPr lang="en-US" altLang="zh-CN" sz="2000" b="0">
              <a:latin typeface="+mn-ea"/>
              <a:ea typeface="+mn-ea"/>
            </a:rPr>
            <a:t>n</a:t>
          </a:r>
          <a:endParaRPr lang="zh-CN" altLang="en-US" sz="2000" b="0">
            <a:latin typeface="+mn-ea"/>
            <a:ea typeface="+mn-ea"/>
          </a:endParaRPr>
        </a:p>
      </dgm:t>
    </dgm:pt>
    <dgm:pt modelId="{619DA1F0-4A24-4567-9996-A63EBD061BBC}" cxnId="{E9051801-46CE-42B3-B4C5-F203E151D3EE}" type="parTrans">
      <dgm:prSet/>
      <dgm:spPr/>
      <dgm:t>
        <a:bodyPr/>
        <a:lstStyle/>
        <a:p>
          <a:endParaRPr lang="zh-CN" altLang="en-US"/>
        </a:p>
      </dgm:t>
    </dgm:pt>
    <dgm:pt modelId="{698EDEFB-EF3D-4BE1-818B-C787DB86172A}" cxnId="{E9051801-46CE-42B3-B4C5-F203E151D3EE}" type="sibTrans">
      <dgm:prSet/>
      <dgm:spPr/>
      <dgm:t>
        <a:bodyPr/>
        <a:lstStyle/>
        <a:p>
          <a:endParaRPr lang="zh-CN" altLang="en-US"/>
        </a:p>
      </dgm:t>
    </dgm:pt>
    <dgm:pt modelId="{4AF1D475-F249-4F53-96D4-2A3E4F7F6160}">
      <dgm:prSet phldrT="[文本]" custT="1"/>
      <dgm:spPr/>
      <dgm:t>
        <a:bodyPr/>
        <a:lstStyle/>
        <a:p>
          <a:r>
            <a:rPr lang="zh-CN" altLang="en-US" sz="2000" b="0">
              <a:latin typeface="+mn-ea"/>
              <a:ea typeface="+mn-ea"/>
            </a:rPr>
            <a:t>函数首部</a:t>
          </a:r>
        </a:p>
      </dgm:t>
    </dgm:pt>
    <dgm:pt modelId="{9B49984C-675B-4F95-941E-C971AB1B5E71}" cxnId="{23FFD609-47B4-49F4-B0DF-3CBCBB91D39E}" type="parTrans">
      <dgm:prSet/>
      <dgm:spPr/>
      <dgm:t>
        <a:bodyPr/>
        <a:lstStyle/>
        <a:p>
          <a:endParaRPr lang="zh-CN" altLang="en-US"/>
        </a:p>
      </dgm:t>
    </dgm:pt>
    <dgm:pt modelId="{DAF8F9A2-C27D-40CD-B547-2C2557B167C3}" cxnId="{23FFD609-47B4-49F4-B0DF-3CBCBB91D39E}" type="sibTrans">
      <dgm:prSet/>
      <dgm:spPr/>
      <dgm:t>
        <a:bodyPr/>
        <a:lstStyle/>
        <a:p>
          <a:endParaRPr lang="zh-CN" altLang="en-US"/>
        </a:p>
      </dgm:t>
    </dgm:pt>
    <dgm:pt modelId="{982288AE-89BB-4C3E-86B4-B2C63F4509D4}">
      <dgm:prSet phldrT="[文本]" custT="1"/>
      <dgm:spPr/>
      <dgm:t>
        <a:bodyPr/>
        <a:lstStyle/>
        <a:p>
          <a:r>
            <a:rPr lang="zh-CN" altLang="en-US" sz="2000" b="0">
              <a:latin typeface="+mn-ea"/>
              <a:ea typeface="+mn-ea"/>
            </a:rPr>
            <a:t>函数体</a:t>
          </a:r>
        </a:p>
      </dgm:t>
    </dgm:pt>
    <dgm:pt modelId="{7B0AA2FD-B728-495D-B7D8-70DC7FF38FC1}" cxnId="{86954ACA-BA31-42BE-B2E1-3B7F1FD16197}" type="parTrans">
      <dgm:prSet/>
      <dgm:spPr/>
      <dgm:t>
        <a:bodyPr/>
        <a:lstStyle/>
        <a:p>
          <a:endParaRPr lang="zh-CN" altLang="en-US"/>
        </a:p>
      </dgm:t>
    </dgm:pt>
    <dgm:pt modelId="{22C3F974-DB8C-4DC3-87DF-603CCD5F2940}" cxnId="{86954ACA-BA31-42BE-B2E1-3B7F1FD16197}" type="sibTrans">
      <dgm:prSet/>
      <dgm:spPr/>
      <dgm:t>
        <a:bodyPr/>
        <a:lstStyle/>
        <a:p>
          <a:endParaRPr lang="zh-CN" altLang="en-US"/>
        </a:p>
      </dgm:t>
    </dgm:pt>
    <dgm:pt modelId="{5F48CFC0-D53A-4344-A3E7-13ACE1FCF0D1}">
      <dgm:prSet phldrT="[文本]" custT="1"/>
      <dgm:spPr/>
      <dgm:t>
        <a:bodyPr/>
        <a:lstStyle/>
        <a:p>
          <a:r>
            <a:rPr lang="zh-CN" altLang="en-US" sz="2000" b="0">
              <a:latin typeface="+mn-ea"/>
              <a:ea typeface="+mn-ea"/>
            </a:rPr>
            <a:t>数据声明</a:t>
          </a:r>
        </a:p>
      </dgm:t>
    </dgm:pt>
    <dgm:pt modelId="{5EF12C9D-3173-448F-B030-24DDA8A31D90}" cxnId="{A738A25A-6A40-4BB4-92EE-5327B6A802A6}" type="parTrans">
      <dgm:prSet/>
      <dgm:spPr/>
      <dgm:t>
        <a:bodyPr/>
        <a:lstStyle/>
        <a:p>
          <a:endParaRPr lang="zh-CN" altLang="en-US"/>
        </a:p>
      </dgm:t>
    </dgm:pt>
    <dgm:pt modelId="{FCB76B3E-4220-4AD7-95E5-3877C4B8AE36}" cxnId="{A738A25A-6A40-4BB4-92EE-5327B6A802A6}" type="sibTrans">
      <dgm:prSet/>
      <dgm:spPr/>
      <dgm:t>
        <a:bodyPr/>
        <a:lstStyle/>
        <a:p>
          <a:endParaRPr lang="zh-CN" altLang="en-US"/>
        </a:p>
      </dgm:t>
    </dgm:pt>
    <dgm:pt modelId="{BF0C69B3-B861-452B-AA57-C7F194A4312C}">
      <dgm:prSet phldrT="[文本]" custT="1"/>
      <dgm:spPr/>
      <dgm:t>
        <a:bodyPr/>
        <a:lstStyle/>
        <a:p>
          <a:r>
            <a:rPr lang="zh-CN" altLang="en-US" sz="2000" b="0">
              <a:latin typeface="+mn-ea"/>
              <a:ea typeface="+mn-ea"/>
            </a:rPr>
            <a:t>执行语句</a:t>
          </a:r>
        </a:p>
      </dgm:t>
    </dgm:pt>
    <dgm:pt modelId="{4663788F-AD0D-41E7-B511-D88A2E3AF314}" cxnId="{6451FB0C-1D1C-4139-A34F-40CEEF0B4CAA}" type="parTrans">
      <dgm:prSet/>
      <dgm:spPr/>
      <dgm:t>
        <a:bodyPr/>
        <a:lstStyle/>
        <a:p>
          <a:endParaRPr lang="zh-CN" altLang="en-US"/>
        </a:p>
      </dgm:t>
    </dgm:pt>
    <dgm:pt modelId="{E4DFB605-4598-49ED-8622-9E30490E6F50}" cxnId="{6451FB0C-1D1C-4139-A34F-40CEEF0B4CAA}" type="sibTrans">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034B0EDC-C16F-484F-97DE-238DC88961B9}" cxnId="{D8228088-9363-4EEF-AC02-6B84E0B339C3}" type="parTrans">
      <dgm:prSet/>
      <dgm:spPr/>
      <dgm:t>
        <a:bodyPr/>
        <a:lstStyle/>
        <a:p>
          <a:endParaRPr lang="zh-CN" altLang="en-US"/>
        </a:p>
      </dgm:t>
    </dgm:pt>
    <dgm:pt modelId="{1027869C-19B6-4E86-972B-63B69E2D6FFE}" cxnId="{D8228088-9363-4EEF-AC02-6B84E0B339C3}" type="sibTrans">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8D169B7C-38FA-4D87-867A-06FEE587530A}" cxnId="{E88EF2A0-BF7E-4053-82CD-6B30974E2CFC}" type="parTrans">
      <dgm:prSet/>
      <dgm:spPr/>
      <dgm:t>
        <a:bodyPr/>
        <a:lstStyle/>
        <a:p>
          <a:endParaRPr lang="zh-CN" altLang="en-US"/>
        </a:p>
      </dgm:t>
    </dgm:pt>
    <dgm:pt modelId="{2D441AF7-DBA4-40E1-BC46-688A2543CB0C}" cxnId="{E88EF2A0-BF7E-4053-82CD-6B30974E2CFC}" type="sibTrans">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pt>
    <dgm:pt modelId="{301EAC65-84AF-431E-868C-0F586F0E37B5}" type="pres">
      <dgm:prSet presAssocID="{3983342C-6778-4F4C-8DF5-DB2070592288}" presName="hierChild3" presStyleCnt="0"/>
      <dgm:spPr/>
    </dgm:pt>
  </dgm:ptLst>
  <dgm:cxnLst>
    <dgm:cxn modelId="{E9051801-46CE-42B3-B4C5-F203E151D3EE}" srcId="{452DFCCA-1E13-475F-807E-AE42C496A822}" destId="{E6B7E06B-30B5-4B49-92EA-B8F70621A9BD}" srcOrd="4" destOrd="0" parTransId="{619DA1F0-4A24-4567-9996-A63EBD061BBC}" sibTransId="{698EDEFB-EF3D-4BE1-818B-C787DB86172A}"/>
    <dgm:cxn modelId="{D4C8E002-AD5C-40D9-8A7A-61442D01028C}" type="presOf" srcId="{AD4652B8-E730-430B-8A33-E6084CD961D0}" destId="{DD943899-CD4F-4A6A-8E7F-11349FC93D4B}" srcOrd="0" destOrd="0" presId="urn:microsoft.com/office/officeart/2005/8/layout/hierarchy1"/>
    <dgm:cxn modelId="{0A503F04-2836-48C7-8087-3FB658BC1C74}" type="presOf" srcId="{8D169B7C-38FA-4D87-867A-06FEE587530A}" destId="{213C3E8F-868B-486F-97C2-5624E5B1B440}"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451FB0C-1D1C-4139-A34F-40CEEF0B4CAA}" srcId="{982288AE-89BB-4C3E-86B4-B2C63F4509D4}" destId="{BF0C69B3-B861-452B-AA57-C7F194A4312C}" srcOrd="1" destOrd="0" parTransId="{4663788F-AD0D-41E7-B511-D88A2E3AF314}" sibTransId="{E4DFB605-4598-49ED-8622-9E30490E6F50}"/>
    <dgm:cxn modelId="{8F4E4C10-085D-4DCE-B538-5B1B0E3DDE84}" type="presOf" srcId="{5EF12C9D-3173-448F-B030-24DDA8A31D90}" destId="{DE53E483-DA6E-420F-956A-6703D7E3A085}"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4D24921E-1373-49F6-A843-63396D28F2A2}" type="presOf" srcId="{452DFCCA-1E13-475F-807E-AE42C496A822}" destId="{60DAD33C-85AD-4DD2-9B7C-0C86F67B1B5B}"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97612B28-0A64-4B35-858B-611ECE864BEC}" type="presOf" srcId="{9312D5FC-F4C7-4237-B35D-BC038A91E396}" destId="{B5CD1A1E-7672-4226-B079-4CF1DECD6C38}"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6F78374-53DB-45A9-8663-322400AAC71D}" srcId="{6E967685-68EA-41DC-8E4C-7F46962BE53C}" destId="{BA048FED-C3D0-4108-A17B-64594C2C0405}" srcOrd="0" destOrd="0" parTransId="{9312D5FC-F4C7-4237-B35D-BC038A91E396}" sibTransId="{BA5EDE3C-5323-4AE8-9F2D-F06858651487}"/>
    <dgm:cxn modelId="{DB76987A-A0F7-4D96-8400-61DA47681883}" type="presOf" srcId="{50288EF0-4649-47C5-BD00-43BFDBF95E88}" destId="{88778ADB-A854-4126-A6F5-CE10FB9FF245}"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8B90C05A-2041-4CCA-A29E-97C280F231EC}" type="presOf" srcId="{9D11C630-8C57-4F8C-94D7-36C2D55D8824}" destId="{14338D9C-E55D-4F15-BEBA-E99360731CF5}"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A389E088-23C3-4D99-A706-12A3B79B2EFE}" type="presOf" srcId="{FB39061F-59C0-446B-B663-7D32C9DAB30C}" destId="{D69DF1B7-E819-4C57-BB8C-7791BE2191BF}"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0A1D868F-DF51-499F-9961-08332D1DAFE1}" type="presOf" srcId="{4E011EFF-37F6-4971-9769-2EB04E4D699D}" destId="{95AF3699-A0DA-47F0-8F0D-3DE031834FEC}"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4F96B09D-20F8-4035-92F5-C44C0B3D3C09}" srcId="{6E967685-68EA-41DC-8E4C-7F46962BE53C}" destId="{3983342C-6778-4F4C-8DF5-DB2070592288}" srcOrd="3" destOrd="0" parTransId="{50288EF0-4649-47C5-BD00-43BFDBF95E88}" sibTransId="{8ABFF883-539F-4F93-9CF8-79FECCBD359D}"/>
    <dgm:cxn modelId="{E88EF2A0-BF7E-4053-82CD-6B30974E2CFC}" srcId="{452DFCCA-1E13-475F-807E-AE42C496A822}" destId="{C60803FD-929F-4DAC-95A5-6962AD80A453}" srcOrd="3" destOrd="0" parTransId="{8D169B7C-38FA-4D87-867A-06FEE587530A}" sibTransId="{2D441AF7-DBA4-40E1-BC46-688A2543CB0C}"/>
    <dgm:cxn modelId="{699BB9A2-212F-4B4C-B447-0F2EE67A4E9D}" srcId="{6E967685-68EA-41DC-8E4C-7F46962BE53C}" destId="{452DFCCA-1E13-475F-807E-AE42C496A822}" srcOrd="1" destOrd="0" parTransId="{9D11C630-8C57-4F8C-94D7-36C2D55D8824}" sibTransId="{7CB8FABF-09CC-4802-B0BF-CA14548F3CE3}"/>
    <dgm:cxn modelId="{54B0C7A9-2FBA-4B40-9CE3-C0C8B9CE022A}" type="presOf" srcId="{0414D89D-AEF8-440F-B8CE-C9B4316886CB}" destId="{00391075-BE06-4C0E-A052-60B49255D618}"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639BD2C2-1077-44FE-B350-F8A856BBC67F}" type="presOf" srcId="{8C81D322-F425-44FB-B58B-AFEAF0A319EE}" destId="{F2E19DCD-49C4-4721-819D-444EC49D177B}"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2EA358EB-6E66-4F39-BE14-54D1040E28F6}" type="presOf" srcId="{259CEFE1-3644-41B5-BE28-AE0FCA1FDA4D}" destId="{E36818F4-7E25-45F2-8E79-9DC9A1CFA7AA}"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5845" y="2480063"/>
          <a:ext cx="1006617"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数据类型</a:t>
          </a:r>
        </a:p>
      </dsp:txBody>
      <dsp:txXfrm>
        <a:off x="12538" y="2486756"/>
        <a:ext cx="993231" cy="215125"/>
      </dsp:txXfrm>
    </dsp:sp>
    <dsp:sp modelId="{B6990AA8-849C-4CE5-BC6B-BD2DF7474757}">
      <dsp:nvSpPr>
        <dsp:cNvPr id="0" name=""/>
        <dsp:cNvSpPr/>
      </dsp:nvSpPr>
      <dsp:spPr>
        <a:xfrm rot="17042141">
          <a:off x="726981" y="2223993"/>
          <a:ext cx="753772" cy="9384"/>
        </a:xfrm>
        <a:custGeom>
          <a:avLst/>
          <a:gdLst/>
          <a:ahLst/>
          <a:cxnLst/>
          <a:rect l="0" t="0" r="0" b="0"/>
          <a:pathLst>
            <a:path>
              <a:moveTo>
                <a:pt x="0" y="4692"/>
              </a:moveTo>
              <a:lnTo>
                <a:pt x="753772" y="46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085023" y="2209841"/>
        <a:ext cx="37688" cy="37688"/>
      </dsp:txXfrm>
    </dsp:sp>
    <dsp:sp modelId="{38FAB092-9F22-419D-B6CE-8D0DD7611935}">
      <dsp:nvSpPr>
        <dsp:cNvPr id="0" name=""/>
        <dsp:cNvSpPr/>
      </dsp:nvSpPr>
      <dsp:spPr>
        <a:xfrm>
          <a:off x="1195272" y="1748795"/>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基本类型</a:t>
          </a:r>
        </a:p>
      </dsp:txBody>
      <dsp:txXfrm>
        <a:off x="1201965" y="1755488"/>
        <a:ext cx="1329706" cy="215125"/>
      </dsp:txXfrm>
    </dsp:sp>
    <dsp:sp modelId="{036FD041-22EF-449E-BBE1-6BD6C02A909D}">
      <dsp:nvSpPr>
        <dsp:cNvPr id="0" name=""/>
        <dsp:cNvSpPr/>
      </dsp:nvSpPr>
      <dsp:spPr>
        <a:xfrm rot="17110349">
          <a:off x="2280530" y="1521293"/>
          <a:ext cx="698477" cy="9384"/>
        </a:xfrm>
        <a:custGeom>
          <a:avLst/>
          <a:gdLst/>
          <a:ahLst/>
          <a:cxnLst/>
          <a:rect l="0" t="0" r="0" b="0"/>
          <a:pathLst>
            <a:path>
              <a:moveTo>
                <a:pt x="0" y="4692"/>
              </a:moveTo>
              <a:lnTo>
                <a:pt x="698477"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2612307" y="1508524"/>
        <a:ext cx="34923" cy="34923"/>
      </dsp:txXfrm>
    </dsp:sp>
    <dsp:sp modelId="{854285C5-6CE1-4F42-B433-C982E7D0EA44}">
      <dsp:nvSpPr>
        <dsp:cNvPr id="0" name=""/>
        <dsp:cNvSpPr/>
      </dsp:nvSpPr>
      <dsp:spPr>
        <a:xfrm>
          <a:off x="2721173" y="1074665"/>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整型类型</a:t>
          </a:r>
        </a:p>
      </dsp:txBody>
      <dsp:txXfrm>
        <a:off x="2727866" y="1081358"/>
        <a:ext cx="1329706" cy="215125"/>
      </dsp:txXfrm>
    </dsp:sp>
    <dsp:sp modelId="{02046280-9146-49E4-B1A6-FC4FC6B0200B}">
      <dsp:nvSpPr>
        <dsp:cNvPr id="0" name=""/>
        <dsp:cNvSpPr/>
      </dsp:nvSpPr>
      <dsp:spPr>
        <a:xfrm rot="17132988">
          <a:off x="3814705" y="855743"/>
          <a:ext cx="681931" cy="9384"/>
        </a:xfrm>
        <a:custGeom>
          <a:avLst/>
          <a:gdLst/>
          <a:ahLst/>
          <a:cxnLst/>
          <a:rect l="0" t="0" r="0" b="0"/>
          <a:pathLst>
            <a:path>
              <a:moveTo>
                <a:pt x="0" y="4692"/>
              </a:moveTo>
              <a:lnTo>
                <a:pt x="681931"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38622" y="843386"/>
        <a:ext cx="34096" cy="34096"/>
      </dsp:txXfrm>
    </dsp:sp>
    <dsp:sp modelId="{D78DF943-E569-439D-AB7C-850E9A5D2338}">
      <dsp:nvSpPr>
        <dsp:cNvPr id="0" name=""/>
        <dsp:cNvSpPr/>
      </dsp:nvSpPr>
      <dsp:spPr>
        <a:xfrm>
          <a:off x="4247075" y="417693"/>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基本整型 </a:t>
          </a:r>
          <a:r>
            <a:rPr lang="en-US" altLang="zh-CN" sz="1600" kern="1200" err="1"/>
            <a:t>int</a:t>
          </a:r>
          <a:endParaRPr lang="zh-CN" altLang="en-US" sz="1600" kern="1200"/>
        </a:p>
      </dsp:txBody>
      <dsp:txXfrm>
        <a:off x="4253768" y="424386"/>
        <a:ext cx="4558716" cy="215125"/>
      </dsp:txXfrm>
    </dsp:sp>
    <dsp:sp modelId="{F961828B-9711-4529-BE6C-EC657D441049}">
      <dsp:nvSpPr>
        <dsp:cNvPr id="0" name=""/>
        <dsp:cNvSpPr/>
      </dsp:nvSpPr>
      <dsp:spPr>
        <a:xfrm rot="17692822">
          <a:off x="3938415" y="987137"/>
          <a:ext cx="434510" cy="9384"/>
        </a:xfrm>
        <a:custGeom>
          <a:avLst/>
          <a:gdLst/>
          <a:ahLst/>
          <a:cxnLst/>
          <a:rect l="0" t="0" r="0" b="0"/>
          <a:pathLst>
            <a:path>
              <a:moveTo>
                <a:pt x="0" y="4692"/>
              </a:moveTo>
              <a:lnTo>
                <a:pt x="434510"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44808" y="980966"/>
        <a:ext cx="21725" cy="21725"/>
      </dsp:txXfrm>
    </dsp:sp>
    <dsp:sp modelId="{9619A577-19A6-42F4-8B44-BDE0EBF204CF}">
      <dsp:nvSpPr>
        <dsp:cNvPr id="0" name=""/>
        <dsp:cNvSpPr/>
      </dsp:nvSpPr>
      <dsp:spPr>
        <a:xfrm>
          <a:off x="4247075" y="680482"/>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短整型 </a:t>
          </a:r>
          <a:r>
            <a:rPr lang="en-US" altLang="zh-CN" sz="1600" kern="1200"/>
            <a:t>short </a:t>
          </a:r>
          <a:r>
            <a:rPr lang="en-US" altLang="zh-CN" sz="1600" kern="1200" err="1"/>
            <a:t>int</a:t>
          </a:r>
          <a:endParaRPr lang="zh-CN" altLang="en-US" sz="1600" kern="1200"/>
        </a:p>
      </dsp:txBody>
      <dsp:txXfrm>
        <a:off x="4253768" y="687175"/>
        <a:ext cx="4558716" cy="215125"/>
      </dsp:txXfrm>
    </dsp:sp>
    <dsp:sp modelId="{3A26ECD8-B3DA-46E1-9297-4CB6E2130B90}">
      <dsp:nvSpPr>
        <dsp:cNvPr id="0" name=""/>
        <dsp:cNvSpPr/>
      </dsp:nvSpPr>
      <dsp:spPr>
        <a:xfrm rot="19457599">
          <a:off x="4043105" y="1118531"/>
          <a:ext cx="225130" cy="9384"/>
        </a:xfrm>
        <a:custGeom>
          <a:avLst/>
          <a:gdLst/>
          <a:ahLst/>
          <a:cxnLst/>
          <a:rect l="0" t="0" r="0" b="0"/>
          <a:pathLst>
            <a:path>
              <a:moveTo>
                <a:pt x="0" y="4692"/>
              </a:moveTo>
              <a:lnTo>
                <a:pt x="225130"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50042" y="1117595"/>
        <a:ext cx="11256" cy="11256"/>
      </dsp:txXfrm>
    </dsp:sp>
    <dsp:sp modelId="{7F4DC484-67B0-46D5-9AE9-EFF875FD0AE2}">
      <dsp:nvSpPr>
        <dsp:cNvPr id="0" name=""/>
        <dsp:cNvSpPr/>
      </dsp:nvSpPr>
      <dsp:spPr>
        <a:xfrm>
          <a:off x="4247075" y="943270"/>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长整型 </a:t>
          </a:r>
          <a:r>
            <a:rPr lang="en-US" altLang="zh-CN" sz="1600" kern="1200"/>
            <a:t>long </a:t>
          </a:r>
          <a:r>
            <a:rPr lang="en-US" altLang="zh-CN" sz="1600" kern="1200" err="1"/>
            <a:t>int</a:t>
          </a:r>
          <a:endParaRPr lang="zh-CN" altLang="en-US" sz="1600" kern="1200"/>
        </a:p>
      </dsp:txBody>
      <dsp:txXfrm>
        <a:off x="4253768" y="949963"/>
        <a:ext cx="4558716" cy="215125"/>
      </dsp:txXfrm>
    </dsp:sp>
    <dsp:sp modelId="{19BDF6B5-5FF3-4DFA-8DF2-48C23656276E}">
      <dsp:nvSpPr>
        <dsp:cNvPr id="0" name=""/>
        <dsp:cNvSpPr/>
      </dsp:nvSpPr>
      <dsp:spPr>
        <a:xfrm rot="2142401">
          <a:off x="4043105" y="1249926"/>
          <a:ext cx="225130" cy="9384"/>
        </a:xfrm>
        <a:custGeom>
          <a:avLst/>
          <a:gdLst/>
          <a:ahLst/>
          <a:cxnLst/>
          <a:rect l="0" t="0" r="0" b="0"/>
          <a:pathLst>
            <a:path>
              <a:moveTo>
                <a:pt x="0" y="4692"/>
              </a:moveTo>
              <a:lnTo>
                <a:pt x="225130"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50042" y="1248989"/>
        <a:ext cx="11256" cy="11256"/>
      </dsp:txXfrm>
    </dsp:sp>
    <dsp:sp modelId="{233AE611-4B29-4274-B940-B74C7160E699}">
      <dsp:nvSpPr>
        <dsp:cNvPr id="0" name=""/>
        <dsp:cNvSpPr/>
      </dsp:nvSpPr>
      <dsp:spPr>
        <a:xfrm>
          <a:off x="4247075" y="1206059"/>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*双长整型 </a:t>
          </a:r>
          <a:r>
            <a:rPr lang="en-US" altLang="zh-CN" sz="1600" kern="1200"/>
            <a:t>long </a:t>
          </a:r>
          <a:r>
            <a:rPr lang="en-US" altLang="zh-CN" sz="1600" kern="1200" err="1"/>
            <a:t>long</a:t>
          </a:r>
          <a:r>
            <a:rPr lang="en-US" altLang="zh-CN" sz="1600" kern="1200"/>
            <a:t> </a:t>
          </a:r>
          <a:r>
            <a:rPr lang="en-US" altLang="zh-CN" sz="1600" kern="1200" err="1"/>
            <a:t>int</a:t>
          </a:r>
          <a:endParaRPr lang="zh-CN" altLang="en-US" sz="1600" kern="1200"/>
        </a:p>
      </dsp:txBody>
      <dsp:txXfrm>
        <a:off x="4253768" y="1212752"/>
        <a:ext cx="4558716" cy="215125"/>
      </dsp:txXfrm>
    </dsp:sp>
    <dsp:sp modelId="{6715DB1C-EACE-460F-AF6A-4B691519ADB1}">
      <dsp:nvSpPr>
        <dsp:cNvPr id="0" name=""/>
        <dsp:cNvSpPr/>
      </dsp:nvSpPr>
      <dsp:spPr>
        <a:xfrm rot="3907178">
          <a:off x="3938415" y="1381320"/>
          <a:ext cx="434510" cy="9384"/>
        </a:xfrm>
        <a:custGeom>
          <a:avLst/>
          <a:gdLst/>
          <a:ahLst/>
          <a:cxnLst/>
          <a:rect l="0" t="0" r="0" b="0"/>
          <a:pathLst>
            <a:path>
              <a:moveTo>
                <a:pt x="0" y="4692"/>
              </a:moveTo>
              <a:lnTo>
                <a:pt x="434510"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44808" y="1375149"/>
        <a:ext cx="21725" cy="21725"/>
      </dsp:txXfrm>
    </dsp:sp>
    <dsp:sp modelId="{BE6ED02F-8E32-48F4-B923-5E808745E6BB}">
      <dsp:nvSpPr>
        <dsp:cNvPr id="0" name=""/>
        <dsp:cNvSpPr/>
      </dsp:nvSpPr>
      <dsp:spPr>
        <a:xfrm>
          <a:off x="4247075" y="1468848"/>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字符型 </a:t>
          </a:r>
          <a:r>
            <a:rPr lang="en-US" altLang="zh-CN" sz="1600" kern="1200"/>
            <a:t>char</a:t>
          </a:r>
          <a:endParaRPr lang="zh-CN" altLang="en-US" sz="1600" kern="1200"/>
        </a:p>
      </dsp:txBody>
      <dsp:txXfrm>
        <a:off x="4253768" y="1475541"/>
        <a:ext cx="4558716" cy="215125"/>
      </dsp:txXfrm>
    </dsp:sp>
    <dsp:sp modelId="{2BFDF2C8-73F7-432E-A168-B0B6085C1ACB}">
      <dsp:nvSpPr>
        <dsp:cNvPr id="0" name=""/>
        <dsp:cNvSpPr/>
      </dsp:nvSpPr>
      <dsp:spPr>
        <a:xfrm rot="4467012">
          <a:off x="3814705" y="1512714"/>
          <a:ext cx="681931" cy="9384"/>
        </a:xfrm>
        <a:custGeom>
          <a:avLst/>
          <a:gdLst/>
          <a:ahLst/>
          <a:cxnLst/>
          <a:rect l="0" t="0" r="0" b="0"/>
          <a:pathLst>
            <a:path>
              <a:moveTo>
                <a:pt x="0" y="4692"/>
              </a:moveTo>
              <a:lnTo>
                <a:pt x="681931"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38622" y="1500358"/>
        <a:ext cx="34096" cy="34096"/>
      </dsp:txXfrm>
    </dsp:sp>
    <dsp:sp modelId="{590B3B2F-2D3F-4F51-91CD-AF3BF52E7EE3}">
      <dsp:nvSpPr>
        <dsp:cNvPr id="0" name=""/>
        <dsp:cNvSpPr/>
      </dsp:nvSpPr>
      <dsp:spPr>
        <a:xfrm>
          <a:off x="4247075" y="1731636"/>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*布尔型 </a:t>
          </a:r>
          <a:r>
            <a:rPr lang="en-US" altLang="zh-CN" sz="1600" kern="1200"/>
            <a:t>bool</a:t>
          </a:r>
          <a:endParaRPr lang="zh-CN" altLang="en-US" sz="1600" kern="1200"/>
        </a:p>
      </dsp:txBody>
      <dsp:txXfrm>
        <a:off x="4253768" y="1738329"/>
        <a:ext cx="4558716" cy="215125"/>
      </dsp:txXfrm>
    </dsp:sp>
    <dsp:sp modelId="{2980161C-82AD-47D5-89D4-75E5093138B9}">
      <dsp:nvSpPr>
        <dsp:cNvPr id="0" name=""/>
        <dsp:cNvSpPr/>
      </dsp:nvSpPr>
      <dsp:spPr>
        <a:xfrm rot="4489651">
          <a:off x="2280530" y="2195423"/>
          <a:ext cx="698477" cy="9384"/>
        </a:xfrm>
        <a:custGeom>
          <a:avLst/>
          <a:gdLst/>
          <a:ahLst/>
          <a:cxnLst/>
          <a:rect l="0" t="0" r="0" b="0"/>
          <a:pathLst>
            <a:path>
              <a:moveTo>
                <a:pt x="0" y="4692"/>
              </a:moveTo>
              <a:lnTo>
                <a:pt x="698477"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2612307" y="2182654"/>
        <a:ext cx="34923" cy="34923"/>
      </dsp:txXfrm>
    </dsp:sp>
    <dsp:sp modelId="{A9442264-2DB3-453B-95E6-1C246F0AE447}">
      <dsp:nvSpPr>
        <dsp:cNvPr id="0" name=""/>
        <dsp:cNvSpPr/>
      </dsp:nvSpPr>
      <dsp:spPr>
        <a:xfrm>
          <a:off x="2721173" y="2422925"/>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浮点类型</a:t>
          </a:r>
        </a:p>
      </dsp:txBody>
      <dsp:txXfrm>
        <a:off x="2727866" y="2429618"/>
        <a:ext cx="1329706" cy="215125"/>
      </dsp:txXfrm>
    </dsp:sp>
    <dsp:sp modelId="{D07FCBE4-6D44-4C87-904F-7BD3E34C9C4B}">
      <dsp:nvSpPr>
        <dsp:cNvPr id="0" name=""/>
        <dsp:cNvSpPr/>
      </dsp:nvSpPr>
      <dsp:spPr>
        <a:xfrm rot="17586264">
          <a:off x="3922737" y="2318239"/>
          <a:ext cx="465866" cy="9384"/>
        </a:xfrm>
        <a:custGeom>
          <a:avLst/>
          <a:gdLst/>
          <a:ahLst/>
          <a:cxnLst/>
          <a:rect l="0" t="0" r="0" b="0"/>
          <a:pathLst>
            <a:path>
              <a:moveTo>
                <a:pt x="0" y="4692"/>
              </a:moveTo>
              <a:lnTo>
                <a:pt x="465866"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44024" y="2311284"/>
        <a:ext cx="23293" cy="23293"/>
      </dsp:txXfrm>
    </dsp:sp>
    <dsp:sp modelId="{EC3D432F-E791-40F3-8D38-BE92D698791A}">
      <dsp:nvSpPr>
        <dsp:cNvPr id="0" name=""/>
        <dsp:cNvSpPr/>
      </dsp:nvSpPr>
      <dsp:spPr>
        <a:xfrm>
          <a:off x="4247075" y="1994425"/>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单精度浮点型 </a:t>
          </a:r>
          <a:r>
            <a:rPr lang="en-US" altLang="zh-CN" sz="1600" kern="1200"/>
            <a:t>float</a:t>
          </a:r>
          <a:endParaRPr lang="zh-CN" altLang="en-US" sz="1600" kern="1200"/>
        </a:p>
      </dsp:txBody>
      <dsp:txXfrm>
        <a:off x="4253768" y="2001118"/>
        <a:ext cx="4558716" cy="215125"/>
      </dsp:txXfrm>
    </dsp:sp>
    <dsp:sp modelId="{752BDD05-619D-443C-8317-13FCBD676B18}">
      <dsp:nvSpPr>
        <dsp:cNvPr id="0" name=""/>
        <dsp:cNvSpPr/>
      </dsp:nvSpPr>
      <dsp:spPr>
        <a:xfrm rot="19068521">
          <a:off x="4032302" y="2449633"/>
          <a:ext cx="246737" cy="9384"/>
        </a:xfrm>
        <a:custGeom>
          <a:avLst/>
          <a:gdLst/>
          <a:ahLst/>
          <a:cxnLst/>
          <a:rect l="0" t="0" r="0" b="0"/>
          <a:pathLst>
            <a:path>
              <a:moveTo>
                <a:pt x="0" y="4692"/>
              </a:moveTo>
              <a:lnTo>
                <a:pt x="246737"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49502" y="2448157"/>
        <a:ext cx="12336" cy="12336"/>
      </dsp:txXfrm>
    </dsp:sp>
    <dsp:sp modelId="{55BE17C1-C35C-44D5-99B8-12695C045DE8}">
      <dsp:nvSpPr>
        <dsp:cNvPr id="0" name=""/>
        <dsp:cNvSpPr/>
      </dsp:nvSpPr>
      <dsp:spPr>
        <a:xfrm>
          <a:off x="4247075" y="2257214"/>
          <a:ext cx="457210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双精度浮点型 </a:t>
          </a:r>
          <a:r>
            <a:rPr lang="en-US" altLang="zh-CN" sz="1600" kern="1200"/>
            <a:t>double</a:t>
          </a:r>
          <a:endParaRPr lang="zh-CN" altLang="en-US" sz="1600" kern="1200"/>
        </a:p>
      </dsp:txBody>
      <dsp:txXfrm>
        <a:off x="4253768" y="2263907"/>
        <a:ext cx="4558716" cy="215125"/>
      </dsp:txXfrm>
    </dsp:sp>
    <dsp:sp modelId="{06234FE8-0B7A-4EF1-9D52-9E3EC069D30A}">
      <dsp:nvSpPr>
        <dsp:cNvPr id="0" name=""/>
        <dsp:cNvSpPr/>
      </dsp:nvSpPr>
      <dsp:spPr>
        <a:xfrm rot="3310531">
          <a:off x="3995610" y="2663883"/>
          <a:ext cx="320120" cy="9384"/>
        </a:xfrm>
        <a:custGeom>
          <a:avLst/>
          <a:gdLst/>
          <a:ahLst/>
          <a:cxnLst/>
          <a:rect l="0" t="0" r="0" b="0"/>
          <a:pathLst>
            <a:path>
              <a:moveTo>
                <a:pt x="0" y="4692"/>
              </a:moveTo>
              <a:lnTo>
                <a:pt x="320120"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4147667" y="2660572"/>
        <a:ext cx="16006" cy="16006"/>
      </dsp:txXfrm>
    </dsp:sp>
    <dsp:sp modelId="{D7FA73BB-04C4-4DA6-B84F-5B75FEEB81B2}">
      <dsp:nvSpPr>
        <dsp:cNvPr id="0" name=""/>
        <dsp:cNvSpPr/>
      </dsp:nvSpPr>
      <dsp:spPr>
        <a:xfrm>
          <a:off x="4247075" y="2520002"/>
          <a:ext cx="4572102" cy="5599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复数浮点型 </a:t>
          </a:r>
          <a:r>
            <a:rPr lang="en-US" altLang="zh-CN" sz="1600" kern="1200" dirty="0" err="1"/>
            <a:t>float_complex,double_complex,long</a:t>
          </a:r>
          <a:r>
            <a:rPr lang="en-US" altLang="zh-CN" sz="1600" kern="1200" dirty="0"/>
            <a:t> long _complex</a:t>
          </a:r>
          <a:endParaRPr lang="zh-CN" altLang="en-US" sz="1600" kern="1200" dirty="0"/>
        </a:p>
      </dsp:txBody>
      <dsp:txXfrm>
        <a:off x="4263475" y="2536402"/>
        <a:ext cx="4539302" cy="527134"/>
      </dsp:txXfrm>
    </dsp:sp>
    <dsp:sp modelId="{A66E6107-62CA-42DF-9914-7C3640C89870}">
      <dsp:nvSpPr>
        <dsp:cNvPr id="0" name=""/>
        <dsp:cNvSpPr/>
      </dsp:nvSpPr>
      <dsp:spPr>
        <a:xfrm rot="18036599">
          <a:off x="924357" y="2435131"/>
          <a:ext cx="359019" cy="9384"/>
        </a:xfrm>
        <a:custGeom>
          <a:avLst/>
          <a:gdLst/>
          <a:ahLst/>
          <a:cxnLst/>
          <a:rect l="0" t="0" r="0" b="0"/>
          <a:pathLst>
            <a:path>
              <a:moveTo>
                <a:pt x="0" y="4692"/>
              </a:moveTo>
              <a:lnTo>
                <a:pt x="359019" y="46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094891" y="2430848"/>
        <a:ext cx="17950" cy="17950"/>
      </dsp:txXfrm>
    </dsp:sp>
    <dsp:sp modelId="{DE73F6A3-8DDD-470D-B6F0-7738A08F809A}">
      <dsp:nvSpPr>
        <dsp:cNvPr id="0" name=""/>
        <dsp:cNvSpPr/>
      </dsp:nvSpPr>
      <dsp:spPr>
        <a:xfrm>
          <a:off x="1195272" y="2011583"/>
          <a:ext cx="1343092" cy="547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枚举类型 </a:t>
          </a:r>
          <a:r>
            <a:rPr lang="en-US" altLang="zh-CN" sz="1600" kern="1200" dirty="0" err="1"/>
            <a:t>enum</a:t>
          </a:r>
          <a:endParaRPr lang="zh-CN" altLang="en-US" sz="1600" kern="1200" dirty="0"/>
        </a:p>
      </dsp:txBody>
      <dsp:txXfrm>
        <a:off x="1211307" y="2027618"/>
        <a:ext cx="1311022" cy="515419"/>
      </dsp:txXfrm>
    </dsp:sp>
    <dsp:sp modelId="{6BDEA67C-C9C2-4CBE-9A70-FAEF124DC6C7}">
      <dsp:nvSpPr>
        <dsp:cNvPr id="0" name=""/>
        <dsp:cNvSpPr/>
      </dsp:nvSpPr>
      <dsp:spPr>
        <a:xfrm rot="1907178">
          <a:off x="996334" y="2646270"/>
          <a:ext cx="215065" cy="9384"/>
        </a:xfrm>
        <a:custGeom>
          <a:avLst/>
          <a:gdLst/>
          <a:ahLst/>
          <a:cxnLst/>
          <a:rect l="0" t="0" r="0" b="0"/>
          <a:pathLst>
            <a:path>
              <a:moveTo>
                <a:pt x="0" y="4692"/>
              </a:moveTo>
              <a:lnTo>
                <a:pt x="215065" y="46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098490" y="2645586"/>
        <a:ext cx="10753" cy="10753"/>
      </dsp:txXfrm>
    </dsp:sp>
    <dsp:sp modelId="{71CDB5A4-2C52-4804-BDB5-8A65A8A88575}">
      <dsp:nvSpPr>
        <dsp:cNvPr id="0" name=""/>
        <dsp:cNvSpPr/>
      </dsp:nvSpPr>
      <dsp:spPr>
        <a:xfrm>
          <a:off x="1195272" y="2593349"/>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空类型 </a:t>
          </a:r>
          <a:r>
            <a:rPr lang="en-US" altLang="zh-CN" sz="1600" kern="1200"/>
            <a:t>void</a:t>
          </a:r>
          <a:endParaRPr lang="zh-CN" altLang="en-US" sz="1600" kern="1200"/>
        </a:p>
      </dsp:txBody>
      <dsp:txXfrm>
        <a:off x="1201965" y="2600042"/>
        <a:ext cx="1329706" cy="215125"/>
      </dsp:txXfrm>
    </dsp:sp>
    <dsp:sp modelId="{13543686-6086-43A7-A710-E304DD3B5C9A}">
      <dsp:nvSpPr>
        <dsp:cNvPr id="0" name=""/>
        <dsp:cNvSpPr/>
      </dsp:nvSpPr>
      <dsp:spPr>
        <a:xfrm rot="4557859">
          <a:off x="726981" y="2955261"/>
          <a:ext cx="753772" cy="9384"/>
        </a:xfrm>
        <a:custGeom>
          <a:avLst/>
          <a:gdLst/>
          <a:ahLst/>
          <a:cxnLst/>
          <a:rect l="0" t="0" r="0" b="0"/>
          <a:pathLst>
            <a:path>
              <a:moveTo>
                <a:pt x="0" y="4692"/>
              </a:moveTo>
              <a:lnTo>
                <a:pt x="753772" y="46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085023" y="2941109"/>
        <a:ext cx="37688" cy="37688"/>
      </dsp:txXfrm>
    </dsp:sp>
    <dsp:sp modelId="{07122852-5630-47F3-9F83-2DA84748F58D}">
      <dsp:nvSpPr>
        <dsp:cNvPr id="0" name=""/>
        <dsp:cNvSpPr/>
      </dsp:nvSpPr>
      <dsp:spPr>
        <a:xfrm>
          <a:off x="1195272" y="3211332"/>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派生类型</a:t>
          </a:r>
        </a:p>
      </dsp:txBody>
      <dsp:txXfrm>
        <a:off x="1201965" y="3218025"/>
        <a:ext cx="1329706" cy="215125"/>
      </dsp:txXfrm>
    </dsp:sp>
    <dsp:sp modelId="{187D4ECE-0ECB-4B66-A3B7-2E0F1126BBA5}">
      <dsp:nvSpPr>
        <dsp:cNvPr id="0" name=""/>
        <dsp:cNvSpPr/>
      </dsp:nvSpPr>
      <dsp:spPr>
        <a:xfrm rot="17350657">
          <a:off x="2351518" y="3058086"/>
          <a:ext cx="556501" cy="9384"/>
        </a:xfrm>
        <a:custGeom>
          <a:avLst/>
          <a:gdLst/>
          <a:ahLst/>
          <a:cxnLst/>
          <a:rect l="0" t="0" r="0" b="0"/>
          <a:pathLst>
            <a:path>
              <a:moveTo>
                <a:pt x="0" y="4692"/>
              </a:moveTo>
              <a:lnTo>
                <a:pt x="556501"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2615856" y="3048866"/>
        <a:ext cx="27825" cy="27825"/>
      </dsp:txXfrm>
    </dsp:sp>
    <dsp:sp modelId="{B22F0157-FC23-420A-82AA-CCFA30A3806A}">
      <dsp:nvSpPr>
        <dsp:cNvPr id="0" name=""/>
        <dsp:cNvSpPr/>
      </dsp:nvSpPr>
      <dsp:spPr>
        <a:xfrm>
          <a:off x="2721173" y="2685713"/>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指针类型 *</a:t>
          </a:r>
        </a:p>
      </dsp:txBody>
      <dsp:txXfrm>
        <a:off x="2727866" y="2692406"/>
        <a:ext cx="1329706" cy="215125"/>
      </dsp:txXfrm>
    </dsp:sp>
    <dsp:sp modelId="{3E63B4C8-18E5-4D35-B91D-741452CBD1CE}">
      <dsp:nvSpPr>
        <dsp:cNvPr id="0" name=""/>
        <dsp:cNvSpPr/>
      </dsp:nvSpPr>
      <dsp:spPr>
        <a:xfrm rot="18289217">
          <a:off x="2469692" y="3189481"/>
          <a:ext cx="320154" cy="9384"/>
        </a:xfrm>
        <a:custGeom>
          <a:avLst/>
          <a:gdLst/>
          <a:ahLst/>
          <a:cxnLst/>
          <a:rect l="0" t="0" r="0" b="0"/>
          <a:pathLst>
            <a:path>
              <a:moveTo>
                <a:pt x="0" y="4692"/>
              </a:moveTo>
              <a:lnTo>
                <a:pt x="320154"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2621765" y="3186169"/>
        <a:ext cx="16007" cy="16007"/>
      </dsp:txXfrm>
    </dsp:sp>
    <dsp:sp modelId="{CC06FC97-57E2-4C8E-97D2-AB4BB305498F}">
      <dsp:nvSpPr>
        <dsp:cNvPr id="0" name=""/>
        <dsp:cNvSpPr/>
      </dsp:nvSpPr>
      <dsp:spPr>
        <a:xfrm>
          <a:off x="2721173" y="2948502"/>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数组类型 </a:t>
          </a:r>
          <a:r>
            <a:rPr lang="en-US" altLang="zh-CN" sz="1600" kern="1200"/>
            <a:t>[ ]</a:t>
          </a:r>
          <a:endParaRPr lang="zh-CN" altLang="en-US" sz="1600" kern="1200"/>
        </a:p>
      </dsp:txBody>
      <dsp:txXfrm>
        <a:off x="2727866" y="2955195"/>
        <a:ext cx="1329706" cy="215125"/>
      </dsp:txXfrm>
    </dsp:sp>
    <dsp:sp modelId="{C4D781F4-6FF3-4EC1-B429-1C37C84379F4}">
      <dsp:nvSpPr>
        <dsp:cNvPr id="0" name=""/>
        <dsp:cNvSpPr/>
      </dsp:nvSpPr>
      <dsp:spPr>
        <a:xfrm rot="2142401">
          <a:off x="2517203" y="3386593"/>
          <a:ext cx="225130" cy="9384"/>
        </a:xfrm>
        <a:custGeom>
          <a:avLst/>
          <a:gdLst/>
          <a:ahLst/>
          <a:cxnLst/>
          <a:rect l="0" t="0" r="0" b="0"/>
          <a:pathLst>
            <a:path>
              <a:moveTo>
                <a:pt x="0" y="4692"/>
              </a:moveTo>
              <a:lnTo>
                <a:pt x="225130"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2624140" y="3385657"/>
        <a:ext cx="11256" cy="11256"/>
      </dsp:txXfrm>
    </dsp:sp>
    <dsp:sp modelId="{6F6F0635-C4B0-484E-BD17-54C1D208D7BA}">
      <dsp:nvSpPr>
        <dsp:cNvPr id="0" name=""/>
        <dsp:cNvSpPr/>
      </dsp:nvSpPr>
      <dsp:spPr>
        <a:xfrm>
          <a:off x="2721173" y="3211291"/>
          <a:ext cx="1343092" cy="4913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结构体类型 </a:t>
          </a:r>
          <a:r>
            <a:rPr lang="en-US" altLang="zh-CN" sz="1600" kern="1200" dirty="0"/>
            <a:t>union</a:t>
          </a:r>
          <a:endParaRPr lang="zh-CN" altLang="en-US" sz="1600" kern="1200" dirty="0"/>
        </a:p>
      </dsp:txBody>
      <dsp:txXfrm>
        <a:off x="2735565" y="3225683"/>
        <a:ext cx="1314308" cy="462598"/>
      </dsp:txXfrm>
    </dsp:sp>
    <dsp:sp modelId="{FD858F46-B97C-4FA7-9DF3-AABA7D549D7C}">
      <dsp:nvSpPr>
        <dsp:cNvPr id="0" name=""/>
        <dsp:cNvSpPr/>
      </dsp:nvSpPr>
      <dsp:spPr>
        <a:xfrm rot="4249343">
          <a:off x="2351518" y="3583705"/>
          <a:ext cx="556501" cy="9384"/>
        </a:xfrm>
        <a:custGeom>
          <a:avLst/>
          <a:gdLst/>
          <a:ahLst/>
          <a:cxnLst/>
          <a:rect l="0" t="0" r="0" b="0"/>
          <a:pathLst>
            <a:path>
              <a:moveTo>
                <a:pt x="0" y="4692"/>
              </a:moveTo>
              <a:lnTo>
                <a:pt x="556501" y="4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2615856" y="3574484"/>
        <a:ext cx="27825" cy="27825"/>
      </dsp:txXfrm>
    </dsp:sp>
    <dsp:sp modelId="{3FD0CACF-FBFA-48E1-BCB3-B02BD668D2B5}">
      <dsp:nvSpPr>
        <dsp:cNvPr id="0" name=""/>
        <dsp:cNvSpPr/>
      </dsp:nvSpPr>
      <dsp:spPr>
        <a:xfrm>
          <a:off x="2721173" y="3736950"/>
          <a:ext cx="1343092" cy="228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函数类型</a:t>
          </a:r>
        </a:p>
      </dsp:txBody>
      <dsp:txXfrm>
        <a:off x="2727866" y="3743643"/>
        <a:ext cx="1329706" cy="215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4696555" y="1024488"/>
          <a:ext cx="2389832" cy="227803"/>
        </a:xfrm>
        <a:custGeom>
          <a:avLst/>
          <a:gdLst/>
          <a:ahLst/>
          <a:cxnLst/>
          <a:rect l="0" t="0" r="0" b="0"/>
          <a:pathLst>
            <a:path>
              <a:moveTo>
                <a:pt x="0" y="0"/>
              </a:moveTo>
              <a:lnTo>
                <a:pt x="0" y="155241"/>
              </a:lnTo>
              <a:lnTo>
                <a:pt x="2389832" y="155241"/>
              </a:lnTo>
              <a:lnTo>
                <a:pt x="2389832" y="22780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4696555" y="1024488"/>
          <a:ext cx="796391" cy="227803"/>
        </a:xfrm>
        <a:custGeom>
          <a:avLst/>
          <a:gdLst/>
          <a:ahLst/>
          <a:cxnLst/>
          <a:rect l="0" t="0" r="0" b="0"/>
          <a:pathLst>
            <a:path>
              <a:moveTo>
                <a:pt x="0" y="0"/>
              </a:moveTo>
              <a:lnTo>
                <a:pt x="0" y="155241"/>
              </a:lnTo>
              <a:lnTo>
                <a:pt x="796391" y="155241"/>
              </a:lnTo>
              <a:lnTo>
                <a:pt x="796391" y="22780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3899505" y="1856546"/>
          <a:ext cx="3186224" cy="227803"/>
        </a:xfrm>
        <a:custGeom>
          <a:avLst/>
          <a:gdLst/>
          <a:ahLst/>
          <a:cxnLst/>
          <a:rect l="0" t="0" r="0" b="0"/>
          <a:pathLst>
            <a:path>
              <a:moveTo>
                <a:pt x="0" y="0"/>
              </a:moveTo>
              <a:lnTo>
                <a:pt x="0" y="155241"/>
              </a:lnTo>
              <a:lnTo>
                <a:pt x="3186224" y="155241"/>
              </a:lnTo>
              <a:lnTo>
                <a:pt x="3186224"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3899505" y="1856546"/>
          <a:ext cx="1592783" cy="227803"/>
        </a:xfrm>
        <a:custGeom>
          <a:avLst/>
          <a:gdLst/>
          <a:ahLst/>
          <a:cxnLst/>
          <a:rect l="0" t="0" r="0" b="0"/>
          <a:pathLst>
            <a:path>
              <a:moveTo>
                <a:pt x="0" y="0"/>
              </a:moveTo>
              <a:lnTo>
                <a:pt x="0" y="155241"/>
              </a:lnTo>
              <a:lnTo>
                <a:pt x="1592783" y="155241"/>
              </a:lnTo>
              <a:lnTo>
                <a:pt x="1592783"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4695239" y="3520662"/>
          <a:ext cx="796391" cy="227803"/>
        </a:xfrm>
        <a:custGeom>
          <a:avLst/>
          <a:gdLst/>
          <a:ahLst/>
          <a:cxnLst/>
          <a:rect l="0" t="0" r="0" b="0"/>
          <a:pathLst>
            <a:path>
              <a:moveTo>
                <a:pt x="0" y="0"/>
              </a:moveTo>
              <a:lnTo>
                <a:pt x="0" y="155241"/>
              </a:lnTo>
              <a:lnTo>
                <a:pt x="796391" y="155241"/>
              </a:lnTo>
              <a:lnTo>
                <a:pt x="796391"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3898847" y="3520662"/>
          <a:ext cx="796391" cy="227803"/>
        </a:xfrm>
        <a:custGeom>
          <a:avLst/>
          <a:gdLst/>
          <a:ahLst/>
          <a:cxnLst/>
          <a:rect l="0" t="0" r="0" b="0"/>
          <a:pathLst>
            <a:path>
              <a:moveTo>
                <a:pt x="796391" y="0"/>
              </a:moveTo>
              <a:lnTo>
                <a:pt x="796391" y="155241"/>
              </a:lnTo>
              <a:lnTo>
                <a:pt x="0" y="155241"/>
              </a:lnTo>
              <a:lnTo>
                <a:pt x="0"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3898847" y="2688604"/>
          <a:ext cx="796391" cy="227803"/>
        </a:xfrm>
        <a:custGeom>
          <a:avLst/>
          <a:gdLst/>
          <a:ahLst/>
          <a:cxnLst/>
          <a:rect l="0" t="0" r="0" b="0"/>
          <a:pathLst>
            <a:path>
              <a:moveTo>
                <a:pt x="0" y="0"/>
              </a:moveTo>
              <a:lnTo>
                <a:pt x="0" y="155241"/>
              </a:lnTo>
              <a:lnTo>
                <a:pt x="796391" y="155241"/>
              </a:lnTo>
              <a:lnTo>
                <a:pt x="796391"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102455" y="2688604"/>
          <a:ext cx="796391" cy="227803"/>
        </a:xfrm>
        <a:custGeom>
          <a:avLst/>
          <a:gdLst/>
          <a:ahLst/>
          <a:cxnLst/>
          <a:rect l="0" t="0" r="0" b="0"/>
          <a:pathLst>
            <a:path>
              <a:moveTo>
                <a:pt x="796391" y="0"/>
              </a:moveTo>
              <a:lnTo>
                <a:pt x="796391" y="155241"/>
              </a:lnTo>
              <a:lnTo>
                <a:pt x="0" y="155241"/>
              </a:lnTo>
              <a:lnTo>
                <a:pt x="0"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3853127" y="1856546"/>
          <a:ext cx="91440" cy="227803"/>
        </a:xfrm>
        <a:custGeom>
          <a:avLst/>
          <a:gdLst/>
          <a:ahLst/>
          <a:cxnLst/>
          <a:rect l="0" t="0" r="0" b="0"/>
          <a:pathLst>
            <a:path>
              <a:moveTo>
                <a:pt x="46377" y="0"/>
              </a:moveTo>
              <a:lnTo>
                <a:pt x="46377" y="155241"/>
              </a:lnTo>
              <a:lnTo>
                <a:pt x="45720" y="155241"/>
              </a:lnTo>
              <a:lnTo>
                <a:pt x="45720"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306064" y="1856546"/>
          <a:ext cx="1593441" cy="227803"/>
        </a:xfrm>
        <a:custGeom>
          <a:avLst/>
          <a:gdLst/>
          <a:ahLst/>
          <a:cxnLst/>
          <a:rect l="0" t="0" r="0" b="0"/>
          <a:pathLst>
            <a:path>
              <a:moveTo>
                <a:pt x="1593441" y="0"/>
              </a:moveTo>
              <a:lnTo>
                <a:pt x="1593441" y="155241"/>
              </a:lnTo>
              <a:lnTo>
                <a:pt x="0" y="155241"/>
              </a:lnTo>
              <a:lnTo>
                <a:pt x="0"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713280" y="1856546"/>
          <a:ext cx="3186224" cy="227803"/>
        </a:xfrm>
        <a:custGeom>
          <a:avLst/>
          <a:gdLst/>
          <a:ahLst/>
          <a:cxnLst/>
          <a:rect l="0" t="0" r="0" b="0"/>
          <a:pathLst>
            <a:path>
              <a:moveTo>
                <a:pt x="3186224" y="0"/>
              </a:moveTo>
              <a:lnTo>
                <a:pt x="3186224" y="155241"/>
              </a:lnTo>
              <a:lnTo>
                <a:pt x="0" y="155241"/>
              </a:lnTo>
              <a:lnTo>
                <a:pt x="0" y="22780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3899505" y="1024488"/>
          <a:ext cx="797049" cy="227803"/>
        </a:xfrm>
        <a:custGeom>
          <a:avLst/>
          <a:gdLst/>
          <a:ahLst/>
          <a:cxnLst/>
          <a:rect l="0" t="0" r="0" b="0"/>
          <a:pathLst>
            <a:path>
              <a:moveTo>
                <a:pt x="797049" y="0"/>
              </a:moveTo>
              <a:lnTo>
                <a:pt x="797049" y="155241"/>
              </a:lnTo>
              <a:lnTo>
                <a:pt x="0" y="155241"/>
              </a:lnTo>
              <a:lnTo>
                <a:pt x="0" y="22780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306722" y="1024488"/>
          <a:ext cx="2389832" cy="227803"/>
        </a:xfrm>
        <a:custGeom>
          <a:avLst/>
          <a:gdLst/>
          <a:ahLst/>
          <a:cxnLst/>
          <a:rect l="0" t="0" r="0" b="0"/>
          <a:pathLst>
            <a:path>
              <a:moveTo>
                <a:pt x="2389832" y="0"/>
              </a:moveTo>
              <a:lnTo>
                <a:pt x="2389832" y="155241"/>
              </a:lnTo>
              <a:lnTo>
                <a:pt x="0" y="155241"/>
              </a:lnTo>
              <a:lnTo>
                <a:pt x="0" y="22780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3987194" y="420233"/>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4074225" y="502912"/>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C</a:t>
          </a:r>
          <a:r>
            <a:rPr lang="zh-CN" altLang="en-US" sz="2000" b="0" kern="1200">
              <a:latin typeface="+mn-ea"/>
              <a:ea typeface="+mn-ea"/>
            </a:rPr>
            <a:t>程序</a:t>
          </a:r>
        </a:p>
      </dsp:txBody>
      <dsp:txXfrm>
        <a:off x="4091923" y="520610"/>
        <a:ext cx="1383325" cy="568858"/>
      </dsp:txXfrm>
    </dsp:sp>
    <dsp:sp modelId="{647B0E99-EE12-4CC8-BE68-F7CFD9E72EEA}">
      <dsp:nvSpPr>
        <dsp:cNvPr id="0" name=""/>
        <dsp:cNvSpPr/>
      </dsp:nvSpPr>
      <dsp:spPr>
        <a:xfrm>
          <a:off x="1597361" y="1252291"/>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1684392" y="1334970"/>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1</a:t>
          </a:r>
          <a:endParaRPr lang="zh-CN" altLang="en-US" sz="2000" b="0" kern="1200">
            <a:latin typeface="+mn-ea"/>
            <a:ea typeface="+mn-ea"/>
          </a:endParaRPr>
        </a:p>
      </dsp:txBody>
      <dsp:txXfrm>
        <a:off x="1702090" y="1352668"/>
        <a:ext cx="1383325" cy="568858"/>
      </dsp:txXfrm>
    </dsp:sp>
    <dsp:sp modelId="{83B640D3-B474-4475-82D1-4545B987FDDF}">
      <dsp:nvSpPr>
        <dsp:cNvPr id="0" name=""/>
        <dsp:cNvSpPr/>
      </dsp:nvSpPr>
      <dsp:spPr>
        <a:xfrm>
          <a:off x="3190144" y="1252291"/>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3277175" y="1334970"/>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2</a:t>
          </a:r>
          <a:endParaRPr lang="zh-CN" altLang="en-US" sz="2000" b="0" kern="1200">
            <a:latin typeface="+mn-ea"/>
            <a:ea typeface="+mn-ea"/>
          </a:endParaRPr>
        </a:p>
      </dsp:txBody>
      <dsp:txXfrm>
        <a:off x="3294873" y="1352668"/>
        <a:ext cx="1383325" cy="568858"/>
      </dsp:txXfrm>
    </dsp:sp>
    <dsp:sp modelId="{AF17E07E-D3DC-4840-8B72-EF3A3B867DD5}">
      <dsp:nvSpPr>
        <dsp:cNvPr id="0" name=""/>
        <dsp:cNvSpPr/>
      </dsp:nvSpPr>
      <dsp:spPr>
        <a:xfrm>
          <a:off x="3920" y="2084349"/>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90951" y="2167028"/>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预处理指令</a:t>
          </a:r>
        </a:p>
      </dsp:txBody>
      <dsp:txXfrm>
        <a:off x="108649" y="2184726"/>
        <a:ext cx="1383325" cy="568858"/>
      </dsp:txXfrm>
    </dsp:sp>
    <dsp:sp modelId="{E8A11E01-3ABE-4EC0-99B3-F6B8C278F082}">
      <dsp:nvSpPr>
        <dsp:cNvPr id="0" name=""/>
        <dsp:cNvSpPr/>
      </dsp:nvSpPr>
      <dsp:spPr>
        <a:xfrm>
          <a:off x="1596703" y="2084349"/>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1683734" y="2167028"/>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1701432" y="2184726"/>
        <a:ext cx="1383325" cy="568858"/>
      </dsp:txXfrm>
    </dsp:sp>
    <dsp:sp modelId="{4457C76A-29D9-49DD-BE0D-91C789861EDF}">
      <dsp:nvSpPr>
        <dsp:cNvPr id="0" name=""/>
        <dsp:cNvSpPr/>
      </dsp:nvSpPr>
      <dsp:spPr>
        <a:xfrm>
          <a:off x="3189486" y="2084349"/>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3276517" y="2167028"/>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1</a:t>
          </a:r>
          <a:endParaRPr lang="zh-CN" altLang="en-US" sz="2000" b="0" kern="1200">
            <a:latin typeface="+mn-ea"/>
            <a:ea typeface="+mn-ea"/>
          </a:endParaRPr>
        </a:p>
      </dsp:txBody>
      <dsp:txXfrm>
        <a:off x="3294215" y="2184726"/>
        <a:ext cx="1383325" cy="568858"/>
      </dsp:txXfrm>
    </dsp:sp>
    <dsp:sp modelId="{E0AF7409-867C-4958-89B8-2EC3276204DC}">
      <dsp:nvSpPr>
        <dsp:cNvPr id="0" name=""/>
        <dsp:cNvSpPr/>
      </dsp:nvSpPr>
      <dsp:spPr>
        <a:xfrm>
          <a:off x="2393095" y="2916407"/>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2480126" y="2999086"/>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函数首部</a:t>
          </a:r>
        </a:p>
      </dsp:txBody>
      <dsp:txXfrm>
        <a:off x="2497824" y="3016784"/>
        <a:ext cx="1383325" cy="568858"/>
      </dsp:txXfrm>
    </dsp:sp>
    <dsp:sp modelId="{64DCEE1D-5101-44B7-9EC1-331F83C45215}">
      <dsp:nvSpPr>
        <dsp:cNvPr id="0" name=""/>
        <dsp:cNvSpPr/>
      </dsp:nvSpPr>
      <dsp:spPr>
        <a:xfrm>
          <a:off x="3985878" y="2916407"/>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4072909" y="2999086"/>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函数体</a:t>
          </a:r>
        </a:p>
      </dsp:txBody>
      <dsp:txXfrm>
        <a:off x="4090607" y="3016784"/>
        <a:ext cx="1383325" cy="568858"/>
      </dsp:txXfrm>
    </dsp:sp>
    <dsp:sp modelId="{32D7E085-498A-45C8-A608-CAFEE3B369EF}">
      <dsp:nvSpPr>
        <dsp:cNvPr id="0" name=""/>
        <dsp:cNvSpPr/>
      </dsp:nvSpPr>
      <dsp:spPr>
        <a:xfrm>
          <a:off x="3189486" y="3748465"/>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3276517" y="3831144"/>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3294215" y="3848842"/>
        <a:ext cx="1383325" cy="568858"/>
      </dsp:txXfrm>
    </dsp:sp>
    <dsp:sp modelId="{571055EC-442A-4526-B69B-AC97B4BD4B9A}">
      <dsp:nvSpPr>
        <dsp:cNvPr id="0" name=""/>
        <dsp:cNvSpPr/>
      </dsp:nvSpPr>
      <dsp:spPr>
        <a:xfrm>
          <a:off x="4782270" y="3748465"/>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4869301" y="3831144"/>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执行语句</a:t>
          </a:r>
        </a:p>
      </dsp:txBody>
      <dsp:txXfrm>
        <a:off x="4886999" y="3848842"/>
        <a:ext cx="1383325" cy="568858"/>
      </dsp:txXfrm>
    </dsp:sp>
    <dsp:sp modelId="{9CDEA476-34CB-4C83-A1B5-C8707A78CB8D}">
      <dsp:nvSpPr>
        <dsp:cNvPr id="0" name=""/>
        <dsp:cNvSpPr/>
      </dsp:nvSpPr>
      <dsp:spPr>
        <a:xfrm>
          <a:off x="4782270" y="2084349"/>
          <a:ext cx="1420037" cy="369052"/>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4869301" y="2167028"/>
          <a:ext cx="1420037" cy="369052"/>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4880110" y="2177837"/>
        <a:ext cx="1398419" cy="347434"/>
      </dsp:txXfrm>
    </dsp:sp>
    <dsp:sp modelId="{02826921-D0CA-4328-A441-1B64D77BDD63}">
      <dsp:nvSpPr>
        <dsp:cNvPr id="0" name=""/>
        <dsp:cNvSpPr/>
      </dsp:nvSpPr>
      <dsp:spPr>
        <a:xfrm>
          <a:off x="6376369" y="2084349"/>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6463400" y="2167028"/>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n</a:t>
          </a:r>
          <a:endParaRPr lang="zh-CN" altLang="en-US" sz="2000" b="0" kern="1200">
            <a:latin typeface="+mn-ea"/>
            <a:ea typeface="+mn-ea"/>
          </a:endParaRPr>
        </a:p>
      </dsp:txBody>
      <dsp:txXfrm>
        <a:off x="6481098" y="2184726"/>
        <a:ext cx="1383325" cy="568858"/>
      </dsp:txXfrm>
    </dsp:sp>
    <dsp:sp modelId="{34BC9333-174D-4F08-8B37-A39E77606FC0}">
      <dsp:nvSpPr>
        <dsp:cNvPr id="0" name=""/>
        <dsp:cNvSpPr/>
      </dsp:nvSpPr>
      <dsp:spPr>
        <a:xfrm>
          <a:off x="4782928" y="1252291"/>
          <a:ext cx="1420037" cy="369052"/>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4869959" y="1334970"/>
          <a:ext cx="1420037" cy="369052"/>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4880768" y="1345779"/>
        <a:ext cx="1398419" cy="347434"/>
      </dsp:txXfrm>
    </dsp:sp>
    <dsp:sp modelId="{C8BEF6F1-CD53-4365-BEC9-622098B5F8F2}">
      <dsp:nvSpPr>
        <dsp:cNvPr id="0" name=""/>
        <dsp:cNvSpPr/>
      </dsp:nvSpPr>
      <dsp:spPr>
        <a:xfrm>
          <a:off x="6377027" y="1252291"/>
          <a:ext cx="1418721" cy="60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6464058" y="1334970"/>
          <a:ext cx="1418721" cy="60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n</a:t>
          </a:r>
          <a:endParaRPr lang="zh-CN" altLang="en-US" sz="2000" b="0" kern="1200">
            <a:latin typeface="+mn-ea"/>
            <a:ea typeface="+mn-ea"/>
          </a:endParaRPr>
        </a:p>
      </dsp:txBody>
      <dsp:txXfrm>
        <a:off x="6481756" y="1352668"/>
        <a:ext cx="1383325" cy="5688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一个流程图包括以下几部分。</a:t>
            </a:r>
            <a:endParaRPr lang="zh-CN" altLang="en-US" dirty="0"/>
          </a:p>
          <a:p>
            <a:r>
              <a:rPr lang="en-US" altLang="zh-CN" dirty="0"/>
              <a:t>(1) </a:t>
            </a:r>
            <a:r>
              <a:rPr lang="zh-CN" altLang="en-US" dirty="0"/>
              <a:t>表示相应操作的框；</a:t>
            </a:r>
            <a:endParaRPr lang="zh-CN" altLang="en-US" dirty="0"/>
          </a:p>
          <a:p>
            <a:r>
              <a:rPr lang="en-US" altLang="zh-CN" dirty="0"/>
              <a:t>(2) </a:t>
            </a:r>
            <a:r>
              <a:rPr lang="zh-CN" altLang="en-US" dirty="0"/>
              <a:t>带箭头的流程线；</a:t>
            </a:r>
            <a:endParaRPr lang="zh-CN" altLang="en-US" dirty="0"/>
          </a:p>
          <a:p>
            <a:r>
              <a:rPr lang="en-US" altLang="zh-CN" dirty="0"/>
              <a:t>(3) </a:t>
            </a:r>
            <a:r>
              <a:rPr lang="zh-CN" altLang="en-US" dirty="0"/>
              <a:t>框内外必要的文字说明。</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b="1" dirty="0"/>
              <a:t>指数形式</a:t>
            </a:r>
            <a:r>
              <a:rPr lang="zh-CN" altLang="en-US" dirty="0"/>
              <a:t>：由于在计算机输入或输出时无法表示上角或下角，故规定以字母</a:t>
            </a:r>
            <a:r>
              <a:rPr lang="en-US" altLang="zh-CN" dirty="0"/>
              <a:t>e</a:t>
            </a:r>
            <a:r>
              <a:rPr lang="zh-CN" altLang="en-US" dirty="0"/>
              <a:t>或</a:t>
            </a:r>
            <a:r>
              <a:rPr lang="en-US" altLang="zh-CN" dirty="0"/>
              <a:t>E</a:t>
            </a:r>
            <a:r>
              <a:rPr lang="zh-CN" altLang="en-US" dirty="0"/>
              <a:t>代表以</a:t>
            </a:r>
            <a:r>
              <a:rPr lang="en-US" altLang="zh-CN" dirty="0"/>
              <a:t>10</a:t>
            </a:r>
            <a:r>
              <a:rPr lang="zh-CN" altLang="en-US" dirty="0"/>
              <a:t>为底的指数。但应注意</a:t>
            </a:r>
            <a:r>
              <a:rPr lang="en-US" altLang="zh-CN" dirty="0"/>
              <a:t>: e</a:t>
            </a:r>
            <a:r>
              <a:rPr lang="zh-CN" altLang="en-US" dirty="0"/>
              <a:t>或</a:t>
            </a:r>
            <a:r>
              <a:rPr lang="en-US" altLang="zh-CN" dirty="0"/>
              <a:t>E</a:t>
            </a:r>
            <a:r>
              <a:rPr lang="zh-CN" altLang="en-US" dirty="0"/>
              <a:t>之前必须有数字，且</a:t>
            </a:r>
            <a:r>
              <a:rPr lang="en-US" altLang="zh-CN" dirty="0"/>
              <a:t>e</a:t>
            </a:r>
            <a:r>
              <a:rPr lang="zh-CN" altLang="en-US" dirty="0"/>
              <a:t>或</a:t>
            </a:r>
            <a:r>
              <a:rPr lang="en-US" altLang="zh-CN" dirty="0"/>
              <a:t>E</a:t>
            </a:r>
            <a:r>
              <a:rPr lang="zh-CN" altLang="en-US" dirty="0"/>
              <a:t>后面必须为整数。如不能写成</a:t>
            </a:r>
            <a:r>
              <a:rPr lang="en-US" altLang="zh-CN" dirty="0"/>
              <a:t>e4</a:t>
            </a:r>
            <a:r>
              <a:rPr lang="zh-CN" altLang="en-US" dirty="0"/>
              <a:t>，</a:t>
            </a:r>
            <a:r>
              <a:rPr lang="en-US" altLang="zh-CN" dirty="0"/>
              <a:t>12e2.5</a:t>
            </a:r>
            <a:r>
              <a:rPr lang="zh-CN" altLang="en-US" dirty="0"/>
              <a:t>。</a:t>
            </a:r>
            <a:endParaRPr lang="en-US" altLang="zh-CN" dirty="0"/>
          </a:p>
          <a:p>
            <a:r>
              <a:rPr lang="zh-CN" altLang="en-US" b="1" dirty="0"/>
              <a:t>普通字符</a:t>
            </a:r>
            <a:r>
              <a:rPr lang="zh-CN" altLang="en-US" dirty="0"/>
              <a:t>：用单撇号括起来的一个字符。</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t>转义字符</a:t>
            </a:r>
            <a:r>
              <a:rPr lang="zh-CN" altLang="en-US" dirty="0"/>
              <a:t>：</a:t>
            </a:r>
            <a:r>
              <a:rPr lang="en-US" altLang="zh-CN" dirty="0"/>
              <a:t>C</a:t>
            </a:r>
            <a:r>
              <a:rPr lang="zh-CN" altLang="en-US" dirty="0"/>
              <a:t>语言还允许用一种特殊形式的字符常量，就是以字符“</a:t>
            </a:r>
            <a:r>
              <a:rPr lang="en-US" altLang="zh-CN" dirty="0"/>
              <a:t>\”</a:t>
            </a:r>
            <a:r>
              <a:rPr lang="zh-CN" altLang="en-US" dirty="0"/>
              <a:t>开头的字符序列。这是一种在屏幕上无法显示的“控制字符”。</a:t>
            </a:r>
            <a:endParaRPr lang="en-US" altLang="zh-CN" dirty="0"/>
          </a:p>
          <a:p>
            <a:r>
              <a:rPr lang="zh-CN" altLang="en-US" b="1" dirty="0"/>
              <a:t>字符串常量</a:t>
            </a:r>
            <a:r>
              <a:rPr lang="zh-CN" altLang="en-US" dirty="0"/>
              <a:t>：用双引号把若干个字符括起来，字符串常量是双引号中的全部字符</a:t>
            </a:r>
            <a:r>
              <a:rPr lang="en-US" altLang="zh-CN" dirty="0"/>
              <a:t>(</a:t>
            </a:r>
            <a:r>
              <a:rPr lang="zh-CN" altLang="en-US" dirty="0"/>
              <a:t>但不包括双引号本身</a:t>
            </a:r>
            <a:r>
              <a:rPr lang="en-US" altLang="zh-CN" dirty="0"/>
              <a:t>)</a:t>
            </a:r>
            <a:r>
              <a:rPr lang="zh-CN" altLang="en-US" dirty="0"/>
              <a:t>。</a:t>
            </a:r>
            <a:endParaRPr lang="en-US" altLang="zh-CN" dirty="0"/>
          </a:p>
          <a:p>
            <a:r>
              <a:rPr lang="zh-CN" altLang="en-US" b="1" dirty="0"/>
              <a:t>符号常量</a:t>
            </a:r>
            <a:r>
              <a:rPr lang="zh-CN" altLang="en-US" dirty="0"/>
              <a:t>：</a:t>
            </a:r>
            <a:r>
              <a:rPr lang="zh-CN" altLang="en-US" sz="1200" dirty="0">
                <a:latin typeface="+mn-lt"/>
                <a:ea typeface="+mn-ea"/>
              </a:rPr>
              <a:t>用</a:t>
            </a:r>
            <a:r>
              <a:rPr lang="en-US" altLang="zh-CN" sz="1200" dirty="0">
                <a:latin typeface="+mn-lt"/>
                <a:ea typeface="+mn-ea"/>
              </a:rPr>
              <a:t>#define</a:t>
            </a:r>
            <a:r>
              <a:rPr lang="zh-CN" altLang="en-US" sz="1200" dirty="0">
                <a:latin typeface="+mn-lt"/>
                <a:ea typeface="+mn-ea"/>
              </a:rPr>
              <a:t>指令，指定用一个符号名称代表一个常量。</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误差与溢出</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microsoft.com/office/2007/relationships/hdphoto" Target="../media/image13.wdp"/><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7" Type="http://schemas.openxmlformats.org/officeDocument/2006/relationships/notesSlide" Target="../notesSlides/notesSlide8.xml"/><Relationship Id="rId66" Type="http://schemas.openxmlformats.org/officeDocument/2006/relationships/slideLayout" Target="../slideLayouts/slideLayout2.xml"/><Relationship Id="rId65" Type="http://schemas.openxmlformats.org/officeDocument/2006/relationships/tags" Target="../tags/tag119.xml"/><Relationship Id="rId64" Type="http://schemas.openxmlformats.org/officeDocument/2006/relationships/tags" Target="../tags/tag118.xml"/><Relationship Id="rId63" Type="http://schemas.openxmlformats.org/officeDocument/2006/relationships/tags" Target="../tags/tag117.xml"/><Relationship Id="rId62" Type="http://schemas.openxmlformats.org/officeDocument/2006/relationships/tags" Target="../tags/tag116.xml"/><Relationship Id="rId61" Type="http://schemas.openxmlformats.org/officeDocument/2006/relationships/tags" Target="../tags/tag115.xml"/><Relationship Id="rId60" Type="http://schemas.openxmlformats.org/officeDocument/2006/relationships/tags" Target="../tags/tag114.xml"/><Relationship Id="rId6" Type="http://schemas.openxmlformats.org/officeDocument/2006/relationships/tags" Target="../tags/tag60.xml"/><Relationship Id="rId59" Type="http://schemas.openxmlformats.org/officeDocument/2006/relationships/tags" Target="../tags/tag113.xml"/><Relationship Id="rId58" Type="http://schemas.openxmlformats.org/officeDocument/2006/relationships/tags" Target="../tags/tag112.xml"/><Relationship Id="rId57" Type="http://schemas.openxmlformats.org/officeDocument/2006/relationships/tags" Target="../tags/tag111.xml"/><Relationship Id="rId56" Type="http://schemas.openxmlformats.org/officeDocument/2006/relationships/tags" Target="../tags/tag110.xml"/><Relationship Id="rId55" Type="http://schemas.openxmlformats.org/officeDocument/2006/relationships/tags" Target="../tags/tag109.xml"/><Relationship Id="rId54" Type="http://schemas.openxmlformats.org/officeDocument/2006/relationships/tags" Target="../tags/tag108.xml"/><Relationship Id="rId53" Type="http://schemas.openxmlformats.org/officeDocument/2006/relationships/tags" Target="../tags/tag107.xml"/><Relationship Id="rId52" Type="http://schemas.openxmlformats.org/officeDocument/2006/relationships/tags" Target="../tags/tag106.xml"/><Relationship Id="rId51" Type="http://schemas.openxmlformats.org/officeDocument/2006/relationships/tags" Target="../tags/tag105.xml"/><Relationship Id="rId50" Type="http://schemas.openxmlformats.org/officeDocument/2006/relationships/tags" Target="../tags/tag104.xml"/><Relationship Id="rId5" Type="http://schemas.openxmlformats.org/officeDocument/2006/relationships/tags" Target="../tags/tag59.xml"/><Relationship Id="rId49" Type="http://schemas.openxmlformats.org/officeDocument/2006/relationships/tags" Target="../tags/tag103.xml"/><Relationship Id="rId48" Type="http://schemas.openxmlformats.org/officeDocument/2006/relationships/tags" Target="../tags/tag102.xml"/><Relationship Id="rId47" Type="http://schemas.openxmlformats.org/officeDocument/2006/relationships/tags" Target="../tags/tag101.xml"/><Relationship Id="rId46" Type="http://schemas.openxmlformats.org/officeDocument/2006/relationships/tags" Target="../tags/tag100.xml"/><Relationship Id="rId45" Type="http://schemas.openxmlformats.org/officeDocument/2006/relationships/tags" Target="../tags/tag99.xml"/><Relationship Id="rId44" Type="http://schemas.openxmlformats.org/officeDocument/2006/relationships/tags" Target="../tags/tag98.xml"/><Relationship Id="rId43" Type="http://schemas.openxmlformats.org/officeDocument/2006/relationships/tags" Target="../tags/tag97.xml"/><Relationship Id="rId42" Type="http://schemas.openxmlformats.org/officeDocument/2006/relationships/tags" Target="../tags/tag96.xml"/><Relationship Id="rId41" Type="http://schemas.openxmlformats.org/officeDocument/2006/relationships/tags" Target="../tags/tag95.xml"/><Relationship Id="rId40" Type="http://schemas.openxmlformats.org/officeDocument/2006/relationships/tags" Target="../tags/tag94.xml"/><Relationship Id="rId4" Type="http://schemas.openxmlformats.org/officeDocument/2006/relationships/tags" Target="../tags/tag58.xml"/><Relationship Id="rId39" Type="http://schemas.openxmlformats.org/officeDocument/2006/relationships/tags" Target="../tags/tag93.xml"/><Relationship Id="rId38" Type="http://schemas.openxmlformats.org/officeDocument/2006/relationships/tags" Target="../tags/tag92.xml"/><Relationship Id="rId37" Type="http://schemas.openxmlformats.org/officeDocument/2006/relationships/tags" Target="../tags/tag91.xml"/><Relationship Id="rId36" Type="http://schemas.openxmlformats.org/officeDocument/2006/relationships/tags" Target="../tags/tag90.xml"/><Relationship Id="rId35" Type="http://schemas.openxmlformats.org/officeDocument/2006/relationships/tags" Target="../tags/tag89.xml"/><Relationship Id="rId34" Type="http://schemas.openxmlformats.org/officeDocument/2006/relationships/tags" Target="../tags/tag88.xml"/><Relationship Id="rId33" Type="http://schemas.openxmlformats.org/officeDocument/2006/relationships/tags" Target="../tags/tag87.xml"/><Relationship Id="rId32" Type="http://schemas.openxmlformats.org/officeDocument/2006/relationships/tags" Target="../tags/tag86.xml"/><Relationship Id="rId31" Type="http://schemas.openxmlformats.org/officeDocument/2006/relationships/tags" Target="../tags/tag85.xml"/><Relationship Id="rId30" Type="http://schemas.openxmlformats.org/officeDocument/2006/relationships/tags" Target="../tags/tag84.xml"/><Relationship Id="rId3" Type="http://schemas.openxmlformats.org/officeDocument/2006/relationships/tags" Target="../tags/tag57.xml"/><Relationship Id="rId29" Type="http://schemas.openxmlformats.org/officeDocument/2006/relationships/tags" Target="../tags/tag83.xml"/><Relationship Id="rId28" Type="http://schemas.openxmlformats.org/officeDocument/2006/relationships/tags" Target="../tags/tag82.xml"/><Relationship Id="rId27" Type="http://schemas.openxmlformats.org/officeDocument/2006/relationships/tags" Target="../tags/tag81.xml"/><Relationship Id="rId26" Type="http://schemas.openxmlformats.org/officeDocument/2006/relationships/tags" Target="../tags/tag80.xml"/><Relationship Id="rId25" Type="http://schemas.openxmlformats.org/officeDocument/2006/relationships/tags" Target="../tags/tag79.xml"/><Relationship Id="rId24" Type="http://schemas.openxmlformats.org/officeDocument/2006/relationships/tags" Target="../tags/tag78.xml"/><Relationship Id="rId23" Type="http://schemas.openxmlformats.org/officeDocument/2006/relationships/tags" Target="../tags/tag77.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3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6" Type="http://schemas.openxmlformats.org/officeDocument/2006/relationships/slideLayout" Target="../slideLayouts/slideLayout2.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tags" Target="../tags/tag1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6.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6.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39.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notesSlide" Target="../notesSlides/notesSlide12.xml"/><Relationship Id="rId10" Type="http://schemas.openxmlformats.org/officeDocument/2006/relationships/slideLayout" Target="../slideLayouts/slideLayout6.xml"/><Relationship Id="rId1" Type="http://schemas.openxmlformats.org/officeDocument/2006/relationships/tags" Target="../tags/tag1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1" Type="http://schemas.openxmlformats.org/officeDocument/2006/relationships/notesSlide" Target="../notesSlides/notesSlide13.xml"/><Relationship Id="rId10" Type="http://schemas.openxmlformats.org/officeDocument/2006/relationships/slideLayout" Target="../slideLayouts/slideLayout6.xml"/><Relationship Id="rId1" Type="http://schemas.openxmlformats.org/officeDocument/2006/relationships/tags" Target="../tags/tag163.xml"/></Relationships>
</file>

<file path=ppt/slides/_rels/slide41.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1" Type="http://schemas.openxmlformats.org/officeDocument/2006/relationships/notesSlide" Target="../notesSlides/notesSlide14.xml"/><Relationship Id="rId10" Type="http://schemas.openxmlformats.org/officeDocument/2006/relationships/slideLayout" Target="../slideLayouts/slideLayout6.xml"/><Relationship Id="rId1" Type="http://schemas.openxmlformats.org/officeDocument/2006/relationships/tags" Target="../tags/tag172.xml"/></Relationships>
</file>

<file path=ppt/slides/_rels/slide42.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1" Type="http://schemas.openxmlformats.org/officeDocument/2006/relationships/notesSlide" Target="../notesSlides/notesSlide15.xml"/><Relationship Id="rId10" Type="http://schemas.openxmlformats.org/officeDocument/2006/relationships/slideLayout" Target="../slideLayouts/slideLayout6.xml"/><Relationship Id="rId1" Type="http://schemas.openxmlformats.org/officeDocument/2006/relationships/tags" Target="../tags/tag181.xml"/></Relationships>
</file>

<file path=ppt/slides/_rels/slide43.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2" Type="http://schemas.openxmlformats.org/officeDocument/2006/relationships/notesSlide" Target="../notesSlides/notesSlide16.xml"/><Relationship Id="rId11" Type="http://schemas.openxmlformats.org/officeDocument/2006/relationships/slideLayout" Target="../slideLayouts/slideLayout6.xml"/><Relationship Id="rId10" Type="http://schemas.openxmlformats.org/officeDocument/2006/relationships/tags" Target="../tags/tag199.xml"/><Relationship Id="rId1" Type="http://schemas.openxmlformats.org/officeDocument/2006/relationships/tags" Target="../tags/tag190.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1.xml"/><Relationship Id="rId1" Type="http://schemas.openxmlformats.org/officeDocument/2006/relationships/tags" Target="../tags/tag200.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3.xml"/><Relationship Id="rId1" Type="http://schemas.openxmlformats.org/officeDocument/2006/relationships/tags" Target="../tags/tag21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5.xml"/><Relationship Id="rId1" Type="http://schemas.openxmlformats.org/officeDocument/2006/relationships/tags" Target="../tags/tag2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7.xml"/><Relationship Id="rId1" Type="http://schemas.openxmlformats.org/officeDocument/2006/relationships/tags" Target="../tags/tag216.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2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8" Type="http://schemas.openxmlformats.org/officeDocument/2006/relationships/notesSlide" Target="../notesSlides/notesSlide17.xml"/><Relationship Id="rId17" Type="http://schemas.openxmlformats.org/officeDocument/2006/relationships/slideLayout" Target="../slideLayouts/slideLayout2.xml"/><Relationship Id="rId16" Type="http://schemas.openxmlformats.org/officeDocument/2006/relationships/tags" Target="../tags/tag239.xml"/><Relationship Id="rId15" Type="http://schemas.openxmlformats.org/officeDocument/2006/relationships/tags" Target="../tags/tag238.xml"/><Relationship Id="rId14" Type="http://schemas.openxmlformats.org/officeDocument/2006/relationships/image" Target="../media/image23.png"/><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1.xml"/></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6.xml"/></Relationships>
</file>

<file path=ppt/slides/_rels/slide61.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3.xml"/><Relationship Id="rId1"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4.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5" Type="http://schemas.openxmlformats.org/officeDocument/2006/relationships/slideLayout" Target="../slideLayouts/slideLayout2.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8" Type="http://schemas.openxmlformats.org/officeDocument/2006/relationships/notesSlide" Target="../notesSlides/notesSlide5.xml"/><Relationship Id="rId17" Type="http://schemas.openxmlformats.org/officeDocument/2006/relationships/slideLayout" Target="../slideLayouts/slideLayout2.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2149477"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2"/>
            </p:custDataLst>
          </p:nvPr>
        </p:nvCxnSpPr>
        <p:spPr>
          <a:xfrm flipH="1">
            <a:off x="1646240"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3"/>
            </p:custDataLst>
          </p:nvPr>
        </p:nvCxnSpPr>
        <p:spPr>
          <a:xfrm flipH="1">
            <a:off x="5403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4"/>
            </p:custDataLst>
          </p:nvPr>
        </p:nvSpPr>
        <p:spPr>
          <a:xfrm>
            <a:off x="5580063" y="2312988"/>
            <a:ext cx="614362" cy="1016000"/>
          </a:xfrm>
          <a:prstGeom prst="rect">
            <a:avLst/>
          </a:prstGeom>
          <a:noFill/>
        </p:spPr>
        <p:txBody>
          <a:bodyPr wrap="none"/>
          <a:lstStyle/>
          <a:p>
            <a:pPr>
              <a:defRPr/>
            </a:pPr>
            <a:r>
              <a:rPr lang="en-US" altLang="zh-CN"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5"/>
            </p:custDataLst>
          </p:nvPr>
        </p:nvSpPr>
        <p:spPr bwMode="auto">
          <a:xfrm>
            <a:off x="2478090" y="3171827"/>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zh-CN" altLang="en-US" sz="2400">
                <a:solidFill>
                  <a:srgbClr val="FFFFFF"/>
                </a:solidFill>
                <a:latin typeface="微软雅黑" panose="020B0503020204020204" pitchFamily="34" charset="-122"/>
                <a:ea typeface="微软雅黑" panose="020B0503020204020204" pitchFamily="34" charset="-122"/>
              </a:rPr>
              <a:t>最简单的</a:t>
            </a:r>
            <a:r>
              <a:rPr lang="en-US" altLang="zh-CN" sz="2400">
                <a:solidFill>
                  <a:srgbClr val="FFFFFF"/>
                </a:solidFill>
                <a:latin typeface="微软雅黑" panose="020B0503020204020204" pitchFamily="34" charset="-122"/>
                <a:ea typeface="微软雅黑" panose="020B0503020204020204" pitchFamily="34" charset="-122"/>
              </a:rPr>
              <a:t>C</a:t>
            </a:r>
            <a:r>
              <a:rPr lang="zh-CN" altLang="en-US" sz="2400">
                <a:solidFill>
                  <a:srgbClr val="FFFFFF"/>
                </a:solidFill>
                <a:latin typeface="微软雅黑" panose="020B0503020204020204" pitchFamily="34" charset="-122"/>
                <a:ea typeface="微软雅黑" panose="020B0503020204020204" pitchFamily="34" charset="-122"/>
              </a:rPr>
              <a:t>程序设计</a:t>
            </a:r>
            <a:endParaRPr lang="en-US" altLang="zh-CN" sz="2400">
              <a:solidFill>
                <a:srgbClr val="FFFFFF"/>
              </a:solidFill>
              <a:latin typeface="微软雅黑" panose="020B0503020204020204" pitchFamily="34" charset="-122"/>
              <a:ea typeface="微软雅黑" panose="020B0503020204020204" pitchFamily="34" charset="-122"/>
            </a:endParaRPr>
          </a:p>
          <a:p>
            <a:pPr algn="r">
              <a:spcAft>
                <a:spcPts val="600"/>
              </a:spcAft>
            </a:pPr>
            <a:r>
              <a:rPr lang="en-US" altLang="zh-CN" sz="2400">
                <a:solidFill>
                  <a:srgbClr val="FFFFFF"/>
                </a:solidFill>
                <a:latin typeface="微软雅黑" panose="020B0503020204020204" pitchFamily="34" charset="-122"/>
                <a:ea typeface="微软雅黑" panose="020B0503020204020204" pitchFamily="34" charset="-122"/>
              </a:rPr>
              <a:t>——</a:t>
            </a:r>
            <a:r>
              <a:rPr lang="zh-CN" altLang="en-US" sz="240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6"/>
            </p:custDataLst>
          </p:nvPr>
        </p:nvSpPr>
        <p:spPr>
          <a:xfrm>
            <a:off x="5011738" y="2570165"/>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7"/>
            </p:custDataLst>
          </p:nvPr>
        </p:nvSpPr>
        <p:spPr>
          <a:xfrm>
            <a:off x="6057902" y="2570165"/>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endParaRPr lang="zh-CN" altLang="en-US" kern="0">
              <a:solidFill>
                <a:prstClr val="white"/>
              </a:solidFill>
            </a:endParaRPr>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52" y="494335"/>
            <a:ext cx="1752600" cy="360432"/>
          </a:xfrm>
        </p:spPr>
        <p:txBody>
          <a:bodyPr>
            <a:normAutofit fontScale="90000"/>
          </a:bodyPr>
          <a:lstStyle/>
          <a:p>
            <a:r>
              <a:rPr lang="zh-CN" altLang="en-US" sz="2800" dirty="0"/>
              <a:t>转义字符</a:t>
            </a:r>
            <a:endParaRPr lang="zh-CN" altLang="en-US" sz="2800" dirty="0"/>
          </a:p>
        </p:txBody>
      </p:sp>
      <p:grpSp>
        <p:nvGrpSpPr>
          <p:cNvPr id="6" name="组合 5"/>
          <p:cNvGrpSpPr/>
          <p:nvPr/>
        </p:nvGrpSpPr>
        <p:grpSpPr>
          <a:xfrm>
            <a:off x="927652" y="494335"/>
            <a:ext cx="8763000" cy="6255026"/>
            <a:chOff x="1633331" y="947531"/>
            <a:chExt cx="8763000" cy="7007086"/>
          </a:xfrm>
        </p:grpSpPr>
        <p:pic>
          <p:nvPicPr>
            <p:cNvPr id="4" name="Picture 6"/>
            <p:cNvPicPr>
              <a:picLocks noChangeAspect="1" noChangeArrowheads="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947531"/>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4754217"/>
              <a:ext cx="876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文本框 6"/>
          <p:cNvSpPr txBox="1"/>
          <p:nvPr/>
        </p:nvSpPr>
        <p:spPr>
          <a:xfrm>
            <a:off x="163287" y="6464596"/>
            <a:ext cx="4872444" cy="369332"/>
          </a:xfrm>
          <a:prstGeom prst="rect">
            <a:avLst/>
          </a:prstGeom>
          <a:noFill/>
        </p:spPr>
        <p:txBody>
          <a:bodyPr wrap="square">
            <a:spAutoFit/>
          </a:bodyPr>
          <a:lstStyle/>
          <a:p>
            <a:r>
              <a:rPr lang="zh-CN" altLang="en-US" sz="1800" dirty="0"/>
              <a:t>转义字符是将</a:t>
            </a:r>
            <a:r>
              <a:rPr lang="en-US" altLang="zh-CN" sz="1800" dirty="0"/>
              <a:t>\</a:t>
            </a:r>
            <a:r>
              <a:rPr lang="zh-CN" altLang="en-US" sz="1800" dirty="0"/>
              <a:t>后面的字符转换成另外的意义。</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62713" y="1187128"/>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405250" y="2227634"/>
            <a:ext cx="6449438" cy="2308324"/>
          </a:xfrm>
          <a:prstGeom prst="rect">
            <a:avLst/>
          </a:prstGeom>
          <a:noFill/>
        </p:spPr>
        <p:txBody>
          <a:bodyPr wrap="square" rtlCol="0">
            <a:spAutoFit/>
          </a:bodyPr>
          <a:lstStyle/>
          <a:p>
            <a:pPr>
              <a:lnSpc>
                <a:spcPct val="200000"/>
              </a:lnSpc>
            </a:pPr>
            <a:r>
              <a:rPr lang="zh-CN" altLang="en-US" dirty="0"/>
              <a:t>变量代表一个有名字的、具有特定属性的一个存储单元。</a:t>
            </a:r>
            <a:endParaRPr lang="en-US" altLang="zh-CN" dirty="0"/>
          </a:p>
          <a:p>
            <a:pPr>
              <a:lnSpc>
                <a:spcPct val="200000"/>
              </a:lnSpc>
            </a:pPr>
            <a:r>
              <a:rPr lang="zh-CN" altLang="en-US" dirty="0"/>
              <a:t>变量用来存放数据，也就是存放变量的值。</a:t>
            </a:r>
            <a:endParaRPr lang="en-US" altLang="zh-CN" dirty="0"/>
          </a:p>
          <a:p>
            <a:pPr>
              <a:lnSpc>
                <a:spcPct val="200000"/>
              </a:lnSpc>
            </a:pPr>
            <a:r>
              <a:rPr lang="zh-CN" altLang="en-US" dirty="0"/>
              <a:t>在程序运行期间，</a:t>
            </a:r>
            <a:r>
              <a:rPr lang="zh-CN" altLang="en-US" dirty="0">
                <a:solidFill>
                  <a:srgbClr val="FF0000"/>
                </a:solidFill>
              </a:rPr>
              <a:t>变量的值是可以改变的</a:t>
            </a:r>
            <a:r>
              <a:rPr lang="zh-CN" altLang="en-US" dirty="0"/>
              <a:t>。</a:t>
            </a:r>
            <a:endParaRPr lang="zh-CN" altLang="en-US" dirty="0"/>
          </a:p>
          <a:p>
            <a:pPr>
              <a:lnSpc>
                <a:spcPct val="200000"/>
              </a:lnSpc>
            </a:pPr>
            <a:r>
              <a:rPr lang="zh-CN" altLang="en-US" dirty="0"/>
              <a:t>变量必须</a:t>
            </a:r>
            <a:r>
              <a:rPr lang="zh-CN" altLang="en-US" b="1" dirty="0"/>
              <a:t>先定义，后使用</a:t>
            </a:r>
            <a:r>
              <a:rPr lang="zh-CN" altLang="en-US" dirty="0"/>
              <a:t>。</a:t>
            </a:r>
            <a:endParaRPr lang="zh-CN" altLang="en-US" dirty="0"/>
          </a:p>
        </p:txBody>
      </p:sp>
      <p:grpSp>
        <p:nvGrpSpPr>
          <p:cNvPr id="15" name="组合 14"/>
          <p:cNvGrpSpPr/>
          <p:nvPr/>
        </p:nvGrpSpPr>
        <p:grpSpPr>
          <a:xfrm>
            <a:off x="6050500" y="2558560"/>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变量名</a:t>
              </a:r>
              <a:endParaRPr lang="zh-CN" altLang="en-US"/>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变量值</a:t>
              </a:r>
              <a:endParaRPr lang="zh-CN" altLang="en-US"/>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存储单元</a:t>
              </a:r>
              <a:endParaRPr lang="zh-CN" altLang="en-US"/>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203264" y="73557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203264" y="1436711"/>
            <a:ext cx="2667759" cy="277917"/>
          </a:xfrm>
          <a:prstGeom prst="rect">
            <a:avLst/>
          </a:prstGeom>
          <a:solidFill>
            <a:schemeClr val="tx1">
              <a:lumMod val="50000"/>
              <a:lumOff val="50000"/>
            </a:schemeClr>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dirty="0">
                <a:solidFill>
                  <a:srgbClr val="FFFFFF"/>
                </a:solidFill>
                <a:latin typeface="+mn-ea"/>
                <a:ea typeface="+mn-ea"/>
              </a:rPr>
              <a:t>Const int a=3</a:t>
            </a:r>
            <a:endParaRPr lang="zh-CN" altLang="en-US" sz="2000" b="1" dirty="0">
              <a:solidFill>
                <a:srgbClr val="FFFFFF"/>
              </a:solidFill>
              <a:latin typeface="+mn-ea"/>
              <a:ea typeface="+mn-ea"/>
            </a:endParaRPr>
          </a:p>
        </p:txBody>
      </p:sp>
      <p:sp>
        <p:nvSpPr>
          <p:cNvPr id="13" name="MH_Text_1"/>
          <p:cNvSpPr/>
          <p:nvPr>
            <p:custDataLst>
              <p:tags r:id="rId3"/>
            </p:custDataLst>
          </p:nvPr>
        </p:nvSpPr>
        <p:spPr>
          <a:xfrm>
            <a:off x="203264" y="2444113"/>
            <a:ext cx="8738717"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0 h 0"/>
              <a:gd name="connsiteX1-45" fmla="*/ 2520280 w 2520280"/>
              <a:gd name="connsiteY1-46" fmla="*/ 0 h 0"/>
              <a:gd name="connsiteX2-47" fmla="*/ 0 w 2520280"/>
              <a:gd name="connsiteY2-48" fmla="*/ 0 h 0"/>
            </a:gdLst>
            <a:ahLst/>
            <a:cxnLst>
              <a:cxn ang="0">
                <a:pos x="connsiteX0-1" y="connsiteY0-2"/>
              </a:cxn>
              <a:cxn ang="0">
                <a:pos x="connsiteX1-3" y="connsiteY1-4"/>
              </a:cxn>
              <a:cxn ang="0">
                <a:pos x="connsiteX2-5" y="connsiteY2-6"/>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1600" dirty="0">
                <a:solidFill>
                  <a:schemeClr val="tx1"/>
                </a:solidFill>
              </a:rPr>
              <a:t>常变量与常量的异同是</a:t>
            </a:r>
            <a:r>
              <a:rPr lang="en-US" altLang="zh-CN" sz="1600" dirty="0">
                <a:solidFill>
                  <a:schemeClr val="tx1"/>
                </a:solidFill>
              </a:rPr>
              <a:t>: </a:t>
            </a:r>
            <a:r>
              <a:rPr lang="zh-CN" altLang="en-US" sz="1600" dirty="0">
                <a:solidFill>
                  <a:schemeClr val="tx1"/>
                </a:solidFill>
              </a:rPr>
              <a:t>常变量具有变量的基本属性</a:t>
            </a:r>
            <a:r>
              <a:rPr lang="en-US" altLang="zh-CN" sz="1600" dirty="0">
                <a:solidFill>
                  <a:schemeClr val="tx1"/>
                </a:solidFill>
              </a:rPr>
              <a:t>: </a:t>
            </a:r>
            <a:r>
              <a:rPr lang="zh-CN" altLang="en-US" sz="1600" dirty="0">
                <a:solidFill>
                  <a:schemeClr val="tx1"/>
                </a:solidFill>
              </a:rPr>
              <a:t>有类型，占存储单元，只是不允许改变其值。可以说，常变量是有名字的不变量，而常量是没有名字的不变量。有名字就便于在程序中被引用。</a:t>
            </a:r>
            <a:endParaRPr lang="en-US" altLang="zh-CN" sz="1600" dirty="0">
              <a:solidFill>
                <a:schemeClr val="tx1"/>
              </a:solidFill>
            </a:endParaRPr>
          </a:p>
          <a:p>
            <a:pPr algn="just">
              <a:lnSpc>
                <a:spcPct val="120000"/>
              </a:lnSpc>
              <a:spcAft>
                <a:spcPts val="600"/>
              </a:spcAft>
              <a:defRPr/>
            </a:pPr>
            <a:r>
              <a:rPr lang="en-US" altLang="zh-CN" sz="1600" dirty="0">
                <a:solidFill>
                  <a:schemeClr val="tx1"/>
                </a:solidFill>
              </a:rPr>
              <a:t>#define Pi 3.1415926	</a:t>
            </a:r>
            <a:r>
              <a:rPr lang="en-US" altLang="zh-CN" sz="1600" dirty="0">
                <a:solidFill>
                  <a:srgbClr val="008000"/>
                </a:solidFill>
              </a:rPr>
              <a:t>//</a:t>
            </a:r>
            <a:r>
              <a:rPr lang="zh-CN" altLang="en-US" sz="1600" dirty="0">
                <a:solidFill>
                  <a:srgbClr val="008000"/>
                </a:solidFill>
              </a:rPr>
              <a:t>定义符号常量</a:t>
            </a:r>
            <a:endParaRPr lang="zh-CN" altLang="en-US" sz="1600" dirty="0">
              <a:solidFill>
                <a:srgbClr val="008000"/>
              </a:solidFill>
            </a:endParaRPr>
          </a:p>
          <a:p>
            <a:pPr algn="just">
              <a:lnSpc>
                <a:spcPct val="120000"/>
              </a:lnSpc>
              <a:spcAft>
                <a:spcPts val="600"/>
              </a:spcAft>
              <a:defRPr/>
            </a:pPr>
            <a:r>
              <a:rPr lang="en-US" altLang="zh-CN" sz="1600" dirty="0">
                <a:solidFill>
                  <a:schemeClr val="tx1"/>
                </a:solidFill>
              </a:rPr>
              <a:t>const float pi=3.1415926;	</a:t>
            </a:r>
            <a:r>
              <a:rPr lang="en-US" altLang="zh-CN" sz="1600" dirty="0">
                <a:solidFill>
                  <a:srgbClr val="008000"/>
                </a:solidFill>
              </a:rPr>
              <a:t>//</a:t>
            </a:r>
            <a:r>
              <a:rPr lang="zh-CN" altLang="en-US" sz="1600" dirty="0">
                <a:solidFill>
                  <a:srgbClr val="008000"/>
                </a:solidFill>
              </a:rPr>
              <a:t>定义常变量</a:t>
            </a:r>
            <a:endParaRPr lang="zh-CN" altLang="en-US" sz="1600" dirty="0">
              <a:solidFill>
                <a:srgbClr val="008000"/>
              </a:solidFill>
            </a:endParaRPr>
          </a:p>
          <a:p>
            <a:pPr algn="just">
              <a:lnSpc>
                <a:spcPct val="120000"/>
              </a:lnSpc>
              <a:spcAft>
                <a:spcPts val="600"/>
              </a:spcAft>
              <a:defRPr/>
            </a:pPr>
            <a:r>
              <a:rPr lang="zh-CN" altLang="en-US" sz="1600" dirty="0">
                <a:solidFill>
                  <a:schemeClr val="tx1"/>
                </a:solidFill>
              </a:rPr>
              <a:t>符号常量</a:t>
            </a:r>
            <a:r>
              <a:rPr lang="en-US" altLang="zh-CN" sz="1600" dirty="0">
                <a:solidFill>
                  <a:schemeClr val="tx1"/>
                </a:solidFill>
              </a:rPr>
              <a:t>Pi</a:t>
            </a:r>
            <a:r>
              <a:rPr lang="zh-CN" altLang="en-US" sz="1600" dirty="0">
                <a:solidFill>
                  <a:schemeClr val="tx1"/>
                </a:solidFill>
              </a:rPr>
              <a:t>和常变量</a:t>
            </a:r>
            <a:r>
              <a:rPr lang="en-US" altLang="zh-CN" sz="1600" dirty="0">
                <a:solidFill>
                  <a:schemeClr val="tx1"/>
                </a:solidFill>
              </a:rPr>
              <a:t>pi</a:t>
            </a:r>
            <a:r>
              <a:rPr lang="zh-CN" altLang="en-US" sz="1600" dirty="0">
                <a:solidFill>
                  <a:schemeClr val="tx1"/>
                </a:solidFill>
              </a:rPr>
              <a:t>都代表</a:t>
            </a:r>
            <a:r>
              <a:rPr lang="en-US" altLang="zh-CN" sz="1600" dirty="0">
                <a:solidFill>
                  <a:schemeClr val="tx1"/>
                </a:solidFill>
              </a:rPr>
              <a:t>3.1415926</a:t>
            </a:r>
            <a:r>
              <a:rPr lang="zh-CN" altLang="en-US" sz="1600" dirty="0">
                <a:solidFill>
                  <a:schemeClr val="tx1"/>
                </a:solidFill>
              </a:rPr>
              <a:t>，在程序中都能使用。但二者性质不同</a:t>
            </a:r>
            <a:r>
              <a:rPr lang="en-US" altLang="zh-CN" sz="1600" dirty="0">
                <a:solidFill>
                  <a:schemeClr val="tx1"/>
                </a:solidFill>
              </a:rPr>
              <a:t>: </a:t>
            </a:r>
            <a:r>
              <a:rPr lang="zh-CN" altLang="en-US" sz="1600" dirty="0">
                <a:solidFill>
                  <a:schemeClr val="tx1"/>
                </a:solidFill>
              </a:rPr>
              <a:t>定义符号常量用</a:t>
            </a:r>
            <a:r>
              <a:rPr lang="en-US" altLang="zh-CN" sz="1600" dirty="0">
                <a:solidFill>
                  <a:schemeClr val="tx1"/>
                </a:solidFill>
              </a:rPr>
              <a:t>#define</a:t>
            </a:r>
            <a:r>
              <a:rPr lang="zh-CN" altLang="en-US" sz="1600" dirty="0">
                <a:solidFill>
                  <a:schemeClr val="tx1"/>
                </a:solidFill>
              </a:rPr>
              <a:t>指令，它是预编译指令，它只是用符号常量代表一个字符串，在预编译时仅进行字符替换，在预编译后，符号常量就不存在了</a:t>
            </a:r>
            <a:r>
              <a:rPr lang="en-US" altLang="zh-CN" sz="1600" dirty="0">
                <a:solidFill>
                  <a:schemeClr val="tx1"/>
                </a:solidFill>
              </a:rPr>
              <a:t>(</a:t>
            </a:r>
            <a:r>
              <a:rPr lang="zh-CN" altLang="en-US" sz="1600" dirty="0">
                <a:solidFill>
                  <a:schemeClr val="tx1"/>
                </a:solidFill>
              </a:rPr>
              <a:t>全置换成</a:t>
            </a:r>
            <a:r>
              <a:rPr lang="en-US" altLang="zh-CN" sz="1600" dirty="0">
                <a:solidFill>
                  <a:schemeClr val="tx1"/>
                </a:solidFill>
              </a:rPr>
              <a:t>3.1415926</a:t>
            </a:r>
            <a:r>
              <a:rPr lang="zh-CN" altLang="en-US" sz="1600" dirty="0">
                <a:solidFill>
                  <a:schemeClr val="tx1"/>
                </a:solidFill>
              </a:rPr>
              <a:t>了</a:t>
            </a:r>
            <a:r>
              <a:rPr lang="en-US" altLang="zh-CN" sz="1600" dirty="0">
                <a:solidFill>
                  <a:schemeClr val="tx1"/>
                </a:solidFill>
              </a:rPr>
              <a:t>)</a:t>
            </a:r>
            <a:r>
              <a:rPr lang="zh-CN" altLang="en-US" sz="1600" dirty="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endParaRPr lang="zh-CN" altLang="en-US" sz="1600" dirty="0">
              <a:solidFill>
                <a:schemeClr val="tx1"/>
              </a:solidFill>
            </a:endParaRPr>
          </a:p>
        </p:txBody>
      </p:sp>
      <p:sp>
        <p:nvSpPr>
          <p:cNvPr id="14" name="MH_Other_59"/>
          <p:cNvSpPr/>
          <p:nvPr>
            <p:custDataLst>
              <p:tags r:id="rId4"/>
            </p:custDataLst>
          </p:nvPr>
        </p:nvSpPr>
        <p:spPr>
          <a:xfrm>
            <a:off x="350402" y="1998861"/>
            <a:ext cx="7889832" cy="277917"/>
          </a:xfrm>
          <a:prstGeom prst="rect">
            <a:avLst/>
          </a:prstGeom>
        </p:spPr>
        <p:txBody>
          <a:bodyPr lIns="0" tIns="0" rIns="0" bIns="0" anchor="ctr">
            <a:normAutofit/>
          </a:bodyPr>
          <a:lstStyle/>
          <a:p>
            <a:pPr>
              <a:defRPr/>
            </a:pPr>
            <a:r>
              <a:rPr lang="zh-CN" altLang="en-US" sz="1600" spc="100" dirty="0">
                <a:solidFill>
                  <a:schemeClr val="accent1"/>
                </a:solidFill>
                <a:latin typeface="微软雅黑" panose="020B0503020204020204" pitchFamily="34" charset="-122"/>
                <a:ea typeface="微软雅黑" panose="020B0503020204020204" pitchFamily="34" charset="-122"/>
              </a:rPr>
              <a:t>定义</a:t>
            </a:r>
            <a:r>
              <a:rPr lang="en-US" altLang="zh-CN" sz="1600" spc="100" dirty="0">
                <a:solidFill>
                  <a:schemeClr val="accent1"/>
                </a:solidFill>
                <a:latin typeface="微软雅黑" panose="020B0503020204020204" pitchFamily="34" charset="-122"/>
                <a:ea typeface="微软雅黑" panose="020B0503020204020204" pitchFamily="34" charset="-122"/>
              </a:rPr>
              <a:t>a</a:t>
            </a:r>
            <a:r>
              <a:rPr lang="zh-CN" altLang="en-US" sz="1600" spc="100" dirty="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dirty="0">
                <a:solidFill>
                  <a:schemeClr val="accent1"/>
                </a:solidFill>
                <a:latin typeface="微软雅黑" panose="020B0503020204020204" pitchFamily="34" charset="-122"/>
                <a:ea typeface="微软雅黑" panose="020B0503020204020204" pitchFamily="34" charset="-122"/>
              </a:rPr>
              <a:t>3</a:t>
            </a:r>
            <a:r>
              <a:rPr lang="zh-CN" altLang="en-US" sz="1600" spc="100" dirty="0">
                <a:solidFill>
                  <a:schemeClr val="accent1"/>
                </a:solidFill>
                <a:latin typeface="微软雅黑" panose="020B0503020204020204" pitchFamily="34" charset="-122"/>
                <a:ea typeface="微软雅黑" panose="020B0503020204020204" pitchFamily="34" charset="-122"/>
              </a:rPr>
              <a:t>，而且在变量存在期间其值不能改变</a:t>
            </a:r>
            <a:endParaRPr lang="zh-CN" altLang="en-US" sz="1600" spc="10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202641" y="6122426"/>
            <a:ext cx="873871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说明</a:t>
            </a:r>
            <a:r>
              <a:rPr lang="en-US" altLang="zh-CN"/>
              <a:t>: </a:t>
            </a:r>
            <a:r>
              <a:rPr lang="zh-CN" altLang="en-US"/>
              <a:t>有些编译系统还未实现</a:t>
            </a:r>
            <a:r>
              <a:rPr lang="en-US" altLang="zh-CN"/>
              <a:t>C 99</a:t>
            </a:r>
            <a:r>
              <a:rPr lang="zh-CN" altLang="en-US"/>
              <a:t>的功能，因此不能使用常变量。</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6095084" y="2207757"/>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1"/>
            </p:custDataLst>
          </p:nvPr>
        </p:nvSpPr>
        <p:spPr>
          <a:xfrm>
            <a:off x="184209" y="1231045"/>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265815" y="2207756"/>
            <a:ext cx="5421412" cy="3892732"/>
          </a:xfrm>
          <a:prstGeom prst="rect">
            <a:avLst/>
          </a:prstGeom>
          <a:noFill/>
        </p:spPr>
        <p:txBody>
          <a:bodyPr wrap="square" rtlCol="0">
            <a:spAutoFit/>
          </a:bodyPr>
          <a:lstStyle/>
          <a:p>
            <a:pPr>
              <a:lnSpc>
                <a:spcPct val="200000"/>
              </a:lnSpc>
            </a:pPr>
            <a:r>
              <a:rPr lang="zh-CN" altLang="en-US" dirty="0"/>
              <a:t>标识符就是一个对象的名字。用于标识变量、符号常量、函数、数组、类型等</a:t>
            </a:r>
            <a:endParaRPr lang="zh-CN" altLang="en-US" dirty="0"/>
          </a:p>
          <a:p>
            <a:pPr>
              <a:lnSpc>
                <a:spcPct val="200000"/>
              </a:lnSpc>
            </a:pPr>
            <a:r>
              <a:rPr lang="zh-CN" altLang="en-US" b="1" dirty="0"/>
              <a:t>标识符只能由字母、数字和下划线</a:t>
            </a:r>
            <a:r>
              <a:rPr lang="en-US" altLang="zh-CN" b="1" dirty="0"/>
              <a:t>3</a:t>
            </a:r>
            <a:r>
              <a:rPr lang="zh-CN" altLang="en-US" b="1" dirty="0"/>
              <a:t>种字符组成，且第</a:t>
            </a:r>
            <a:r>
              <a:rPr lang="en-US" altLang="zh-CN" b="1" dirty="0"/>
              <a:t>1</a:t>
            </a:r>
            <a:r>
              <a:rPr lang="zh-CN" altLang="en-US" b="1" dirty="0"/>
              <a:t>个字符必须为字母或下划线</a:t>
            </a:r>
            <a:endParaRPr lang="en-US" altLang="zh-CN" b="1" dirty="0"/>
          </a:p>
          <a:p>
            <a:pPr>
              <a:lnSpc>
                <a:spcPct val="200000"/>
              </a:lnSpc>
            </a:pPr>
            <a:endParaRPr lang="en-US" altLang="zh-CN" dirty="0"/>
          </a:p>
          <a:p>
            <a:pPr>
              <a:lnSpc>
                <a:spcPct val="200000"/>
              </a:lnSpc>
            </a:pPr>
            <a:r>
              <a:rPr lang="zh-CN" altLang="en-US" dirty="0"/>
              <a:t>问题：判断是否为合法的标识符和变量名？</a:t>
            </a:r>
            <a:endParaRPr lang="en-US" altLang="zh-CN" dirty="0"/>
          </a:p>
          <a:p>
            <a:pPr>
              <a:lnSpc>
                <a:spcPct val="200000"/>
              </a:lnSpc>
            </a:pPr>
            <a:r>
              <a:rPr lang="en-US" altLang="zh-CN" dirty="0"/>
              <a:t>#abc</a:t>
            </a:r>
            <a:r>
              <a:rPr lang="zh-CN" altLang="en-US" dirty="0"/>
              <a:t>，</a:t>
            </a:r>
            <a:r>
              <a:rPr lang="en-US" altLang="zh-CN" dirty="0"/>
              <a:t>3D</a:t>
            </a:r>
            <a:r>
              <a:rPr lang="zh-CN" altLang="en-US" dirty="0"/>
              <a:t>，</a:t>
            </a:r>
            <a:r>
              <a:rPr lang="en-US" altLang="zh-CN" dirty="0" err="1"/>
              <a:t>Mr.Chen</a:t>
            </a:r>
            <a:endParaRPr lang="zh-CN" altLang="en-US" dirty="0"/>
          </a:p>
        </p:txBody>
      </p:sp>
      <p:sp>
        <p:nvSpPr>
          <p:cNvPr id="68" name="MH_Other_1"/>
          <p:cNvSpPr/>
          <p:nvPr>
            <p:custDataLst>
              <p:tags r:id="rId2"/>
            </p:custDataLst>
          </p:nvPr>
        </p:nvSpPr>
        <p:spPr>
          <a:xfrm>
            <a:off x="5687228" y="2207757"/>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69" name="MH_SubTitle_1"/>
          <p:cNvSpPr/>
          <p:nvPr>
            <p:custDataLst>
              <p:tags r:id="rId3"/>
            </p:custDataLst>
          </p:nvPr>
        </p:nvSpPr>
        <p:spPr>
          <a:xfrm>
            <a:off x="6461928" y="2207757"/>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dirty="0">
                <a:solidFill>
                  <a:srgbClr val="1C1C1C"/>
                </a:solidFill>
              </a:rPr>
              <a:t>变量名中区分大小写字母</a:t>
            </a:r>
            <a:endParaRPr lang="zh-CN" altLang="en-US" dirty="0">
              <a:solidFill>
                <a:srgbClr val="1C1C1C"/>
              </a:solidFill>
            </a:endParaRPr>
          </a:p>
          <a:p>
            <a:pPr marL="285750" indent="-285750">
              <a:lnSpc>
                <a:spcPct val="130000"/>
              </a:lnSpc>
              <a:buFont typeface="Arial" panose="020B0604020202020204" pitchFamily="34" charset="0"/>
              <a:buChar char="•"/>
              <a:defRPr/>
            </a:pPr>
            <a:r>
              <a:rPr lang="zh-CN" altLang="en-US" b="1" dirty="0">
                <a:solidFill>
                  <a:srgbClr val="1C1C1C"/>
                </a:solidFill>
              </a:rPr>
              <a:t>不能使用关键字作为变量名</a:t>
            </a:r>
            <a:endParaRPr lang="en-US" altLang="zh-CN" b="1" dirty="0">
              <a:solidFill>
                <a:srgbClr val="1C1C1C"/>
              </a:solidFill>
            </a:endParaRPr>
          </a:p>
          <a:p>
            <a:pPr marL="285750" indent="-285750">
              <a:lnSpc>
                <a:spcPct val="130000"/>
              </a:lnSpc>
              <a:buFont typeface="Arial" panose="020B0604020202020204" pitchFamily="34" charset="0"/>
              <a:buChar char="•"/>
              <a:defRPr/>
            </a:pPr>
            <a:r>
              <a:rPr lang="zh-CN" altLang="en-US" dirty="0">
                <a:solidFill>
                  <a:srgbClr val="1C1C1C"/>
                </a:solidFill>
              </a:rPr>
              <a:t>变量的名字应该尽量反映变量在程序中的作用与含义</a:t>
            </a:r>
            <a:endParaRPr lang="zh-CN" altLang="en-US" dirty="0">
              <a:solidFill>
                <a:srgbClr val="1C1C1C"/>
              </a:solidFill>
            </a:endParaRPr>
          </a:p>
          <a:p>
            <a:pPr>
              <a:lnSpc>
                <a:spcPct val="130000"/>
              </a:lnSpc>
              <a:defRPr/>
            </a:pPr>
            <a:endParaRPr lang="zh-CN" altLang="en-US" dirty="0">
              <a:solidFill>
                <a:srgbClr val="1C1C1C"/>
              </a:solidFill>
            </a:endParaRPr>
          </a:p>
        </p:txBody>
      </p:sp>
      <p:sp>
        <p:nvSpPr>
          <p:cNvPr id="70" name="MH_Other_2"/>
          <p:cNvSpPr/>
          <p:nvPr>
            <p:custDataLst>
              <p:tags r:id="rId4"/>
            </p:custDataLst>
          </p:nvPr>
        </p:nvSpPr>
        <p:spPr>
          <a:xfrm rot="16200000">
            <a:off x="8649296" y="436526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967" y="544574"/>
            <a:ext cx="2769704" cy="887204"/>
          </a:xfrm>
        </p:spPr>
        <p:txBody>
          <a:bodyPr>
            <a:normAutofit fontScale="90000"/>
          </a:bodyPr>
          <a:lstStyle/>
          <a:p>
            <a:pPr>
              <a:lnSpc>
                <a:spcPct val="120000"/>
              </a:lnSpc>
            </a:pPr>
            <a:r>
              <a:rPr lang="en-US" altLang="zh-CN" sz="2800" dirty="0"/>
              <a:t>C</a:t>
            </a:r>
            <a:r>
              <a:rPr lang="zh-CN" altLang="en-US" sz="2800" dirty="0"/>
              <a:t>语言中的关键字</a:t>
            </a:r>
            <a:endParaRPr lang="zh-CN" altLang="en-US" sz="2800" dirty="0"/>
          </a:p>
        </p:txBody>
      </p:sp>
      <p:graphicFrame>
        <p:nvGraphicFramePr>
          <p:cNvPr id="7" name="表格 6"/>
          <p:cNvGraphicFramePr>
            <a:graphicFrameLocks noGrp="1"/>
          </p:cNvGraphicFramePr>
          <p:nvPr/>
        </p:nvGraphicFramePr>
        <p:xfrm>
          <a:off x="150743" y="1679710"/>
          <a:ext cx="8935280" cy="3841608"/>
        </p:xfrm>
        <a:graphic>
          <a:graphicData uri="http://schemas.openxmlformats.org/drawingml/2006/table">
            <a:tbl>
              <a:tblPr>
                <a:tableStyleId>{073A0DAA-6AF3-43AB-8588-CEC1D06C72B9}</a:tableStyleId>
              </a:tblPr>
              <a:tblGrid>
                <a:gridCol w="2233820"/>
                <a:gridCol w="2233820"/>
                <a:gridCol w="2233820"/>
                <a:gridCol w="2233820"/>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数据类型</a:t>
            </a:r>
            <a:endParaRPr lang="zh-CN" altLang="en-US"/>
          </a:p>
        </p:txBody>
      </p:sp>
      <p:sp>
        <p:nvSpPr>
          <p:cNvPr id="3" name="内容占位符 2"/>
          <p:cNvSpPr>
            <a:spLocks noGrp="1"/>
          </p:cNvSpPr>
          <p:nvPr>
            <p:ph idx="1"/>
          </p:nvPr>
        </p:nvSpPr>
        <p:spPr>
          <a:xfrm>
            <a:off x="202019" y="1395896"/>
            <a:ext cx="8697432" cy="1113387"/>
          </a:xfrm>
        </p:spPr>
        <p:txBody>
          <a:bodyPr>
            <a:noAutofit/>
          </a:bodyPr>
          <a:lstStyle/>
          <a:p>
            <a:pPr marL="0" indent="0">
              <a:lnSpc>
                <a:spcPct val="120000"/>
              </a:lnSpc>
              <a:buNone/>
            </a:pPr>
            <a:r>
              <a:rPr lang="zh-CN" altLang="en-US" sz="2000" dirty="0">
                <a:solidFill>
                  <a:schemeClr val="tx1">
                    <a:lumMod val="65000"/>
                    <a:lumOff val="35000"/>
                  </a:schemeClr>
                </a:solidFill>
              </a:rPr>
              <a:t>所谓类型，就是对数据分配存储单元的安排，包括存储单元的长度</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占多少字节</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以及数据的存储形式。</a:t>
            </a:r>
            <a:r>
              <a:rPr lang="zh-CN" altLang="en-US" sz="2000" dirty="0"/>
              <a:t>不同的类型分配不同的长度和存储形式。</a:t>
            </a:r>
            <a:endParaRPr lang="en-US" altLang="zh-CN" sz="2000" dirty="0"/>
          </a:p>
        </p:txBody>
      </p:sp>
      <p:graphicFrame>
        <p:nvGraphicFramePr>
          <p:cNvPr id="4" name="图示 3"/>
          <p:cNvGraphicFramePr/>
          <p:nvPr/>
        </p:nvGraphicFramePr>
        <p:xfrm>
          <a:off x="116958" y="2157140"/>
          <a:ext cx="8825023" cy="43831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左大括号 4"/>
          <p:cNvSpPr/>
          <p:nvPr/>
        </p:nvSpPr>
        <p:spPr>
          <a:xfrm>
            <a:off x="1036321" y="3978604"/>
            <a:ext cx="252548" cy="740228"/>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387531" y="4155457"/>
            <a:ext cx="827316" cy="430887"/>
          </a:xfrm>
          <a:prstGeom prst="rect">
            <a:avLst/>
          </a:prstGeom>
          <a:noFill/>
        </p:spPr>
        <p:txBody>
          <a:bodyPr wrap="square">
            <a:spAutoFit/>
          </a:bodyPr>
          <a:lstStyle/>
          <a:p>
            <a:r>
              <a:rPr lang="zh-CN" altLang="en-US" sz="1100" b="1" dirty="0">
                <a:latin typeface="楷体" panose="02010609060101010101" pitchFamily="49" charset="-122"/>
                <a:ea typeface="楷体" panose="02010609060101010101" pitchFamily="49" charset="-122"/>
              </a:rPr>
              <a:t>数值（算术类型</a:t>
            </a:r>
            <a:r>
              <a:rPr lang="zh-CN" altLang="en-US" sz="1100" dirty="0">
                <a:solidFill>
                  <a:schemeClr val="tx1">
                    <a:lumMod val="65000"/>
                    <a:lumOff val="35000"/>
                  </a:schemeClr>
                </a:solidFill>
                <a:latin typeface="楷体" panose="02010609060101010101" pitchFamily="49" charset="-122"/>
                <a:ea typeface="楷体" panose="02010609060101010101" pitchFamily="49" charset="-122"/>
              </a:rPr>
              <a:t>）</a:t>
            </a:r>
            <a:endParaRPr lang="zh-CN" altLang="en-US" sz="1100"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5126"/>
            <a:ext cx="9144000" cy="1325563"/>
          </a:xfrm>
        </p:spPr>
        <p:txBody>
          <a:bodyPr/>
          <a:lstStyle/>
          <a:p>
            <a:r>
              <a:rPr lang="zh-CN" altLang="en-US" dirty="0"/>
              <a:t>计算机中带符号整型数的表示：补码</a:t>
            </a:r>
            <a:endParaRPr lang="zh-CN" altLang="en-US" dirty="0"/>
          </a:p>
        </p:txBody>
      </p:sp>
      <p:graphicFrame>
        <p:nvGraphicFramePr>
          <p:cNvPr id="4" name="表格 3"/>
          <p:cNvGraphicFramePr>
            <a:graphicFrameLocks noGrp="1"/>
          </p:cNvGraphicFramePr>
          <p:nvPr/>
        </p:nvGraphicFramePr>
        <p:xfrm>
          <a:off x="110435" y="2160840"/>
          <a:ext cx="8128000" cy="37084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370840">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dirty="0"/>
                        <a:t>1</a:t>
                      </a:r>
                      <a:endParaRPr lang="zh-CN" altLang="en-US" dirty="0"/>
                    </a:p>
                  </a:txBody>
                  <a:tcPr/>
                </a:tc>
              </a:tr>
            </a:tbl>
          </a:graphicData>
        </a:graphic>
      </p:graphicFrame>
      <p:sp>
        <p:nvSpPr>
          <p:cNvPr id="5" name="文本框 4"/>
          <p:cNvSpPr txBox="1"/>
          <p:nvPr/>
        </p:nvSpPr>
        <p:spPr>
          <a:xfrm>
            <a:off x="1105" y="1645766"/>
            <a:ext cx="8617226" cy="369332"/>
          </a:xfrm>
          <a:prstGeom prst="rect">
            <a:avLst/>
          </a:prstGeom>
          <a:noFill/>
        </p:spPr>
        <p:txBody>
          <a:bodyPr wrap="square" rtlCol="0">
            <a:spAutoFit/>
          </a:bodyPr>
          <a:lstStyle/>
          <a:p>
            <a:r>
              <a:rPr lang="zh-CN" altLang="en-US"/>
              <a:t>正整数的补码就是此数的二进制形式，</a:t>
            </a:r>
            <a:r>
              <a:rPr lang="en-US" altLang="zh-CN"/>
              <a:t>5</a:t>
            </a:r>
            <a:r>
              <a:rPr lang="zh-CN" altLang="en-US"/>
              <a:t>的补码：</a:t>
            </a:r>
            <a:endParaRPr lang="zh-CN" altLang="en-US"/>
          </a:p>
        </p:txBody>
      </p:sp>
      <p:sp>
        <p:nvSpPr>
          <p:cNvPr id="6" name="文本框 5"/>
          <p:cNvSpPr txBox="1"/>
          <p:nvPr/>
        </p:nvSpPr>
        <p:spPr>
          <a:xfrm>
            <a:off x="1106" y="2877495"/>
            <a:ext cx="8387744" cy="646331"/>
          </a:xfrm>
          <a:prstGeom prst="rect">
            <a:avLst/>
          </a:prstGeom>
          <a:noFill/>
        </p:spPr>
        <p:txBody>
          <a:bodyPr wrap="square" rtlCol="0">
            <a:spAutoFit/>
          </a:bodyPr>
          <a:lstStyle/>
          <a:p>
            <a:r>
              <a:rPr lang="zh-CN" altLang="en-US" dirty="0"/>
              <a:t>负整数的补码是①将此数绝对值的二进制形式；②其他数取反；③加</a:t>
            </a:r>
            <a:r>
              <a:rPr lang="en-US" altLang="zh-CN" dirty="0"/>
              <a:t>1</a:t>
            </a:r>
            <a:r>
              <a:rPr lang="zh-CN" altLang="en-US" dirty="0"/>
              <a:t>。</a:t>
            </a:r>
            <a:endParaRPr lang="en-US" altLang="zh-CN" dirty="0"/>
          </a:p>
          <a:p>
            <a:r>
              <a:rPr lang="en-US" altLang="zh-CN" dirty="0"/>
              <a:t>-5</a:t>
            </a:r>
            <a:r>
              <a:rPr lang="zh-CN" altLang="en-US" dirty="0"/>
              <a:t>的补码：</a:t>
            </a:r>
            <a:endParaRPr lang="zh-CN" altLang="en-US" dirty="0"/>
          </a:p>
        </p:txBody>
      </p:sp>
      <p:graphicFrame>
        <p:nvGraphicFramePr>
          <p:cNvPr id="7" name="表格 6"/>
          <p:cNvGraphicFramePr>
            <a:graphicFrameLocks noGrp="1"/>
          </p:cNvGraphicFramePr>
          <p:nvPr/>
        </p:nvGraphicFramePr>
        <p:xfrm>
          <a:off x="110434" y="3604438"/>
          <a:ext cx="8128000" cy="37084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370840">
                <a:tc>
                  <a:txBody>
                    <a:bodyPr/>
                    <a:lstStyle/>
                    <a:p>
                      <a:pPr algn="ctr"/>
                      <a:r>
                        <a:rPr lang="en-US" altLang="zh-CN" dirty="0"/>
                        <a:t>0</a:t>
                      </a:r>
                      <a:endParaRPr lang="zh-CN" altLang="en-US" dirty="0"/>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dirty="0"/>
                        <a:t>1</a:t>
                      </a:r>
                      <a:endParaRPr lang="zh-CN" altLang="en-US" dirty="0"/>
                    </a:p>
                  </a:txBody>
                  <a:tcPr/>
                </a:tc>
              </a:tr>
            </a:tbl>
          </a:graphicData>
        </a:graphic>
      </p:graphicFrame>
      <p:graphicFrame>
        <p:nvGraphicFramePr>
          <p:cNvPr id="8" name="表格 7"/>
          <p:cNvGraphicFramePr>
            <a:graphicFrameLocks noGrp="1"/>
          </p:cNvGraphicFramePr>
          <p:nvPr/>
        </p:nvGraphicFramePr>
        <p:xfrm>
          <a:off x="110434" y="4395734"/>
          <a:ext cx="8128000" cy="37084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370840">
                <a:tc>
                  <a:txBody>
                    <a:bodyPr/>
                    <a:lstStyle/>
                    <a:p>
                      <a:pPr algn="ctr"/>
                      <a:r>
                        <a:rPr lang="en-US" altLang="zh-CN" dirty="0"/>
                        <a:t>1</a:t>
                      </a:r>
                      <a:endParaRPr lang="zh-CN" altLang="en-US" dirty="0"/>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dirty="0"/>
                        <a:t>0</a:t>
                      </a:r>
                      <a:endParaRPr lang="zh-CN" altLang="en-US" dirty="0"/>
                    </a:p>
                  </a:txBody>
                  <a:tcPr/>
                </a:tc>
              </a:tr>
            </a:tbl>
          </a:graphicData>
        </a:graphic>
      </p:graphicFrame>
      <p:graphicFrame>
        <p:nvGraphicFramePr>
          <p:cNvPr id="9" name="表格 8"/>
          <p:cNvGraphicFramePr>
            <a:graphicFrameLocks noGrp="1"/>
          </p:cNvGraphicFramePr>
          <p:nvPr/>
        </p:nvGraphicFramePr>
        <p:xfrm>
          <a:off x="110434" y="5187030"/>
          <a:ext cx="8128000" cy="37084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370840">
                <a:tc>
                  <a:txBody>
                    <a:bodyPr/>
                    <a:lstStyle/>
                    <a:p>
                      <a:pPr algn="ctr"/>
                      <a:r>
                        <a:rPr lang="en-US" altLang="zh-CN" dirty="0"/>
                        <a:t>1</a:t>
                      </a:r>
                      <a:endParaRPr lang="zh-CN" altLang="en-US" dirty="0"/>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dirty="0"/>
                        <a:t>1</a:t>
                      </a:r>
                      <a:endParaRPr lang="zh-CN" alt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101" y="493641"/>
            <a:ext cx="8985899" cy="1325563"/>
          </a:xfrm>
        </p:spPr>
        <p:txBody>
          <a:bodyPr/>
          <a:lstStyle/>
          <a:p>
            <a:r>
              <a:rPr lang="zh-CN" altLang="en-US" dirty="0"/>
              <a:t>整型数据</a:t>
            </a:r>
            <a:endParaRPr lang="zh-CN" altLang="en-US" dirty="0"/>
          </a:p>
        </p:txBody>
      </p:sp>
      <p:graphicFrame>
        <p:nvGraphicFramePr>
          <p:cNvPr id="4" name="表格 3"/>
          <p:cNvGraphicFramePr>
            <a:graphicFrameLocks noGrp="1"/>
          </p:cNvGraphicFramePr>
          <p:nvPr/>
        </p:nvGraphicFramePr>
        <p:xfrm>
          <a:off x="158100" y="1591298"/>
          <a:ext cx="8827799" cy="3996495"/>
        </p:xfrm>
        <a:graphic>
          <a:graphicData uri="http://schemas.openxmlformats.org/drawingml/2006/table">
            <a:tbl>
              <a:tblPr firstRow="1">
                <a:tableStyleId>{5C22544A-7EE6-4342-B048-85BDC9FD1C3A}</a:tableStyleId>
              </a:tblPr>
              <a:tblGrid>
                <a:gridCol w="1855965"/>
                <a:gridCol w="1635270"/>
                <a:gridCol w="654108"/>
                <a:gridCol w="4682456"/>
              </a:tblGrid>
              <a:tr h="786855">
                <a:tc>
                  <a:txBody>
                    <a:bodyPr/>
                    <a:lstStyle/>
                    <a:p>
                      <a:pPr algn="ctr">
                        <a:lnSpc>
                          <a:spcPct val="100000"/>
                        </a:lnSpc>
                        <a:spcAft>
                          <a:spcPts val="0"/>
                        </a:spcAft>
                        <a:tabLst>
                          <a:tab pos="2637155" algn="ctr"/>
                          <a:tab pos="5274310" algn="r"/>
                          <a:tab pos="266700" algn="l"/>
                        </a:tabLst>
                      </a:pPr>
                      <a:r>
                        <a:rPr lang="zh-CN" sz="1600" kern="100" dirty="0">
                          <a:effectLst/>
                          <a:latin typeface="+mn-ea"/>
                          <a:ea typeface="+mn-ea"/>
                        </a:rPr>
                        <a:t>整型数据类型</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缺省形式的</a:t>
                      </a:r>
                      <a:endParaRPr lang="en-US" altLang="zh-CN" sz="1600" kern="100">
                        <a:effectLst/>
                        <a:latin typeface="+mn-ea"/>
                        <a:ea typeface="+mn-ea"/>
                      </a:endParaRPr>
                    </a:p>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-32768~32767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0~65535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16</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-9223372036854775808~9223372036854775807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0~18446744073709551615</a:t>
                      </a:r>
                      <a:r>
                        <a:rPr lang="zh-CN" altLang="en-US" sz="1600" kern="100" dirty="0">
                          <a:effectLst/>
                          <a:latin typeface="+mn-ea"/>
                          <a:ea typeface="+mn-ea"/>
                          <a:cs typeface="Times New Roman" panose="02020603050405020304" pitchFamily="18" charset="0"/>
                        </a:rPr>
                        <a:t>（</a:t>
                      </a:r>
                      <a:r>
                        <a:rPr lang="en-US" altLang="zh-CN" sz="1600" kern="100" dirty="0">
                          <a:effectLst/>
                          <a:latin typeface="+mn-ea"/>
                          <a:ea typeface="+mn-ea"/>
                          <a:cs typeface="Times New Roman" panose="02020603050405020304" pitchFamily="18" charset="0"/>
                        </a:rPr>
                        <a:t>0~2</a:t>
                      </a:r>
                      <a:r>
                        <a:rPr lang="en-US" altLang="zh-CN" sz="1600" kern="100" baseline="30000" dirty="0">
                          <a:solidFill>
                            <a:schemeClr val="dk1"/>
                          </a:solidFill>
                          <a:effectLst/>
                          <a:latin typeface="+mn-ea"/>
                          <a:ea typeface="+mn-ea"/>
                          <a:cs typeface="Times New Roman" panose="02020603050405020304" pitchFamily="18" charset="0"/>
                        </a:rPr>
                        <a:t>64</a:t>
                      </a:r>
                      <a:r>
                        <a:rPr lang="en-US" altLang="zh-CN" sz="1600" kern="100" dirty="0">
                          <a:effectLst/>
                          <a:latin typeface="+mn-ea"/>
                          <a:ea typeface="+mn-ea"/>
                          <a:cs typeface="Times New Roman" panose="02020603050405020304" pitchFamily="18" charset="0"/>
                        </a:rPr>
                        <a:t>-1</a:t>
                      </a:r>
                      <a:r>
                        <a:rPr lang="zh-CN" altLang="en-US" sz="1600" kern="100"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矩形 4"/>
          <p:cNvSpPr/>
          <p:nvPr/>
        </p:nvSpPr>
        <p:spPr>
          <a:xfrm>
            <a:off x="0" y="5617337"/>
            <a:ext cx="8677555" cy="1068113"/>
          </a:xfrm>
          <a:prstGeom prst="rect">
            <a:avLst/>
          </a:prstGeom>
        </p:spPr>
        <p:txBody>
          <a:bodyPr wrap="square">
            <a:spAutoFit/>
          </a:bodyPr>
          <a:lstStyle/>
          <a:p>
            <a:pPr>
              <a:lnSpc>
                <a:spcPct val="120000"/>
              </a:lnSpc>
            </a:pPr>
            <a:r>
              <a:rPr lang="zh-CN" altLang="en-US" dirty="0">
                <a:solidFill>
                  <a:schemeClr val="tx1">
                    <a:lumMod val="65000"/>
                    <a:lumOff val="35000"/>
                  </a:schemeClr>
                </a:solidFill>
              </a:rPr>
              <a:t>说明: C标准没有具体规定各种类型数据所占用存储单元的长度，只要求sizeof(short)≤sizeof(int)≤sizeof(long)≤sizeof(long long)，具体由各编译系统自行决定的。</a:t>
            </a:r>
            <a:endParaRPr lang="en-US" altLang="zh-CN" dirty="0">
              <a:solidFill>
                <a:schemeClr val="tx1">
                  <a:lumMod val="65000"/>
                  <a:lumOff val="35000"/>
                </a:schemeClr>
              </a:solidFill>
            </a:endParaRPr>
          </a:p>
          <a:p>
            <a:pPr>
              <a:lnSpc>
                <a:spcPct val="120000"/>
              </a:lnSpc>
            </a:pPr>
            <a:r>
              <a:rPr lang="zh-CN" altLang="en-US" dirty="0">
                <a:solidFill>
                  <a:schemeClr val="tx1">
                    <a:lumMod val="65000"/>
                    <a:lumOff val="35000"/>
                  </a:schemeClr>
                </a:solidFill>
              </a:rPr>
              <a:t>sizeof是测量类型或变量长度的运算符。</a:t>
            </a:r>
            <a:endParaRPr lang="zh-CN" altLang="en-US" dirty="0">
              <a:solidFill>
                <a:schemeClr val="tx1">
                  <a:lumMod val="65000"/>
                  <a:lumOff val="3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831" y="514352"/>
            <a:ext cx="6412820" cy="1325563"/>
          </a:xfrm>
        </p:spPr>
        <p:txBody>
          <a:bodyPr/>
          <a:lstStyle/>
          <a:p>
            <a:r>
              <a:rPr lang="zh-CN" altLang="en-US" dirty="0"/>
              <a:t>整型数据</a:t>
            </a:r>
            <a:endParaRPr lang="zh-CN" altLang="en-US" dirty="0"/>
          </a:p>
        </p:txBody>
      </p:sp>
      <p:sp>
        <p:nvSpPr>
          <p:cNvPr id="3" name="矩形 2"/>
          <p:cNvSpPr/>
          <p:nvPr/>
        </p:nvSpPr>
        <p:spPr>
          <a:xfrm>
            <a:off x="189999" y="1763074"/>
            <a:ext cx="9195152" cy="3737946"/>
          </a:xfrm>
          <a:prstGeom prst="rect">
            <a:avLst/>
          </a:prstGeom>
        </p:spPr>
        <p:txBody>
          <a:bodyPr wrap="square">
            <a:spAutoFit/>
          </a:bodyPr>
          <a:lstStyle/>
          <a:p>
            <a:pPr>
              <a:lnSpc>
                <a:spcPct val="150000"/>
              </a:lnSpc>
            </a:pPr>
            <a:r>
              <a:rPr lang="zh-CN" altLang="en-US" sz="2000" dirty="0"/>
              <a:t>(1) 只有整型(包括字符型)数据可以加signed或unsigned修饰符，实型数据不能加。</a:t>
            </a:r>
            <a:endParaRPr lang="zh-CN" altLang="en-US" sz="2000" dirty="0"/>
          </a:p>
          <a:p>
            <a:pPr>
              <a:lnSpc>
                <a:spcPct val="150000"/>
              </a:lnSpc>
            </a:pPr>
            <a:r>
              <a:rPr lang="zh-CN" altLang="en-US" sz="2000" dirty="0"/>
              <a:t>(2) 对无符号整型数据用“%u”格式输出。%u表示用无符号十进制数的格式输出。如:</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在将一个变量定义为无符号整型后，不应向它赋予一个负值，否则会得到错误的结果。如</a:t>
            </a:r>
            <a:r>
              <a:rPr lang="en-US" altLang="zh-CN" sz="2000" dirty="0"/>
              <a:t>:</a:t>
            </a:r>
            <a:endParaRPr lang="en-US" altLang="zh-CN" sz="2000" dirty="0"/>
          </a:p>
          <a:p>
            <a:pPr>
              <a:lnSpc>
                <a:spcPct val="150000"/>
              </a:lnSpc>
            </a:pPr>
            <a:r>
              <a:rPr lang="zh-CN" altLang="en-US" sz="2000" dirty="0"/>
              <a:t> </a:t>
            </a:r>
            <a:endParaRPr lang="zh-CN" altLang="en-US" sz="2000" dirty="0"/>
          </a:p>
        </p:txBody>
      </p:sp>
      <p:sp>
        <p:nvSpPr>
          <p:cNvPr id="20" name="圆角矩形 19"/>
          <p:cNvSpPr/>
          <p:nvPr/>
        </p:nvSpPr>
        <p:spPr>
          <a:xfrm>
            <a:off x="870674" y="3215464"/>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price=50;	</a:t>
            </a:r>
            <a:r>
              <a:rPr lang="en-US" altLang="zh-CN" sz="1600">
                <a:solidFill>
                  <a:srgbClr val="008000"/>
                </a:solidFill>
              </a:rPr>
              <a:t>//</a:t>
            </a:r>
            <a:r>
              <a:rPr lang="zh-CN" altLang="en-US" sz="1600">
                <a:solidFill>
                  <a:srgbClr val="008000"/>
                </a:solidFill>
              </a:rPr>
              <a:t>定义</a:t>
            </a:r>
            <a:r>
              <a:rPr lang="en-US" altLang="zh-CN" sz="1600">
                <a:solidFill>
                  <a:srgbClr val="008000"/>
                </a:solidFill>
              </a:rPr>
              <a:t>price</a:t>
            </a:r>
            <a:r>
              <a:rPr lang="zh-CN" altLang="en-US" sz="1600">
                <a:solidFill>
                  <a:srgbClr val="008000"/>
                </a:solidFill>
              </a:rPr>
              <a:t>为无符号短整型变量</a:t>
            </a:r>
            <a:endParaRPr lang="en-US" altLang="zh-CN" sz="1600">
              <a:solidFill>
                <a:srgbClr val="008000"/>
              </a:solidFill>
            </a:endParaRPr>
          </a:p>
          <a:p>
            <a:r>
              <a:rPr lang="en-US" altLang="zh-CN" sz="1600" err="1"/>
              <a:t>printf</a:t>
            </a:r>
            <a:r>
              <a:rPr lang="en-US" altLang="zh-CN" sz="1600"/>
              <a:t>("%u\</a:t>
            </a:r>
            <a:r>
              <a:rPr lang="en-US" altLang="zh-CN" sz="1600" err="1"/>
              <a:t>n",price</a:t>
            </a:r>
            <a:r>
              <a:rPr lang="en-US" altLang="zh-CN" sz="1600"/>
              <a:t>); 		</a:t>
            </a:r>
            <a:r>
              <a:rPr lang="en-US" altLang="zh-CN" sz="1600">
                <a:solidFill>
                  <a:srgbClr val="008000"/>
                </a:solidFill>
              </a:rPr>
              <a:t>//</a:t>
            </a:r>
            <a:r>
              <a:rPr lang="zh-CN" altLang="en-US" sz="1600">
                <a:solidFill>
                  <a:srgbClr val="008000"/>
                </a:solidFill>
              </a:rPr>
              <a:t>指定用无符号十进制数的格式输出</a:t>
            </a:r>
            <a:endParaRPr lang="en-US" altLang="zh-CN" sz="1600">
              <a:solidFill>
                <a:srgbClr val="008000"/>
              </a:solidFill>
            </a:endParaRPr>
          </a:p>
        </p:txBody>
      </p:sp>
      <p:pic>
        <p:nvPicPr>
          <p:cNvPr id="21" name="图片 20"/>
          <p:cNvPicPr>
            <a:picLocks noChangeAspect="1"/>
          </p:cNvPicPr>
          <p:nvPr/>
        </p:nvPicPr>
        <p:blipFill>
          <a:blip r:embed="rId1" cstate="print"/>
          <a:stretch>
            <a:fillRect/>
          </a:stretch>
        </p:blipFill>
        <p:spPr>
          <a:xfrm>
            <a:off x="1859502" y="5624944"/>
            <a:ext cx="3590925" cy="990600"/>
          </a:xfrm>
          <a:prstGeom prst="rect">
            <a:avLst/>
          </a:prstGeom>
        </p:spPr>
      </p:pic>
      <p:sp>
        <p:nvSpPr>
          <p:cNvPr id="22" name="圆角矩形 21"/>
          <p:cNvSpPr/>
          <p:nvPr/>
        </p:nvSpPr>
        <p:spPr>
          <a:xfrm>
            <a:off x="1679329" y="4667854"/>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 = -1;	</a:t>
            </a:r>
            <a:r>
              <a:rPr lang="en-US" altLang="zh-CN" sz="1600">
                <a:solidFill>
                  <a:srgbClr val="008000"/>
                </a:solidFill>
              </a:rPr>
              <a:t>//</a:t>
            </a:r>
            <a:r>
              <a:rPr lang="zh-CN" altLang="en-US" sz="1600">
                <a:solidFill>
                  <a:srgbClr val="008000"/>
                </a:solidFill>
              </a:rPr>
              <a:t>不能把一个负整数存储在无符号变量中</a:t>
            </a:r>
            <a:endParaRPr lang="zh-CN" altLang="en-US" sz="1600">
              <a:solidFill>
                <a:srgbClr val="008000"/>
              </a:solidFill>
            </a:endParaRPr>
          </a:p>
          <a:p>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Lst>
          </a:blip>
          <a:srcRect l="13581" t="10788" r="12980"/>
          <a:stretch>
            <a:fillRect/>
          </a:stretch>
        </p:blipFill>
        <p:spPr>
          <a:xfrm>
            <a:off x="6450566" y="5598153"/>
            <a:ext cx="754727" cy="751809"/>
          </a:xfrm>
          <a:prstGeom prst="ellipse">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0241" y="410617"/>
            <a:ext cx="5466522" cy="1325563"/>
          </a:xfrm>
        </p:spPr>
        <p:txBody>
          <a:bodyPr/>
          <a:lstStyle/>
          <a:p>
            <a:r>
              <a:rPr lang="zh-CN" altLang="en-US" dirty="0"/>
              <a:t>字符型数据</a:t>
            </a:r>
            <a:endParaRPr lang="zh-CN" altLang="en-US" dirty="0"/>
          </a:p>
        </p:txBody>
      </p:sp>
      <p:sp>
        <p:nvSpPr>
          <p:cNvPr id="3" name="矩形 2"/>
          <p:cNvSpPr/>
          <p:nvPr/>
        </p:nvSpPr>
        <p:spPr>
          <a:xfrm>
            <a:off x="287811" y="1736180"/>
            <a:ext cx="8568378" cy="3785652"/>
          </a:xfrm>
          <a:prstGeom prst="rect">
            <a:avLst/>
          </a:prstGeom>
        </p:spPr>
        <p:txBody>
          <a:bodyPr wrap="square">
            <a:spAutoFit/>
          </a:bodyPr>
          <a:lstStyle/>
          <a:p>
            <a:pPr>
              <a:lnSpc>
                <a:spcPct val="150000"/>
              </a:lnSpc>
            </a:pPr>
            <a:r>
              <a:rPr lang="en-US" altLang="zh-CN" sz="2000" dirty="0">
                <a:solidFill>
                  <a:schemeClr val="accent1"/>
                </a:solidFill>
              </a:rPr>
              <a:t>ASCII</a:t>
            </a:r>
            <a:r>
              <a:rPr lang="zh-CN" altLang="en-US" sz="2000" dirty="0">
                <a:solidFill>
                  <a:schemeClr val="accent1"/>
                </a:solidFill>
              </a:rPr>
              <a:t>字符集包括：</a:t>
            </a:r>
            <a:endParaRPr lang="en-US" altLang="zh-CN" sz="2000" dirty="0">
              <a:solidFill>
                <a:schemeClr val="accent1"/>
              </a:solidFill>
            </a:endParaRPr>
          </a:p>
          <a:p>
            <a:pPr marL="342900" indent="-342900">
              <a:lnSpc>
                <a:spcPct val="150000"/>
              </a:lnSpc>
              <a:buFont typeface="Arial" panose="020B0604020202020204" pitchFamily="34" charset="0"/>
              <a:buChar char="•"/>
            </a:pPr>
            <a:r>
              <a:rPr lang="zh-CN" altLang="en-US" sz="2000" dirty="0"/>
              <a:t>字母</a:t>
            </a:r>
            <a:r>
              <a:rPr lang="en-US" altLang="zh-CN" sz="2000" dirty="0"/>
              <a:t>: </a:t>
            </a:r>
            <a:r>
              <a:rPr lang="zh-CN" altLang="en-US" sz="2000" dirty="0"/>
              <a:t>大写英文字母</a:t>
            </a:r>
            <a:r>
              <a:rPr lang="en-US" altLang="zh-CN" sz="2000" dirty="0"/>
              <a:t>A~Z</a:t>
            </a:r>
            <a:r>
              <a:rPr lang="zh-CN" altLang="en-US" sz="2000" dirty="0"/>
              <a:t>，小写英文字母</a:t>
            </a:r>
            <a:r>
              <a:rPr lang="en-US" altLang="zh-CN" sz="2000" dirty="0" err="1"/>
              <a:t>a~z</a:t>
            </a:r>
            <a:endParaRPr lang="en-US" altLang="zh-CN" sz="2000" dirty="0"/>
          </a:p>
          <a:p>
            <a:pPr marL="342900" indent="-342900">
              <a:lnSpc>
                <a:spcPct val="150000"/>
              </a:lnSpc>
              <a:buFont typeface="Arial" panose="020B0604020202020204" pitchFamily="34" charset="0"/>
              <a:buChar char="•"/>
            </a:pPr>
            <a:r>
              <a:rPr lang="zh-CN" altLang="en-US" sz="2000" dirty="0"/>
              <a:t>数字</a:t>
            </a:r>
            <a:r>
              <a:rPr lang="en-US" altLang="zh-CN" sz="2000" dirty="0"/>
              <a:t>: 0</a:t>
            </a:r>
            <a:r>
              <a:rPr lang="zh-CN" altLang="en-US" sz="2000" dirty="0"/>
              <a:t>～</a:t>
            </a:r>
            <a:r>
              <a:rPr lang="en-US" altLang="zh-CN" sz="2000" dirty="0"/>
              <a:t>9</a:t>
            </a:r>
            <a:endParaRPr lang="zh-CN" altLang="en-US" sz="2000" dirty="0"/>
          </a:p>
          <a:p>
            <a:pPr marL="342900" indent="-342900">
              <a:lnSpc>
                <a:spcPct val="150000"/>
              </a:lnSpc>
              <a:buFont typeface="Arial" panose="020B0604020202020204" pitchFamily="34" charset="0"/>
              <a:buChar char="•"/>
            </a:pPr>
            <a:r>
              <a:rPr lang="zh-CN" altLang="en-US" sz="2000" dirty="0"/>
              <a:t>专门符号</a:t>
            </a:r>
            <a:r>
              <a:rPr lang="en-US" altLang="zh-CN" sz="2000" dirty="0"/>
              <a:t>: 29</a:t>
            </a:r>
            <a:r>
              <a:rPr lang="zh-CN" altLang="en-US" sz="2000" dirty="0"/>
              <a:t>个</a:t>
            </a:r>
            <a:r>
              <a:rPr lang="en-US" altLang="zh-CN" sz="2000" dirty="0"/>
              <a:t>,</a:t>
            </a:r>
            <a:r>
              <a:rPr lang="zh-CN" altLang="en-US" sz="2000" dirty="0"/>
              <a:t>包括</a:t>
            </a:r>
            <a:endParaRPr lang="zh-CN" altLang="en-US" sz="2000" dirty="0"/>
          </a:p>
          <a:p>
            <a:pPr marL="342900" indent="-342900">
              <a:lnSpc>
                <a:spcPct val="150000"/>
              </a:lnSpc>
              <a:buFont typeface="Arial" panose="020B0604020202020204" pitchFamily="34" charset="0"/>
              <a:buChar char="•"/>
            </a:pPr>
            <a:r>
              <a:rPr lang="en-US" altLang="zh-CN" sz="2000" dirty="0"/>
              <a:t>! "  #  &amp;  '  (  )  </a:t>
            </a:r>
            <a:r>
              <a:rPr lang="zh-CN" altLang="en-US" sz="2000" dirty="0"/>
              <a:t>*</a:t>
            </a:r>
            <a:r>
              <a:rPr lang="en-US" altLang="zh-CN" sz="2000" dirty="0"/>
              <a:t>  +  ,  -  .  /  :  ;  &lt;  =  &gt;  ?  [  \  ]  ^  _  `  {  |  }  ~</a:t>
            </a:r>
            <a:endParaRPr lang="en-US" altLang="zh-CN" sz="2000" dirty="0"/>
          </a:p>
          <a:p>
            <a:pPr marL="342900" indent="-342900">
              <a:lnSpc>
                <a:spcPct val="150000"/>
              </a:lnSpc>
              <a:buFont typeface="Arial" panose="020B0604020202020204" pitchFamily="34" charset="0"/>
              <a:buChar char="•"/>
            </a:pPr>
            <a:r>
              <a:rPr lang="zh-CN" altLang="en-US" sz="2000" dirty="0"/>
              <a:t>空格符</a:t>
            </a:r>
            <a:r>
              <a:rPr lang="en-US" altLang="zh-CN" sz="2000" dirty="0"/>
              <a:t>: </a:t>
            </a:r>
            <a:r>
              <a:rPr lang="zh-CN" altLang="en-US" sz="2000" dirty="0"/>
              <a:t>空格、水平制表符</a:t>
            </a:r>
            <a:r>
              <a:rPr lang="en-US" altLang="zh-CN" sz="2000" dirty="0"/>
              <a:t>(tab)</a:t>
            </a:r>
            <a:r>
              <a:rPr lang="zh-CN" altLang="en-US" sz="2000" dirty="0"/>
              <a:t>、垂直制表符、换行、换页</a:t>
            </a:r>
            <a:r>
              <a:rPr lang="en-US" altLang="zh-CN" sz="2000" dirty="0"/>
              <a:t>(form feed)</a:t>
            </a:r>
            <a:endParaRPr lang="zh-CN" altLang="en-US" sz="2000" dirty="0"/>
          </a:p>
          <a:p>
            <a:pPr marL="342900" indent="-342900">
              <a:lnSpc>
                <a:spcPct val="150000"/>
              </a:lnSpc>
              <a:buFont typeface="Arial" panose="020B0604020202020204" pitchFamily="34" charset="0"/>
              <a:buChar char="•"/>
            </a:pPr>
            <a:r>
              <a:rPr lang="zh-CN" altLang="en-US" sz="2000" dirty="0"/>
              <a:t>不能显示的字符</a:t>
            </a:r>
            <a:r>
              <a:rPr lang="en-US" altLang="zh-CN" sz="2000" dirty="0"/>
              <a:t>: </a:t>
            </a:r>
            <a:r>
              <a:rPr lang="zh-CN" altLang="en-US" sz="2000" dirty="0"/>
              <a:t>空</a:t>
            </a:r>
            <a:r>
              <a:rPr lang="en-US" altLang="zh-CN" sz="2000" dirty="0"/>
              <a:t>(null)</a:t>
            </a:r>
            <a:r>
              <a:rPr lang="zh-CN" altLang="en-US" sz="2000" dirty="0"/>
              <a:t>字符</a:t>
            </a:r>
            <a:r>
              <a:rPr lang="en-US" altLang="zh-CN" sz="2000" dirty="0"/>
              <a:t>(</a:t>
            </a:r>
            <a:r>
              <a:rPr lang="zh-CN" altLang="en-US" sz="2000" dirty="0"/>
              <a:t>以</a:t>
            </a:r>
            <a:r>
              <a:rPr lang="en-US" altLang="zh-CN" sz="2000" dirty="0"/>
              <a:t>'\0'</a:t>
            </a:r>
            <a:r>
              <a:rPr lang="zh-CN" altLang="en-US" sz="2000" dirty="0"/>
              <a:t>表示</a:t>
            </a:r>
            <a:r>
              <a:rPr lang="en-US" altLang="zh-CN" sz="2000" dirty="0"/>
              <a:t>)</a:t>
            </a:r>
            <a:r>
              <a:rPr lang="zh-CN" altLang="en-US" sz="2000" dirty="0"/>
              <a:t>、警告</a:t>
            </a:r>
            <a:r>
              <a:rPr lang="en-US" altLang="zh-CN" sz="2000" dirty="0"/>
              <a:t>(</a:t>
            </a:r>
            <a:r>
              <a:rPr lang="zh-CN" altLang="en-US" sz="2000" dirty="0"/>
              <a:t>以</a:t>
            </a:r>
            <a:r>
              <a:rPr lang="en-US" altLang="zh-CN" sz="2000" dirty="0"/>
              <a:t>'\a'</a:t>
            </a:r>
            <a:r>
              <a:rPr lang="zh-CN" altLang="en-US" sz="2000" dirty="0"/>
              <a:t>表示</a:t>
            </a:r>
            <a:r>
              <a:rPr lang="en-US" altLang="zh-CN" sz="2000" dirty="0"/>
              <a:t>)</a:t>
            </a:r>
            <a:r>
              <a:rPr lang="zh-CN" altLang="en-US" sz="2000" dirty="0"/>
              <a:t>、退格</a:t>
            </a:r>
            <a:r>
              <a:rPr lang="en-US" altLang="zh-CN" sz="2000" dirty="0"/>
              <a:t>(</a:t>
            </a:r>
            <a:r>
              <a:rPr lang="zh-CN" altLang="en-US" sz="2000" dirty="0"/>
              <a:t>以</a:t>
            </a:r>
            <a:r>
              <a:rPr lang="en-US" altLang="zh-CN" sz="2000" dirty="0"/>
              <a:t>'\b'</a:t>
            </a:r>
            <a:r>
              <a:rPr lang="zh-CN" altLang="en-US" sz="2000" dirty="0"/>
              <a:t>表示</a:t>
            </a:r>
            <a:r>
              <a:rPr lang="en-US" altLang="zh-CN" sz="2000" dirty="0"/>
              <a:t>)</a:t>
            </a:r>
            <a:r>
              <a:rPr lang="zh-CN" altLang="en-US" sz="2000" dirty="0"/>
              <a:t>、回车</a:t>
            </a:r>
            <a:r>
              <a:rPr lang="en-US" altLang="zh-CN" sz="2000" dirty="0"/>
              <a:t>(</a:t>
            </a:r>
            <a:r>
              <a:rPr lang="zh-CN" altLang="en-US" sz="2000" dirty="0"/>
              <a:t>以</a:t>
            </a:r>
            <a:r>
              <a:rPr lang="en-US" altLang="zh-CN" sz="2000" dirty="0"/>
              <a:t>'\r'</a:t>
            </a:r>
            <a:r>
              <a:rPr lang="zh-CN" altLang="en-US" sz="2000" dirty="0"/>
              <a:t>表示</a:t>
            </a:r>
            <a:r>
              <a:rPr lang="en-US" altLang="zh-CN" sz="2000" dirty="0"/>
              <a:t>)</a:t>
            </a:r>
            <a:r>
              <a:rPr lang="zh-CN" altLang="en-US" sz="2000" dirty="0"/>
              <a:t>等</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6892" y="105209"/>
            <a:ext cx="4455497" cy="743966"/>
          </a:xfrm>
        </p:spPr>
        <p:txBody>
          <a:bodyPr>
            <a:normAutofit/>
          </a:bodyPr>
          <a:lstStyle/>
          <a:p>
            <a:r>
              <a:rPr lang="en-US" altLang="zh-CN" sz="4000" dirty="0"/>
              <a:t>C</a:t>
            </a:r>
            <a:r>
              <a:rPr lang="zh-CN" altLang="en-US" sz="4000" dirty="0"/>
              <a:t>语言程序的结构</a:t>
            </a:r>
            <a:endParaRPr lang="zh-CN" altLang="en-US" sz="4000" dirty="0"/>
          </a:p>
        </p:txBody>
      </p:sp>
      <p:sp>
        <p:nvSpPr>
          <p:cNvPr id="3" name="内容占位符 2"/>
          <p:cNvSpPr>
            <a:spLocks noGrp="1"/>
          </p:cNvSpPr>
          <p:nvPr>
            <p:ph idx="1"/>
          </p:nvPr>
        </p:nvSpPr>
        <p:spPr>
          <a:xfrm>
            <a:off x="555336" y="1141008"/>
            <a:ext cx="4909930" cy="4746081"/>
          </a:xfrm>
        </p:spPr>
        <p:txBody>
          <a:bodyPr>
            <a:noAutofit/>
          </a:bodyPr>
          <a:lstStyle/>
          <a:p>
            <a:pPr>
              <a:lnSpc>
                <a:spcPct val="110000"/>
              </a:lnSpc>
            </a:pPr>
            <a:r>
              <a:rPr lang="zh-CN" altLang="en-US" sz="1600" dirty="0"/>
              <a:t>一个程序由一个或多个源程序文件组成</a:t>
            </a:r>
            <a:endParaRPr lang="en-US" altLang="zh-CN" sz="1600" dirty="0"/>
          </a:p>
          <a:p>
            <a:pPr>
              <a:lnSpc>
                <a:spcPct val="110000"/>
              </a:lnSpc>
            </a:pPr>
            <a:r>
              <a:rPr lang="zh-CN" altLang="en-US" sz="1600" dirty="0"/>
              <a:t>函数时</a:t>
            </a:r>
            <a:r>
              <a:rPr lang="en-US" altLang="zh-CN" sz="1600" dirty="0"/>
              <a:t>C</a:t>
            </a:r>
            <a:r>
              <a:rPr lang="zh-CN" altLang="en-US" sz="1600" dirty="0"/>
              <a:t>程序的主要组成部分</a:t>
            </a:r>
            <a:endParaRPr lang="en-US" altLang="zh-CN" sz="1600" dirty="0"/>
          </a:p>
          <a:p>
            <a:pPr lvl="1">
              <a:lnSpc>
                <a:spcPct val="110000"/>
              </a:lnSpc>
            </a:pPr>
            <a:r>
              <a:rPr lang="zh-CN" altLang="en-US" sz="1600" dirty="0"/>
              <a:t>一个</a:t>
            </a:r>
            <a:r>
              <a:rPr lang="en-US" altLang="zh-CN" sz="1600" dirty="0"/>
              <a:t>C</a:t>
            </a:r>
            <a:r>
              <a:rPr lang="zh-CN" altLang="en-US" sz="1600" dirty="0"/>
              <a:t>语言程序是由一个或多个函数组成的，其中必须包含唯一一个</a:t>
            </a:r>
            <a:r>
              <a:rPr lang="en-US" altLang="zh-CN" sz="1600" dirty="0"/>
              <a:t>main</a:t>
            </a:r>
            <a:r>
              <a:rPr lang="zh-CN" altLang="en-US" sz="1600" dirty="0"/>
              <a:t>函数</a:t>
            </a:r>
            <a:endParaRPr lang="en-US" altLang="zh-CN" sz="1600" dirty="0"/>
          </a:p>
          <a:p>
            <a:pPr lvl="1">
              <a:lnSpc>
                <a:spcPct val="110000"/>
              </a:lnSpc>
            </a:pPr>
            <a:r>
              <a:rPr lang="zh-CN" altLang="en-US" sz="1600" dirty="0"/>
              <a:t>程序中被调用的函数可以是系统提供的库函数，也可以是用户根据需要自己编制设计的函数</a:t>
            </a:r>
            <a:endParaRPr lang="en-US" altLang="zh-CN" sz="1600" dirty="0"/>
          </a:p>
          <a:p>
            <a:pPr>
              <a:lnSpc>
                <a:spcPct val="110000"/>
              </a:lnSpc>
            </a:pPr>
            <a:r>
              <a:rPr lang="zh-CN" altLang="en-US" sz="1600" dirty="0"/>
              <a:t>一个函数包括两个部分：函数首部和函数体，函数体一般包括声明部分和执行部分</a:t>
            </a:r>
            <a:endParaRPr lang="en-US" altLang="zh-CN" sz="1600" dirty="0"/>
          </a:p>
          <a:p>
            <a:pPr>
              <a:lnSpc>
                <a:spcPct val="110000"/>
              </a:lnSpc>
            </a:pPr>
            <a:r>
              <a:rPr lang="zh-CN" altLang="en-US" sz="1600" dirty="0"/>
              <a:t>程序总是从</a:t>
            </a:r>
            <a:r>
              <a:rPr lang="en-US" altLang="zh-CN" sz="1600" dirty="0"/>
              <a:t>main</a:t>
            </a:r>
            <a:r>
              <a:rPr lang="zh-CN" altLang="en-US" sz="1600" dirty="0"/>
              <a:t>函数开始执行</a:t>
            </a:r>
            <a:endParaRPr lang="en-US" altLang="zh-CN" sz="1600" dirty="0"/>
          </a:p>
          <a:p>
            <a:pPr>
              <a:lnSpc>
                <a:spcPct val="110000"/>
              </a:lnSpc>
            </a:pPr>
            <a:r>
              <a:rPr lang="zh-CN" altLang="en-US" sz="1600" dirty="0"/>
              <a:t>程序中的操作是由函数中的</a:t>
            </a:r>
            <a:r>
              <a:rPr lang="en-US" altLang="zh-CN" sz="1600" dirty="0"/>
              <a:t>C</a:t>
            </a:r>
            <a:r>
              <a:rPr lang="zh-CN" altLang="en-US" sz="1600" dirty="0"/>
              <a:t>语句完成的</a:t>
            </a:r>
            <a:endParaRPr lang="en-US" altLang="zh-CN" sz="1600" dirty="0"/>
          </a:p>
          <a:p>
            <a:pPr>
              <a:lnSpc>
                <a:spcPct val="110000"/>
              </a:lnSpc>
            </a:pPr>
            <a:r>
              <a:rPr lang="en-US" altLang="zh-CN" sz="1600" dirty="0"/>
              <a:t>C</a:t>
            </a:r>
            <a:r>
              <a:rPr lang="zh-CN" altLang="en-US" sz="1600" dirty="0"/>
              <a:t>语言本身不提供输入输出语句，输入输出操作由函数完成</a:t>
            </a:r>
            <a:endParaRPr lang="en-US" altLang="zh-CN" sz="1600" dirty="0"/>
          </a:p>
          <a:p>
            <a:pPr>
              <a:lnSpc>
                <a:spcPct val="110000"/>
              </a:lnSpc>
            </a:pPr>
            <a:r>
              <a:rPr lang="zh-CN" altLang="en-US" sz="1600" dirty="0"/>
              <a:t>程序应当包含注释</a:t>
            </a:r>
            <a:endParaRPr lang="zh-CN" altLang="en-US" sz="1600" dirty="0"/>
          </a:p>
        </p:txBody>
      </p:sp>
      <p:sp>
        <p:nvSpPr>
          <p:cNvPr id="4" name="圆角矩形 3"/>
          <p:cNvSpPr/>
          <p:nvPr/>
        </p:nvSpPr>
        <p:spPr>
          <a:xfrm>
            <a:off x="5881663" y="929647"/>
            <a:ext cx="2836382" cy="548888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endParaRPr lang="en-US" altLang="zh-CN" sz="1600" dirty="0"/>
          </a:p>
          <a:p>
            <a:endParaRPr lang="en-US" altLang="zh-CN" sz="1600" dirty="0"/>
          </a:p>
          <a:p>
            <a:pPr defTabSz="267970"/>
            <a:r>
              <a:rPr lang="en-US" altLang="zh-CN" sz="1600" dirty="0" err="1"/>
              <a:t>int</a:t>
            </a:r>
            <a:r>
              <a:rPr lang="en-US" altLang="zh-CN" sz="1600" dirty="0"/>
              <a:t> main()</a:t>
            </a:r>
            <a:endParaRPr lang="en-US" altLang="zh-CN" sz="1600" dirty="0"/>
          </a:p>
          <a:p>
            <a:pPr defTabSz="267970"/>
            <a:r>
              <a:rPr lang="en-US" altLang="zh-CN" sz="1600" dirty="0"/>
              <a:t> {	</a:t>
            </a:r>
            <a:endParaRPr lang="en-US" altLang="zh-CN" sz="1600" dirty="0"/>
          </a:p>
          <a:p>
            <a:pPr defTabSz="267970"/>
            <a:r>
              <a:rPr lang="zh-CN" altLang="en-US" sz="1600" dirty="0"/>
              <a:t>	</a:t>
            </a:r>
            <a:r>
              <a:rPr lang="en-US" altLang="zh-CN" sz="1600" dirty="0" err="1"/>
              <a:t>int</a:t>
            </a:r>
            <a:r>
              <a:rPr lang="en-US" altLang="zh-CN" sz="1600" dirty="0"/>
              <a:t> max(</a:t>
            </a:r>
            <a:r>
              <a:rPr lang="en-US" altLang="zh-CN" sz="1600" dirty="0" err="1"/>
              <a:t>int</a:t>
            </a:r>
            <a:r>
              <a:rPr lang="en-US" altLang="zh-CN" sz="1600" dirty="0"/>
              <a:t> </a:t>
            </a:r>
            <a:r>
              <a:rPr lang="en-US" altLang="zh-CN" sz="1600" dirty="0" err="1"/>
              <a:t>x,int</a:t>
            </a:r>
            <a:r>
              <a:rPr lang="en-US" altLang="zh-CN" sz="1600" dirty="0"/>
              <a:t> y);		</a:t>
            </a:r>
            <a:endParaRPr lang="en-US" altLang="zh-CN" sz="1600" dirty="0">
              <a:solidFill>
                <a:srgbClr val="008000"/>
              </a:solidFill>
            </a:endParaRPr>
          </a:p>
          <a:p>
            <a:pPr defTabSz="267970"/>
            <a:r>
              <a:rPr lang="zh-CN" altLang="en-US" sz="1600" dirty="0"/>
              <a:t>	</a:t>
            </a:r>
            <a:r>
              <a:rPr lang="en-US" altLang="zh-CN" sz="1600" dirty="0" err="1"/>
              <a:t>int</a:t>
            </a:r>
            <a:r>
              <a:rPr lang="en-US" altLang="zh-CN" sz="1600" dirty="0"/>
              <a:t> </a:t>
            </a:r>
            <a:r>
              <a:rPr lang="en-US" altLang="zh-CN" sz="1600" dirty="0" err="1"/>
              <a:t>a,b,c</a:t>
            </a:r>
            <a:r>
              <a:rPr lang="en-US" altLang="zh-CN" sz="1600" dirty="0"/>
              <a:t>;</a:t>
            </a:r>
            <a:endParaRPr lang="en-US" altLang="zh-CN" sz="1600" dirty="0">
              <a:solidFill>
                <a:srgbClr val="008000"/>
              </a:solidFill>
            </a:endParaRPr>
          </a:p>
          <a:p>
            <a:pPr defTabSz="267970"/>
            <a:r>
              <a:rPr lang="en-US" altLang="zh-CN" sz="1600" dirty="0"/>
              <a:t>	</a:t>
            </a:r>
            <a:r>
              <a:rPr lang="en-US" altLang="zh-CN" sz="1600" dirty="0" err="1"/>
              <a:t>scanf</a:t>
            </a:r>
            <a:r>
              <a:rPr lang="en-US" altLang="zh-CN" sz="1600" dirty="0"/>
              <a:t>("%</a:t>
            </a:r>
            <a:r>
              <a:rPr lang="en-US" altLang="zh-CN" sz="1600" dirty="0" err="1"/>
              <a:t>d,%d",&amp;a,&amp;b</a:t>
            </a:r>
            <a:r>
              <a:rPr lang="en-US" altLang="zh-CN" sz="1600" dirty="0"/>
              <a:t>); </a:t>
            </a:r>
            <a:endParaRPr lang="en-US" altLang="zh-CN" sz="1600" dirty="0">
              <a:solidFill>
                <a:srgbClr val="008000"/>
              </a:solidFill>
            </a:endParaRPr>
          </a:p>
          <a:p>
            <a:pPr defTabSz="267970"/>
            <a:r>
              <a:rPr lang="zh-CN" altLang="en-US" sz="1600" dirty="0"/>
              <a:t>	</a:t>
            </a:r>
            <a:r>
              <a:rPr lang="en-US" altLang="zh-CN" sz="1600" dirty="0"/>
              <a:t>c=max(</a:t>
            </a:r>
            <a:r>
              <a:rPr lang="en-US" altLang="zh-CN" sz="1600" dirty="0" err="1"/>
              <a:t>a,b</a:t>
            </a:r>
            <a:r>
              <a:rPr lang="en-US" altLang="zh-CN" sz="1600" dirty="0"/>
              <a:t>);</a:t>
            </a:r>
            <a:endParaRPr lang="en-US" altLang="zh-CN" sz="1600" dirty="0"/>
          </a:p>
          <a:p>
            <a:pPr defTabSz="267970"/>
            <a:r>
              <a:rPr lang="en-US" altLang="zh-CN" sz="1600" dirty="0"/>
              <a:t> 	</a:t>
            </a:r>
            <a:r>
              <a:rPr lang="en-US" altLang="zh-CN" sz="1600" dirty="0" err="1"/>
              <a:t>printf</a:t>
            </a:r>
            <a:r>
              <a:rPr lang="en-US" altLang="zh-CN" sz="1600" dirty="0"/>
              <a:t>("max=%d\</a:t>
            </a:r>
            <a:r>
              <a:rPr lang="en-US" altLang="zh-CN" sz="1600" dirty="0" err="1"/>
              <a:t>n",c</a:t>
            </a:r>
            <a:r>
              <a:rPr lang="en-US" altLang="zh-CN" sz="1600" dirty="0"/>
              <a:t>); </a:t>
            </a:r>
            <a:endParaRPr lang="en-US" altLang="zh-CN" sz="1600" dirty="0"/>
          </a:p>
          <a:p>
            <a:pPr defTabSz="267970"/>
            <a:r>
              <a:rPr lang="zh-CN" altLang="en-US" sz="1600" dirty="0"/>
              <a:t>	</a:t>
            </a:r>
            <a:r>
              <a:rPr lang="en-US" altLang="zh-CN" sz="1600" dirty="0"/>
              <a:t>return 0;	</a:t>
            </a:r>
            <a:endParaRPr lang="en-US" altLang="zh-CN" sz="1600" dirty="0"/>
          </a:p>
          <a:p>
            <a:pPr defTabSz="267970"/>
            <a:r>
              <a:rPr lang="en-US" altLang="zh-CN" sz="1600" dirty="0"/>
              <a:t>}</a:t>
            </a:r>
            <a:endParaRPr lang="en-US" altLang="zh-CN" sz="1600" dirty="0"/>
          </a:p>
          <a:p>
            <a:pPr defTabSz="267970"/>
            <a:endParaRPr lang="zh-CN" altLang="en-US" sz="1600" dirty="0"/>
          </a:p>
          <a:p>
            <a:pPr defTabSz="267970"/>
            <a:r>
              <a:rPr lang="en-US" altLang="zh-CN" sz="1600" dirty="0" err="1"/>
              <a:t>int</a:t>
            </a:r>
            <a:r>
              <a:rPr lang="en-US" altLang="zh-CN" sz="1600" dirty="0"/>
              <a:t> max(</a:t>
            </a:r>
            <a:r>
              <a:rPr lang="en-US" altLang="zh-CN" sz="1600" dirty="0" err="1"/>
              <a:t>int</a:t>
            </a:r>
            <a:r>
              <a:rPr lang="en-US" altLang="zh-CN" sz="1600" dirty="0"/>
              <a:t> </a:t>
            </a:r>
            <a:r>
              <a:rPr lang="en-US" altLang="zh-CN" sz="1600" dirty="0" err="1"/>
              <a:t>x,int</a:t>
            </a:r>
            <a:r>
              <a:rPr lang="en-US" altLang="zh-CN" sz="1600" dirty="0"/>
              <a:t> y)	</a:t>
            </a:r>
            <a:endParaRPr lang="en-US" altLang="zh-CN" sz="1600" dirty="0"/>
          </a:p>
          <a:p>
            <a:pPr defTabSz="267970"/>
            <a:r>
              <a:rPr lang="en-US" altLang="zh-CN" sz="1600" dirty="0">
                <a:solidFill>
                  <a:srgbClr val="008000"/>
                </a:solidFill>
              </a:rPr>
              <a:t> </a:t>
            </a:r>
            <a:r>
              <a:rPr lang="en-US" altLang="zh-CN" sz="1600" dirty="0"/>
              <a:t>{</a:t>
            </a:r>
            <a:endParaRPr lang="en-US" altLang="zh-CN" sz="1600" dirty="0"/>
          </a:p>
          <a:p>
            <a:pPr marL="0" lvl="1" defTabSz="267970"/>
            <a:r>
              <a:rPr lang="zh-CN" altLang="en-US" sz="1600" dirty="0"/>
              <a:t>	</a:t>
            </a:r>
            <a:r>
              <a:rPr lang="en-US" altLang="zh-CN" sz="1600" dirty="0" err="1"/>
              <a:t>int</a:t>
            </a:r>
            <a:r>
              <a:rPr lang="en-US" altLang="zh-CN" sz="1600" dirty="0"/>
              <a:t> z;</a:t>
            </a:r>
            <a:endParaRPr lang="en-US" altLang="zh-CN" sz="1600" dirty="0"/>
          </a:p>
          <a:p>
            <a:pPr marL="0" lvl="1" defTabSz="267970"/>
            <a:r>
              <a:rPr lang="zh-CN" altLang="en-US" sz="1600" dirty="0"/>
              <a:t>	</a:t>
            </a:r>
            <a:r>
              <a:rPr lang="en-US" altLang="zh-CN" sz="1600" dirty="0"/>
              <a:t>if(x&gt;y)z=x;</a:t>
            </a:r>
            <a:endParaRPr lang="en-US" altLang="zh-CN" sz="1600" dirty="0">
              <a:solidFill>
                <a:srgbClr val="008000"/>
              </a:solidFill>
            </a:endParaRPr>
          </a:p>
          <a:p>
            <a:pPr marL="0" lvl="1" defTabSz="267970"/>
            <a:r>
              <a:rPr lang="zh-CN" altLang="en-US" sz="1600" dirty="0"/>
              <a:t>	</a:t>
            </a:r>
            <a:r>
              <a:rPr lang="en-US" altLang="zh-CN" sz="1600" dirty="0"/>
              <a:t>else z=y;	</a:t>
            </a:r>
            <a:endParaRPr lang="en-US" altLang="zh-CN" sz="1600" dirty="0"/>
          </a:p>
          <a:p>
            <a:pPr marL="0" lvl="1" defTabSz="267970"/>
            <a:r>
              <a:rPr lang="zh-CN" altLang="en-US" sz="1600" dirty="0"/>
              <a:t> 	</a:t>
            </a:r>
            <a:r>
              <a:rPr lang="en-US" altLang="zh-CN" sz="1600" dirty="0"/>
              <a:t>return(z);</a:t>
            </a:r>
            <a:endParaRPr lang="en-US" altLang="zh-CN" sz="1600" dirty="0"/>
          </a:p>
          <a:p>
            <a:pPr marL="0" lvl="1" defTabSz="267970"/>
            <a:r>
              <a:rPr lang="en-US" altLang="zh-CN" sz="1600" dirty="0"/>
              <a:t>}</a:t>
            </a:r>
            <a:endParaRPr lang="zh-CN" altLang="en-US" sz="1600" dirty="0">
              <a:solidFill>
                <a:srgbClr val="008000"/>
              </a:solidFill>
            </a:endParaRPr>
          </a:p>
        </p:txBody>
      </p:sp>
      <p:grpSp>
        <p:nvGrpSpPr>
          <p:cNvPr id="22" name="组合 21"/>
          <p:cNvGrpSpPr/>
          <p:nvPr/>
        </p:nvGrpSpPr>
        <p:grpSpPr>
          <a:xfrm>
            <a:off x="7814820" y="1020577"/>
            <a:ext cx="1389223" cy="3437123"/>
            <a:chOff x="10021957" y="1436205"/>
            <a:chExt cx="1852296" cy="4582830"/>
          </a:xfrm>
        </p:grpSpPr>
        <p:sp>
          <p:nvSpPr>
            <p:cNvPr id="5" name="线形标注 1 4"/>
            <p:cNvSpPr/>
            <p:nvPr/>
          </p:nvSpPr>
          <p:spPr>
            <a:xfrm>
              <a:off x="10021957" y="1436205"/>
              <a:ext cx="1759495" cy="321151"/>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预处理指令</a:t>
              </a:r>
              <a:endParaRPr lang="zh-CN" altLang="en-US" sz="1600" dirty="0"/>
            </a:p>
          </p:txBody>
        </p:sp>
        <p:sp>
          <p:nvSpPr>
            <p:cNvPr id="6" name="线形标注 1 5"/>
            <p:cNvSpPr/>
            <p:nvPr/>
          </p:nvSpPr>
          <p:spPr>
            <a:xfrm>
              <a:off x="10021957" y="2002734"/>
              <a:ext cx="1659967" cy="30621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main</a:t>
              </a:r>
              <a:r>
                <a:rPr lang="zh-CN" altLang="en-US" sz="1600" dirty="0"/>
                <a:t>函数</a:t>
              </a:r>
              <a:endParaRPr lang="zh-CN" altLang="en-US" sz="1600" dirty="0"/>
            </a:p>
          </p:txBody>
        </p:sp>
        <p:sp>
          <p:nvSpPr>
            <p:cNvPr id="7" name="线形标注 1 6"/>
            <p:cNvSpPr/>
            <p:nvPr/>
          </p:nvSpPr>
          <p:spPr>
            <a:xfrm>
              <a:off x="10214287" y="5521168"/>
              <a:ext cx="1659966" cy="497867"/>
            </a:xfrm>
            <a:prstGeom prst="borderCallout1">
              <a:avLst>
                <a:gd name="adj1" fmla="val 18750"/>
                <a:gd name="adj2" fmla="val -8333"/>
                <a:gd name="adj3" fmla="val 35036"/>
                <a:gd name="adj4" fmla="val -55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自定义函数</a:t>
              </a:r>
              <a:endParaRPr lang="zh-CN" altLang="en-US" sz="1600" dirty="0"/>
            </a:p>
          </p:txBody>
        </p:sp>
      </p:grpSp>
      <p:grpSp>
        <p:nvGrpSpPr>
          <p:cNvPr id="23" name="组合 22"/>
          <p:cNvGrpSpPr/>
          <p:nvPr/>
        </p:nvGrpSpPr>
        <p:grpSpPr>
          <a:xfrm>
            <a:off x="7390152" y="2318035"/>
            <a:ext cx="1813892" cy="1663070"/>
            <a:chOff x="10517780" y="2240758"/>
            <a:chExt cx="1991645" cy="1609905"/>
          </a:xfrm>
        </p:grpSpPr>
        <p:sp>
          <p:nvSpPr>
            <p:cNvPr id="8" name="线形标注 1 7"/>
            <p:cNvSpPr/>
            <p:nvPr/>
          </p:nvSpPr>
          <p:spPr>
            <a:xfrm>
              <a:off x="11025183" y="2240758"/>
              <a:ext cx="1484242"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库函数调用</a:t>
              </a:r>
              <a:endParaRPr lang="zh-CN" altLang="en-US" sz="1600" dirty="0"/>
            </a:p>
          </p:txBody>
        </p:sp>
        <p:sp>
          <p:nvSpPr>
            <p:cNvPr id="9" name="线形标注 1 8"/>
            <p:cNvSpPr/>
            <p:nvPr/>
          </p:nvSpPr>
          <p:spPr>
            <a:xfrm>
              <a:off x="10517780" y="3353217"/>
              <a:ext cx="1484243" cy="497446"/>
            </a:xfrm>
            <a:prstGeom prst="borderCallout1">
              <a:avLst>
                <a:gd name="adj1" fmla="val 18750"/>
                <a:gd name="adj2" fmla="val -8333"/>
                <a:gd name="adj3" fmla="val -117658"/>
                <a:gd name="adj4" fmla="val -58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自定义函数调用</a:t>
              </a:r>
              <a:endParaRPr lang="zh-CN" altLang="en-US" sz="1600" dirty="0"/>
            </a:p>
          </p:txBody>
        </p:sp>
      </p:grpSp>
      <p:sp>
        <p:nvSpPr>
          <p:cNvPr id="11" name="矩形 10"/>
          <p:cNvSpPr/>
          <p:nvPr/>
        </p:nvSpPr>
        <p:spPr>
          <a:xfrm>
            <a:off x="195944" y="3611631"/>
            <a:ext cx="5342640" cy="1170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int      	max   	(int	            x,               int	           y)</a:t>
            </a:r>
            <a:endParaRPr lang="en-US" altLang="zh-CN" sz="1600" dirty="0"/>
          </a:p>
          <a:p>
            <a:r>
              <a:rPr lang="zh-CN" altLang="en-US" sz="1600" dirty="0"/>
              <a:t>↓</a:t>
            </a:r>
            <a:r>
              <a:rPr lang="en-US" altLang="zh-CN" sz="1600" dirty="0"/>
              <a:t>	</a:t>
            </a:r>
            <a:r>
              <a:rPr lang="zh-CN" altLang="en-US" sz="1600" dirty="0"/>
              <a:t>            ↓</a:t>
            </a:r>
            <a:r>
              <a:rPr lang="en-US" altLang="zh-CN" sz="1600" dirty="0"/>
              <a:t>	</a:t>
            </a:r>
            <a:r>
              <a:rPr lang="zh-CN" altLang="en-US" sz="1600" dirty="0"/>
              <a:t>            ↓</a:t>
            </a:r>
            <a:r>
              <a:rPr lang="en-US" altLang="zh-CN" sz="1600" dirty="0"/>
              <a:t>	           </a:t>
            </a:r>
            <a:r>
              <a:rPr lang="zh-CN" altLang="en-US" sz="1600" dirty="0"/>
              <a:t>↓</a:t>
            </a:r>
            <a:r>
              <a:rPr lang="en-US" altLang="zh-CN" sz="1600" dirty="0"/>
              <a:t>	          </a:t>
            </a:r>
            <a:r>
              <a:rPr lang="zh-CN" altLang="en-US" sz="1600" dirty="0"/>
              <a:t> ↓</a:t>
            </a:r>
            <a:r>
              <a:rPr lang="en-US" altLang="zh-CN" sz="1600" dirty="0"/>
              <a:t>	          </a:t>
            </a:r>
            <a:r>
              <a:rPr lang="zh-CN" altLang="en-US" sz="1600" dirty="0"/>
              <a:t>↓</a:t>
            </a:r>
            <a:endParaRPr lang="en-US" altLang="zh-CN" sz="1600" dirty="0"/>
          </a:p>
          <a:p>
            <a:r>
              <a:rPr lang="zh-CN" altLang="en-US" sz="1600" dirty="0"/>
              <a:t>函数类型</a:t>
            </a:r>
            <a:r>
              <a:rPr lang="en-US" altLang="zh-CN" sz="1600" dirty="0"/>
              <a:t>	</a:t>
            </a:r>
            <a:r>
              <a:rPr lang="zh-CN" altLang="en-US" sz="1600" dirty="0"/>
              <a:t>函数名</a:t>
            </a:r>
            <a:r>
              <a:rPr lang="en-US" altLang="zh-CN" sz="1600" dirty="0"/>
              <a:t>	</a:t>
            </a:r>
            <a:r>
              <a:rPr lang="zh-CN" altLang="en-US" sz="1600" dirty="0"/>
              <a:t>参数类型</a:t>
            </a:r>
            <a:r>
              <a:rPr lang="en-US" altLang="zh-CN" sz="1600" dirty="0"/>
              <a:t>	</a:t>
            </a:r>
            <a:r>
              <a:rPr lang="zh-CN" altLang="en-US" sz="1600" dirty="0"/>
              <a:t>参数名</a:t>
            </a:r>
            <a:r>
              <a:rPr lang="en-US" altLang="zh-CN" sz="1600" dirty="0"/>
              <a:t>	</a:t>
            </a:r>
            <a:r>
              <a:rPr lang="zh-CN" altLang="en-US" sz="1600" dirty="0"/>
              <a:t>参数类型</a:t>
            </a:r>
            <a:r>
              <a:rPr lang="en-US" altLang="zh-CN" sz="1600" dirty="0"/>
              <a:t>	</a:t>
            </a:r>
            <a:r>
              <a:rPr lang="zh-CN" altLang="en-US" sz="1600" dirty="0"/>
              <a:t>参数名</a:t>
            </a:r>
            <a:endParaRPr lang="zh-CN" altLang="en-US" sz="1600" dirty="0"/>
          </a:p>
        </p:txBody>
      </p:sp>
      <p:sp>
        <p:nvSpPr>
          <p:cNvPr id="12" name="任意多边形 11"/>
          <p:cNvSpPr/>
          <p:nvPr/>
        </p:nvSpPr>
        <p:spPr>
          <a:xfrm>
            <a:off x="5531126" y="3615360"/>
            <a:ext cx="439806" cy="1162879"/>
          </a:xfrm>
          <a:custGeom>
            <a:avLst/>
            <a:gdLst>
              <a:gd name="connsiteX0" fmla="*/ 566530 w 586408"/>
              <a:gd name="connsiteY0" fmla="*/ 636105 h 1550505"/>
              <a:gd name="connsiteX1" fmla="*/ 9939 w 586408"/>
              <a:gd name="connsiteY1" fmla="*/ 0 h 1550505"/>
              <a:gd name="connsiteX2" fmla="*/ 0 w 586408"/>
              <a:gd name="connsiteY2" fmla="*/ 1550505 h 1550505"/>
              <a:gd name="connsiteX3" fmla="*/ 586408 w 586408"/>
              <a:gd name="connsiteY3" fmla="*/ 874644 h 1550505"/>
              <a:gd name="connsiteX4" fmla="*/ 566530 w 586408"/>
              <a:gd name="connsiteY4" fmla="*/ 636105 h 155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408" h="1550505">
                <a:moveTo>
                  <a:pt x="566530" y="636105"/>
                </a:moveTo>
                <a:lnTo>
                  <a:pt x="9939" y="0"/>
                </a:lnTo>
                <a:lnTo>
                  <a:pt x="0" y="1550505"/>
                </a:lnTo>
                <a:lnTo>
                  <a:pt x="586408" y="874644"/>
                </a:lnTo>
                <a:lnTo>
                  <a:pt x="566530" y="636105"/>
                </a:lnTo>
                <a:close/>
              </a:path>
            </a:pathLst>
          </a:custGeom>
          <a:gradFill flip="none" rotWithShape="1">
            <a:gsLst>
              <a:gs pos="0">
                <a:schemeClr val="accent1"/>
              </a:gs>
              <a:gs pos="50000">
                <a:schemeClr val="accent1">
                  <a:lumMod val="60000"/>
                  <a:lumOff val="40000"/>
                </a:schemeClr>
              </a:gs>
              <a:gs pos="100000">
                <a:schemeClr val="accent3">
                  <a:lumMod val="40000"/>
                  <a:lumOff val="60000"/>
                </a:schemeClr>
              </a:gs>
            </a:gsLst>
            <a:lin ang="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grpSp>
        <p:nvGrpSpPr>
          <p:cNvPr id="24" name="组合 23"/>
          <p:cNvGrpSpPr/>
          <p:nvPr/>
        </p:nvGrpSpPr>
        <p:grpSpPr>
          <a:xfrm>
            <a:off x="5956024" y="4092437"/>
            <a:ext cx="1133061" cy="1358140"/>
            <a:chOff x="7941365" y="4313583"/>
            <a:chExt cx="1510748" cy="1321904"/>
          </a:xfrm>
        </p:grpSpPr>
        <p:sp>
          <p:nvSpPr>
            <p:cNvPr id="10" name="矩形 9"/>
            <p:cNvSpPr/>
            <p:nvPr/>
          </p:nvSpPr>
          <p:spPr>
            <a:xfrm>
              <a:off x="7941365" y="4313583"/>
              <a:ext cx="1510748" cy="278295"/>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dirty="0">
                  <a:effectLst>
                    <a:outerShdw blurRad="38100" dist="38100" dir="2700000" algn="tl">
                      <a:srgbClr val="000000">
                        <a:alpha val="43137"/>
                      </a:srgbClr>
                    </a:outerShdw>
                  </a:effectLst>
                </a:rPr>
                <a:t>函数首部</a:t>
              </a:r>
              <a:endParaRPr lang="zh-CN" altLang="en-US" sz="1350" dirty="0">
                <a:effectLst>
                  <a:outerShdw blurRad="38100" dist="38100" dir="2700000" algn="tl">
                    <a:srgbClr val="000000">
                      <a:alpha val="43137"/>
                    </a:srgbClr>
                  </a:outerShdw>
                </a:effectLst>
              </a:endParaRPr>
            </a:p>
          </p:txBody>
        </p:sp>
        <p:sp>
          <p:nvSpPr>
            <p:cNvPr id="13" name="矩形 12"/>
            <p:cNvSpPr/>
            <p:nvPr/>
          </p:nvSpPr>
          <p:spPr>
            <a:xfrm>
              <a:off x="7941365" y="4800600"/>
              <a:ext cx="1510748" cy="834887"/>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dirty="0">
                  <a:effectLst>
                    <a:outerShdw blurRad="38100" dist="38100" dir="2700000" algn="tl">
                      <a:srgbClr val="000000">
                        <a:alpha val="43137"/>
                      </a:srgbClr>
                    </a:outerShdw>
                  </a:effectLst>
                </a:rPr>
                <a:t>函数体</a:t>
              </a:r>
              <a:endParaRPr lang="zh-CN" altLang="en-US" sz="1350" dirty="0">
                <a:effectLst>
                  <a:outerShdw blurRad="38100" dist="38100" dir="2700000" algn="tl">
                    <a:srgbClr val="000000">
                      <a:alpha val="43137"/>
                    </a:srgbClr>
                  </a:outerShdw>
                </a:effectLst>
              </a:endParaRPr>
            </a:p>
          </p:txBody>
        </p:sp>
      </p:grpSp>
      <p:grpSp>
        <p:nvGrpSpPr>
          <p:cNvPr id="25" name="组合 24"/>
          <p:cNvGrpSpPr/>
          <p:nvPr/>
        </p:nvGrpSpPr>
        <p:grpSpPr>
          <a:xfrm>
            <a:off x="6199531" y="4460318"/>
            <a:ext cx="1813893" cy="952208"/>
            <a:chOff x="8266041" y="4804091"/>
            <a:chExt cx="2418524" cy="818070"/>
          </a:xfrm>
        </p:grpSpPr>
        <p:sp>
          <p:nvSpPr>
            <p:cNvPr id="16" name="矩形 15"/>
            <p:cNvSpPr/>
            <p:nvPr/>
          </p:nvSpPr>
          <p:spPr>
            <a:xfrm>
              <a:off x="8266042" y="480409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声明部分</a:t>
              </a:r>
              <a:endParaRPr lang="zh-CN" altLang="en-US" sz="1600" dirty="0">
                <a:solidFill>
                  <a:schemeClr val="tx1"/>
                </a:solidFill>
                <a:effectLst>
                  <a:outerShdw blurRad="38100" dist="38100" dir="2700000" algn="tl">
                    <a:srgbClr val="000000">
                      <a:alpha val="43137"/>
                    </a:srgbClr>
                  </a:outerShdw>
                </a:effectLst>
              </a:endParaRPr>
            </a:p>
          </p:txBody>
        </p:sp>
        <p:sp>
          <p:nvSpPr>
            <p:cNvPr id="17" name="矩形 16"/>
            <p:cNvSpPr/>
            <p:nvPr/>
          </p:nvSpPr>
          <p:spPr>
            <a:xfrm>
              <a:off x="8266041" y="501678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执行部分</a:t>
              </a:r>
              <a:endParaRPr lang="zh-CN" altLang="en-US" sz="1600" dirty="0">
                <a:solidFill>
                  <a:schemeClr val="tx1"/>
                </a:solidFill>
                <a:effectLst>
                  <a:outerShdw blurRad="38100" dist="38100" dir="2700000" algn="tl">
                    <a:srgbClr val="000000">
                      <a:alpha val="43137"/>
                    </a:srgbClr>
                  </a:outerShdw>
                </a:effectLst>
              </a:endParaRPr>
            </a:p>
          </p:txBody>
        </p:sp>
        <p:sp>
          <p:nvSpPr>
            <p:cNvPr id="18" name="矩形 17"/>
            <p:cNvSpPr/>
            <p:nvPr/>
          </p:nvSpPr>
          <p:spPr>
            <a:xfrm>
              <a:off x="8266041" y="522947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执行部分</a:t>
              </a:r>
              <a:endParaRPr lang="zh-CN" altLang="en-US" sz="1600" dirty="0">
                <a:solidFill>
                  <a:schemeClr val="tx1"/>
                </a:solidFill>
                <a:effectLst>
                  <a:outerShdw blurRad="38100" dist="38100" dir="2700000" algn="tl">
                    <a:srgbClr val="000000">
                      <a:alpha val="43137"/>
                    </a:srgbClr>
                  </a:outerShdw>
                </a:effectLst>
              </a:endParaRPr>
            </a:p>
          </p:txBody>
        </p:sp>
        <p:sp>
          <p:nvSpPr>
            <p:cNvPr id="19" name="矩形 18"/>
            <p:cNvSpPr/>
            <p:nvPr/>
          </p:nvSpPr>
          <p:spPr>
            <a:xfrm>
              <a:off x="8266041" y="544216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执行部分</a:t>
              </a:r>
              <a:endParaRPr lang="zh-CN" altLang="en-US" sz="1600" dirty="0">
                <a:solidFill>
                  <a:schemeClr val="tx1"/>
                </a:solidFill>
                <a:effectLst>
                  <a:outerShdw blurRad="38100" dist="38100" dir="2700000" algn="tl">
                    <a:srgbClr val="000000">
                      <a:alpha val="43137"/>
                    </a:srgbClr>
                  </a:outerShdw>
                </a:effectLst>
              </a:endParaRPr>
            </a:p>
          </p:txBody>
        </p:sp>
      </p:grpSp>
      <p:sp>
        <p:nvSpPr>
          <p:cNvPr id="26" name="矩形 25"/>
          <p:cNvSpPr/>
          <p:nvPr/>
        </p:nvSpPr>
        <p:spPr>
          <a:xfrm>
            <a:off x="195944" y="147137"/>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1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 y="153111"/>
            <a:ext cx="3763926" cy="1325563"/>
          </a:xfrm>
        </p:spPr>
        <p:txBody>
          <a:bodyPr/>
          <a:lstStyle/>
          <a:p>
            <a:r>
              <a:rPr lang="en-US" altLang="zh-CN" dirty="0"/>
              <a:t>ASCII</a:t>
            </a:r>
            <a:r>
              <a:rPr lang="zh-CN" altLang="en-US" dirty="0"/>
              <a:t>码表</a:t>
            </a:r>
            <a:endParaRPr lang="zh-CN" altLang="en-US" dirty="0"/>
          </a:p>
        </p:txBody>
      </p:sp>
      <p:pic>
        <p:nvPicPr>
          <p:cNvPr id="4" name="图片 3"/>
          <p:cNvPicPr>
            <a:picLocks noChangeAspect="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2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3907907" y="401625"/>
            <a:ext cx="5236093" cy="6185083"/>
          </a:xfrm>
          <a:prstGeom prst="rect">
            <a:avLst/>
          </a:prstGeom>
        </p:spPr>
      </p:pic>
      <p:sp>
        <p:nvSpPr>
          <p:cNvPr id="5" name="MH_Other_1"/>
          <p:cNvSpPr/>
          <p:nvPr>
            <p:custDataLst>
              <p:tags r:id="rId3"/>
            </p:custDataLst>
          </p:nvPr>
        </p:nvSpPr>
        <p:spPr>
          <a:xfrm>
            <a:off x="167816" y="1382533"/>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6" name="MH_SubTitle_1"/>
          <p:cNvSpPr/>
          <p:nvPr>
            <p:custDataLst>
              <p:tags r:id="rId4"/>
            </p:custDataLst>
          </p:nvPr>
        </p:nvSpPr>
        <p:spPr>
          <a:xfrm>
            <a:off x="191017" y="1939430"/>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dirty="0">
                <a:solidFill>
                  <a:srgbClr val="1C1C1C"/>
                </a:solidFill>
              </a:rPr>
              <a:t>字符</a:t>
            </a:r>
            <a:r>
              <a:rPr lang="en-US" altLang="zh-CN" sz="1600" dirty="0">
                <a:solidFill>
                  <a:srgbClr val="1C1C1C"/>
                </a:solidFill>
              </a:rPr>
              <a:t>′1′</a:t>
            </a:r>
            <a:r>
              <a:rPr lang="zh-CN" altLang="en-US" sz="1600" dirty="0">
                <a:solidFill>
                  <a:srgbClr val="1C1C1C"/>
                </a:solidFill>
              </a:rPr>
              <a:t>和整数</a:t>
            </a:r>
            <a:r>
              <a:rPr lang="en-US" altLang="zh-CN" sz="1600" dirty="0">
                <a:solidFill>
                  <a:srgbClr val="1C1C1C"/>
                </a:solidFill>
              </a:rPr>
              <a:t>1</a:t>
            </a:r>
            <a:r>
              <a:rPr lang="zh-CN" altLang="en-US" sz="1600" dirty="0">
                <a:solidFill>
                  <a:srgbClr val="1C1C1C"/>
                </a:solidFill>
              </a:rPr>
              <a:t>是不同的概念。</a:t>
            </a:r>
            <a:endParaRPr lang="en-US" altLang="zh-CN" sz="1600" dirty="0">
              <a:solidFill>
                <a:srgbClr val="1C1C1C"/>
              </a:solidFill>
            </a:endParaRPr>
          </a:p>
          <a:p>
            <a:pPr>
              <a:lnSpc>
                <a:spcPct val="130000"/>
              </a:lnSpc>
              <a:defRPr/>
            </a:pPr>
            <a:endParaRPr lang="en-US" altLang="zh-CN" sz="1600" dirty="0">
              <a:solidFill>
                <a:srgbClr val="1C1C1C"/>
              </a:solidFill>
            </a:endParaRPr>
          </a:p>
          <a:p>
            <a:pPr>
              <a:lnSpc>
                <a:spcPct val="130000"/>
              </a:lnSpc>
              <a:defRPr/>
            </a:pPr>
            <a:r>
              <a:rPr lang="zh-CN" altLang="en-US" sz="1600" dirty="0">
                <a:solidFill>
                  <a:srgbClr val="1C1C1C"/>
                </a:solidFill>
              </a:rPr>
              <a:t>字符</a:t>
            </a:r>
            <a:r>
              <a:rPr lang="en-US" altLang="zh-CN" sz="1600" dirty="0">
                <a:solidFill>
                  <a:srgbClr val="1C1C1C"/>
                </a:solidFill>
              </a:rPr>
              <a:t>′1′</a:t>
            </a:r>
            <a:r>
              <a:rPr lang="zh-CN" altLang="en-US" sz="1600" dirty="0">
                <a:solidFill>
                  <a:srgbClr val="1C1C1C"/>
                </a:solidFill>
              </a:rPr>
              <a:t>只是代表一个形状为</a:t>
            </a:r>
            <a:r>
              <a:rPr lang="en-US" altLang="zh-CN" sz="1600" dirty="0">
                <a:solidFill>
                  <a:srgbClr val="1C1C1C"/>
                </a:solidFill>
              </a:rPr>
              <a:t>′1′</a:t>
            </a:r>
            <a:r>
              <a:rPr lang="zh-CN" altLang="en-US" sz="1600" dirty="0">
                <a:solidFill>
                  <a:srgbClr val="1C1C1C"/>
                </a:solidFill>
              </a:rPr>
              <a:t>的符号，在需要时按原样输出，在内存中以</a:t>
            </a:r>
            <a:r>
              <a:rPr lang="en-US" altLang="zh-CN" sz="1600" dirty="0">
                <a:solidFill>
                  <a:srgbClr val="1C1C1C"/>
                </a:solidFill>
              </a:rPr>
              <a:t>ASCII</a:t>
            </a:r>
            <a:r>
              <a:rPr lang="zh-CN" altLang="en-US" sz="1600" dirty="0">
                <a:solidFill>
                  <a:srgbClr val="1C1C1C"/>
                </a:solidFill>
              </a:rPr>
              <a:t>码形式存储，占</a:t>
            </a:r>
            <a:r>
              <a:rPr lang="en-US" altLang="zh-CN" sz="1600" dirty="0">
                <a:solidFill>
                  <a:srgbClr val="1C1C1C"/>
                </a:solidFill>
              </a:rPr>
              <a:t>1</a:t>
            </a:r>
            <a:r>
              <a:rPr lang="zh-CN" altLang="en-US" sz="1600" dirty="0">
                <a:solidFill>
                  <a:srgbClr val="1C1C1C"/>
                </a:solidFill>
              </a:rPr>
              <a:t>个字节。</a:t>
            </a:r>
            <a:endParaRPr lang="en-US" altLang="zh-CN" sz="1600" dirty="0">
              <a:solidFill>
                <a:srgbClr val="1C1C1C"/>
              </a:solidFill>
            </a:endParaRPr>
          </a:p>
          <a:p>
            <a:pPr>
              <a:lnSpc>
                <a:spcPct val="130000"/>
              </a:lnSpc>
              <a:defRPr/>
            </a:pPr>
            <a:endParaRPr lang="en-US" altLang="zh-CN" sz="1600" dirty="0">
              <a:solidFill>
                <a:srgbClr val="1C1C1C"/>
              </a:solidFill>
            </a:endParaRPr>
          </a:p>
          <a:p>
            <a:pPr>
              <a:lnSpc>
                <a:spcPct val="130000"/>
              </a:lnSpc>
              <a:defRPr/>
            </a:pPr>
            <a:endParaRPr lang="en-US" altLang="zh-CN" sz="1600" dirty="0">
              <a:solidFill>
                <a:srgbClr val="1C1C1C"/>
              </a:solidFill>
            </a:endParaRPr>
          </a:p>
          <a:p>
            <a:pPr>
              <a:lnSpc>
                <a:spcPct val="130000"/>
              </a:lnSpc>
              <a:defRPr/>
            </a:pPr>
            <a:r>
              <a:rPr lang="zh-CN" altLang="en-US" sz="1600" dirty="0">
                <a:solidFill>
                  <a:srgbClr val="1C1C1C"/>
                </a:solidFill>
              </a:rPr>
              <a:t>而整数</a:t>
            </a:r>
            <a:r>
              <a:rPr lang="en-US" altLang="zh-CN" sz="1600" dirty="0">
                <a:solidFill>
                  <a:srgbClr val="1C1C1C"/>
                </a:solidFill>
              </a:rPr>
              <a:t>1</a:t>
            </a:r>
            <a:r>
              <a:rPr lang="zh-CN" altLang="en-US" sz="1600" dirty="0">
                <a:solidFill>
                  <a:srgbClr val="1C1C1C"/>
                </a:solidFill>
              </a:rPr>
              <a:t>是以整数存储方式</a:t>
            </a:r>
            <a:r>
              <a:rPr lang="en-US" altLang="zh-CN" sz="1600" dirty="0">
                <a:solidFill>
                  <a:srgbClr val="1C1C1C"/>
                </a:solidFill>
              </a:rPr>
              <a:t>(</a:t>
            </a:r>
            <a:r>
              <a:rPr lang="zh-CN" altLang="en-US" sz="1600" dirty="0">
                <a:solidFill>
                  <a:srgbClr val="1C1C1C"/>
                </a:solidFill>
              </a:rPr>
              <a:t>二进制补码方式</a:t>
            </a:r>
            <a:r>
              <a:rPr lang="en-US" altLang="zh-CN" sz="1600" dirty="0">
                <a:solidFill>
                  <a:srgbClr val="1C1C1C"/>
                </a:solidFill>
              </a:rPr>
              <a:t>)</a:t>
            </a:r>
            <a:r>
              <a:rPr lang="zh-CN" altLang="en-US" sz="1600" dirty="0">
                <a:solidFill>
                  <a:srgbClr val="1C1C1C"/>
                </a:solidFill>
              </a:rPr>
              <a:t>存储的，占</a:t>
            </a:r>
            <a:r>
              <a:rPr lang="en-US" altLang="zh-CN" sz="1600" dirty="0">
                <a:solidFill>
                  <a:srgbClr val="1C1C1C"/>
                </a:solidFill>
              </a:rPr>
              <a:t>2</a:t>
            </a:r>
            <a:r>
              <a:rPr lang="zh-CN" altLang="en-US" sz="1600" dirty="0">
                <a:solidFill>
                  <a:srgbClr val="1C1C1C"/>
                </a:solidFill>
              </a:rPr>
              <a:t>个或</a:t>
            </a:r>
            <a:r>
              <a:rPr lang="en-US" altLang="zh-CN" sz="1600" dirty="0">
                <a:solidFill>
                  <a:srgbClr val="1C1C1C"/>
                </a:solidFill>
              </a:rPr>
              <a:t>4</a:t>
            </a:r>
            <a:r>
              <a:rPr lang="zh-CN" altLang="en-US" sz="1600" dirty="0">
                <a:solidFill>
                  <a:srgbClr val="1C1C1C"/>
                </a:solidFill>
              </a:rPr>
              <a:t>个字节。</a:t>
            </a:r>
            <a:endParaRPr lang="en-US" altLang="zh-CN" sz="1600" dirty="0">
              <a:solidFill>
                <a:srgbClr val="1C1C1C"/>
              </a:solidFill>
            </a:endParaRPr>
          </a:p>
          <a:p>
            <a:pPr>
              <a:lnSpc>
                <a:spcPct val="130000"/>
              </a:lnSpc>
              <a:defRPr/>
            </a:pPr>
            <a:endParaRPr lang="en-US" altLang="zh-CN" sz="1600" dirty="0">
              <a:solidFill>
                <a:srgbClr val="1C1C1C"/>
              </a:solidFill>
            </a:endParaRPr>
          </a:p>
          <a:p>
            <a:pPr>
              <a:lnSpc>
                <a:spcPct val="130000"/>
              </a:lnSpc>
              <a:defRPr/>
            </a:pPr>
            <a:endParaRPr lang="en-US" altLang="zh-CN" sz="1600" dirty="0">
              <a:solidFill>
                <a:srgbClr val="1C1C1C"/>
              </a:solidFill>
            </a:endParaRPr>
          </a:p>
          <a:p>
            <a:pPr>
              <a:lnSpc>
                <a:spcPct val="130000"/>
              </a:lnSpc>
              <a:defRPr/>
            </a:pPr>
            <a:r>
              <a:rPr lang="zh-CN" altLang="en-US" sz="1600" dirty="0">
                <a:solidFill>
                  <a:srgbClr val="1C1C1C"/>
                </a:solidFill>
              </a:rPr>
              <a:t>整数运算</a:t>
            </a:r>
            <a:r>
              <a:rPr lang="en-US" altLang="zh-CN" sz="1600" dirty="0">
                <a:solidFill>
                  <a:srgbClr val="1C1C1C"/>
                </a:solidFill>
              </a:rPr>
              <a:t>1+1</a:t>
            </a:r>
            <a:r>
              <a:rPr lang="zh-CN" altLang="en-US" sz="1600" dirty="0">
                <a:solidFill>
                  <a:srgbClr val="1C1C1C"/>
                </a:solidFill>
              </a:rPr>
              <a:t>等于整数</a:t>
            </a:r>
            <a:r>
              <a:rPr lang="en-US" altLang="zh-CN" sz="1600" dirty="0">
                <a:solidFill>
                  <a:srgbClr val="1C1C1C"/>
                </a:solidFill>
              </a:rPr>
              <a:t>2</a:t>
            </a:r>
            <a:r>
              <a:rPr lang="zh-CN" altLang="en-US" sz="1600" dirty="0">
                <a:solidFill>
                  <a:srgbClr val="1C1C1C"/>
                </a:solidFill>
              </a:rPr>
              <a:t>，而字符</a:t>
            </a:r>
            <a:r>
              <a:rPr lang="en-US" altLang="zh-CN" sz="1600" dirty="0">
                <a:solidFill>
                  <a:srgbClr val="1C1C1C"/>
                </a:solidFill>
              </a:rPr>
              <a:t>′1′+′1′</a:t>
            </a:r>
            <a:r>
              <a:rPr lang="zh-CN" altLang="en-US" sz="1600" dirty="0">
                <a:solidFill>
                  <a:srgbClr val="1C1C1C"/>
                </a:solidFill>
              </a:rPr>
              <a:t>并不等于整数</a:t>
            </a:r>
            <a:r>
              <a:rPr lang="en-US" altLang="zh-CN" sz="1600" dirty="0">
                <a:solidFill>
                  <a:srgbClr val="1C1C1C"/>
                </a:solidFill>
              </a:rPr>
              <a:t>2</a:t>
            </a:r>
            <a:r>
              <a:rPr lang="zh-CN" altLang="en-US" sz="1600" dirty="0">
                <a:solidFill>
                  <a:srgbClr val="1C1C1C"/>
                </a:solidFill>
              </a:rPr>
              <a:t>或字符</a:t>
            </a:r>
            <a:r>
              <a:rPr lang="en-US" altLang="zh-CN" sz="1600" dirty="0">
                <a:solidFill>
                  <a:srgbClr val="1C1C1C"/>
                </a:solidFill>
              </a:rPr>
              <a:t>′2′</a:t>
            </a:r>
            <a:r>
              <a:rPr lang="zh-CN" altLang="en-US" sz="1600" dirty="0">
                <a:solidFill>
                  <a:srgbClr val="1C1C1C"/>
                </a:solidFill>
              </a:rPr>
              <a:t>。</a:t>
            </a:r>
            <a:endParaRPr lang="zh-CN" altLang="en-US" sz="1600" dirty="0">
              <a:solidFill>
                <a:srgbClr val="1C1C1C"/>
              </a:solidFill>
            </a:endParaRPr>
          </a:p>
        </p:txBody>
      </p:sp>
      <p:sp>
        <p:nvSpPr>
          <p:cNvPr id="7" name="MH_Other_2"/>
          <p:cNvSpPr/>
          <p:nvPr>
            <p:custDataLst>
              <p:tags r:id="rId5"/>
            </p:custDataLst>
          </p:nvPr>
        </p:nvSpPr>
        <p:spPr>
          <a:xfrm rot="16200000">
            <a:off x="3296462" y="621092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nvGraphicFramePr>
        <p:xfrm>
          <a:off x="942516" y="3695436"/>
          <a:ext cx="166624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r>
            </a:tbl>
          </a:graphicData>
        </a:graphic>
      </p:graphicFrame>
      <p:graphicFrame>
        <p:nvGraphicFramePr>
          <p:cNvPr id="9" name="表格 8"/>
          <p:cNvGraphicFramePr>
            <a:graphicFrameLocks noGrp="1"/>
          </p:cNvGraphicFramePr>
          <p:nvPr/>
        </p:nvGraphicFramePr>
        <p:xfrm>
          <a:off x="114793" y="4918570"/>
          <a:ext cx="3332480" cy="37084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字符变量</a:t>
            </a:r>
            <a:endParaRPr lang="zh-CN" altLang="en-US"/>
          </a:p>
        </p:txBody>
      </p:sp>
      <p:sp>
        <p:nvSpPr>
          <p:cNvPr id="5" name="矩形 4"/>
          <p:cNvSpPr/>
          <p:nvPr/>
        </p:nvSpPr>
        <p:spPr>
          <a:xfrm>
            <a:off x="269219" y="1702925"/>
            <a:ext cx="4302781" cy="369332"/>
          </a:xfrm>
          <a:prstGeom prst="rect">
            <a:avLst/>
          </a:prstGeom>
        </p:spPr>
        <p:txBody>
          <a:bodyPr wrap="none">
            <a:spAutoFit/>
          </a:bodyPr>
          <a:lstStyle/>
          <a:p>
            <a:r>
              <a:rPr lang="zh-CN" altLang="en-US" dirty="0"/>
              <a:t>字符变量是用类型符char定义字符变量。</a:t>
            </a:r>
            <a:endParaRPr lang="zh-CN" altLang="en-US" dirty="0"/>
          </a:p>
        </p:txBody>
      </p:sp>
      <p:sp>
        <p:nvSpPr>
          <p:cNvPr id="6" name="圆角矩形 5"/>
          <p:cNvSpPr/>
          <p:nvPr/>
        </p:nvSpPr>
        <p:spPr>
          <a:xfrm>
            <a:off x="1" y="2256894"/>
            <a:ext cx="9027042" cy="57136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char c='?';	</a:t>
            </a:r>
            <a:r>
              <a:rPr lang="en-US" altLang="zh-CN">
                <a:solidFill>
                  <a:srgbClr val="008000"/>
                </a:solidFill>
              </a:rPr>
              <a:t>//</a:t>
            </a:r>
            <a:r>
              <a:rPr lang="zh-CN" altLang="en-US">
                <a:solidFill>
                  <a:srgbClr val="008000"/>
                </a:solidFill>
              </a:rPr>
              <a:t>定义</a:t>
            </a:r>
            <a:r>
              <a:rPr lang="en-US" altLang="zh-CN">
                <a:solidFill>
                  <a:srgbClr val="008000"/>
                </a:solidFill>
              </a:rPr>
              <a:t>c</a:t>
            </a:r>
            <a:r>
              <a:rPr lang="zh-CN" altLang="en-US">
                <a:solidFill>
                  <a:srgbClr val="008000"/>
                </a:solidFill>
              </a:rPr>
              <a:t>为字符型变量并使初值为字符</a:t>
            </a:r>
            <a:r>
              <a:rPr lang="en-US" altLang="zh-CN">
                <a:solidFill>
                  <a:srgbClr val="008000"/>
                </a:solidFill>
              </a:rPr>
              <a:t>′?′</a:t>
            </a:r>
            <a:r>
              <a:rPr lang="zh-CN" altLang="en-US">
                <a:solidFill>
                  <a:srgbClr val="008000"/>
                </a:solidFill>
              </a:rPr>
              <a:t>。</a:t>
            </a:r>
            <a:r>
              <a:rPr lang="en-US" altLang="zh-CN">
                <a:solidFill>
                  <a:srgbClr val="008000"/>
                </a:solidFill>
              </a:rPr>
              <a:t>′?′</a:t>
            </a:r>
            <a:r>
              <a:rPr lang="zh-CN" altLang="en-US">
                <a:solidFill>
                  <a:srgbClr val="008000"/>
                </a:solidFill>
              </a:rPr>
              <a:t>的</a:t>
            </a:r>
            <a:r>
              <a:rPr lang="en-US" altLang="zh-CN">
                <a:solidFill>
                  <a:srgbClr val="008000"/>
                </a:solidFill>
              </a:rPr>
              <a:t>ASCII</a:t>
            </a:r>
            <a:r>
              <a:rPr lang="zh-CN" altLang="en-US">
                <a:solidFill>
                  <a:srgbClr val="008000"/>
                </a:solidFill>
              </a:rPr>
              <a:t>代码是</a:t>
            </a:r>
            <a:r>
              <a:rPr lang="en-US" altLang="zh-CN">
                <a:solidFill>
                  <a:srgbClr val="008000"/>
                </a:solidFill>
              </a:rPr>
              <a:t>63</a:t>
            </a:r>
            <a:r>
              <a:rPr lang="zh-CN" altLang="en-US">
                <a:solidFill>
                  <a:srgbClr val="008000"/>
                </a:solidFill>
              </a:rPr>
              <a:t>，系统把整数</a:t>
            </a:r>
            <a:r>
              <a:rPr lang="en-US" altLang="zh-CN">
                <a:solidFill>
                  <a:srgbClr val="008000"/>
                </a:solidFill>
              </a:rPr>
              <a:t>63</a:t>
            </a:r>
            <a:r>
              <a:rPr lang="zh-CN" altLang="en-US">
                <a:solidFill>
                  <a:srgbClr val="008000"/>
                </a:solidFill>
              </a:rPr>
              <a:t>赋给变量</a:t>
            </a:r>
            <a:r>
              <a:rPr lang="en-US" altLang="zh-CN">
                <a:solidFill>
                  <a:srgbClr val="008000"/>
                </a:solidFill>
              </a:rPr>
              <a:t>c</a:t>
            </a:r>
            <a:r>
              <a:rPr lang="zh-CN" altLang="en-US">
                <a:solidFill>
                  <a:srgbClr val="008000"/>
                </a:solidFill>
              </a:rPr>
              <a:t>。</a:t>
            </a:r>
            <a:endParaRPr lang="en-US" altLang="zh-CN">
              <a:solidFill>
                <a:srgbClr val="008000"/>
              </a:solidFill>
            </a:endParaRPr>
          </a:p>
        </p:txBody>
      </p:sp>
      <p:pic>
        <p:nvPicPr>
          <p:cNvPr id="7" name="图片 6"/>
          <p:cNvPicPr>
            <a:picLocks noChangeAspect="1"/>
          </p:cNvPicPr>
          <p:nvPr/>
        </p:nvPicPr>
        <p:blipFill>
          <a:blip r:embed="rId1" cstate="print"/>
          <a:stretch>
            <a:fillRect/>
          </a:stretch>
        </p:blipFill>
        <p:spPr>
          <a:xfrm>
            <a:off x="2220559" y="4111544"/>
            <a:ext cx="4992622" cy="1408877"/>
          </a:xfrm>
          <a:prstGeom prst="rect">
            <a:avLst/>
          </a:prstGeom>
        </p:spPr>
      </p:pic>
      <p:sp>
        <p:nvSpPr>
          <p:cNvPr id="8" name="圆角矩形 7"/>
          <p:cNvSpPr/>
          <p:nvPr/>
        </p:nvSpPr>
        <p:spPr>
          <a:xfrm>
            <a:off x="0" y="3239958"/>
            <a:ext cx="8137761" cy="30901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err="1"/>
              <a:t>printf</a:t>
            </a:r>
            <a:r>
              <a:rPr lang="en-US" altLang="zh-CN" dirty="0"/>
              <a:t>("%d %c\n",</a:t>
            </a:r>
            <a:r>
              <a:rPr lang="en-US" altLang="zh-CN" dirty="0" err="1"/>
              <a:t>c,c</a:t>
            </a:r>
            <a:r>
              <a:rPr lang="en-US" altLang="zh-CN" dirty="0"/>
              <a:t>);	</a:t>
            </a:r>
            <a:endParaRPr lang="en-US" altLang="zh-CN" dirty="0">
              <a:solidFill>
                <a:srgbClr val="008000"/>
              </a:solidFill>
            </a:endParaRPr>
          </a:p>
        </p:txBody>
      </p:sp>
      <p:sp>
        <p:nvSpPr>
          <p:cNvPr id="9" name="文本框 8"/>
          <p:cNvSpPr txBox="1"/>
          <p:nvPr/>
        </p:nvSpPr>
        <p:spPr>
          <a:xfrm>
            <a:off x="2179319" y="3206167"/>
            <a:ext cx="6072051" cy="369332"/>
          </a:xfrm>
          <a:prstGeom prst="rect">
            <a:avLst/>
          </a:prstGeom>
          <a:noFill/>
        </p:spPr>
        <p:txBody>
          <a:bodyPr wrap="square">
            <a:spAutoFit/>
          </a:bodyPr>
          <a:lstStyle/>
          <a:p>
            <a:r>
              <a:rPr lang="en-US" altLang="zh-CN" dirty="0">
                <a:solidFill>
                  <a:srgbClr val="008000"/>
                </a:solidFill>
              </a:rPr>
              <a:t>//</a:t>
            </a:r>
            <a:r>
              <a:rPr lang="zh-CN" altLang="en-US" dirty="0">
                <a:solidFill>
                  <a:srgbClr val="008000"/>
                </a:solidFill>
              </a:rPr>
              <a:t>用“</a:t>
            </a:r>
            <a:r>
              <a:rPr lang="en-US" altLang="zh-CN" dirty="0">
                <a:solidFill>
                  <a:srgbClr val="008000"/>
                </a:solidFill>
              </a:rPr>
              <a:t>%d”</a:t>
            </a:r>
            <a:r>
              <a:rPr lang="zh-CN" altLang="en-US" dirty="0">
                <a:solidFill>
                  <a:srgbClr val="008000"/>
                </a:solidFill>
              </a:rPr>
              <a:t>格式输出十进制整数</a:t>
            </a:r>
            <a:r>
              <a:rPr lang="en-US" altLang="zh-CN" dirty="0">
                <a:solidFill>
                  <a:srgbClr val="008000"/>
                </a:solidFill>
              </a:rPr>
              <a:t>63</a:t>
            </a:r>
            <a:r>
              <a:rPr lang="zh-CN" altLang="en-US" dirty="0">
                <a:solidFill>
                  <a:srgbClr val="008000"/>
                </a:solidFill>
              </a:rPr>
              <a:t>，用“</a:t>
            </a:r>
            <a:r>
              <a:rPr lang="en-US" altLang="zh-CN" dirty="0">
                <a:solidFill>
                  <a:srgbClr val="008000"/>
                </a:solidFill>
              </a:rPr>
              <a:t>%c”</a:t>
            </a:r>
            <a:r>
              <a:rPr lang="zh-CN" altLang="en-US" dirty="0">
                <a:solidFill>
                  <a:srgbClr val="008000"/>
                </a:solidFill>
              </a:rPr>
              <a:t>格式输出字符</a:t>
            </a:r>
            <a:r>
              <a:rPr lang="en-US" altLang="zh-CN" dirty="0">
                <a:solidFill>
                  <a:srgbClr val="008000"/>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浮点型数据</a:t>
            </a:r>
            <a:endParaRPr lang="zh-CN" altLang="en-US"/>
          </a:p>
        </p:txBody>
      </p:sp>
      <p:sp>
        <p:nvSpPr>
          <p:cNvPr id="3" name="文本框 2"/>
          <p:cNvSpPr txBox="1"/>
          <p:nvPr/>
        </p:nvSpPr>
        <p:spPr>
          <a:xfrm>
            <a:off x="16565" y="1490633"/>
            <a:ext cx="7046844" cy="400110"/>
          </a:xfrm>
          <a:prstGeom prst="rect">
            <a:avLst/>
          </a:prstGeom>
          <a:noFill/>
        </p:spPr>
        <p:txBody>
          <a:bodyPr wrap="square" rtlCol="0">
            <a:spAutoFit/>
          </a:bodyPr>
          <a:lstStyle/>
          <a:p>
            <a:pPr algn="dist"/>
            <a:r>
              <a:rPr lang="en-US" altLang="zh-CN" sz="2000">
                <a:solidFill>
                  <a:schemeClr val="accent1"/>
                </a:solidFill>
              </a:rPr>
              <a:t>3.14159=3.14159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0</a:t>
            </a:r>
            <a:r>
              <a:rPr lang="en-US" altLang="zh-CN" sz="2000">
                <a:solidFill>
                  <a:schemeClr val="accent1"/>
                </a:solidFill>
              </a:rPr>
              <a:t>=0.314159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1</a:t>
            </a:r>
            <a:r>
              <a:rPr lang="en-US" altLang="zh-CN" sz="2000">
                <a:solidFill>
                  <a:schemeClr val="accent1"/>
                </a:solidFill>
              </a:rPr>
              <a:t>=314.159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6565" y="1890743"/>
            <a:ext cx="9581322"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由于小数点位置可以浮动，所以实数的指数形式称为</a:t>
            </a:r>
            <a:r>
              <a:rPr lang="zh-CN" altLang="en-US" b="1" dirty="0">
                <a:solidFill>
                  <a:schemeClr val="tx1">
                    <a:lumMod val="75000"/>
                    <a:lumOff val="25000"/>
                  </a:schemeClr>
                </a:solidFill>
              </a:rPr>
              <a:t>浮点数</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浮点数类型包括</a:t>
            </a:r>
            <a:r>
              <a:rPr lang="en-US" altLang="zh-CN" dirty="0">
                <a:solidFill>
                  <a:schemeClr val="tx1">
                    <a:lumMod val="75000"/>
                    <a:lumOff val="25000"/>
                  </a:schemeClr>
                </a:solidFill>
              </a:rPr>
              <a:t>float(</a:t>
            </a:r>
            <a:r>
              <a:rPr lang="zh-CN" altLang="en-US" dirty="0">
                <a:solidFill>
                  <a:schemeClr val="tx1">
                    <a:lumMod val="75000"/>
                    <a:lumOff val="25000"/>
                  </a:schemeClr>
                </a:solidFill>
              </a:rPr>
              <a:t>单精度浮点型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double(</a:t>
            </a:r>
            <a:r>
              <a:rPr lang="zh-CN" altLang="en-US" dirty="0">
                <a:solidFill>
                  <a:schemeClr val="tx1">
                    <a:lumMod val="75000"/>
                    <a:lumOff val="25000"/>
                  </a:schemeClr>
                </a:solidFill>
              </a:rPr>
              <a:t>双精度浮点型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long double(</a:t>
            </a:r>
            <a:r>
              <a:rPr lang="zh-CN" altLang="en-US" dirty="0">
                <a:solidFill>
                  <a:schemeClr val="tx1">
                    <a:lumMod val="75000"/>
                    <a:lumOff val="25000"/>
                  </a:schemeClr>
                </a:solidFill>
              </a:rPr>
              <a:t>长双精度浮点型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endParaRPr lang="zh-CN" altLang="en-US" dirty="0">
              <a:solidFill>
                <a:schemeClr val="tx1">
                  <a:lumMod val="75000"/>
                  <a:lumOff val="25000"/>
                </a:schemeClr>
              </a:solidFill>
            </a:endParaRPr>
          </a:p>
          <a:p>
            <a:pPr>
              <a:lnSpc>
                <a:spcPct val="150000"/>
              </a:lnSpc>
            </a:pPr>
            <a:endParaRPr lang="zh-CN" altLang="en-US" dirty="0">
              <a:solidFill>
                <a:schemeClr val="tx1">
                  <a:lumMod val="75000"/>
                  <a:lumOff val="25000"/>
                </a:schemeClr>
              </a:solidFill>
            </a:endParaRPr>
          </a:p>
        </p:txBody>
      </p:sp>
      <p:graphicFrame>
        <p:nvGraphicFramePr>
          <p:cNvPr id="9" name="表格 8"/>
          <p:cNvGraphicFramePr>
            <a:graphicFrameLocks noGrp="1"/>
          </p:cNvGraphicFramePr>
          <p:nvPr/>
        </p:nvGraphicFramePr>
        <p:xfrm>
          <a:off x="573154" y="3429626"/>
          <a:ext cx="2216426" cy="370840"/>
        </p:xfrm>
        <a:graphic>
          <a:graphicData uri="http://schemas.openxmlformats.org/drawingml/2006/table">
            <a:tbl>
              <a:tblPr firstRow="1" bandRow="1">
                <a:tableStyleId>{5C22544A-7EE6-4342-B048-85BDC9FD1C3A}</a:tableStyleId>
              </a:tblPr>
              <a:tblGrid>
                <a:gridCol w="319611"/>
                <a:gridCol w="1625842"/>
                <a:gridCol w="270973"/>
              </a:tblGrid>
              <a:tr h="370840">
                <a:tc>
                  <a:txBody>
                    <a:bodyPr/>
                    <a:lstStyle/>
                    <a:p>
                      <a:pPr algn="dist"/>
                      <a:r>
                        <a:rPr lang="en-US" altLang="zh-CN"/>
                        <a:t>+</a:t>
                      </a:r>
                      <a:endParaRPr lang="zh-CN" altLang="en-US"/>
                    </a:p>
                  </a:txBody>
                  <a:tcPr/>
                </a:tc>
                <a:tc>
                  <a:txBody>
                    <a:bodyPr/>
                    <a:lstStyle/>
                    <a:p>
                      <a:pPr algn="dist"/>
                      <a:r>
                        <a:rPr lang="en-US" altLang="zh-CN"/>
                        <a:t>.314159</a:t>
                      </a:r>
                      <a:endParaRPr lang="zh-CN" altLang="en-US"/>
                    </a:p>
                  </a:txBody>
                  <a:tcPr/>
                </a:tc>
                <a:tc>
                  <a:txBody>
                    <a:bodyPr/>
                    <a:lstStyle/>
                    <a:p>
                      <a:pPr algn="dist"/>
                      <a:r>
                        <a:rPr lang="en-US" altLang="zh-CN"/>
                        <a:t>1</a:t>
                      </a:r>
                      <a:endParaRPr lang="zh-CN" altLang="en-US"/>
                    </a:p>
                  </a:txBody>
                  <a:tcPr/>
                </a:tc>
              </a:tr>
            </a:tbl>
          </a:graphicData>
        </a:graphic>
      </p:graphicFrame>
      <p:cxnSp>
        <p:nvCxnSpPr>
          <p:cNvPr id="11" name="直接箭头连接符 10"/>
          <p:cNvCxnSpPr/>
          <p:nvPr/>
        </p:nvCxnSpPr>
        <p:spPr>
          <a:xfrm flipV="1">
            <a:off x="732181" y="3800467"/>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805608" y="3800467"/>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630555" y="3800467"/>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4068" y="4120045"/>
            <a:ext cx="2703444" cy="338554"/>
          </a:xfrm>
          <a:prstGeom prst="rect">
            <a:avLst/>
          </a:prstGeom>
          <a:solidFill>
            <a:schemeClr val="bg1"/>
          </a:solidFill>
        </p:spPr>
        <p:txBody>
          <a:bodyPr wrap="square" rtlCol="0">
            <a:spAutoFit/>
          </a:bodyPr>
          <a:lstStyle/>
          <a:p>
            <a:r>
              <a:rPr lang="zh-CN" altLang="en-US" sz="1600"/>
              <a:t>数符</a:t>
            </a:r>
            <a:r>
              <a:rPr lang="en-US" altLang="zh-CN" sz="1600"/>
              <a:t>	</a:t>
            </a:r>
            <a:r>
              <a:rPr lang="zh-CN" altLang="en-US" sz="1600"/>
              <a:t>小数部分</a:t>
            </a:r>
            <a:r>
              <a:rPr lang="en-US" altLang="zh-CN" sz="1600"/>
              <a:t>	  </a:t>
            </a:r>
            <a:r>
              <a:rPr lang="zh-CN" altLang="en-US" sz="1600"/>
              <a:t>指数</a:t>
            </a:r>
            <a:endParaRPr lang="zh-CN" altLang="en-US" sz="1600"/>
          </a:p>
        </p:txBody>
      </p:sp>
      <p:sp>
        <p:nvSpPr>
          <p:cNvPr id="15" name="文本框 14"/>
          <p:cNvSpPr txBox="1"/>
          <p:nvPr/>
        </p:nvSpPr>
        <p:spPr>
          <a:xfrm>
            <a:off x="424068" y="4840328"/>
            <a:ext cx="5088835" cy="338554"/>
          </a:xfrm>
          <a:prstGeom prst="rect">
            <a:avLst/>
          </a:prstGeom>
          <a:solidFill>
            <a:schemeClr val="bg1"/>
          </a:solidFill>
        </p:spPr>
        <p:txBody>
          <a:bodyPr wrap="square" rtlCol="0">
            <a:spAutoFit/>
          </a:bodyPr>
          <a:lstStyle/>
          <a:p>
            <a:r>
              <a:rPr lang="en-US" altLang="zh-CN" sz="1600"/>
              <a:t>   +	.314159	  10</a:t>
            </a:r>
            <a:r>
              <a:rPr lang="en-US" altLang="zh-CN" sz="1600" baseline="30000"/>
              <a:t>1		</a:t>
            </a:r>
            <a:r>
              <a:rPr lang="en-US" altLang="zh-CN" sz="1600"/>
              <a:t>3.14159</a:t>
            </a:r>
            <a:endParaRPr lang="zh-CN" altLang="en-US" sz="1600" baseline="30000"/>
          </a:p>
        </p:txBody>
      </p:sp>
      <p:cxnSp>
        <p:nvCxnSpPr>
          <p:cNvPr id="17" name="直接箭头连接符 16"/>
          <p:cNvCxnSpPr/>
          <p:nvPr/>
        </p:nvCxnSpPr>
        <p:spPr>
          <a:xfrm>
            <a:off x="3665276" y="500960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4474816" y="3298009"/>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endParaRPr lang="zh-CN" altLang="en-US" sz="2000">
              <a:solidFill>
                <a:srgbClr val="FEFFFF"/>
              </a:solidFill>
            </a:endParaRPr>
          </a:p>
        </p:txBody>
      </p:sp>
      <p:sp>
        <p:nvSpPr>
          <p:cNvPr id="19" name="MH_SubTitle_1"/>
          <p:cNvSpPr/>
          <p:nvPr>
            <p:custDataLst>
              <p:tags r:id="rId2"/>
            </p:custDataLst>
          </p:nvPr>
        </p:nvSpPr>
        <p:spPr>
          <a:xfrm>
            <a:off x="5249517" y="3298009"/>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endParaRPr lang="zh-CN" altLang="en-US" sz="1600">
              <a:solidFill>
                <a:schemeClr val="tx1">
                  <a:lumMod val="75000"/>
                  <a:lumOff val="25000"/>
                </a:schemeClr>
              </a:solidFill>
            </a:endParaRPr>
          </a:p>
        </p:txBody>
      </p:sp>
      <p:sp>
        <p:nvSpPr>
          <p:cNvPr id="20" name="MH_Other_2"/>
          <p:cNvSpPr/>
          <p:nvPr>
            <p:custDataLst>
              <p:tags r:id="rId3"/>
            </p:custDataLst>
          </p:nvPr>
        </p:nvSpPr>
        <p:spPr>
          <a:xfrm rot="16200000">
            <a:off x="8575675" y="555596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实型数据</a:t>
            </a:r>
            <a:endParaRPr lang="zh-CN" altLang="en-US"/>
          </a:p>
        </p:txBody>
      </p:sp>
      <p:graphicFrame>
        <p:nvGraphicFramePr>
          <p:cNvPr id="4" name="表格 3"/>
          <p:cNvGraphicFramePr>
            <a:graphicFrameLocks noGrp="1"/>
          </p:cNvGraphicFramePr>
          <p:nvPr/>
        </p:nvGraphicFramePr>
        <p:xfrm>
          <a:off x="38652" y="2061448"/>
          <a:ext cx="9066696" cy="2510155"/>
        </p:xfrm>
        <a:graphic>
          <a:graphicData uri="http://schemas.openxmlformats.org/drawingml/2006/table">
            <a:tbl>
              <a:tblPr firstRow="1">
                <a:tableStyleId>{5C22544A-7EE6-4342-B048-85BDC9FD1C3A}</a:tableStyleId>
              </a:tblPr>
              <a:tblGrid>
                <a:gridCol w="1649896"/>
                <a:gridCol w="1013791"/>
                <a:gridCol w="1351722"/>
                <a:gridCol w="5051287"/>
              </a:tblGrid>
              <a:tr h="370840">
                <a:tc>
                  <a:txBody>
                    <a:bodyPr/>
                    <a:lstStyle/>
                    <a:p>
                      <a:pPr algn="ctr">
                        <a:lnSpc>
                          <a:spcPct val="150000"/>
                        </a:lnSpc>
                      </a:pPr>
                      <a:r>
                        <a:rPr lang="zh-CN" altLang="en-US" sz="2000"/>
                        <a:t>类型</a:t>
                      </a:r>
                      <a:endParaRPr lang="zh-CN" altLang="en-US" sz="2000"/>
                    </a:p>
                  </a:txBody>
                  <a:tcPr anchor="ctr"/>
                </a:tc>
                <a:tc>
                  <a:txBody>
                    <a:bodyPr/>
                    <a:lstStyle/>
                    <a:p>
                      <a:pPr algn="ctr">
                        <a:lnSpc>
                          <a:spcPct val="150000"/>
                        </a:lnSpc>
                      </a:pPr>
                      <a:r>
                        <a:rPr lang="zh-CN" altLang="en-US" sz="2000"/>
                        <a:t>字节数</a:t>
                      </a:r>
                      <a:endParaRPr lang="zh-CN" altLang="en-US" sz="2000"/>
                    </a:p>
                  </a:txBody>
                  <a:tcPr anchor="ctr"/>
                </a:tc>
                <a:tc>
                  <a:txBody>
                    <a:bodyPr/>
                    <a:lstStyle/>
                    <a:p>
                      <a:pPr algn="ctr">
                        <a:lnSpc>
                          <a:spcPct val="150000"/>
                        </a:lnSpc>
                      </a:pPr>
                      <a:r>
                        <a:rPr lang="zh-CN" altLang="en-US" sz="2000"/>
                        <a:t>有效数字</a:t>
                      </a:r>
                      <a:endParaRPr lang="zh-CN" altLang="en-US" sz="2000"/>
                    </a:p>
                  </a:txBody>
                  <a:tcPr anchor="ctr"/>
                </a:tc>
                <a:tc>
                  <a:txBody>
                    <a:bodyPr/>
                    <a:lstStyle/>
                    <a:p>
                      <a:pPr algn="ctr">
                        <a:lnSpc>
                          <a:spcPct val="150000"/>
                        </a:lnSpc>
                      </a:pPr>
                      <a:r>
                        <a:rPr lang="zh-CN" altLang="en-US" sz="2000"/>
                        <a:t>数值范围（绝对值）</a:t>
                      </a:r>
                      <a:endParaRPr lang="zh-CN" altLang="en-US" sz="2000"/>
                    </a:p>
                  </a:txBody>
                  <a:tcPr anchor="ctr"/>
                </a:tc>
              </a:tr>
              <a:tr h="370840">
                <a:tc>
                  <a:txBody>
                    <a:bodyPr/>
                    <a:lstStyle/>
                    <a:p>
                      <a:pPr algn="ctr">
                        <a:lnSpc>
                          <a:spcPct val="150000"/>
                        </a:lnSpc>
                      </a:pPr>
                      <a:r>
                        <a:rPr lang="en-US" altLang="zh-CN" sz="2000"/>
                        <a:t>float</a:t>
                      </a:r>
                      <a:endParaRPr lang="zh-CN" altLang="en-US" sz="2000"/>
                    </a:p>
                  </a:txBody>
                  <a:tcPr anchor="ctr"/>
                </a:tc>
                <a:tc>
                  <a:txBody>
                    <a:bodyPr/>
                    <a:lstStyle/>
                    <a:p>
                      <a:pPr algn="ctr">
                        <a:lnSpc>
                          <a:spcPct val="150000"/>
                        </a:lnSpc>
                      </a:pPr>
                      <a:r>
                        <a:rPr lang="en-US" altLang="zh-CN" sz="2000"/>
                        <a:t>4</a:t>
                      </a:r>
                      <a:endParaRPr lang="zh-CN" altLang="en-US" sz="2000"/>
                    </a:p>
                  </a:txBody>
                  <a:tcPr anchor="ctr"/>
                </a:tc>
                <a:tc>
                  <a:txBody>
                    <a:bodyPr/>
                    <a:lstStyle/>
                    <a:p>
                      <a:pPr algn="ctr">
                        <a:lnSpc>
                          <a:spcPct val="150000"/>
                        </a:lnSpc>
                      </a:pPr>
                      <a:r>
                        <a:rPr lang="en-US" altLang="zh-CN" sz="2000"/>
                        <a:t>6</a:t>
                      </a:r>
                      <a:endParaRPr lang="zh-CN" altLang="en-US" sz="2000"/>
                    </a:p>
                  </a:txBody>
                  <a:tcPr anchor="ctr"/>
                </a:tc>
                <a:tc>
                  <a:txBody>
                    <a:bodyPr/>
                    <a:lstStyle/>
                    <a:p>
                      <a:pPr algn="dist">
                        <a:lnSpc>
                          <a:spcPct val="150000"/>
                        </a:lnSpc>
                      </a:pPr>
                      <a:r>
                        <a:rPr lang="en-US" altLang="zh-CN" sz="2000"/>
                        <a:t>0</a:t>
                      </a:r>
                      <a:r>
                        <a:rPr lang="zh-CN" altLang="en-US" sz="2000"/>
                        <a:t>以及</a:t>
                      </a:r>
                      <a:r>
                        <a:rPr lang="en-US" altLang="zh-CN" sz="2000"/>
                        <a:t>1.2</a:t>
                      </a:r>
                      <a:r>
                        <a:rPr lang="zh-CN" altLang="en-US" sz="2000"/>
                        <a:t>*</a:t>
                      </a:r>
                      <a:r>
                        <a:rPr lang="en-US" altLang="zh-CN" sz="2000"/>
                        <a:t>10</a:t>
                      </a:r>
                      <a:r>
                        <a:rPr lang="en-US" altLang="zh-CN" sz="2000" baseline="30000"/>
                        <a:t>-38</a:t>
                      </a:r>
                      <a:r>
                        <a:rPr lang="en-US" altLang="zh-CN" sz="2000"/>
                        <a:t>~3.4</a:t>
                      </a:r>
                      <a:r>
                        <a:rPr lang="zh-CN" altLang="en-US" sz="2000"/>
                        <a:t>*</a:t>
                      </a:r>
                      <a:r>
                        <a:rPr lang="en-US" altLang="zh-CN" sz="2000"/>
                        <a:t>10</a:t>
                      </a:r>
                      <a:r>
                        <a:rPr lang="en-US" altLang="zh-CN" sz="2000" baseline="30000"/>
                        <a:t>38</a:t>
                      </a:r>
                      <a:endParaRPr lang="zh-CN" altLang="en-US" sz="2000" baseline="30000"/>
                    </a:p>
                  </a:txBody>
                  <a:tcPr marL="900000" marR="900000" anchor="ctr"/>
                </a:tc>
              </a:tr>
              <a:tr h="370840">
                <a:tc>
                  <a:txBody>
                    <a:bodyPr/>
                    <a:lstStyle/>
                    <a:p>
                      <a:pPr algn="ctr">
                        <a:lnSpc>
                          <a:spcPct val="150000"/>
                        </a:lnSpc>
                      </a:pPr>
                      <a:r>
                        <a:rPr lang="en-US" altLang="zh-CN" sz="2000"/>
                        <a:t>double</a:t>
                      </a:r>
                      <a:endParaRPr lang="zh-CN" altLang="en-US" sz="2000"/>
                    </a:p>
                  </a:txBody>
                  <a:tcPr anchor="ctr"/>
                </a:tc>
                <a:tc>
                  <a:txBody>
                    <a:bodyPr/>
                    <a:lstStyle/>
                    <a:p>
                      <a:pPr algn="ctr">
                        <a:lnSpc>
                          <a:spcPct val="150000"/>
                        </a:lnSpc>
                      </a:pPr>
                      <a:r>
                        <a:rPr lang="en-US" altLang="zh-CN" sz="2000"/>
                        <a:t>8</a:t>
                      </a:r>
                      <a:endParaRPr lang="zh-CN" altLang="en-US" sz="2000"/>
                    </a:p>
                  </a:txBody>
                  <a:tcPr anchor="ctr"/>
                </a:tc>
                <a:tc>
                  <a:txBody>
                    <a:bodyPr/>
                    <a:lstStyle/>
                    <a:p>
                      <a:pPr algn="ctr">
                        <a:lnSpc>
                          <a:spcPct val="150000"/>
                        </a:lnSpc>
                      </a:pPr>
                      <a:r>
                        <a:rPr lang="en-US" altLang="zh-CN" sz="200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tr>
              <a:tr h="370840">
                <a:tc rowSpan="2">
                  <a:txBody>
                    <a:bodyPr/>
                    <a:lstStyle/>
                    <a:p>
                      <a:pPr algn="ctr">
                        <a:lnSpc>
                          <a:spcPct val="150000"/>
                        </a:lnSpc>
                      </a:pPr>
                      <a:r>
                        <a:rPr lang="en-US" altLang="zh-CN" sz="2000"/>
                        <a:t>long double</a:t>
                      </a:r>
                      <a:endParaRPr lang="zh-CN" altLang="en-US" sz="2000"/>
                    </a:p>
                  </a:txBody>
                  <a:tcPr anchor="ctr"/>
                </a:tc>
                <a:tc>
                  <a:txBody>
                    <a:bodyPr/>
                    <a:lstStyle/>
                    <a:p>
                      <a:pPr algn="ctr">
                        <a:lnSpc>
                          <a:spcPct val="150000"/>
                        </a:lnSpc>
                      </a:pPr>
                      <a:r>
                        <a:rPr lang="en-US" altLang="zh-CN" sz="2000"/>
                        <a:t>8</a:t>
                      </a:r>
                      <a:endParaRPr lang="zh-CN" altLang="en-US" sz="2000"/>
                    </a:p>
                  </a:txBody>
                  <a:tcPr anchor="ctr"/>
                </a:tc>
                <a:tc>
                  <a:txBody>
                    <a:bodyPr/>
                    <a:lstStyle/>
                    <a:p>
                      <a:pPr algn="ctr">
                        <a:lnSpc>
                          <a:spcPct val="150000"/>
                        </a:lnSpc>
                      </a:pPr>
                      <a:r>
                        <a:rPr lang="en-US" altLang="zh-CN" sz="200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tr>
              <a:tr h="370840">
                <a:tc vMerge="1">
                  <a:tcPr/>
                </a:tc>
                <a:tc>
                  <a:txBody>
                    <a:bodyPr/>
                    <a:lstStyle/>
                    <a:p>
                      <a:pPr algn="ctr">
                        <a:lnSpc>
                          <a:spcPct val="150000"/>
                        </a:lnSpc>
                      </a:pPr>
                      <a:r>
                        <a:rPr lang="en-US" altLang="zh-CN" sz="2000"/>
                        <a:t>16</a:t>
                      </a:r>
                      <a:endParaRPr lang="zh-CN" altLang="en-US" sz="2000"/>
                    </a:p>
                  </a:txBody>
                  <a:tcPr anchor="ctr"/>
                </a:tc>
                <a:tc>
                  <a:txBody>
                    <a:bodyPr/>
                    <a:lstStyle/>
                    <a:p>
                      <a:pPr algn="ctr">
                        <a:lnSpc>
                          <a:spcPct val="150000"/>
                        </a:lnSpc>
                      </a:pPr>
                      <a:r>
                        <a:rPr lang="en-US" altLang="zh-CN" sz="200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defRPr/>
                      </a:pPr>
                      <a:r>
                        <a:rPr lang="en-US" altLang="zh-CN" sz="2000"/>
                        <a:t>0</a:t>
                      </a:r>
                      <a:r>
                        <a:rPr lang="zh-CN" altLang="en-US" sz="2000"/>
                        <a:t>以及</a:t>
                      </a:r>
                      <a:r>
                        <a:rPr lang="en-US" altLang="zh-CN" sz="2000"/>
                        <a:t>3.4</a:t>
                      </a:r>
                      <a:r>
                        <a:rPr lang="zh-CN" altLang="en-US" sz="2000"/>
                        <a:t>*</a:t>
                      </a:r>
                      <a:r>
                        <a:rPr lang="en-US" altLang="zh-CN" sz="2000"/>
                        <a:t>10</a:t>
                      </a:r>
                      <a:r>
                        <a:rPr lang="en-US" altLang="zh-CN" sz="2000" baseline="30000"/>
                        <a:t>-4932</a:t>
                      </a:r>
                      <a:r>
                        <a:rPr lang="en-US" altLang="zh-CN" sz="2000"/>
                        <a:t>~1.1</a:t>
                      </a:r>
                      <a:r>
                        <a:rPr lang="zh-CN" altLang="en-US" sz="2000"/>
                        <a:t>*</a:t>
                      </a:r>
                      <a:r>
                        <a:rPr lang="en-US" altLang="zh-CN" sz="2000"/>
                        <a:t>10</a:t>
                      </a:r>
                      <a:r>
                        <a:rPr lang="en-US" altLang="zh-CN" sz="2000" baseline="30000"/>
                        <a:t>4932</a:t>
                      </a:r>
                      <a:endParaRPr lang="zh-CN" altLang="en-US" sz="2000" baseline="30000"/>
                    </a:p>
                  </a:txBody>
                  <a:tcPr marL="900000" marR="90000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4542" y="272047"/>
            <a:ext cx="7886700" cy="1325563"/>
          </a:xfrm>
        </p:spPr>
        <p:txBody>
          <a:bodyPr/>
          <a:lstStyle/>
          <a:p>
            <a:r>
              <a:rPr lang="zh-CN" altLang="en-US" dirty="0"/>
              <a:t>如何确定常量的类型</a:t>
            </a:r>
            <a:endParaRPr lang="zh-CN" altLang="en-US" dirty="0"/>
          </a:p>
        </p:txBody>
      </p:sp>
      <p:sp>
        <p:nvSpPr>
          <p:cNvPr id="3" name="内容占位符 2"/>
          <p:cNvSpPr>
            <a:spLocks noGrp="1"/>
          </p:cNvSpPr>
          <p:nvPr>
            <p:ph idx="1"/>
          </p:nvPr>
        </p:nvSpPr>
        <p:spPr>
          <a:xfrm>
            <a:off x="0" y="3705215"/>
            <a:ext cx="8341242" cy="2674319"/>
          </a:xfrm>
        </p:spPr>
        <p:txBody>
          <a:bodyPr>
            <a:normAutofit/>
          </a:bodyPr>
          <a:lstStyle/>
          <a:p>
            <a:pPr>
              <a:lnSpc>
                <a:spcPct val="100000"/>
              </a:lnSpc>
            </a:pPr>
            <a:r>
              <a:rPr lang="zh-CN" altLang="en-US" sz="2000" dirty="0">
                <a:latin typeface="+mn-ea"/>
                <a:ea typeface="+mn-ea"/>
              </a:rPr>
              <a:t>从常量的表示形式即可以判定其类型。</a:t>
            </a:r>
            <a:endParaRPr lang="en-US" altLang="zh-CN" sz="2000" dirty="0">
              <a:latin typeface="+mn-ea"/>
              <a:ea typeface="+mn-ea"/>
            </a:endParaRPr>
          </a:p>
          <a:p>
            <a:pPr>
              <a:lnSpc>
                <a:spcPct val="100000"/>
              </a:lnSpc>
            </a:pPr>
            <a:r>
              <a:rPr lang="zh-CN" altLang="en-US" sz="2000" dirty="0">
                <a:latin typeface="+mn-ea"/>
                <a:ea typeface="+mn-ea"/>
              </a:rPr>
              <a:t>不带小数点的数值是整型常量，但应注意其有效范围。</a:t>
            </a:r>
            <a:endParaRPr lang="en-US" altLang="zh-CN" sz="2000" dirty="0">
              <a:latin typeface="+mn-ea"/>
              <a:ea typeface="+mn-ea"/>
            </a:endParaRPr>
          </a:p>
          <a:p>
            <a:pPr>
              <a:lnSpc>
                <a:spcPct val="100000"/>
              </a:lnSpc>
            </a:pPr>
            <a:r>
              <a:rPr lang="zh-CN" altLang="en-US" sz="2000" dirty="0">
                <a:latin typeface="+mn-ea"/>
                <a:ea typeface="+mn-ea"/>
              </a:rPr>
              <a:t>在一个整数的末尾加大写字母</a:t>
            </a:r>
            <a:r>
              <a:rPr lang="en-US" altLang="zh-CN" sz="2000" dirty="0">
                <a:latin typeface="+mn-ea"/>
                <a:ea typeface="+mn-ea"/>
              </a:rPr>
              <a:t>L</a:t>
            </a:r>
            <a:r>
              <a:rPr lang="zh-CN" altLang="en-US" sz="2000" dirty="0">
                <a:latin typeface="+mn-ea"/>
                <a:ea typeface="+mn-ea"/>
              </a:rPr>
              <a:t>或小写字母</a:t>
            </a:r>
            <a:r>
              <a:rPr lang="en-US" altLang="zh-CN" sz="2000" dirty="0">
                <a:latin typeface="+mn-ea"/>
                <a:ea typeface="+mn-ea"/>
              </a:rPr>
              <a:t>l</a:t>
            </a:r>
            <a:r>
              <a:rPr lang="zh-CN" altLang="en-US" sz="2000" dirty="0">
                <a:latin typeface="+mn-ea"/>
                <a:ea typeface="+mn-ea"/>
              </a:rPr>
              <a:t>，表示它是长整型</a:t>
            </a:r>
            <a:r>
              <a:rPr lang="en-US" altLang="zh-CN" sz="2000" dirty="0">
                <a:latin typeface="+mn-ea"/>
                <a:ea typeface="+mn-ea"/>
              </a:rPr>
              <a:t>(long int)</a:t>
            </a:r>
            <a:r>
              <a:rPr lang="zh-CN" altLang="en-US" sz="2000" dirty="0">
                <a:latin typeface="+mn-ea"/>
                <a:ea typeface="+mn-ea"/>
              </a:rPr>
              <a:t>。</a:t>
            </a:r>
            <a:endParaRPr lang="en-US" altLang="zh-CN" sz="2000" dirty="0">
              <a:latin typeface="+mn-ea"/>
              <a:ea typeface="+mn-ea"/>
            </a:endParaRPr>
          </a:p>
          <a:p>
            <a:pPr>
              <a:lnSpc>
                <a:spcPct val="100000"/>
              </a:lnSpc>
            </a:pPr>
            <a:r>
              <a:rPr lang="zh-CN" altLang="en-US" sz="2000" dirty="0">
                <a:latin typeface="+mn-ea"/>
                <a:ea typeface="+mn-ea"/>
              </a:rPr>
              <a:t>凡以小数形式或指数形式出现的实数均是浮点型常量，在内存中都以指数形式存储。</a:t>
            </a:r>
            <a:endParaRPr lang="en-US" altLang="zh-CN" sz="2000" dirty="0">
              <a:latin typeface="+mn-ea"/>
              <a:ea typeface="+mn-ea"/>
            </a:endParaRPr>
          </a:p>
          <a:p>
            <a:pPr>
              <a:lnSpc>
                <a:spcPct val="100000"/>
              </a:lnSpc>
            </a:pPr>
            <a:r>
              <a:rPr lang="en-US" altLang="zh-CN" sz="2000" dirty="0">
                <a:latin typeface="+mn-ea"/>
                <a:ea typeface="+mn-ea"/>
              </a:rPr>
              <a:t>C</a:t>
            </a:r>
            <a:r>
              <a:rPr lang="zh-CN" altLang="en-US" sz="2000" dirty="0">
                <a:latin typeface="+mn-ea"/>
                <a:ea typeface="+mn-ea"/>
              </a:rPr>
              <a:t>编译系统把浮点型常量都按双精度处理，分配</a:t>
            </a:r>
            <a:r>
              <a:rPr lang="en-US" altLang="zh-CN" sz="2000" dirty="0">
                <a:latin typeface="+mn-ea"/>
                <a:ea typeface="+mn-ea"/>
              </a:rPr>
              <a:t>8</a:t>
            </a:r>
            <a:r>
              <a:rPr lang="zh-CN" altLang="en-US" sz="2000" dirty="0">
                <a:latin typeface="+mn-ea"/>
                <a:ea typeface="+mn-ea"/>
              </a:rPr>
              <a:t>个字节。</a:t>
            </a:r>
            <a:endParaRPr lang="zh-CN" altLang="en-US" sz="2000" dirty="0">
              <a:latin typeface="+mn-ea"/>
              <a:ea typeface="+mn-ea"/>
            </a:endParaRPr>
          </a:p>
        </p:txBody>
      </p:sp>
      <p:sp>
        <p:nvSpPr>
          <p:cNvPr id="4" name="矩形 3"/>
          <p:cNvSpPr/>
          <p:nvPr/>
        </p:nvSpPr>
        <p:spPr>
          <a:xfrm>
            <a:off x="2355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常量、变量与类型</a:t>
            </a:r>
            <a:endParaRPr lang="zh-CN" altLang="en-US"/>
          </a:p>
        </p:txBody>
      </p:sp>
      <p:sp>
        <p:nvSpPr>
          <p:cNvPr id="4" name="圆角矩形 3"/>
          <p:cNvSpPr/>
          <p:nvPr/>
        </p:nvSpPr>
        <p:spPr>
          <a:xfrm>
            <a:off x="49002" y="1432915"/>
            <a:ext cx="9045995" cy="72353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float a=3.14159;	</a:t>
            </a:r>
            <a:r>
              <a:rPr lang="en-US" altLang="zh-CN" dirty="0">
                <a:solidFill>
                  <a:srgbClr val="008000"/>
                </a:solidFill>
              </a:rPr>
              <a:t>//3.14159</a:t>
            </a:r>
            <a:r>
              <a:rPr lang="zh-CN" altLang="en-US" dirty="0">
                <a:solidFill>
                  <a:srgbClr val="008000"/>
                </a:solidFill>
              </a:rPr>
              <a:t>为双精度浮点常量，分配</a:t>
            </a:r>
            <a:r>
              <a:rPr lang="en-US" altLang="zh-CN" dirty="0">
                <a:solidFill>
                  <a:srgbClr val="008000"/>
                </a:solidFill>
              </a:rPr>
              <a:t>8</a:t>
            </a:r>
            <a:r>
              <a:rPr lang="zh-CN" altLang="en-US" dirty="0">
                <a:solidFill>
                  <a:srgbClr val="008000"/>
                </a:solidFill>
              </a:rPr>
              <a:t>个字节；</a:t>
            </a:r>
            <a:r>
              <a:rPr lang="en-US" altLang="zh-CN" dirty="0">
                <a:solidFill>
                  <a:srgbClr val="008000"/>
                </a:solidFill>
              </a:rPr>
              <a:t>a</a:t>
            </a:r>
            <a:r>
              <a:rPr lang="zh-CN" altLang="en-US" dirty="0">
                <a:solidFill>
                  <a:srgbClr val="008000"/>
                </a:solidFill>
              </a:rPr>
              <a:t>为</a:t>
            </a:r>
            <a:r>
              <a:rPr lang="en-US" altLang="zh-CN" dirty="0">
                <a:solidFill>
                  <a:srgbClr val="008000"/>
                </a:solidFill>
              </a:rPr>
              <a:t>float</a:t>
            </a:r>
            <a:r>
              <a:rPr lang="zh-CN" altLang="en-US" dirty="0">
                <a:solidFill>
                  <a:srgbClr val="008000"/>
                </a:solidFill>
              </a:rPr>
              <a:t>变量，分配</a:t>
            </a:r>
            <a:r>
              <a:rPr lang="en-US" altLang="zh-CN" dirty="0">
                <a:solidFill>
                  <a:srgbClr val="008000"/>
                </a:solidFill>
              </a:rPr>
              <a:t>4</a:t>
            </a:r>
            <a:r>
              <a:rPr lang="zh-CN" altLang="en-US" dirty="0">
                <a:solidFill>
                  <a:srgbClr val="008000"/>
                </a:solidFill>
              </a:rPr>
              <a:t>个字节</a:t>
            </a:r>
            <a:endParaRPr lang="en-US" altLang="zh-CN" dirty="0">
              <a:solidFill>
                <a:srgbClr val="008000"/>
              </a:solidFill>
            </a:endParaRPr>
          </a:p>
        </p:txBody>
      </p:sp>
      <p:sp>
        <p:nvSpPr>
          <p:cNvPr id="5" name="矩形 4"/>
          <p:cNvSpPr/>
          <p:nvPr/>
        </p:nvSpPr>
        <p:spPr>
          <a:xfrm>
            <a:off x="0" y="2088569"/>
            <a:ext cx="8578163" cy="1712135"/>
          </a:xfrm>
          <a:prstGeom prst="rect">
            <a:avLst/>
          </a:prstGeom>
        </p:spPr>
        <p:txBody>
          <a:bodyPr wrap="square">
            <a:spAutoFit/>
          </a:bodyPr>
          <a:lstStyle/>
          <a:p>
            <a:pPr>
              <a:lnSpc>
                <a:spcPct val="150000"/>
              </a:lnSpc>
            </a:pPr>
            <a:r>
              <a:rPr lang="zh-CN" altLang="en-US" dirty="0">
                <a:solidFill>
                  <a:schemeClr val="tx1">
                    <a:lumMod val="75000"/>
                    <a:lumOff val="25000"/>
                  </a:schemeClr>
                </a:solidFill>
              </a:rPr>
              <a:t>编译时系统会发出警告</a:t>
            </a:r>
            <a:r>
              <a:rPr lang="en-US" altLang="zh-CN" dirty="0">
                <a:solidFill>
                  <a:schemeClr val="tx1">
                    <a:lumMod val="75000"/>
                    <a:lumOff val="25000"/>
                  </a:schemeClr>
                </a:solidFill>
              </a:rPr>
              <a:t>(warning: truncation from ′const double′ </a:t>
            </a:r>
            <a:r>
              <a:rPr lang="en-US" altLang="zh-CN" dirty="0" err="1">
                <a:solidFill>
                  <a:schemeClr val="tx1">
                    <a:lumMod val="75000"/>
                    <a:lumOff val="25000"/>
                  </a:schemeClr>
                </a:solidFill>
              </a:rPr>
              <a:t>to′float</a:t>
            </a:r>
            <a:r>
              <a:rPr lang="en-US" altLang="zh-CN" dirty="0">
                <a:solidFill>
                  <a:schemeClr val="tx1">
                    <a:lumMod val="75000"/>
                    <a:lumOff val="25000"/>
                  </a:schemeClr>
                </a:solidFill>
              </a:rPr>
              <a:t>′)</a:t>
            </a:r>
            <a:r>
              <a:rPr lang="zh-CN" altLang="en-US" dirty="0">
                <a:solidFill>
                  <a:schemeClr val="tx1">
                    <a:lumMod val="75000"/>
                    <a:lumOff val="25000"/>
                  </a:schemeClr>
                </a:solidFill>
              </a:rPr>
              <a:t>，提醒用户注意这种转换可能损失精度</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一般不影响结果的正确性，但会影响结果的精度。</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可以在常量的末尾加专用字符，强制指定常量的类型：</a:t>
            </a:r>
            <a:endParaRPr lang="en-US" altLang="zh-CN" dirty="0">
              <a:solidFill>
                <a:schemeClr val="tx1">
                  <a:lumMod val="75000"/>
                  <a:lumOff val="25000"/>
                </a:schemeClr>
              </a:solidFill>
            </a:endParaRPr>
          </a:p>
        </p:txBody>
      </p:sp>
      <p:sp>
        <p:nvSpPr>
          <p:cNvPr id="6" name="圆角矩形 5"/>
          <p:cNvSpPr/>
          <p:nvPr/>
        </p:nvSpPr>
        <p:spPr>
          <a:xfrm>
            <a:off x="168965" y="3852729"/>
            <a:ext cx="851535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a=3.14159f;		</a:t>
            </a:r>
            <a:r>
              <a:rPr lang="en-US" altLang="zh-CN">
                <a:solidFill>
                  <a:srgbClr val="008000"/>
                </a:solidFill>
              </a:rPr>
              <a:t>//</a:t>
            </a:r>
            <a:r>
              <a:rPr lang="zh-CN" altLang="en-US">
                <a:solidFill>
                  <a:srgbClr val="008000"/>
                </a:solidFill>
              </a:rPr>
              <a:t>把此</a:t>
            </a:r>
            <a:r>
              <a:rPr lang="en-US" altLang="zh-CN">
                <a:solidFill>
                  <a:srgbClr val="008000"/>
                </a:solidFill>
              </a:rPr>
              <a:t>3.14159</a:t>
            </a:r>
            <a:r>
              <a:rPr lang="zh-CN" altLang="en-US">
                <a:solidFill>
                  <a:srgbClr val="008000"/>
                </a:solidFill>
              </a:rPr>
              <a:t>按单精度浮点常量处理，编译时不出现“警告”</a:t>
            </a:r>
            <a:endParaRPr lang="zh-CN" altLang="en-US">
              <a:solidFill>
                <a:srgbClr val="008000"/>
              </a:solidFill>
            </a:endParaRPr>
          </a:p>
          <a:p>
            <a:r>
              <a:rPr lang="en-US" altLang="zh-CN"/>
              <a:t>long double a = 1.23L;	</a:t>
            </a:r>
            <a:r>
              <a:rPr lang="en-US" altLang="zh-CN">
                <a:solidFill>
                  <a:srgbClr val="008000"/>
                </a:solidFill>
              </a:rPr>
              <a:t>//</a:t>
            </a:r>
            <a:r>
              <a:rPr lang="zh-CN" altLang="en-US">
                <a:solidFill>
                  <a:srgbClr val="008000"/>
                </a:solidFill>
              </a:rPr>
              <a:t>把此</a:t>
            </a:r>
            <a:r>
              <a:rPr lang="en-US" altLang="zh-CN">
                <a:solidFill>
                  <a:srgbClr val="008000"/>
                </a:solidFill>
              </a:rPr>
              <a:t>1.23</a:t>
            </a:r>
            <a:r>
              <a:rPr lang="zh-CN" altLang="en-US">
                <a:solidFill>
                  <a:srgbClr val="008000"/>
                </a:solidFill>
              </a:rPr>
              <a:t>作为</a:t>
            </a:r>
            <a:r>
              <a:rPr lang="en-US" altLang="zh-CN">
                <a:solidFill>
                  <a:srgbClr val="008000"/>
                </a:solidFill>
              </a:rPr>
              <a:t>long double</a:t>
            </a:r>
            <a:r>
              <a:rPr lang="zh-CN" altLang="en-US">
                <a:solidFill>
                  <a:srgbClr val="008000"/>
                </a:solidFill>
              </a:rPr>
              <a:t>型处理</a:t>
            </a:r>
            <a:endParaRPr lang="en-US" altLang="zh-CN">
              <a:solidFill>
                <a:srgbClr val="008000"/>
              </a:solidFill>
            </a:endParaRPr>
          </a:p>
        </p:txBody>
      </p:sp>
      <p:sp>
        <p:nvSpPr>
          <p:cNvPr id="7" name="矩形 6"/>
          <p:cNvSpPr/>
          <p:nvPr/>
        </p:nvSpPr>
        <p:spPr>
          <a:xfrm>
            <a:off x="0" y="4732232"/>
            <a:ext cx="8853280" cy="881139"/>
          </a:xfrm>
          <a:prstGeom prst="rect">
            <a:avLst/>
          </a:prstGeom>
        </p:spPr>
        <p:txBody>
          <a:bodyPr wrap="square">
            <a:spAutoFit/>
          </a:bodyPr>
          <a:lstStyle/>
          <a:p>
            <a:pPr>
              <a:lnSpc>
                <a:spcPct val="150000"/>
              </a:lnSpc>
            </a:pPr>
            <a:r>
              <a:rPr lang="zh-CN" altLang="en-US" dirty="0">
                <a:solidFill>
                  <a:schemeClr val="tx1">
                    <a:lumMod val="75000"/>
                    <a:lumOff val="25000"/>
                  </a:schemeClr>
                </a:solidFill>
              </a:rPr>
              <a:t>类型是变量的一个重要的属性。变量是具体存在的实体，占用存储单元</a:t>
            </a:r>
            <a:r>
              <a:rPr lang="en-US" altLang="zh-CN" dirty="0">
                <a:solidFill>
                  <a:schemeClr val="tx1">
                    <a:lumMod val="75000"/>
                    <a:lumOff val="25000"/>
                  </a:schemeClr>
                </a:solidFill>
              </a:rPr>
              <a:t>,</a:t>
            </a:r>
            <a:r>
              <a:rPr lang="zh-CN" altLang="en-US" dirty="0">
                <a:solidFill>
                  <a:schemeClr val="tx1">
                    <a:lumMod val="75000"/>
                    <a:lumOff val="25000"/>
                  </a:schemeClr>
                </a:solidFill>
              </a:rPr>
              <a:t>可以存放数据。而类型是变量的共性，是抽象的，不占用存储单元，不能用来存放数据。</a:t>
            </a:r>
            <a:endParaRPr lang="zh-CN" altLang="en-US" dirty="0">
              <a:solidFill>
                <a:schemeClr val="tx1">
                  <a:lumMod val="75000"/>
                  <a:lumOff val="25000"/>
                </a:schemeClr>
              </a:solidFill>
            </a:endParaRPr>
          </a:p>
        </p:txBody>
      </p:sp>
      <p:sp>
        <p:nvSpPr>
          <p:cNvPr id="8" name="圆角矩形 7"/>
          <p:cNvSpPr/>
          <p:nvPr/>
        </p:nvSpPr>
        <p:spPr>
          <a:xfrm>
            <a:off x="98005" y="5769336"/>
            <a:ext cx="885328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 a=3; 	</a:t>
            </a:r>
            <a:r>
              <a:rPr lang="en-US" altLang="zh-CN">
                <a:solidFill>
                  <a:srgbClr val="008000"/>
                </a:solidFill>
              </a:rPr>
              <a:t>//</a:t>
            </a:r>
            <a:r>
              <a:rPr lang="zh-CN" altLang="en-US">
                <a:solidFill>
                  <a:srgbClr val="008000"/>
                </a:solidFill>
              </a:rPr>
              <a:t>正确。对整型变量</a:t>
            </a:r>
            <a:r>
              <a:rPr lang="en-US" altLang="zh-CN">
                <a:solidFill>
                  <a:srgbClr val="008000"/>
                </a:solidFill>
              </a:rPr>
              <a:t>a</a:t>
            </a:r>
            <a:r>
              <a:rPr lang="zh-CN" altLang="en-US">
                <a:solidFill>
                  <a:srgbClr val="008000"/>
                </a:solidFill>
              </a:rPr>
              <a:t>赋值 </a:t>
            </a:r>
            <a:endParaRPr lang="zh-CN" altLang="en-US">
              <a:solidFill>
                <a:srgbClr val="008000"/>
              </a:solidFill>
            </a:endParaRPr>
          </a:p>
          <a:p>
            <a:r>
              <a:rPr lang="en-US" altLang="zh-CN" err="1"/>
              <a:t>int</a:t>
            </a:r>
            <a:r>
              <a:rPr lang="en-US" altLang="zh-CN"/>
              <a:t>=3;		</a:t>
            </a:r>
            <a:r>
              <a:rPr lang="en-US" altLang="zh-CN">
                <a:solidFill>
                  <a:srgbClr val="008000"/>
                </a:solidFill>
              </a:rPr>
              <a:t>//</a:t>
            </a:r>
            <a:r>
              <a:rPr lang="zh-CN" altLang="en-US">
                <a:solidFill>
                  <a:srgbClr val="008000"/>
                </a:solidFill>
              </a:rPr>
              <a:t>错误。不能对类型赋值</a:t>
            </a:r>
            <a:endParaRPr lang="en-US" altLang="zh-CN">
              <a:solidFill>
                <a:srgbClr val="008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运算符和表达式</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730" y="546575"/>
            <a:ext cx="1086775" cy="814985"/>
          </a:xfrm>
        </p:spPr>
        <p:txBody>
          <a:bodyPr>
            <a:normAutofit fontScale="90000"/>
          </a:bodyPr>
          <a:lstStyle/>
          <a:p>
            <a:r>
              <a:rPr lang="zh-CN" altLang="en-US" dirty="0"/>
              <a:t>运算符</a:t>
            </a:r>
            <a:endParaRPr lang="zh-CN" altLang="en-US" dirty="0"/>
          </a:p>
        </p:txBody>
      </p:sp>
      <p:grpSp>
        <p:nvGrpSpPr>
          <p:cNvPr id="72" name="组合 71"/>
          <p:cNvGrpSpPr/>
          <p:nvPr/>
        </p:nvGrpSpPr>
        <p:grpSpPr>
          <a:xfrm>
            <a:off x="1533115" y="365126"/>
            <a:ext cx="7126287" cy="502426"/>
            <a:chOff x="1119188" y="1342819"/>
            <a:chExt cx="7126287" cy="573911"/>
          </a:xfrm>
        </p:grpSpPr>
        <p:sp>
          <p:nvSpPr>
            <p:cNvPr id="5" name="MH_Other_1"/>
            <p:cNvSpPr/>
            <p:nvPr>
              <p:custDataLst>
                <p:tags r:id="rId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  </a:t>
              </a:r>
              <a:r>
                <a:rPr lang="zh-CN" altLang="en-US" b="1">
                  <a:solidFill>
                    <a:schemeClr val="tx1">
                      <a:lumMod val="65000"/>
                      <a:lumOff val="35000"/>
                    </a:schemeClr>
                  </a:solidFill>
                  <a:latin typeface="+mn-lt"/>
                  <a:ea typeface="+mn-ea"/>
                </a:rPr>
                <a:t>*  </a:t>
              </a:r>
              <a:r>
                <a:rPr lang="en-US" altLang="zh-CN" b="1">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1533114" y="831063"/>
            <a:ext cx="7128116" cy="498904"/>
            <a:chOff x="1229037" y="1944580"/>
            <a:chExt cx="7128116" cy="569888"/>
          </a:xfrm>
        </p:grpSpPr>
        <p:sp>
          <p:nvSpPr>
            <p:cNvPr id="7"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1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关系运算符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1533115" y="1293478"/>
            <a:ext cx="7126287" cy="502426"/>
            <a:chOff x="2777888" y="2002457"/>
            <a:chExt cx="7126287" cy="573911"/>
          </a:xfrm>
        </p:grpSpPr>
        <p:sp>
          <p:nvSpPr>
            <p:cNvPr id="66"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1533114" y="1759415"/>
            <a:ext cx="7128116" cy="498904"/>
            <a:chOff x="1229037" y="1944580"/>
            <a:chExt cx="7128116" cy="569888"/>
          </a:xfrm>
        </p:grpSpPr>
        <p:sp>
          <p:nvSpPr>
            <p:cNvPr id="77"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1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2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1533115" y="2221830"/>
            <a:ext cx="7126287" cy="502426"/>
            <a:chOff x="2777888" y="2002457"/>
            <a:chExt cx="7126287" cy="573911"/>
          </a:xfrm>
        </p:grpSpPr>
        <p:sp>
          <p:nvSpPr>
            <p:cNvPr id="83"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2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及其扩展赋值运算符</a:t>
              </a:r>
              <a:endParaRPr lang="zh-CN" altLang="en-US" b="1">
                <a:solidFill>
                  <a:schemeClr val="tx1">
                    <a:lumMod val="65000"/>
                    <a:lumOff val="35000"/>
                  </a:schemeClr>
                </a:solidFill>
                <a:latin typeface="+mn-lt"/>
                <a:ea typeface="+mn-ea"/>
              </a:endParaRPr>
            </a:p>
          </p:txBody>
        </p:sp>
      </p:grpSp>
      <p:grpSp>
        <p:nvGrpSpPr>
          <p:cNvPr id="88" name="组合 87"/>
          <p:cNvGrpSpPr/>
          <p:nvPr/>
        </p:nvGrpSpPr>
        <p:grpSpPr>
          <a:xfrm>
            <a:off x="1533114" y="2687767"/>
            <a:ext cx="7128116" cy="498904"/>
            <a:chOff x="1229037" y="1944580"/>
            <a:chExt cx="7128116" cy="569888"/>
          </a:xfrm>
        </p:grpSpPr>
        <p:sp>
          <p:nvSpPr>
            <p:cNvPr id="89"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1533115"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逗号运算符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1533114" y="3616119"/>
            <a:ext cx="7128116" cy="498904"/>
            <a:chOff x="1229037" y="1944580"/>
            <a:chExt cx="7128116" cy="569888"/>
          </a:xfrm>
        </p:grpSpPr>
        <p:sp>
          <p:nvSpPr>
            <p:cNvPr id="101"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指针运算符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1533115" y="4078534"/>
            <a:ext cx="7126287" cy="502426"/>
            <a:chOff x="2777888" y="2002457"/>
            <a:chExt cx="7126287" cy="573911"/>
          </a:xfrm>
        </p:grpSpPr>
        <p:sp>
          <p:nvSpPr>
            <p:cNvPr id="107"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4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求字节数运算符</a:t>
              </a:r>
              <a:r>
                <a:rPr lang="en-US" altLang="zh-CN" b="1">
                  <a:solidFill>
                    <a:schemeClr val="accent1">
                      <a:lumMod val="75000"/>
                    </a:schemeClr>
                  </a:solidFill>
                  <a:latin typeface="+mn-lt"/>
                  <a:ea typeface="+mn-ea"/>
                </a:rPr>
                <a:t>		</a:t>
              </a:r>
              <a:r>
                <a:rPr lang="en-US" altLang="zh-CN" b="1" err="1">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1533114" y="4544471"/>
            <a:ext cx="7128116" cy="498904"/>
            <a:chOff x="1229037" y="1944580"/>
            <a:chExt cx="7128116" cy="569888"/>
          </a:xfrm>
        </p:grpSpPr>
        <p:sp>
          <p:nvSpPr>
            <p:cNvPr id="113"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4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5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强制类型转换运算符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类型</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1533115" y="5006886"/>
            <a:ext cx="7126287" cy="502426"/>
            <a:chOff x="2777888" y="2002457"/>
            <a:chExt cx="7126287" cy="573911"/>
          </a:xfrm>
        </p:grpSpPr>
        <p:sp>
          <p:nvSpPr>
            <p:cNvPr id="119"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1533114" y="5472823"/>
            <a:ext cx="7128116" cy="498904"/>
            <a:chOff x="1229037" y="1944580"/>
            <a:chExt cx="7128116" cy="569888"/>
          </a:xfrm>
        </p:grpSpPr>
        <p:sp>
          <p:nvSpPr>
            <p:cNvPr id="125"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6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1533115" y="5935232"/>
            <a:ext cx="7126287" cy="502426"/>
            <a:chOff x="2777888" y="2002457"/>
            <a:chExt cx="7126287" cy="573911"/>
          </a:xfrm>
        </p:grpSpPr>
        <p:sp>
          <p:nvSpPr>
            <p:cNvPr id="131" name="MH_Other_1"/>
            <p:cNvSpPr/>
            <p:nvPr>
              <p:custDataLst>
                <p:tags r:id="rId6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6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6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6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6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a:solidFill>
                    <a:schemeClr val="accent1">
                      <a:lumMod val="75000"/>
                    </a:schemeClr>
                  </a:solidFill>
                  <a:latin typeface="+mn-lt"/>
                  <a:ea typeface="+mn-ea"/>
                </a:rPr>
                <a:t>			</a:t>
              </a:r>
              <a:r>
                <a:rPr lang="zh-CN" altLang="en-US" b="1">
                  <a:solidFill>
                    <a:schemeClr val="tx1">
                      <a:lumMod val="65000"/>
                      <a:lumOff val="35000"/>
                    </a:schemeClr>
                  </a:solidFill>
                  <a:latin typeface="+mn-lt"/>
                  <a:ea typeface="+mn-ea"/>
                </a:rPr>
                <a:t>如函数调用运算符</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常用的算数运算符</a:t>
            </a:r>
            <a:endParaRPr lang="zh-CN" altLang="en-US"/>
          </a:p>
        </p:txBody>
      </p:sp>
      <p:graphicFrame>
        <p:nvGraphicFramePr>
          <p:cNvPr id="4" name="表格 3"/>
          <p:cNvGraphicFramePr>
            <a:graphicFrameLocks noGrp="1"/>
          </p:cNvGraphicFramePr>
          <p:nvPr/>
        </p:nvGraphicFramePr>
        <p:xfrm>
          <a:off x="370667" y="1538922"/>
          <a:ext cx="7392320" cy="3780156"/>
        </p:xfrm>
        <a:graphic>
          <a:graphicData uri="http://schemas.openxmlformats.org/drawingml/2006/table">
            <a:tbl>
              <a:tblPr firstRow="1" bandRow="1">
                <a:tableStyleId>{5C22544A-7EE6-4342-B048-85BDC9FD1C3A}</a:tableStyleId>
              </a:tblPr>
              <a:tblGrid>
                <a:gridCol w="1035313"/>
                <a:gridCol w="2660847"/>
                <a:gridCol w="1315911"/>
                <a:gridCol w="2380249"/>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dirty="0">
                          <a:solidFill>
                            <a:srgbClr val="FF0000"/>
                          </a:solidFill>
                          <a:effectLst/>
                        </a:rPr>
                        <a:t>％</a:t>
                      </a:r>
                      <a:endParaRPr lang="zh-CN" sz="1800" kern="100" dirty="0">
                        <a:solidFill>
                          <a:srgbClr val="FF0000"/>
                        </a:solidFill>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dirty="0">
                          <a:effectLst/>
                        </a:rPr>
                        <a:t>a</a:t>
                      </a:r>
                      <a:r>
                        <a:rPr lang="zh-CN" sz="1800" kern="100" dirty="0">
                          <a:effectLst/>
                        </a:rPr>
                        <a:t>除以</a:t>
                      </a:r>
                      <a:r>
                        <a:rPr lang="en-US" sz="1800" kern="100" dirty="0">
                          <a:effectLst/>
                        </a:rPr>
                        <a:t>b</a:t>
                      </a:r>
                      <a:r>
                        <a:rPr lang="zh-CN" sz="1800" kern="100" dirty="0">
                          <a:effectLst/>
                        </a:rPr>
                        <a:t>的</a:t>
                      </a:r>
                      <a:r>
                        <a:rPr lang="zh-CN" sz="1800" kern="100" dirty="0">
                          <a:solidFill>
                            <a:srgbClr val="FF0000"/>
                          </a:solidFill>
                          <a:effectLst/>
                        </a:rPr>
                        <a:t>余数</a:t>
                      </a:r>
                      <a:endParaRPr lang="zh-CN" sz="1800" kern="100" dirty="0">
                        <a:solidFill>
                          <a:srgbClr val="FF0000"/>
                        </a:solidFill>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dirty="0">
                          <a:effectLst/>
                        </a:rPr>
                        <a:t>a</a:t>
                      </a:r>
                      <a:r>
                        <a:rPr lang="zh-CN" sz="1800" kern="100" dirty="0">
                          <a:effectLst/>
                        </a:rPr>
                        <a:t>和</a:t>
                      </a:r>
                      <a:r>
                        <a:rPr lang="en-US" sz="1800" kern="100" dirty="0">
                          <a:effectLst/>
                        </a:rPr>
                        <a:t>b</a:t>
                      </a:r>
                      <a:r>
                        <a:rPr lang="zh-CN" sz="1800" kern="100" dirty="0">
                          <a:effectLst/>
                        </a:rPr>
                        <a:t>的差</a:t>
                      </a:r>
                      <a:endParaRPr lang="zh-CN" sz="1800" kern="100" dirty="0">
                        <a:effectLst/>
                        <a:latin typeface="+mn-ea"/>
                        <a:ea typeface="+mn-ea"/>
                        <a:cs typeface="Times New Roman" panose="02020603050405020304" pitchFamily="18" charset="0"/>
                      </a:endParaRPr>
                    </a:p>
                  </a:txBody>
                  <a:tcPr marL="68580" marR="68580" marT="0" marB="0"/>
                </a:tc>
              </a:tr>
            </a:tbl>
          </a:graphicData>
        </a:graphic>
      </p:graphicFrame>
      <p:grpSp>
        <p:nvGrpSpPr>
          <p:cNvPr id="5" name="组合 4"/>
          <p:cNvGrpSpPr/>
          <p:nvPr/>
        </p:nvGrpSpPr>
        <p:grpSpPr>
          <a:xfrm>
            <a:off x="5871729" y="572316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endParaRPr lang="zh-CN" altLang="en-US" sz="1400">
                <a:solidFill>
                  <a:schemeClr val="bg1"/>
                </a:solidFill>
              </a:endParaRPr>
            </a:p>
          </p:txBody>
        </p:sp>
      </p:grpSp>
      <p:grpSp>
        <p:nvGrpSpPr>
          <p:cNvPr id="14" name="组合 13"/>
          <p:cNvGrpSpPr/>
          <p:nvPr/>
        </p:nvGrpSpPr>
        <p:grpSpPr>
          <a:xfrm>
            <a:off x="961578" y="5768336"/>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自增（</a:t>
            </a:r>
            <a:r>
              <a:rPr lang="en-US" altLang="zh-CN"/>
              <a:t>++</a:t>
            </a:r>
            <a:r>
              <a:rPr lang="zh-CN" altLang="en-US"/>
              <a:t>）自减（</a:t>
            </a:r>
            <a:r>
              <a:rPr lang="en-US" altLang="zh-CN"/>
              <a:t>--</a:t>
            </a:r>
            <a:r>
              <a:rPr lang="zh-CN" altLang="en-US"/>
              <a:t>）运算符</a:t>
            </a:r>
            <a:endParaRPr lang="zh-CN" altLang="en-US"/>
          </a:p>
        </p:txBody>
      </p:sp>
      <p:sp>
        <p:nvSpPr>
          <p:cNvPr id="4" name="矩形 3"/>
          <p:cNvSpPr/>
          <p:nvPr/>
        </p:nvSpPr>
        <p:spPr>
          <a:xfrm>
            <a:off x="1096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a:t>--</a:t>
            </a:r>
            <a:r>
              <a:rPr lang="en-US" altLang="zh-CN" sz="2000" err="1"/>
              <a:t>i</a:t>
            </a:r>
            <a:r>
              <a:rPr lang="en-US" altLang="zh-CN" sz="2000"/>
              <a:t>		</a:t>
            </a:r>
            <a:r>
              <a:rPr lang="zh-CN" altLang="en-US" sz="2000"/>
              <a:t>在使用ｉ之前，先使ｉ的值加</a:t>
            </a:r>
            <a:r>
              <a:rPr lang="en-US" altLang="zh-CN" sz="2000"/>
              <a:t>/</a:t>
            </a:r>
            <a:r>
              <a:rPr lang="zh-CN" altLang="en-US" sz="2000"/>
              <a:t>减</a:t>
            </a:r>
            <a:r>
              <a:rPr lang="en-US" altLang="zh-CN" sz="2000"/>
              <a:t>1</a:t>
            </a:r>
            <a:endParaRPr lang="en-US" altLang="zh-CN" sz="2000"/>
          </a:p>
          <a:p>
            <a:pPr>
              <a:lnSpc>
                <a:spcPct val="150000"/>
              </a:lnSpc>
            </a:pPr>
            <a:r>
              <a:rPr lang="en-US" altLang="zh-CN" sz="2000" err="1"/>
              <a:t>i</a:t>
            </a:r>
            <a:r>
              <a:rPr lang="en-US" altLang="zh-CN" sz="2000"/>
              <a:t>++</a:t>
            </a:r>
            <a:r>
              <a:rPr lang="zh-CN" altLang="en-US" sz="2000"/>
              <a:t>，</a:t>
            </a:r>
            <a:r>
              <a:rPr lang="en-US" altLang="zh-CN" sz="2000" err="1"/>
              <a:t>i</a:t>
            </a:r>
            <a:r>
              <a:rPr lang="en-US" altLang="zh-CN" sz="2000"/>
              <a:t>--		</a:t>
            </a:r>
            <a:r>
              <a:rPr lang="zh-CN" altLang="en-US" sz="2000"/>
              <a:t>在使用ｉ之后，使ｉ的值加</a:t>
            </a:r>
            <a:r>
              <a:rPr lang="en-US" altLang="zh-CN" sz="2000"/>
              <a:t>/</a:t>
            </a:r>
            <a:r>
              <a:rPr lang="zh-CN" altLang="en-US" sz="2000"/>
              <a:t>减</a:t>
            </a:r>
            <a:r>
              <a:rPr lang="en-US" altLang="zh-CN" sz="2000"/>
              <a:t>1</a:t>
            </a:r>
            <a:endParaRPr lang="zh-CN" altLang="en-US" sz="2000"/>
          </a:p>
        </p:txBody>
      </p:sp>
      <p:sp>
        <p:nvSpPr>
          <p:cNvPr id="5" name="矩形 4"/>
          <p:cNvSpPr/>
          <p:nvPr/>
        </p:nvSpPr>
        <p:spPr>
          <a:xfrm>
            <a:off x="620618" y="3003483"/>
            <a:ext cx="8762081" cy="400110"/>
          </a:xfrm>
          <a:prstGeom prst="rect">
            <a:avLst/>
          </a:prstGeom>
        </p:spPr>
        <p:txBody>
          <a:bodyPr wrap="square">
            <a:spAutoFit/>
          </a:bodyPr>
          <a:lstStyle/>
          <a:p>
            <a:r>
              <a:rPr lang="zh-CN" altLang="en-US" sz="2000"/>
              <a:t> ++i是先执行i=i+1，再使用i的值；而i++是先使用i的值，再执行i=i+1。</a:t>
            </a:r>
            <a:endParaRPr lang="zh-CN" altLang="en-US" sz="2000"/>
          </a:p>
        </p:txBody>
      </p:sp>
      <p:sp>
        <p:nvSpPr>
          <p:cNvPr id="6" name="圆角矩形 5"/>
          <p:cNvSpPr/>
          <p:nvPr/>
        </p:nvSpPr>
        <p:spPr>
          <a:xfrm>
            <a:off x="233915" y="3615503"/>
            <a:ext cx="5426001"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endParaRPr lang="en-US" altLang="zh-CN"/>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a:solidFill>
                <a:srgbClr val="008000"/>
              </a:solidFill>
            </a:endParaRPr>
          </a:p>
        </p:txBody>
      </p:sp>
      <p:sp>
        <p:nvSpPr>
          <p:cNvPr id="7" name="圆角矩形 6"/>
          <p:cNvSpPr/>
          <p:nvPr/>
        </p:nvSpPr>
        <p:spPr>
          <a:xfrm>
            <a:off x="159487" y="4518083"/>
            <a:ext cx="5500429" cy="902581"/>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endParaRPr lang="en-US" altLang="zh-CN"/>
          </a:p>
          <a:p>
            <a:r>
              <a:rPr lang="en-US" altLang="zh-CN"/>
              <a:t>j=</a:t>
            </a:r>
            <a:r>
              <a:rPr lang="en-US" altLang="zh-CN" err="1"/>
              <a:t>i</a:t>
            </a:r>
            <a:r>
              <a:rPr lang="en-US" altLang="zh-CN"/>
              <a:t>++;	</a:t>
            </a:r>
            <a:r>
              <a:rPr lang="en-US" altLang="zh-CN">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a:solidFill>
                <a:srgbClr val="008000"/>
              </a:solidFill>
            </a:endParaRPr>
          </a:p>
        </p:txBody>
      </p:sp>
      <p:sp>
        <p:nvSpPr>
          <p:cNvPr id="8" name="圆角矩形 7"/>
          <p:cNvSpPr/>
          <p:nvPr/>
        </p:nvSpPr>
        <p:spPr>
          <a:xfrm>
            <a:off x="6092458" y="3615503"/>
            <a:ext cx="2892054"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endParaRPr lang="en-US" altLang="zh-CN"/>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输出４</a:t>
            </a:r>
            <a:endParaRPr lang="en-US" altLang="zh-CN">
              <a:solidFill>
                <a:srgbClr val="008000"/>
              </a:solidFill>
            </a:endParaRPr>
          </a:p>
        </p:txBody>
      </p:sp>
      <p:sp>
        <p:nvSpPr>
          <p:cNvPr id="9" name="圆角矩形 8"/>
          <p:cNvSpPr/>
          <p:nvPr/>
        </p:nvSpPr>
        <p:spPr>
          <a:xfrm>
            <a:off x="6182380" y="4518084"/>
            <a:ext cx="2802132"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endParaRPr lang="en-US" altLang="zh-CN"/>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3</a:t>
            </a:r>
            <a:endParaRPr lang="en-US" altLang="zh-CN">
              <a:solidFill>
                <a:srgbClr val="008000"/>
              </a:solidFill>
            </a:endParaRPr>
          </a:p>
        </p:txBody>
      </p:sp>
      <p:cxnSp>
        <p:nvCxnSpPr>
          <p:cNvPr id="10" name="直接连接符 9"/>
          <p:cNvCxnSpPr/>
          <p:nvPr/>
        </p:nvCxnSpPr>
        <p:spPr>
          <a:xfrm>
            <a:off x="5918456" y="3615504"/>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93409" y="5603569"/>
            <a:ext cx="8591099" cy="6463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3655" y="878313"/>
            <a:ext cx="7707088" cy="3867021"/>
          </a:xfrm>
          <a:prstGeom prst="rect">
            <a:avLst/>
          </a:prstGeom>
          <a:noFill/>
        </p:spPr>
        <p:txBody>
          <a:bodyPr wrap="square">
            <a:spAutoFit/>
          </a:bodyPr>
          <a:lstStyle/>
          <a:p>
            <a:pPr>
              <a:lnSpc>
                <a:spcPct val="120000"/>
              </a:lnSpc>
              <a:spcBef>
                <a:spcPts val="1200"/>
              </a:spcBef>
              <a:spcAft>
                <a:spcPts val="600"/>
              </a:spcAft>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语言上机指南</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环境下使用的</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Visual C++ 6.0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运行程序</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Visual Studio 2010</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动手操作：</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请编写一个</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程序，运行时输出“</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Hello Word</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370115" y="90531"/>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7763"/>
            <a:ext cx="9088883" cy="622052"/>
          </a:xfrm>
        </p:spPr>
        <p:txBody>
          <a:bodyPr>
            <a:normAutofit fontScale="90000"/>
          </a:bodyPr>
          <a:lstStyle/>
          <a:p>
            <a:r>
              <a:rPr lang="zh-CN" altLang="en-US" dirty="0"/>
              <a:t>算术表达式和运算符的优先级与结合性</a:t>
            </a:r>
            <a:endParaRPr lang="zh-CN" altLang="en-US" dirty="0"/>
          </a:p>
        </p:txBody>
      </p:sp>
      <p:sp>
        <p:nvSpPr>
          <p:cNvPr id="5" name="内容占位符 2"/>
          <p:cNvSpPr txBox="1"/>
          <p:nvPr/>
        </p:nvSpPr>
        <p:spPr>
          <a:xfrm>
            <a:off x="223284" y="1531603"/>
            <a:ext cx="8865599"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dirty="0">
                <a:solidFill>
                  <a:schemeClr val="tx1">
                    <a:lumMod val="65000"/>
                    <a:lumOff val="35000"/>
                  </a:schemeClr>
                </a:solidFill>
                <a:latin typeface="+mn-ea"/>
                <a:ea typeface="+mn-ea"/>
              </a:rPr>
              <a:t>C</a:t>
            </a:r>
            <a:r>
              <a:rPr lang="zh-CN" altLang="en-US" sz="2000" b="1" dirty="0">
                <a:solidFill>
                  <a:schemeClr val="tx1">
                    <a:lumMod val="65000"/>
                    <a:lumOff val="35000"/>
                  </a:schemeClr>
                </a:solidFill>
                <a:latin typeface="+mn-ea"/>
                <a:ea typeface="+mn-ea"/>
              </a:rPr>
              <a:t>算术表达式</a:t>
            </a:r>
            <a:r>
              <a:rPr lang="zh-CN" altLang="en-US" sz="2000" dirty="0">
                <a:solidFill>
                  <a:schemeClr val="tx1">
                    <a:lumMod val="65000"/>
                    <a:lumOff val="35000"/>
                  </a:schemeClr>
                </a:solidFill>
                <a:latin typeface="+mn-ea"/>
                <a:ea typeface="+mn-ea"/>
              </a:rPr>
              <a:t>。</a:t>
            </a:r>
            <a:endParaRPr lang="en-US" altLang="zh-CN" sz="2000" dirty="0">
              <a:solidFill>
                <a:schemeClr val="tx1">
                  <a:lumMod val="65000"/>
                  <a:lumOff val="35000"/>
                </a:schemeClr>
              </a:solidFill>
              <a:latin typeface="+mn-ea"/>
              <a:ea typeface="+mn-ea"/>
            </a:endParaRPr>
          </a:p>
          <a:p>
            <a:pPr marL="0" indent="0">
              <a:lnSpc>
                <a:spcPct val="150000"/>
              </a:lnSpc>
              <a:buNone/>
            </a:pPr>
            <a:r>
              <a:rPr lang="zh-CN" altLang="en-US" sz="2000" dirty="0">
                <a:solidFill>
                  <a:schemeClr val="tx1">
                    <a:lumMod val="65000"/>
                    <a:lumOff val="35000"/>
                  </a:schemeClr>
                </a:solidFill>
                <a:latin typeface="+mn-ea"/>
                <a:ea typeface="+mn-ea"/>
              </a:rPr>
              <a:t>运算对象包括常量、变量、函数等。</a:t>
            </a:r>
            <a:endParaRPr lang="en-US" altLang="zh-CN" sz="2000" dirty="0">
              <a:solidFill>
                <a:schemeClr val="tx1">
                  <a:lumMod val="65000"/>
                  <a:lumOff val="35000"/>
                </a:schemeClr>
              </a:solidFill>
              <a:latin typeface="+mn-ea"/>
              <a:ea typeface="+mn-ea"/>
            </a:endParaRPr>
          </a:p>
          <a:p>
            <a:pPr marL="0" indent="0">
              <a:lnSpc>
                <a:spcPct val="150000"/>
              </a:lnSpc>
              <a:buNone/>
            </a:pPr>
            <a:r>
              <a:rPr lang="en-US" altLang="zh-CN" sz="2000" dirty="0">
                <a:solidFill>
                  <a:schemeClr val="tx1">
                    <a:lumMod val="65000"/>
                    <a:lumOff val="35000"/>
                  </a:schemeClr>
                </a:solidFill>
                <a:latin typeface="+mn-ea"/>
                <a:ea typeface="+mn-ea"/>
              </a:rPr>
              <a:t>C</a:t>
            </a:r>
            <a:r>
              <a:rPr lang="zh-CN" altLang="en-US" sz="2000" dirty="0">
                <a:solidFill>
                  <a:schemeClr val="tx1">
                    <a:lumMod val="65000"/>
                    <a:lumOff val="35000"/>
                  </a:schemeClr>
                </a:solidFill>
                <a:latin typeface="+mn-ea"/>
                <a:ea typeface="+mn-ea"/>
              </a:rPr>
              <a:t>语言规定了运算符的</a:t>
            </a:r>
            <a:r>
              <a:rPr lang="zh-CN" altLang="en-US" sz="2000" b="1" dirty="0">
                <a:solidFill>
                  <a:schemeClr val="tx1">
                    <a:lumMod val="65000"/>
                    <a:lumOff val="35000"/>
                  </a:schemeClr>
                </a:solidFill>
                <a:latin typeface="+mn-ea"/>
                <a:ea typeface="+mn-ea"/>
              </a:rPr>
              <a:t>优先级</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例如先乘除后加减</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，还规定了运算符的</a:t>
            </a:r>
            <a:r>
              <a:rPr lang="zh-CN" altLang="en-US" sz="2000" b="1" dirty="0">
                <a:solidFill>
                  <a:schemeClr val="tx1">
                    <a:lumMod val="65000"/>
                    <a:lumOff val="35000"/>
                  </a:schemeClr>
                </a:solidFill>
                <a:latin typeface="+mn-ea"/>
                <a:ea typeface="+mn-ea"/>
              </a:rPr>
              <a:t>结合性</a:t>
            </a:r>
            <a:r>
              <a:rPr lang="zh-CN" altLang="en-US" sz="2000" dirty="0">
                <a:solidFill>
                  <a:schemeClr val="tx1">
                    <a:lumMod val="65000"/>
                    <a:lumOff val="35000"/>
                  </a:schemeClr>
                </a:solidFill>
                <a:latin typeface="+mn-ea"/>
                <a:ea typeface="+mn-ea"/>
              </a:rPr>
              <a:t>。</a:t>
            </a:r>
            <a:endParaRPr lang="zh-CN" altLang="en-US" sz="2000" dirty="0">
              <a:solidFill>
                <a:schemeClr val="tx1">
                  <a:lumMod val="65000"/>
                  <a:lumOff val="35000"/>
                </a:schemeClr>
              </a:solidFill>
              <a:latin typeface="+mn-ea"/>
              <a:ea typeface="+mn-ea"/>
            </a:endParaRPr>
          </a:p>
          <a:p>
            <a:pPr marL="0" indent="0">
              <a:lnSpc>
                <a:spcPct val="150000"/>
              </a:lnSpc>
              <a:buNone/>
            </a:pPr>
            <a:r>
              <a:rPr lang="zh-CN" altLang="en-US" sz="2000" dirty="0">
                <a:solidFill>
                  <a:schemeClr val="tx1">
                    <a:lumMod val="65000"/>
                    <a:lumOff val="35000"/>
                  </a:schemeClr>
                </a:solidFill>
                <a:latin typeface="+mn-ea"/>
                <a:ea typeface="+mn-ea"/>
              </a:rPr>
              <a:t>在表达式求值时，先按运算符的优先级别顺序执行，</a:t>
            </a:r>
            <a:r>
              <a:rPr lang="zh-CN" altLang="en-US" sz="2000" dirty="0">
                <a:latin typeface="+mn-ea"/>
                <a:ea typeface="+mn-ea"/>
              </a:rPr>
              <a:t>当在一个运算对象两侧的运算符的优先级别相同时，则按规定的“结合方向”处理</a:t>
            </a:r>
            <a:r>
              <a:rPr lang="zh-CN" altLang="en-US" sz="2000" dirty="0">
                <a:solidFill>
                  <a:schemeClr val="tx1">
                    <a:lumMod val="65000"/>
                    <a:lumOff val="35000"/>
                  </a:schemeClr>
                </a:solidFill>
                <a:latin typeface="+mn-ea"/>
                <a:ea typeface="+mn-ea"/>
              </a:rPr>
              <a:t>。Ｃ语言规定了各种运算符的结合方向（结合性）， “自左至右的结合方向”又称“</a:t>
            </a:r>
            <a:r>
              <a:rPr lang="zh-CN" altLang="en-US" sz="2000" b="1" dirty="0">
                <a:solidFill>
                  <a:schemeClr val="tx1">
                    <a:lumMod val="65000"/>
                    <a:lumOff val="35000"/>
                  </a:schemeClr>
                </a:solidFill>
                <a:latin typeface="+mn-ea"/>
                <a:ea typeface="+mn-ea"/>
              </a:rPr>
              <a:t>左结合性</a:t>
            </a:r>
            <a:r>
              <a:rPr lang="zh-CN" altLang="en-US" sz="2000" dirty="0">
                <a:solidFill>
                  <a:schemeClr val="tx1">
                    <a:lumMod val="65000"/>
                    <a:lumOff val="35000"/>
                  </a:schemeClr>
                </a:solidFill>
                <a:latin typeface="+mn-ea"/>
                <a:ea typeface="+mn-ea"/>
              </a:rPr>
              <a:t>”，即运算对象先与左面的运算符结合。相反“自右至左的结合方向”称为“</a:t>
            </a:r>
            <a:r>
              <a:rPr lang="zh-CN" altLang="en-US" sz="2000" b="1" dirty="0">
                <a:solidFill>
                  <a:schemeClr val="tx1">
                    <a:lumMod val="65000"/>
                    <a:lumOff val="35000"/>
                  </a:schemeClr>
                </a:solidFill>
                <a:latin typeface="+mn-ea"/>
                <a:ea typeface="+mn-ea"/>
              </a:rPr>
              <a:t>右结合性</a:t>
            </a:r>
            <a:r>
              <a:rPr lang="zh-CN" altLang="en-US" sz="2000" dirty="0">
                <a:solidFill>
                  <a:schemeClr val="tx1">
                    <a:lumMod val="65000"/>
                    <a:lumOff val="35000"/>
                  </a:schemeClr>
                </a:solidFill>
                <a:latin typeface="+mn-ea"/>
                <a:ea typeface="+mn-ea"/>
              </a:rPr>
              <a:t>”。</a:t>
            </a:r>
            <a:endParaRPr lang="zh-CN" altLang="en-US" sz="2000" dirty="0">
              <a:solidFill>
                <a:schemeClr val="tx1">
                  <a:lumMod val="65000"/>
                  <a:lumOff val="35000"/>
                </a:schemeClr>
              </a:solidFill>
              <a:latin typeface="+mn-ea"/>
              <a:ea typeface="+mn-ea"/>
            </a:endParaRPr>
          </a:p>
        </p:txBody>
      </p:sp>
      <p:grpSp>
        <p:nvGrpSpPr>
          <p:cNvPr id="6" name="组合 5"/>
          <p:cNvGrpSpPr/>
          <p:nvPr/>
        </p:nvGrpSpPr>
        <p:grpSpPr>
          <a:xfrm>
            <a:off x="223284" y="911848"/>
            <a:ext cx="8280000" cy="657226"/>
            <a:chOff x="3275013" y="1898650"/>
            <a:chExt cx="8280000" cy="657226"/>
          </a:xfrm>
        </p:grpSpPr>
        <p:sp>
          <p:nvSpPr>
            <p:cNvPr id="7"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3"/>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808883" y="5860674"/>
            <a:ext cx="8280000" cy="711300"/>
            <a:chOff x="699571" y="5369834"/>
            <a:chExt cx="8144393" cy="656317"/>
          </a:xfrm>
        </p:grpSpPr>
        <p:sp>
          <p:nvSpPr>
            <p:cNvPr id="11"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6"/>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文本框 13"/>
          <p:cNvSpPr txBox="1"/>
          <p:nvPr/>
        </p:nvSpPr>
        <p:spPr>
          <a:xfrm>
            <a:off x="415026" y="6012040"/>
            <a:ext cx="4685210" cy="369332"/>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P359-360 </a:t>
            </a:r>
            <a:r>
              <a:rPr lang="zh-CN" altLang="en-US" sz="1800" b="1" dirty="0">
                <a:latin typeface="Times New Roman" panose="02020603050405020304" pitchFamily="18" charset="0"/>
                <a:cs typeface="Times New Roman" panose="02020603050405020304" pitchFamily="18" charset="0"/>
              </a:rPr>
              <a:t>识记</a:t>
            </a: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endParaRPr lang="zh-CN" altLang="en-US"/>
          </a:p>
        </p:txBody>
      </p:sp>
      <p:sp>
        <p:nvSpPr>
          <p:cNvPr id="3" name="内容占位符 2"/>
          <p:cNvSpPr>
            <a:spLocks noGrp="1"/>
          </p:cNvSpPr>
          <p:nvPr>
            <p:ph idx="1"/>
          </p:nvPr>
        </p:nvSpPr>
        <p:spPr>
          <a:xfrm>
            <a:off x="130366" y="1425877"/>
            <a:ext cx="8883267" cy="4351338"/>
          </a:xfrm>
        </p:spPr>
        <p:txBody>
          <a:bodyPr>
            <a:normAutofit/>
          </a:bodyPr>
          <a:lstStyle/>
          <a:p>
            <a:pPr marL="0" indent="0">
              <a:lnSpc>
                <a:spcPct val="120000"/>
              </a:lnSpc>
              <a:spcBef>
                <a:spcPts val="600"/>
              </a:spcBef>
              <a:spcAft>
                <a:spcPts val="600"/>
              </a:spcAft>
              <a:buNone/>
            </a:pPr>
            <a:r>
              <a:rPr lang="zh-CN" altLang="en-US" sz="2000" dirty="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dirty="0">
                <a:solidFill>
                  <a:schemeClr val="accent1"/>
                </a:solidFill>
                <a:latin typeface="+mn-ea"/>
                <a:ea typeface="+mn-ea"/>
              </a:rPr>
              <a:t>规律</a:t>
            </a:r>
            <a:r>
              <a:rPr lang="zh-CN" altLang="en-US" sz="2000" dirty="0">
                <a:solidFill>
                  <a:schemeClr val="accent1"/>
                </a:solidFill>
                <a:latin typeface="+mn-ea"/>
                <a:ea typeface="+mn-ea"/>
              </a:rPr>
              <a:t>为</a:t>
            </a:r>
            <a:r>
              <a:rPr lang="en-US" altLang="zh-CN" sz="2000" dirty="0">
                <a:solidFill>
                  <a:schemeClr val="accent1"/>
                </a:solidFill>
                <a:latin typeface="+mn-ea"/>
                <a:ea typeface="+mn-ea"/>
              </a:rPr>
              <a:t>: </a:t>
            </a:r>
            <a:endParaRPr lang="en-US" altLang="zh-CN" sz="2000" dirty="0">
              <a:solidFill>
                <a:schemeClr val="accent1"/>
              </a:solidFill>
              <a:latin typeface="+mn-ea"/>
              <a:ea typeface="+mn-ea"/>
            </a:endParaRPr>
          </a:p>
          <a:p>
            <a:pPr marL="457200" lvl="1" indent="0">
              <a:lnSpc>
                <a:spcPct val="120000"/>
              </a:lnSpc>
              <a:spcBef>
                <a:spcPts val="600"/>
              </a:spcBef>
              <a:spcAft>
                <a:spcPts val="600"/>
              </a:spcAft>
              <a:buNone/>
            </a:pP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运算的两个数中有一个数为</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或</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型，结果是</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型，因为系统将所有</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型数据都先转换为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型，然后进行运算。</a:t>
            </a:r>
            <a:endParaRPr lang="zh-CN" altLang="en-US" sz="2000" dirty="0">
              <a:solidFill>
                <a:schemeClr val="tx1">
                  <a:lumMod val="65000"/>
                  <a:lumOff val="35000"/>
                </a:schemeClr>
              </a:solidFill>
              <a:latin typeface="+mn-ea"/>
              <a:ea typeface="+mn-ea"/>
            </a:endParaRPr>
          </a:p>
          <a:p>
            <a:pPr marL="914400" lvl="2" indent="0">
              <a:lnSpc>
                <a:spcPct val="120000"/>
              </a:lnSpc>
              <a:spcBef>
                <a:spcPts val="600"/>
              </a:spcBef>
              <a:spcAft>
                <a:spcPts val="600"/>
              </a:spcAft>
              <a:buNone/>
            </a:pPr>
            <a:r>
              <a:rPr lang="zh-CN" altLang="en-US" dirty="0">
                <a:solidFill>
                  <a:schemeClr val="tx1">
                    <a:lumMod val="65000"/>
                    <a:lumOff val="35000"/>
                  </a:schemeClr>
                </a:solidFill>
                <a:latin typeface="+mn-ea"/>
                <a:ea typeface="+mn-ea"/>
              </a:rPr>
              <a:t>如果</a:t>
            </a:r>
            <a:r>
              <a:rPr lang="en-US" altLang="zh-CN" dirty="0">
                <a:solidFill>
                  <a:schemeClr val="tx1">
                    <a:lumMod val="65000"/>
                    <a:lumOff val="35000"/>
                  </a:schemeClr>
                </a:solidFill>
                <a:latin typeface="+mn-ea"/>
                <a:ea typeface="+mn-ea"/>
              </a:rPr>
              <a:t>int</a:t>
            </a:r>
            <a:r>
              <a:rPr lang="zh-CN" altLang="en-US" dirty="0">
                <a:solidFill>
                  <a:schemeClr val="tx1">
                    <a:lumMod val="65000"/>
                    <a:lumOff val="35000"/>
                  </a:schemeClr>
                </a:solidFill>
                <a:latin typeface="+mn-ea"/>
                <a:ea typeface="+mn-ea"/>
              </a:rPr>
              <a:t>型与</a:t>
            </a:r>
            <a:r>
              <a:rPr lang="en-US" altLang="zh-CN" dirty="0">
                <a:solidFill>
                  <a:schemeClr val="tx1">
                    <a:lumMod val="65000"/>
                    <a:lumOff val="35000"/>
                  </a:schemeClr>
                </a:solidFill>
                <a:latin typeface="+mn-ea"/>
                <a:ea typeface="+mn-ea"/>
              </a:rPr>
              <a:t>float</a:t>
            </a:r>
            <a:r>
              <a:rPr lang="zh-CN" altLang="en-US" dirty="0">
                <a:solidFill>
                  <a:schemeClr val="tx1">
                    <a:lumMod val="65000"/>
                    <a:lumOff val="35000"/>
                  </a:schemeClr>
                </a:solidFill>
                <a:latin typeface="+mn-ea"/>
                <a:ea typeface="+mn-ea"/>
              </a:rPr>
              <a:t>或</a:t>
            </a:r>
            <a:r>
              <a:rPr lang="en-US" altLang="zh-CN" dirty="0">
                <a:solidFill>
                  <a:schemeClr val="tx1">
                    <a:lumMod val="65000"/>
                    <a:lumOff val="35000"/>
                  </a:schemeClr>
                </a:solidFill>
                <a:latin typeface="+mn-ea"/>
                <a:ea typeface="+mn-ea"/>
              </a:rPr>
              <a:t>double</a:t>
            </a:r>
            <a:r>
              <a:rPr lang="zh-CN" altLang="en-US" dirty="0">
                <a:solidFill>
                  <a:schemeClr val="tx1">
                    <a:lumMod val="65000"/>
                    <a:lumOff val="35000"/>
                  </a:schemeClr>
                </a:solidFill>
                <a:latin typeface="+mn-ea"/>
                <a:ea typeface="+mn-ea"/>
              </a:rPr>
              <a:t>型数据进行运算，先把</a:t>
            </a:r>
            <a:r>
              <a:rPr lang="en-US" altLang="zh-CN" dirty="0">
                <a:solidFill>
                  <a:schemeClr val="tx1">
                    <a:lumMod val="65000"/>
                    <a:lumOff val="35000"/>
                  </a:schemeClr>
                </a:solidFill>
                <a:latin typeface="+mn-ea"/>
                <a:ea typeface="+mn-ea"/>
              </a:rPr>
              <a:t>int</a:t>
            </a:r>
            <a:r>
              <a:rPr lang="zh-CN" altLang="en-US" dirty="0">
                <a:solidFill>
                  <a:schemeClr val="tx1">
                    <a:lumMod val="65000"/>
                    <a:lumOff val="35000"/>
                  </a:schemeClr>
                </a:solidFill>
                <a:latin typeface="+mn-ea"/>
                <a:ea typeface="+mn-ea"/>
              </a:rPr>
              <a:t>型和</a:t>
            </a:r>
            <a:r>
              <a:rPr lang="en-US" altLang="zh-CN" dirty="0">
                <a:solidFill>
                  <a:schemeClr val="tx1">
                    <a:lumMod val="65000"/>
                    <a:lumOff val="35000"/>
                  </a:schemeClr>
                </a:solidFill>
                <a:latin typeface="+mn-ea"/>
                <a:ea typeface="+mn-ea"/>
              </a:rPr>
              <a:t>float</a:t>
            </a:r>
            <a:r>
              <a:rPr lang="zh-CN" altLang="en-US" dirty="0">
                <a:solidFill>
                  <a:schemeClr val="tx1">
                    <a:lumMod val="65000"/>
                    <a:lumOff val="35000"/>
                  </a:schemeClr>
                </a:solidFill>
                <a:latin typeface="+mn-ea"/>
                <a:ea typeface="+mn-ea"/>
              </a:rPr>
              <a:t>型数据转换为</a:t>
            </a:r>
            <a:r>
              <a:rPr lang="en-US" altLang="zh-CN" dirty="0">
                <a:solidFill>
                  <a:schemeClr val="tx1">
                    <a:lumMod val="65000"/>
                    <a:lumOff val="35000"/>
                  </a:schemeClr>
                </a:solidFill>
                <a:latin typeface="+mn-ea"/>
                <a:ea typeface="+mn-ea"/>
              </a:rPr>
              <a:t>double</a:t>
            </a:r>
            <a:r>
              <a:rPr lang="zh-CN" altLang="en-US" dirty="0">
                <a:solidFill>
                  <a:schemeClr val="tx1">
                    <a:lumMod val="65000"/>
                    <a:lumOff val="35000"/>
                  </a:schemeClr>
                </a:solidFill>
                <a:latin typeface="+mn-ea"/>
                <a:ea typeface="+mn-ea"/>
              </a:rPr>
              <a:t>型，然后进行运算，结果是</a:t>
            </a:r>
            <a:r>
              <a:rPr lang="en-US" altLang="zh-CN" dirty="0">
                <a:solidFill>
                  <a:schemeClr val="tx1">
                    <a:lumMod val="65000"/>
                    <a:lumOff val="35000"/>
                  </a:schemeClr>
                </a:solidFill>
                <a:latin typeface="+mn-ea"/>
                <a:ea typeface="+mn-ea"/>
              </a:rPr>
              <a:t>double</a:t>
            </a:r>
            <a:r>
              <a:rPr lang="zh-CN" altLang="en-US" dirty="0">
                <a:solidFill>
                  <a:schemeClr val="tx1">
                    <a:lumMod val="65000"/>
                    <a:lumOff val="35000"/>
                  </a:schemeClr>
                </a:solidFill>
                <a:latin typeface="+mn-ea"/>
                <a:ea typeface="+mn-ea"/>
              </a:rPr>
              <a:t>型。</a:t>
            </a:r>
            <a:endParaRPr lang="zh-CN" altLang="en-US" dirty="0">
              <a:solidFill>
                <a:schemeClr val="tx1">
                  <a:lumMod val="65000"/>
                  <a:lumOff val="35000"/>
                </a:schemeClr>
              </a:solidFill>
              <a:latin typeface="+mn-ea"/>
              <a:ea typeface="+mn-ea"/>
            </a:endParaRPr>
          </a:p>
          <a:p>
            <a:pPr marL="1371600" lvl="3" indent="0">
              <a:lnSpc>
                <a:spcPct val="120000"/>
              </a:lnSpc>
              <a:spcBef>
                <a:spcPts val="600"/>
              </a:spcBef>
              <a:spcAft>
                <a:spcPts val="600"/>
              </a:spcAft>
              <a:buNone/>
            </a:pPr>
            <a:r>
              <a:rPr lang="zh-CN" altLang="en-US" sz="2000" dirty="0">
                <a:solidFill>
                  <a:schemeClr val="tx1">
                    <a:lumMod val="65000"/>
                    <a:lumOff val="35000"/>
                  </a:schemeClr>
                </a:solidFill>
                <a:latin typeface="+mn-ea"/>
                <a:ea typeface="+mn-ea"/>
              </a:rPr>
              <a:t>字符</a:t>
            </a:r>
            <a:r>
              <a:rPr lang="en-US" altLang="zh-CN" sz="2000" dirty="0">
                <a:solidFill>
                  <a:schemeClr val="tx1">
                    <a:lumMod val="65000"/>
                    <a:lumOff val="35000"/>
                  </a:schemeClr>
                </a:solidFill>
                <a:latin typeface="+mn-ea"/>
                <a:ea typeface="+mn-ea"/>
              </a:rPr>
              <a:t>(char)</a:t>
            </a:r>
            <a:r>
              <a:rPr lang="zh-CN" altLang="en-US" sz="2000" dirty="0">
                <a:solidFill>
                  <a:schemeClr val="tx1">
                    <a:lumMod val="65000"/>
                    <a:lumOff val="35000"/>
                  </a:schemeClr>
                </a:solidFill>
                <a:latin typeface="+mn-ea"/>
                <a:ea typeface="+mn-ea"/>
              </a:rPr>
              <a:t>型数据与整型数据进行运算，就是把字符的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代码与整型数据进行运算。如果字符型数据与实型数据进行运算，则将字符的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型数据，然后进行运算。</a:t>
            </a:r>
            <a:endParaRPr lang="zh-CN" altLang="en-US" sz="2000" dirty="0">
              <a:solidFill>
                <a:schemeClr val="tx1">
                  <a:lumMod val="65000"/>
                  <a:lumOff val="35000"/>
                </a:schemeClr>
              </a:solidFill>
              <a:latin typeface="+mn-ea"/>
              <a:ea typeface="+mn-ea"/>
            </a:endParaRPr>
          </a:p>
        </p:txBody>
      </p:sp>
      <p:grpSp>
        <p:nvGrpSpPr>
          <p:cNvPr id="4" name="组合 3"/>
          <p:cNvGrpSpPr/>
          <p:nvPr/>
        </p:nvGrpSpPr>
        <p:grpSpPr>
          <a:xfrm>
            <a:off x="135306" y="2640043"/>
            <a:ext cx="519154" cy="542829"/>
            <a:chOff x="2371725" y="1671639"/>
            <a:chExt cx="974725" cy="1019175"/>
          </a:xfrm>
        </p:grpSpPr>
        <p:sp>
          <p:nvSpPr>
            <p:cNvPr id="5"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450265" y="3623656"/>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992614" y="4612199"/>
            <a:ext cx="519154" cy="542829"/>
            <a:chOff x="2371725" y="1671639"/>
            <a:chExt cx="974725" cy="1019175"/>
          </a:xfrm>
        </p:grpSpPr>
        <p:sp>
          <p:nvSpPr>
            <p:cNvPr id="17"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endParaRPr lang="zh-CN" altLang="en-US"/>
          </a:p>
        </p:txBody>
      </p:sp>
      <p:sp>
        <p:nvSpPr>
          <p:cNvPr id="23" name="圆角矩形 22"/>
          <p:cNvSpPr/>
          <p:nvPr/>
        </p:nvSpPr>
        <p:spPr>
          <a:xfrm>
            <a:off x="201759" y="1509362"/>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endParaRPr lang="en-US" altLang="zh-CN"/>
          </a:p>
          <a:p>
            <a:r>
              <a:rPr lang="en-US" altLang="zh-CN"/>
              <a:t>float f=2.5;</a:t>
            </a:r>
            <a:endParaRPr lang="en-US" altLang="zh-CN"/>
          </a:p>
          <a:p>
            <a:r>
              <a:rPr lang="en-US" altLang="zh-CN"/>
              <a:t>double d=7.5;</a:t>
            </a:r>
            <a:endParaRPr lang="en-US" altLang="zh-CN"/>
          </a:p>
          <a:p>
            <a:r>
              <a:rPr lang="en-US" altLang="zh-CN" err="1"/>
              <a:t>printf</a:t>
            </a:r>
            <a:r>
              <a:rPr lang="en-US" altLang="zh-CN"/>
              <a:t>("%lf",10+'a'+i*f-d/3);</a:t>
            </a:r>
            <a:endParaRPr lang="en-US" altLang="zh-CN">
              <a:solidFill>
                <a:srgbClr val="008000"/>
              </a:solidFill>
            </a:endParaRPr>
          </a:p>
        </p:txBody>
      </p:sp>
      <p:sp>
        <p:nvSpPr>
          <p:cNvPr id="24" name="折角形 23"/>
          <p:cNvSpPr/>
          <p:nvPr/>
        </p:nvSpPr>
        <p:spPr>
          <a:xfrm>
            <a:off x="67917" y="3336732"/>
            <a:ext cx="8928538"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58178" y="3356106"/>
            <a:ext cx="1905000" cy="560717"/>
            <a:chOff x="8656983" y="1203671"/>
            <a:chExt cx="1905000" cy="497504"/>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27695"/>
            </a:xfrm>
            <a:prstGeom prst="rect">
              <a:avLst/>
            </a:prstGeom>
            <a:noFill/>
          </p:spPr>
          <p:txBody>
            <a:bodyPr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程序分析</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44460" y="3753098"/>
            <a:ext cx="8455080" cy="2686185"/>
          </a:xfrm>
          <a:prstGeom prst="rect">
            <a:avLst/>
          </a:prstGeom>
          <a:noFill/>
        </p:spPr>
        <p:txBody>
          <a:bodyPr wrap="square" rtlCol="0">
            <a:spAutoFit/>
          </a:bodyPr>
          <a:lstStyle/>
          <a:p>
            <a:pPr>
              <a:lnSpc>
                <a:spcPct val="150000"/>
              </a:lnSpc>
              <a:buClr>
                <a:schemeClr val="bg1"/>
              </a:buClr>
            </a:pPr>
            <a:r>
              <a:rPr lang="en-US" altLang="zh-CN" b="1" dirty="0">
                <a:solidFill>
                  <a:srgbClr val="FFFF00"/>
                </a:solidFill>
              </a:rPr>
              <a:t>10+'a'+i*f-d/3</a:t>
            </a:r>
            <a:endParaRPr lang="en-US" altLang="zh-CN" b="1" dirty="0">
              <a:solidFill>
                <a:srgbClr val="FFFF00"/>
              </a:solidFill>
            </a:endParaRPr>
          </a:p>
          <a:p>
            <a:pPr>
              <a:lnSpc>
                <a:spcPct val="150000"/>
              </a:lnSpc>
              <a:buClr>
                <a:schemeClr val="bg1"/>
              </a:buClr>
            </a:pPr>
            <a:r>
              <a:rPr lang="zh-CN" altLang="en-US" sz="1600" dirty="0">
                <a:solidFill>
                  <a:schemeClr val="bg1"/>
                </a:solidFill>
              </a:rPr>
              <a:t>① 进行</a:t>
            </a:r>
            <a:r>
              <a:rPr lang="en-US" altLang="zh-CN" sz="1600" dirty="0">
                <a:solidFill>
                  <a:schemeClr val="bg1"/>
                </a:solidFill>
              </a:rPr>
              <a:t>10+′a′</a:t>
            </a:r>
            <a:r>
              <a:rPr lang="zh-CN" altLang="en-US" sz="1600" dirty="0">
                <a:solidFill>
                  <a:schemeClr val="bg1"/>
                </a:solidFill>
              </a:rPr>
              <a:t>的运算，</a:t>
            </a:r>
            <a:r>
              <a:rPr lang="en-US" altLang="zh-CN" sz="1600" dirty="0">
                <a:solidFill>
                  <a:schemeClr val="bg1"/>
                </a:solidFill>
              </a:rPr>
              <a:t>′a′</a:t>
            </a:r>
            <a:r>
              <a:rPr lang="zh-CN" altLang="en-US" sz="1600" dirty="0">
                <a:solidFill>
                  <a:schemeClr val="bg1"/>
                </a:solidFill>
              </a:rPr>
              <a:t>的值是整数</a:t>
            </a:r>
            <a:r>
              <a:rPr lang="en-US" altLang="zh-CN" sz="1600" dirty="0">
                <a:solidFill>
                  <a:schemeClr val="bg1"/>
                </a:solidFill>
              </a:rPr>
              <a:t>97</a:t>
            </a:r>
            <a:r>
              <a:rPr lang="zh-CN" altLang="en-US" sz="1600" dirty="0">
                <a:solidFill>
                  <a:schemeClr val="bg1"/>
                </a:solidFill>
              </a:rPr>
              <a:t>，运算结果为</a:t>
            </a:r>
            <a:r>
              <a:rPr lang="en-US" altLang="zh-CN" sz="1600" dirty="0">
                <a:solidFill>
                  <a:schemeClr val="bg1"/>
                </a:solidFill>
              </a:rPr>
              <a:t>107</a:t>
            </a:r>
            <a:r>
              <a:rPr lang="zh-CN" altLang="en-US" sz="1600" dirty="0">
                <a:solidFill>
                  <a:schemeClr val="bg1"/>
                </a:solidFill>
              </a:rPr>
              <a:t>。</a:t>
            </a:r>
            <a:endParaRPr lang="zh-CN" altLang="en-US" sz="1600" dirty="0">
              <a:solidFill>
                <a:schemeClr val="bg1"/>
              </a:solidFill>
            </a:endParaRPr>
          </a:p>
          <a:p>
            <a:pPr>
              <a:lnSpc>
                <a:spcPct val="150000"/>
              </a:lnSpc>
              <a:buClr>
                <a:schemeClr val="bg1"/>
              </a:buClr>
            </a:pPr>
            <a:r>
              <a:rPr lang="zh-CN" altLang="en-US" sz="1600" dirty="0">
                <a:solidFill>
                  <a:schemeClr val="bg1"/>
                </a:solidFill>
              </a:rPr>
              <a:t>② 由于“</a:t>
            </a:r>
            <a:r>
              <a:rPr lang="en-US" altLang="zh-CN" sz="1600" dirty="0">
                <a:solidFill>
                  <a:schemeClr val="bg1"/>
                </a:solidFill>
              </a:rPr>
              <a:t>*</a:t>
            </a:r>
            <a:r>
              <a:rPr lang="zh-CN" altLang="en-US" sz="1600" dirty="0">
                <a:solidFill>
                  <a:schemeClr val="bg1"/>
                </a:solidFill>
              </a:rPr>
              <a:t>”比“</a:t>
            </a:r>
            <a:r>
              <a:rPr lang="en-US" altLang="zh-CN" sz="1600" dirty="0">
                <a:solidFill>
                  <a:schemeClr val="bg1"/>
                </a:solidFill>
              </a:rPr>
              <a:t>+”</a:t>
            </a:r>
            <a:r>
              <a:rPr lang="zh-CN" altLang="en-US" sz="1600" dirty="0">
                <a:solidFill>
                  <a:schemeClr val="bg1"/>
                </a:solidFill>
              </a:rPr>
              <a:t>优先级高，先进行</a:t>
            </a:r>
            <a:r>
              <a:rPr lang="en-US" altLang="zh-CN" sz="1600" dirty="0" err="1">
                <a:solidFill>
                  <a:schemeClr val="bg1"/>
                </a:solidFill>
              </a:rPr>
              <a:t>i</a:t>
            </a:r>
            <a:r>
              <a:rPr lang="en-US" altLang="zh-CN" sz="1600" dirty="0">
                <a:solidFill>
                  <a:schemeClr val="bg1"/>
                </a:solidFill>
              </a:rPr>
              <a:t>*f</a:t>
            </a:r>
            <a:r>
              <a:rPr lang="zh-CN" altLang="en-US" sz="1600" dirty="0">
                <a:solidFill>
                  <a:schemeClr val="bg1"/>
                </a:solidFill>
              </a:rPr>
              <a:t>的运算。先将</a:t>
            </a:r>
            <a:r>
              <a:rPr lang="en-US" altLang="zh-CN" sz="1600" dirty="0" err="1">
                <a:solidFill>
                  <a:schemeClr val="bg1"/>
                </a:solidFill>
              </a:rPr>
              <a:t>i</a:t>
            </a:r>
            <a:r>
              <a:rPr lang="zh-CN" altLang="en-US" sz="1600" dirty="0">
                <a:solidFill>
                  <a:schemeClr val="bg1"/>
                </a:solidFill>
              </a:rPr>
              <a:t>与</a:t>
            </a:r>
            <a:r>
              <a:rPr lang="en-US" altLang="zh-CN" sz="1600" dirty="0">
                <a:solidFill>
                  <a:schemeClr val="bg1"/>
                </a:solidFill>
              </a:rPr>
              <a:t>f</a:t>
            </a:r>
            <a:r>
              <a:rPr lang="zh-CN" altLang="en-US" sz="1600" dirty="0">
                <a:solidFill>
                  <a:schemeClr val="bg1"/>
                </a:solidFill>
              </a:rPr>
              <a:t>都转成</a:t>
            </a:r>
            <a:r>
              <a:rPr lang="en-US" altLang="zh-CN" sz="1600" dirty="0">
                <a:solidFill>
                  <a:schemeClr val="bg1"/>
                </a:solidFill>
              </a:rPr>
              <a:t>double</a:t>
            </a:r>
            <a:r>
              <a:rPr lang="zh-CN" altLang="en-US" sz="1600" dirty="0">
                <a:solidFill>
                  <a:schemeClr val="bg1"/>
                </a:solidFill>
              </a:rPr>
              <a:t>型，运算结果为</a:t>
            </a:r>
            <a:r>
              <a:rPr lang="en-US" altLang="zh-CN" sz="1600" dirty="0">
                <a:solidFill>
                  <a:schemeClr val="bg1"/>
                </a:solidFill>
              </a:rPr>
              <a:t>7.5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endParaRPr lang="zh-CN" altLang="en-US" sz="1600" dirty="0">
              <a:solidFill>
                <a:schemeClr val="bg1"/>
              </a:solidFill>
            </a:endParaRPr>
          </a:p>
          <a:p>
            <a:pPr>
              <a:lnSpc>
                <a:spcPct val="150000"/>
              </a:lnSpc>
              <a:buClr>
                <a:schemeClr val="bg1"/>
              </a:buClr>
            </a:pPr>
            <a:r>
              <a:rPr lang="zh-CN" altLang="en-US" sz="1600" dirty="0">
                <a:solidFill>
                  <a:schemeClr val="bg1"/>
                </a:solidFill>
              </a:rPr>
              <a:t>③ 整数</a:t>
            </a:r>
            <a:r>
              <a:rPr lang="en-US" altLang="zh-CN" sz="1600" dirty="0">
                <a:solidFill>
                  <a:schemeClr val="bg1"/>
                </a:solidFill>
              </a:rPr>
              <a:t>107</a:t>
            </a:r>
            <a:r>
              <a:rPr lang="zh-CN" altLang="en-US" sz="1600" dirty="0">
                <a:solidFill>
                  <a:schemeClr val="bg1"/>
                </a:solidFill>
              </a:rPr>
              <a:t>与ｉ</a:t>
            </a:r>
            <a:r>
              <a:rPr lang="en-US" altLang="zh-CN" sz="1600" dirty="0">
                <a:solidFill>
                  <a:schemeClr val="bg1"/>
                </a:solidFill>
              </a:rPr>
              <a:t>*</a:t>
            </a:r>
            <a:r>
              <a:rPr lang="zh-CN" altLang="en-US" sz="1600" dirty="0">
                <a:solidFill>
                  <a:schemeClr val="bg1"/>
                </a:solidFill>
              </a:rPr>
              <a:t>ｆ的积相加。先将整数</a:t>
            </a:r>
            <a:r>
              <a:rPr lang="en-US" altLang="zh-CN" sz="1600" dirty="0">
                <a:solidFill>
                  <a:schemeClr val="bg1"/>
                </a:solidFill>
              </a:rPr>
              <a:t>107</a:t>
            </a:r>
            <a:r>
              <a:rPr lang="zh-CN" altLang="en-US" sz="1600" dirty="0">
                <a:solidFill>
                  <a:schemeClr val="bg1"/>
                </a:solidFill>
              </a:rPr>
              <a:t>转换成双精度数，相加结果为</a:t>
            </a:r>
            <a:r>
              <a:rPr lang="en-US" altLang="zh-CN" sz="1600" dirty="0">
                <a:solidFill>
                  <a:schemeClr val="bg1"/>
                </a:solidFill>
              </a:rPr>
              <a:t>114.5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endParaRPr lang="zh-CN" altLang="en-US" sz="1600" dirty="0">
              <a:solidFill>
                <a:schemeClr val="bg1"/>
              </a:solidFill>
            </a:endParaRPr>
          </a:p>
          <a:p>
            <a:pPr>
              <a:lnSpc>
                <a:spcPct val="150000"/>
              </a:lnSpc>
              <a:buClr>
                <a:schemeClr val="bg1"/>
              </a:buClr>
            </a:pPr>
            <a:r>
              <a:rPr lang="zh-CN" altLang="en-US" sz="1600" dirty="0">
                <a:solidFill>
                  <a:schemeClr val="bg1"/>
                </a:solidFill>
              </a:rPr>
              <a:t>④ 进行</a:t>
            </a:r>
            <a:r>
              <a:rPr lang="en-US" altLang="zh-CN" sz="1600" dirty="0">
                <a:solidFill>
                  <a:schemeClr val="bg1"/>
                </a:solidFill>
              </a:rPr>
              <a:t>d/3</a:t>
            </a:r>
            <a:r>
              <a:rPr lang="zh-CN" altLang="en-US" sz="1600" dirty="0">
                <a:solidFill>
                  <a:schemeClr val="bg1"/>
                </a:solidFill>
              </a:rPr>
              <a:t>的运算，先将</a:t>
            </a:r>
            <a:r>
              <a:rPr lang="en-US" altLang="zh-CN" sz="1600" dirty="0">
                <a:solidFill>
                  <a:schemeClr val="bg1"/>
                </a:solidFill>
              </a:rPr>
              <a:t>3</a:t>
            </a:r>
            <a:r>
              <a:rPr lang="zh-CN" altLang="en-US" sz="1600" dirty="0">
                <a:solidFill>
                  <a:schemeClr val="bg1"/>
                </a:solidFill>
              </a:rPr>
              <a:t>转换成</a:t>
            </a:r>
            <a:r>
              <a:rPr lang="en-US" altLang="zh-CN" sz="1600" dirty="0">
                <a:solidFill>
                  <a:schemeClr val="bg1"/>
                </a:solidFill>
              </a:rPr>
              <a:t>double</a:t>
            </a:r>
            <a:r>
              <a:rPr lang="zh-CN" altLang="en-US" sz="1600" dirty="0">
                <a:solidFill>
                  <a:schemeClr val="bg1"/>
                </a:solidFill>
              </a:rPr>
              <a:t>型，</a:t>
            </a:r>
            <a:r>
              <a:rPr lang="en-US" altLang="zh-CN" sz="1600" dirty="0">
                <a:solidFill>
                  <a:schemeClr val="bg1"/>
                </a:solidFill>
              </a:rPr>
              <a:t>d/3</a:t>
            </a:r>
            <a:r>
              <a:rPr lang="zh-CN" altLang="en-US" sz="1600" dirty="0">
                <a:solidFill>
                  <a:schemeClr val="bg1"/>
                </a:solidFill>
              </a:rPr>
              <a:t>结果为</a:t>
            </a:r>
            <a:r>
              <a:rPr lang="en-US" altLang="zh-CN" sz="1600" dirty="0">
                <a:solidFill>
                  <a:schemeClr val="bg1"/>
                </a:solidFill>
              </a:rPr>
              <a:t>2.5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endParaRPr lang="zh-CN" altLang="en-US" sz="1600" dirty="0">
              <a:solidFill>
                <a:schemeClr val="bg1"/>
              </a:solidFill>
            </a:endParaRPr>
          </a:p>
          <a:p>
            <a:pPr>
              <a:lnSpc>
                <a:spcPct val="150000"/>
              </a:lnSpc>
              <a:buClr>
                <a:schemeClr val="bg1"/>
              </a:buClr>
            </a:pPr>
            <a:r>
              <a:rPr lang="zh-CN" altLang="en-US" sz="1600" dirty="0">
                <a:solidFill>
                  <a:schemeClr val="bg1"/>
                </a:solidFill>
              </a:rPr>
              <a:t>⑤ 将</a:t>
            </a:r>
            <a:r>
              <a:rPr lang="en-US" altLang="zh-CN" sz="1600" dirty="0">
                <a:solidFill>
                  <a:schemeClr val="bg1"/>
                </a:solidFill>
              </a:rPr>
              <a:t>10+′a′+i*f</a:t>
            </a:r>
            <a:r>
              <a:rPr lang="zh-CN" altLang="en-US" sz="1600" dirty="0">
                <a:solidFill>
                  <a:schemeClr val="bg1"/>
                </a:solidFill>
              </a:rPr>
              <a:t>的结果</a:t>
            </a:r>
            <a:r>
              <a:rPr lang="en-US" altLang="zh-CN" sz="1600" dirty="0">
                <a:solidFill>
                  <a:schemeClr val="bg1"/>
                </a:solidFill>
              </a:rPr>
              <a:t>114.5</a:t>
            </a:r>
            <a:r>
              <a:rPr lang="zh-CN" altLang="en-US" sz="1600" dirty="0">
                <a:solidFill>
                  <a:schemeClr val="bg1"/>
                </a:solidFill>
              </a:rPr>
              <a:t>与</a:t>
            </a:r>
            <a:r>
              <a:rPr lang="en-US" altLang="zh-CN" sz="1600" dirty="0">
                <a:solidFill>
                  <a:schemeClr val="bg1"/>
                </a:solidFill>
              </a:rPr>
              <a:t>d/3</a:t>
            </a:r>
            <a:r>
              <a:rPr lang="zh-CN" altLang="en-US" sz="1600" dirty="0">
                <a:solidFill>
                  <a:schemeClr val="bg1"/>
                </a:solidFill>
              </a:rPr>
              <a:t>的商</a:t>
            </a:r>
            <a:r>
              <a:rPr lang="en-US" altLang="zh-CN" sz="1600" dirty="0">
                <a:solidFill>
                  <a:schemeClr val="bg1"/>
                </a:solidFill>
              </a:rPr>
              <a:t>2.5</a:t>
            </a:r>
            <a:r>
              <a:rPr lang="zh-CN" altLang="en-US" sz="1600" dirty="0">
                <a:solidFill>
                  <a:schemeClr val="bg1"/>
                </a:solidFill>
              </a:rPr>
              <a:t>相减，结果为</a:t>
            </a:r>
            <a:r>
              <a:rPr lang="en-US" altLang="zh-CN" sz="1600" dirty="0">
                <a:solidFill>
                  <a:schemeClr val="bg1"/>
                </a:solidFill>
              </a:rPr>
              <a:t>112.0</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endParaRPr lang="en-US" altLang="zh-CN" sz="16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endParaRPr lang="zh-CN" altLang="en-US"/>
          </a:p>
        </p:txBody>
      </p:sp>
      <p:sp>
        <p:nvSpPr>
          <p:cNvPr id="3" name="内容占位符 2"/>
          <p:cNvSpPr>
            <a:spLocks noGrp="1"/>
          </p:cNvSpPr>
          <p:nvPr>
            <p:ph idx="1"/>
          </p:nvPr>
        </p:nvSpPr>
        <p:spPr>
          <a:xfrm>
            <a:off x="142113" y="1395897"/>
            <a:ext cx="767443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3.3】</a:t>
            </a:r>
            <a:r>
              <a:rPr lang="zh-CN" altLang="en-US" sz="2400" dirty="0">
                <a:solidFill>
                  <a:schemeClr val="accent1"/>
                </a:solidFill>
              </a:rPr>
              <a:t>给定一个大写字母，要求用小写字母输出。</a:t>
            </a:r>
            <a:endParaRPr lang="en-US" altLang="zh-CN" sz="2400" dirty="0">
              <a:solidFill>
                <a:schemeClr val="accent1"/>
              </a:solidFill>
            </a:endParaRPr>
          </a:p>
        </p:txBody>
      </p:sp>
      <p:sp>
        <p:nvSpPr>
          <p:cNvPr id="10" name="矩形 9"/>
          <p:cNvSpPr/>
          <p:nvPr/>
        </p:nvSpPr>
        <p:spPr>
          <a:xfrm>
            <a:off x="361507" y="1861625"/>
            <a:ext cx="8640380" cy="1323439"/>
          </a:xfrm>
          <a:prstGeom prst="rect">
            <a:avLst/>
          </a:prstGeom>
        </p:spPr>
        <p:txBody>
          <a:bodyPr wrap="square">
            <a:spAutoFit/>
          </a:bodyPr>
          <a:lstStyle/>
          <a:p>
            <a:r>
              <a:rPr lang="zh-CN" altLang="en-US" sz="2000" b="1" dirty="0"/>
              <a:t>解题思路</a:t>
            </a:r>
            <a:r>
              <a:rPr lang="en-US" altLang="zh-CN" sz="2000" b="1" dirty="0"/>
              <a:t>: </a:t>
            </a:r>
            <a:r>
              <a:rPr lang="zh-CN" altLang="en-US" sz="2000" dirty="0"/>
              <a:t> 字符数据以</a:t>
            </a:r>
            <a:r>
              <a:rPr lang="en-US" altLang="zh-CN" sz="2000" dirty="0"/>
              <a:t>ASCII</a:t>
            </a:r>
            <a:r>
              <a:rPr lang="zh-CN" altLang="en-US" sz="2000" dirty="0"/>
              <a:t>码存储在内存中，形式与整数的存储形式相同。 所以字符型数据和其他算术型数据之间可以互相赋值和运算。</a:t>
            </a:r>
            <a:endParaRPr lang="zh-CN" altLang="en-US" sz="2000" dirty="0"/>
          </a:p>
          <a:p>
            <a:r>
              <a:rPr lang="zh-CN" altLang="en-US" sz="2000" dirty="0"/>
              <a:t>大小写字母之间的关系是：同一个字母，用小写表示的字符的</a:t>
            </a:r>
            <a:r>
              <a:rPr lang="en-US" altLang="zh-CN" sz="2000" dirty="0"/>
              <a:t>ASCII</a:t>
            </a:r>
            <a:r>
              <a:rPr lang="zh-CN" altLang="en-US" sz="2000" dirty="0"/>
              <a:t>代码比用大写表示的字符的</a:t>
            </a:r>
            <a:r>
              <a:rPr lang="en-US" altLang="zh-CN" sz="2000" dirty="0"/>
              <a:t>ASCII</a:t>
            </a:r>
            <a:r>
              <a:rPr lang="zh-CN" altLang="en-US" sz="2000" dirty="0"/>
              <a:t>代码大</a:t>
            </a:r>
            <a:r>
              <a:rPr lang="en-US" altLang="zh-CN" sz="2000" dirty="0"/>
              <a:t>32</a:t>
            </a:r>
            <a:r>
              <a:rPr lang="zh-CN" altLang="en-US" sz="2000" dirty="0"/>
              <a:t>。</a:t>
            </a:r>
            <a:endParaRPr lang="zh-CN" altLang="en-US" sz="2000" dirty="0"/>
          </a:p>
        </p:txBody>
      </p:sp>
      <p:sp>
        <p:nvSpPr>
          <p:cNvPr id="13" name="圆角矩形 12"/>
          <p:cNvSpPr/>
          <p:nvPr/>
        </p:nvSpPr>
        <p:spPr>
          <a:xfrm>
            <a:off x="361506" y="3185064"/>
            <a:ext cx="4872747" cy="338098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dirty="0"/>
              <a:t>#include &lt;</a:t>
            </a:r>
            <a:r>
              <a:rPr lang="en-US" altLang="zh-CN" dirty="0" err="1"/>
              <a:t>stdio.h</a:t>
            </a:r>
            <a:r>
              <a:rPr lang="en-US" altLang="zh-CN" dirty="0"/>
              <a:t>&gt;</a:t>
            </a:r>
            <a:endParaRPr lang="en-US" altLang="zh-CN" dirty="0"/>
          </a:p>
          <a:p>
            <a:pPr defTabSz="363855"/>
            <a:r>
              <a:rPr lang="en-US" altLang="zh-CN" dirty="0"/>
              <a:t>int main()</a:t>
            </a:r>
            <a:endParaRPr lang="en-US" altLang="zh-CN" dirty="0"/>
          </a:p>
          <a:p>
            <a:pPr defTabSz="363855"/>
            <a:r>
              <a:rPr lang="en-US" altLang="zh-CN" dirty="0"/>
              <a:t>{</a:t>
            </a:r>
            <a:endParaRPr lang="en-US" altLang="zh-CN" dirty="0"/>
          </a:p>
          <a:p>
            <a:pPr defTabSz="363855"/>
            <a:r>
              <a:rPr lang="en-US" altLang="zh-CN" dirty="0"/>
              <a:t>	char c1,c2;</a:t>
            </a:r>
            <a:endParaRPr lang="en-US" altLang="zh-CN" dirty="0"/>
          </a:p>
          <a:p>
            <a:pPr defTabSz="363855"/>
            <a:r>
              <a:rPr lang="en-US" altLang="zh-CN" dirty="0"/>
              <a:t>	c1='A'; 		</a:t>
            </a:r>
            <a:r>
              <a:rPr lang="en-US" altLang="zh-CN" dirty="0">
                <a:solidFill>
                  <a:srgbClr val="008000"/>
                </a:solidFill>
              </a:rPr>
              <a:t>//</a:t>
            </a:r>
            <a:r>
              <a:rPr lang="zh-CN" altLang="en-US" dirty="0">
                <a:solidFill>
                  <a:srgbClr val="008000"/>
                </a:solidFill>
              </a:rPr>
              <a:t>将字符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代码放到</a:t>
            </a:r>
            <a:r>
              <a:rPr lang="en-US" altLang="zh-CN" dirty="0">
                <a:solidFill>
                  <a:srgbClr val="008000"/>
                </a:solidFill>
              </a:rPr>
              <a:t>c1</a:t>
            </a:r>
            <a:r>
              <a:rPr lang="zh-CN" altLang="en-US" dirty="0">
                <a:solidFill>
                  <a:srgbClr val="008000"/>
                </a:solidFill>
              </a:rPr>
              <a:t>变量中</a:t>
            </a:r>
            <a:endParaRPr lang="zh-CN" altLang="en-US" dirty="0">
              <a:solidFill>
                <a:srgbClr val="008000"/>
              </a:solidFill>
            </a:endParaRPr>
          </a:p>
          <a:p>
            <a:pPr defTabSz="363855"/>
            <a:r>
              <a:rPr lang="zh-CN" altLang="en-US" dirty="0"/>
              <a:t>	</a:t>
            </a:r>
            <a:r>
              <a:rPr lang="en-US" altLang="zh-CN" dirty="0"/>
              <a:t>c2=c1+32;		</a:t>
            </a:r>
            <a:r>
              <a:rPr lang="en-US" altLang="zh-CN" dirty="0">
                <a:solidFill>
                  <a:srgbClr val="008000"/>
                </a:solidFill>
              </a:rPr>
              <a:t>//</a:t>
            </a:r>
            <a:r>
              <a:rPr lang="zh-CN" altLang="en-US" dirty="0">
                <a:solidFill>
                  <a:srgbClr val="008000"/>
                </a:solidFill>
              </a:rPr>
              <a:t>得到字符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代码，放在</a:t>
            </a:r>
            <a:r>
              <a:rPr lang="en-US" altLang="zh-CN" dirty="0">
                <a:solidFill>
                  <a:srgbClr val="008000"/>
                </a:solidFill>
              </a:rPr>
              <a:t>c2</a:t>
            </a:r>
            <a:r>
              <a:rPr lang="zh-CN" altLang="en-US" dirty="0">
                <a:solidFill>
                  <a:srgbClr val="008000"/>
                </a:solidFill>
              </a:rPr>
              <a:t>变量中 </a:t>
            </a:r>
            <a:endParaRPr lang="zh-CN" altLang="en-US" dirty="0">
              <a:solidFill>
                <a:srgbClr val="008000"/>
              </a:solidFill>
            </a:endParaRPr>
          </a:p>
          <a:p>
            <a:pPr defTabSz="363855"/>
            <a:r>
              <a:rPr lang="zh-CN" altLang="en-US" dirty="0"/>
              <a:t>	</a:t>
            </a:r>
            <a:r>
              <a:rPr lang="en-US" altLang="zh-CN" dirty="0" err="1"/>
              <a:t>printf</a:t>
            </a:r>
            <a:r>
              <a:rPr lang="en-US" altLang="zh-CN" dirty="0"/>
              <a:t>("%c\n",c2);	</a:t>
            </a:r>
            <a:r>
              <a:rPr lang="zh-CN" altLang="en-US" dirty="0"/>
              <a:t>	</a:t>
            </a:r>
            <a:r>
              <a:rPr lang="en-US" altLang="zh-CN" dirty="0" err="1"/>
              <a:t>printf</a:t>
            </a:r>
            <a:r>
              <a:rPr lang="en-US" altLang="zh-CN" dirty="0"/>
              <a:t>("%d\n",c2);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a:t>
            </a:r>
            <a:endParaRPr lang="zh-CN" altLang="en-US" dirty="0">
              <a:solidFill>
                <a:srgbClr val="008000"/>
              </a:solidFill>
            </a:endParaRPr>
          </a:p>
          <a:p>
            <a:pPr defTabSz="363855"/>
            <a:r>
              <a:rPr lang="zh-CN" altLang="en-US" dirty="0"/>
              <a:t>	</a:t>
            </a:r>
            <a:r>
              <a:rPr lang="en-US" altLang="zh-CN" dirty="0"/>
              <a:t>return 0;</a:t>
            </a:r>
            <a:endParaRPr lang="en-US" altLang="zh-CN" dirty="0"/>
          </a:p>
          <a:p>
            <a:pPr defTabSz="363855"/>
            <a:r>
              <a:rPr lang="en-US" altLang="zh-CN" dirty="0"/>
              <a:t>}</a:t>
            </a:r>
            <a:endParaRPr lang="en-US" altLang="zh-CN" dirty="0">
              <a:solidFill>
                <a:srgbClr val="008000"/>
              </a:solidFill>
            </a:endParaRPr>
          </a:p>
        </p:txBody>
      </p:sp>
      <p:pic>
        <p:nvPicPr>
          <p:cNvPr id="5" name="图片 4"/>
          <p:cNvPicPr>
            <a:picLocks noChangeAspect="1"/>
          </p:cNvPicPr>
          <p:nvPr/>
        </p:nvPicPr>
        <p:blipFill>
          <a:blip r:embed="rId1" cstate="print"/>
          <a:stretch>
            <a:fillRect/>
          </a:stretch>
        </p:blipFill>
        <p:spPr>
          <a:xfrm>
            <a:off x="5742318" y="3199172"/>
            <a:ext cx="3312782" cy="972230"/>
          </a:xfrm>
          <a:prstGeom prst="rect">
            <a:avLst/>
          </a:prstGeom>
        </p:spPr>
      </p:pic>
      <p:grpSp>
        <p:nvGrpSpPr>
          <p:cNvPr id="15" name="组合 14"/>
          <p:cNvGrpSpPr/>
          <p:nvPr/>
        </p:nvGrpSpPr>
        <p:grpSpPr>
          <a:xfrm>
            <a:off x="5757065" y="426835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endParaRPr lang="zh-CN" altLang="en-US" sz="1400">
                <a:solidFill>
                  <a:schemeClr val="bg1"/>
                </a:solidFill>
              </a:endParaRPr>
            </a:p>
          </p:txBody>
        </p:sp>
      </p:grpSp>
      <p:graphicFrame>
        <p:nvGraphicFramePr>
          <p:cNvPr id="7" name="表格 6"/>
          <p:cNvGraphicFramePr>
            <a:graphicFrameLocks noGrp="1"/>
          </p:cNvGraphicFramePr>
          <p:nvPr/>
        </p:nvGraphicFramePr>
        <p:xfrm>
          <a:off x="6093676" y="4878384"/>
          <a:ext cx="1666240" cy="304800"/>
        </p:xfrm>
        <a:graphic>
          <a:graphicData uri="http://schemas.openxmlformats.org/drawingml/2006/table">
            <a:tbl>
              <a:tblPr>
                <a:tableStyleId>{3C2FFA5D-87B4-456A-9821-1D502468CF0F}</a:tableStyleId>
              </a:tblPr>
              <a:tblGrid>
                <a:gridCol w="208280"/>
                <a:gridCol w="208280"/>
                <a:gridCol w="208280"/>
                <a:gridCol w="208280"/>
                <a:gridCol w="208280"/>
                <a:gridCol w="208280"/>
                <a:gridCol w="208280"/>
                <a:gridCol w="208280"/>
              </a:tblGrid>
              <a:tr h="275957">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tr>
            </a:tbl>
          </a:graphicData>
        </a:graphic>
      </p:graphicFrame>
      <p:sp>
        <p:nvSpPr>
          <p:cNvPr id="8" name="矩形 7"/>
          <p:cNvSpPr/>
          <p:nvPr/>
        </p:nvSpPr>
        <p:spPr>
          <a:xfrm>
            <a:off x="6093676" y="518318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6093677" y="534487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264158" y="533296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093676" y="4862049"/>
            <a:ext cx="2893841" cy="1384995"/>
          </a:xfrm>
          <a:prstGeom prst="rect">
            <a:avLst/>
          </a:prstGeom>
          <a:noFill/>
        </p:spPr>
        <p:txBody>
          <a:bodyPr wrap="square" rtlCol="0">
            <a:spAutoFit/>
          </a:bodyPr>
          <a:lstStyle/>
          <a:p>
            <a:pPr defTabSz="539750"/>
            <a:r>
              <a:rPr lang="en-US" altLang="zh-CN" sz="1400">
                <a:solidFill>
                  <a:schemeClr val="bg1"/>
                </a:solidFill>
              </a:rPr>
              <a:t>			</a:t>
            </a:r>
            <a:r>
              <a:rPr lang="zh-CN" altLang="en-US" sz="1400">
                <a:solidFill>
                  <a:schemeClr val="bg1"/>
                </a:solidFill>
              </a:rPr>
              <a:t>存储</a:t>
            </a:r>
            <a:r>
              <a:rPr lang="en-US" altLang="zh-CN" sz="1400">
                <a:solidFill>
                  <a:schemeClr val="bg1"/>
                </a:solidFill>
              </a:rPr>
              <a:t>(ASCII</a:t>
            </a:r>
            <a:r>
              <a:rPr lang="zh-CN" altLang="en-US" sz="1400">
                <a:solidFill>
                  <a:schemeClr val="bg1"/>
                </a:solidFill>
              </a:rPr>
              <a:t>码</a:t>
            </a:r>
            <a:r>
              <a:rPr lang="en-US" altLang="zh-CN" sz="1400">
                <a:solidFill>
                  <a:schemeClr val="bg1"/>
                </a:solidFill>
              </a:rPr>
              <a:t>)</a:t>
            </a:r>
            <a:endParaRPr lang="en-US" altLang="zh-CN" sz="1400">
              <a:solidFill>
                <a:schemeClr val="bg1"/>
              </a:solidFill>
            </a:endParaRPr>
          </a:p>
          <a:p>
            <a:pPr defTabSz="539750"/>
            <a:endParaRPr lang="en-US" altLang="zh-CN" sz="1400">
              <a:solidFill>
                <a:schemeClr val="bg1"/>
              </a:solidFill>
            </a:endParaRPr>
          </a:p>
          <a:p>
            <a:pPr defTabSz="539750"/>
            <a:endParaRPr lang="en-US" altLang="zh-CN" sz="1400">
              <a:solidFill>
                <a:schemeClr val="bg1"/>
              </a:solidFill>
            </a:endParaRPr>
          </a:p>
          <a:p>
            <a:pPr defTabSz="539750"/>
            <a:r>
              <a:rPr lang="en-US" altLang="zh-CN" sz="1400">
                <a:solidFill>
                  <a:schemeClr val="bg1"/>
                </a:solidFill>
              </a:rPr>
              <a:t>"%c"		 "%d"	</a:t>
            </a:r>
            <a:r>
              <a:rPr lang="zh-CN" altLang="en-US" sz="1400">
                <a:solidFill>
                  <a:schemeClr val="bg1"/>
                </a:solidFill>
              </a:rPr>
              <a:t>输出格式符</a:t>
            </a:r>
            <a:endParaRPr lang="en-US" altLang="zh-CN" sz="1400">
              <a:solidFill>
                <a:schemeClr val="bg1"/>
              </a:solidFill>
            </a:endParaRPr>
          </a:p>
          <a:p>
            <a:pPr defTabSz="539750"/>
            <a:endParaRPr lang="en-US" altLang="zh-CN" sz="1400">
              <a:solidFill>
                <a:schemeClr val="bg1"/>
              </a:solidFill>
            </a:endParaRPr>
          </a:p>
          <a:p>
            <a:pPr defTabSz="539750"/>
            <a:r>
              <a:rPr lang="en-US" altLang="zh-CN" sz="1400">
                <a:solidFill>
                  <a:schemeClr val="bg1"/>
                </a:solidFill>
              </a:rPr>
              <a:t>  a		   97	</a:t>
            </a:r>
            <a:r>
              <a:rPr lang="zh-CN" altLang="en-US" sz="1400">
                <a:solidFill>
                  <a:schemeClr val="bg1"/>
                </a:solidFill>
              </a:rPr>
              <a:t>显示结果</a:t>
            </a:r>
            <a:endParaRPr lang="zh-CN" altLang="en-US" sz="1400">
              <a:solidFill>
                <a:schemeClr val="bg1"/>
              </a:solidFill>
            </a:endParaRPr>
          </a:p>
        </p:txBody>
      </p:sp>
      <p:sp>
        <p:nvSpPr>
          <p:cNvPr id="29" name="下箭头 28"/>
          <p:cNvSpPr/>
          <p:nvPr/>
        </p:nvSpPr>
        <p:spPr>
          <a:xfrm>
            <a:off x="6093677"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7256402" y="578106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p:nvPr>
            <p:custDataLst>
              <p:tags r:id="rId1"/>
            </p:custDataLst>
          </p:nvPr>
        </p:nvSpPr>
        <p:spPr bwMode="auto">
          <a:xfrm>
            <a:off x="4514852"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a:solidFill>
                  <a:srgbClr val="FFFFFF"/>
                </a:solidFill>
                <a:latin typeface="+mn-lt"/>
                <a:ea typeface="+mn-ea"/>
              </a:rPr>
              <a:t>强制类型转换</a:t>
            </a:r>
            <a:endParaRPr lang="zh-CN" altLang="en-US" sz="2000">
              <a:solidFill>
                <a:srgbClr val="FFFFFF"/>
              </a:solidFill>
              <a:latin typeface="+mn-lt"/>
              <a:ea typeface="+mn-ea"/>
            </a:endParaRPr>
          </a:p>
        </p:txBody>
      </p:sp>
      <p:sp>
        <p:nvSpPr>
          <p:cNvPr id="3075" name="MH_SubTitle_1"/>
          <p:cNvSpPr/>
          <p:nvPr>
            <p:custDataLst>
              <p:tags r:id="rId2"/>
            </p:custDataLst>
          </p:nvPr>
        </p:nvSpPr>
        <p:spPr bwMode="auto">
          <a:xfrm>
            <a:off x="1179515"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a:solidFill>
                  <a:srgbClr val="FFFFFF"/>
                </a:solidFill>
                <a:latin typeface="+mn-lt"/>
                <a:ea typeface="+mn-ea"/>
              </a:rPr>
              <a:t>自动类型转换</a:t>
            </a:r>
            <a:endParaRPr lang="zh-CN" altLang="en-US" sz="2000">
              <a:solidFill>
                <a:srgbClr val="FFFFFF"/>
              </a:solidFill>
              <a:latin typeface="+mn-lt"/>
              <a:ea typeface="+mn-ea"/>
            </a:endParaRPr>
          </a:p>
        </p:txBody>
      </p:sp>
      <p:sp>
        <p:nvSpPr>
          <p:cNvPr id="13" name="MH_Title_1"/>
          <p:cNvSpPr/>
          <p:nvPr>
            <p:custDataLst>
              <p:tags r:id="rId3"/>
            </p:custDataLst>
          </p:nvPr>
        </p:nvSpPr>
        <p:spPr>
          <a:xfrm>
            <a:off x="3389313" y="2278065"/>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a:solidFill>
                  <a:schemeClr val="accent1"/>
                </a:solidFill>
              </a:rPr>
              <a:t>类型</a:t>
            </a:r>
            <a:endParaRPr lang="en-US" altLang="zh-CN" sz="3200">
              <a:solidFill>
                <a:schemeClr val="accent1"/>
              </a:solidFill>
            </a:endParaRPr>
          </a:p>
          <a:p>
            <a:pPr algn="ctr">
              <a:defRPr/>
            </a:pPr>
            <a:r>
              <a:rPr lang="zh-CN" altLang="en-US" sz="3200">
                <a:solidFill>
                  <a:schemeClr val="accent1"/>
                </a:solidFill>
              </a:rPr>
              <a:t>转换</a:t>
            </a:r>
            <a:endParaRPr lang="zh-CN" altLang="en-US" sz="3200">
              <a:solidFill>
                <a:schemeClr val="accent1"/>
              </a:solidFill>
            </a:endParaRPr>
          </a:p>
        </p:txBody>
      </p:sp>
      <p:sp>
        <p:nvSpPr>
          <p:cNvPr id="8" name="MH_Text_1"/>
          <p:cNvSpPr>
            <a:spLocks noChangeArrowheads="1"/>
          </p:cNvSpPr>
          <p:nvPr>
            <p:custDataLst>
              <p:tags r:id="rId4"/>
            </p:custDataLst>
          </p:nvPr>
        </p:nvSpPr>
        <p:spPr bwMode="auto">
          <a:xfrm>
            <a:off x="1179515" y="1995490"/>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5"/>
            </p:custDataLst>
          </p:nvPr>
        </p:nvSpPr>
        <p:spPr bwMode="auto">
          <a:xfrm>
            <a:off x="5713415" y="2574927"/>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endParaRPr lang="zh-CN" altLang="en-US" sz="1600">
              <a:solidFill>
                <a:schemeClr val="tx1">
                  <a:lumMod val="50000"/>
                  <a:lumOff val="50000"/>
                </a:schemeClr>
              </a:solidFill>
              <a:latin typeface="+mn-lt"/>
              <a:ea typeface="+mn-ea"/>
            </a:endParaRPr>
          </a:p>
        </p:txBody>
      </p:sp>
    </p:spTree>
    <p:custDataLst>
      <p:tags r:id="rId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endParaRPr lang="zh-CN" altLang="en-US"/>
          </a:p>
        </p:txBody>
      </p:sp>
      <p:sp>
        <p:nvSpPr>
          <p:cNvPr id="4" name="矩形 3"/>
          <p:cNvSpPr/>
          <p:nvPr/>
        </p:nvSpPr>
        <p:spPr>
          <a:xfrm>
            <a:off x="83584" y="1411289"/>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a:t>
            </a:r>
            <a:r>
              <a:rPr lang="zh-CN" altLang="en-US" sz="2400" b="1"/>
              <a:t>类型名</a:t>
            </a:r>
            <a:r>
              <a:rPr lang="en-US" altLang="zh-CN" sz="2400" b="1"/>
              <a:t>)(</a:t>
            </a:r>
            <a:r>
              <a:rPr lang="zh-CN" altLang="en-US" sz="2400" b="1"/>
              <a:t>表达式</a:t>
            </a:r>
            <a:r>
              <a:rPr lang="en-US" altLang="zh-CN" sz="2400" b="1"/>
              <a:t>)</a:t>
            </a:r>
            <a:endParaRPr lang="zh-CN" altLang="en-US" sz="2400" b="1"/>
          </a:p>
        </p:txBody>
      </p:sp>
      <p:sp>
        <p:nvSpPr>
          <p:cNvPr id="5" name="圆角矩形 4"/>
          <p:cNvSpPr/>
          <p:nvPr/>
        </p:nvSpPr>
        <p:spPr>
          <a:xfrm>
            <a:off x="306868" y="2736852"/>
            <a:ext cx="8071588"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dirty="0"/>
              <a:t>(double)a		</a:t>
            </a:r>
            <a:r>
              <a:rPr lang="zh-CN" altLang="en-US" dirty="0">
                <a:solidFill>
                  <a:srgbClr val="0070C0"/>
                </a:solidFill>
              </a:rPr>
              <a:t>将ａ转换成</a:t>
            </a:r>
            <a:r>
              <a:rPr lang="en-US" altLang="zh-CN" dirty="0">
                <a:solidFill>
                  <a:srgbClr val="0070C0"/>
                </a:solidFill>
              </a:rPr>
              <a:t>double</a:t>
            </a:r>
            <a:r>
              <a:rPr lang="zh-CN" altLang="en-US" dirty="0">
                <a:solidFill>
                  <a:srgbClr val="0070C0"/>
                </a:solidFill>
              </a:rPr>
              <a:t>型</a:t>
            </a:r>
            <a:endParaRPr lang="zh-CN" altLang="en-US" dirty="0">
              <a:solidFill>
                <a:srgbClr val="0070C0"/>
              </a:solidFill>
            </a:endParaRPr>
          </a:p>
          <a:p>
            <a:pPr defTabSz="363855"/>
            <a:r>
              <a:rPr lang="en-US" altLang="zh-CN" dirty="0"/>
              <a:t>(int)(</a:t>
            </a:r>
            <a:r>
              <a:rPr lang="en-US" altLang="zh-CN" dirty="0" err="1"/>
              <a:t>x+y</a:t>
            </a:r>
            <a:r>
              <a:rPr lang="en-US" altLang="zh-CN" dirty="0"/>
              <a:t>)		</a:t>
            </a:r>
            <a:r>
              <a:rPr lang="zh-CN" altLang="en-US" dirty="0">
                <a:solidFill>
                  <a:srgbClr val="0070C0"/>
                </a:solidFill>
              </a:rPr>
              <a:t>将</a:t>
            </a:r>
            <a:r>
              <a:rPr lang="en-US" altLang="zh-CN" dirty="0" err="1">
                <a:solidFill>
                  <a:srgbClr val="0070C0"/>
                </a:solidFill>
              </a:rPr>
              <a:t>x+y</a:t>
            </a:r>
            <a:r>
              <a:rPr lang="zh-CN" altLang="en-US" dirty="0">
                <a:solidFill>
                  <a:srgbClr val="0070C0"/>
                </a:solidFill>
              </a:rPr>
              <a:t>的值转换成</a:t>
            </a:r>
            <a:r>
              <a:rPr lang="en-US" altLang="zh-CN" dirty="0">
                <a:solidFill>
                  <a:srgbClr val="0070C0"/>
                </a:solidFill>
              </a:rPr>
              <a:t>int</a:t>
            </a:r>
            <a:r>
              <a:rPr lang="zh-CN" altLang="en-US" dirty="0">
                <a:solidFill>
                  <a:srgbClr val="0070C0"/>
                </a:solidFill>
              </a:rPr>
              <a:t>型</a:t>
            </a:r>
            <a:endParaRPr lang="zh-CN" altLang="en-US" dirty="0">
              <a:solidFill>
                <a:srgbClr val="0070C0"/>
              </a:solidFill>
            </a:endParaRPr>
          </a:p>
          <a:p>
            <a:pPr defTabSz="363855"/>
            <a:r>
              <a:rPr lang="en-US" altLang="zh-CN" dirty="0"/>
              <a:t>(float)(5%3)		</a:t>
            </a:r>
            <a:r>
              <a:rPr lang="zh-CN" altLang="en-US" dirty="0">
                <a:solidFill>
                  <a:srgbClr val="0070C0"/>
                </a:solidFill>
              </a:rPr>
              <a:t>将</a:t>
            </a:r>
            <a:r>
              <a:rPr lang="en-US" altLang="zh-CN" dirty="0">
                <a:solidFill>
                  <a:srgbClr val="0070C0"/>
                </a:solidFill>
              </a:rPr>
              <a:t>5%3</a:t>
            </a:r>
            <a:r>
              <a:rPr lang="zh-CN" altLang="en-US" dirty="0">
                <a:solidFill>
                  <a:srgbClr val="0070C0"/>
                </a:solidFill>
              </a:rPr>
              <a:t>的值转换成</a:t>
            </a:r>
            <a:r>
              <a:rPr lang="en-US" altLang="zh-CN" dirty="0">
                <a:solidFill>
                  <a:srgbClr val="0070C0"/>
                </a:solidFill>
              </a:rPr>
              <a:t>float</a:t>
            </a:r>
            <a:r>
              <a:rPr lang="zh-CN" altLang="en-US" dirty="0">
                <a:solidFill>
                  <a:srgbClr val="0070C0"/>
                </a:solidFill>
              </a:rPr>
              <a:t>型</a:t>
            </a:r>
            <a:endParaRPr lang="zh-CN" altLang="en-US" dirty="0">
              <a:solidFill>
                <a:srgbClr val="0070C0"/>
              </a:solidFill>
            </a:endParaRPr>
          </a:p>
          <a:p>
            <a:pPr defTabSz="363855"/>
            <a:r>
              <a:rPr lang="en-US" altLang="zh-CN" dirty="0"/>
              <a:t>(int)</a:t>
            </a:r>
            <a:r>
              <a:rPr lang="en-US" altLang="zh-CN" dirty="0" err="1"/>
              <a:t>x+y</a:t>
            </a:r>
            <a:r>
              <a:rPr lang="en-US" altLang="zh-CN" dirty="0"/>
              <a:t>		</a:t>
            </a:r>
            <a:r>
              <a:rPr lang="zh-CN" altLang="en-US" dirty="0">
                <a:solidFill>
                  <a:srgbClr val="0070C0"/>
                </a:solidFill>
              </a:rPr>
              <a:t>只将</a:t>
            </a:r>
            <a:r>
              <a:rPr lang="en-US" altLang="zh-CN" dirty="0">
                <a:solidFill>
                  <a:srgbClr val="0070C0"/>
                </a:solidFill>
              </a:rPr>
              <a:t>x</a:t>
            </a:r>
            <a:r>
              <a:rPr lang="zh-CN" altLang="en-US" dirty="0">
                <a:solidFill>
                  <a:srgbClr val="0070C0"/>
                </a:solidFill>
              </a:rPr>
              <a:t>转换成整型，然后与</a:t>
            </a:r>
            <a:r>
              <a:rPr lang="en-US" altLang="zh-CN" dirty="0">
                <a:solidFill>
                  <a:srgbClr val="0070C0"/>
                </a:solidFill>
              </a:rPr>
              <a:t>y</a:t>
            </a:r>
            <a:r>
              <a:rPr lang="zh-CN" altLang="en-US" dirty="0">
                <a:solidFill>
                  <a:srgbClr val="0070C0"/>
                </a:solidFill>
              </a:rPr>
              <a:t>相加</a:t>
            </a:r>
            <a:endParaRPr lang="en-US" altLang="zh-CN" dirty="0">
              <a:solidFill>
                <a:srgbClr val="0070C0"/>
              </a:solidFill>
            </a:endParaRPr>
          </a:p>
          <a:p>
            <a:pPr defTabSz="363855"/>
            <a:endParaRPr lang="en-US" altLang="zh-CN" dirty="0"/>
          </a:p>
          <a:p>
            <a:pPr defTabSz="363855"/>
            <a:r>
              <a:rPr lang="en-US" altLang="zh-CN" dirty="0"/>
              <a:t>int a; float </a:t>
            </a:r>
            <a:r>
              <a:rPr lang="en-US" altLang="zh-CN" dirty="0" err="1"/>
              <a:t>x,y;double</a:t>
            </a:r>
            <a:r>
              <a:rPr lang="en-US" altLang="zh-CN" dirty="0"/>
              <a:t> b;</a:t>
            </a:r>
            <a:endParaRPr lang="zh-CN" altLang="en-US" dirty="0"/>
          </a:p>
          <a:p>
            <a:pPr defTabSz="363855"/>
            <a:r>
              <a:rPr lang="en-US" altLang="zh-CN" dirty="0"/>
              <a:t>a=(int)x</a:t>
            </a:r>
            <a:endParaRPr lang="en-US" altLang="zh-CN" dirty="0"/>
          </a:p>
          <a:p>
            <a:pPr defTabSz="363855"/>
            <a:r>
              <a:rPr lang="zh-CN" altLang="en-US" dirty="0">
                <a:solidFill>
                  <a:srgbClr val="0070C0"/>
                </a:solidFill>
              </a:rPr>
              <a:t>进行强制类型运算</a:t>
            </a:r>
            <a:r>
              <a:rPr lang="en-US" altLang="zh-CN" dirty="0">
                <a:solidFill>
                  <a:srgbClr val="0070C0"/>
                </a:solidFill>
              </a:rPr>
              <a:t>(int)x</a:t>
            </a:r>
            <a:r>
              <a:rPr lang="zh-CN" altLang="en-US" dirty="0">
                <a:solidFill>
                  <a:srgbClr val="0070C0"/>
                </a:solidFill>
              </a:rPr>
              <a:t>后得到一个</a:t>
            </a:r>
            <a:r>
              <a:rPr lang="en-US" altLang="zh-CN" dirty="0">
                <a:solidFill>
                  <a:srgbClr val="0070C0"/>
                </a:solidFill>
              </a:rPr>
              <a:t>int</a:t>
            </a:r>
            <a:r>
              <a:rPr lang="zh-CN" altLang="en-US" dirty="0">
                <a:solidFill>
                  <a:srgbClr val="0070C0"/>
                </a:solidFill>
              </a:rPr>
              <a:t>类型的临时值，它的值等于ｘ的整数部分，把它赋给</a:t>
            </a:r>
            <a:r>
              <a:rPr lang="en-US" altLang="zh-CN" dirty="0">
                <a:solidFill>
                  <a:srgbClr val="0070C0"/>
                </a:solidFill>
              </a:rPr>
              <a:t>a</a:t>
            </a:r>
            <a:r>
              <a:rPr lang="zh-CN" altLang="en-US" dirty="0">
                <a:solidFill>
                  <a:srgbClr val="0070C0"/>
                </a:solidFill>
              </a:rPr>
              <a:t>，注意</a:t>
            </a:r>
            <a:r>
              <a:rPr lang="en-US" altLang="zh-CN" dirty="0">
                <a:solidFill>
                  <a:srgbClr val="0070C0"/>
                </a:solidFill>
              </a:rPr>
              <a:t>x</a:t>
            </a:r>
            <a:r>
              <a:rPr lang="zh-CN" altLang="en-US" dirty="0">
                <a:solidFill>
                  <a:srgbClr val="0070C0"/>
                </a:solidFill>
              </a:rPr>
              <a:t>的值和类型都未变化，仍为</a:t>
            </a:r>
            <a:r>
              <a:rPr lang="en-US" altLang="zh-CN" dirty="0">
                <a:solidFill>
                  <a:srgbClr val="0070C0"/>
                </a:solidFill>
              </a:rPr>
              <a:t>float</a:t>
            </a:r>
            <a:r>
              <a:rPr lang="zh-CN" altLang="en-US" dirty="0">
                <a:solidFill>
                  <a:srgbClr val="0070C0"/>
                </a:solidFill>
              </a:rPr>
              <a:t>型。该临时值在赋值后就不再存在了。</a:t>
            </a:r>
            <a:endParaRPr lang="zh-CN" altLang="en-US"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 </a:t>
            </a:r>
            <a:r>
              <a:rPr lang="zh-CN" altLang="en-US"/>
              <a:t>语 句</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程序结构</a:t>
            </a:r>
            <a:endParaRPr lang="zh-CN" altLang="en-US"/>
          </a:p>
        </p:txBody>
      </p:sp>
      <p:graphicFrame>
        <p:nvGraphicFramePr>
          <p:cNvPr id="4" name="图示 3"/>
          <p:cNvGraphicFramePr/>
          <p:nvPr/>
        </p:nvGraphicFramePr>
        <p:xfrm>
          <a:off x="310412" y="1534929"/>
          <a:ext cx="7886700" cy="48556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76400" y="1524001"/>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p:nvPr>
                <p:custDataLst>
                  <p:tags r:id="rId1"/>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2"/>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a:solidFill>
                      <a:srgbClr val="FFFFFF"/>
                    </a:solidFill>
                  </a:rPr>
                  <a:t>空语句</a:t>
                </a:r>
                <a:endParaRPr lang="zh-CN" altLang="en-US">
                  <a:solidFill>
                    <a:srgbClr val="FFFFFF"/>
                  </a:solidFill>
                </a:endParaRPr>
              </a:p>
            </p:txBody>
          </p:sp>
          <p:sp>
            <p:nvSpPr>
              <p:cNvPr id="44" name="MH_SubTitle_2"/>
              <p:cNvSpPr/>
              <p:nvPr>
                <p:custDataLst>
                  <p:tags r:id="rId3"/>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45" name="MH_SubTitle_5"/>
              <p:cNvSpPr/>
              <p:nvPr>
                <p:custDataLst>
                  <p:tags r:id="rId4"/>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a:solidFill>
                      <a:srgbClr val="FFFFFF"/>
                    </a:solidFill>
                  </a:rPr>
                  <a:t>复合语句</a:t>
                </a:r>
                <a:endParaRPr lang="zh-CN" altLang="en-US">
                  <a:solidFill>
                    <a:srgbClr val="FFFFFF"/>
                  </a:solidFill>
                </a:endParaRPr>
              </a:p>
            </p:txBody>
          </p:sp>
          <p:sp>
            <p:nvSpPr>
              <p:cNvPr id="11" name="MH_SubTitle_5"/>
              <p:cNvSpPr/>
              <p:nvPr>
                <p:custDataLst>
                  <p:tags r:id="rId5"/>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t" anchorCtr="0" compatLnSpc="1">
                <a:normAutofit/>
              </a:bodyPr>
              <a:lstStyle/>
              <a:p>
                <a:endParaRPr lang="zh-CN" altLang="en-US">
                  <a:solidFill>
                    <a:srgbClr val="FFFFFF"/>
                  </a:solidFill>
                </a:endParaRPr>
              </a:p>
            </p:txBody>
          </p:sp>
          <p:sp>
            <p:nvSpPr>
              <p:cNvPr id="46" name="MH_Title_1"/>
              <p:cNvSpPr/>
              <p:nvPr>
                <p:custDataLst>
                  <p:tags r:id="rId6"/>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800" b="1">
                    <a:solidFill>
                      <a:schemeClr val="accent1"/>
                    </a:solidFill>
                  </a:rPr>
                  <a:t>C </a:t>
                </a:r>
                <a:r>
                  <a:rPr lang="zh-CN" altLang="en-US" sz="2800" b="1">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268015"/>
            </a:xfrm>
            <a:prstGeom prst="rect">
              <a:avLst/>
            </a:prstGeom>
            <a:noFill/>
          </p:spPr>
          <p:txBody>
            <a:bodyPr wrap="square" rtlCol="0">
              <a:spAutoFit/>
            </a:bodyPr>
            <a:lstStyle/>
            <a:p>
              <a:r>
                <a:rPr lang="zh-CN" altLang="en-US">
                  <a:solidFill>
                    <a:schemeClr val="bg1"/>
                  </a:solidFill>
                </a:rPr>
                <a:t>控制语句</a:t>
              </a:r>
              <a:endParaRPr lang="zh-CN" altLang="en-US">
                <a:solidFill>
                  <a:schemeClr val="bg1"/>
                </a:solidFill>
              </a:endParaRPr>
            </a:p>
          </p:txBody>
        </p:sp>
      </p:grpSp>
    </p:spTree>
    <p:custDataLst>
      <p:tags r:id="rId7"/>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1"/>
            </p:custDataLst>
          </p:nvPr>
        </p:nvSpPr>
        <p:spPr>
          <a:xfrm>
            <a:off x="146851" y="658668"/>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endParaRPr lang="zh-CN" altLang="en-US">
              <a:solidFill>
                <a:srgbClr val="000000"/>
              </a:solidFill>
            </a:endParaRP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endParaRPr lang="zh-CN" altLang="en-US">
              <a:solidFill>
                <a:srgbClr val="000000"/>
              </a:solidFill>
            </a:endParaRPr>
          </a:p>
          <a:p>
            <a:pPr lvl="0" algn="just">
              <a:lnSpc>
                <a:spcPct val="150000"/>
              </a:lnSpc>
              <a:defRPr/>
            </a:pPr>
            <a:r>
              <a:rPr lang="zh-CN" altLang="en-US">
                <a:solidFill>
                  <a:srgbClr val="000000"/>
                </a:solidFill>
              </a:rPr>
              <a:t>③ </a:t>
            </a:r>
            <a:r>
              <a:rPr lang="en-US" altLang="zh-CN">
                <a:solidFill>
                  <a:srgbClr val="000000"/>
                </a:solidFill>
              </a:rPr>
              <a:t>while()…</a:t>
            </a:r>
            <a:r>
              <a:rPr lang="zh-CN" altLang="en-US">
                <a:solidFill>
                  <a:srgbClr val="000000"/>
                </a:solidFill>
              </a:rPr>
              <a:t>（循环语句）</a:t>
            </a:r>
            <a:endParaRPr lang="zh-CN" altLang="en-US">
              <a:solidFill>
                <a:srgbClr val="000000"/>
              </a:solidFill>
            </a:endParaRP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endParaRPr lang="zh-CN" altLang="en-US">
              <a:solidFill>
                <a:srgbClr val="000000"/>
              </a:solidFill>
            </a:endParaRPr>
          </a:p>
          <a:p>
            <a:pPr lvl="0" algn="just">
              <a:lnSpc>
                <a:spcPct val="150000"/>
              </a:lnSpc>
              <a:defRPr/>
            </a:pPr>
            <a:r>
              <a:rPr lang="zh-CN" altLang="en-US">
                <a:solidFill>
                  <a:srgbClr val="000000"/>
                </a:solidFill>
              </a:rPr>
              <a:t>⑤ </a:t>
            </a:r>
            <a:r>
              <a:rPr lang="en-US" altLang="zh-CN">
                <a:solidFill>
                  <a:srgbClr val="000000"/>
                </a:solidFill>
              </a:rPr>
              <a:t>continue</a:t>
            </a:r>
            <a:r>
              <a:rPr lang="zh-CN" altLang="en-US">
                <a:solidFill>
                  <a:srgbClr val="000000"/>
                </a:solidFill>
              </a:rPr>
              <a:t>（结束本次循环语句）</a:t>
            </a:r>
            <a:endParaRPr lang="zh-CN" altLang="en-US">
              <a:solidFill>
                <a:srgbClr val="000000"/>
              </a:solidFill>
            </a:endParaRP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endParaRPr lang="zh-CN" altLang="en-US">
              <a:solidFill>
                <a:srgbClr val="000000"/>
              </a:solidFill>
            </a:endParaRP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endParaRPr lang="zh-CN" altLang="en-US">
              <a:solidFill>
                <a:srgbClr val="000000"/>
              </a:solidFill>
            </a:endParaRPr>
          </a:p>
          <a:p>
            <a:pPr lvl="0" algn="just">
              <a:lnSpc>
                <a:spcPct val="150000"/>
              </a:lnSpc>
              <a:defRPr/>
            </a:pPr>
            <a:r>
              <a:rPr lang="zh-CN" altLang="en-US">
                <a:solidFill>
                  <a:srgbClr val="000000"/>
                </a:solidFill>
              </a:rPr>
              <a:t>⑧ </a:t>
            </a:r>
            <a:r>
              <a:rPr lang="en-US" altLang="zh-CN">
                <a:solidFill>
                  <a:srgbClr val="000000"/>
                </a:solidFill>
              </a:rPr>
              <a:t>return</a:t>
            </a:r>
            <a:r>
              <a:rPr lang="zh-CN" altLang="en-US">
                <a:solidFill>
                  <a:srgbClr val="000000"/>
                </a:solidFill>
              </a:rPr>
              <a:t>（从函数返回语句）</a:t>
            </a:r>
            <a:endParaRPr lang="zh-CN" altLang="en-US">
              <a:solidFill>
                <a:srgbClr val="000000"/>
              </a:solidFill>
            </a:endParaRPr>
          </a:p>
          <a:p>
            <a:pPr lvl="0" algn="just">
              <a:lnSpc>
                <a:spcPct val="150000"/>
              </a:lnSpc>
              <a:defRPr/>
            </a:pPr>
            <a:r>
              <a:rPr lang="zh-CN" altLang="en-US">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表示括号中是一个判别条件</a:t>
            </a: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表示内嵌的语句</a:t>
            </a:r>
            <a:endParaRPr lang="zh-CN" altLang="en-US">
              <a:solidFill>
                <a:srgbClr val="000000"/>
              </a:solidFill>
            </a:endParaRPr>
          </a:p>
        </p:txBody>
      </p:sp>
      <p:sp>
        <p:nvSpPr>
          <p:cNvPr id="39" name="MH_Other_1"/>
          <p:cNvSpPr/>
          <p:nvPr>
            <p:custDataLst>
              <p:tags r:id="rId2"/>
            </p:custDataLst>
          </p:nvPr>
        </p:nvSpPr>
        <p:spPr>
          <a:xfrm>
            <a:off x="146851" y="321194"/>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912625" y="3429000"/>
            <a:ext cx="5084524" cy="2452467"/>
            <a:chOff x="4484118" y="3352800"/>
            <a:chExt cx="5084524" cy="2452467"/>
          </a:xfrm>
        </p:grpSpPr>
        <p:sp>
          <p:nvSpPr>
            <p:cNvPr id="41" name="MH_SubTitle_1"/>
            <p:cNvSpPr/>
            <p:nvPr>
              <p:custDataLst>
                <p:tags r:id="rId3"/>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endParaRPr lang="zh-CN" altLang="en-US">
                <a:solidFill>
                  <a:srgbClr val="FFFFFF"/>
                </a:solidFill>
              </a:endParaRPr>
            </a:p>
          </p:txBody>
        </p:sp>
        <p:sp>
          <p:nvSpPr>
            <p:cNvPr id="42" name="MH_SubTitle_3"/>
            <p:cNvSpPr/>
            <p:nvPr>
              <p:custDataLst>
                <p:tags r:id="rId4"/>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5"/>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a:solidFill>
                    <a:srgbClr val="FFFFFF"/>
                  </a:solidFill>
                </a:rPr>
                <a:t>空语句</a:t>
              </a:r>
              <a:endParaRPr lang="zh-CN" altLang="en-US">
                <a:solidFill>
                  <a:srgbClr val="FFFFFF"/>
                </a:solidFill>
              </a:endParaRPr>
            </a:p>
          </p:txBody>
        </p:sp>
        <p:sp>
          <p:nvSpPr>
            <p:cNvPr id="44" name="MH_SubTitle_2"/>
            <p:cNvSpPr/>
            <p:nvPr>
              <p:custDataLst>
                <p:tags r:id="rId6"/>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45" name="MH_SubTitle_5"/>
            <p:cNvSpPr/>
            <p:nvPr>
              <p:custDataLst>
                <p:tags r:id="rId7"/>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91555" y="121602"/>
            <a:ext cx="2797665" cy="561702"/>
          </a:xfrm>
        </p:spPr>
        <p:txBody>
          <a:bodyPr>
            <a:normAutofit fontScale="90000"/>
          </a:bodyPr>
          <a:lstStyle/>
          <a:p>
            <a:r>
              <a:rPr lang="zh-CN" altLang="en-US" sz="3600" dirty="0"/>
              <a:t>流程图表示</a:t>
            </a:r>
            <a:endParaRPr lang="zh-CN" altLang="en-US" sz="3600" dirty="0"/>
          </a:p>
        </p:txBody>
      </p:sp>
      <p:sp>
        <p:nvSpPr>
          <p:cNvPr id="4" name="椭圆 3"/>
          <p:cNvSpPr/>
          <p:nvPr/>
        </p:nvSpPr>
        <p:spPr>
          <a:xfrm>
            <a:off x="388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860901" y="1652642"/>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2252821" y="1652641"/>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起止框</a:t>
            </a:r>
            <a:endParaRPr lang="zh-CN" altLang="en-US" sz="2400" dirty="0">
              <a:solidFill>
                <a:schemeClr val="tx1">
                  <a:lumMod val="75000"/>
                  <a:lumOff val="25000"/>
                </a:schemeClr>
              </a:solidFill>
            </a:endParaRPr>
          </a:p>
        </p:txBody>
      </p:sp>
      <p:sp>
        <p:nvSpPr>
          <p:cNvPr id="7" name="椭圆 6"/>
          <p:cNvSpPr/>
          <p:nvPr/>
        </p:nvSpPr>
        <p:spPr>
          <a:xfrm>
            <a:off x="388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52821" y="3385870"/>
            <a:ext cx="1823720" cy="461665"/>
          </a:xfrm>
          <a:prstGeom prst="rect">
            <a:avLst/>
          </a:prstGeom>
          <a:noFill/>
        </p:spPr>
        <p:txBody>
          <a:bodyPr wrap="square" rtlCol="0">
            <a:spAutoFit/>
          </a:bodyPr>
          <a:lstStyle/>
          <a:p>
            <a:r>
              <a:rPr lang="zh-CN" altLang="en-US" sz="2400" dirty="0">
                <a:solidFill>
                  <a:schemeClr val="tx1">
                    <a:lumMod val="75000"/>
                    <a:lumOff val="25000"/>
                  </a:schemeClr>
                </a:solidFill>
              </a:rPr>
              <a:t>输入输出框</a:t>
            </a:r>
            <a:endParaRPr lang="zh-CN" altLang="en-US" sz="2400" dirty="0">
              <a:solidFill>
                <a:schemeClr val="tx1">
                  <a:lumMod val="75000"/>
                  <a:lumOff val="25000"/>
                </a:schemeClr>
              </a:solidFill>
            </a:endParaRPr>
          </a:p>
        </p:txBody>
      </p:sp>
      <p:sp>
        <p:nvSpPr>
          <p:cNvPr id="10" name="椭圆 9"/>
          <p:cNvSpPr/>
          <p:nvPr/>
        </p:nvSpPr>
        <p:spPr>
          <a:xfrm>
            <a:off x="388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252821" y="5119101"/>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判断框</a:t>
            </a:r>
            <a:endParaRPr lang="zh-CN" altLang="en-US" sz="2400" dirty="0">
              <a:solidFill>
                <a:schemeClr val="tx1">
                  <a:lumMod val="75000"/>
                  <a:lumOff val="25000"/>
                </a:schemeClr>
              </a:solidFill>
            </a:endParaRPr>
          </a:p>
        </p:txBody>
      </p:sp>
      <p:sp>
        <p:nvSpPr>
          <p:cNvPr id="13" name="椭圆 12"/>
          <p:cNvSpPr/>
          <p:nvPr/>
        </p:nvSpPr>
        <p:spPr>
          <a:xfrm>
            <a:off x="5377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241540" y="579934"/>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处理框</a:t>
            </a:r>
            <a:endParaRPr lang="zh-CN" altLang="en-US" sz="2400" dirty="0">
              <a:solidFill>
                <a:schemeClr val="tx1">
                  <a:lumMod val="75000"/>
                  <a:lumOff val="25000"/>
                </a:schemeClr>
              </a:solidFill>
            </a:endParaRPr>
          </a:p>
        </p:txBody>
      </p:sp>
      <p:sp>
        <p:nvSpPr>
          <p:cNvPr id="16" name="椭圆 15"/>
          <p:cNvSpPr/>
          <p:nvPr/>
        </p:nvSpPr>
        <p:spPr>
          <a:xfrm>
            <a:off x="5377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41540" y="2313165"/>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流程线</a:t>
            </a:r>
            <a:endParaRPr lang="zh-CN" altLang="en-US" sz="2400" dirty="0">
              <a:solidFill>
                <a:schemeClr val="tx1">
                  <a:lumMod val="75000"/>
                  <a:lumOff val="25000"/>
                </a:schemeClr>
              </a:solidFill>
            </a:endParaRPr>
          </a:p>
        </p:txBody>
      </p:sp>
      <p:sp>
        <p:nvSpPr>
          <p:cNvPr id="19" name="椭圆 18"/>
          <p:cNvSpPr/>
          <p:nvPr/>
        </p:nvSpPr>
        <p:spPr>
          <a:xfrm>
            <a:off x="5377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241540" y="4046394"/>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连接点</a:t>
            </a:r>
            <a:endParaRPr lang="zh-CN" altLang="en-US" sz="2400" dirty="0">
              <a:solidFill>
                <a:schemeClr val="tx1">
                  <a:lumMod val="75000"/>
                  <a:lumOff val="25000"/>
                </a:schemeClr>
              </a:solidFill>
            </a:endParaRPr>
          </a:p>
        </p:txBody>
      </p:sp>
      <p:sp>
        <p:nvSpPr>
          <p:cNvPr id="22" name="椭圆 21"/>
          <p:cNvSpPr/>
          <p:nvPr/>
        </p:nvSpPr>
        <p:spPr>
          <a:xfrm>
            <a:off x="5377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241540" y="5779625"/>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注释框</a:t>
            </a:r>
            <a:endParaRPr lang="zh-CN" altLang="en-US" sz="2400" dirty="0">
              <a:solidFill>
                <a:schemeClr val="tx1">
                  <a:lumMod val="75000"/>
                  <a:lumOff val="25000"/>
                </a:schemeClr>
              </a:solidFill>
            </a:endParaRPr>
          </a:p>
        </p:txBody>
      </p:sp>
      <p:sp>
        <p:nvSpPr>
          <p:cNvPr id="25" name="流程图: 数据 24"/>
          <p:cNvSpPr/>
          <p:nvPr/>
        </p:nvSpPr>
        <p:spPr>
          <a:xfrm>
            <a:off x="860901" y="3385870"/>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流程图: 决策 25"/>
          <p:cNvSpPr/>
          <p:nvPr/>
        </p:nvSpPr>
        <p:spPr>
          <a:xfrm>
            <a:off x="860901" y="5112677"/>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流程图: 过程 26"/>
          <p:cNvSpPr/>
          <p:nvPr/>
        </p:nvSpPr>
        <p:spPr>
          <a:xfrm>
            <a:off x="5875020" y="579934"/>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9" name="直接箭头连接符 28"/>
          <p:cNvCxnSpPr/>
          <p:nvPr/>
        </p:nvCxnSpPr>
        <p:spPr>
          <a:xfrm>
            <a:off x="5875020" y="2273610"/>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6177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6014563" y="4090887"/>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5778500" y="6010455"/>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6172200" y="5654855"/>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 name="矩形 27"/>
          <p:cNvSpPr/>
          <p:nvPr/>
        </p:nvSpPr>
        <p:spPr>
          <a:xfrm>
            <a:off x="326898" y="109895"/>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5" grpId="0"/>
      <p:bldP spid="18" grpId="0"/>
      <p:bldP spid="21"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1"/>
            </p:custDataLst>
          </p:nvPr>
        </p:nvSpPr>
        <p:spPr>
          <a:xfrm>
            <a:off x="761182" y="1338932"/>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函数调用语句由一个函数调用加一个分号构成。</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endParaRPr lang="zh-CN" altLang="en-US">
              <a:solidFill>
                <a:srgbClr val="000000"/>
              </a:solidFill>
            </a:endParaRPr>
          </a:p>
        </p:txBody>
      </p:sp>
      <p:sp>
        <p:nvSpPr>
          <p:cNvPr id="39" name="MH_Other_1"/>
          <p:cNvSpPr/>
          <p:nvPr>
            <p:custDataLst>
              <p:tags r:id="rId2"/>
            </p:custDataLst>
          </p:nvPr>
        </p:nvSpPr>
        <p:spPr>
          <a:xfrm>
            <a:off x="761182" y="1001992"/>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248958" y="3598827"/>
            <a:ext cx="4895042" cy="2592167"/>
            <a:chOff x="4673600" y="3213100"/>
            <a:chExt cx="4895042" cy="2592167"/>
          </a:xfrm>
        </p:grpSpPr>
        <p:sp>
          <p:nvSpPr>
            <p:cNvPr id="41" name="MH_SubTitle_1"/>
            <p:cNvSpPr/>
            <p:nvPr>
              <p:custDataLst>
                <p:tags r:id="rId3"/>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endParaRPr lang="zh-CN" altLang="en-US">
                <a:solidFill>
                  <a:srgbClr val="FFFFFF"/>
                </a:solidFill>
              </a:endParaRPr>
            </a:p>
          </p:txBody>
        </p:sp>
        <p:sp>
          <p:nvSpPr>
            <p:cNvPr id="42" name="MH_SubTitle_3"/>
            <p:cNvSpPr/>
            <p:nvPr>
              <p:custDataLst>
                <p:tags r:id="rId4"/>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5"/>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a:solidFill>
                    <a:srgbClr val="FFFFFF"/>
                  </a:solidFill>
                </a:rPr>
                <a:t>空语句</a:t>
              </a:r>
              <a:endParaRPr lang="zh-CN" altLang="en-US">
                <a:solidFill>
                  <a:srgbClr val="FFFFFF"/>
                </a:solidFill>
              </a:endParaRPr>
            </a:p>
          </p:txBody>
        </p:sp>
        <p:sp>
          <p:nvSpPr>
            <p:cNvPr id="44" name="MH_SubTitle_2"/>
            <p:cNvSpPr/>
            <p:nvPr>
              <p:custDataLst>
                <p:tags r:id="rId6"/>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45" name="MH_SubTitle_5"/>
            <p:cNvSpPr/>
            <p:nvPr>
              <p:custDataLst>
                <p:tags r:id="rId7"/>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
        <p:nvSpPr>
          <p:cNvPr id="11" name="圆角矩形 10"/>
          <p:cNvSpPr/>
          <p:nvPr/>
        </p:nvSpPr>
        <p:spPr>
          <a:xfrm>
            <a:off x="1400684" y="2031078"/>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endParaRPr lang="en-US" altLang="zh-CN">
              <a:solidFill>
                <a:srgbClr val="000000"/>
              </a:solidFill>
            </a:endParaRPr>
          </a:p>
        </p:txBody>
      </p:sp>
    </p:spTree>
    <p:custDataLst>
      <p:tags r:id="rId9"/>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p:nvPr>
            <p:custDataLst>
              <p:tags r:id="rId1"/>
            </p:custDataLst>
          </p:nvPr>
        </p:nvSpPr>
        <p:spPr bwMode="auto">
          <a:xfrm>
            <a:off x="2648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38" name="MH_Text_1"/>
          <p:cNvSpPr/>
          <p:nvPr>
            <p:custDataLst>
              <p:tags r:id="rId2"/>
            </p:custDataLst>
          </p:nvPr>
        </p:nvSpPr>
        <p:spPr>
          <a:xfrm>
            <a:off x="2048532"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endParaRPr lang="en-US" altLang="zh-CN">
              <a:solidFill>
                <a:srgbClr val="000000"/>
              </a:solidFill>
            </a:endParaRPr>
          </a:p>
          <a:p>
            <a:pPr lvl="0" algn="just">
              <a:lnSpc>
                <a:spcPct val="150000"/>
              </a:lnSpc>
              <a:defRPr/>
            </a:pPr>
            <a:r>
              <a:rPr lang="en-US" altLang="zh-CN">
                <a:solidFill>
                  <a:srgbClr val="000000"/>
                </a:solidFill>
              </a:rPr>
              <a:t>a=3</a:t>
            </a:r>
            <a:endParaRPr lang="en-US" altLang="zh-CN">
              <a:solidFill>
                <a:srgbClr val="000000"/>
              </a:solidFill>
            </a:endParaRPr>
          </a:p>
          <a:p>
            <a:pPr lvl="0" algn="just">
              <a:lnSpc>
                <a:spcPct val="150000"/>
              </a:lnSpc>
              <a:defRPr/>
            </a:pPr>
            <a:r>
              <a:rPr lang="zh-CN" altLang="en-US">
                <a:solidFill>
                  <a:srgbClr val="000000"/>
                </a:solidFill>
              </a:rPr>
              <a:t>是一个赋值表达式，而</a:t>
            </a:r>
            <a:endParaRPr lang="zh-CN" altLang="en-US">
              <a:solidFill>
                <a:srgbClr val="000000"/>
              </a:solidFill>
            </a:endParaRPr>
          </a:p>
          <a:p>
            <a:pPr lvl="0" algn="just">
              <a:lnSpc>
                <a:spcPct val="150000"/>
              </a:lnSpc>
              <a:defRPr/>
            </a:pPr>
            <a:r>
              <a:rPr lang="en-US" altLang="zh-CN">
                <a:solidFill>
                  <a:srgbClr val="000000"/>
                </a:solidFill>
              </a:rPr>
              <a:t>a=3;</a:t>
            </a:r>
            <a:endParaRPr lang="en-US" altLang="zh-CN">
              <a:solidFill>
                <a:srgbClr val="000000"/>
              </a:solidFill>
            </a:endParaRPr>
          </a:p>
          <a:p>
            <a:pPr lvl="0" algn="just">
              <a:lnSpc>
                <a:spcPct val="150000"/>
              </a:lnSpc>
              <a:defRPr/>
            </a:pPr>
            <a:r>
              <a:rPr lang="zh-CN" altLang="en-US">
                <a:solidFill>
                  <a:srgbClr val="000000"/>
                </a:solidFill>
              </a:rPr>
              <a:t>是一个赋值语句。</a:t>
            </a:r>
            <a:endParaRPr lang="zh-CN" altLang="en-US">
              <a:solidFill>
                <a:srgbClr val="000000"/>
              </a:solidFill>
            </a:endParaRPr>
          </a:p>
        </p:txBody>
      </p:sp>
      <p:sp>
        <p:nvSpPr>
          <p:cNvPr id="39" name="MH_Other_1"/>
          <p:cNvSpPr/>
          <p:nvPr>
            <p:custDataLst>
              <p:tags r:id="rId3"/>
            </p:custDataLst>
          </p:nvPr>
        </p:nvSpPr>
        <p:spPr>
          <a:xfrm>
            <a:off x="2048532"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MH_SubTitle_1"/>
          <p:cNvSpPr/>
          <p:nvPr>
            <p:custDataLst>
              <p:tags r:id="rId4"/>
            </p:custDataLst>
          </p:nvPr>
        </p:nvSpPr>
        <p:spPr bwMode="auto">
          <a:xfrm>
            <a:off x="2120900" y="4715385"/>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endParaRPr lang="zh-CN" altLang="en-US">
              <a:solidFill>
                <a:srgbClr val="FFFFFF"/>
              </a:solidFill>
            </a:endParaRPr>
          </a:p>
        </p:txBody>
      </p:sp>
      <p:sp>
        <p:nvSpPr>
          <p:cNvPr id="42" name="MH_SubTitle_3"/>
          <p:cNvSpPr/>
          <p:nvPr>
            <p:custDataLst>
              <p:tags r:id="rId5"/>
            </p:custDataLst>
          </p:nvPr>
        </p:nvSpPr>
        <p:spPr bwMode="auto">
          <a:xfrm>
            <a:off x="3822973"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ln>
          <a:effectLst/>
        </p:spPr>
        <p:txBody>
          <a:bodyPr vert="horz" wrap="square" lIns="91440" tIns="46800" rIns="91440" bIns="720000" numCol="1" anchor="ctr" anchorCtr="0" compatLnSpc="1">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6"/>
            </p:custDataLst>
          </p:nvPr>
        </p:nvSpPr>
        <p:spPr bwMode="auto">
          <a:xfrm>
            <a:off x="4691645" y="3800495"/>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a:solidFill>
                  <a:srgbClr val="FFFFFF"/>
                </a:solidFill>
              </a:rPr>
              <a:t>空语句</a:t>
            </a:r>
            <a:endParaRPr lang="zh-CN" altLang="en-US">
              <a:solidFill>
                <a:srgbClr val="FFFFFF"/>
              </a:solidFill>
            </a:endParaRPr>
          </a:p>
        </p:txBody>
      </p:sp>
      <p:sp>
        <p:nvSpPr>
          <p:cNvPr id="45" name="MH_SubTitle_5"/>
          <p:cNvSpPr/>
          <p:nvPr>
            <p:custDataLst>
              <p:tags r:id="rId7"/>
            </p:custDataLst>
          </p:nvPr>
        </p:nvSpPr>
        <p:spPr bwMode="auto">
          <a:xfrm>
            <a:off x="4800500" y="4675713"/>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3446368" y="4943153"/>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9"/>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p:nvPr>
            <p:custDataLst>
              <p:tags r:id="rId1"/>
            </p:custDataLst>
          </p:nvPr>
        </p:nvSpPr>
        <p:spPr bwMode="auto">
          <a:xfrm>
            <a:off x="1850455" y="3903528"/>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12" name="MH_SubTitle_2"/>
          <p:cNvSpPr/>
          <p:nvPr>
            <p:custDataLst>
              <p:tags r:id="rId2"/>
            </p:custDataLst>
          </p:nvPr>
        </p:nvSpPr>
        <p:spPr bwMode="auto">
          <a:xfrm>
            <a:off x="615131" y="4036570"/>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38" name="MH_Text_1"/>
          <p:cNvSpPr/>
          <p:nvPr>
            <p:custDataLst>
              <p:tags r:id="rId3"/>
            </p:custDataLst>
          </p:nvPr>
        </p:nvSpPr>
        <p:spPr>
          <a:xfrm>
            <a:off x="3305920" y="83912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a:t>
            </a:r>
            <a:endParaRPr lang="en-US" altLang="zh-CN">
              <a:solidFill>
                <a:srgbClr val="000000"/>
              </a:solidFill>
            </a:endParaRPr>
          </a:p>
          <a:p>
            <a:pPr lvl="0" algn="just">
              <a:lnSpc>
                <a:spcPct val="150000"/>
              </a:lnSpc>
              <a:defRPr/>
            </a:pPr>
            <a:r>
              <a:rPr lang="zh-CN" altLang="en-US">
                <a:solidFill>
                  <a:srgbClr val="000000"/>
                </a:solidFill>
              </a:rPr>
              <a:t>只有一个分号的语句即为空语句。</a:t>
            </a:r>
            <a:endParaRPr lang="en-US" altLang="zh-CN">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r>
              <a:rPr lang="zh-CN" altLang="en-US">
                <a:solidFill>
                  <a:srgbClr val="000000"/>
                </a:solidFill>
              </a:rPr>
              <a:t>也可用来作为循环语句中的循环体（循环体是空语句，表示循环体什么也不做）。</a:t>
            </a:r>
            <a:endParaRPr lang="zh-CN" altLang="en-US">
              <a:solidFill>
                <a:srgbClr val="000000"/>
              </a:solidFill>
            </a:endParaRPr>
          </a:p>
        </p:txBody>
      </p:sp>
      <p:sp>
        <p:nvSpPr>
          <p:cNvPr id="39" name="MH_Other_1"/>
          <p:cNvSpPr/>
          <p:nvPr>
            <p:custDataLst>
              <p:tags r:id="rId4"/>
            </p:custDataLst>
          </p:nvPr>
        </p:nvSpPr>
        <p:spPr>
          <a:xfrm>
            <a:off x="3305920" y="499153"/>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MH_SubTitle_1"/>
          <p:cNvSpPr/>
          <p:nvPr>
            <p:custDataLst>
              <p:tags r:id="rId5"/>
            </p:custDataLst>
          </p:nvPr>
        </p:nvSpPr>
        <p:spPr bwMode="auto">
          <a:xfrm>
            <a:off x="88014" y="495146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endParaRPr lang="zh-CN" altLang="en-US">
              <a:solidFill>
                <a:srgbClr val="FFFFFF"/>
              </a:solidFill>
            </a:endParaRPr>
          </a:p>
        </p:txBody>
      </p:sp>
      <p:sp>
        <p:nvSpPr>
          <p:cNvPr id="43" name="MH_SubTitle_4"/>
          <p:cNvSpPr/>
          <p:nvPr>
            <p:custDataLst>
              <p:tags r:id="rId6"/>
            </p:custDataLst>
          </p:nvPr>
        </p:nvSpPr>
        <p:spPr bwMode="auto">
          <a:xfrm>
            <a:off x="2658758" y="3715879"/>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ln>
          <a:effectLst/>
        </p:spPr>
        <p:txBody>
          <a:bodyPr vert="horz" wrap="square" lIns="288000" tIns="45720" rIns="91440" bIns="432000" numCol="1" anchor="ctr" anchorCtr="0" compatLnSpc="1">
            <a:normAutofit/>
          </a:bodyPr>
          <a:lstStyle/>
          <a:p>
            <a:pPr algn="ctr"/>
            <a:r>
              <a:rPr lang="zh-CN" altLang="en-US">
                <a:solidFill>
                  <a:srgbClr val="FFFFFF"/>
                </a:solidFill>
              </a:rPr>
              <a:t>空语句</a:t>
            </a:r>
            <a:endParaRPr lang="zh-CN" altLang="en-US">
              <a:solidFill>
                <a:srgbClr val="FFFFFF"/>
              </a:solidFill>
            </a:endParaRPr>
          </a:p>
        </p:txBody>
      </p:sp>
      <p:sp>
        <p:nvSpPr>
          <p:cNvPr id="45" name="MH_SubTitle_5"/>
          <p:cNvSpPr/>
          <p:nvPr>
            <p:custDataLst>
              <p:tags r:id="rId7"/>
            </p:custDataLst>
          </p:nvPr>
        </p:nvSpPr>
        <p:spPr bwMode="auto">
          <a:xfrm>
            <a:off x="2767614" y="491179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1413482" y="517923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9"/>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p:nvPr>
            <p:custDataLst>
              <p:tags r:id="rId1"/>
            </p:custDataLst>
          </p:nvPr>
        </p:nvSpPr>
        <p:spPr bwMode="auto">
          <a:xfrm>
            <a:off x="1827319" y="3953642"/>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12" name="MH_SubTitle_2"/>
          <p:cNvSpPr/>
          <p:nvPr>
            <p:custDataLst>
              <p:tags r:id="rId2"/>
            </p:custDataLst>
          </p:nvPr>
        </p:nvSpPr>
        <p:spPr bwMode="auto">
          <a:xfrm>
            <a:off x="591995" y="4086684"/>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38" name="MH_Text_1"/>
          <p:cNvSpPr/>
          <p:nvPr>
            <p:custDataLst>
              <p:tags r:id="rId3"/>
            </p:custDataLst>
          </p:nvPr>
        </p:nvSpPr>
        <p:spPr>
          <a:xfrm>
            <a:off x="4168165" y="758211"/>
            <a:ext cx="4901609" cy="5079073"/>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dirty="0">
                <a:solidFill>
                  <a:srgbClr val="000000"/>
                </a:solidFill>
              </a:rPr>
              <a:t>可以用</a:t>
            </a:r>
            <a:r>
              <a:rPr lang="en-US" altLang="zh-CN" dirty="0">
                <a:solidFill>
                  <a:srgbClr val="000000"/>
                </a:solidFill>
              </a:rPr>
              <a:t>{}</a:t>
            </a:r>
            <a:r>
              <a:rPr lang="zh-CN" altLang="en-US" dirty="0">
                <a:solidFill>
                  <a:srgbClr val="000000"/>
                </a:solidFill>
              </a:rPr>
              <a:t>把一些语句和声明括起来成为复合语句</a:t>
            </a:r>
            <a:r>
              <a:rPr lang="en-US" altLang="zh-CN" dirty="0">
                <a:solidFill>
                  <a:srgbClr val="000000"/>
                </a:solidFill>
              </a:rPr>
              <a:t>(</a:t>
            </a:r>
            <a:r>
              <a:rPr lang="zh-CN" altLang="en-US" dirty="0">
                <a:solidFill>
                  <a:srgbClr val="000000"/>
                </a:solidFill>
              </a:rPr>
              <a:t>又称语句块</a:t>
            </a:r>
            <a:r>
              <a:rPr lang="en-US" altLang="zh-CN" dirty="0">
                <a:solidFill>
                  <a:srgbClr val="000000"/>
                </a:solidFill>
              </a:rPr>
              <a:t>)</a:t>
            </a:r>
            <a:r>
              <a:rPr lang="zh-CN" altLang="en-US" dirty="0">
                <a:solidFill>
                  <a:srgbClr val="000000"/>
                </a:solidFill>
              </a:rPr>
              <a:t>。</a:t>
            </a: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r>
              <a:rPr lang="zh-CN" altLang="en-US" dirty="0">
                <a:solidFill>
                  <a:srgbClr val="000000"/>
                </a:solidFill>
              </a:rPr>
              <a:t>复合语句常用在</a:t>
            </a:r>
            <a:r>
              <a:rPr lang="en-US" altLang="zh-CN" dirty="0">
                <a:solidFill>
                  <a:srgbClr val="000000"/>
                </a:solidFill>
              </a:rPr>
              <a:t>if</a:t>
            </a:r>
            <a:r>
              <a:rPr lang="zh-CN" altLang="en-US" dirty="0">
                <a:solidFill>
                  <a:srgbClr val="000000"/>
                </a:solidFill>
              </a:rPr>
              <a:t>语句或循环中，此时程序需要连续执行一组语句。</a:t>
            </a:r>
            <a:endParaRPr lang="zh-CN" altLang="en-US" dirty="0">
              <a:solidFill>
                <a:srgbClr val="000000"/>
              </a:solidFill>
            </a:endParaRPr>
          </a:p>
          <a:p>
            <a:pPr lvl="1" algn="just">
              <a:lnSpc>
                <a:spcPct val="150000"/>
              </a:lnSpc>
              <a:defRPr/>
            </a:pPr>
            <a:r>
              <a:rPr lang="en-US" altLang="zh-CN" dirty="0">
                <a:solidFill>
                  <a:srgbClr val="000000"/>
                </a:solidFill>
              </a:rPr>
              <a:t>	</a:t>
            </a:r>
            <a:r>
              <a:rPr lang="zh-CN" altLang="en-US" dirty="0">
                <a:solidFill>
                  <a:schemeClr val="accent1"/>
                </a:solidFill>
              </a:rPr>
              <a:t>复合语句中最后一个语句末尾的分号不能忽略不写。</a:t>
            </a:r>
            <a:endParaRPr lang="zh-CN" altLang="en-US" dirty="0">
              <a:solidFill>
                <a:schemeClr val="accent1"/>
              </a:solidFill>
            </a:endParaRPr>
          </a:p>
        </p:txBody>
      </p:sp>
      <p:sp>
        <p:nvSpPr>
          <p:cNvPr id="39" name="MH_Other_1"/>
          <p:cNvSpPr/>
          <p:nvPr>
            <p:custDataLst>
              <p:tags r:id="rId4"/>
            </p:custDataLst>
          </p:nvPr>
        </p:nvSpPr>
        <p:spPr>
          <a:xfrm>
            <a:off x="4168164" y="376291"/>
            <a:ext cx="4901609" cy="386311"/>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MH_SubTitle_1"/>
          <p:cNvSpPr/>
          <p:nvPr>
            <p:custDataLst>
              <p:tags r:id="rId5"/>
            </p:custDataLst>
          </p:nvPr>
        </p:nvSpPr>
        <p:spPr bwMode="auto">
          <a:xfrm>
            <a:off x="64878" y="5001578"/>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endParaRPr lang="zh-CN" altLang="en-US">
              <a:solidFill>
                <a:srgbClr val="FFFFFF"/>
              </a:solidFill>
            </a:endParaRPr>
          </a:p>
        </p:txBody>
      </p:sp>
      <p:sp>
        <p:nvSpPr>
          <p:cNvPr id="43" name="MH_SubTitle_4"/>
          <p:cNvSpPr/>
          <p:nvPr>
            <p:custDataLst>
              <p:tags r:id="rId6"/>
            </p:custDataLst>
          </p:nvPr>
        </p:nvSpPr>
        <p:spPr bwMode="auto">
          <a:xfrm>
            <a:off x="2635623" y="4086688"/>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a:solidFill>
                  <a:srgbClr val="FFFFFF"/>
                </a:solidFill>
              </a:rPr>
              <a:t>空语句</a:t>
            </a:r>
            <a:endParaRPr lang="zh-CN" altLang="en-US">
              <a:solidFill>
                <a:srgbClr val="FFFFFF"/>
              </a:solidFill>
            </a:endParaRPr>
          </a:p>
        </p:txBody>
      </p:sp>
      <p:sp>
        <p:nvSpPr>
          <p:cNvPr id="45" name="MH_SubTitle_5"/>
          <p:cNvSpPr/>
          <p:nvPr>
            <p:custDataLst>
              <p:tags r:id="rId7"/>
            </p:custDataLst>
          </p:nvPr>
        </p:nvSpPr>
        <p:spPr bwMode="auto">
          <a:xfrm>
            <a:off x="2744478" y="4794694"/>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ln>
          <a:effectLst/>
        </p:spPr>
        <p:txBody>
          <a:bodyPr vert="horz" wrap="square" lIns="828000" tIns="360000" rIns="91440" bIns="45720" numCol="1" anchor="ctr" anchorCtr="0" compatLnSpc="1">
            <a:normAutofit/>
          </a:bodyPr>
          <a:lstStyle/>
          <a:p>
            <a:pPr algn="ctr"/>
            <a:r>
              <a:rPr lang="zh-CN" altLang="en-US">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1390346" y="5229346"/>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
        <p:nvSpPr>
          <p:cNvPr id="11" name="圆角矩形 10"/>
          <p:cNvSpPr/>
          <p:nvPr/>
        </p:nvSpPr>
        <p:spPr>
          <a:xfrm>
            <a:off x="4882295" y="1625259"/>
            <a:ext cx="3621793" cy="1916047"/>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endParaRPr lang="en-US" altLang="zh-CN">
              <a:solidFill>
                <a:srgbClr val="000000"/>
              </a:solidFill>
            </a:endParaRPr>
          </a:p>
          <a:p>
            <a:pPr algn="just" defTabSz="355600">
              <a:defRPr/>
            </a:pPr>
            <a:r>
              <a:rPr lang="en-US" altLang="zh-CN">
                <a:solidFill>
                  <a:srgbClr val="000000"/>
                </a:solidFill>
              </a:rPr>
              <a:t>	float pi=3.14159, r=2.5, area; </a:t>
            </a:r>
            <a:r>
              <a:rPr lang="en-US" altLang="zh-CN">
                <a:solidFill>
                  <a:srgbClr val="008000"/>
                </a:solidFill>
              </a:rPr>
              <a:t>//</a:t>
            </a:r>
            <a:r>
              <a:rPr lang="zh-CN" altLang="en-US">
                <a:solidFill>
                  <a:srgbClr val="008000"/>
                </a:solidFill>
              </a:rPr>
              <a:t>定义变量</a:t>
            </a:r>
            <a:endParaRPr lang="zh-CN" altLang="en-US">
              <a:solidFill>
                <a:srgbClr val="008000"/>
              </a:solidFill>
            </a:endParaRPr>
          </a:p>
          <a:p>
            <a:pPr algn="just" defTabSz="355600">
              <a:defRPr/>
            </a:pPr>
            <a:r>
              <a:rPr lang="zh-CN" altLang="en-US">
                <a:solidFill>
                  <a:srgbClr val="000000"/>
                </a:solidFill>
              </a:rPr>
              <a:t>	</a:t>
            </a:r>
            <a:r>
              <a:rPr lang="en-US" altLang="zh-CN">
                <a:solidFill>
                  <a:srgbClr val="000000"/>
                </a:solidFill>
              </a:rPr>
              <a:t>area=pi*r*r;</a:t>
            </a:r>
            <a:endParaRPr lang="en-US" altLang="zh-CN">
              <a:solidFill>
                <a:srgbClr val="000000"/>
              </a:solidFill>
            </a:endParaRPr>
          </a:p>
          <a:p>
            <a:pPr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endParaRPr lang="en-US" altLang="zh-CN">
              <a:solidFill>
                <a:srgbClr val="000000"/>
              </a:solidFill>
            </a:endParaRPr>
          </a:p>
          <a:p>
            <a:pPr lvl="0" algn="just">
              <a:defRPr/>
            </a:pPr>
            <a:r>
              <a:rPr lang="en-US" altLang="zh-CN">
                <a:solidFill>
                  <a:srgbClr val="000000"/>
                </a:solidFill>
              </a:rPr>
              <a:t>}</a:t>
            </a:r>
            <a:endParaRPr lang="en-US" altLang="zh-CN">
              <a:solidFill>
                <a:srgbClr val="000000"/>
              </a:solidFill>
            </a:endParaRPr>
          </a:p>
        </p:txBody>
      </p:sp>
      <p:sp>
        <p:nvSpPr>
          <p:cNvPr id="13" name="MH_Other_1"/>
          <p:cNvSpPr/>
          <p:nvPr>
            <p:custDataLst>
              <p:tags r:id="rId9"/>
            </p:custDataLst>
          </p:nvPr>
        </p:nvSpPr>
        <p:spPr>
          <a:xfrm>
            <a:off x="4441909" y="3297748"/>
            <a:ext cx="515184" cy="511165"/>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FEFFFF"/>
                </a:solidFill>
              </a:rPr>
              <a:t>注意</a:t>
            </a:r>
            <a:endParaRPr lang="zh-CN" altLang="en-US" dirty="0">
              <a:solidFill>
                <a:srgbClr val="FEFFFF"/>
              </a:solidFill>
            </a:endParaRPr>
          </a:p>
        </p:txBody>
      </p:sp>
    </p:spTree>
    <p:custDataLst>
      <p:tags r:id="rId10"/>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赋值语句</a:t>
            </a:r>
            <a:endParaRPr lang="zh-CN" altLang="en-US"/>
          </a:p>
        </p:txBody>
      </p:sp>
      <p:sp>
        <p:nvSpPr>
          <p:cNvPr id="5" name="内容占位符 2"/>
          <p:cNvSpPr>
            <a:spLocks noGrp="1"/>
          </p:cNvSpPr>
          <p:nvPr>
            <p:ph idx="1"/>
          </p:nvPr>
        </p:nvSpPr>
        <p:spPr>
          <a:xfrm>
            <a:off x="0" y="1395896"/>
            <a:ext cx="90297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3.4】</a:t>
            </a:r>
            <a:r>
              <a:rPr lang="zh-CN" altLang="en-US" sz="2400" dirty="0">
                <a:solidFill>
                  <a:schemeClr val="accent1"/>
                </a:solidFill>
              </a:rPr>
              <a:t>给出三角形的三边长，求三角形面积。</a:t>
            </a:r>
            <a:endParaRPr lang="en-US" altLang="zh-CN" sz="2400" dirty="0">
              <a:solidFill>
                <a:schemeClr val="accent1"/>
              </a:solidFill>
            </a:endParaRPr>
          </a:p>
        </p:txBody>
      </p:sp>
      <mc:AlternateContent xmlns:mc="http://schemas.openxmlformats.org/markup-compatibility/2006">
        <mc:Choice xmlns:a14="http://schemas.microsoft.com/office/drawing/2010/main" Requires="a14">
          <p:sp>
            <p:nvSpPr>
              <p:cNvPr id="6" name="矩形 5"/>
              <p:cNvSpPr/>
              <p:nvPr/>
            </p:nvSpPr>
            <p:spPr>
              <a:xfrm>
                <a:off x="114299" y="1861624"/>
                <a:ext cx="8915401" cy="1080617"/>
              </a:xfrm>
              <a:prstGeom prst="rect">
                <a:avLst/>
              </a:prstGeom>
            </p:spPr>
            <p:txBody>
              <a:bodyPr wrap="square">
                <a:spAutoFit/>
              </a:bodyPr>
              <a:lstStyle/>
              <a:p>
                <a:r>
                  <a:rPr lang="zh-CN" altLang="en-US" sz="2000" b="1" dirty="0"/>
                  <a:t>解题思路</a:t>
                </a:r>
                <a:r>
                  <a:rPr lang="en-US" altLang="zh-CN" sz="2000" b="1" dirty="0"/>
                  <a:t>: </a:t>
                </a:r>
                <a:r>
                  <a:rPr lang="zh-CN" altLang="en-US" sz="2000" dirty="0"/>
                  <a:t> 假设给定的三个边符合构成三角形的条件</a:t>
                </a:r>
                <a:r>
                  <a:rPr lang="en-US" altLang="zh-CN" sz="2000" dirty="0"/>
                  <a:t>: </a:t>
                </a:r>
                <a:r>
                  <a:rPr lang="zh-CN" altLang="en-US" sz="2000" dirty="0"/>
                  <a:t>任意两边之和大于第三边。</a:t>
                </a:r>
                <a:endParaRPr lang="en-US" altLang="zh-CN" sz="2000" dirty="0"/>
              </a:p>
              <a:p>
                <a:r>
                  <a:rPr lang="zh-CN" altLang="en-US" sz="2000" dirty="0"/>
                  <a:t>从数学知识已知求三角形面积的公式为：</a:t>
                </a:r>
                <a:r>
                  <a:rPr lang="en-US" altLang="zh-CN" sz="2000" dirty="0"/>
                  <a:t>area=</a:t>
                </a:r>
                <a14:m>
                  <m:oMath xmlns:m="http://schemas.openxmlformats.org/officeDocument/2006/math">
                    <m:rad>
                      <m:radPr>
                        <m:degHide m:val="on"/>
                        <m:ctrlPr>
                          <a:rPr lang="en-US" altLang="zh-CN" sz="2000" i="1">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dirty="0"/>
                  <a:t>，其中</a:t>
                </a:r>
                <a:r>
                  <a:rPr lang="en-US" altLang="zh-CN" sz="2000" dirty="0"/>
                  <a:t>s=(</a:t>
                </a:r>
                <a:r>
                  <a:rPr lang="en-US" altLang="zh-CN" sz="2000" dirty="0" err="1"/>
                  <a:t>a+b+c</a:t>
                </a:r>
                <a:r>
                  <a:rPr lang="en-US" altLang="zh-CN" sz="2000" dirty="0"/>
                  <a:t>)/2</a:t>
                </a:r>
                <a:r>
                  <a:rPr lang="zh-CN" altLang="en-US" sz="2000" dirty="0"/>
                  <a:t>。</a:t>
                </a:r>
              </a:p>
            </p:txBody>
          </p:sp>
        </mc:Choice>
        <mc:Fallback>
          <p:sp>
            <p:nvSpPr>
              <p:cNvPr id="6" name="矩形 5"/>
              <p:cNvSpPr>
                <a:spLocks noRot="1" noChangeAspect="1" noMove="1" noResize="1" noEditPoints="1" noAdjustHandles="1" noChangeArrowheads="1" noChangeShapeType="1" noTextEdit="1"/>
              </p:cNvSpPr>
              <p:nvPr/>
            </p:nvSpPr>
            <p:spPr>
              <a:xfrm>
                <a:off x="114299" y="1861624"/>
                <a:ext cx="8915401" cy="1080617"/>
              </a:xfrm>
              <a:prstGeom prst="rect">
                <a:avLst/>
              </a:prstGeom>
              <a:blipFill rotWithShape="1">
                <a:blip r:embed="rId1"/>
                <a:stretch>
                  <a:fillRect l="-752" t="-2809" r="-3078" b="-8427"/>
                </a:stretch>
              </a:blipFill>
            </p:spPr>
            <p:txBody>
              <a:bodyPr/>
              <a:lstStyle/>
              <a:p>
                <a:r>
                  <a:rPr lang="zh-CN" altLang="en-US">
                    <a:noFill/>
                  </a:rPr>
                  <a:t> </a:t>
                </a:r>
                <a:endParaRPr lang="zh-CN" altLang="en-US">
                  <a:noFill/>
                </a:endParaRPr>
              </a:p>
            </p:txBody>
          </p:sp>
        </mc:Fallback>
      </mc:AlternateContent>
      <p:sp>
        <p:nvSpPr>
          <p:cNvPr id="7" name="圆角矩形 6"/>
          <p:cNvSpPr/>
          <p:nvPr/>
        </p:nvSpPr>
        <p:spPr>
          <a:xfrm>
            <a:off x="361417" y="2894300"/>
            <a:ext cx="6028873"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dirty="0"/>
              <a:t>#include &lt;</a:t>
            </a:r>
            <a:r>
              <a:rPr lang="en-US" altLang="zh-CN" dirty="0" err="1"/>
              <a:t>stdio.h</a:t>
            </a:r>
            <a:r>
              <a:rPr lang="en-US" altLang="zh-CN" dirty="0"/>
              <a:t>&gt;</a:t>
            </a:r>
            <a:endParaRPr lang="en-US" altLang="zh-CN" dirty="0"/>
          </a:p>
          <a:p>
            <a:pPr defTabSz="363855"/>
            <a:r>
              <a:rPr lang="en-US" altLang="zh-CN" dirty="0"/>
              <a:t>#include &lt;</a:t>
            </a:r>
            <a:r>
              <a:rPr lang="en-US" altLang="zh-CN" dirty="0" err="1"/>
              <a:t>math.h</a:t>
            </a:r>
            <a:r>
              <a:rPr lang="en-US" altLang="zh-CN" dirty="0"/>
              <a:t>&gt;</a:t>
            </a:r>
            <a:endParaRPr lang="en-US" altLang="zh-CN" dirty="0"/>
          </a:p>
          <a:p>
            <a:pPr defTabSz="363855"/>
            <a:r>
              <a:rPr lang="en-US" altLang="zh-CN" dirty="0"/>
              <a:t>int main ()</a:t>
            </a:r>
            <a:endParaRPr lang="en-US" altLang="zh-CN" dirty="0"/>
          </a:p>
          <a:p>
            <a:pPr defTabSz="363855"/>
            <a:r>
              <a:rPr lang="en-US" altLang="zh-CN" dirty="0"/>
              <a:t> {</a:t>
            </a:r>
            <a:endParaRPr lang="en-US" altLang="zh-CN" dirty="0"/>
          </a:p>
          <a:p>
            <a:pPr defTabSz="363855"/>
            <a:r>
              <a:rPr lang="en-US" altLang="zh-CN" dirty="0"/>
              <a:t>	double </a:t>
            </a:r>
            <a:r>
              <a:rPr lang="en-US" altLang="zh-CN" dirty="0" err="1"/>
              <a:t>a,b,c,s,area</a:t>
            </a:r>
            <a:r>
              <a:rPr lang="en-US" altLang="zh-CN" dirty="0"/>
              <a:t>;		</a:t>
            </a:r>
            <a:r>
              <a:rPr lang="en-US" altLang="zh-CN" dirty="0">
                <a:solidFill>
                  <a:srgbClr val="008000"/>
                </a:solidFill>
              </a:rPr>
              <a:t>//</a:t>
            </a:r>
            <a:r>
              <a:rPr lang="zh-CN" altLang="en-US" dirty="0">
                <a:solidFill>
                  <a:srgbClr val="008000"/>
                </a:solidFill>
              </a:rPr>
              <a:t>定义各变量，均为</a:t>
            </a:r>
            <a:r>
              <a:rPr lang="en-US" altLang="zh-CN" dirty="0">
                <a:solidFill>
                  <a:srgbClr val="008000"/>
                </a:solidFill>
              </a:rPr>
              <a:t>double</a:t>
            </a:r>
            <a:r>
              <a:rPr lang="zh-CN" altLang="en-US" dirty="0">
                <a:solidFill>
                  <a:srgbClr val="008000"/>
                </a:solidFill>
              </a:rPr>
              <a:t>型 </a:t>
            </a:r>
            <a:endParaRPr lang="zh-CN" altLang="en-US" dirty="0">
              <a:solidFill>
                <a:srgbClr val="008000"/>
              </a:solidFill>
            </a:endParaRPr>
          </a:p>
          <a:p>
            <a:pPr defTabSz="363855"/>
            <a:r>
              <a:rPr lang="zh-CN" altLang="en-US" dirty="0"/>
              <a:t>	</a:t>
            </a:r>
            <a:r>
              <a:rPr lang="en-US" altLang="zh-CN" dirty="0"/>
              <a:t>a=3.67;							</a:t>
            </a:r>
            <a:r>
              <a:rPr lang="en-US" altLang="zh-CN" dirty="0">
                <a:solidFill>
                  <a:srgbClr val="008000"/>
                </a:solidFill>
              </a:rPr>
              <a:t>//</a:t>
            </a:r>
            <a:r>
              <a:rPr lang="zh-CN" altLang="en-US" dirty="0">
                <a:solidFill>
                  <a:srgbClr val="008000"/>
                </a:solidFill>
              </a:rPr>
              <a:t>对边长</a:t>
            </a:r>
            <a:r>
              <a:rPr lang="en-US" altLang="zh-CN" dirty="0">
                <a:solidFill>
                  <a:srgbClr val="008000"/>
                </a:solidFill>
              </a:rPr>
              <a:t>a</a:t>
            </a:r>
            <a:r>
              <a:rPr lang="zh-CN" altLang="en-US" dirty="0">
                <a:solidFill>
                  <a:srgbClr val="008000"/>
                </a:solidFill>
              </a:rPr>
              <a:t>赋值 </a:t>
            </a:r>
            <a:endParaRPr lang="zh-CN" altLang="en-US" dirty="0">
              <a:solidFill>
                <a:srgbClr val="008000"/>
              </a:solidFill>
            </a:endParaRPr>
          </a:p>
          <a:p>
            <a:pPr defTabSz="363855"/>
            <a:r>
              <a:rPr lang="zh-CN" altLang="en-US" dirty="0"/>
              <a:t>	</a:t>
            </a:r>
            <a:r>
              <a:rPr lang="en-US" altLang="zh-CN" dirty="0"/>
              <a:t>b=5.43;							</a:t>
            </a:r>
            <a:r>
              <a:rPr lang="en-US" altLang="zh-CN" dirty="0">
                <a:solidFill>
                  <a:srgbClr val="008000"/>
                </a:solidFill>
              </a:rPr>
              <a:t>//</a:t>
            </a:r>
            <a:r>
              <a:rPr lang="zh-CN" altLang="en-US" dirty="0">
                <a:solidFill>
                  <a:srgbClr val="008000"/>
                </a:solidFill>
              </a:rPr>
              <a:t>对边长</a:t>
            </a:r>
            <a:r>
              <a:rPr lang="en-US" altLang="zh-CN" dirty="0">
                <a:solidFill>
                  <a:srgbClr val="008000"/>
                </a:solidFill>
              </a:rPr>
              <a:t>b</a:t>
            </a:r>
            <a:r>
              <a:rPr lang="zh-CN" altLang="en-US" dirty="0">
                <a:solidFill>
                  <a:srgbClr val="008000"/>
                </a:solidFill>
              </a:rPr>
              <a:t>赋值</a:t>
            </a:r>
            <a:r>
              <a:rPr lang="zh-CN" altLang="en-US" dirty="0"/>
              <a:t> </a:t>
            </a:r>
            <a:endParaRPr lang="zh-CN" altLang="en-US" dirty="0"/>
          </a:p>
          <a:p>
            <a:pPr defTabSz="363855"/>
            <a:r>
              <a:rPr lang="zh-CN" altLang="en-US" dirty="0"/>
              <a:t>	</a:t>
            </a:r>
            <a:r>
              <a:rPr lang="en-US" altLang="zh-CN" dirty="0"/>
              <a:t>c=6.21;								</a:t>
            </a:r>
            <a:r>
              <a:rPr lang="en-US" altLang="zh-CN" dirty="0">
                <a:solidFill>
                  <a:srgbClr val="008000"/>
                </a:solidFill>
              </a:rPr>
              <a:t>//</a:t>
            </a:r>
            <a:r>
              <a:rPr lang="zh-CN" altLang="en-US" dirty="0">
                <a:solidFill>
                  <a:srgbClr val="008000"/>
                </a:solidFill>
              </a:rPr>
              <a:t>对边长</a:t>
            </a:r>
            <a:r>
              <a:rPr lang="en-US" altLang="zh-CN" dirty="0">
                <a:solidFill>
                  <a:srgbClr val="008000"/>
                </a:solidFill>
              </a:rPr>
              <a:t>c</a:t>
            </a:r>
            <a:r>
              <a:rPr lang="zh-CN" altLang="en-US" dirty="0">
                <a:solidFill>
                  <a:srgbClr val="008000"/>
                </a:solidFill>
              </a:rPr>
              <a:t>赋值</a:t>
            </a:r>
            <a:endParaRPr lang="zh-CN" altLang="en-US" dirty="0">
              <a:solidFill>
                <a:srgbClr val="008000"/>
              </a:solidFill>
            </a:endParaRPr>
          </a:p>
          <a:p>
            <a:pPr defTabSz="363855"/>
            <a:r>
              <a:rPr lang="zh-CN" altLang="en-US" dirty="0"/>
              <a:t>	</a:t>
            </a:r>
            <a:r>
              <a:rPr lang="en-US" altLang="zh-CN" dirty="0"/>
              <a:t>s=(</a:t>
            </a:r>
            <a:r>
              <a:rPr lang="en-US" altLang="zh-CN" dirty="0" err="1"/>
              <a:t>a+b+c</a:t>
            </a:r>
            <a:r>
              <a:rPr lang="en-US" altLang="zh-CN" dirty="0"/>
              <a:t>)/2; 						</a:t>
            </a:r>
            <a:r>
              <a:rPr lang="en-US" altLang="zh-CN" dirty="0">
                <a:solidFill>
                  <a:srgbClr val="008000"/>
                </a:solidFill>
              </a:rPr>
              <a:t>//</a:t>
            </a:r>
            <a:r>
              <a:rPr lang="zh-CN" altLang="en-US" dirty="0">
                <a:solidFill>
                  <a:srgbClr val="008000"/>
                </a:solidFill>
              </a:rPr>
              <a:t>计算</a:t>
            </a:r>
            <a:r>
              <a:rPr lang="en-US" altLang="zh-CN" dirty="0">
                <a:solidFill>
                  <a:srgbClr val="008000"/>
                </a:solidFill>
              </a:rPr>
              <a:t>s </a:t>
            </a:r>
            <a:endParaRPr lang="en-US" altLang="zh-CN" dirty="0">
              <a:solidFill>
                <a:srgbClr val="008000"/>
              </a:solidFill>
            </a:endParaRPr>
          </a:p>
          <a:p>
            <a:pPr defTabSz="363855"/>
            <a:r>
              <a:rPr lang="en-US" altLang="zh-CN" dirty="0"/>
              <a:t>	area=sqrt(s*(s-a)*(s-b)*(s-c));		</a:t>
            </a:r>
            <a:r>
              <a:rPr lang="en-US" altLang="zh-CN" dirty="0">
                <a:solidFill>
                  <a:srgbClr val="008000"/>
                </a:solidFill>
              </a:rPr>
              <a:t>//</a:t>
            </a:r>
            <a:r>
              <a:rPr lang="zh-CN" altLang="en-US" dirty="0">
                <a:solidFill>
                  <a:srgbClr val="008000"/>
                </a:solidFill>
              </a:rPr>
              <a:t>计算</a:t>
            </a:r>
            <a:r>
              <a:rPr lang="en-US" altLang="zh-CN" dirty="0">
                <a:solidFill>
                  <a:srgbClr val="008000"/>
                </a:solidFill>
              </a:rPr>
              <a:t>area</a:t>
            </a:r>
            <a:r>
              <a:rPr lang="en-US" altLang="zh-CN" dirty="0"/>
              <a:t> </a:t>
            </a:r>
            <a:endParaRPr lang="en-US" altLang="zh-CN" dirty="0"/>
          </a:p>
          <a:p>
            <a:pPr defTabSz="363855"/>
            <a:r>
              <a:rPr lang="en-US" altLang="zh-CN" dirty="0"/>
              <a:t>	</a:t>
            </a:r>
            <a:r>
              <a:rPr lang="en-US" altLang="zh-CN" dirty="0" err="1"/>
              <a:t>printf</a:t>
            </a:r>
            <a:r>
              <a:rPr lang="en-US" altLang="zh-CN" dirty="0"/>
              <a:t>("a=%f\tb=%f\</a:t>
            </a:r>
            <a:r>
              <a:rPr lang="en-US" altLang="zh-CN" dirty="0" err="1"/>
              <a:t>t%f</a:t>
            </a:r>
            <a:r>
              <a:rPr lang="en-US" altLang="zh-CN" dirty="0"/>
              <a:t>\n",</a:t>
            </a:r>
            <a:r>
              <a:rPr lang="en-US" altLang="zh-CN" dirty="0" err="1"/>
              <a:t>a,b,c</a:t>
            </a:r>
            <a:r>
              <a:rPr lang="en-US" altLang="zh-CN" dirty="0"/>
              <a:t>); 	</a:t>
            </a:r>
            <a:r>
              <a:rPr lang="en-US" altLang="zh-CN" dirty="0">
                <a:solidFill>
                  <a:srgbClr val="008000"/>
                </a:solidFill>
              </a:rPr>
              <a:t>//</a:t>
            </a:r>
            <a:r>
              <a:rPr lang="zh-CN" altLang="en-US" dirty="0">
                <a:solidFill>
                  <a:srgbClr val="008000"/>
                </a:solidFill>
              </a:rPr>
              <a:t>输出三边</a:t>
            </a:r>
            <a:r>
              <a:rPr lang="en-US" altLang="zh-CN" dirty="0" err="1">
                <a:solidFill>
                  <a:srgbClr val="008000"/>
                </a:solidFill>
              </a:rPr>
              <a:t>a,b,c</a:t>
            </a:r>
            <a:r>
              <a:rPr lang="zh-CN" altLang="en-US" dirty="0">
                <a:solidFill>
                  <a:srgbClr val="008000"/>
                </a:solidFill>
              </a:rPr>
              <a:t>的值 </a:t>
            </a:r>
            <a:endParaRPr lang="zh-CN" altLang="en-US" dirty="0">
              <a:solidFill>
                <a:srgbClr val="008000"/>
              </a:solidFill>
            </a:endParaRPr>
          </a:p>
          <a:p>
            <a:pPr defTabSz="363855"/>
            <a:r>
              <a:rPr lang="zh-CN" altLang="en-US" dirty="0"/>
              <a:t>	</a:t>
            </a:r>
            <a:r>
              <a:rPr lang="en-US" altLang="zh-CN" dirty="0" err="1"/>
              <a:t>printf</a:t>
            </a:r>
            <a:r>
              <a:rPr lang="en-US" altLang="zh-CN" dirty="0"/>
              <a:t>("area=%f\</a:t>
            </a:r>
            <a:r>
              <a:rPr lang="en-US" altLang="zh-CN" dirty="0" err="1"/>
              <a:t>n",area</a:t>
            </a:r>
            <a:r>
              <a:rPr lang="en-US" altLang="zh-CN" dirty="0"/>
              <a:t>);			</a:t>
            </a:r>
            <a:r>
              <a:rPr lang="en-US" altLang="zh-CN" dirty="0">
                <a:solidFill>
                  <a:srgbClr val="008000"/>
                </a:solidFill>
              </a:rPr>
              <a:t>//</a:t>
            </a:r>
            <a:r>
              <a:rPr lang="zh-CN" altLang="en-US" dirty="0">
                <a:solidFill>
                  <a:srgbClr val="008000"/>
                </a:solidFill>
              </a:rPr>
              <a:t>输出面积</a:t>
            </a:r>
            <a:r>
              <a:rPr lang="en-US" altLang="zh-CN" dirty="0">
                <a:solidFill>
                  <a:srgbClr val="008000"/>
                </a:solidFill>
              </a:rPr>
              <a:t>area</a:t>
            </a:r>
            <a:r>
              <a:rPr lang="zh-CN" altLang="en-US" dirty="0">
                <a:solidFill>
                  <a:srgbClr val="008000"/>
                </a:solidFill>
              </a:rPr>
              <a:t>的值</a:t>
            </a:r>
            <a:endParaRPr lang="zh-CN" altLang="en-US" dirty="0">
              <a:solidFill>
                <a:srgbClr val="008000"/>
              </a:solidFill>
            </a:endParaRPr>
          </a:p>
          <a:p>
            <a:pPr defTabSz="363855"/>
            <a:r>
              <a:rPr lang="zh-CN" altLang="en-US" dirty="0"/>
              <a:t>	</a:t>
            </a:r>
            <a:r>
              <a:rPr lang="en-US" altLang="zh-CN" dirty="0"/>
              <a:t>return 0;</a:t>
            </a:r>
            <a:endParaRPr lang="en-US" altLang="zh-CN" dirty="0"/>
          </a:p>
          <a:p>
            <a:pPr defTabSz="363855"/>
            <a:r>
              <a:rPr lang="en-US" altLang="zh-CN" dirty="0"/>
              <a:t> }</a:t>
            </a:r>
            <a:endParaRPr lang="en-US" altLang="zh-CN" dirty="0">
              <a:solidFill>
                <a:srgbClr val="008000"/>
              </a:solidFill>
            </a:endParaRPr>
          </a:p>
        </p:txBody>
      </p:sp>
      <p:pic>
        <p:nvPicPr>
          <p:cNvPr id="8" name="图片 7"/>
          <p:cNvPicPr>
            <a:picLocks noChangeAspect="1"/>
          </p:cNvPicPr>
          <p:nvPr/>
        </p:nvPicPr>
        <p:blipFill>
          <a:blip r:embed="rId2" cstate="print"/>
          <a:stretch>
            <a:fillRect/>
          </a:stretch>
        </p:blipFill>
        <p:spPr>
          <a:xfrm>
            <a:off x="5683563" y="2696797"/>
            <a:ext cx="3524250" cy="895350"/>
          </a:xfrm>
          <a:prstGeom prst="rect">
            <a:avLst/>
          </a:prstGeom>
        </p:spPr>
      </p:pic>
      <p:grpSp>
        <p:nvGrpSpPr>
          <p:cNvPr id="9" name="组合 8"/>
          <p:cNvGrpSpPr/>
          <p:nvPr/>
        </p:nvGrpSpPr>
        <p:grpSpPr>
          <a:xfrm>
            <a:off x="5079996" y="3750677"/>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dirty="0">
                  <a:solidFill>
                    <a:schemeClr val="bg1"/>
                  </a:solidFill>
                </a:rPr>
                <a:t>为提高精度，变量都定义为双精度类型</a:t>
              </a:r>
              <a:endParaRPr lang="zh-CN" altLang="en-US" sz="1400" dirty="0">
                <a:solidFill>
                  <a:schemeClr val="bg1"/>
                </a:solidFill>
              </a:endParaRPr>
            </a:p>
          </p:txBody>
        </p:sp>
      </p:grpSp>
      <p:grpSp>
        <p:nvGrpSpPr>
          <p:cNvPr id="13" name="组合 12"/>
          <p:cNvGrpSpPr/>
          <p:nvPr/>
        </p:nvGrpSpPr>
        <p:grpSpPr>
          <a:xfrm>
            <a:off x="3080059" y="4876150"/>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dirty="0">
                  <a:solidFill>
                    <a:schemeClr val="bg1"/>
                  </a:solidFill>
                </a:rPr>
                <a:t>sqrt</a:t>
              </a:r>
              <a:r>
                <a:rPr lang="zh-CN" altLang="en-US" sz="1400" dirty="0">
                  <a:solidFill>
                    <a:schemeClr val="bg1"/>
                  </a:solidFill>
                </a:rPr>
                <a:t>函数是求平方根的函数。由于要调用数学函数库中的函数，必须在程序的开头加一条</a:t>
              </a:r>
              <a:r>
                <a:rPr lang="en-US" altLang="zh-CN" sz="1400" dirty="0">
                  <a:solidFill>
                    <a:schemeClr val="bg1"/>
                  </a:solidFill>
                </a:rPr>
                <a:t>#include</a:t>
              </a:r>
              <a:r>
                <a:rPr lang="zh-CN" altLang="en-US" sz="1400" dirty="0">
                  <a:solidFill>
                    <a:schemeClr val="bg1"/>
                  </a:solidFill>
                </a:rPr>
                <a:t>指令，把头文件“</a:t>
              </a:r>
              <a:r>
                <a:rPr lang="en-US" altLang="zh-CN" sz="1400" dirty="0" err="1">
                  <a:solidFill>
                    <a:schemeClr val="bg1"/>
                  </a:solidFill>
                </a:rPr>
                <a:t>math.h</a:t>
              </a:r>
              <a:r>
                <a:rPr lang="en-US" altLang="zh-CN" sz="1400" dirty="0">
                  <a:solidFill>
                    <a:schemeClr val="bg1"/>
                  </a:solidFill>
                </a:rPr>
                <a:t>”</a:t>
              </a:r>
              <a:r>
                <a:rPr lang="zh-CN" altLang="en-US" sz="1400" dirty="0">
                  <a:solidFill>
                    <a:schemeClr val="bg1"/>
                  </a:solidFill>
                </a:rPr>
                <a:t>包含到程序中来。</a:t>
              </a:r>
              <a:endParaRPr lang="zh-CN" altLang="en-US" sz="1400" dirty="0">
                <a:solidFill>
                  <a:schemeClr val="bg1"/>
                </a:solidFill>
              </a:endParaRPr>
            </a:p>
          </p:txBody>
        </p:sp>
      </p:grpSp>
      <p:grpSp>
        <p:nvGrpSpPr>
          <p:cNvPr id="17" name="组合 16"/>
          <p:cNvGrpSpPr/>
          <p:nvPr/>
        </p:nvGrpSpPr>
        <p:grpSpPr>
          <a:xfrm>
            <a:off x="4032270" y="6042779"/>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a:solidFill>
                    <a:schemeClr val="bg1"/>
                  </a:solidFill>
                </a:rPr>
                <a:t>转移字符</a:t>
              </a:r>
              <a:r>
                <a:rPr lang="en-US" altLang="zh-CN" sz="1400">
                  <a:solidFill>
                    <a:schemeClr val="bg1"/>
                  </a:solidFill>
                </a:rPr>
                <a:t>′\t′</a:t>
              </a:r>
              <a:r>
                <a:rPr lang="zh-CN" altLang="en-US" sz="1400">
                  <a:solidFill>
                    <a:schemeClr val="bg1"/>
                  </a:solidFill>
                </a:rPr>
                <a:t>用来调整输出的位置，使输出的数据清晰、整齐、美观</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1311261" y="1124720"/>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赋值运算符“</a:t>
            </a:r>
            <a:r>
              <a:rPr lang="en-US" altLang="zh-CN" sz="2400" b="1">
                <a:solidFill>
                  <a:srgbClr val="FFFFFF"/>
                </a:solidFill>
                <a:latin typeface="微软雅黑" panose="020B0503020204020204" pitchFamily="34" charset="-122"/>
                <a:ea typeface="微软雅黑" panose="020B0503020204020204" pitchFamily="34" charset="-122"/>
              </a:rPr>
              <a:t>=</a:t>
            </a:r>
            <a:r>
              <a:rPr lang="zh-CN" altLang="en-US" sz="2400" b="1">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407492" y="2314082"/>
            <a:ext cx="7992228" cy="1677319"/>
          </a:xfrm>
          <a:prstGeom prst="rect">
            <a:avLst/>
          </a:prstGeom>
          <a:noFill/>
        </p:spPr>
        <p:txBody>
          <a:bodyPr wrap="square" rtlCol="0">
            <a:spAutoFit/>
          </a:bodyPr>
          <a:lstStyle/>
          <a:p>
            <a:pPr>
              <a:lnSpc>
                <a:spcPct val="200000"/>
              </a:lnSpc>
            </a:pPr>
            <a:r>
              <a:rPr lang="zh-CN" altLang="en-US" dirty="0"/>
              <a:t>“</a:t>
            </a:r>
            <a:r>
              <a:rPr lang="en-US" altLang="zh-CN" dirty="0"/>
              <a:t>=</a:t>
            </a:r>
            <a:r>
              <a:rPr lang="zh-CN" altLang="en-US" dirty="0"/>
              <a:t>”的作用是将一个数据赋给一个变量。</a:t>
            </a:r>
            <a:endParaRPr lang="en-US" altLang="zh-CN" dirty="0"/>
          </a:p>
          <a:p>
            <a:pPr>
              <a:lnSpc>
                <a:spcPct val="200000"/>
              </a:lnSpc>
            </a:pPr>
            <a:r>
              <a:rPr lang="zh-CN" altLang="en-US" dirty="0"/>
              <a:t>例如：</a:t>
            </a:r>
            <a:r>
              <a:rPr lang="en-US" altLang="zh-CN" dirty="0"/>
              <a:t>a=3</a:t>
            </a:r>
            <a:r>
              <a:rPr lang="zh-CN" altLang="en-US" dirty="0"/>
              <a:t>的作用是执行一次赋值操作（或称赋值运算）。把常量</a:t>
            </a:r>
            <a:r>
              <a:rPr lang="en-US" altLang="zh-CN" dirty="0"/>
              <a:t>3</a:t>
            </a:r>
            <a:r>
              <a:rPr lang="zh-CN" altLang="en-US" dirty="0"/>
              <a:t>赋给变量</a:t>
            </a:r>
            <a:r>
              <a:rPr lang="en-US" altLang="zh-CN" dirty="0"/>
              <a:t>a</a:t>
            </a:r>
            <a:r>
              <a:rPr lang="zh-CN" altLang="en-US" dirty="0"/>
              <a:t>。</a:t>
            </a:r>
            <a:endParaRPr lang="en-US" altLang="zh-CN" dirty="0"/>
          </a:p>
          <a:p>
            <a:pPr>
              <a:lnSpc>
                <a:spcPct val="200000"/>
              </a:lnSpc>
            </a:pPr>
            <a:r>
              <a:rPr lang="zh-CN" altLang="en-US" dirty="0"/>
              <a:t>也可以将一个表达式的值赋给一个变量。</a:t>
            </a:r>
            <a:endParaRPr lang="zh-CN" altLang="en-US"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184209" y="1199148"/>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84209" y="1602372"/>
            <a:ext cx="6142161" cy="4447308"/>
          </a:xfrm>
          <a:prstGeom prst="rect">
            <a:avLst/>
          </a:prstGeom>
          <a:noFill/>
        </p:spPr>
        <p:txBody>
          <a:bodyPr wrap="square" rtlCol="0">
            <a:spAutoFit/>
          </a:bodyPr>
          <a:lstStyle/>
          <a:p>
            <a:pPr>
              <a:lnSpc>
                <a:spcPct val="200000"/>
              </a:lnSpc>
            </a:pPr>
            <a:r>
              <a:rPr lang="zh-CN" altLang="en-US" dirty="0"/>
              <a:t>在赋值符</a:t>
            </a:r>
            <a:r>
              <a:rPr lang="en-US" altLang="zh-CN" dirty="0"/>
              <a:t>=</a:t>
            </a:r>
            <a:r>
              <a:rPr lang="zh-CN" altLang="en-US" dirty="0"/>
              <a:t>之前加上其他运算符，可以构成复合的运算符。</a:t>
            </a:r>
            <a:endParaRPr lang="en-US" altLang="zh-CN" dirty="0"/>
          </a:p>
          <a:p>
            <a:pPr>
              <a:lnSpc>
                <a:spcPct val="200000"/>
              </a:lnSpc>
            </a:pPr>
            <a:endParaRPr lang="en-US" altLang="zh-CN" dirty="0"/>
          </a:p>
          <a:p>
            <a:pPr>
              <a:lnSpc>
                <a:spcPct val="200000"/>
              </a:lnSpc>
            </a:pPr>
            <a:endParaRPr lang="en-US" altLang="zh-CN" dirty="0"/>
          </a:p>
          <a:p>
            <a:pPr>
              <a:lnSpc>
                <a:spcPct val="200000"/>
              </a:lnSpc>
            </a:pPr>
            <a:endParaRPr lang="en-US" altLang="zh-CN" dirty="0"/>
          </a:p>
          <a:p>
            <a:pPr>
              <a:lnSpc>
                <a:spcPct val="200000"/>
              </a:lnSpc>
            </a:pPr>
            <a:endParaRPr lang="en-US" altLang="zh-CN" dirty="0"/>
          </a:p>
          <a:p>
            <a:pPr>
              <a:lnSpc>
                <a:spcPct val="200000"/>
              </a:lnSpc>
            </a:pPr>
            <a:r>
              <a:rPr lang="zh-CN" altLang="en-US" dirty="0"/>
              <a:t>凡是二元（二目）运算符，都可以与赋值符一起组合成复合赋值符。</a:t>
            </a:r>
            <a:endParaRPr lang="en-US" altLang="zh-CN" dirty="0"/>
          </a:p>
          <a:p>
            <a:pPr>
              <a:lnSpc>
                <a:spcPct val="200000"/>
              </a:lnSpc>
            </a:pPr>
            <a:r>
              <a:rPr lang="zh-CN" altLang="en-US" dirty="0"/>
              <a:t>有关算术运算的复合赋值运算符有</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endParaRPr lang="zh-CN" altLang="en-US" dirty="0"/>
          </a:p>
        </p:txBody>
      </p:sp>
      <p:sp>
        <p:nvSpPr>
          <p:cNvPr id="4" name="圆角矩形 3"/>
          <p:cNvSpPr/>
          <p:nvPr/>
        </p:nvSpPr>
        <p:spPr>
          <a:xfrm>
            <a:off x="184209" y="2445194"/>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a:solidFill>
                  <a:srgbClr val="000000"/>
                </a:solidFill>
              </a:rPr>
              <a:t>a+=3	        </a:t>
            </a:r>
            <a:r>
              <a:rPr lang="zh-CN" altLang="en-US" dirty="0">
                <a:solidFill>
                  <a:srgbClr val="0070C0"/>
                </a:solidFill>
              </a:rPr>
              <a:t>等价于</a:t>
            </a:r>
            <a:r>
              <a:rPr lang="en-US" altLang="zh-CN" dirty="0">
                <a:solidFill>
                  <a:srgbClr val="0070C0"/>
                </a:solidFill>
              </a:rPr>
              <a:t>a=a+3</a:t>
            </a:r>
            <a:endParaRPr lang="en-US" altLang="zh-CN" dirty="0">
              <a:solidFill>
                <a:srgbClr val="0070C0"/>
              </a:solidFill>
            </a:endParaRPr>
          </a:p>
          <a:p>
            <a:pPr lvl="0" algn="just">
              <a:defRPr/>
            </a:pPr>
            <a:endParaRPr lang="en-US" altLang="zh-CN" dirty="0">
              <a:solidFill>
                <a:srgbClr val="000000"/>
              </a:solidFill>
            </a:endParaRPr>
          </a:p>
          <a:p>
            <a:pPr lvl="0" algn="just">
              <a:defRPr/>
            </a:pPr>
            <a:r>
              <a:rPr lang="en-US" altLang="zh-CN" dirty="0">
                <a:solidFill>
                  <a:srgbClr val="000000"/>
                </a:solidFill>
              </a:rPr>
              <a:t>x</a:t>
            </a:r>
            <a:r>
              <a:rPr lang="zh-CN" altLang="en-US" dirty="0">
                <a:solidFill>
                  <a:srgbClr val="000000"/>
                </a:solidFill>
              </a:rPr>
              <a:t>*</a:t>
            </a:r>
            <a:r>
              <a:rPr lang="en-US" altLang="zh-CN" dirty="0">
                <a:solidFill>
                  <a:srgbClr val="000000"/>
                </a:solidFill>
              </a:rPr>
              <a:t>=y+8 	</a:t>
            </a:r>
            <a:r>
              <a:rPr lang="zh-CN" altLang="en-US" dirty="0">
                <a:solidFill>
                  <a:srgbClr val="0070C0"/>
                </a:solidFill>
              </a:rPr>
              <a:t>等价于</a:t>
            </a:r>
            <a:r>
              <a:rPr lang="en-US" altLang="zh-CN" dirty="0">
                <a:solidFill>
                  <a:srgbClr val="0070C0"/>
                </a:solidFill>
              </a:rPr>
              <a:t>x=x</a:t>
            </a:r>
            <a:r>
              <a:rPr lang="zh-CN" altLang="en-US" dirty="0">
                <a:solidFill>
                  <a:srgbClr val="0070C0"/>
                </a:solidFill>
              </a:rPr>
              <a:t>*</a:t>
            </a:r>
            <a:r>
              <a:rPr lang="en-US" altLang="zh-CN" dirty="0">
                <a:solidFill>
                  <a:srgbClr val="0070C0"/>
                </a:solidFill>
              </a:rPr>
              <a:t>(y+8)</a:t>
            </a:r>
            <a:endParaRPr lang="zh-CN" altLang="en-US" dirty="0">
              <a:solidFill>
                <a:srgbClr val="0070C0"/>
              </a:solidFill>
            </a:endParaRPr>
          </a:p>
          <a:p>
            <a:pPr lvl="0" algn="just">
              <a:defRPr/>
            </a:pPr>
            <a:endParaRPr lang="zh-CN" altLang="en-US" dirty="0">
              <a:solidFill>
                <a:srgbClr val="000000"/>
              </a:solidFill>
            </a:endParaRPr>
          </a:p>
          <a:p>
            <a:pPr lvl="0" algn="just">
              <a:defRPr/>
            </a:pPr>
            <a:r>
              <a:rPr lang="en-US" altLang="zh-CN" dirty="0">
                <a:solidFill>
                  <a:srgbClr val="000000"/>
                </a:solidFill>
              </a:rPr>
              <a:t>x</a:t>
            </a:r>
            <a:r>
              <a:rPr lang="zh-CN" altLang="en-US" dirty="0">
                <a:solidFill>
                  <a:srgbClr val="000000"/>
                </a:solidFill>
              </a:rPr>
              <a:t>％</a:t>
            </a:r>
            <a:r>
              <a:rPr lang="en-US" altLang="zh-CN" dirty="0">
                <a:solidFill>
                  <a:srgbClr val="000000"/>
                </a:solidFill>
              </a:rPr>
              <a:t>=3	</a:t>
            </a:r>
            <a:r>
              <a:rPr lang="zh-CN" altLang="en-US" dirty="0">
                <a:solidFill>
                  <a:srgbClr val="0070C0"/>
                </a:solidFill>
              </a:rPr>
              <a:t>等价于</a:t>
            </a:r>
            <a:r>
              <a:rPr lang="en-US" altLang="zh-CN" dirty="0">
                <a:solidFill>
                  <a:srgbClr val="0070C0"/>
                </a:solidFill>
              </a:rPr>
              <a:t>x=x</a:t>
            </a:r>
            <a:r>
              <a:rPr lang="zh-CN" altLang="en-US" dirty="0">
                <a:solidFill>
                  <a:srgbClr val="0070C0"/>
                </a:solidFill>
              </a:rPr>
              <a:t>％</a:t>
            </a:r>
            <a:r>
              <a:rPr lang="en-US" altLang="zh-CN" dirty="0">
                <a:solidFill>
                  <a:srgbClr val="0070C0"/>
                </a:solidFill>
              </a:rPr>
              <a:t>3</a:t>
            </a:r>
            <a:endParaRPr lang="en-US" altLang="zh-CN" dirty="0">
              <a:solidFill>
                <a:srgbClr val="0070C0"/>
              </a:solidFill>
            </a:endParaRPr>
          </a:p>
        </p:txBody>
      </p:sp>
      <p:cxnSp>
        <p:nvCxnSpPr>
          <p:cNvPr id="5" name="直接连接符 4"/>
          <p:cNvCxnSpPr/>
          <p:nvPr/>
        </p:nvCxnSpPr>
        <p:spPr>
          <a:xfrm>
            <a:off x="6204373" y="1824667"/>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2"/>
            </p:custDataLst>
          </p:nvPr>
        </p:nvSpPr>
        <p:spPr>
          <a:xfrm>
            <a:off x="5712342" y="244519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endParaRPr lang="zh-CN" altLang="en-US" sz="2000">
              <a:solidFill>
                <a:srgbClr val="FEFFFF"/>
              </a:solidFill>
            </a:endParaRPr>
          </a:p>
        </p:txBody>
      </p:sp>
      <p:sp>
        <p:nvSpPr>
          <p:cNvPr id="7" name="MH_SubTitle_1"/>
          <p:cNvSpPr/>
          <p:nvPr>
            <p:custDataLst>
              <p:tags r:id="rId3"/>
            </p:custDataLst>
          </p:nvPr>
        </p:nvSpPr>
        <p:spPr>
          <a:xfrm>
            <a:off x="6487042" y="2445194"/>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a:solidFill>
                  <a:srgbClr val="1C1C1C"/>
                </a:solidFill>
              </a:rPr>
              <a:t>如果赋值符右边是包含若干项的表达式，则相当于它</a:t>
            </a:r>
            <a:r>
              <a:rPr lang="zh-CN" altLang="en-US" b="1">
                <a:solidFill>
                  <a:schemeClr val="accent1"/>
                </a:solidFill>
              </a:rPr>
              <a:t>有括号</a:t>
            </a:r>
            <a:r>
              <a:rPr lang="zh-CN" altLang="en-US">
                <a:solidFill>
                  <a:srgbClr val="1C1C1C"/>
                </a:solidFill>
              </a:rPr>
              <a:t>。例如，</a:t>
            </a:r>
            <a:endParaRPr lang="en-US" altLang="zh-CN">
              <a:solidFill>
                <a:srgbClr val="1C1C1C"/>
              </a:solidFill>
            </a:endParaRPr>
          </a:p>
          <a:p>
            <a:pPr>
              <a:lnSpc>
                <a:spcPct val="130000"/>
              </a:lnSpc>
              <a:defRPr/>
            </a:pPr>
            <a:r>
              <a:rPr lang="en-US" altLang="zh-CN">
                <a:solidFill>
                  <a:srgbClr val="1C1C1C"/>
                </a:solidFill>
              </a:rPr>
              <a:t>x%=y+3</a:t>
            </a:r>
            <a:r>
              <a:rPr lang="zh-CN" altLang="en-US">
                <a:solidFill>
                  <a:srgbClr val="1C1C1C"/>
                </a:solidFill>
              </a:rPr>
              <a:t>等价于</a:t>
            </a:r>
            <a:r>
              <a:rPr lang="en-US" altLang="zh-CN">
                <a:solidFill>
                  <a:srgbClr val="1C1C1C"/>
                </a:solidFill>
              </a:rPr>
              <a:t>x=x%(y+3)</a:t>
            </a:r>
            <a:r>
              <a:rPr lang="zh-CN" altLang="en-US">
                <a:solidFill>
                  <a:srgbClr val="1C1C1C"/>
                </a:solidFill>
              </a:rPr>
              <a:t>，切勿错写为</a:t>
            </a:r>
            <a:r>
              <a:rPr lang="en-US" altLang="zh-CN">
                <a:solidFill>
                  <a:srgbClr val="1C1C1C"/>
                </a:solidFill>
              </a:rPr>
              <a:t>x=x%y+3</a:t>
            </a:r>
            <a:r>
              <a:rPr lang="zh-CN" altLang="en-US">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4"/>
            </p:custDataLst>
          </p:nvPr>
        </p:nvSpPr>
        <p:spPr>
          <a:xfrm rot="16200000">
            <a:off x="8674410" y="460270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5"/>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307202" y="2525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赋值表达式 ： </a:t>
            </a:r>
            <a:r>
              <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38381" y="848561"/>
            <a:ext cx="6547263" cy="5555303"/>
          </a:xfrm>
          <a:prstGeom prst="rect">
            <a:avLst/>
          </a:prstGeom>
          <a:noFill/>
        </p:spPr>
        <p:txBody>
          <a:bodyPr wrap="square" rtlCol="0">
            <a:spAutoFit/>
          </a:bodyPr>
          <a:lstStyle/>
          <a:p>
            <a:pPr>
              <a:lnSpc>
                <a:spcPct val="200000"/>
              </a:lnSpc>
            </a:pPr>
            <a:r>
              <a:rPr lang="zh-CN" altLang="en-US" dirty="0"/>
              <a:t>赋值表达式的作用是将一个表达式的值赋给一个变量，因此赋值表达式具有计算和赋值的双重功能。</a:t>
            </a:r>
            <a:endParaRPr lang="en-US" altLang="zh-CN" dirty="0"/>
          </a:p>
          <a:p>
            <a:pPr>
              <a:lnSpc>
                <a:spcPct val="200000"/>
              </a:lnSpc>
            </a:pPr>
            <a:r>
              <a:rPr lang="zh-CN" altLang="en-US" dirty="0"/>
              <a:t>对赋值表达式求解的</a:t>
            </a:r>
            <a:r>
              <a:rPr lang="zh-CN" altLang="en-US" b="1" dirty="0"/>
              <a:t>过程</a:t>
            </a:r>
            <a:r>
              <a:rPr lang="zh-CN" altLang="en-US" dirty="0"/>
              <a:t>是</a:t>
            </a:r>
            <a:r>
              <a:rPr lang="en-US" altLang="zh-CN" dirty="0"/>
              <a:t>: </a:t>
            </a:r>
            <a:endParaRPr lang="en-US" altLang="zh-CN" dirty="0"/>
          </a:p>
          <a:p>
            <a:pPr>
              <a:lnSpc>
                <a:spcPct val="200000"/>
              </a:lnSpc>
            </a:pPr>
            <a:r>
              <a:rPr lang="zh-CN" altLang="en-US" dirty="0"/>
              <a:t>①求赋值运算符右侧的“表达式”的值，②赋给赋值运算符左侧的变量。既然是一个表达式，就应该有一个值，</a:t>
            </a:r>
            <a:r>
              <a:rPr lang="zh-CN" altLang="en-US" b="1" dirty="0"/>
              <a:t>表达式的值等于赋值后左侧变量的值</a:t>
            </a:r>
            <a:r>
              <a:rPr lang="zh-CN" altLang="en-US" dirty="0"/>
              <a:t>。</a:t>
            </a:r>
            <a:endParaRPr lang="zh-CN" altLang="en-US" dirty="0"/>
          </a:p>
          <a:p>
            <a:pPr>
              <a:lnSpc>
                <a:spcPct val="200000"/>
              </a:lnSpc>
            </a:pPr>
            <a:r>
              <a:rPr lang="zh-CN" altLang="en-US" dirty="0"/>
              <a:t>赋值运算符左侧应该是一个可修改值的“</a:t>
            </a:r>
            <a:r>
              <a:rPr lang="zh-CN" altLang="en-US" b="1" dirty="0">
                <a:solidFill>
                  <a:schemeClr val="accent1"/>
                </a:solidFill>
              </a:rPr>
              <a:t>左值</a:t>
            </a:r>
            <a:r>
              <a:rPr lang="zh-CN" altLang="en-US" dirty="0"/>
              <a:t>”</a:t>
            </a:r>
            <a:r>
              <a:rPr lang="en-US" altLang="zh-CN" dirty="0"/>
              <a:t>(left value</a:t>
            </a:r>
            <a:r>
              <a:rPr lang="zh-CN" altLang="en-US" dirty="0"/>
              <a:t>，简写为</a:t>
            </a:r>
            <a:r>
              <a:rPr lang="en-US" altLang="zh-CN" dirty="0" err="1"/>
              <a:t>lvalue</a:t>
            </a:r>
            <a:r>
              <a:rPr lang="en-US" altLang="zh-CN" dirty="0"/>
              <a:t>)</a:t>
            </a:r>
            <a:r>
              <a:rPr lang="zh-CN" altLang="en-US" dirty="0"/>
              <a:t>。</a:t>
            </a:r>
            <a:endParaRPr lang="en-US" altLang="zh-CN" dirty="0"/>
          </a:p>
          <a:p>
            <a:pPr>
              <a:lnSpc>
                <a:spcPct val="200000"/>
              </a:lnSpc>
            </a:pPr>
            <a:r>
              <a:rPr lang="zh-CN" altLang="en-US" dirty="0"/>
              <a:t>能出现在赋值运算符右侧的表达式称为“</a:t>
            </a:r>
            <a:r>
              <a:rPr lang="zh-CN" altLang="en-US" b="1" dirty="0">
                <a:solidFill>
                  <a:schemeClr val="accent1"/>
                </a:solidFill>
              </a:rPr>
              <a:t>右值</a:t>
            </a:r>
            <a:r>
              <a:rPr lang="zh-CN" altLang="en-US" dirty="0"/>
              <a:t>”</a:t>
            </a:r>
            <a:r>
              <a:rPr lang="en-US" altLang="zh-CN" dirty="0"/>
              <a:t>(right value</a:t>
            </a:r>
            <a:r>
              <a:rPr lang="zh-CN" altLang="en-US" dirty="0"/>
              <a:t>，简写为</a:t>
            </a:r>
            <a:r>
              <a:rPr lang="en-US" altLang="zh-CN" dirty="0" err="1"/>
              <a:t>rvalue</a:t>
            </a:r>
            <a:r>
              <a:rPr lang="en-US" altLang="zh-CN" dirty="0"/>
              <a:t>)</a:t>
            </a:r>
            <a:r>
              <a:rPr lang="zh-CN" altLang="en-US" dirty="0"/>
              <a:t>。</a:t>
            </a:r>
            <a:endParaRPr lang="zh-CN" altLang="en-US" dirty="0"/>
          </a:p>
        </p:txBody>
      </p:sp>
      <p:sp>
        <p:nvSpPr>
          <p:cNvPr id="6" name="MH_Other_1"/>
          <p:cNvSpPr/>
          <p:nvPr>
            <p:custDataLst>
              <p:tags r:id="rId2"/>
            </p:custDataLst>
          </p:nvPr>
        </p:nvSpPr>
        <p:spPr>
          <a:xfrm>
            <a:off x="6149735" y="2178517"/>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endParaRPr lang="zh-CN" altLang="en-US" sz="2000">
              <a:solidFill>
                <a:srgbClr val="FEFFFF"/>
              </a:solidFill>
            </a:endParaRPr>
          </a:p>
        </p:txBody>
      </p:sp>
      <p:sp>
        <p:nvSpPr>
          <p:cNvPr id="7" name="MH_SubTitle_1"/>
          <p:cNvSpPr/>
          <p:nvPr>
            <p:custDataLst>
              <p:tags r:id="rId3"/>
            </p:custDataLst>
          </p:nvPr>
        </p:nvSpPr>
        <p:spPr>
          <a:xfrm>
            <a:off x="6924435"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dirty="0">
                <a:solidFill>
                  <a:srgbClr val="1C1C1C"/>
                </a:solidFill>
              </a:rPr>
              <a:t>并不是任何形式的数据都可以作为左值的，</a:t>
            </a:r>
            <a:r>
              <a:rPr lang="zh-CN" altLang="en-US" b="1" dirty="0">
                <a:solidFill>
                  <a:srgbClr val="1C1C1C"/>
                </a:solidFill>
              </a:rPr>
              <a:t>左值应当为存储空间并可以被赋值</a:t>
            </a:r>
            <a:r>
              <a:rPr lang="zh-CN" altLang="en-US" dirty="0">
                <a:solidFill>
                  <a:srgbClr val="1C1C1C"/>
                </a:solidFill>
              </a:rPr>
              <a:t>。变量可以作为左值，而算术表达式</a:t>
            </a:r>
            <a:r>
              <a:rPr lang="en-US" altLang="zh-CN" dirty="0" err="1">
                <a:solidFill>
                  <a:srgbClr val="1C1C1C"/>
                </a:solidFill>
              </a:rPr>
              <a:t>a+b</a:t>
            </a:r>
            <a:r>
              <a:rPr lang="zh-CN" altLang="en-US" dirty="0">
                <a:solidFill>
                  <a:srgbClr val="1C1C1C"/>
                </a:solidFill>
              </a:rPr>
              <a:t>就不能作为左值，常量也不能作为左值。</a:t>
            </a:r>
            <a:endParaRPr lang="zh-CN" altLang="en-US" dirty="0">
              <a:solidFill>
                <a:srgbClr val="1C1C1C"/>
              </a:solidFill>
            </a:endParaRPr>
          </a:p>
          <a:p>
            <a:pPr>
              <a:lnSpc>
                <a:spcPct val="130000"/>
              </a:lnSpc>
              <a:defRPr/>
            </a:pPr>
            <a:endParaRPr lang="zh-CN" altLang="en-US" dirty="0">
              <a:solidFill>
                <a:srgbClr val="1C1C1C"/>
              </a:solidFill>
            </a:endParaRPr>
          </a:p>
        </p:txBody>
      </p:sp>
      <p:sp>
        <p:nvSpPr>
          <p:cNvPr id="8" name="MH_Other_2"/>
          <p:cNvSpPr/>
          <p:nvPr>
            <p:custDataLst>
              <p:tags r:id="rId4"/>
            </p:custDataLst>
          </p:nvPr>
        </p:nvSpPr>
        <p:spPr>
          <a:xfrm rot="16200000">
            <a:off x="8810177" y="513397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160286" y="55103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0" y="752630"/>
            <a:ext cx="9144000" cy="5936177"/>
          </a:xfrm>
          <a:prstGeom prst="rect">
            <a:avLst/>
          </a:prstGeom>
          <a:noFill/>
        </p:spPr>
        <p:txBody>
          <a:bodyPr wrap="square" rtlCol="0">
            <a:spAutoFit/>
          </a:bodyPr>
          <a:lstStyle/>
          <a:p>
            <a:pPr>
              <a:lnSpc>
                <a:spcPct val="150000"/>
              </a:lnSpc>
            </a:pPr>
            <a:r>
              <a:rPr lang="en-US" altLang="zh-CN" sz="2400" b="1" dirty="0">
                <a:solidFill>
                  <a:schemeClr val="accent1"/>
                </a:solidFill>
              </a:rPr>
              <a:t>a=(b=5)</a:t>
            </a:r>
            <a:endParaRPr lang="en-US" altLang="zh-CN" sz="2400" b="1" dirty="0">
              <a:solidFill>
                <a:schemeClr val="accent1"/>
              </a:solidFill>
            </a:endParaRPr>
          </a:p>
          <a:p>
            <a:pPr>
              <a:lnSpc>
                <a:spcPct val="130000"/>
              </a:lnSpc>
            </a:pPr>
            <a:r>
              <a:rPr lang="zh-CN" altLang="en-US" dirty="0"/>
              <a:t>括号内的</a:t>
            </a:r>
            <a:r>
              <a:rPr lang="en-US" altLang="zh-CN" dirty="0"/>
              <a:t>b=5</a:t>
            </a:r>
            <a:r>
              <a:rPr lang="zh-CN" altLang="en-US" dirty="0"/>
              <a:t>是一个赋值表达式，它的值等于</a:t>
            </a:r>
            <a:r>
              <a:rPr lang="en-US" altLang="zh-CN" dirty="0"/>
              <a:t>5</a:t>
            </a:r>
            <a:r>
              <a:rPr lang="zh-CN" altLang="en-US" dirty="0"/>
              <a:t>。执行表达式“</a:t>
            </a:r>
            <a:r>
              <a:rPr lang="en-US" altLang="zh-CN" dirty="0"/>
              <a:t>a=(b=5)”</a:t>
            </a:r>
            <a:r>
              <a:rPr lang="zh-CN" altLang="en-US" dirty="0"/>
              <a:t>，就是执行</a:t>
            </a:r>
            <a:r>
              <a:rPr lang="en-US" altLang="zh-CN" dirty="0"/>
              <a:t>b=5</a:t>
            </a:r>
            <a:r>
              <a:rPr lang="zh-CN" altLang="en-US" dirty="0"/>
              <a:t>和</a:t>
            </a:r>
            <a:r>
              <a:rPr lang="en-US" altLang="zh-CN" dirty="0"/>
              <a:t>a=b</a:t>
            </a:r>
            <a:r>
              <a:rPr lang="zh-CN" altLang="en-US" dirty="0"/>
              <a:t>两个赋值表达式。因此</a:t>
            </a:r>
            <a:r>
              <a:rPr lang="en-US" altLang="zh-CN" dirty="0"/>
              <a:t>a</a:t>
            </a:r>
            <a:r>
              <a:rPr lang="zh-CN" altLang="en-US" dirty="0"/>
              <a:t>的值等于</a:t>
            </a:r>
            <a:r>
              <a:rPr lang="en-US" altLang="zh-CN" dirty="0"/>
              <a:t>5</a:t>
            </a:r>
            <a:r>
              <a:rPr lang="zh-CN" altLang="en-US" dirty="0"/>
              <a:t>，整个赋值表达式的值也等于</a:t>
            </a:r>
            <a:r>
              <a:rPr lang="en-US" altLang="zh-CN" dirty="0"/>
              <a:t>5</a:t>
            </a:r>
            <a:r>
              <a:rPr lang="zh-CN" altLang="en-US" dirty="0"/>
              <a:t>。赋值运算符按照“自右而左”的结合顺序，因此，</a:t>
            </a:r>
            <a:r>
              <a:rPr lang="en-US" altLang="zh-CN" dirty="0"/>
              <a:t>(b=5)</a:t>
            </a:r>
            <a:r>
              <a:rPr lang="zh-CN" altLang="en-US" dirty="0"/>
              <a:t>外面的括号可以不要，即</a:t>
            </a:r>
            <a:r>
              <a:rPr lang="en-US" altLang="zh-CN" dirty="0"/>
              <a:t>a=(b=5)</a:t>
            </a:r>
            <a:r>
              <a:rPr lang="zh-CN" altLang="en-US" dirty="0"/>
              <a:t>和</a:t>
            </a:r>
            <a:r>
              <a:rPr lang="en-US" altLang="zh-CN" dirty="0"/>
              <a:t>a=b=5</a:t>
            </a:r>
            <a:r>
              <a:rPr lang="zh-CN" altLang="en-US" dirty="0"/>
              <a:t>等价，都是先求</a:t>
            </a:r>
            <a:r>
              <a:rPr lang="en-US" altLang="zh-CN" dirty="0"/>
              <a:t>b=5</a:t>
            </a:r>
            <a:r>
              <a:rPr lang="zh-CN" altLang="en-US" dirty="0"/>
              <a:t>的值（得</a:t>
            </a:r>
            <a:r>
              <a:rPr lang="en-US" altLang="zh-CN" dirty="0"/>
              <a:t>5</a:t>
            </a:r>
            <a:r>
              <a:rPr lang="zh-CN" altLang="en-US" dirty="0"/>
              <a:t>），然后再赋给</a:t>
            </a:r>
            <a:r>
              <a:rPr lang="en-US" altLang="zh-CN" dirty="0"/>
              <a:t>a</a:t>
            </a:r>
            <a:r>
              <a:rPr lang="zh-CN" altLang="en-US" dirty="0"/>
              <a:t>。</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30000"/>
              </a:lnSpc>
            </a:pPr>
            <a:r>
              <a:rPr lang="zh-CN" altLang="en-US" dirty="0"/>
              <a:t>赋值表达式使得赋值操作不仅可以出现在赋值语句中，而且可以出现在其他语句中</a:t>
            </a:r>
            <a:r>
              <a:rPr lang="en-US" altLang="zh-CN" dirty="0"/>
              <a:t>(</a:t>
            </a:r>
            <a:r>
              <a:rPr lang="zh-CN" altLang="en-US" dirty="0"/>
              <a:t>如输出语句、循环语句等</a:t>
            </a:r>
            <a:r>
              <a:rPr lang="en-US" altLang="zh-CN" dirty="0"/>
              <a:t>)</a:t>
            </a:r>
            <a:endParaRPr lang="en-US" altLang="zh-CN" dirty="0"/>
          </a:p>
          <a:p>
            <a:pPr>
              <a:lnSpc>
                <a:spcPct val="130000"/>
              </a:lnSpc>
            </a:pPr>
            <a:r>
              <a:rPr lang="zh-CN" altLang="en-US" dirty="0"/>
              <a:t>如</a:t>
            </a:r>
            <a:r>
              <a:rPr lang="en-US" altLang="zh-CN" dirty="0"/>
              <a:t>: </a:t>
            </a:r>
            <a:r>
              <a:rPr lang="en-US" altLang="zh-CN" dirty="0" err="1"/>
              <a:t>printf</a:t>
            </a:r>
            <a:r>
              <a:rPr lang="en-US" altLang="zh-CN" dirty="0"/>
              <a:t>("%d", a=b);</a:t>
            </a:r>
            <a:endParaRPr lang="en-US" altLang="zh-CN" dirty="0"/>
          </a:p>
          <a:p>
            <a:pPr>
              <a:lnSpc>
                <a:spcPct val="130000"/>
              </a:lnSpc>
            </a:pPr>
            <a:r>
              <a:rPr lang="zh-CN" altLang="en-US" dirty="0"/>
              <a:t>如果</a:t>
            </a:r>
            <a:r>
              <a:rPr lang="en-US" altLang="zh-CN" dirty="0"/>
              <a:t>b</a:t>
            </a:r>
            <a:r>
              <a:rPr lang="zh-CN" altLang="en-US" dirty="0"/>
              <a:t>的值为</a:t>
            </a:r>
            <a:r>
              <a:rPr lang="en-US" altLang="zh-CN" dirty="0"/>
              <a:t>3</a:t>
            </a:r>
            <a:r>
              <a:rPr lang="zh-CN" altLang="en-US" dirty="0"/>
              <a:t>，则输出</a:t>
            </a:r>
            <a:r>
              <a:rPr lang="en-US" altLang="zh-CN" dirty="0"/>
              <a:t>a</a:t>
            </a:r>
            <a:r>
              <a:rPr lang="zh-CN" altLang="en-US" dirty="0"/>
              <a:t>的值</a:t>
            </a:r>
            <a:r>
              <a:rPr lang="en-US" altLang="zh-CN" dirty="0"/>
              <a:t>(</a:t>
            </a:r>
            <a:r>
              <a:rPr lang="zh-CN" altLang="en-US" dirty="0"/>
              <a:t>也是表达式</a:t>
            </a:r>
            <a:r>
              <a:rPr lang="en-US" altLang="zh-CN" dirty="0"/>
              <a:t>a=b</a:t>
            </a:r>
            <a:r>
              <a:rPr lang="zh-CN" altLang="en-US" dirty="0"/>
              <a:t>的值</a:t>
            </a:r>
            <a:r>
              <a:rPr lang="en-US" altLang="zh-CN" dirty="0"/>
              <a:t>)</a:t>
            </a:r>
            <a:r>
              <a:rPr lang="zh-CN" altLang="en-US" dirty="0"/>
              <a:t>为</a:t>
            </a:r>
            <a:r>
              <a:rPr lang="en-US" altLang="zh-CN" dirty="0"/>
              <a:t>3</a:t>
            </a:r>
            <a:r>
              <a:rPr lang="zh-CN" altLang="en-US" dirty="0"/>
              <a:t>。在一个</a:t>
            </a:r>
            <a:r>
              <a:rPr lang="en-US" altLang="zh-CN" dirty="0" err="1"/>
              <a:t>printf</a:t>
            </a:r>
            <a:r>
              <a:rPr lang="zh-CN" altLang="en-US" dirty="0"/>
              <a:t>函数中完成了赋值和输出双重功能。</a:t>
            </a:r>
            <a:endParaRPr lang="zh-CN" altLang="en-US" dirty="0"/>
          </a:p>
        </p:txBody>
      </p:sp>
      <p:sp>
        <p:nvSpPr>
          <p:cNvPr id="9" name="圆角矩形 8"/>
          <p:cNvSpPr/>
          <p:nvPr/>
        </p:nvSpPr>
        <p:spPr>
          <a:xfrm>
            <a:off x="319775" y="3107750"/>
            <a:ext cx="7016691"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2</a:t>
            </a:r>
            <a:endParaRPr lang="en-US" altLang="zh-CN">
              <a:solidFill>
                <a:srgbClr val="0070C0"/>
              </a:solidFill>
            </a:endParaRPr>
          </a:p>
          <a:p>
            <a:pPr algn="just">
              <a:lnSpc>
                <a:spcPct val="120000"/>
              </a:lnSpc>
              <a:defRPr/>
            </a:pPr>
            <a:r>
              <a:rPr lang="en-US" altLang="zh-CN">
                <a:solidFill>
                  <a:srgbClr val="000000"/>
                </a:solidFill>
              </a:rPr>
              <a:t>a=(b=3*4)</a:t>
            </a:r>
            <a:r>
              <a:rPr lang="en-US" altLang="zh-CN">
                <a:solidFill>
                  <a:srgbClr val="0070C0"/>
                </a:solidFill>
              </a:rPr>
              <a:t>	</a:t>
            </a:r>
            <a:r>
              <a:rPr lang="zh-CN" altLang="en-US">
                <a:solidFill>
                  <a:srgbClr val="0070C0"/>
                </a:solidFill>
              </a:rPr>
              <a:t>表达式值为</a:t>
            </a:r>
            <a:r>
              <a:rPr lang="en-US" altLang="zh-CN">
                <a:solidFill>
                  <a:srgbClr val="0070C0"/>
                </a:solidFill>
              </a:rPr>
              <a:t>12</a:t>
            </a:r>
            <a:r>
              <a:rPr lang="zh-CN" altLang="en-US">
                <a:solidFill>
                  <a:srgbClr val="0070C0"/>
                </a:solidFill>
              </a:rPr>
              <a:t>，</a:t>
            </a:r>
            <a:r>
              <a:rPr lang="en-US" altLang="zh-CN" err="1">
                <a:solidFill>
                  <a:srgbClr val="0070C0"/>
                </a:solidFill>
              </a:rPr>
              <a:t>a,b</a:t>
            </a:r>
            <a:r>
              <a:rPr lang="zh-CN" altLang="en-US">
                <a:solidFill>
                  <a:srgbClr val="0070C0"/>
                </a:solidFill>
              </a:rPr>
              <a:t>值均为</a:t>
            </a:r>
            <a:r>
              <a:rPr lang="en-US" altLang="zh-CN">
                <a:solidFill>
                  <a:srgbClr val="0070C0"/>
                </a:solidFill>
              </a:rPr>
              <a:t>12</a:t>
            </a:r>
            <a:endParaRPr lang="en-US" altLang="zh-CN">
              <a:solidFill>
                <a:srgbClr val="0070C0"/>
              </a:solidFill>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0" y="158898"/>
            <a:ext cx="5329566"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0" y="562098"/>
            <a:ext cx="6283845" cy="465640"/>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endParaRPr lang="zh-CN" altLang="en-US">
              <a:solidFill>
                <a:schemeClr val="tx1">
                  <a:lumMod val="75000"/>
                  <a:lumOff val="25000"/>
                </a:schemeClr>
              </a:solidFill>
            </a:endParaRPr>
          </a:p>
        </p:txBody>
      </p:sp>
      <p:sp>
        <p:nvSpPr>
          <p:cNvPr id="9" name="圆角矩形 8"/>
          <p:cNvSpPr/>
          <p:nvPr/>
        </p:nvSpPr>
        <p:spPr>
          <a:xfrm>
            <a:off x="46938" y="1073245"/>
            <a:ext cx="5471360"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endParaRPr lang="en-US" altLang="zh-CN">
              <a:solidFill>
                <a:srgbClr val="000000"/>
              </a:solidFill>
            </a:endParaRPr>
          </a:p>
          <a:p>
            <a:pPr lvl="0" algn="just">
              <a:lnSpc>
                <a:spcPct val="120000"/>
              </a:lnSpc>
              <a:defRPr/>
            </a:pPr>
            <a:r>
              <a:rPr lang="en-US" altLang="zh-CN" err="1">
                <a:solidFill>
                  <a:srgbClr val="000000"/>
                </a:solidFill>
              </a:rPr>
              <a:t>i</a:t>
            </a:r>
            <a:r>
              <a:rPr lang="en-US" altLang="zh-CN">
                <a:solidFill>
                  <a:srgbClr val="000000"/>
                </a:solidFill>
              </a:rPr>
              <a:t>=234;	</a:t>
            </a:r>
            <a:r>
              <a:rPr lang="en-US" altLang="zh-CN">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46938" y="1934029"/>
            <a:ext cx="8905676" cy="4444230"/>
          </a:xfrm>
          <a:prstGeom prst="rect">
            <a:avLst/>
          </a:prstGeom>
          <a:noFill/>
        </p:spPr>
        <p:txBody>
          <a:bodyPr wrap="square" rtlCol="0">
            <a:spAutoFit/>
          </a:bodyPr>
          <a:lstStyle/>
          <a:p>
            <a:pPr>
              <a:lnSpc>
                <a:spcPct val="120000"/>
              </a:lnSpc>
              <a:spcAft>
                <a:spcPts val="600"/>
              </a:spcAft>
            </a:pPr>
            <a:r>
              <a:rPr lang="zh-CN" altLang="en-US" dirty="0">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dirty="0">
                <a:solidFill>
                  <a:schemeClr val="tx1">
                    <a:lumMod val="75000"/>
                    <a:lumOff val="25000"/>
                  </a:schemeClr>
                </a:solidFill>
              </a:rPr>
              <a:t>将浮点型数据（包括单、双精度）赋给整型变量时，先对浮点数取整，即舍弃小数部分，然后赋予整型变量。</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将整型数据赋给单、双精度变量时，数值不变，但以浮点数形式存储到变量中。</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将一个</a:t>
            </a:r>
            <a:r>
              <a:rPr lang="en-US" altLang="zh-CN" dirty="0">
                <a:solidFill>
                  <a:schemeClr val="tx1">
                    <a:lumMod val="75000"/>
                    <a:lumOff val="25000"/>
                  </a:schemeClr>
                </a:solidFill>
              </a:rPr>
              <a:t>double</a:t>
            </a:r>
            <a:r>
              <a:rPr lang="zh-CN" altLang="en-US" dirty="0">
                <a:solidFill>
                  <a:schemeClr val="tx1">
                    <a:lumMod val="75000"/>
                    <a:lumOff val="25000"/>
                  </a:schemeClr>
                </a:solidFill>
              </a:rPr>
              <a:t>型数据赋给</a:t>
            </a:r>
            <a:r>
              <a:rPr lang="en-US" altLang="zh-CN" dirty="0">
                <a:solidFill>
                  <a:schemeClr val="tx1">
                    <a:lumMod val="75000"/>
                    <a:lumOff val="25000"/>
                  </a:schemeClr>
                </a:solidFill>
              </a:rPr>
              <a:t>float</a:t>
            </a:r>
            <a:r>
              <a:rPr lang="zh-CN" altLang="en-US" dirty="0">
                <a:solidFill>
                  <a:schemeClr val="tx1">
                    <a:lumMod val="75000"/>
                    <a:lumOff val="25000"/>
                  </a:schemeClr>
                </a:solidFill>
              </a:rPr>
              <a:t>变量时，先将双精度数转换为单精度，即只取</a:t>
            </a:r>
            <a:r>
              <a:rPr lang="en-US" altLang="zh-CN" dirty="0">
                <a:solidFill>
                  <a:schemeClr val="tx1">
                    <a:lumMod val="75000"/>
                    <a:lumOff val="25000"/>
                  </a:schemeClr>
                </a:solidFill>
              </a:rPr>
              <a:t>6</a:t>
            </a:r>
            <a:r>
              <a:rPr lang="zh-CN" altLang="en-US" dirty="0">
                <a:solidFill>
                  <a:schemeClr val="tx1">
                    <a:lumMod val="75000"/>
                    <a:lumOff val="25000"/>
                  </a:schemeClr>
                </a:solidFill>
              </a:rPr>
              <a:t>～</a:t>
            </a:r>
            <a:r>
              <a:rPr lang="en-US" altLang="zh-CN" dirty="0">
                <a:solidFill>
                  <a:schemeClr val="tx1">
                    <a:lumMod val="75000"/>
                    <a:lumOff val="25000"/>
                  </a:schemeClr>
                </a:solidFill>
              </a:rPr>
              <a:t>7</a:t>
            </a:r>
            <a:r>
              <a:rPr lang="zh-CN" altLang="en-US" dirty="0">
                <a:solidFill>
                  <a:schemeClr val="tx1">
                    <a:lumMod val="75000"/>
                    <a:lumOff val="25000"/>
                  </a:schemeClr>
                </a:solidFill>
              </a:rPr>
              <a:t>位有效数字，存储到</a:t>
            </a:r>
            <a:r>
              <a:rPr lang="en-US" altLang="zh-CN" dirty="0">
                <a:solidFill>
                  <a:schemeClr val="tx1">
                    <a:lumMod val="75000"/>
                    <a:lumOff val="25000"/>
                  </a:schemeClr>
                </a:solidFill>
              </a:rPr>
              <a:t>float</a:t>
            </a:r>
            <a:r>
              <a:rPr lang="zh-CN" altLang="en-US" dirty="0">
                <a:solidFill>
                  <a:schemeClr val="tx1">
                    <a:lumMod val="75000"/>
                    <a:lumOff val="25000"/>
                  </a:schemeClr>
                </a:solidFill>
              </a:rPr>
              <a:t>型变量的</a:t>
            </a:r>
            <a:r>
              <a:rPr lang="en-US" altLang="zh-CN" dirty="0">
                <a:solidFill>
                  <a:schemeClr val="tx1">
                    <a:lumMod val="75000"/>
                    <a:lumOff val="25000"/>
                  </a:schemeClr>
                </a:solidFill>
              </a:rPr>
              <a:t>4</a:t>
            </a:r>
            <a:r>
              <a:rPr lang="zh-CN" altLang="en-US" dirty="0">
                <a:solidFill>
                  <a:schemeClr val="tx1">
                    <a:lumMod val="75000"/>
                    <a:lumOff val="25000"/>
                  </a:schemeClr>
                </a:solidFill>
              </a:rPr>
              <a:t>个字节中。应注意双精度数值的大小不能超出</a:t>
            </a:r>
            <a:r>
              <a:rPr lang="en-US" altLang="zh-CN" dirty="0">
                <a:solidFill>
                  <a:schemeClr val="tx1">
                    <a:lumMod val="75000"/>
                    <a:lumOff val="25000"/>
                  </a:schemeClr>
                </a:solidFill>
              </a:rPr>
              <a:t>float</a:t>
            </a:r>
            <a:r>
              <a:rPr lang="zh-CN" altLang="en-US" dirty="0">
                <a:solidFill>
                  <a:schemeClr val="tx1">
                    <a:lumMod val="75000"/>
                    <a:lumOff val="25000"/>
                  </a:schemeClr>
                </a:solidFill>
              </a:rPr>
              <a:t>型变量的数值范围；将一个</a:t>
            </a:r>
            <a:r>
              <a:rPr lang="en-US" altLang="zh-CN" dirty="0">
                <a:solidFill>
                  <a:schemeClr val="tx1">
                    <a:lumMod val="75000"/>
                    <a:lumOff val="25000"/>
                  </a:schemeClr>
                </a:solidFill>
              </a:rPr>
              <a:t>float</a:t>
            </a:r>
            <a:r>
              <a:rPr lang="zh-CN" altLang="en-US" dirty="0">
                <a:solidFill>
                  <a:schemeClr val="tx1">
                    <a:lumMod val="75000"/>
                    <a:lumOff val="25000"/>
                  </a:schemeClr>
                </a:solidFill>
              </a:rPr>
              <a:t>型数据赋给</a:t>
            </a:r>
            <a:r>
              <a:rPr lang="en-US" altLang="zh-CN" dirty="0">
                <a:solidFill>
                  <a:schemeClr val="tx1">
                    <a:lumMod val="75000"/>
                    <a:lumOff val="25000"/>
                  </a:schemeClr>
                </a:solidFill>
              </a:rPr>
              <a:t>double</a:t>
            </a:r>
            <a:r>
              <a:rPr lang="zh-CN" altLang="en-US" dirty="0">
                <a:solidFill>
                  <a:schemeClr val="tx1">
                    <a:lumMod val="75000"/>
                    <a:lumOff val="25000"/>
                  </a:schemeClr>
                </a:solidFill>
              </a:rPr>
              <a:t>型变量时，数值不变，在内存中以</a:t>
            </a:r>
            <a:r>
              <a:rPr lang="en-US" altLang="zh-CN" dirty="0">
                <a:solidFill>
                  <a:schemeClr val="tx1">
                    <a:lumMod val="75000"/>
                    <a:lumOff val="25000"/>
                  </a:schemeClr>
                </a:solidFill>
              </a:rPr>
              <a:t>8</a:t>
            </a:r>
            <a:r>
              <a:rPr lang="zh-CN" altLang="en-US" dirty="0">
                <a:solidFill>
                  <a:schemeClr val="tx1">
                    <a:lumMod val="75000"/>
                    <a:lumOff val="25000"/>
                  </a:schemeClr>
                </a:solidFill>
              </a:rPr>
              <a:t>个字节存储，有效位数扩展到</a:t>
            </a:r>
            <a:r>
              <a:rPr lang="en-US" altLang="zh-CN" dirty="0">
                <a:solidFill>
                  <a:schemeClr val="tx1">
                    <a:lumMod val="75000"/>
                    <a:lumOff val="25000"/>
                  </a:schemeClr>
                </a:solidFill>
              </a:rPr>
              <a:t>15</a:t>
            </a:r>
            <a:r>
              <a:rPr lang="zh-CN" altLang="en-US" dirty="0">
                <a:solidFill>
                  <a:schemeClr val="tx1">
                    <a:lumMod val="75000"/>
                    <a:lumOff val="25000"/>
                  </a:schemeClr>
                </a:solidFill>
              </a:rPr>
              <a:t>位。</a:t>
            </a:r>
            <a:endParaRPr lang="zh-CN" altLang="en-US"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字符型数据赋给整型变量时，将字符的</a:t>
            </a:r>
            <a:r>
              <a:rPr lang="en-US" altLang="zh-CN" dirty="0">
                <a:solidFill>
                  <a:schemeClr val="tx1">
                    <a:lumMod val="75000"/>
                    <a:lumOff val="25000"/>
                  </a:schemeClr>
                </a:solidFill>
              </a:rPr>
              <a:t>ASCII</a:t>
            </a:r>
            <a:r>
              <a:rPr lang="zh-CN" altLang="en-US" dirty="0">
                <a:solidFill>
                  <a:schemeClr val="tx1">
                    <a:lumMod val="75000"/>
                    <a:lumOff val="25000"/>
                  </a:schemeClr>
                </a:solidFill>
              </a:rPr>
              <a:t>代码赋给整型变量。</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rPr>
              <a:t>将一个占字节多的整型数据赋给一个占字节少的整型变量或字符变量时，只将其低字节原封不动地送到被赋值的变量（即发生“截断”）。</a:t>
            </a:r>
            <a:endParaRPr lang="zh-CN" altLang="en-US" dirty="0">
              <a:solidFill>
                <a:schemeClr val="tx1">
                  <a:lumMod val="75000"/>
                  <a:lumOff val="25000"/>
                </a:schemeClr>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6352" y="688138"/>
            <a:ext cx="7886700" cy="1047231"/>
          </a:xfrm>
        </p:spPr>
        <p:txBody>
          <a:bodyPr/>
          <a:lstStyle/>
          <a:p>
            <a:r>
              <a:rPr lang="zh-CN" altLang="en-US" dirty="0"/>
              <a:t>三种基本结构</a:t>
            </a:r>
            <a:endParaRPr lang="zh-CN" altLang="en-US" dirty="0"/>
          </a:p>
        </p:txBody>
      </p:sp>
      <p:sp>
        <p:nvSpPr>
          <p:cNvPr id="6" name="Rectangle 4"/>
          <p:cNvSpPr>
            <a:spLocks noChangeArrowheads="1"/>
          </p:cNvSpPr>
          <p:nvPr/>
        </p:nvSpPr>
        <p:spPr bwMode="auto">
          <a:xfrm>
            <a:off x="771072" y="2642100"/>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endParaRPr lang="en-US" altLang="zh-CN" sz="1800" dirty="0">
              <a:solidFill>
                <a:schemeClr val="bg1"/>
              </a:solidFill>
            </a:endParaRPr>
          </a:p>
        </p:txBody>
      </p:sp>
      <p:sp>
        <p:nvSpPr>
          <p:cNvPr id="7" name="Rectangle 5"/>
          <p:cNvSpPr>
            <a:spLocks noChangeArrowheads="1"/>
          </p:cNvSpPr>
          <p:nvPr/>
        </p:nvSpPr>
        <p:spPr bwMode="auto">
          <a:xfrm>
            <a:off x="771072" y="3708900"/>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8" name="Line 6"/>
          <p:cNvSpPr>
            <a:spLocks noChangeShapeType="1"/>
          </p:cNvSpPr>
          <p:nvPr/>
        </p:nvSpPr>
        <p:spPr bwMode="auto">
          <a:xfrm>
            <a:off x="1152072" y="1803900"/>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1152072" y="3251700"/>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1152072" y="4318500"/>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466272" y="1952447"/>
            <a:ext cx="1371600" cy="2975653"/>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313872" y="5305247"/>
            <a:ext cx="1752600" cy="4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2804440" y="3327899"/>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5" name="Rectangle 6"/>
          <p:cNvSpPr>
            <a:spLocks noChangeArrowheads="1"/>
          </p:cNvSpPr>
          <p:nvPr/>
        </p:nvSpPr>
        <p:spPr bwMode="auto">
          <a:xfrm>
            <a:off x="4557040" y="3327899"/>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6" name="AutoShape 7"/>
          <p:cNvSpPr>
            <a:spLocks noChangeArrowheads="1"/>
          </p:cNvSpPr>
          <p:nvPr/>
        </p:nvSpPr>
        <p:spPr bwMode="auto">
          <a:xfrm>
            <a:off x="3795040" y="2108699"/>
            <a:ext cx="609600" cy="914400"/>
          </a:xfrm>
          <a:prstGeom prst="diamond">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7" name="Freeform 8"/>
          <p:cNvSpPr/>
          <p:nvPr/>
        </p:nvSpPr>
        <p:spPr bwMode="auto">
          <a:xfrm>
            <a:off x="3185440" y="2565899"/>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p:nvPr/>
        </p:nvSpPr>
        <p:spPr bwMode="auto">
          <a:xfrm>
            <a:off x="4404640" y="2565899"/>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4099840" y="1803899"/>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3109240" y="2108699"/>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endParaRPr lang="zh-CN" altLang="en-US" sz="1800">
              <a:effectLst>
                <a:outerShdw blurRad="38100" dist="38100" dir="2700000" algn="tl">
                  <a:srgbClr val="C0C0C0"/>
                </a:outerShdw>
              </a:effectLst>
            </a:endParaRPr>
          </a:p>
        </p:txBody>
      </p:sp>
      <p:sp>
        <p:nvSpPr>
          <p:cNvPr id="21" name="Rectangle 12"/>
          <p:cNvSpPr>
            <a:spLocks noChangeArrowheads="1"/>
          </p:cNvSpPr>
          <p:nvPr/>
        </p:nvSpPr>
        <p:spPr bwMode="auto">
          <a:xfrm>
            <a:off x="4557040" y="2108699"/>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endParaRPr lang="zh-CN" altLang="en-US" sz="1800">
              <a:effectLst>
                <a:outerShdw blurRad="38100" dist="38100" dir="2700000" algn="tl">
                  <a:srgbClr val="C0C0C0"/>
                </a:outerShdw>
              </a:effectLst>
            </a:endParaRPr>
          </a:p>
        </p:txBody>
      </p:sp>
      <p:sp>
        <p:nvSpPr>
          <p:cNvPr id="22" name="Freeform 13"/>
          <p:cNvSpPr/>
          <p:nvPr/>
        </p:nvSpPr>
        <p:spPr bwMode="auto">
          <a:xfrm>
            <a:off x="3185440" y="3937501"/>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4023640" y="4623300"/>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3185440" y="5305247"/>
            <a:ext cx="1752600" cy="4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p>
            <a:pPr algn="ctr" eaLnBrk="0" fontAlgn="t" hangingPunct="0">
              <a:spcBef>
                <a:spcPct val="50000"/>
              </a:spcBef>
              <a:spcAft>
                <a:spcPct val="0"/>
              </a:spcAft>
            </a:pPr>
            <a:r>
              <a:rPr kumimoji="1" lang="zh-CN" altLang="en-US" sz="2400" b="1" dirty="0">
                <a:solidFill>
                  <a:schemeClr val="accent1"/>
                </a:solidFill>
                <a:latin typeface="+mn-ea"/>
              </a:rPr>
              <a:t>选择结构</a:t>
            </a:r>
            <a:endParaRPr kumimoji="1" lang="zh-CN" altLang="en-US" sz="2400" b="1" dirty="0">
              <a:solidFill>
                <a:schemeClr val="accent1"/>
              </a:solidFill>
              <a:latin typeface="+mn-ea"/>
            </a:endParaRPr>
          </a:p>
        </p:txBody>
      </p:sp>
      <p:sp>
        <p:nvSpPr>
          <p:cNvPr id="26" name="AutoShape 6"/>
          <p:cNvSpPr>
            <a:spLocks noChangeArrowheads="1"/>
          </p:cNvSpPr>
          <p:nvPr/>
        </p:nvSpPr>
        <p:spPr bwMode="auto">
          <a:xfrm>
            <a:off x="7462158" y="2488112"/>
            <a:ext cx="609600" cy="914400"/>
          </a:xfrm>
          <a:prstGeom prst="diamond">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7" name="Line 7"/>
          <p:cNvSpPr>
            <a:spLocks noChangeShapeType="1"/>
          </p:cNvSpPr>
          <p:nvPr/>
        </p:nvSpPr>
        <p:spPr bwMode="auto">
          <a:xfrm>
            <a:off x="7766958" y="3402512"/>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p:nvPr/>
        </p:nvSpPr>
        <p:spPr bwMode="auto">
          <a:xfrm>
            <a:off x="8071758" y="2945313"/>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8071758" y="2488113"/>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endParaRPr lang="zh-CN" altLang="en-US" sz="1800"/>
          </a:p>
        </p:txBody>
      </p:sp>
      <p:sp>
        <p:nvSpPr>
          <p:cNvPr id="30" name="Freeform 10"/>
          <p:cNvSpPr/>
          <p:nvPr/>
        </p:nvSpPr>
        <p:spPr bwMode="auto">
          <a:xfrm>
            <a:off x="6928758" y="2107112"/>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7766958" y="1802312"/>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7385958" y="3478713"/>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endParaRPr lang="zh-CN" altLang="en-US" sz="1800" dirty="0"/>
          </a:p>
        </p:txBody>
      </p:sp>
      <p:sp>
        <p:nvSpPr>
          <p:cNvPr id="33" name="Rectangle 16"/>
          <p:cNvSpPr>
            <a:spLocks noChangeArrowheads="1"/>
          </p:cNvSpPr>
          <p:nvPr/>
        </p:nvSpPr>
        <p:spPr bwMode="auto">
          <a:xfrm>
            <a:off x="6762750" y="5305247"/>
            <a:ext cx="1752600" cy="4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p>
            <a:pPr algn="ctr" eaLnBrk="0" fontAlgn="t" hangingPunct="0">
              <a:spcBef>
                <a:spcPct val="50000"/>
              </a:spcBef>
              <a:spcAft>
                <a:spcPct val="0"/>
              </a:spcAft>
            </a:pPr>
            <a:r>
              <a:rPr kumimoji="1" lang="zh-CN" altLang="en-US" sz="2400" b="1" dirty="0">
                <a:solidFill>
                  <a:schemeClr val="accent1"/>
                </a:solidFill>
                <a:latin typeface="+mn-ea"/>
              </a:rPr>
              <a:t>循环结构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2658902" y="1952448"/>
            <a:ext cx="2879555" cy="2975653"/>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6183964" y="1990887"/>
            <a:ext cx="2879555" cy="2937215"/>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1093960" y="1901308"/>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1081262" y="4870046"/>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4040882" y="1896545"/>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3967342" y="4876338"/>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7698777" y="193895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8398219" y="4870046"/>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7385958" y="3935912"/>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42" name="矩形 41"/>
          <p:cNvSpPr/>
          <p:nvPr/>
        </p:nvSpPr>
        <p:spPr>
          <a:xfrm>
            <a:off x="313872" y="78471"/>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5" grpId="0"/>
      <p:bldP spid="14" grpId="0" animBg="1"/>
      <p:bldP spid="15" grpId="0" animBg="1"/>
      <p:bldP spid="16" grpId="0" animBg="1"/>
      <p:bldP spid="17" grpId="0" animBg="1"/>
      <p:bldP spid="18" grpId="0" animBg="1"/>
      <p:bldP spid="19" grpId="0" animBg="1"/>
      <p:bldP spid="20" grpId="0"/>
      <p:bldP spid="21" grpId="0"/>
      <p:bldP spid="22" grpId="0" animBg="1"/>
      <p:bldP spid="23" grpId="0" animBg="1"/>
      <p:bldP spid="13" grpId="0"/>
      <p:bldP spid="26" grpId="0" animBg="1"/>
      <p:bldP spid="27" grpId="0" animBg="1"/>
      <p:bldP spid="28" grpId="0" animBg="1"/>
      <p:bldP spid="29" grpId="0"/>
      <p:bldP spid="30" grpId="0" animBg="1"/>
      <p:bldP spid="31" grpId="0" animBg="1"/>
      <p:bldP spid="32" grpId="0"/>
      <p:bldP spid="33" grpId="0"/>
      <p:bldP spid="34" grpId="0" animBg="1"/>
      <p:bldP spid="35" grpId="0" animBg="1"/>
      <p:bldP spid="36" grpId="0" animBg="1"/>
      <p:bldP spid="37" grpId="0" animBg="1"/>
      <p:bldP spid="38" grpId="0" animBg="1"/>
      <p:bldP spid="39" grpId="0" animBg="1"/>
      <p:bldP spid="40" grpId="0" animBg="1"/>
      <p:bldP spid="41"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0" y="158898"/>
            <a:ext cx="5329566"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9" name="圆角矩形 8"/>
          <p:cNvSpPr/>
          <p:nvPr/>
        </p:nvSpPr>
        <p:spPr>
          <a:xfrm>
            <a:off x="408344" y="781508"/>
            <a:ext cx="3314571" cy="829578"/>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int </a:t>
            </a:r>
            <a:r>
              <a:rPr lang="en-US" altLang="zh-CN" dirty="0" err="1">
                <a:solidFill>
                  <a:srgbClr val="000000"/>
                </a:solidFill>
              </a:rPr>
              <a:t>i</a:t>
            </a:r>
            <a:r>
              <a:rPr lang="en-US" altLang="zh-CN" dirty="0">
                <a:solidFill>
                  <a:srgbClr val="000000"/>
                </a:solidFill>
              </a:rPr>
              <a:t>;</a:t>
            </a:r>
            <a:endParaRPr lang="en-US" altLang="zh-CN" dirty="0">
              <a:solidFill>
                <a:srgbClr val="000000"/>
              </a:solidFill>
            </a:endParaRPr>
          </a:p>
          <a:p>
            <a:pPr lvl="0" algn="just">
              <a:lnSpc>
                <a:spcPct val="120000"/>
              </a:lnSpc>
              <a:defRPr/>
            </a:pPr>
            <a:r>
              <a:rPr lang="en-US" altLang="zh-CN" dirty="0" err="1">
                <a:solidFill>
                  <a:srgbClr val="000000"/>
                </a:solidFill>
              </a:rPr>
              <a:t>i</a:t>
            </a:r>
            <a:r>
              <a:rPr lang="en-US" altLang="zh-CN" dirty="0">
                <a:solidFill>
                  <a:srgbClr val="000000"/>
                </a:solidFill>
              </a:rPr>
              <a:t>=3.56; </a:t>
            </a:r>
            <a:r>
              <a:rPr lang="zh-CN" altLang="en-US" dirty="0">
                <a:solidFill>
                  <a:srgbClr val="000000"/>
                </a:solidFill>
              </a:rPr>
              <a:t>执行结果是什么？</a:t>
            </a:r>
            <a:r>
              <a:rPr lang="en-US" altLang="zh-CN" dirty="0">
                <a:solidFill>
                  <a:srgbClr val="000000"/>
                </a:solidFill>
              </a:rPr>
              <a:t>	</a:t>
            </a:r>
            <a:endParaRPr lang="en-US" altLang="zh-CN" dirty="0">
              <a:solidFill>
                <a:srgbClr val="008000"/>
              </a:solidFill>
            </a:endParaRPr>
          </a:p>
        </p:txBody>
      </p:sp>
      <p:sp>
        <p:nvSpPr>
          <p:cNvPr id="18" name="文本框 17"/>
          <p:cNvSpPr txBox="1"/>
          <p:nvPr/>
        </p:nvSpPr>
        <p:spPr>
          <a:xfrm>
            <a:off x="408344" y="2957600"/>
            <a:ext cx="7141508" cy="2449838"/>
          </a:xfrm>
          <a:prstGeom prst="rect">
            <a:avLst/>
          </a:prstGeom>
          <a:noFill/>
        </p:spPr>
        <p:txBody>
          <a:bodyPr wrap="square" rtlCol="0">
            <a:spAutoFit/>
          </a:bodyPr>
          <a:lstStyle/>
          <a:p>
            <a:pPr>
              <a:lnSpc>
                <a:spcPct val="120000"/>
              </a:lnSpc>
              <a:spcAft>
                <a:spcPts val="600"/>
              </a:spcAft>
            </a:pPr>
            <a:r>
              <a:rPr lang="en-US" altLang="zh-CN" dirty="0">
                <a:solidFill>
                  <a:schemeClr val="tx1">
                    <a:lumMod val="75000"/>
                    <a:lumOff val="25000"/>
                  </a:schemeClr>
                </a:solidFill>
              </a:rPr>
              <a:t>int </a:t>
            </a:r>
            <a:r>
              <a:rPr lang="en-US" altLang="zh-CN" dirty="0" err="1">
                <a:solidFill>
                  <a:schemeClr val="tx1">
                    <a:lumMod val="75000"/>
                    <a:lumOff val="25000"/>
                  </a:schemeClr>
                </a:solidFill>
              </a:rPr>
              <a:t>i</a:t>
            </a:r>
            <a:r>
              <a:rPr lang="en-US" altLang="zh-CN" dirty="0">
                <a:solidFill>
                  <a:schemeClr val="tx1">
                    <a:lumMod val="75000"/>
                    <a:lumOff val="25000"/>
                  </a:schemeClr>
                </a:solidFill>
              </a:rPr>
              <a:t>=289;</a:t>
            </a:r>
            <a:endParaRPr lang="en-US" altLang="zh-CN" dirty="0">
              <a:solidFill>
                <a:schemeClr val="tx1">
                  <a:lumMod val="75000"/>
                  <a:lumOff val="25000"/>
                </a:schemeClr>
              </a:solidFill>
            </a:endParaRPr>
          </a:p>
          <a:p>
            <a:pPr>
              <a:lnSpc>
                <a:spcPct val="120000"/>
              </a:lnSpc>
              <a:spcAft>
                <a:spcPts val="600"/>
              </a:spcAft>
            </a:pPr>
            <a:r>
              <a:rPr lang="en-US" altLang="zh-CN" dirty="0">
                <a:solidFill>
                  <a:schemeClr val="tx1">
                    <a:lumMod val="75000"/>
                    <a:lumOff val="25000"/>
                  </a:schemeClr>
                </a:solidFill>
              </a:rPr>
              <a:t>char c=‘a’;</a:t>
            </a:r>
            <a:endParaRPr lang="en-US" altLang="zh-CN" dirty="0">
              <a:solidFill>
                <a:schemeClr val="tx1">
                  <a:lumMod val="75000"/>
                  <a:lumOff val="25000"/>
                </a:schemeClr>
              </a:solidFill>
            </a:endParaRPr>
          </a:p>
          <a:p>
            <a:pPr>
              <a:lnSpc>
                <a:spcPct val="120000"/>
              </a:lnSpc>
              <a:spcAft>
                <a:spcPts val="600"/>
              </a:spcAft>
            </a:pPr>
            <a:r>
              <a:rPr lang="en-US" altLang="zh-CN" dirty="0">
                <a:solidFill>
                  <a:schemeClr val="tx1">
                    <a:lumMod val="75000"/>
                    <a:lumOff val="25000"/>
                  </a:schemeClr>
                </a:solidFill>
              </a:rPr>
              <a:t>c=</a:t>
            </a:r>
            <a:r>
              <a:rPr lang="en-US" altLang="zh-CN" dirty="0" err="1">
                <a:solidFill>
                  <a:schemeClr val="tx1">
                    <a:lumMod val="75000"/>
                    <a:lumOff val="25000"/>
                  </a:schemeClr>
                </a:solidFill>
              </a:rPr>
              <a:t>i</a:t>
            </a:r>
            <a:r>
              <a:rPr lang="en-US" altLang="zh-CN" dirty="0">
                <a:solidFill>
                  <a:schemeClr val="tx1">
                    <a:lumMod val="75000"/>
                    <a:lumOff val="25000"/>
                  </a:schemeClr>
                </a:solidFill>
              </a:rPr>
              <a:t>; </a:t>
            </a:r>
            <a:endParaRPr lang="en-US" altLang="zh-CN" dirty="0">
              <a:solidFill>
                <a:schemeClr val="tx1">
                  <a:lumMod val="75000"/>
                  <a:lumOff val="25000"/>
                </a:schemeClr>
              </a:solidFill>
            </a:endParaRPr>
          </a:p>
          <a:p>
            <a:pPr>
              <a:lnSpc>
                <a:spcPct val="120000"/>
              </a:lnSpc>
              <a:spcAft>
                <a:spcPts val="600"/>
              </a:spcAft>
            </a:pPr>
            <a:r>
              <a:rPr lang="en-US" altLang="zh-CN" dirty="0" err="1">
                <a:solidFill>
                  <a:schemeClr val="tx1">
                    <a:lumMod val="75000"/>
                    <a:lumOff val="25000"/>
                  </a:schemeClr>
                </a:solidFill>
              </a:rPr>
              <a:t>printf</a:t>
            </a:r>
            <a:r>
              <a:rPr lang="zh-CN" altLang="en-US" dirty="0">
                <a:solidFill>
                  <a:schemeClr val="tx1">
                    <a:lumMod val="75000"/>
                    <a:lumOff val="25000"/>
                  </a:schemeClr>
                </a:solidFill>
              </a:rPr>
              <a:t>（</a:t>
            </a:r>
            <a:r>
              <a:rPr lang="en-US" altLang="zh-CN" dirty="0">
                <a:solidFill>
                  <a:schemeClr val="tx1">
                    <a:lumMod val="75000"/>
                    <a:lumOff val="25000"/>
                  </a:schemeClr>
                </a:solidFill>
              </a:rPr>
              <a:t>” %</a:t>
            </a:r>
            <a:r>
              <a:rPr lang="en-US" altLang="zh-CN" dirty="0" err="1">
                <a:solidFill>
                  <a:schemeClr val="tx1">
                    <a:lumMod val="75000"/>
                    <a:lumOff val="25000"/>
                  </a:schemeClr>
                </a:solidFill>
              </a:rPr>
              <a:t>c”,c</a:t>
            </a:r>
            <a:r>
              <a:rPr lang="zh-CN" altLang="en-US" dirty="0">
                <a:solidFill>
                  <a:schemeClr val="tx1">
                    <a:lumMod val="75000"/>
                    <a:lumOff val="25000"/>
                  </a:schemeClr>
                </a:solidFill>
              </a:rPr>
              <a:t>）</a:t>
            </a:r>
            <a:r>
              <a:rPr lang="en-US" altLang="zh-CN" dirty="0">
                <a:solidFill>
                  <a:schemeClr val="tx1">
                    <a:lumMod val="75000"/>
                    <a:lumOff val="25000"/>
                  </a:schemeClr>
                </a:solidFill>
              </a:rPr>
              <a:t>;</a:t>
            </a:r>
            <a:endParaRPr lang="en-US" altLang="zh-CN" dirty="0">
              <a:solidFill>
                <a:schemeClr val="tx1">
                  <a:lumMod val="75000"/>
                  <a:lumOff val="25000"/>
                </a:schemeClr>
              </a:solidFill>
            </a:endParaRPr>
          </a:p>
          <a:p>
            <a:pPr>
              <a:lnSpc>
                <a:spcPct val="120000"/>
              </a:lnSpc>
              <a:spcAft>
                <a:spcPts val="600"/>
              </a:spcAft>
            </a:pPr>
            <a:endParaRPr lang="en-US" altLang="zh-CN" dirty="0">
              <a:solidFill>
                <a:schemeClr val="tx1">
                  <a:lumMod val="75000"/>
                  <a:lumOff val="25000"/>
                </a:schemeClr>
              </a:solidFill>
            </a:endParaRPr>
          </a:p>
          <a:p>
            <a:pPr>
              <a:lnSpc>
                <a:spcPct val="120000"/>
              </a:lnSpc>
              <a:spcAft>
                <a:spcPts val="600"/>
              </a:spcAft>
            </a:pPr>
            <a:r>
              <a:rPr lang="en-US" altLang="zh-CN" dirty="0">
                <a:solidFill>
                  <a:schemeClr val="tx1">
                    <a:lumMod val="75000"/>
                    <a:lumOff val="25000"/>
                  </a:schemeClr>
                </a:solidFill>
              </a:rPr>
              <a:t>62</a:t>
            </a:r>
            <a:r>
              <a:rPr lang="zh-CN" altLang="en-US" dirty="0">
                <a:solidFill>
                  <a:schemeClr val="tx1">
                    <a:lumMod val="75000"/>
                    <a:lumOff val="25000"/>
                  </a:schemeClr>
                </a:solidFill>
              </a:rPr>
              <a:t>页图</a:t>
            </a:r>
            <a:r>
              <a:rPr lang="en-US" altLang="zh-CN" dirty="0">
                <a:solidFill>
                  <a:schemeClr val="tx1">
                    <a:lumMod val="75000"/>
                    <a:lumOff val="25000"/>
                  </a:schemeClr>
                </a:solidFill>
              </a:rPr>
              <a:t>3.15</a:t>
            </a:r>
            <a:endParaRPr lang="zh-CN" altLang="en-US" dirty="0">
              <a:solidFill>
                <a:schemeClr val="tx1">
                  <a:lumMod val="75000"/>
                  <a:lumOff val="25000"/>
                </a:schemeClr>
              </a:solidFill>
            </a:endParaRPr>
          </a:p>
        </p:txBody>
      </p:sp>
      <p:sp>
        <p:nvSpPr>
          <p:cNvPr id="6" name="圆角矩形 8"/>
          <p:cNvSpPr/>
          <p:nvPr/>
        </p:nvSpPr>
        <p:spPr>
          <a:xfrm>
            <a:off x="4113841" y="816342"/>
            <a:ext cx="3314571" cy="829578"/>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err="1">
                <a:solidFill>
                  <a:srgbClr val="000000"/>
                </a:solidFill>
              </a:rPr>
              <a:t>i</a:t>
            </a:r>
            <a:r>
              <a:rPr lang="zh-CN" altLang="en-US" dirty="0">
                <a:solidFill>
                  <a:srgbClr val="000000"/>
                </a:solidFill>
              </a:rPr>
              <a:t>的值为</a:t>
            </a:r>
            <a:r>
              <a:rPr lang="en-US" altLang="zh-CN" dirty="0">
                <a:solidFill>
                  <a:srgbClr val="000000"/>
                </a:solidFill>
              </a:rPr>
              <a:t>3</a:t>
            </a:r>
            <a:r>
              <a:rPr lang="zh-CN" altLang="en-US" dirty="0">
                <a:solidFill>
                  <a:srgbClr val="000000"/>
                </a:solidFill>
              </a:rPr>
              <a:t>，以整数形式存储在整型变量中。</a:t>
            </a:r>
            <a:r>
              <a:rPr lang="en-US" altLang="zh-CN" dirty="0">
                <a:solidFill>
                  <a:srgbClr val="000000"/>
                </a:solidFill>
              </a:rPr>
              <a:t>	</a:t>
            </a:r>
            <a:endParaRPr lang="en-US" altLang="zh-CN" dirty="0">
              <a:solidFill>
                <a:srgbClr val="008000"/>
              </a:solidFill>
            </a:endParaRPr>
          </a:p>
        </p:txBody>
      </p:sp>
      <p:sp>
        <p:nvSpPr>
          <p:cNvPr id="2" name="矩形 1"/>
          <p:cNvSpPr/>
          <p:nvPr/>
        </p:nvSpPr>
        <p:spPr>
          <a:xfrm>
            <a:off x="119264" y="816342"/>
            <a:ext cx="187234"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 name="圆角矩形 8"/>
          <p:cNvSpPr/>
          <p:nvPr/>
        </p:nvSpPr>
        <p:spPr>
          <a:xfrm>
            <a:off x="408344" y="1758364"/>
            <a:ext cx="3314571" cy="829578"/>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float f;</a:t>
            </a:r>
            <a:endParaRPr lang="en-US" altLang="zh-CN" dirty="0">
              <a:solidFill>
                <a:srgbClr val="000000"/>
              </a:solidFill>
            </a:endParaRPr>
          </a:p>
          <a:p>
            <a:pPr lvl="0" algn="just">
              <a:lnSpc>
                <a:spcPct val="120000"/>
              </a:lnSpc>
              <a:defRPr/>
            </a:pPr>
            <a:r>
              <a:rPr lang="en-US" altLang="zh-CN" dirty="0">
                <a:solidFill>
                  <a:srgbClr val="000000"/>
                </a:solidFill>
              </a:rPr>
              <a:t>f=23;</a:t>
            </a:r>
            <a:r>
              <a:rPr lang="zh-CN" altLang="en-US" dirty="0">
                <a:solidFill>
                  <a:srgbClr val="000000"/>
                </a:solidFill>
              </a:rPr>
              <a:t>执行结果是什么？</a:t>
            </a:r>
            <a:r>
              <a:rPr lang="en-US" altLang="zh-CN" dirty="0">
                <a:solidFill>
                  <a:srgbClr val="000000"/>
                </a:solidFill>
              </a:rPr>
              <a:t>	</a:t>
            </a:r>
            <a:endParaRPr lang="en-US" altLang="zh-CN" dirty="0">
              <a:solidFill>
                <a:srgbClr val="008000"/>
              </a:solidFill>
            </a:endParaRPr>
          </a:p>
        </p:txBody>
      </p:sp>
      <p:sp>
        <p:nvSpPr>
          <p:cNvPr id="10" name="圆角矩形 8"/>
          <p:cNvSpPr/>
          <p:nvPr/>
        </p:nvSpPr>
        <p:spPr>
          <a:xfrm>
            <a:off x="4148675" y="1775781"/>
            <a:ext cx="3314571" cy="829578"/>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zh-CN" altLang="en-US" dirty="0">
                <a:solidFill>
                  <a:srgbClr val="000000"/>
                </a:solidFill>
              </a:rPr>
              <a:t>先将整数</a:t>
            </a:r>
            <a:r>
              <a:rPr lang="en-US" altLang="zh-CN" dirty="0">
                <a:solidFill>
                  <a:srgbClr val="000000"/>
                </a:solidFill>
              </a:rPr>
              <a:t>23</a:t>
            </a:r>
            <a:r>
              <a:rPr lang="zh-CN" altLang="en-US" dirty="0">
                <a:solidFill>
                  <a:srgbClr val="000000"/>
                </a:solidFill>
              </a:rPr>
              <a:t>转换成实数</a:t>
            </a:r>
            <a:r>
              <a:rPr lang="en-US" altLang="zh-CN" dirty="0">
                <a:solidFill>
                  <a:srgbClr val="000000"/>
                </a:solidFill>
              </a:rPr>
              <a:t>23.0</a:t>
            </a:r>
            <a:r>
              <a:rPr lang="zh-CN" altLang="en-US" dirty="0">
                <a:solidFill>
                  <a:srgbClr val="000000"/>
                </a:solidFill>
              </a:rPr>
              <a:t>，再按指数形式存储在变量中。</a:t>
            </a:r>
            <a:r>
              <a:rPr lang="en-US" altLang="zh-CN" dirty="0">
                <a:solidFill>
                  <a:srgbClr val="000000"/>
                </a:solidFill>
              </a:rPr>
              <a:t>	</a:t>
            </a:r>
            <a:endParaRPr lang="en-US" altLang="zh-CN" dirty="0">
              <a:solidFill>
                <a:srgbClr val="008000"/>
              </a:solidFill>
            </a:endParaRPr>
          </a:p>
        </p:txBody>
      </p:sp>
      <p:sp>
        <p:nvSpPr>
          <p:cNvPr id="11" name="矩形 10"/>
          <p:cNvSpPr/>
          <p:nvPr/>
        </p:nvSpPr>
        <p:spPr>
          <a:xfrm>
            <a:off x="119264" y="1793198"/>
            <a:ext cx="187234"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95679" y="89980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5679" y="1580334"/>
            <a:ext cx="9557495" cy="968791"/>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rPr>
              <a:t>C</a:t>
            </a:r>
            <a:r>
              <a:rPr lang="zh-CN" altLang="en-US" sz="2000" dirty="0">
                <a:solidFill>
                  <a:schemeClr val="tx1">
                    <a:lumMod val="75000"/>
                    <a:lumOff val="25000"/>
                  </a:schemeClr>
                </a:solidFill>
              </a:rPr>
              <a:t>语言的赋值语句属于表达式语句，由一个赋值表达式加一个分号组成。</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在一个表达式中可以包含另一个表达式。</a:t>
            </a:r>
            <a:endParaRPr lang="zh-CN" altLang="en-US" sz="2000" dirty="0">
              <a:solidFill>
                <a:schemeClr val="tx1">
                  <a:lumMod val="75000"/>
                  <a:lumOff val="25000"/>
                </a:schemeClr>
              </a:solidFill>
            </a:endParaRPr>
          </a:p>
        </p:txBody>
      </p:sp>
      <p:sp>
        <p:nvSpPr>
          <p:cNvPr id="9" name="圆角矩形 8"/>
          <p:cNvSpPr/>
          <p:nvPr/>
        </p:nvSpPr>
        <p:spPr>
          <a:xfrm>
            <a:off x="95679" y="2632098"/>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if ((a=b)&gt;0)max=a;</a:t>
            </a:r>
            <a:endParaRPr lang="en-US" altLang="zh-CN" dirty="0">
              <a:solidFill>
                <a:srgbClr val="000000"/>
              </a:solidFill>
            </a:endParaRPr>
          </a:p>
          <a:p>
            <a:pPr lvl="0" algn="just">
              <a:lnSpc>
                <a:spcPct val="120000"/>
              </a:lnSpc>
              <a:defRPr/>
            </a:pPr>
            <a:r>
              <a:rPr lang="en-US" altLang="zh-CN" dirty="0">
                <a:solidFill>
                  <a:srgbClr val="008000"/>
                </a:solidFill>
              </a:rPr>
              <a:t>/</a:t>
            </a:r>
            <a:r>
              <a:rPr lang="zh-CN" altLang="en-US" dirty="0">
                <a:solidFill>
                  <a:srgbClr val="008000"/>
                </a:solidFill>
              </a:rPr>
              <a:t>*先进行赋值运算（将</a:t>
            </a:r>
            <a:r>
              <a:rPr lang="en-US" altLang="zh-CN" dirty="0">
                <a:solidFill>
                  <a:srgbClr val="008000"/>
                </a:solidFill>
              </a:rPr>
              <a:t>b</a:t>
            </a:r>
            <a:r>
              <a:rPr lang="zh-CN" altLang="en-US" dirty="0">
                <a:solidFill>
                  <a:srgbClr val="008000"/>
                </a:solidFill>
              </a:rPr>
              <a:t>的值赋给</a:t>
            </a:r>
            <a:r>
              <a:rPr lang="en-US" altLang="zh-CN" dirty="0">
                <a:solidFill>
                  <a:srgbClr val="008000"/>
                </a:solidFill>
              </a:rPr>
              <a:t>a</a:t>
            </a:r>
            <a:r>
              <a:rPr lang="zh-CN" altLang="en-US" dirty="0">
                <a:solidFill>
                  <a:srgbClr val="008000"/>
                </a:solidFill>
              </a:rPr>
              <a:t>），然后判断</a:t>
            </a:r>
            <a:r>
              <a:rPr lang="en-US" altLang="zh-CN" dirty="0">
                <a:solidFill>
                  <a:srgbClr val="008000"/>
                </a:solidFill>
              </a:rPr>
              <a:t>a</a:t>
            </a:r>
            <a:r>
              <a:rPr lang="zh-CN" altLang="en-US" dirty="0">
                <a:solidFill>
                  <a:srgbClr val="008000"/>
                </a:solidFill>
              </a:rPr>
              <a:t>是否大于</a:t>
            </a:r>
            <a:r>
              <a:rPr lang="en-US" altLang="zh-CN" dirty="0">
                <a:solidFill>
                  <a:srgbClr val="008000"/>
                </a:solidFill>
              </a:rPr>
              <a:t>0</a:t>
            </a:r>
            <a:r>
              <a:rPr lang="zh-CN" altLang="en-US" dirty="0">
                <a:solidFill>
                  <a:srgbClr val="008000"/>
                </a:solidFill>
              </a:rPr>
              <a:t>，如大于</a:t>
            </a:r>
            <a:r>
              <a:rPr lang="en-US" altLang="zh-CN" dirty="0">
                <a:solidFill>
                  <a:srgbClr val="008000"/>
                </a:solidFill>
              </a:rPr>
              <a:t>0</a:t>
            </a:r>
            <a:r>
              <a:rPr lang="zh-CN" altLang="en-US" dirty="0">
                <a:solidFill>
                  <a:srgbClr val="008000"/>
                </a:solidFill>
              </a:rPr>
              <a:t>，执行</a:t>
            </a:r>
            <a:r>
              <a:rPr lang="en-US" altLang="zh-CN" dirty="0">
                <a:solidFill>
                  <a:srgbClr val="008000"/>
                </a:solidFill>
              </a:rPr>
              <a:t>max=a</a:t>
            </a:r>
            <a:r>
              <a:rPr lang="zh-CN" altLang="en-US" dirty="0">
                <a:solidFill>
                  <a:srgbClr val="008000"/>
                </a:solidFill>
              </a:rPr>
              <a:t>。</a:t>
            </a:r>
            <a:endParaRPr lang="en-US" altLang="zh-CN" dirty="0">
              <a:solidFill>
                <a:srgbClr val="008000"/>
              </a:solidFill>
            </a:endParaRPr>
          </a:p>
          <a:p>
            <a:pPr lvl="0" algn="just">
              <a:lnSpc>
                <a:spcPct val="120000"/>
              </a:lnSpc>
              <a:defRPr/>
            </a:pPr>
            <a:r>
              <a:rPr lang="zh-CN" altLang="en-US" dirty="0">
                <a:solidFill>
                  <a:srgbClr val="008000"/>
                </a:solidFill>
              </a:rPr>
              <a:t>请注意，在</a:t>
            </a:r>
            <a:r>
              <a:rPr lang="en-US" altLang="zh-CN" dirty="0">
                <a:solidFill>
                  <a:srgbClr val="008000"/>
                </a:solidFill>
              </a:rPr>
              <a:t>if</a:t>
            </a:r>
            <a:r>
              <a:rPr lang="zh-CN" altLang="en-US" dirty="0">
                <a:solidFill>
                  <a:srgbClr val="008000"/>
                </a:solidFill>
              </a:rPr>
              <a:t>语句中的</a:t>
            </a:r>
            <a:r>
              <a:rPr lang="en-US" altLang="zh-CN" dirty="0">
                <a:solidFill>
                  <a:srgbClr val="008000"/>
                </a:solidFill>
              </a:rPr>
              <a:t>a=b</a:t>
            </a:r>
            <a:r>
              <a:rPr lang="zh-CN" altLang="en-US" dirty="0">
                <a:solidFill>
                  <a:srgbClr val="008000"/>
                </a:solidFill>
              </a:rPr>
              <a:t>不是赋值语句，而是</a:t>
            </a:r>
            <a:r>
              <a:rPr lang="zh-CN" altLang="en-US" u="sng" dirty="0">
                <a:solidFill>
                  <a:srgbClr val="008000"/>
                </a:solidFill>
              </a:rPr>
              <a:t>赋值表达式</a:t>
            </a:r>
            <a:r>
              <a:rPr lang="zh-CN" altLang="en-US" dirty="0">
                <a:solidFill>
                  <a:srgbClr val="008000"/>
                </a:solidFill>
              </a:rPr>
              <a:t>。*</a:t>
            </a:r>
            <a:r>
              <a:rPr lang="en-US" altLang="zh-CN" dirty="0">
                <a:solidFill>
                  <a:srgbClr val="008000"/>
                </a:solidFill>
              </a:rPr>
              <a:t>/</a:t>
            </a:r>
            <a:endParaRPr lang="en-US" altLang="zh-CN" dirty="0">
              <a:solidFill>
                <a:srgbClr val="008000"/>
              </a:solidFill>
            </a:endParaRPr>
          </a:p>
        </p:txBody>
      </p:sp>
      <p:sp>
        <p:nvSpPr>
          <p:cNvPr id="7" name="MH_Other_1"/>
          <p:cNvSpPr/>
          <p:nvPr>
            <p:custDataLst>
              <p:tags r:id="rId2"/>
            </p:custDataLst>
          </p:nvPr>
        </p:nvSpPr>
        <p:spPr>
          <a:xfrm>
            <a:off x="5994073" y="2632099"/>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endParaRPr lang="zh-CN" altLang="en-US" sz="2000">
              <a:solidFill>
                <a:srgbClr val="FEFFFF"/>
              </a:solidFill>
            </a:endParaRPr>
          </a:p>
        </p:txBody>
      </p:sp>
      <p:sp>
        <p:nvSpPr>
          <p:cNvPr id="8" name="MH_SubTitle_1"/>
          <p:cNvSpPr/>
          <p:nvPr>
            <p:custDataLst>
              <p:tags r:id="rId3"/>
            </p:custDataLst>
          </p:nvPr>
        </p:nvSpPr>
        <p:spPr>
          <a:xfrm>
            <a:off x="5624645" y="3429000"/>
            <a:ext cx="3423674"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dirty="0">
                <a:solidFill>
                  <a:srgbClr val="1C1C1C"/>
                </a:solidFill>
              </a:rPr>
              <a:t>区分赋值表达式和赋值语句。</a:t>
            </a:r>
            <a:endParaRPr lang="zh-CN" altLang="en-US" b="1" dirty="0">
              <a:solidFill>
                <a:srgbClr val="1C1C1C"/>
              </a:solidFill>
            </a:endParaRPr>
          </a:p>
          <a:p>
            <a:pPr>
              <a:lnSpc>
                <a:spcPct val="130000"/>
              </a:lnSpc>
              <a:defRPr/>
            </a:pPr>
            <a:r>
              <a:rPr lang="zh-CN" altLang="en-US" dirty="0">
                <a:solidFill>
                  <a:srgbClr val="1C1C1C"/>
                </a:solidFill>
              </a:rPr>
              <a:t>赋值表达式的末尾没有分号，而赋值语句的末尾必须有分号。在一个表达式中可以包含一个或多个赋值表达式，但绝不能包含赋值语句。</a:t>
            </a:r>
            <a:endParaRPr lang="zh-CN" altLang="en-US" dirty="0">
              <a:solidFill>
                <a:srgbClr val="1C1C1C"/>
              </a:solidFill>
            </a:endParaRPr>
          </a:p>
        </p:txBody>
      </p:sp>
      <p:sp>
        <p:nvSpPr>
          <p:cNvPr id="10" name="MH_Other_2"/>
          <p:cNvSpPr/>
          <p:nvPr>
            <p:custDataLst>
              <p:tags r:id="rId4"/>
            </p:custDataLst>
          </p:nvPr>
        </p:nvSpPr>
        <p:spPr>
          <a:xfrm rot="16200000">
            <a:off x="9293091" y="468340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5493669" y="2602288"/>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129702" y="831537"/>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变量赋初值</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37534" y="1380510"/>
            <a:ext cx="8090128" cy="507127"/>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rPr>
              <a:t>可以用赋值语句对变量赋值，也可以在定义变量时对变量赋以初值。</a:t>
            </a:r>
            <a:endParaRPr lang="zh-CN" altLang="en-US" sz="2000" dirty="0">
              <a:solidFill>
                <a:schemeClr val="tx1">
                  <a:lumMod val="75000"/>
                  <a:lumOff val="25000"/>
                </a:schemeClr>
              </a:solidFill>
            </a:endParaRPr>
          </a:p>
        </p:txBody>
      </p:sp>
      <p:sp>
        <p:nvSpPr>
          <p:cNvPr id="9" name="圆角矩形 8"/>
          <p:cNvSpPr/>
          <p:nvPr/>
        </p:nvSpPr>
        <p:spPr>
          <a:xfrm>
            <a:off x="129702" y="2148615"/>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int a=3; 		</a:t>
            </a:r>
            <a:r>
              <a:rPr lang="en-US" altLang="zh-CN" dirty="0">
                <a:solidFill>
                  <a:srgbClr val="008000"/>
                </a:solidFill>
              </a:rPr>
              <a:t>//</a:t>
            </a:r>
            <a:r>
              <a:rPr lang="zh-CN" altLang="en-US" dirty="0">
                <a:solidFill>
                  <a:srgbClr val="008000"/>
                </a:solidFill>
              </a:rPr>
              <a:t>指定</a:t>
            </a:r>
            <a:r>
              <a:rPr lang="en-US" altLang="zh-CN" dirty="0">
                <a:solidFill>
                  <a:srgbClr val="008000"/>
                </a:solidFill>
              </a:rPr>
              <a:t>a</a:t>
            </a:r>
            <a:r>
              <a:rPr lang="zh-CN" altLang="en-US" dirty="0">
                <a:solidFill>
                  <a:srgbClr val="008000"/>
                </a:solidFill>
              </a:rPr>
              <a:t>为整型变量，初值为</a:t>
            </a:r>
            <a:r>
              <a:rPr lang="en-US" altLang="zh-CN" dirty="0">
                <a:solidFill>
                  <a:srgbClr val="008000"/>
                </a:solidFill>
              </a:rPr>
              <a:t>3</a:t>
            </a:r>
            <a:r>
              <a:rPr lang="zh-CN" altLang="en-US" dirty="0">
                <a:solidFill>
                  <a:srgbClr val="008000"/>
                </a:solidFill>
              </a:rPr>
              <a:t>；相当于</a:t>
            </a:r>
            <a:r>
              <a:rPr lang="en-US" altLang="zh-CN" dirty="0">
                <a:solidFill>
                  <a:srgbClr val="008000"/>
                </a:solidFill>
              </a:rPr>
              <a:t>int a; a=3;</a:t>
            </a:r>
            <a:endParaRPr lang="en-US" altLang="zh-CN" dirty="0">
              <a:solidFill>
                <a:srgbClr val="008000"/>
              </a:solidFill>
            </a:endParaRPr>
          </a:p>
          <a:p>
            <a:pPr lvl="0" algn="just">
              <a:lnSpc>
                <a:spcPct val="120000"/>
              </a:lnSpc>
              <a:defRPr/>
            </a:pPr>
            <a:r>
              <a:rPr lang="en-US" altLang="zh-CN" dirty="0">
                <a:solidFill>
                  <a:srgbClr val="000000"/>
                </a:solidFill>
              </a:rPr>
              <a:t>float f=3.56;	</a:t>
            </a:r>
            <a:r>
              <a:rPr lang="en-US" altLang="zh-CN" dirty="0">
                <a:solidFill>
                  <a:srgbClr val="008000"/>
                </a:solidFill>
              </a:rPr>
              <a:t>//</a:t>
            </a:r>
            <a:r>
              <a:rPr lang="zh-CN" altLang="en-US" dirty="0">
                <a:solidFill>
                  <a:srgbClr val="008000"/>
                </a:solidFill>
              </a:rPr>
              <a:t>指定</a:t>
            </a:r>
            <a:r>
              <a:rPr lang="en-US" altLang="zh-CN" dirty="0">
                <a:solidFill>
                  <a:srgbClr val="008000"/>
                </a:solidFill>
              </a:rPr>
              <a:t>f</a:t>
            </a:r>
            <a:r>
              <a:rPr lang="zh-CN" altLang="en-US" dirty="0">
                <a:solidFill>
                  <a:srgbClr val="008000"/>
                </a:solidFill>
              </a:rPr>
              <a:t>为浮点型变量，初值为</a:t>
            </a:r>
            <a:r>
              <a:rPr lang="en-US" altLang="zh-CN" dirty="0">
                <a:solidFill>
                  <a:srgbClr val="008000"/>
                </a:solidFill>
              </a:rPr>
              <a:t>3.56</a:t>
            </a:r>
            <a:endParaRPr lang="en-US" altLang="zh-CN" dirty="0">
              <a:solidFill>
                <a:srgbClr val="008000"/>
              </a:solidFill>
            </a:endParaRPr>
          </a:p>
          <a:p>
            <a:pPr lvl="0" algn="just">
              <a:lnSpc>
                <a:spcPct val="120000"/>
              </a:lnSpc>
              <a:defRPr/>
            </a:pPr>
            <a:r>
              <a:rPr lang="en-US" altLang="zh-CN" dirty="0">
                <a:solidFill>
                  <a:srgbClr val="000000"/>
                </a:solidFill>
              </a:rPr>
              <a:t>char c=′a′;	</a:t>
            </a:r>
            <a:r>
              <a:rPr lang="en-US" altLang="zh-CN" dirty="0">
                <a:solidFill>
                  <a:srgbClr val="008000"/>
                </a:solidFill>
              </a:rPr>
              <a:t>//</a:t>
            </a:r>
            <a:r>
              <a:rPr lang="zh-CN" altLang="en-US" dirty="0">
                <a:solidFill>
                  <a:srgbClr val="008000"/>
                </a:solidFill>
              </a:rPr>
              <a:t>指定</a:t>
            </a:r>
            <a:r>
              <a:rPr lang="en-US" altLang="zh-CN" dirty="0">
                <a:solidFill>
                  <a:srgbClr val="008000"/>
                </a:solidFill>
              </a:rPr>
              <a:t>c</a:t>
            </a:r>
            <a:r>
              <a:rPr lang="zh-CN" altLang="en-US" dirty="0">
                <a:solidFill>
                  <a:srgbClr val="008000"/>
                </a:solidFill>
              </a:rPr>
              <a:t>为字符变量，初值为</a:t>
            </a:r>
            <a:r>
              <a:rPr lang="en-US" altLang="zh-CN" dirty="0">
                <a:solidFill>
                  <a:srgbClr val="008000"/>
                </a:solidFill>
              </a:rPr>
              <a:t>′a′</a:t>
            </a:r>
            <a:endParaRPr lang="en-US" altLang="zh-CN" dirty="0">
              <a:solidFill>
                <a:srgbClr val="008000"/>
              </a:solidFill>
            </a:endParaRPr>
          </a:p>
          <a:p>
            <a:pPr lvl="0" algn="just">
              <a:lnSpc>
                <a:spcPct val="120000"/>
              </a:lnSpc>
              <a:defRPr/>
            </a:pPr>
            <a:r>
              <a:rPr lang="en-US" altLang="zh-CN" dirty="0">
                <a:solidFill>
                  <a:srgbClr val="000000"/>
                </a:solidFill>
              </a:rPr>
              <a:t>int </a:t>
            </a:r>
            <a:r>
              <a:rPr lang="en-US" altLang="zh-CN" dirty="0" err="1">
                <a:solidFill>
                  <a:srgbClr val="000000"/>
                </a:solidFill>
              </a:rPr>
              <a:t>a,b,c</a:t>
            </a:r>
            <a:r>
              <a:rPr lang="en-US" altLang="zh-CN" dirty="0">
                <a:solidFill>
                  <a:srgbClr val="000000"/>
                </a:solidFill>
              </a:rPr>
              <a:t>=5</a:t>
            </a:r>
            <a:r>
              <a:rPr lang="zh-CN" altLang="en-US" dirty="0">
                <a:solidFill>
                  <a:srgbClr val="000000"/>
                </a:solidFill>
              </a:rPr>
              <a:t>；</a:t>
            </a:r>
            <a:r>
              <a:rPr lang="en-US" altLang="zh-CN" dirty="0">
                <a:solidFill>
                  <a:srgbClr val="008000"/>
                </a:solidFill>
              </a:rPr>
              <a:t>	//</a:t>
            </a:r>
            <a:r>
              <a:rPr lang="zh-CN" altLang="en-US" dirty="0">
                <a:solidFill>
                  <a:srgbClr val="008000"/>
                </a:solidFill>
              </a:rPr>
              <a:t>指定</a:t>
            </a:r>
            <a:r>
              <a:rPr lang="en-US" altLang="zh-CN" dirty="0">
                <a:solidFill>
                  <a:srgbClr val="008000"/>
                </a:solidFill>
              </a:rPr>
              <a:t>a,</a:t>
            </a:r>
            <a:r>
              <a:rPr lang="zh-CN" altLang="en-US" dirty="0">
                <a:solidFill>
                  <a:srgbClr val="008000"/>
                </a:solidFill>
              </a:rPr>
              <a:t>ｂ</a:t>
            </a:r>
            <a:r>
              <a:rPr lang="en-US" altLang="zh-CN" dirty="0">
                <a:solidFill>
                  <a:srgbClr val="008000"/>
                </a:solidFill>
              </a:rPr>
              <a:t>,c</a:t>
            </a:r>
            <a:r>
              <a:rPr lang="zh-CN" altLang="en-US" dirty="0">
                <a:solidFill>
                  <a:srgbClr val="008000"/>
                </a:solidFill>
              </a:rPr>
              <a:t>为整型变量，但只对</a:t>
            </a:r>
            <a:r>
              <a:rPr lang="en-US" altLang="zh-CN" dirty="0">
                <a:solidFill>
                  <a:srgbClr val="008000"/>
                </a:solidFill>
              </a:rPr>
              <a:t>c</a:t>
            </a:r>
            <a:r>
              <a:rPr lang="zh-CN" altLang="en-US" dirty="0">
                <a:solidFill>
                  <a:srgbClr val="008000"/>
                </a:solidFill>
              </a:rPr>
              <a:t>初始化，</a:t>
            </a:r>
            <a:r>
              <a:rPr lang="en-US" altLang="zh-CN" dirty="0">
                <a:solidFill>
                  <a:srgbClr val="008000"/>
                </a:solidFill>
              </a:rPr>
              <a:t>c</a:t>
            </a:r>
            <a:r>
              <a:rPr lang="zh-CN" altLang="en-US" dirty="0">
                <a:solidFill>
                  <a:srgbClr val="008000"/>
                </a:solidFill>
              </a:rPr>
              <a:t>的初值为５；</a:t>
            </a:r>
            <a:endParaRPr lang="en-US" altLang="zh-CN" dirty="0">
              <a:solidFill>
                <a:srgbClr val="008000"/>
              </a:solidFill>
            </a:endParaRPr>
          </a:p>
          <a:p>
            <a:pPr lvl="0" algn="just">
              <a:lnSpc>
                <a:spcPct val="120000"/>
              </a:lnSpc>
              <a:defRPr/>
            </a:pPr>
            <a:r>
              <a:rPr lang="en-US" altLang="zh-CN" dirty="0">
                <a:solidFill>
                  <a:srgbClr val="008000"/>
                </a:solidFill>
              </a:rPr>
              <a:t>		//</a:t>
            </a:r>
            <a:r>
              <a:rPr lang="zh-CN" altLang="en-US" dirty="0">
                <a:solidFill>
                  <a:srgbClr val="008000"/>
                </a:solidFill>
              </a:rPr>
              <a:t>相当于</a:t>
            </a:r>
            <a:r>
              <a:rPr lang="en-US" altLang="zh-CN" dirty="0">
                <a:solidFill>
                  <a:srgbClr val="008000"/>
                </a:solidFill>
              </a:rPr>
              <a:t>int </a:t>
            </a:r>
            <a:r>
              <a:rPr lang="en-US" altLang="zh-CN" dirty="0" err="1">
                <a:solidFill>
                  <a:srgbClr val="008000"/>
                </a:solidFill>
              </a:rPr>
              <a:t>a,b,c</a:t>
            </a:r>
            <a:r>
              <a:rPr lang="en-US" altLang="zh-CN" dirty="0">
                <a:solidFill>
                  <a:srgbClr val="008000"/>
                </a:solidFill>
              </a:rPr>
              <a:t>; c=5;</a:t>
            </a:r>
            <a:endParaRPr lang="en-US" altLang="zh-CN" dirty="0">
              <a:solidFill>
                <a:srgbClr val="008000"/>
              </a:solidFill>
            </a:endParaRPr>
          </a:p>
        </p:txBody>
      </p:sp>
      <p:sp>
        <p:nvSpPr>
          <p:cNvPr id="2" name="矩形 1"/>
          <p:cNvSpPr/>
          <p:nvPr/>
        </p:nvSpPr>
        <p:spPr>
          <a:xfrm>
            <a:off x="129702" y="4045181"/>
            <a:ext cx="4606118" cy="507127"/>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rPr>
              <a:t>对几个变量赋予同一个初值：</a:t>
            </a:r>
            <a:endParaRPr lang="zh-CN" altLang="en-US" sz="2000" dirty="0">
              <a:solidFill>
                <a:schemeClr val="tx1">
                  <a:lumMod val="75000"/>
                  <a:lumOff val="25000"/>
                </a:schemeClr>
              </a:solidFill>
            </a:endParaRPr>
          </a:p>
        </p:txBody>
      </p:sp>
      <p:sp>
        <p:nvSpPr>
          <p:cNvPr id="12" name="圆角矩形 11"/>
          <p:cNvSpPr/>
          <p:nvPr/>
        </p:nvSpPr>
        <p:spPr>
          <a:xfrm>
            <a:off x="1299283" y="4633246"/>
            <a:ext cx="660070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a:solidFill>
                <a:srgbClr val="008000"/>
              </a:solidFill>
            </a:endParaRPr>
          </a:p>
        </p:txBody>
      </p:sp>
      <p:sp>
        <p:nvSpPr>
          <p:cNvPr id="13" name="圆角矩形 12"/>
          <p:cNvSpPr/>
          <p:nvPr/>
        </p:nvSpPr>
        <p:spPr>
          <a:xfrm>
            <a:off x="1221108" y="5298546"/>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endParaRPr lang="en-US" altLang="zh-CN">
              <a:solidFill>
                <a:srgbClr val="008000"/>
              </a:solidFill>
            </a:endParaRPr>
          </a:p>
        </p:txBody>
      </p:sp>
      <p:pic>
        <p:nvPicPr>
          <p:cNvPr id="3" name="图片 2"/>
          <p:cNvPicPr>
            <a:picLocks noChangeAspect="1"/>
          </p:cNvPicPr>
          <p:nvPr/>
        </p:nvPicPr>
        <p:blipFill>
          <a:blip r:embed="rId2" cstate="print"/>
          <a:stretch>
            <a:fillRect/>
          </a:stretch>
        </p:blipFill>
        <p:spPr>
          <a:xfrm>
            <a:off x="356624" y="5300269"/>
            <a:ext cx="542925" cy="552450"/>
          </a:xfrm>
          <a:prstGeom prst="rect">
            <a:avLst/>
          </a:prstGeom>
        </p:spPr>
      </p:pic>
      <p:pic>
        <p:nvPicPr>
          <p:cNvPr id="4" name="图片 3"/>
          <p:cNvPicPr>
            <a:picLocks noChangeAspect="1"/>
          </p:cNvPicPr>
          <p:nvPr/>
        </p:nvPicPr>
        <p:blipFill>
          <a:blip r:embed="rId3" cstate="print"/>
          <a:stretch>
            <a:fillRect/>
          </a:stretch>
        </p:blipFill>
        <p:spPr>
          <a:xfrm>
            <a:off x="356624" y="4580214"/>
            <a:ext cx="552450" cy="542925"/>
          </a:xfrm>
          <a:prstGeom prst="rect">
            <a:avLst/>
          </a:prstGeom>
        </p:spPr>
      </p:pic>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数据的输入输出</a:t>
            </a:r>
            <a:endParaRPr lang="zh-CN" altLang="en-US" dirty="0"/>
          </a:p>
        </p:txBody>
      </p:sp>
      <p:sp>
        <p:nvSpPr>
          <p:cNvPr id="4" name="文本框 3"/>
          <p:cNvSpPr txBox="1"/>
          <p:nvPr/>
        </p:nvSpPr>
        <p:spPr>
          <a:xfrm>
            <a:off x="2286000" y="4232757"/>
            <a:ext cx="4572000" cy="707886"/>
          </a:xfrm>
          <a:prstGeom prst="rect">
            <a:avLst/>
          </a:prstGeom>
          <a:noFill/>
        </p:spPr>
        <p:txBody>
          <a:bodyPr wrap="square">
            <a:spAutoFit/>
          </a:bodyPr>
          <a:lstStyle/>
          <a:p>
            <a:r>
              <a:rPr lang="zh-CN" altLang="en-US" sz="2000" dirty="0">
                <a:solidFill>
                  <a:srgbClr val="FF0000"/>
                </a:solidFill>
              </a:rPr>
              <a:t>大家写程序的时候遇到了什么问题？</a:t>
            </a:r>
            <a:endParaRPr lang="en-US" altLang="zh-CN" sz="2000" dirty="0">
              <a:solidFill>
                <a:srgbClr val="FF0000"/>
              </a:solidFill>
            </a:endParaRPr>
          </a:p>
          <a:p>
            <a:r>
              <a:rPr lang="zh-CN" altLang="en-US" sz="2000" dirty="0">
                <a:solidFill>
                  <a:srgbClr val="FF0000"/>
                </a:solidFill>
              </a:rPr>
              <a:t>怎么解决的？</a:t>
            </a:r>
            <a:endParaRPr lang="zh-CN" altLang="en-US" sz="2000"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输入输出举例</a:t>
            </a:r>
            <a:endParaRPr lang="zh-CN" altLang="en-US"/>
          </a:p>
        </p:txBody>
      </p:sp>
      <p:sp>
        <p:nvSpPr>
          <p:cNvPr id="5" name="内容占位符 2"/>
          <p:cNvSpPr>
            <a:spLocks noGrp="1"/>
          </p:cNvSpPr>
          <p:nvPr>
            <p:ph idx="1"/>
          </p:nvPr>
        </p:nvSpPr>
        <p:spPr>
          <a:xfrm>
            <a:off x="77400" y="1395897"/>
            <a:ext cx="7684367" cy="589584"/>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3.5】</a:t>
            </a:r>
            <a:r>
              <a:rPr lang="zh-CN" altLang="en-US" sz="2000" dirty="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方程的根。</a:t>
            </a:r>
            <a:r>
              <a:rPr lang="en-US" altLang="zh-CN" sz="2000" dirty="0" err="1">
                <a:solidFill>
                  <a:schemeClr val="accent1"/>
                </a:solidFill>
              </a:rPr>
              <a:t>a,b,c</a:t>
            </a:r>
            <a:r>
              <a:rPr lang="zh-CN" altLang="en-US" sz="2000" dirty="0">
                <a:solidFill>
                  <a:schemeClr val="accent1"/>
                </a:solidFill>
              </a:rPr>
              <a:t>由键盘输入，设</a:t>
            </a:r>
            <a:r>
              <a:rPr lang="en-US" altLang="zh-CN" sz="2000" dirty="0">
                <a:solidFill>
                  <a:schemeClr val="accent1"/>
                </a:solidFill>
              </a:rPr>
              <a:t>b</a:t>
            </a:r>
            <a:r>
              <a:rPr lang="en-US" altLang="zh-CN" sz="2000" baseline="30000" dirty="0">
                <a:solidFill>
                  <a:schemeClr val="accent1"/>
                </a:solidFill>
              </a:rPr>
              <a:t>2</a:t>
            </a:r>
            <a:r>
              <a:rPr lang="en-US" altLang="zh-CN" sz="2000" dirty="0">
                <a:solidFill>
                  <a:schemeClr val="accent1"/>
                </a:solidFill>
              </a:rPr>
              <a:t>-4ac</a:t>
            </a:r>
            <a:r>
              <a:rPr lang="zh-CN" altLang="en-US" sz="2000" dirty="0">
                <a:solidFill>
                  <a:schemeClr val="accent1"/>
                </a:solidFill>
              </a:rPr>
              <a:t>＞</a:t>
            </a:r>
            <a:r>
              <a:rPr lang="en-US" altLang="zh-CN" sz="2000" dirty="0">
                <a:solidFill>
                  <a:schemeClr val="accent1"/>
                </a:solidFill>
              </a:rPr>
              <a:t>0</a:t>
            </a:r>
            <a:r>
              <a:rPr lang="zh-CN" altLang="en-US" sz="2000" dirty="0">
                <a:solidFill>
                  <a:schemeClr val="accent1"/>
                </a:solidFill>
              </a:rPr>
              <a:t>。</a:t>
            </a:r>
            <a:endParaRPr lang="en-US" altLang="zh-CN" sz="2000" dirty="0">
              <a:solidFill>
                <a:schemeClr val="accent1"/>
              </a:solidFill>
            </a:endParaRPr>
          </a:p>
        </p:txBody>
      </p:sp>
      <mc:AlternateContent xmlns:mc="http://schemas.openxmlformats.org/markup-compatibility/2006">
        <mc:Choice xmlns:a14="http://schemas.microsoft.com/office/drawing/2010/main" Requires="a14">
          <p:sp>
            <p:nvSpPr>
              <p:cNvPr id="6" name="矩形 5"/>
              <p:cNvSpPr/>
              <p:nvPr/>
            </p:nvSpPr>
            <p:spPr>
              <a:xfrm>
                <a:off x="77399" y="1902356"/>
                <a:ext cx="8989201" cy="1558760"/>
              </a:xfrm>
              <a:prstGeom prst="rect">
                <a:avLst/>
              </a:prstGeom>
            </p:spPr>
            <p:txBody>
              <a:bodyPr wrap="square">
                <a:spAutoFit/>
              </a:bodyPr>
              <a:lstStyle/>
              <a:p>
                <a:r>
                  <a:rPr lang="zh-CN" altLang="en-US" b="1" dirty="0"/>
                  <a:t>解题思路</a:t>
                </a:r>
                <a:r>
                  <a:rPr lang="en-US" altLang="zh-CN" b="1" dirty="0"/>
                  <a:t>: </a:t>
                </a:r>
                <a:r>
                  <a:rPr lang="zh-CN" altLang="en-US" dirty="0"/>
                  <a:t> 首先要知道求方程式的根的方法。由数学知识已知</a:t>
                </a:r>
                <a:r>
                  <a:rPr lang="en-US" altLang="zh-CN" dirty="0"/>
                  <a:t>: </a:t>
                </a:r>
                <a:r>
                  <a:rPr lang="zh-CN" altLang="en-US" dirty="0"/>
                  <a:t>如果</a:t>
                </a:r>
                <a:r>
                  <a:rPr lang="en-US" altLang="zh-CN" dirty="0"/>
                  <a:t>b</a:t>
                </a:r>
                <a:r>
                  <a:rPr lang="en-US" altLang="zh-CN" baseline="30000" dirty="0"/>
                  <a:t>2</a:t>
                </a:r>
                <a:r>
                  <a:rPr lang="en-US" altLang="zh-CN" dirty="0"/>
                  <a:t>-4ac≥0</a:t>
                </a:r>
                <a:r>
                  <a:rPr lang="zh-CN" altLang="en-US" dirty="0"/>
                  <a:t>，则一元二次方程有两个实根：</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r>
                              <a:rPr lang="en-US" altLang="zh-CN" i="1">
                                <a:latin typeface="Cambria Math" panose="02040503050406030204" pitchFamily="18" charset="0"/>
                              </a:rPr>
                              <m:t>−4</m:t>
                            </m:r>
                            <m:r>
                              <a:rPr lang="en-US" altLang="zh-CN" i="1">
                                <a:latin typeface="Cambria Math" panose="02040503050406030204" pitchFamily="18" charset="0"/>
                              </a:rPr>
                              <m:t>𝑎𝑐</m:t>
                            </m:r>
                          </m:e>
                        </m:rad>
                      </m:num>
                      <m:den>
                        <m:r>
                          <a:rPr lang="en-US" altLang="zh-CN" i="1">
                            <a:latin typeface="Cambria Math" panose="02040503050406030204" pitchFamily="18" charset="0"/>
                          </a:rPr>
                          <m:t>2</m:t>
                        </m:r>
                        <m:r>
                          <a:rPr lang="en-US" altLang="zh-CN" i="1">
                            <a:latin typeface="Cambria Math" panose="02040503050406030204" pitchFamily="18" charset="0"/>
                          </a:rPr>
                          <m:t>𝑎</m:t>
                        </m:r>
                      </m:den>
                    </m:f>
                  </m:oMath>
                </a14:m>
                <a:r>
                  <a:rPr lang="zh-CN" altLang="en-US" dirty="0"/>
                  <a:t>，</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2=</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r>
                              <a:rPr lang="en-US" altLang="zh-CN" i="1">
                                <a:latin typeface="Cambria Math" panose="02040503050406030204" pitchFamily="18" charset="0"/>
                              </a:rPr>
                              <m:t>−4</m:t>
                            </m:r>
                            <m:r>
                              <a:rPr lang="en-US" altLang="zh-CN" i="1">
                                <a:latin typeface="Cambria Math" panose="02040503050406030204" pitchFamily="18" charset="0"/>
                              </a:rPr>
                              <m:t>𝑎𝑐</m:t>
                            </m:r>
                          </m:e>
                        </m:rad>
                      </m:num>
                      <m:den>
                        <m:r>
                          <a:rPr lang="en-US" altLang="zh-CN" i="1">
                            <a:latin typeface="Cambria Math" panose="02040503050406030204" pitchFamily="18" charset="0"/>
                          </a:rPr>
                          <m:t>2</m:t>
                        </m:r>
                        <m:r>
                          <a:rPr lang="en-US" altLang="zh-CN" i="1">
                            <a:latin typeface="Cambria Math" panose="02040503050406030204" pitchFamily="18" charset="0"/>
                          </a:rPr>
                          <m:t>𝑎</m:t>
                        </m:r>
                      </m:den>
                    </m:f>
                  </m:oMath>
                </a14:m>
                <a:r>
                  <a:rPr lang="zh-CN" altLang="en-US" dirty="0"/>
                  <a:t>，将分式分为两项：</a:t>
                </a:r>
                <a14:m>
                  <m:oMath xmlns:m="http://schemas.openxmlformats.org/officeDocument/2006/math">
                    <m:r>
                      <m:rPr>
                        <m:sty m:val="p"/>
                      </m:rPr>
                      <a:rPr lang="en-US" altLang="zh-CN" i="1">
                        <a:latin typeface="Cambria Math" panose="02040503050406030204" pitchFamily="18" charset="0"/>
                      </a:rPr>
                      <m:t>p</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oMath>
                </a14:m>
                <a:r>
                  <a:rPr lang="zh-CN" altLang="en-US" dirty="0"/>
                  <a:t>，</a:t>
                </a:r>
                <a14:m>
                  <m:oMath xmlns:m="http://schemas.openxmlformats.org/officeDocument/2006/math">
                    <m:r>
                      <m:rPr>
                        <m:sty m:val="p"/>
                      </m:rPr>
                      <a:rPr lang="en-US" altLang="zh-CN" i="1">
                        <a:latin typeface="Cambria Math" panose="02040503050406030204" pitchFamily="18" charset="0"/>
                      </a:rPr>
                      <m:t>q</m:t>
                    </m:r>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r>
                              <a:rPr lang="en-US" altLang="zh-CN" i="1">
                                <a:latin typeface="Cambria Math" panose="02040503050406030204" pitchFamily="18" charset="0"/>
                              </a:rPr>
                              <m:t>−4</m:t>
                            </m:r>
                            <m:r>
                              <a:rPr lang="en-US" altLang="zh-CN" i="1">
                                <a:latin typeface="Cambria Math" panose="02040503050406030204" pitchFamily="18" charset="0"/>
                              </a:rPr>
                              <m:t>𝑎𝑐</m:t>
                            </m:r>
                          </m:e>
                        </m:rad>
                      </m:num>
                      <m:den>
                        <m:r>
                          <a:rPr lang="en-US" altLang="zh-CN" i="1">
                            <a:latin typeface="Cambria Math" panose="02040503050406030204" pitchFamily="18" charset="0"/>
                          </a:rPr>
                          <m:t>2</m:t>
                        </m:r>
                        <m:r>
                          <a:rPr lang="en-US" altLang="zh-CN" i="1">
                            <a:latin typeface="Cambria Math" panose="02040503050406030204" pitchFamily="18" charset="0"/>
                          </a:rPr>
                          <m:t>𝑎</m:t>
                        </m:r>
                      </m:den>
                    </m:f>
                  </m:oMath>
                </a14:m>
                <a:r>
                  <a:rPr lang="zh-CN" altLang="en-US" dirty="0"/>
                  <a:t>，则</a:t>
                </a:r>
                <a:r>
                  <a:rPr lang="en-US" altLang="zh-CN" dirty="0"/>
                  <a:t>x1=</a:t>
                </a:r>
                <a:r>
                  <a:rPr lang="en-US" altLang="zh-CN" dirty="0" err="1"/>
                  <a:t>p+q</a:t>
                </a:r>
                <a:r>
                  <a:rPr lang="zh-CN" altLang="en-US" dirty="0"/>
                  <a:t>，</a:t>
                </a:r>
                <a:r>
                  <a:rPr lang="en-US" altLang="zh-CN" dirty="0"/>
                  <a:t>x2=p-q</a:t>
                </a:r>
                <a:r>
                  <a:rPr lang="zh-CN" altLang="en-US" dirty="0"/>
                  <a:t>，有了这些式子，只要知道</a:t>
                </a:r>
                <a:r>
                  <a:rPr lang="en-US" altLang="zh-CN" dirty="0" err="1"/>
                  <a:t>a,b,c</a:t>
                </a:r>
                <a:r>
                  <a:rPr lang="zh-CN" altLang="en-US" dirty="0"/>
                  <a:t>的值，就能顺利地求出方程的两个根。</a:t>
                </a:r>
              </a:p>
            </p:txBody>
          </p:sp>
        </mc:Choice>
        <mc:Fallback>
          <p:sp>
            <p:nvSpPr>
              <p:cNvPr id="6" name="矩形 5"/>
              <p:cNvSpPr>
                <a:spLocks noRot="1" noChangeAspect="1" noMove="1" noResize="1" noEditPoints="1" noAdjustHandles="1" noChangeArrowheads="1" noChangeShapeType="1" noTextEdit="1"/>
              </p:cNvSpPr>
              <p:nvPr/>
            </p:nvSpPr>
            <p:spPr>
              <a:xfrm>
                <a:off x="77399" y="1902356"/>
                <a:ext cx="8989201" cy="1558760"/>
              </a:xfrm>
              <a:prstGeom prst="rect">
                <a:avLst/>
              </a:prstGeom>
              <a:blipFill rotWithShape="1">
                <a:blip r:embed="rId1"/>
                <a:stretch>
                  <a:fillRect l="-611" t="-1953" b="-5078"/>
                </a:stretch>
              </a:blipFill>
            </p:spPr>
            <p:txBody>
              <a:bodyPr/>
              <a:lstStyle/>
              <a:p>
                <a:r>
                  <a:rPr lang="zh-CN" altLang="en-US">
                    <a:noFill/>
                  </a:rPr>
                  <a:t> </a:t>
                </a:r>
                <a:endParaRPr lang="zh-CN" altLang="en-US">
                  <a:noFill/>
                </a:endParaRPr>
              </a:p>
            </p:txBody>
          </p:sp>
        </mc:Fallback>
      </mc:AlternateContent>
      <p:sp>
        <p:nvSpPr>
          <p:cNvPr id="7" name="圆角矩形 6"/>
          <p:cNvSpPr/>
          <p:nvPr/>
        </p:nvSpPr>
        <p:spPr>
          <a:xfrm>
            <a:off x="77399" y="3417967"/>
            <a:ext cx="875825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dirty="0"/>
              <a:t>#include &lt;</a:t>
            </a:r>
            <a:r>
              <a:rPr lang="en-US" altLang="zh-CN" sz="1600" dirty="0" err="1"/>
              <a:t>stdio.h</a:t>
            </a:r>
            <a:r>
              <a:rPr lang="en-US" altLang="zh-CN" sz="1600" dirty="0"/>
              <a:t>&gt;</a:t>
            </a:r>
            <a:endParaRPr lang="en-US" altLang="zh-CN" sz="1600" dirty="0"/>
          </a:p>
          <a:p>
            <a:pPr defTabSz="363855"/>
            <a:r>
              <a:rPr lang="en-US" altLang="zh-CN" sz="1600" dirty="0"/>
              <a:t>#include&lt;</a:t>
            </a:r>
            <a:r>
              <a:rPr lang="en-US" altLang="zh-CN" sz="1600" dirty="0" err="1"/>
              <a:t>math.h</a:t>
            </a:r>
            <a:r>
              <a:rPr lang="en-US" altLang="zh-CN" sz="1600" dirty="0"/>
              <a:t>&gt;						</a:t>
            </a:r>
            <a:r>
              <a:rPr lang="en-US" altLang="zh-CN" sz="1600" dirty="0">
                <a:solidFill>
                  <a:srgbClr val="008000"/>
                </a:solidFill>
              </a:rPr>
              <a:t>//</a:t>
            </a:r>
            <a:r>
              <a:rPr lang="zh-CN" altLang="en-US" sz="1600" dirty="0">
                <a:solidFill>
                  <a:srgbClr val="008000"/>
                </a:solidFill>
              </a:rPr>
              <a:t>程序中要调用求平方根函数</a:t>
            </a:r>
            <a:r>
              <a:rPr lang="en-US" altLang="zh-CN" sz="1600" dirty="0">
                <a:solidFill>
                  <a:srgbClr val="008000"/>
                </a:solidFill>
              </a:rPr>
              <a:t>sqrt</a:t>
            </a:r>
            <a:endParaRPr lang="en-US" altLang="zh-CN" sz="1600" dirty="0">
              <a:solidFill>
                <a:srgbClr val="008000"/>
              </a:solidFill>
            </a:endParaRPr>
          </a:p>
          <a:p>
            <a:pPr defTabSz="363855"/>
            <a:r>
              <a:rPr lang="en-US" altLang="zh-CN" sz="1600" dirty="0"/>
              <a:t>int main() </a:t>
            </a:r>
            <a:endParaRPr lang="en-US" altLang="zh-CN" sz="1600" dirty="0"/>
          </a:p>
          <a:p>
            <a:pPr defTabSz="363855"/>
            <a:r>
              <a:rPr lang="en-US" altLang="zh-CN" sz="1600" dirty="0"/>
              <a:t>{	double a,b,c,disc,x1,x2,p,q;			</a:t>
            </a:r>
            <a:r>
              <a:rPr lang="en-US" altLang="zh-CN" sz="1600" dirty="0">
                <a:solidFill>
                  <a:srgbClr val="008000"/>
                </a:solidFill>
              </a:rPr>
              <a:t>//disc</a:t>
            </a:r>
            <a:r>
              <a:rPr lang="zh-CN" altLang="en-US" sz="1600" dirty="0">
                <a:solidFill>
                  <a:srgbClr val="008000"/>
                </a:solidFill>
              </a:rPr>
              <a:t>用来存放判别式</a:t>
            </a:r>
            <a:r>
              <a:rPr lang="en-US" altLang="zh-CN" sz="1600" dirty="0">
                <a:solidFill>
                  <a:srgbClr val="008000"/>
                </a:solidFill>
              </a:rPr>
              <a:t>(bb-4ac)</a:t>
            </a:r>
            <a:r>
              <a:rPr lang="zh-CN" altLang="en-US" sz="1600" dirty="0">
                <a:solidFill>
                  <a:srgbClr val="008000"/>
                </a:solidFill>
              </a:rPr>
              <a:t>的值</a:t>
            </a:r>
            <a:endParaRPr lang="zh-CN" altLang="en-US" sz="1600" dirty="0">
              <a:solidFill>
                <a:srgbClr val="008000"/>
              </a:solidFill>
            </a:endParaRPr>
          </a:p>
          <a:p>
            <a:pPr defTabSz="363855"/>
            <a:r>
              <a:rPr lang="zh-CN" altLang="en-US" sz="1600" dirty="0"/>
              <a:t>	</a:t>
            </a:r>
            <a:r>
              <a:rPr lang="en-US" altLang="zh-CN" sz="1600" dirty="0" err="1"/>
              <a:t>scanf</a:t>
            </a:r>
            <a:r>
              <a:rPr lang="en-US" altLang="zh-CN" sz="1600" dirty="0"/>
              <a:t>("%</a:t>
            </a:r>
            <a:r>
              <a:rPr lang="en-US" altLang="zh-CN" sz="1600" dirty="0" err="1"/>
              <a:t>lf%lf%lf</a:t>
            </a:r>
            <a:r>
              <a:rPr lang="en-US" altLang="zh-CN" sz="1600" dirty="0"/>
              <a:t>",&amp;</a:t>
            </a:r>
            <a:r>
              <a:rPr lang="en-US" altLang="zh-CN" sz="1600" dirty="0" err="1"/>
              <a:t>a,&amp;b,&amp;c</a:t>
            </a:r>
            <a:r>
              <a:rPr lang="en-US" altLang="zh-CN" sz="1600" dirty="0"/>
              <a:t>);			</a:t>
            </a:r>
            <a:r>
              <a:rPr lang="en-US" altLang="zh-CN" sz="1600" dirty="0">
                <a:solidFill>
                  <a:srgbClr val="008000"/>
                </a:solidFill>
              </a:rPr>
              <a:t>//</a:t>
            </a:r>
            <a:r>
              <a:rPr lang="zh-CN" altLang="en-US" sz="1600" dirty="0">
                <a:solidFill>
                  <a:srgbClr val="008000"/>
                </a:solidFill>
              </a:rPr>
              <a:t>输入双精度型变量的值要用格式声明</a:t>
            </a:r>
            <a:r>
              <a:rPr lang="en-US" altLang="zh-CN" sz="1600" dirty="0">
                <a:solidFill>
                  <a:srgbClr val="008000"/>
                </a:solidFill>
              </a:rPr>
              <a:t>″%</a:t>
            </a:r>
            <a:r>
              <a:rPr lang="en-US" altLang="zh-CN" sz="1600" dirty="0" err="1">
                <a:solidFill>
                  <a:srgbClr val="008000"/>
                </a:solidFill>
              </a:rPr>
              <a:t>lf</a:t>
            </a:r>
            <a:r>
              <a:rPr lang="en-US" altLang="zh-CN" sz="1600" dirty="0">
                <a:solidFill>
                  <a:srgbClr val="008000"/>
                </a:solidFill>
              </a:rPr>
              <a:t>″</a:t>
            </a:r>
            <a:endParaRPr lang="en-US" altLang="zh-CN" sz="1600" dirty="0">
              <a:solidFill>
                <a:srgbClr val="008000"/>
              </a:solidFill>
            </a:endParaRPr>
          </a:p>
          <a:p>
            <a:pPr defTabSz="363855"/>
            <a:r>
              <a:rPr lang="en-US" altLang="zh-CN" sz="1600" dirty="0"/>
              <a:t>	disc=b*b-4*a*c;</a:t>
            </a:r>
            <a:endParaRPr lang="en-US" altLang="zh-CN" sz="1600" dirty="0"/>
          </a:p>
          <a:p>
            <a:pPr defTabSz="363855"/>
            <a:r>
              <a:rPr lang="en-US" altLang="zh-CN" sz="1600" dirty="0"/>
              <a:t>	p=-b/(2.0*a);</a:t>
            </a:r>
            <a:endParaRPr lang="en-US" altLang="zh-CN" sz="1600" dirty="0"/>
          </a:p>
          <a:p>
            <a:pPr defTabSz="363855"/>
            <a:r>
              <a:rPr lang="en-US" altLang="zh-CN" sz="1600" dirty="0"/>
              <a:t>	q=sqrt(disc)/(2.0*a);</a:t>
            </a:r>
            <a:endParaRPr lang="en-US" altLang="zh-CN" sz="1600" dirty="0"/>
          </a:p>
          <a:p>
            <a:pPr defTabSz="363855"/>
            <a:r>
              <a:rPr lang="en-US" altLang="zh-CN" sz="1600" dirty="0"/>
              <a:t>	x1=p+q;x2=p-q; 					</a:t>
            </a:r>
            <a:r>
              <a:rPr lang="en-US" altLang="zh-CN" sz="1600" dirty="0">
                <a:solidFill>
                  <a:srgbClr val="008000"/>
                </a:solidFill>
              </a:rPr>
              <a:t>//</a:t>
            </a:r>
            <a:r>
              <a:rPr lang="zh-CN" altLang="en-US" sz="1600" dirty="0">
                <a:solidFill>
                  <a:srgbClr val="008000"/>
                </a:solidFill>
              </a:rPr>
              <a:t>求出方程的两个根</a:t>
            </a:r>
            <a:endParaRPr lang="zh-CN" altLang="en-US" sz="1600" dirty="0">
              <a:solidFill>
                <a:srgbClr val="008000"/>
              </a:solidFill>
            </a:endParaRPr>
          </a:p>
          <a:p>
            <a:pPr defTabSz="363855"/>
            <a:r>
              <a:rPr lang="zh-CN" altLang="en-US" sz="1600" dirty="0"/>
              <a:t>	</a:t>
            </a:r>
            <a:r>
              <a:rPr lang="en-US" altLang="zh-CN" sz="1600" dirty="0" err="1"/>
              <a:t>printf</a:t>
            </a:r>
            <a:r>
              <a:rPr lang="en-US" altLang="zh-CN" sz="1600" dirty="0"/>
              <a:t>("x1=%7.2f\nx2=%7.2f\n",x1,x2);	</a:t>
            </a:r>
            <a:r>
              <a:rPr lang="en-US" altLang="zh-CN" sz="1600" dirty="0">
                <a:solidFill>
                  <a:srgbClr val="008000"/>
                </a:solidFill>
              </a:rPr>
              <a:t>//</a:t>
            </a:r>
            <a:r>
              <a:rPr lang="zh-CN" altLang="en-US" sz="1600" dirty="0">
                <a:solidFill>
                  <a:srgbClr val="008000"/>
                </a:solidFill>
              </a:rPr>
              <a:t>输出方程的两个根</a:t>
            </a:r>
            <a:endParaRPr lang="zh-CN" altLang="en-US" sz="1600" dirty="0">
              <a:solidFill>
                <a:srgbClr val="008000"/>
              </a:solidFill>
            </a:endParaRPr>
          </a:p>
          <a:p>
            <a:pPr defTabSz="363855"/>
            <a:r>
              <a:rPr lang="zh-CN" altLang="en-US" sz="1600" dirty="0"/>
              <a:t>	</a:t>
            </a:r>
            <a:r>
              <a:rPr lang="en-US" altLang="zh-CN" sz="1600" dirty="0"/>
              <a:t>return 0;</a:t>
            </a:r>
            <a:endParaRPr lang="en-US" altLang="zh-CN" sz="1600" dirty="0"/>
          </a:p>
          <a:p>
            <a:pPr defTabSz="363855"/>
            <a:r>
              <a:rPr lang="en-US" altLang="zh-CN" sz="1600" dirty="0"/>
              <a:t>}</a:t>
            </a:r>
            <a:endParaRPr lang="en-US" altLang="zh-CN" sz="1600" dirty="0">
              <a:solidFill>
                <a:srgbClr val="008000"/>
              </a:solidFill>
            </a:endParaRPr>
          </a:p>
        </p:txBody>
      </p:sp>
      <p:grpSp>
        <p:nvGrpSpPr>
          <p:cNvPr id="13" name="组合 12"/>
          <p:cNvGrpSpPr/>
          <p:nvPr/>
        </p:nvGrpSpPr>
        <p:grpSpPr>
          <a:xfrm>
            <a:off x="3283820"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a:solidFill>
                    <a:schemeClr val="bg1"/>
                  </a:solidFill>
                </a:rPr>
                <a:t>scanf</a:t>
              </a:r>
              <a:r>
                <a:rPr lang="zh-CN" altLang="en-US" sz="1400">
                  <a:solidFill>
                    <a:schemeClr val="bg1"/>
                  </a:solidFill>
                </a:rPr>
                <a:t>函数用于输入</a:t>
              </a:r>
              <a:r>
                <a:rPr lang="en-US" altLang="zh-CN" sz="1400" err="1">
                  <a:solidFill>
                    <a:schemeClr val="bg1"/>
                  </a:solidFill>
                </a:rPr>
                <a:t>a,b,c</a:t>
              </a:r>
              <a:r>
                <a:rPr lang="zh-CN" altLang="en-US" sz="1400">
                  <a:solidFill>
                    <a:schemeClr val="bg1"/>
                  </a:solidFill>
                </a:rPr>
                <a:t>的值。</a:t>
              </a:r>
              <a:endParaRPr lang="en-US" altLang="zh-CN" sz="1400">
                <a:solidFill>
                  <a:schemeClr val="bg1"/>
                </a:solidFill>
              </a:endParaRPr>
            </a:p>
            <a:p>
              <a:r>
                <a:rPr lang="zh-CN" altLang="en-US" sz="1400">
                  <a:solidFill>
                    <a:schemeClr val="bg1"/>
                  </a:solidFill>
                </a:rPr>
                <a:t>函数中括号内变量</a:t>
              </a:r>
              <a:r>
                <a:rPr lang="en-US" altLang="zh-CN" sz="1400" err="1">
                  <a:solidFill>
                    <a:schemeClr val="bg1"/>
                  </a:solidFill>
                </a:rPr>
                <a:t>a,b,c</a:t>
              </a:r>
              <a:r>
                <a:rPr lang="zh-CN" altLang="en-US" sz="1400">
                  <a:solidFill>
                    <a:schemeClr val="bg1"/>
                  </a:solidFill>
                </a:rPr>
                <a:t>的前面，要用地址符</a:t>
              </a:r>
              <a:r>
                <a:rPr lang="en-US" altLang="zh-CN" sz="1400" b="1">
                  <a:solidFill>
                    <a:srgbClr val="FFFF00"/>
                  </a:solidFill>
                </a:rPr>
                <a:t>&amp;</a:t>
              </a:r>
              <a:r>
                <a:rPr lang="zh-CN" altLang="en-US" sz="140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endParaRPr lang="en-US" altLang="zh-CN" sz="1400">
                <a:solidFill>
                  <a:schemeClr val="bg1"/>
                </a:solidFill>
              </a:endParaRPr>
            </a:p>
            <a:p>
              <a:r>
                <a:rPr lang="zh-CN" altLang="en-US" sz="1400">
                  <a:solidFill>
                    <a:schemeClr val="bg1"/>
                  </a:solidFill>
                </a:rPr>
                <a:t>双引号内用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endParaRPr lang="zh-CN" altLang="en-US" sz="1400">
                <a:solidFill>
                  <a:schemeClr val="bg1"/>
                </a:solidFill>
              </a:endParaRPr>
            </a:p>
            <a:p>
              <a:r>
                <a:rPr lang="zh-CN" altLang="en-US" sz="1400">
                  <a:solidFill>
                    <a:schemeClr val="bg1"/>
                  </a:solidFill>
                </a:rPr>
                <a:t>格式声明为“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a:solidFill>
                    <a:schemeClr val="bg1"/>
                  </a:solidFill>
                </a:rPr>
                <a:t>，要求输入</a:t>
              </a:r>
              <a:r>
                <a:rPr lang="en-US" altLang="zh-CN" sz="1400">
                  <a:solidFill>
                    <a:schemeClr val="bg1"/>
                  </a:solidFill>
                </a:rPr>
                <a:t>3</a:t>
              </a:r>
              <a:r>
                <a:rPr lang="zh-CN" altLang="en-US" sz="1400">
                  <a:solidFill>
                    <a:schemeClr val="bg1"/>
                  </a:solidFill>
                </a:rPr>
                <a:t>个双精度实数。程序运行时，输入“</a:t>
              </a:r>
              <a:r>
                <a:rPr lang="en-US" altLang="zh-CN" sz="1400">
                  <a:solidFill>
                    <a:schemeClr val="bg1"/>
                  </a:solidFill>
                </a:rPr>
                <a:t>1 3 2”</a:t>
              </a:r>
              <a:r>
                <a:rPr lang="zh-CN" altLang="en-US" sz="1400">
                  <a:solidFill>
                    <a:schemeClr val="bg1"/>
                  </a:solidFill>
                </a:rPr>
                <a:t>，两个数之间用空格分开。输入的虽是整数，但由于指定用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endParaRPr lang="zh-CN" altLang="en-US" sz="1400">
                <a:solidFill>
                  <a:schemeClr val="bg1"/>
                </a:solidFill>
              </a:endParaRPr>
            </a:p>
          </p:txBody>
        </p:sp>
      </p:grpSp>
      <p:pic>
        <p:nvPicPr>
          <p:cNvPr id="2" name="图片 1"/>
          <p:cNvPicPr>
            <a:picLocks noChangeAspect="1"/>
          </p:cNvPicPr>
          <p:nvPr/>
        </p:nvPicPr>
        <p:blipFill>
          <a:blip r:embed="rId3" cstate="print"/>
          <a:stretch>
            <a:fillRect/>
          </a:stretch>
        </p:blipFill>
        <p:spPr>
          <a:xfrm>
            <a:off x="5513775" y="3050781"/>
            <a:ext cx="3552825" cy="1152525"/>
          </a:xfrm>
          <a:prstGeom prst="rect">
            <a:avLst/>
          </a:prstGeom>
        </p:spPr>
      </p:pic>
      <p:grpSp>
        <p:nvGrpSpPr>
          <p:cNvPr id="21" name="组合 20"/>
          <p:cNvGrpSpPr/>
          <p:nvPr/>
        </p:nvGrpSpPr>
        <p:grpSpPr>
          <a:xfrm>
            <a:off x="3456183"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a:solidFill>
                    <a:schemeClr val="bg1"/>
                  </a:solidFill>
                </a:rPr>
                <a:t>在</a:t>
              </a:r>
              <a:r>
                <a:rPr lang="en-US" altLang="zh-CN" sz="1400" err="1">
                  <a:solidFill>
                    <a:schemeClr val="bg1"/>
                  </a:solidFill>
                </a:rPr>
                <a:t>printf</a:t>
              </a:r>
              <a:r>
                <a:rPr lang="zh-CN" altLang="en-US" sz="1400">
                  <a:solidFill>
                    <a:schemeClr val="bg1"/>
                  </a:solidFill>
                </a:rPr>
                <a:t>函数中，在格式符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列。优点：</a:t>
              </a:r>
              <a:endParaRPr lang="en-US" altLang="zh-CN" sz="1400">
                <a:solidFill>
                  <a:schemeClr val="bg1"/>
                </a:solidFill>
              </a:endParaRPr>
            </a:p>
            <a:p>
              <a:r>
                <a:rPr lang="en-US" altLang="zh-CN" sz="1400">
                  <a:solidFill>
                    <a:schemeClr val="bg1"/>
                  </a:solidFill>
                </a:rPr>
                <a:t>①</a:t>
              </a:r>
              <a:r>
                <a:rPr lang="zh-CN" altLang="en-US" sz="1400">
                  <a:solidFill>
                    <a:schemeClr val="bg1"/>
                  </a:solidFill>
                </a:rPr>
                <a:t>可以根据实际需要来输出小数的位数；</a:t>
              </a:r>
              <a:endParaRPr lang="en-US" altLang="zh-CN" sz="1400">
                <a:solidFill>
                  <a:schemeClr val="bg1"/>
                </a:solidFill>
              </a:endParaRPr>
            </a:p>
            <a:p>
              <a:r>
                <a:rPr lang="zh-CN" altLang="en-US" sz="1400">
                  <a:solidFill>
                    <a:schemeClr val="bg1"/>
                  </a:solidFill>
                </a:rPr>
                <a:t>②如果输出多个数据，可使输出数据整齐美观。</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1"/>
            </p:custDataLst>
          </p:nvPr>
        </p:nvSpPr>
        <p:spPr>
          <a:xfrm>
            <a:off x="111642" y="210528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2"/>
            </p:custDataLst>
          </p:nvPr>
        </p:nvCxnSpPr>
        <p:spPr>
          <a:xfrm>
            <a:off x="537227" y="210527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3"/>
            </p:custDataLst>
          </p:nvPr>
        </p:nvSpPr>
        <p:spPr bwMode="auto">
          <a:xfrm>
            <a:off x="1140745" y="2193421"/>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dirty="0">
                <a:latin typeface="+mn-lt"/>
                <a:ea typeface="+mn-ea"/>
              </a:rPr>
              <a:t>输入输出是以计算机主机为主体而言的</a:t>
            </a:r>
            <a:endParaRPr lang="zh-CN" altLang="en-US" b="1" dirty="0">
              <a:latin typeface="+mn-lt"/>
              <a:ea typeface="+mn-ea"/>
            </a:endParaRPr>
          </a:p>
        </p:txBody>
      </p:sp>
      <p:cxnSp>
        <p:nvCxnSpPr>
          <p:cNvPr id="9" name="MH_Other_3"/>
          <p:cNvCxnSpPr/>
          <p:nvPr>
            <p:custDataLst>
              <p:tags r:id="rId4"/>
            </p:custDataLst>
          </p:nvPr>
        </p:nvCxnSpPr>
        <p:spPr>
          <a:xfrm>
            <a:off x="3317675" y="210521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5"/>
            </p:custDataLst>
          </p:nvPr>
        </p:nvSpPr>
        <p:spPr>
          <a:xfrm>
            <a:off x="766824" y="1926722"/>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anose="020B0A04020102020204" pitchFamily="34" charset="0"/>
                <a:ea typeface="微软雅黑" panose="020B0503020204020204" pitchFamily="34" charset="-122"/>
              </a:rPr>
              <a:t>1</a:t>
            </a:r>
            <a:endParaRPr lang="zh-CN" altLang="en-US" sz="4050">
              <a:solidFill>
                <a:schemeClr val="accent1"/>
              </a:solidFill>
              <a:latin typeface="Arial Black" panose="020B0A04020102020204" pitchFamily="34" charset="0"/>
              <a:ea typeface="微软雅黑" panose="020B0503020204020204" pitchFamily="34" charset="-122"/>
            </a:endParaRPr>
          </a:p>
        </p:txBody>
      </p:sp>
      <p:sp>
        <p:nvSpPr>
          <p:cNvPr id="3080" name="MH_SubTitle_2"/>
          <p:cNvSpPr txBox="1">
            <a:spLocks noChangeArrowheads="1"/>
          </p:cNvSpPr>
          <p:nvPr>
            <p:custDataLst>
              <p:tags r:id="rId6"/>
            </p:custDataLst>
          </p:nvPr>
        </p:nvSpPr>
        <p:spPr bwMode="auto">
          <a:xfrm>
            <a:off x="3481174" y="2561742"/>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dirty="0">
                <a:latin typeface="+mn-lt"/>
                <a:ea typeface="+mn-ea"/>
              </a:rPr>
              <a:t>C</a:t>
            </a:r>
            <a:r>
              <a:rPr lang="zh-CN" altLang="en-US" b="1" dirty="0">
                <a:latin typeface="+mn-lt"/>
                <a:ea typeface="+mn-ea"/>
              </a:rPr>
              <a:t>语言本身不提供输入输出语句</a:t>
            </a:r>
            <a:endParaRPr lang="zh-CN" altLang="en-US" b="1" dirty="0">
              <a:latin typeface="+mn-lt"/>
              <a:ea typeface="+mn-ea"/>
            </a:endParaRPr>
          </a:p>
        </p:txBody>
      </p:sp>
      <p:sp>
        <p:nvSpPr>
          <p:cNvPr id="5129" name="MH_Text_2"/>
          <p:cNvSpPr txBox="1">
            <a:spLocks noChangeArrowheads="1"/>
          </p:cNvSpPr>
          <p:nvPr>
            <p:custDataLst>
              <p:tags r:id="rId7"/>
            </p:custDataLst>
          </p:nvPr>
        </p:nvSpPr>
        <p:spPr bwMode="auto">
          <a:xfrm>
            <a:off x="3433979" y="3411904"/>
            <a:ext cx="1991191"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65000"/>
                    <a:lumOff val="35000"/>
                  </a:schemeClr>
                </a:solidFill>
                <a:latin typeface="+mn-lt"/>
                <a:ea typeface="+mn-ea"/>
              </a:rPr>
              <a:t>输入和输出操作是由</a:t>
            </a:r>
            <a:r>
              <a:rPr lang="en-US" altLang="zh-CN" sz="1600" dirty="0">
                <a:solidFill>
                  <a:schemeClr val="tx1">
                    <a:lumMod val="65000"/>
                    <a:lumOff val="35000"/>
                  </a:schemeClr>
                </a:solidFill>
                <a:latin typeface="+mn-lt"/>
                <a:ea typeface="+mn-ea"/>
              </a:rPr>
              <a:t>C</a:t>
            </a:r>
            <a:r>
              <a:rPr lang="zh-CN" altLang="en-US" sz="1600" dirty="0">
                <a:solidFill>
                  <a:schemeClr val="tx1">
                    <a:lumMod val="65000"/>
                    <a:lumOff val="35000"/>
                  </a:schemeClr>
                </a:solidFill>
                <a:latin typeface="+mn-lt"/>
                <a:ea typeface="+mn-ea"/>
              </a:rPr>
              <a:t>标准函数库中的函数来实现的。</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优点：</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简化编译系统简化</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增强通用性和可移植性</a:t>
            </a:r>
            <a:endParaRPr lang="en-US" altLang="zh-CN" sz="1600" dirty="0">
              <a:solidFill>
                <a:schemeClr val="tx1">
                  <a:lumMod val="65000"/>
                  <a:lumOff val="35000"/>
                </a:schemeClr>
              </a:solidFill>
              <a:latin typeface="+mn-lt"/>
              <a:ea typeface="+mn-ea"/>
            </a:endParaRPr>
          </a:p>
        </p:txBody>
      </p:sp>
      <p:cxnSp>
        <p:nvCxnSpPr>
          <p:cNvPr id="22" name="MH_Other_5"/>
          <p:cNvCxnSpPr/>
          <p:nvPr>
            <p:custDataLst>
              <p:tags r:id="rId8"/>
            </p:custDataLst>
          </p:nvPr>
        </p:nvCxnSpPr>
        <p:spPr>
          <a:xfrm>
            <a:off x="5642200" y="221874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9"/>
            </p:custDataLst>
          </p:nvPr>
        </p:nvSpPr>
        <p:spPr>
          <a:xfrm>
            <a:off x="3543724" y="1895400"/>
            <a:ext cx="344488" cy="600075"/>
          </a:xfrm>
          <a:prstGeom prst="rect">
            <a:avLst/>
          </a:prstGeom>
          <a:noFill/>
        </p:spPr>
        <p:txBody>
          <a:bodyPr wrap="none" lIns="0" tIns="0" rIns="0" bIns="0" anchor="b"/>
          <a:lstStyle/>
          <a:p>
            <a:pPr algn="r">
              <a:defRPr/>
            </a:pPr>
            <a:r>
              <a:rPr lang="en-US" altLang="zh-CN" sz="4050" dirty="0">
                <a:solidFill>
                  <a:schemeClr val="accent1"/>
                </a:solidFill>
                <a:latin typeface="Arial Black" panose="020B0A04020102020204" pitchFamily="34" charset="0"/>
                <a:ea typeface="微软雅黑" panose="020B0503020204020204" pitchFamily="34" charset="-122"/>
              </a:rPr>
              <a:t>2</a:t>
            </a:r>
            <a:endParaRPr lang="zh-CN" altLang="en-US" sz="4050" dirty="0">
              <a:solidFill>
                <a:schemeClr val="accent1"/>
              </a:solidFill>
              <a:latin typeface="Arial Black" panose="020B0A04020102020204" pitchFamily="34" charset="0"/>
              <a:ea typeface="微软雅黑" panose="020B0503020204020204" pitchFamily="34" charset="-122"/>
            </a:endParaRPr>
          </a:p>
        </p:txBody>
      </p:sp>
      <p:sp>
        <p:nvSpPr>
          <p:cNvPr id="3084" name="MH_SubTitle_3"/>
          <p:cNvSpPr txBox="1">
            <a:spLocks noChangeArrowheads="1"/>
          </p:cNvSpPr>
          <p:nvPr>
            <p:custDataLst>
              <p:tags r:id="rId10"/>
            </p:custDataLst>
          </p:nvPr>
        </p:nvSpPr>
        <p:spPr bwMode="auto">
          <a:xfrm>
            <a:off x="5959779" y="2352986"/>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把有关头文件放在本程序中</a:t>
            </a:r>
            <a:endParaRPr lang="zh-CN" altLang="en-US" b="1">
              <a:latin typeface="+mn-lt"/>
              <a:ea typeface="+mn-ea"/>
            </a:endParaRPr>
          </a:p>
        </p:txBody>
      </p:sp>
      <p:sp>
        <p:nvSpPr>
          <p:cNvPr id="5133" name="MH_Text_3"/>
          <p:cNvSpPr txBox="1">
            <a:spLocks noChangeArrowheads="1"/>
          </p:cNvSpPr>
          <p:nvPr>
            <p:custDataLst>
              <p:tags r:id="rId11"/>
            </p:custDataLst>
          </p:nvPr>
        </p:nvSpPr>
        <p:spPr bwMode="auto">
          <a:xfrm>
            <a:off x="6338774" y="3047795"/>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a:solidFill>
                  <a:schemeClr val="accent1"/>
                </a:solidFill>
                <a:latin typeface="+mn-lt"/>
                <a:ea typeface="+mn-ea"/>
              </a:rPr>
              <a:t>#include&lt;</a:t>
            </a:r>
            <a:r>
              <a:rPr lang="en-US" altLang="zh-CN" sz="1600" b="1" err="1">
                <a:solidFill>
                  <a:schemeClr val="accent1"/>
                </a:solidFill>
                <a:latin typeface="+mn-lt"/>
                <a:ea typeface="+mn-ea"/>
              </a:rPr>
              <a:t>stdio.h</a:t>
            </a:r>
            <a:r>
              <a:rPr lang="en-US" altLang="zh-CN" sz="1600" b="1">
                <a:solidFill>
                  <a:schemeClr val="accent1"/>
                </a:solidFill>
                <a:latin typeface="+mn-lt"/>
                <a:ea typeface="+mn-ea"/>
              </a:rPr>
              <a:t>&gt;</a:t>
            </a:r>
            <a:endParaRPr lang="en-US" altLang="zh-CN" sz="1600" b="1">
              <a:solidFill>
                <a:schemeClr val="accent1"/>
              </a:solidFill>
              <a:latin typeface="+mn-lt"/>
              <a:ea typeface="+mn-ea"/>
            </a:endParaRPr>
          </a:p>
        </p:txBody>
      </p:sp>
      <p:sp>
        <p:nvSpPr>
          <p:cNvPr id="27" name="MH_Other_7"/>
          <p:cNvSpPr txBox="1"/>
          <p:nvPr>
            <p:custDataLst>
              <p:tags r:id="rId12"/>
            </p:custDataLst>
          </p:nvPr>
        </p:nvSpPr>
        <p:spPr>
          <a:xfrm>
            <a:off x="5615291" y="1852800"/>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anose="020B0A04020102020204" pitchFamily="34" charset="0"/>
                <a:ea typeface="微软雅黑" panose="020B0503020204020204" pitchFamily="34" charset="-122"/>
              </a:rPr>
              <a:t>3</a:t>
            </a:r>
            <a:endParaRPr lang="zh-CN" altLang="en-US" sz="4050">
              <a:solidFill>
                <a:schemeClr val="accent1"/>
              </a:solidFill>
              <a:latin typeface="Arial Black" panose="020B0A04020102020204" pitchFamily="34" charset="0"/>
              <a:ea typeface="微软雅黑" panose="020B0503020204020204" pitchFamily="34" charset="-122"/>
            </a:endParaRPr>
          </a:p>
        </p:txBody>
      </p:sp>
      <p:sp>
        <p:nvSpPr>
          <p:cNvPr id="3088" name="MH_PageTitle"/>
          <p:cNvSpPr>
            <a:spLocks noGrp="1"/>
          </p:cNvSpPr>
          <p:nvPr>
            <p:ph type="title"/>
            <p:custDataLst>
              <p:tags r:id="rId13"/>
            </p:custDataLst>
          </p:nvPr>
        </p:nvSpPr>
        <p:spPr>
          <a:xfrm>
            <a:off x="628650" y="365126"/>
            <a:ext cx="7886700" cy="1325563"/>
          </a:xfrm>
        </p:spPr>
        <p:txBody>
          <a:bodyPr/>
          <a:lstStyle/>
          <a:p>
            <a:pPr eaLnBrk="1" hangingPunct="1"/>
            <a:r>
              <a:rPr lang="zh-CN" altLang="en-US"/>
              <a:t>有关输入输出的概念</a:t>
            </a:r>
            <a:endParaRPr lang="zh-CN" altLang="en-US"/>
          </a:p>
        </p:txBody>
      </p:sp>
      <p:grpSp>
        <p:nvGrpSpPr>
          <p:cNvPr id="15" name="组合 14"/>
          <p:cNvGrpSpPr/>
          <p:nvPr/>
        </p:nvGrpSpPr>
        <p:grpSpPr>
          <a:xfrm>
            <a:off x="1059424" y="3338996"/>
            <a:ext cx="2102855" cy="1766606"/>
            <a:chOff x="1894068" y="2664331"/>
            <a:chExt cx="2102855" cy="1766606"/>
          </a:xfrm>
        </p:grpSpPr>
        <p:sp>
          <p:nvSpPr>
            <p:cNvPr id="25" name="KSO_Shape"/>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4" cstate="print">
              <a:duotone>
                <a:prstClr val="black"/>
                <a:schemeClr val="bg1">
                  <a:lumMod val="75000"/>
                  <a:tint val="45000"/>
                  <a:satMod val="400000"/>
                </a:schemeClr>
              </a:duotone>
            </a:blip>
            <a:srcRect r="30915"/>
            <a:stretch>
              <a:fillRect/>
            </a:stretch>
          </p:blipFill>
          <p:spPr>
            <a:xfrm>
              <a:off x="3292860" y="2664331"/>
              <a:ext cx="642432" cy="644700"/>
            </a:xfrm>
            <a:prstGeom prst="rect">
              <a:avLst/>
            </a:prstGeom>
          </p:spPr>
        </p:pic>
        <p:pic>
          <p:nvPicPr>
            <p:cNvPr id="26" name="图片 25"/>
            <p:cNvPicPr>
              <a:picLocks noChangeAspect="1"/>
            </p:cNvPicPr>
            <p:nvPr/>
          </p:nvPicPr>
          <p:blipFill rotWithShape="1">
            <a:blip r:embed="rId14" cstate="print">
              <a:duotone>
                <a:prstClr val="black"/>
                <a:schemeClr val="bg1">
                  <a:lumMod val="75000"/>
                  <a:tint val="45000"/>
                  <a:satMod val="400000"/>
                </a:schemeClr>
              </a:duotone>
            </a:blip>
            <a:srcRect l="68908"/>
            <a:stretch>
              <a:fillRect/>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a:t>输入</a:t>
              </a:r>
              <a:endParaRPr lang="zh-CN" altLang="en-US" sz="1600"/>
            </a:p>
          </p:txBody>
        </p:sp>
      </p:grpSp>
      <p:sp>
        <p:nvSpPr>
          <p:cNvPr id="40" name="MH_Desc_1"/>
          <p:cNvSpPr/>
          <p:nvPr>
            <p:custDataLst>
              <p:tags r:id="rId15"/>
            </p:custDataLst>
          </p:nvPr>
        </p:nvSpPr>
        <p:spPr>
          <a:xfrm>
            <a:off x="5959779" y="352576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a:solidFill>
                  <a:schemeClr val="tx1"/>
                </a:solidFill>
              </a:rPr>
              <a:t>#include</a:t>
            </a:r>
            <a:r>
              <a:rPr lang="zh-CN" altLang="en-US" sz="1400">
                <a:solidFill>
                  <a:schemeClr val="tx1"/>
                </a:solidFill>
              </a:rPr>
              <a:t>指令说明</a:t>
            </a:r>
            <a:endParaRPr lang="en-US" altLang="zh-CN" sz="1400">
              <a:solidFill>
                <a:schemeClr val="tx1"/>
              </a:solidFill>
            </a:endParaRPr>
          </a:p>
          <a:p>
            <a:pPr algn="just">
              <a:spcBef>
                <a:spcPts val="600"/>
              </a:spcBef>
              <a:spcAft>
                <a:spcPts val="600"/>
              </a:spcAft>
              <a:defRPr/>
            </a:pPr>
            <a:r>
              <a:rPr lang="zh-CN" altLang="en-US" sz="1400">
                <a:solidFill>
                  <a:schemeClr val="tx1"/>
                </a:solidFill>
              </a:rPr>
              <a:t>三种形式：</a:t>
            </a:r>
            <a:endParaRPr lang="en-US" altLang="zh-CN" sz="1400">
              <a:solidFill>
                <a:schemeClr val="tx1"/>
              </a:solidFill>
            </a:endParaRPr>
          </a:p>
          <a:p>
            <a:pPr marL="0" lvl="1"/>
            <a:r>
              <a:rPr lang="zh-CN" altLang="en-US" sz="1400">
                <a:solidFill>
                  <a:schemeClr val="tx1"/>
                </a:solidFill>
              </a:rPr>
              <a:t>#</a:t>
            </a:r>
            <a:r>
              <a:rPr lang="en-US" altLang="zh-CN" sz="1400">
                <a:solidFill>
                  <a:schemeClr val="tx1"/>
                </a:solidFill>
              </a:rPr>
              <a:t>include "c:\cpp\include\myfile.h"</a:t>
            </a:r>
            <a:r>
              <a:rPr lang="zh-CN" altLang="en-US" sz="1400">
                <a:solidFill>
                  <a:schemeClr val="accent1"/>
                </a:solidFill>
                <a:sym typeface="Wingdings 2" panose="05020102010507070707"/>
              </a:rPr>
              <a:t> </a:t>
            </a:r>
            <a:r>
              <a:rPr lang="en-US" altLang="zh-CN" sz="1400">
                <a:solidFill>
                  <a:schemeClr val="tx1"/>
                </a:solidFill>
              </a:rPr>
              <a:t> </a:t>
            </a:r>
            <a:endParaRPr lang="zh-CN" altLang="en-US" sz="1400">
              <a:solidFill>
                <a:schemeClr val="tx1"/>
              </a:solidFill>
            </a:endParaRPr>
          </a:p>
          <a:p>
            <a:pPr marL="0" lvl="1"/>
            <a:r>
              <a:rPr lang="zh-CN" altLang="en-US" sz="1400">
                <a:solidFill>
                  <a:schemeClr val="tx1"/>
                </a:solidFill>
              </a:rPr>
              <a:t>#</a:t>
            </a:r>
            <a:r>
              <a:rPr lang="en-US" altLang="zh-CN" sz="1400">
                <a:solidFill>
                  <a:schemeClr val="tx1"/>
                </a:solidFill>
              </a:rPr>
              <a:t>include "</a:t>
            </a:r>
            <a:r>
              <a:rPr lang="en-US" altLang="zh-CN" sz="1400" err="1">
                <a:solidFill>
                  <a:schemeClr val="tx1"/>
                </a:solidFill>
              </a:rPr>
              <a:t>myfile.h</a:t>
            </a:r>
            <a:r>
              <a:rPr lang="en-US" altLang="zh-CN" sz="1400">
                <a:solidFill>
                  <a:schemeClr val="tx1"/>
                </a:solidFill>
              </a:rPr>
              <a:t>“</a:t>
            </a:r>
            <a:r>
              <a:rPr lang="zh-CN" altLang="en-US" sz="1400">
                <a:solidFill>
                  <a:schemeClr val="accent1"/>
                </a:solidFill>
                <a:sym typeface="Wingdings 2" panose="05020102010507070707"/>
              </a:rPr>
              <a:t> </a:t>
            </a:r>
            <a:endParaRPr lang="en-US" altLang="zh-CN" sz="1400">
              <a:solidFill>
                <a:schemeClr val="tx1"/>
              </a:solidFill>
            </a:endParaRPr>
          </a:p>
          <a:p>
            <a:pPr marL="0" lvl="1"/>
            <a:r>
              <a:rPr lang="zh-CN" altLang="en-US" sz="140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a:solidFill>
                  <a:schemeClr val="tx1"/>
                </a:solidFill>
              </a:rPr>
              <a:t>&gt;</a:t>
            </a:r>
            <a:r>
              <a:rPr lang="zh-CN" altLang="en-US" sz="1400">
                <a:solidFill>
                  <a:schemeClr val="accent1"/>
                </a:solidFill>
                <a:sym typeface="Wingdings 2" panose="05020102010507070707"/>
              </a:rPr>
              <a:t> </a:t>
            </a:r>
            <a:endParaRPr lang="en-US" altLang="zh-CN" sz="1400">
              <a:solidFill>
                <a:schemeClr val="tx1"/>
              </a:solidFill>
            </a:endParaRPr>
          </a:p>
          <a:p>
            <a:pPr marL="0" lvl="1"/>
            <a:endParaRPr lang="en-US" altLang="zh-CN" sz="1400">
              <a:solidFill>
                <a:schemeClr val="tx1"/>
              </a:solidFill>
            </a:endParaRPr>
          </a:p>
          <a:p>
            <a:pPr marL="0" lvl="1"/>
            <a:r>
              <a:rPr lang="zh-CN" altLang="en-US" sz="1400">
                <a:solidFill>
                  <a:schemeClr val="accent1"/>
                </a:solidFill>
                <a:sym typeface="Wingdings 2" panose="05020102010507070707"/>
              </a:rPr>
              <a:t></a:t>
            </a:r>
            <a:r>
              <a:rPr lang="zh-CN" altLang="en-US" sz="1400">
                <a:solidFill>
                  <a:schemeClr val="tx1"/>
                </a:solidFill>
              </a:rPr>
              <a:t>按指定路径查找文件</a:t>
            </a:r>
            <a:endParaRPr lang="en-US" altLang="zh-CN" sz="1400">
              <a:solidFill>
                <a:schemeClr val="tx1"/>
              </a:solidFill>
            </a:endParaRPr>
          </a:p>
          <a:p>
            <a:pPr marL="0" lvl="1"/>
            <a:r>
              <a:rPr lang="zh-CN" altLang="en-US" sz="1400">
                <a:solidFill>
                  <a:schemeClr val="accent1"/>
                </a:solidFill>
                <a:sym typeface="Wingdings 2" panose="05020102010507070707"/>
              </a:rPr>
              <a:t></a:t>
            </a:r>
            <a:r>
              <a:rPr lang="zh-CN" altLang="en-US" sz="1400">
                <a:solidFill>
                  <a:schemeClr val="tx1"/>
                </a:solidFill>
              </a:rPr>
              <a:t>源程序文件所在目录</a:t>
            </a:r>
            <a:endParaRPr lang="zh-CN" altLang="en-US" sz="1400">
              <a:solidFill>
                <a:schemeClr val="tx1"/>
              </a:solidFill>
            </a:endParaRPr>
          </a:p>
          <a:p>
            <a:pPr marL="0" lvl="1"/>
            <a:r>
              <a:rPr lang="zh-CN" altLang="en-US" sz="1400">
                <a:solidFill>
                  <a:schemeClr val="accent1"/>
                </a:solidFill>
                <a:sym typeface="Wingdings 2" panose="05020102010507070707"/>
              </a:rPr>
              <a:t></a:t>
            </a:r>
            <a:r>
              <a:rPr lang="en-US" altLang="zh-CN" sz="140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a:solidFill>
                  <a:schemeClr val="tx1"/>
                </a:solidFill>
              </a:rPr>
              <a:t>目录</a:t>
            </a:r>
            <a:endParaRPr lang="zh-CN" altLang="en-US" sz="1400">
              <a:solidFill>
                <a:schemeClr val="tx1"/>
              </a:solidFill>
            </a:endParaRPr>
          </a:p>
        </p:txBody>
      </p:sp>
    </p:spTree>
    <p:custDataLst>
      <p:tags r:id="rId16"/>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508001"/>
            <a:ext cx="5922104" cy="1325563"/>
          </a:xfrm>
        </p:spPr>
        <p:txBody>
          <a:bodyPr/>
          <a:lstStyle/>
          <a:p>
            <a:r>
              <a:rPr lang="en-US" altLang="zh-CN" err="1"/>
              <a:t>printf</a:t>
            </a:r>
            <a:r>
              <a:rPr lang="zh-CN" altLang="en-US"/>
              <a:t>函数</a:t>
            </a:r>
            <a:endParaRPr lang="zh-CN" altLang="en-US"/>
          </a:p>
        </p:txBody>
      </p:sp>
      <p:sp>
        <p:nvSpPr>
          <p:cNvPr id="3" name="内容占位符 2"/>
          <p:cNvSpPr>
            <a:spLocks noGrp="1"/>
          </p:cNvSpPr>
          <p:nvPr>
            <p:ph idx="1"/>
          </p:nvPr>
        </p:nvSpPr>
        <p:spPr>
          <a:xfrm>
            <a:off x="23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用来向终端（或系统隐含指定的输出设备）输出若干个任意类型的数据。</a:t>
            </a:r>
            <a:endParaRPr lang="zh-CN" altLang="en-US" sz="2000">
              <a:solidFill>
                <a:schemeClr val="tx1">
                  <a:lumMod val="65000"/>
                  <a:lumOff val="35000"/>
                </a:schemeClr>
              </a:solidFill>
            </a:endParaRPr>
          </a:p>
        </p:txBody>
      </p:sp>
      <p:sp>
        <p:nvSpPr>
          <p:cNvPr id="4" name="矩形 3"/>
          <p:cNvSpPr/>
          <p:nvPr/>
        </p:nvSpPr>
        <p:spPr>
          <a:xfrm>
            <a:off x="112644" y="198161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endParaRPr lang="zh-CN" altLang="en-US" b="1"/>
          </a:p>
        </p:txBody>
      </p:sp>
      <p:grpSp>
        <p:nvGrpSpPr>
          <p:cNvPr id="14" name="组合 13"/>
          <p:cNvGrpSpPr/>
          <p:nvPr/>
        </p:nvGrpSpPr>
        <p:grpSpPr>
          <a:xfrm>
            <a:off x="5089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noProof="1"/>
                <a:t>printf("i=%d,c=%c\n", i, c )</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endParaRPr lang="zh-CN" altLang="en-US" sz="1400" spc="-50"/>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a:t>格式控制 </a:t>
              </a:r>
              <a:r>
                <a:rPr lang="en-US" altLang="zh-CN" sz="1400"/>
                <a:t>	</a:t>
              </a:r>
              <a:r>
                <a:rPr lang="zh-CN" altLang="en-US" sz="1400" spc="-50"/>
                <a:t>输出列表</a:t>
              </a:r>
              <a:endParaRPr lang="zh-CN" altLang="en-US" sz="1400" spc="-50"/>
            </a:p>
          </p:txBody>
        </p:sp>
      </p:grpSp>
      <p:sp>
        <p:nvSpPr>
          <p:cNvPr id="15" name="MH_Desc_1"/>
          <p:cNvSpPr/>
          <p:nvPr>
            <p:custDataLst>
              <p:tags r:id="rId1"/>
            </p:custDataLst>
          </p:nvPr>
        </p:nvSpPr>
        <p:spPr>
          <a:xfrm>
            <a:off x="112644" y="2764045"/>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”是用双引号括起来的一个字符串，称为格式控制字符串，简称格式字符串。包括：</a:t>
            </a:r>
            <a:r>
              <a:rPr lang="en-US" altLang="zh-CN" sz="1400">
                <a:solidFill>
                  <a:schemeClr val="tx1"/>
                </a:solidFill>
              </a:rPr>
              <a:t> </a:t>
            </a:r>
            <a:endParaRPr lang="en-US" altLang="zh-CN" sz="1400">
              <a:solidFill>
                <a:schemeClr val="tx1"/>
              </a:solidFill>
            </a:endParaRP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。格式声明由“</a:t>
            </a:r>
            <a:r>
              <a:rPr lang="en-US" altLang="zh-CN" sz="1400">
                <a:solidFill>
                  <a:schemeClr val="tx1"/>
                </a:solidFill>
              </a:rPr>
              <a:t>%</a:t>
            </a:r>
            <a:r>
              <a:rPr lang="zh-CN" altLang="en-US" sz="1400">
                <a:solidFill>
                  <a:schemeClr val="tx1"/>
                </a:solidFill>
              </a:rPr>
              <a:t>”和格式字符组成。作用是将输出的数据转换为指定的格式后输出。</a:t>
            </a:r>
            <a:endParaRPr lang="zh-CN" altLang="en-US" sz="1400">
              <a:solidFill>
                <a:schemeClr val="tx1"/>
              </a:solidFill>
            </a:endParaRP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endParaRPr lang="zh-CN" altLang="en-US" sz="140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7043"/>
            <a:ext cx="4792730" cy="1325563"/>
          </a:xfrm>
        </p:spPr>
        <p:txBody>
          <a:bodyPr/>
          <a:lstStyle/>
          <a:p>
            <a:r>
              <a:rPr lang="en-US" altLang="zh-CN" dirty="0" err="1"/>
              <a:t>printf</a:t>
            </a:r>
            <a:r>
              <a:rPr lang="zh-CN" altLang="en-US" dirty="0"/>
              <a:t>函数</a:t>
            </a:r>
            <a:r>
              <a:rPr lang="en-US" altLang="zh-CN" dirty="0"/>
              <a:t>——</a:t>
            </a:r>
            <a:r>
              <a:rPr lang="zh-CN" altLang="en-US" dirty="0"/>
              <a:t>格式声明</a:t>
            </a:r>
            <a:endParaRPr lang="zh-CN" altLang="en-US" dirty="0"/>
          </a:p>
        </p:txBody>
      </p:sp>
      <p:sp>
        <p:nvSpPr>
          <p:cNvPr id="4" name="矩形 3"/>
          <p:cNvSpPr/>
          <p:nvPr/>
        </p:nvSpPr>
        <p:spPr>
          <a:xfrm>
            <a:off x="201474" y="145090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endParaRPr lang="zh-CN" altLang="en-US" b="1"/>
          </a:p>
        </p:txBody>
      </p:sp>
      <p:graphicFrame>
        <p:nvGraphicFramePr>
          <p:cNvPr id="16" name="表格 15"/>
          <p:cNvGraphicFramePr>
            <a:graphicFrameLocks noGrp="1"/>
          </p:cNvGraphicFramePr>
          <p:nvPr/>
        </p:nvGraphicFramePr>
        <p:xfrm>
          <a:off x="4998969" y="219072"/>
          <a:ext cx="4128515" cy="4920480"/>
        </p:xfrm>
        <a:graphic>
          <a:graphicData uri="http://schemas.openxmlformats.org/drawingml/2006/table">
            <a:tbl>
              <a:tblPr firstRow="1" firstCol="1">
                <a:tableStyleId>{21E4AEA4-8DFA-4A89-87EB-49C32662AFE0}</a:tableStyleId>
              </a:tblPr>
              <a:tblGrid>
                <a:gridCol w="486028"/>
                <a:gridCol w="3642487"/>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以带符号的十进制形式输出整数（正数不输出符号）</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以八进制无符号形式输出整数（不输出前导符０）</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以十六进制无符号形式输出整数（不输出前导符</a:t>
                      </a:r>
                      <a:r>
                        <a:rPr lang="en-US" altLang="zh-CN" sz="1400" b="0" kern="100">
                          <a:latin typeface="+mn-ea"/>
                          <a:ea typeface="+mn-ea"/>
                        </a:rPr>
                        <a:t>0x</a:t>
                      </a:r>
                      <a:r>
                        <a:rPr lang="zh-CN" altLang="en-US" sz="1400" b="0" kern="100">
                          <a:latin typeface="+mn-ea"/>
                          <a:ea typeface="+mn-ea"/>
                        </a:rPr>
                        <a:t>），用</a:t>
                      </a:r>
                      <a:r>
                        <a:rPr lang="en-US" altLang="zh-CN" sz="1400" b="0" kern="100">
                          <a:latin typeface="+mn-ea"/>
                          <a:ea typeface="+mn-ea"/>
                        </a:rPr>
                        <a:t>x</a:t>
                      </a:r>
                      <a:r>
                        <a:rPr lang="zh-CN" altLang="en-US" sz="1400" b="0" kern="100">
                          <a:latin typeface="+mn-ea"/>
                          <a:ea typeface="+mn-ea"/>
                        </a:rPr>
                        <a:t>则输出十六进制数的</a:t>
                      </a:r>
                      <a:r>
                        <a:rPr lang="en-US" altLang="zh-CN" sz="1400" b="0" kern="100">
                          <a:latin typeface="+mn-ea"/>
                          <a:ea typeface="+mn-ea"/>
                        </a:rPr>
                        <a:t>a</a:t>
                      </a:r>
                      <a:r>
                        <a:rPr lang="zh-CN" altLang="en-US" sz="1400" b="0" kern="100">
                          <a:latin typeface="+mn-ea"/>
                          <a:ea typeface="+mn-ea"/>
                        </a:rPr>
                        <a:t>～</a:t>
                      </a:r>
                      <a:r>
                        <a:rPr lang="en-US" altLang="zh-CN" sz="1400" b="0" kern="100">
                          <a:latin typeface="+mn-ea"/>
                          <a:ea typeface="+mn-ea"/>
                        </a:rPr>
                        <a:t>f</a:t>
                      </a:r>
                      <a:r>
                        <a:rPr lang="zh-CN" altLang="en-US" sz="1400" b="0" kern="100">
                          <a:latin typeface="+mn-ea"/>
                          <a:ea typeface="+mn-ea"/>
                        </a:rPr>
                        <a:t>时以小写形式输出，用</a:t>
                      </a:r>
                      <a:r>
                        <a:rPr lang="en-US" altLang="zh-CN" sz="1400" b="0" kern="100">
                          <a:latin typeface="+mn-ea"/>
                          <a:ea typeface="+mn-ea"/>
                        </a:rPr>
                        <a:t>X</a:t>
                      </a:r>
                      <a:r>
                        <a:rPr lang="zh-CN" altLang="en-US" sz="1400" b="0" kern="100">
                          <a:latin typeface="+mn-ea"/>
                          <a:ea typeface="+mn-ea"/>
                        </a:rPr>
                        <a:t>时，则以大写字母输出</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以无符号十进制形式输出整数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以字符形式输出，只输出一个字符</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输出字符串</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panose="02020603050405020304"/>
                        </a:rPr>
                        <a:t>f</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panose="02020603050405020304"/>
                        </a:rPr>
                        <a:t>以小数形式输出单、双精度数，隐含输出</a:t>
                      </a:r>
                      <a:r>
                        <a:rPr lang="en-US" altLang="zh-CN" sz="1400" b="0" kern="100">
                          <a:latin typeface="+mn-ea"/>
                          <a:ea typeface="+mn-ea"/>
                          <a:cs typeface="Times New Roman" panose="02020603050405020304"/>
                        </a:rPr>
                        <a:t>6</a:t>
                      </a:r>
                      <a:r>
                        <a:rPr lang="zh-CN" altLang="en-US" sz="1400" b="0" kern="100">
                          <a:latin typeface="+mn-ea"/>
                          <a:ea typeface="+mn-ea"/>
                          <a:cs typeface="Times New Roman" panose="02020603050405020304"/>
                        </a:rPr>
                        <a:t>位小数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panose="02020603050405020304"/>
                        </a:rPr>
                        <a:t>g,G</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panose="02020603050405020304"/>
                        </a:rPr>
                        <a:t>选用</a:t>
                      </a:r>
                      <a:r>
                        <a:rPr lang="en-US" altLang="zh-CN" sz="1400" b="0" kern="100" dirty="0">
                          <a:latin typeface="+mn-ea"/>
                          <a:ea typeface="+mn-ea"/>
                          <a:cs typeface="Times New Roman" panose="02020603050405020304"/>
                        </a:rPr>
                        <a:t>%f</a:t>
                      </a:r>
                      <a:r>
                        <a:rPr lang="zh-CN" altLang="en-US" sz="1400" b="0" kern="100" dirty="0">
                          <a:latin typeface="+mn-ea"/>
                          <a:ea typeface="+mn-ea"/>
                          <a:cs typeface="Times New Roman" panose="02020603050405020304"/>
                        </a:rPr>
                        <a:t>或</a:t>
                      </a:r>
                      <a:r>
                        <a:rPr lang="en-US" altLang="zh-CN" sz="1400" b="0" kern="100" dirty="0">
                          <a:latin typeface="+mn-ea"/>
                          <a:ea typeface="+mn-ea"/>
                          <a:cs typeface="Times New Roman" panose="02020603050405020304"/>
                        </a:rPr>
                        <a:t>%e</a:t>
                      </a:r>
                      <a:r>
                        <a:rPr lang="zh-CN" altLang="en-US" sz="1400" b="0" kern="100" dirty="0">
                          <a:latin typeface="+mn-ea"/>
                          <a:ea typeface="+mn-ea"/>
                          <a:cs typeface="Times New Roman" panose="02020603050405020304"/>
                        </a:rPr>
                        <a:t>格式中输出宽度较短的一种格式，不输出无意义的</a:t>
                      </a:r>
                      <a:r>
                        <a:rPr lang="en-US" altLang="zh-CN" sz="1400" b="0" kern="100" dirty="0">
                          <a:latin typeface="+mn-ea"/>
                          <a:ea typeface="+mn-ea"/>
                          <a:cs typeface="Times New Roman" panose="02020603050405020304"/>
                        </a:rPr>
                        <a:t>0</a:t>
                      </a:r>
                      <a:r>
                        <a:rPr lang="zh-CN" altLang="en-US" sz="1400" b="0" kern="100" dirty="0">
                          <a:latin typeface="+mn-ea"/>
                          <a:ea typeface="+mn-ea"/>
                          <a:cs typeface="Times New Roman" panose="02020603050405020304"/>
                        </a:rPr>
                        <a:t>。用</a:t>
                      </a:r>
                      <a:r>
                        <a:rPr lang="en-US" altLang="zh-CN" sz="1400" b="0" kern="100" dirty="0">
                          <a:latin typeface="+mn-ea"/>
                          <a:ea typeface="+mn-ea"/>
                          <a:cs typeface="Times New Roman" panose="02020603050405020304"/>
                        </a:rPr>
                        <a:t>G</a:t>
                      </a:r>
                      <a:r>
                        <a:rPr lang="zh-CN" altLang="en-US" sz="1400" b="0" kern="100" dirty="0">
                          <a:latin typeface="+mn-ea"/>
                          <a:ea typeface="+mn-ea"/>
                          <a:cs typeface="Times New Roman" panose="02020603050405020304"/>
                        </a:rPr>
                        <a:t>时，若以指数形式输出，则指数以大写表示</a:t>
                      </a:r>
                      <a:endParaRPr lang="zh-CN" sz="1400" b="0" kern="100" dirty="0">
                        <a:latin typeface="+mn-ea"/>
                        <a:ea typeface="+mn-ea"/>
                        <a:cs typeface="Times New Roman" panose="02020603050405020304"/>
                      </a:endParaRPr>
                    </a:p>
                  </a:txBody>
                  <a:tcPr marL="68580" marR="68580" marT="0" marB="0" anchor="ctr"/>
                </a:tc>
              </a:tr>
            </a:tbl>
          </a:graphicData>
        </a:graphic>
      </p:graphicFrame>
      <p:graphicFrame>
        <p:nvGraphicFramePr>
          <p:cNvPr id="17" name="表格 16"/>
          <p:cNvGraphicFramePr>
            <a:graphicFrameLocks noGrp="1"/>
          </p:cNvGraphicFramePr>
          <p:nvPr/>
        </p:nvGraphicFramePr>
        <p:xfrm>
          <a:off x="4998969" y="4431120"/>
          <a:ext cx="4145031" cy="2426880"/>
        </p:xfrm>
        <a:graphic>
          <a:graphicData uri="http://schemas.openxmlformats.org/drawingml/2006/table">
            <a:tbl>
              <a:tblPr firstRow="1" firstCol="1">
                <a:tableStyleId>{21E4AEA4-8DFA-4A89-87EB-49C32662AFE0}</a:tableStyleId>
              </a:tblPr>
              <a:tblGrid>
                <a:gridCol w="1270049"/>
                <a:gridCol w="2874982"/>
              </a:tblGrid>
              <a:tr h="360000">
                <a:tc>
                  <a:txBody>
                    <a:bodyPr/>
                    <a:lstStyle/>
                    <a:p>
                      <a:pPr algn="ctr" fontAlgn="auto">
                        <a:lnSpc>
                          <a:spcPct val="100000"/>
                        </a:lnSpc>
                        <a:spcBef>
                          <a:spcPts val="0"/>
                        </a:spcBef>
                        <a:spcAft>
                          <a:spcPts val="0"/>
                        </a:spcAft>
                      </a:pPr>
                      <a:r>
                        <a:rPr lang="zh-CN" altLang="en-US" sz="1400" b="1" kern="100" dirty="0">
                          <a:latin typeface="+mn-ea"/>
                          <a:ea typeface="+mn-ea"/>
                        </a:rPr>
                        <a:t>附加字符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dirty="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长整型整数，可加在格式符ｄ、ｏ、ｘ、ｕ前面）</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m</a:t>
                      </a:r>
                      <a:endParaRPr lang="en-US" altLang="zh-CN" sz="1400" b="1" kern="100">
                        <a:latin typeface="+mn-ea"/>
                        <a:ea typeface="+mn-ea"/>
                      </a:endParaRP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数据最小宽度</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n</a:t>
                      </a:r>
                      <a:endParaRPr lang="en-US" sz="1400" b="1" kern="100">
                        <a:latin typeface="+mn-ea"/>
                        <a:ea typeface="+mn-ea"/>
                      </a:endParaRP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对实数，表示输出ｎ位小数；对字符串，表示截取的字符个数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输出的数字或字符在域内向左靠</a:t>
                      </a:r>
                      <a:endParaRPr lang="zh-CN" sz="1400" b="0" kern="100" dirty="0">
                        <a:latin typeface="+mn-ea"/>
                        <a:ea typeface="+mn-ea"/>
                        <a:cs typeface="Times New Roman" panose="02020603050405020304"/>
                      </a:endParaRPr>
                    </a:p>
                  </a:txBody>
                  <a:tcPr marL="68580" marR="68580" marT="0" marB="0" anchor="ctr"/>
                </a:tc>
              </a:tr>
            </a:tbl>
          </a:graphicData>
        </a:graphic>
      </p:graphicFrame>
      <p:sp>
        <p:nvSpPr>
          <p:cNvPr id="18" name="MH_Desc_1"/>
          <p:cNvSpPr/>
          <p:nvPr>
            <p:custDataLst>
              <p:tags r:id="rId1"/>
            </p:custDataLst>
          </p:nvPr>
        </p:nvSpPr>
        <p:spPr>
          <a:xfrm>
            <a:off x="16516"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dirty="0">
                <a:solidFill>
                  <a:schemeClr val="tx1"/>
                </a:solidFill>
              </a:rPr>
              <a:t>(1) </a:t>
            </a:r>
            <a:r>
              <a:rPr lang="en-US" altLang="zh-CN" sz="1600" dirty="0" err="1">
                <a:solidFill>
                  <a:schemeClr val="tx1"/>
                </a:solidFill>
              </a:rPr>
              <a:t>printf</a:t>
            </a:r>
            <a:r>
              <a:rPr lang="zh-CN" altLang="en-US" sz="1600" dirty="0">
                <a:solidFill>
                  <a:schemeClr val="tx1"/>
                </a:solidFill>
              </a:rPr>
              <a:t>函数输出时，务必注意输出对象的类型应与上述格式说明匹配，否则将会出现错误。</a:t>
            </a:r>
            <a:endParaRPr lang="zh-CN" altLang="en-US" sz="1600" dirty="0">
              <a:solidFill>
                <a:schemeClr val="tx1"/>
              </a:solidFill>
            </a:endParaRPr>
          </a:p>
          <a:p>
            <a:pPr algn="just">
              <a:lnSpc>
                <a:spcPct val="120000"/>
              </a:lnSpc>
              <a:spcAft>
                <a:spcPts val="600"/>
              </a:spcAft>
              <a:defRPr/>
            </a:pPr>
            <a:r>
              <a:rPr lang="en-US" altLang="zh-CN" sz="1600" dirty="0">
                <a:solidFill>
                  <a:schemeClr val="tx1"/>
                </a:solidFill>
              </a:rPr>
              <a:t>(2) </a:t>
            </a:r>
            <a:r>
              <a:rPr lang="zh-CN" altLang="en-US" sz="1600" dirty="0">
                <a:solidFill>
                  <a:schemeClr val="tx1"/>
                </a:solidFill>
              </a:rPr>
              <a:t>除了</a:t>
            </a:r>
            <a:r>
              <a:rPr lang="en-US" altLang="zh-CN" sz="1600" dirty="0">
                <a:solidFill>
                  <a:schemeClr val="tx1"/>
                </a:solidFill>
              </a:rPr>
              <a:t>X,E,G</a:t>
            </a:r>
            <a:r>
              <a:rPr lang="zh-CN" altLang="en-US" sz="1600" dirty="0">
                <a:solidFill>
                  <a:schemeClr val="tx1"/>
                </a:solidFill>
              </a:rPr>
              <a:t>外，其他格式字符必须用小写字母，如</a:t>
            </a:r>
            <a:r>
              <a:rPr lang="en-US" altLang="zh-CN" sz="1600" dirty="0">
                <a:solidFill>
                  <a:schemeClr val="tx1"/>
                </a:solidFill>
              </a:rPr>
              <a:t>%d</a:t>
            </a:r>
            <a:r>
              <a:rPr lang="zh-CN" altLang="en-US" sz="1600" dirty="0">
                <a:solidFill>
                  <a:schemeClr val="tx1"/>
                </a:solidFill>
              </a:rPr>
              <a:t>不能写成</a:t>
            </a:r>
            <a:r>
              <a:rPr lang="en-US" altLang="zh-CN" sz="1600" dirty="0">
                <a:solidFill>
                  <a:schemeClr val="tx1"/>
                </a:solidFill>
              </a:rPr>
              <a:t>%D</a:t>
            </a:r>
            <a:r>
              <a:rPr lang="zh-CN" altLang="en-US" sz="1600" dirty="0">
                <a:solidFill>
                  <a:schemeClr val="tx1"/>
                </a:solidFill>
              </a:rPr>
              <a:t>。</a:t>
            </a:r>
            <a:endParaRPr lang="zh-CN" altLang="en-US" sz="1600" dirty="0">
              <a:solidFill>
                <a:schemeClr val="tx1"/>
              </a:solidFill>
            </a:endParaRPr>
          </a:p>
          <a:p>
            <a:pPr algn="just">
              <a:lnSpc>
                <a:spcPct val="120000"/>
              </a:lnSpc>
              <a:spcAft>
                <a:spcPts val="600"/>
              </a:spcAft>
              <a:defRPr/>
            </a:pPr>
            <a:r>
              <a:rPr lang="en-US" altLang="zh-CN" sz="1600" dirty="0">
                <a:solidFill>
                  <a:schemeClr val="tx1"/>
                </a:solidFill>
              </a:rPr>
              <a:t>(3) </a:t>
            </a:r>
            <a:r>
              <a:rPr lang="zh-CN" altLang="en-US" sz="1600" dirty="0">
                <a:solidFill>
                  <a:schemeClr val="tx1"/>
                </a:solidFill>
              </a:rPr>
              <a:t>可以在</a:t>
            </a:r>
            <a:r>
              <a:rPr lang="en-US" altLang="zh-CN" sz="1600" dirty="0" err="1">
                <a:solidFill>
                  <a:schemeClr val="tx1"/>
                </a:solidFill>
              </a:rPr>
              <a:t>printf</a:t>
            </a:r>
            <a:r>
              <a:rPr lang="zh-CN" altLang="en-US" sz="1600" dirty="0">
                <a:solidFill>
                  <a:schemeClr val="tx1"/>
                </a:solidFill>
              </a:rPr>
              <a:t>函数中的格式控制字符串内包含转义字符，如</a:t>
            </a:r>
            <a:r>
              <a:rPr lang="en-US" altLang="zh-CN" sz="1600" dirty="0">
                <a:solidFill>
                  <a:schemeClr val="tx1"/>
                </a:solidFill>
              </a:rPr>
              <a:t>\n,\t,\b,\r,\f</a:t>
            </a:r>
            <a:r>
              <a:rPr lang="zh-CN" altLang="en-US" sz="1600" dirty="0">
                <a:solidFill>
                  <a:schemeClr val="tx1"/>
                </a:solidFill>
              </a:rPr>
              <a:t>和</a:t>
            </a:r>
            <a:r>
              <a:rPr lang="en-US" altLang="zh-CN" sz="1600" dirty="0">
                <a:solidFill>
                  <a:schemeClr val="tx1"/>
                </a:solidFill>
              </a:rPr>
              <a:t>\377</a:t>
            </a:r>
            <a:r>
              <a:rPr lang="zh-CN" altLang="en-US" sz="1600" dirty="0">
                <a:solidFill>
                  <a:schemeClr val="tx1"/>
                </a:solidFill>
              </a:rPr>
              <a:t>等。</a:t>
            </a:r>
            <a:endParaRPr lang="zh-CN" altLang="en-US" sz="1600" dirty="0">
              <a:solidFill>
                <a:schemeClr val="tx1"/>
              </a:solidFill>
            </a:endParaRPr>
          </a:p>
          <a:p>
            <a:pPr algn="just">
              <a:lnSpc>
                <a:spcPct val="120000"/>
              </a:lnSpc>
              <a:spcAft>
                <a:spcPts val="600"/>
              </a:spcAft>
              <a:defRPr/>
            </a:pPr>
            <a:r>
              <a:rPr lang="en-US" altLang="zh-CN" sz="1600" dirty="0">
                <a:solidFill>
                  <a:schemeClr val="tx1"/>
                </a:solidFill>
              </a:rPr>
              <a:t>(4) </a:t>
            </a:r>
            <a:r>
              <a:rPr lang="zh-CN" altLang="en-US" sz="1600" dirty="0">
                <a:solidFill>
                  <a:schemeClr val="tx1"/>
                </a:solidFill>
              </a:rPr>
              <a:t>一个格式声明以“</a:t>
            </a:r>
            <a:r>
              <a:rPr lang="en-US" altLang="zh-CN" sz="1600" dirty="0">
                <a:solidFill>
                  <a:schemeClr val="tx1"/>
                </a:solidFill>
              </a:rPr>
              <a:t>%”</a:t>
            </a:r>
            <a:r>
              <a:rPr lang="zh-CN" altLang="en-US" sz="1600" dirty="0">
                <a:solidFill>
                  <a:schemeClr val="tx1"/>
                </a:solidFill>
              </a:rPr>
              <a:t>开头，以格式字符之一为结束，中间可以插入附加格式字符（也称修饰符）。</a:t>
            </a:r>
            <a:endParaRPr lang="en-US" altLang="zh-CN" sz="1600" dirty="0">
              <a:solidFill>
                <a:schemeClr val="tx1"/>
              </a:solidFill>
            </a:endParaRPr>
          </a:p>
          <a:p>
            <a:pPr algn="just">
              <a:lnSpc>
                <a:spcPct val="120000"/>
              </a:lnSpc>
              <a:spcAft>
                <a:spcPts val="600"/>
              </a:spcAft>
              <a:defRPr/>
            </a:pPr>
            <a:r>
              <a:rPr lang="en-US" altLang="zh-CN" sz="1600" dirty="0">
                <a:solidFill>
                  <a:schemeClr val="tx1"/>
                </a:solidFill>
              </a:rPr>
              <a:t>(5) </a:t>
            </a:r>
            <a:r>
              <a:rPr lang="zh-CN" altLang="en-US" sz="1600" dirty="0">
                <a:solidFill>
                  <a:schemeClr val="tx1"/>
                </a:solidFill>
              </a:rPr>
              <a:t>如果想输出字符“</a:t>
            </a:r>
            <a:r>
              <a:rPr lang="en-US" altLang="zh-CN" sz="1600" dirty="0">
                <a:solidFill>
                  <a:schemeClr val="tx1"/>
                </a:solidFill>
              </a:rPr>
              <a:t>%”</a:t>
            </a:r>
            <a:r>
              <a:rPr lang="zh-CN" altLang="en-US" sz="1600" dirty="0">
                <a:solidFill>
                  <a:schemeClr val="tx1"/>
                </a:solidFill>
              </a:rPr>
              <a:t>，应该在“格式控制字符串”中用连续两个“</a:t>
            </a:r>
            <a:r>
              <a:rPr lang="en-US" altLang="zh-CN" sz="1600" dirty="0">
                <a:solidFill>
                  <a:schemeClr val="tx1"/>
                </a:solidFill>
              </a:rPr>
              <a:t>%”</a:t>
            </a:r>
            <a:r>
              <a:rPr lang="zh-CN" altLang="en-US" sz="1600" dirty="0">
                <a:solidFill>
                  <a:schemeClr val="tx1"/>
                </a:solidFill>
              </a:rPr>
              <a:t>表示，如：</a:t>
            </a:r>
            <a:r>
              <a:rPr lang="en-US" altLang="zh-CN" sz="1600" dirty="0" err="1">
                <a:solidFill>
                  <a:schemeClr val="tx1"/>
                </a:solidFill>
              </a:rPr>
              <a:t>printf</a:t>
            </a:r>
            <a:r>
              <a:rPr lang="en-US" altLang="zh-CN" sz="1600" dirty="0">
                <a:solidFill>
                  <a:schemeClr val="tx1"/>
                </a:solidFill>
              </a:rPr>
              <a:t>(″%f%%\n″,1.0/3);</a:t>
            </a:r>
            <a:endParaRPr lang="en-US" altLang="zh-CN" sz="1600"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printf</a:t>
            </a:r>
            <a:r>
              <a:rPr lang="zh-CN" altLang="en-US"/>
              <a:t>函数举例</a:t>
            </a:r>
            <a:endParaRPr lang="zh-CN" altLang="en-US"/>
          </a:p>
        </p:txBody>
      </p:sp>
      <p:sp>
        <p:nvSpPr>
          <p:cNvPr id="5" name="内容占位符 2"/>
          <p:cNvSpPr>
            <a:spLocks noGrp="1"/>
          </p:cNvSpPr>
          <p:nvPr>
            <p:ph idx="1"/>
          </p:nvPr>
        </p:nvSpPr>
        <p:spPr>
          <a:xfrm>
            <a:off x="104997" y="1361383"/>
            <a:ext cx="6691762" cy="589584"/>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3.6】</a:t>
            </a:r>
            <a:r>
              <a:rPr lang="zh-CN" altLang="en-US" sz="2000" dirty="0">
                <a:solidFill>
                  <a:schemeClr val="accent1"/>
                </a:solidFill>
              </a:rPr>
              <a:t>用</a:t>
            </a:r>
            <a:r>
              <a:rPr lang="en-US" altLang="zh-CN" sz="2000" dirty="0">
                <a:solidFill>
                  <a:schemeClr val="accent1"/>
                </a:solidFill>
              </a:rPr>
              <a:t>%f</a:t>
            </a:r>
            <a:r>
              <a:rPr lang="zh-CN" altLang="en-US" sz="2000" dirty="0">
                <a:solidFill>
                  <a:schemeClr val="accent1"/>
                </a:solidFill>
              </a:rPr>
              <a:t>输出实数，只能得到６位小数。</a:t>
            </a:r>
            <a:endParaRPr lang="en-US" altLang="zh-CN" sz="2000" dirty="0">
              <a:solidFill>
                <a:schemeClr val="accent1"/>
              </a:solidFill>
            </a:endParaRPr>
          </a:p>
        </p:txBody>
      </p:sp>
      <p:sp>
        <p:nvSpPr>
          <p:cNvPr id="7" name="圆角矩形 6"/>
          <p:cNvSpPr/>
          <p:nvPr/>
        </p:nvSpPr>
        <p:spPr>
          <a:xfrm>
            <a:off x="79148" y="1994048"/>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	double a=1.0;</a:t>
            </a:r>
            <a:endParaRPr lang="en-US" altLang="zh-CN" sz="1600"/>
          </a:p>
          <a:p>
            <a:pPr defTabSz="363855"/>
            <a:r>
              <a:rPr lang="en-US" altLang="zh-CN" sz="1600"/>
              <a:t>	printf("%f\n",a/3);</a:t>
            </a:r>
            <a:endParaRPr lang="en-US" altLang="zh-CN" sz="1600"/>
          </a:p>
          <a:p>
            <a:pPr defTabSz="363855"/>
            <a:r>
              <a:rPr lang="en-US" altLang="zh-CN" sz="1600"/>
              <a:t>	return 0;</a:t>
            </a:r>
            <a:endParaRPr lang="en-US" altLang="zh-CN" sz="1600"/>
          </a:p>
          <a:p>
            <a:pPr defTabSz="363855"/>
            <a:r>
              <a:rPr lang="en-US" altLang="zh-CN" sz="1600"/>
              <a:t>}</a:t>
            </a:r>
            <a:endParaRPr lang="en-US" altLang="zh-CN" sz="1600">
              <a:solidFill>
                <a:srgbClr val="008000"/>
              </a:solidFill>
            </a:endParaRPr>
          </a:p>
        </p:txBody>
      </p:sp>
      <p:grpSp>
        <p:nvGrpSpPr>
          <p:cNvPr id="13" name="组合 12"/>
          <p:cNvGrpSpPr/>
          <p:nvPr/>
        </p:nvGrpSpPr>
        <p:grpSpPr>
          <a:xfrm>
            <a:off x="2598103"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2" cstate="print"/>
          <a:stretch>
            <a:fillRect/>
          </a:stretch>
        </p:blipFill>
        <p:spPr>
          <a:xfrm>
            <a:off x="2598103" y="1973553"/>
            <a:ext cx="3495675" cy="752475"/>
          </a:xfrm>
          <a:prstGeom prst="rect">
            <a:avLst/>
          </a:prstGeom>
        </p:spPr>
      </p:pic>
      <p:sp>
        <p:nvSpPr>
          <p:cNvPr id="17" name="圆角矩形 16"/>
          <p:cNvSpPr/>
          <p:nvPr/>
        </p:nvSpPr>
        <p:spPr>
          <a:xfrm>
            <a:off x="79148" y="409881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	double a=1.0;</a:t>
            </a:r>
            <a:endParaRPr lang="en-US" altLang="zh-CN" sz="1600"/>
          </a:p>
          <a:p>
            <a:pPr defTabSz="363855"/>
            <a:r>
              <a:rPr lang="en-US" altLang="zh-CN" sz="1600"/>
              <a:t>	printf("%20.15f\n",a/3);</a:t>
            </a:r>
            <a:endParaRPr lang="en-US" altLang="zh-CN" sz="1600"/>
          </a:p>
          <a:p>
            <a:pPr defTabSz="363855"/>
            <a:r>
              <a:rPr lang="en-US" altLang="zh-CN" sz="1600"/>
              <a:t>	return 0;</a:t>
            </a:r>
            <a:endParaRPr lang="en-US" altLang="zh-CN" sz="1600"/>
          </a:p>
          <a:p>
            <a:pPr defTabSz="363855"/>
            <a:r>
              <a:rPr lang="en-US" altLang="zh-CN" sz="1600"/>
              <a:t>}</a:t>
            </a:r>
            <a:endParaRPr lang="en-US" altLang="zh-CN" sz="1600">
              <a:solidFill>
                <a:srgbClr val="008000"/>
              </a:solidFill>
            </a:endParaRPr>
          </a:p>
        </p:txBody>
      </p:sp>
      <p:pic>
        <p:nvPicPr>
          <p:cNvPr id="8" name="图片 7"/>
          <p:cNvPicPr>
            <a:picLocks noChangeAspect="1"/>
          </p:cNvPicPr>
          <p:nvPr/>
        </p:nvPicPr>
        <p:blipFill>
          <a:blip r:embed="rId3" cstate="print"/>
          <a:stretch>
            <a:fillRect/>
          </a:stretch>
        </p:blipFill>
        <p:spPr>
          <a:xfrm>
            <a:off x="2598102" y="4078578"/>
            <a:ext cx="3448050" cy="752475"/>
          </a:xfrm>
          <a:prstGeom prst="rect">
            <a:avLst/>
          </a:prstGeom>
        </p:spPr>
      </p:pic>
      <p:grpSp>
        <p:nvGrpSpPr>
          <p:cNvPr id="18" name="组合 17"/>
          <p:cNvGrpSpPr/>
          <p:nvPr/>
        </p:nvGrpSpPr>
        <p:grpSpPr>
          <a:xfrm>
            <a:off x="2598103"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a:solidFill>
                    <a:schemeClr val="bg1"/>
                  </a:solidFill>
                </a:rPr>
                <a:t>一个双精度数只能保证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6518763" y="1947700"/>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4"/>
            </p:custDataLst>
          </p:nvPr>
        </p:nvSpPr>
        <p:spPr>
          <a:xfrm>
            <a:off x="6151293" y="2207979"/>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28" name="MH_SubTitle_1"/>
          <p:cNvSpPr/>
          <p:nvPr>
            <p:custDataLst>
              <p:tags r:id="rId5"/>
            </p:custDataLst>
          </p:nvPr>
        </p:nvSpPr>
        <p:spPr>
          <a:xfrm>
            <a:off x="6925993" y="2207978"/>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endParaRPr lang="zh-CN" altLang="en-US">
              <a:solidFill>
                <a:srgbClr val="1C1C1C"/>
              </a:solidFill>
            </a:endParaRPr>
          </a:p>
        </p:txBody>
      </p:sp>
      <p:sp>
        <p:nvSpPr>
          <p:cNvPr id="29" name="MH_Other_2"/>
          <p:cNvSpPr/>
          <p:nvPr>
            <p:custDataLst>
              <p:tags r:id="rId6"/>
            </p:custDataLst>
          </p:nvPr>
        </p:nvSpPr>
        <p:spPr>
          <a:xfrm rot="16200000">
            <a:off x="8811735" y="516343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508001"/>
            <a:ext cx="5922104" cy="1325563"/>
          </a:xfrm>
        </p:spPr>
        <p:txBody>
          <a:bodyPr/>
          <a:lstStyle/>
          <a:p>
            <a:r>
              <a:rPr lang="en-US" altLang="zh-CN"/>
              <a:t>scanf</a:t>
            </a:r>
            <a:r>
              <a:rPr lang="zh-CN" altLang="en-US"/>
              <a:t>函数</a:t>
            </a:r>
            <a:endParaRPr lang="zh-CN" altLang="en-US"/>
          </a:p>
        </p:txBody>
      </p:sp>
      <p:sp>
        <p:nvSpPr>
          <p:cNvPr id="3" name="内容占位符 2"/>
          <p:cNvSpPr>
            <a:spLocks noGrp="1"/>
          </p:cNvSpPr>
          <p:nvPr>
            <p:ph idx="1"/>
          </p:nvPr>
        </p:nvSpPr>
        <p:spPr>
          <a:xfrm>
            <a:off x="23192" y="1538771"/>
            <a:ext cx="8568358" cy="589584"/>
          </a:xfrm>
        </p:spPr>
        <p:txBody>
          <a:bodyPr>
            <a:normAutofit/>
          </a:bodyPr>
          <a:lstStyle/>
          <a:p>
            <a:pPr marL="0" indent="0">
              <a:buNone/>
            </a:pPr>
            <a:r>
              <a:rPr lang="zh-CN" altLang="en-US" sz="2000">
                <a:solidFill>
                  <a:schemeClr val="tx1">
                    <a:lumMod val="65000"/>
                    <a:lumOff val="35000"/>
                  </a:schemeClr>
                </a:solidFill>
              </a:rPr>
              <a:t>用来输入数据。</a:t>
            </a:r>
            <a:endParaRPr lang="zh-CN" altLang="en-US" sz="2000">
              <a:solidFill>
                <a:schemeClr val="tx1">
                  <a:lumMod val="65000"/>
                  <a:lumOff val="35000"/>
                </a:schemeClr>
              </a:solidFill>
            </a:endParaRPr>
          </a:p>
        </p:txBody>
      </p:sp>
      <p:sp>
        <p:nvSpPr>
          <p:cNvPr id="4" name="矩形 3"/>
          <p:cNvSpPr/>
          <p:nvPr/>
        </p:nvSpPr>
        <p:spPr>
          <a:xfrm>
            <a:off x="112644" y="198161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scanf</a:t>
            </a:r>
            <a:r>
              <a:rPr lang="zh-CN" altLang="en-US" b="1"/>
              <a:t>（格式控制，地址表列）</a:t>
            </a:r>
            <a:endParaRPr lang="zh-CN" altLang="en-US" b="1"/>
          </a:p>
        </p:txBody>
      </p:sp>
      <p:grpSp>
        <p:nvGrpSpPr>
          <p:cNvPr id="14" name="组合 13"/>
          <p:cNvGrpSpPr/>
          <p:nvPr/>
        </p:nvGrpSpPr>
        <p:grpSpPr>
          <a:xfrm>
            <a:off x="5089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noProof="1"/>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endParaRPr lang="zh-CN" altLang="en-US" sz="1400" spc="-50"/>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a:t>格式控制</a:t>
              </a:r>
              <a:r>
                <a:rPr lang="en-US" altLang="zh-CN" sz="1400"/>
                <a:t>	            </a:t>
              </a:r>
              <a:r>
                <a:rPr lang="zh-CN" altLang="en-US" sz="1400"/>
                <a:t>地址</a:t>
              </a:r>
              <a:r>
                <a:rPr lang="zh-CN" altLang="en-US" sz="1400" spc="-50"/>
                <a:t>列表</a:t>
              </a:r>
              <a:endParaRPr lang="zh-CN" altLang="en-US" sz="1400" spc="-50"/>
            </a:p>
          </p:txBody>
        </p:sp>
      </p:grpSp>
      <p:sp>
        <p:nvSpPr>
          <p:cNvPr id="15" name="MH_Desc_1"/>
          <p:cNvSpPr/>
          <p:nvPr>
            <p:custDataLst>
              <p:tags r:id="rId1"/>
            </p:custDataLst>
          </p:nvPr>
        </p:nvSpPr>
        <p:spPr>
          <a:xfrm>
            <a:off x="112644" y="2764045"/>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”是用双引号括起来的一个字符串，含义同</a:t>
            </a:r>
            <a:r>
              <a:rPr lang="en-US" altLang="zh-CN" sz="1400">
                <a:solidFill>
                  <a:schemeClr val="tx1"/>
                </a:solidFill>
              </a:rPr>
              <a:t>printf</a:t>
            </a:r>
            <a:r>
              <a:rPr lang="zh-CN" altLang="en-US" sz="1400">
                <a:solidFill>
                  <a:schemeClr val="tx1"/>
                </a:solidFill>
              </a:rPr>
              <a:t>函数。包括：</a:t>
            </a:r>
            <a:r>
              <a:rPr lang="en-US" altLang="zh-CN" sz="1400">
                <a:solidFill>
                  <a:schemeClr val="tx1"/>
                </a:solidFill>
              </a:rPr>
              <a:t> </a:t>
            </a:r>
            <a:endParaRPr lang="en-US" altLang="zh-CN" sz="1400">
              <a:solidFill>
                <a:schemeClr val="tx1"/>
              </a:solidFill>
            </a:endParaRP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。以</a:t>
            </a:r>
            <a:r>
              <a:rPr lang="en-US" altLang="zh-CN" sz="1400">
                <a:solidFill>
                  <a:schemeClr val="tx1"/>
                </a:solidFill>
              </a:rPr>
              <a:t>%</a:t>
            </a:r>
            <a:r>
              <a:rPr lang="zh-CN" altLang="en-US" sz="1400">
                <a:solidFill>
                  <a:schemeClr val="tx1"/>
                </a:solidFill>
              </a:rPr>
              <a:t>开始，以一个格式字符结束，中间可以插入附加的字符。</a:t>
            </a:r>
            <a:endParaRPr lang="zh-CN" altLang="en-US" sz="1400">
              <a:solidFill>
                <a:schemeClr val="tx1"/>
              </a:solidFill>
            </a:endParaRP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地址表列</a:t>
            </a:r>
            <a:r>
              <a:rPr lang="zh-CN" altLang="en-US" sz="1400">
                <a:solidFill>
                  <a:schemeClr val="tx1"/>
                </a:solidFill>
              </a:rPr>
              <a:t>是由若干个地址组成的表列，可以是变量的地址，或字符串的首地址。</a:t>
            </a:r>
            <a:endParaRPr lang="zh-CN" altLang="en-US" sz="14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01" y="34725"/>
            <a:ext cx="7886700" cy="1325563"/>
          </a:xfrm>
        </p:spPr>
        <p:txBody>
          <a:bodyPr/>
          <a:lstStyle/>
          <a:p>
            <a:r>
              <a:rPr lang="zh-CN" altLang="en-US" dirty="0"/>
              <a:t>顺序程序设计举例</a:t>
            </a:r>
            <a:endParaRPr lang="zh-CN" altLang="en-US" dirty="0"/>
          </a:p>
        </p:txBody>
      </p:sp>
      <p:sp>
        <p:nvSpPr>
          <p:cNvPr id="3" name="内容占位符 2"/>
          <p:cNvSpPr>
            <a:spLocks noGrp="1"/>
          </p:cNvSpPr>
          <p:nvPr>
            <p:ph idx="1"/>
          </p:nvPr>
        </p:nvSpPr>
        <p:spPr>
          <a:xfrm>
            <a:off x="123601" y="1168524"/>
            <a:ext cx="5377070" cy="1123949"/>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3.2】</a:t>
            </a:r>
            <a:r>
              <a:rPr lang="zh-CN" altLang="en-US" sz="2000" dirty="0">
                <a:solidFill>
                  <a:schemeClr val="accent1"/>
                </a:solidFill>
              </a:rPr>
              <a:t>有人用温度计测量出用华氏法表示的温度</a:t>
            </a:r>
            <a:r>
              <a:rPr lang="en-US" altLang="zh-CN" sz="2000" dirty="0">
                <a:solidFill>
                  <a:schemeClr val="accent1"/>
                </a:solidFill>
              </a:rPr>
              <a:t>(</a:t>
            </a:r>
            <a:r>
              <a:rPr lang="zh-CN" altLang="en-US" sz="2000" dirty="0">
                <a:solidFill>
                  <a:schemeClr val="accent1"/>
                </a:solidFill>
              </a:rPr>
              <a:t>如</a:t>
            </a:r>
            <a:r>
              <a:rPr lang="en-US" altLang="zh-CN" sz="2000" dirty="0">
                <a:solidFill>
                  <a:schemeClr val="accent1"/>
                </a:solidFill>
              </a:rPr>
              <a:t>64°F</a:t>
            </a:r>
            <a:r>
              <a:rPr lang="zh-CN" altLang="en-US" sz="2000" dirty="0">
                <a:solidFill>
                  <a:schemeClr val="accent1"/>
                </a:solidFill>
              </a:rPr>
              <a:t>），</a:t>
            </a:r>
            <a:r>
              <a:rPr lang="en-US" altLang="zh-CN" sz="2000" dirty="0">
                <a:solidFill>
                  <a:schemeClr val="accent1"/>
                </a:solidFill>
              </a:rPr>
              <a:t>  </a:t>
            </a:r>
            <a:r>
              <a:rPr lang="zh-CN" altLang="en-US" sz="2000" dirty="0">
                <a:solidFill>
                  <a:schemeClr val="accent1"/>
                </a:solidFill>
              </a:rPr>
              <a:t>今要求把它转换为以摄氏法表示的温度</a:t>
            </a:r>
            <a:r>
              <a:rPr lang="en-US" altLang="zh-CN" sz="2000" dirty="0">
                <a:solidFill>
                  <a:schemeClr val="accent1"/>
                </a:solidFill>
              </a:rPr>
              <a:t>(</a:t>
            </a:r>
            <a:r>
              <a:rPr lang="zh-CN" altLang="en-US" sz="2000" dirty="0">
                <a:solidFill>
                  <a:schemeClr val="accent1"/>
                </a:solidFill>
              </a:rPr>
              <a:t>如</a:t>
            </a:r>
            <a:r>
              <a:rPr lang="en-US" altLang="zh-CN" sz="2000" dirty="0">
                <a:solidFill>
                  <a:schemeClr val="accent1"/>
                </a:solidFill>
              </a:rPr>
              <a:t>17.8℃)</a:t>
            </a:r>
            <a:r>
              <a:rPr lang="zh-CN" altLang="en-US" sz="2000" dirty="0">
                <a:solidFill>
                  <a:schemeClr val="accent1"/>
                </a:solidFill>
              </a:rPr>
              <a:t>。</a:t>
            </a:r>
            <a:endParaRPr lang="en-US" altLang="zh-CN" sz="2000" dirty="0">
              <a:solidFill>
                <a:schemeClr val="accent1"/>
              </a:solidFill>
            </a:endParaRPr>
          </a:p>
        </p:txBody>
      </p:sp>
      <p:graphicFrame>
        <p:nvGraphicFramePr>
          <p:cNvPr id="35" name="表格 34"/>
          <p:cNvGraphicFramePr>
            <a:graphicFrameLocks noGrp="1"/>
          </p:cNvGraphicFramePr>
          <p:nvPr/>
        </p:nvGraphicFramePr>
        <p:xfrm>
          <a:off x="6501543" y="928484"/>
          <a:ext cx="2221336" cy="1296226"/>
        </p:xfrm>
        <a:graphic>
          <a:graphicData uri="http://schemas.openxmlformats.org/drawingml/2006/table">
            <a:tbl>
              <a:tblPr>
                <a:tableStyleId>{5DA37D80-6434-44D0-A028-1B22A696006F}</a:tableStyleId>
              </a:tblPr>
              <a:tblGrid>
                <a:gridCol w="2221336"/>
              </a:tblGrid>
              <a:tr h="370840">
                <a:tc>
                  <a:txBody>
                    <a:bodyPr/>
                    <a:lstStyle/>
                    <a:p>
                      <a:r>
                        <a:rPr lang="zh-CN" altLang="en-US" sz="1600">
                          <a:solidFill>
                            <a:schemeClr val="bg1"/>
                          </a:solidFill>
                        </a:rPr>
                        <a:t>输入</a:t>
                      </a:r>
                      <a:r>
                        <a:rPr lang="en-US" altLang="zh-CN" sz="1600">
                          <a:solidFill>
                            <a:schemeClr val="bg1"/>
                          </a:solidFill>
                        </a:rPr>
                        <a:t>f</a:t>
                      </a:r>
                      <a:r>
                        <a:rPr lang="zh-CN" altLang="en-US" sz="160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1"/>
                      <a:stretch>
                        <a:fillRect l="-274" t="-70330" r="-822" b="-74725"/>
                      </a:stretch>
                    </a:blipFill>
                  </a:tcPr>
                </a:tc>
              </a:tr>
              <a:tr h="370840">
                <a:tc>
                  <a:txBody>
                    <a:bodyPr/>
                    <a:lstStyle/>
                    <a:p>
                      <a:r>
                        <a:rPr lang="zh-CN" altLang="en-US" sz="1600" dirty="0">
                          <a:solidFill>
                            <a:schemeClr val="bg1"/>
                          </a:solidFill>
                        </a:rPr>
                        <a:t>输出</a:t>
                      </a:r>
                      <a:r>
                        <a:rPr lang="en-US" altLang="zh-CN" sz="1600" dirty="0">
                          <a:solidFill>
                            <a:schemeClr val="bg1"/>
                          </a:solidFill>
                        </a:rPr>
                        <a:t>c</a:t>
                      </a:r>
                      <a:r>
                        <a:rPr lang="zh-CN" altLang="en-US" sz="1600" dirty="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36" name="矩形 35"/>
              <p:cNvSpPr/>
              <p:nvPr/>
            </p:nvSpPr>
            <p:spPr>
              <a:xfrm>
                <a:off x="87559" y="2433089"/>
                <a:ext cx="7298814" cy="1157048"/>
              </a:xfrm>
              <a:prstGeom prst="rect">
                <a:avLst/>
              </a:prstGeom>
            </p:spPr>
            <p:txBody>
              <a:bodyPr wrap="square">
                <a:spAutoFit/>
              </a:bodyPr>
              <a:lstStyle/>
              <a:p>
                <a:r>
                  <a:rPr lang="zh-CN" altLang="en-US" sz="2000" b="1" dirty="0"/>
                  <a:t>解题思路</a:t>
                </a:r>
                <a:r>
                  <a:rPr lang="en-US" altLang="zh-CN" sz="2000" b="1" dirty="0"/>
                  <a:t>: </a:t>
                </a:r>
                <a:r>
                  <a:rPr lang="zh-CN" altLang="en-US" sz="2000" dirty="0"/>
                  <a:t> 这个问题的算法关键在于找到二者间的转换公式。</a:t>
                </a:r>
                <a:endParaRPr lang="en-US" altLang="zh-CN" sz="2000" dirty="0"/>
              </a:p>
              <a:p>
                <a:r>
                  <a:rPr lang="en-US" altLang="zh-CN" sz="2000" dirty="0"/>
                  <a:t>	    </a:t>
                </a:r>
                <a:r>
                  <a:rPr lang="zh-CN" altLang="en-US" sz="2000" dirty="0"/>
                  <a:t>根据物理学知识，知道转换公式为：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dirty="0"/>
              </a:p>
              <a:p>
                <a:r>
                  <a:rPr lang="en-US" altLang="zh-CN" sz="2000" dirty="0"/>
                  <a:t>	    </a:t>
                </a:r>
                <a:r>
                  <a:rPr lang="zh-CN" altLang="en-US" sz="2000" dirty="0"/>
                  <a:t>其中，</a:t>
                </a:r>
                <a:r>
                  <a:rPr lang="en-US" altLang="zh-CN" sz="2000" dirty="0"/>
                  <a:t>f</a:t>
                </a:r>
                <a:r>
                  <a:rPr lang="zh-CN" altLang="en-US" sz="2000" dirty="0"/>
                  <a:t>代表华氏温度，</a:t>
                </a:r>
                <a:r>
                  <a:rPr lang="en-US" altLang="zh-CN" sz="2000" dirty="0"/>
                  <a:t>c</a:t>
                </a:r>
                <a:r>
                  <a:rPr lang="zh-CN" altLang="en-US" sz="2000" dirty="0"/>
                  <a:t>代表摄氏温度</a:t>
                </a:r>
                <a:endParaRPr lang="zh-CN" altLang="zh-CN" sz="2000" dirty="0"/>
              </a:p>
            </p:txBody>
          </p:sp>
        </mc:Choice>
        <mc:Fallback>
          <p:sp>
            <p:nvSpPr>
              <p:cNvPr id="36" name="矩形 35"/>
              <p:cNvSpPr>
                <a:spLocks noRot="1" noChangeAspect="1" noMove="1" noResize="1" noEditPoints="1" noAdjustHandles="1" noChangeArrowheads="1" noChangeShapeType="1" noTextEdit="1"/>
              </p:cNvSpPr>
              <p:nvPr/>
            </p:nvSpPr>
            <p:spPr>
              <a:xfrm>
                <a:off x="87559" y="2433089"/>
                <a:ext cx="7298814" cy="1157048"/>
              </a:xfrm>
              <a:prstGeom prst="rect">
                <a:avLst/>
              </a:prstGeom>
              <a:blipFill rotWithShape="1">
                <a:blip r:embed="rId2"/>
                <a:stretch>
                  <a:fillRect l="-835" t="-2632" b="-7895"/>
                </a:stretch>
              </a:blipFill>
            </p:spPr>
            <p:txBody>
              <a:bodyPr/>
              <a:lstStyle/>
              <a:p>
                <a:r>
                  <a:rPr lang="zh-CN" altLang="en-US">
                    <a:noFill/>
                  </a:rPr>
                  <a:t> </a:t>
                </a:r>
                <a:endParaRPr lang="zh-CN" altLang="en-US">
                  <a:noFill/>
                </a:endParaRPr>
              </a:p>
            </p:txBody>
          </p:sp>
        </mc:Fallback>
      </mc:AlternateContent>
      <p:sp>
        <p:nvSpPr>
          <p:cNvPr id="37" name="圆角矩形 36"/>
          <p:cNvSpPr/>
          <p:nvPr/>
        </p:nvSpPr>
        <p:spPr>
          <a:xfrm>
            <a:off x="156208" y="3798516"/>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505">
              <a:lnSpc>
                <a:spcPct val="120000"/>
              </a:lnSpc>
            </a:pPr>
            <a:r>
              <a:rPr lang="en-US" altLang="zh-CN" sz="1600" dirty="0"/>
              <a:t>#include &lt;</a:t>
            </a:r>
            <a:r>
              <a:rPr lang="en-US" altLang="zh-CN" sz="1600" dirty="0" err="1"/>
              <a:t>stdio.h</a:t>
            </a:r>
            <a:r>
              <a:rPr lang="en-US" altLang="zh-CN" sz="1600" dirty="0"/>
              <a:t>&gt;</a:t>
            </a:r>
            <a:endParaRPr lang="en-US" altLang="zh-CN" sz="1600" dirty="0"/>
          </a:p>
          <a:p>
            <a:pPr defTabSz="357505">
              <a:lnSpc>
                <a:spcPct val="120000"/>
              </a:lnSpc>
            </a:pPr>
            <a:r>
              <a:rPr lang="en-US" altLang="zh-CN" sz="1600" dirty="0"/>
              <a:t>int main()</a:t>
            </a:r>
            <a:endParaRPr lang="en-US" altLang="zh-CN" sz="1600" dirty="0"/>
          </a:p>
          <a:p>
            <a:pPr defTabSz="357505">
              <a:lnSpc>
                <a:spcPct val="120000"/>
              </a:lnSpc>
            </a:pPr>
            <a:r>
              <a:rPr lang="en-US" altLang="zh-CN" sz="1600" dirty="0"/>
              <a:t>{</a:t>
            </a:r>
            <a:endParaRPr lang="en-US" altLang="zh-CN" sz="1600" dirty="0"/>
          </a:p>
          <a:p>
            <a:pPr defTabSz="357505">
              <a:lnSpc>
                <a:spcPct val="120000"/>
              </a:lnSpc>
            </a:pPr>
            <a:r>
              <a:rPr lang="en-US" altLang="zh-CN" sz="1600" dirty="0"/>
              <a:t>	float </a:t>
            </a:r>
            <a:r>
              <a:rPr lang="en-US" altLang="zh-CN" sz="1600" dirty="0" err="1"/>
              <a:t>f,c</a:t>
            </a:r>
            <a:r>
              <a:rPr lang="en-US" altLang="zh-CN" sz="1600" dirty="0"/>
              <a:t>;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和</a:t>
            </a:r>
            <a:r>
              <a:rPr lang="en-US" altLang="zh-CN" sz="1600" dirty="0">
                <a:solidFill>
                  <a:srgbClr val="008000"/>
                </a:solidFill>
              </a:rPr>
              <a:t>c</a:t>
            </a:r>
            <a:r>
              <a:rPr lang="zh-CN" altLang="en-US" sz="1600" dirty="0">
                <a:solidFill>
                  <a:srgbClr val="008000"/>
                </a:solidFill>
              </a:rPr>
              <a:t>为单精度浮点型变量</a:t>
            </a:r>
            <a:endParaRPr lang="zh-CN" altLang="en-US" sz="1600" dirty="0">
              <a:solidFill>
                <a:srgbClr val="008000"/>
              </a:solidFill>
            </a:endParaRPr>
          </a:p>
          <a:p>
            <a:pPr defTabSz="357505">
              <a:lnSpc>
                <a:spcPct val="120000"/>
              </a:lnSpc>
            </a:pPr>
            <a:r>
              <a:rPr lang="zh-CN" altLang="en-US" sz="1600" dirty="0"/>
              <a:t>	</a:t>
            </a:r>
            <a:r>
              <a:rPr lang="en-US" altLang="zh-CN" sz="1600" dirty="0"/>
              <a:t>f=64.0;						</a:t>
            </a:r>
            <a:r>
              <a:rPr lang="en-US" altLang="zh-CN" sz="1600" dirty="0">
                <a:solidFill>
                  <a:srgbClr val="008000"/>
                </a:solidFill>
              </a:rPr>
              <a:t>//</a:t>
            </a:r>
            <a:r>
              <a:rPr lang="zh-CN" altLang="en-US" sz="1600" dirty="0">
                <a:solidFill>
                  <a:srgbClr val="008000"/>
                </a:solidFill>
              </a:rPr>
              <a:t>指定</a:t>
            </a:r>
            <a:r>
              <a:rPr lang="en-US" altLang="zh-CN" sz="1600" dirty="0">
                <a:solidFill>
                  <a:srgbClr val="008000"/>
                </a:solidFill>
              </a:rPr>
              <a:t>f</a:t>
            </a:r>
            <a:r>
              <a:rPr lang="zh-CN" altLang="en-US" sz="1600" dirty="0">
                <a:solidFill>
                  <a:srgbClr val="008000"/>
                </a:solidFill>
              </a:rPr>
              <a:t>的值</a:t>
            </a:r>
            <a:endParaRPr lang="zh-CN" altLang="en-US" sz="1600" dirty="0">
              <a:solidFill>
                <a:srgbClr val="008000"/>
              </a:solidFill>
            </a:endParaRPr>
          </a:p>
          <a:p>
            <a:pPr defTabSz="357505">
              <a:lnSpc>
                <a:spcPct val="120000"/>
              </a:lnSpc>
            </a:pPr>
            <a:r>
              <a:rPr lang="zh-CN" altLang="en-US" sz="1600" dirty="0"/>
              <a:t>	</a:t>
            </a:r>
            <a:r>
              <a:rPr lang="en-US" altLang="zh-CN" sz="1600" dirty="0"/>
              <a:t>c=(5.0/9)*(f-32);				</a:t>
            </a:r>
            <a:r>
              <a:rPr lang="en-US" altLang="zh-CN" sz="1600" dirty="0">
                <a:solidFill>
                  <a:srgbClr val="008000"/>
                </a:solidFill>
              </a:rPr>
              <a:t>//</a:t>
            </a:r>
            <a:r>
              <a:rPr lang="zh-CN" altLang="en-US" sz="1600" dirty="0">
                <a:solidFill>
                  <a:srgbClr val="008000"/>
                </a:solidFill>
              </a:rPr>
              <a:t>利用公式计算</a:t>
            </a:r>
            <a:r>
              <a:rPr lang="en-US" altLang="zh-CN" sz="1600" dirty="0">
                <a:solidFill>
                  <a:srgbClr val="008000"/>
                </a:solidFill>
              </a:rPr>
              <a:t>c</a:t>
            </a:r>
            <a:r>
              <a:rPr lang="zh-CN" altLang="en-US" sz="1600" dirty="0">
                <a:solidFill>
                  <a:srgbClr val="008000"/>
                </a:solidFill>
              </a:rPr>
              <a:t>的值</a:t>
            </a:r>
            <a:endParaRPr lang="zh-CN" altLang="en-US" sz="1600" dirty="0">
              <a:solidFill>
                <a:srgbClr val="008000"/>
              </a:solidFill>
            </a:endParaRPr>
          </a:p>
          <a:p>
            <a:pPr defTabSz="357505">
              <a:lnSpc>
                <a:spcPct val="120000"/>
              </a:lnSpc>
            </a:pPr>
            <a:r>
              <a:rPr lang="zh-CN" altLang="en-US" sz="1600" dirty="0"/>
              <a:t>	</a:t>
            </a:r>
            <a:r>
              <a:rPr lang="en-US" altLang="zh-CN" sz="1600" dirty="0" err="1"/>
              <a:t>printf</a:t>
            </a:r>
            <a:r>
              <a:rPr lang="en-US" altLang="zh-CN" sz="1600" dirty="0"/>
              <a:t>("f=%f\</a:t>
            </a:r>
            <a:r>
              <a:rPr lang="en-US" altLang="zh-CN" sz="1600" dirty="0" err="1"/>
              <a:t>nc</a:t>
            </a:r>
            <a:r>
              <a:rPr lang="en-US" altLang="zh-CN" sz="1600" dirty="0"/>
              <a:t>=%f\n",</a:t>
            </a:r>
            <a:r>
              <a:rPr lang="en-US" altLang="zh-CN" sz="1600" dirty="0" err="1"/>
              <a:t>f,c</a:t>
            </a:r>
            <a:r>
              <a:rPr lang="en-US" altLang="zh-CN" sz="1600" dirty="0"/>
              <a:t>);		</a:t>
            </a:r>
            <a:r>
              <a:rPr lang="en-US" altLang="zh-CN" sz="1600" dirty="0">
                <a:solidFill>
                  <a:srgbClr val="008000"/>
                </a:solidFill>
              </a:rPr>
              <a:t>//</a:t>
            </a:r>
            <a:r>
              <a:rPr lang="zh-CN" altLang="en-US" sz="1600" dirty="0">
                <a:solidFill>
                  <a:srgbClr val="008000"/>
                </a:solidFill>
              </a:rPr>
              <a:t>输出</a:t>
            </a:r>
            <a:r>
              <a:rPr lang="en-US" altLang="zh-CN" sz="1600" dirty="0">
                <a:solidFill>
                  <a:srgbClr val="008000"/>
                </a:solidFill>
              </a:rPr>
              <a:t>c</a:t>
            </a:r>
            <a:r>
              <a:rPr lang="zh-CN" altLang="en-US" sz="1600" dirty="0">
                <a:solidFill>
                  <a:srgbClr val="008000"/>
                </a:solidFill>
              </a:rPr>
              <a:t>的值</a:t>
            </a:r>
            <a:endParaRPr lang="zh-CN" altLang="en-US" sz="1600" dirty="0">
              <a:solidFill>
                <a:srgbClr val="008000"/>
              </a:solidFill>
            </a:endParaRPr>
          </a:p>
          <a:p>
            <a:pPr defTabSz="357505">
              <a:lnSpc>
                <a:spcPct val="120000"/>
              </a:lnSpc>
            </a:pPr>
            <a:r>
              <a:rPr lang="zh-CN" altLang="en-US" sz="1600" dirty="0"/>
              <a:t>	</a:t>
            </a:r>
            <a:r>
              <a:rPr lang="en-US" altLang="zh-CN" sz="1600" dirty="0"/>
              <a:t>return 0;</a:t>
            </a:r>
            <a:endParaRPr lang="en-US" altLang="zh-CN" sz="1600" dirty="0"/>
          </a:p>
          <a:p>
            <a:pPr defTabSz="357505">
              <a:lnSpc>
                <a:spcPct val="120000"/>
              </a:lnSpc>
            </a:pPr>
            <a:r>
              <a:rPr lang="en-US" altLang="zh-CN" sz="1600" dirty="0"/>
              <a:t> }</a:t>
            </a:r>
            <a:endParaRPr lang="en-US" altLang="zh-CN" sz="1600" dirty="0"/>
          </a:p>
        </p:txBody>
      </p:sp>
      <p:pic>
        <p:nvPicPr>
          <p:cNvPr id="5" name="图片 4"/>
          <p:cNvPicPr>
            <a:picLocks noChangeAspect="1"/>
          </p:cNvPicPr>
          <p:nvPr/>
        </p:nvPicPr>
        <p:blipFill>
          <a:blip r:embed="rId3" cstate="print"/>
          <a:stretch>
            <a:fillRect/>
          </a:stretch>
        </p:blipFill>
        <p:spPr>
          <a:xfrm>
            <a:off x="5552971" y="1027907"/>
            <a:ext cx="3448050" cy="1123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045" y="227043"/>
            <a:ext cx="5023763" cy="1325563"/>
          </a:xfrm>
        </p:spPr>
        <p:txBody>
          <a:bodyPr/>
          <a:lstStyle/>
          <a:p>
            <a:r>
              <a:rPr lang="en-US" altLang="zh-CN" dirty="0" err="1"/>
              <a:t>scanf</a:t>
            </a:r>
            <a:r>
              <a:rPr lang="zh-CN" altLang="en-US" dirty="0"/>
              <a:t>函数</a:t>
            </a:r>
            <a:r>
              <a:rPr lang="en-US" altLang="zh-CN" dirty="0"/>
              <a:t>——</a:t>
            </a:r>
            <a:r>
              <a:rPr lang="zh-CN" altLang="en-US" dirty="0"/>
              <a:t>格式声明</a:t>
            </a:r>
            <a:endParaRPr lang="zh-CN" altLang="en-US" dirty="0"/>
          </a:p>
        </p:txBody>
      </p:sp>
      <p:sp>
        <p:nvSpPr>
          <p:cNvPr id="4" name="矩形 3"/>
          <p:cNvSpPr/>
          <p:nvPr/>
        </p:nvSpPr>
        <p:spPr>
          <a:xfrm>
            <a:off x="80304" y="1552606"/>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endParaRPr lang="zh-CN" altLang="en-US" b="1"/>
          </a:p>
        </p:txBody>
      </p:sp>
      <p:graphicFrame>
        <p:nvGraphicFramePr>
          <p:cNvPr id="16" name="表格 15"/>
          <p:cNvGraphicFramePr>
            <a:graphicFrameLocks noGrp="1"/>
          </p:cNvGraphicFramePr>
          <p:nvPr/>
        </p:nvGraphicFramePr>
        <p:xfrm>
          <a:off x="4572001" y="648027"/>
          <a:ext cx="4491696" cy="3866880"/>
        </p:xfrm>
        <a:graphic>
          <a:graphicData uri="http://schemas.openxmlformats.org/drawingml/2006/table">
            <a:tbl>
              <a:tblPr firstRow="1" firstCol="1">
                <a:tableStyleId>{21E4AEA4-8DFA-4A89-87EB-49C32662AFE0}</a:tableStyleId>
              </a:tblPr>
              <a:tblGrid>
                <a:gridCol w="669537"/>
                <a:gridCol w="3822159"/>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输入有符号的十进制整数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mn-cs"/>
                        </a:rPr>
                        <a:t>u</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输入无符号的十进制整数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rPr>
                        <a:t>o</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输入无符号的八进制整数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panose="02020603050405020304"/>
                        </a:rPr>
                        <a:t>输入无符号的十六进制整数</a:t>
                      </a:r>
                      <a:r>
                        <a:rPr lang="en-US" altLang="zh-CN" sz="1400" b="0" kern="100" dirty="0">
                          <a:latin typeface="+mn-ea"/>
                          <a:ea typeface="+mn-ea"/>
                          <a:cs typeface="Times New Roman" panose="02020603050405020304"/>
                        </a:rPr>
                        <a:t>(</a:t>
                      </a:r>
                      <a:r>
                        <a:rPr lang="zh-CN" altLang="en-US" sz="1400" b="0" kern="100" dirty="0">
                          <a:latin typeface="+mn-ea"/>
                          <a:ea typeface="+mn-ea"/>
                          <a:cs typeface="Times New Roman" panose="02020603050405020304"/>
                        </a:rPr>
                        <a:t>大小写作用相同</a:t>
                      </a:r>
                      <a:r>
                        <a:rPr lang="en-US" altLang="zh-CN" sz="1400" b="0" kern="100" dirty="0">
                          <a:latin typeface="+mn-ea"/>
                          <a:ea typeface="+mn-ea"/>
                          <a:cs typeface="Times New Roman" panose="02020603050405020304"/>
                        </a:rPr>
                        <a:t>)</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输入单个字符</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输入字符串，将字符串送到一个字符数组中，在输入时以非空白字符开始，以第一个空白字符结束。字符串以串结束标志</a:t>
                      </a:r>
                      <a:r>
                        <a:rPr lang="en-US" altLang="zh-CN" sz="1400" b="0" kern="100">
                          <a:latin typeface="+mn-ea"/>
                          <a:ea typeface="+mn-ea"/>
                        </a:rPr>
                        <a:t>′\0′</a:t>
                      </a:r>
                      <a:r>
                        <a:rPr lang="zh-CN" altLang="en-US" sz="1400" b="0" kern="100">
                          <a:latin typeface="+mn-ea"/>
                          <a:ea typeface="+mn-ea"/>
                        </a:rPr>
                        <a:t>作为其最后一个字符</a:t>
                      </a:r>
                      <a:endParaRPr lang="zh-CN" altLang="en-US" sz="1400" b="0" kern="100">
                        <a:latin typeface="+mn-ea"/>
                        <a:ea typeface="+mn-ea"/>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panose="02020603050405020304"/>
                        </a:rPr>
                        <a:t>f</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输入实数，可以用小数形式或指数形式输入</a:t>
                      </a:r>
                      <a:endParaRPr lang="zh-CN" alt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e,E,g,G</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与</a:t>
                      </a:r>
                      <a:r>
                        <a:rPr lang="en-US" altLang="zh-CN" sz="1400" b="0" kern="100" dirty="0">
                          <a:latin typeface="+mn-ea"/>
                          <a:ea typeface="+mn-ea"/>
                        </a:rPr>
                        <a:t>f</a:t>
                      </a:r>
                      <a:r>
                        <a:rPr lang="zh-CN" altLang="en-US" sz="1400" b="0" kern="100" dirty="0">
                          <a:latin typeface="+mn-ea"/>
                          <a:ea typeface="+mn-ea"/>
                        </a:rPr>
                        <a:t>作用相同，</a:t>
                      </a:r>
                      <a:r>
                        <a:rPr lang="en-US" altLang="zh-CN" sz="1400" b="0" kern="100" dirty="0">
                          <a:latin typeface="+mn-ea"/>
                          <a:ea typeface="+mn-ea"/>
                        </a:rPr>
                        <a:t>e</a:t>
                      </a:r>
                      <a:r>
                        <a:rPr lang="zh-CN" altLang="en-US" sz="1400" b="0" kern="100" dirty="0">
                          <a:latin typeface="+mn-ea"/>
                          <a:ea typeface="+mn-ea"/>
                        </a:rPr>
                        <a:t>与</a:t>
                      </a:r>
                      <a:r>
                        <a:rPr lang="en-US" altLang="zh-CN" sz="1400" b="0" kern="100" dirty="0">
                          <a:latin typeface="+mn-ea"/>
                          <a:ea typeface="+mn-ea"/>
                        </a:rPr>
                        <a:t>f</a:t>
                      </a:r>
                      <a:r>
                        <a:rPr lang="zh-CN" altLang="en-US" sz="1400" b="0" kern="100" dirty="0">
                          <a:latin typeface="+mn-ea"/>
                          <a:ea typeface="+mn-ea"/>
                        </a:rPr>
                        <a:t>、</a:t>
                      </a:r>
                      <a:r>
                        <a:rPr lang="en-US" altLang="zh-CN" sz="1400" b="0" kern="100" dirty="0">
                          <a:latin typeface="+mn-ea"/>
                          <a:ea typeface="+mn-ea"/>
                        </a:rPr>
                        <a:t>g</a:t>
                      </a:r>
                      <a:r>
                        <a:rPr lang="zh-CN" altLang="en-US" sz="1400" b="0" kern="100" dirty="0">
                          <a:latin typeface="+mn-ea"/>
                          <a:ea typeface="+mn-ea"/>
                        </a:rPr>
                        <a:t>可以互相替换</a:t>
                      </a:r>
                      <a:r>
                        <a:rPr lang="en-US" altLang="zh-CN" sz="1400" b="0" kern="100" dirty="0">
                          <a:latin typeface="+mn-ea"/>
                          <a:ea typeface="+mn-ea"/>
                        </a:rPr>
                        <a:t>(</a:t>
                      </a:r>
                      <a:r>
                        <a:rPr lang="zh-CN" altLang="en-US" sz="1400" b="0" kern="100" dirty="0">
                          <a:latin typeface="+mn-ea"/>
                          <a:ea typeface="+mn-ea"/>
                        </a:rPr>
                        <a:t>大小写作用相同</a:t>
                      </a:r>
                      <a:r>
                        <a:rPr lang="en-US" altLang="zh-CN" sz="1400" b="0" kern="100" dirty="0">
                          <a:latin typeface="+mn-ea"/>
                          <a:ea typeface="+mn-ea"/>
                        </a:rPr>
                        <a:t>)</a:t>
                      </a:r>
                      <a:endParaRPr lang="zh-CN" sz="1400" b="0" kern="100" dirty="0">
                        <a:latin typeface="+mn-ea"/>
                        <a:ea typeface="+mn-ea"/>
                        <a:cs typeface="Times New Roman" panose="02020603050405020304"/>
                      </a:endParaRPr>
                    </a:p>
                  </a:txBody>
                  <a:tcPr marL="68580" marR="68580" marT="0" marB="0" anchor="ctr"/>
                </a:tc>
              </a:tr>
            </a:tbl>
          </a:graphicData>
        </a:graphic>
      </p:graphicFrame>
      <p:graphicFrame>
        <p:nvGraphicFramePr>
          <p:cNvPr id="17" name="表格 16"/>
          <p:cNvGraphicFramePr>
            <a:graphicFrameLocks noGrp="1"/>
          </p:cNvGraphicFramePr>
          <p:nvPr/>
        </p:nvGraphicFramePr>
        <p:xfrm>
          <a:off x="4673916" y="4741369"/>
          <a:ext cx="4311041" cy="2000160"/>
        </p:xfrm>
        <a:graphic>
          <a:graphicData uri="http://schemas.openxmlformats.org/drawingml/2006/table">
            <a:tbl>
              <a:tblPr firstRow="1" firstCol="1">
                <a:tableStyleId>{21E4AEA4-8DFA-4A89-87EB-49C32662AFE0}</a:tableStyleId>
              </a:tblPr>
              <a:tblGrid>
                <a:gridCol w="629753"/>
                <a:gridCol w="3681288"/>
              </a:tblGrid>
              <a:tr h="360000">
                <a:tc>
                  <a:txBody>
                    <a:bodyPr/>
                    <a:lstStyle/>
                    <a:p>
                      <a:pPr algn="ctr" fontAlgn="auto">
                        <a:lnSpc>
                          <a:spcPct val="100000"/>
                        </a:lnSpc>
                        <a:spcBef>
                          <a:spcPts val="0"/>
                        </a:spcBef>
                        <a:spcAft>
                          <a:spcPts val="0"/>
                        </a:spcAft>
                      </a:pPr>
                      <a:r>
                        <a:rPr lang="zh-CN" altLang="en-US" sz="1400" b="1" kern="100">
                          <a:latin typeface="+mn-ea"/>
                          <a:ea typeface="+mn-ea"/>
                        </a:rPr>
                        <a:t>附加</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输入长整型数据（可用</a:t>
                      </a:r>
                      <a:r>
                        <a:rPr lang="en-US" altLang="zh-CN" sz="1400" b="0" kern="100">
                          <a:latin typeface="+mn-ea"/>
                          <a:ea typeface="+mn-ea"/>
                        </a:rPr>
                        <a:t>%ld</a:t>
                      </a:r>
                      <a:r>
                        <a:rPr lang="zh-CN" altLang="en-US" sz="1400" b="0" kern="100">
                          <a:latin typeface="+mn-ea"/>
                          <a:ea typeface="+mn-ea"/>
                        </a:rPr>
                        <a:t>，</a:t>
                      </a:r>
                      <a:r>
                        <a:rPr lang="en-US" altLang="zh-CN" sz="1400" b="0" kern="100">
                          <a:latin typeface="+mn-ea"/>
                          <a:ea typeface="+mn-ea"/>
                        </a:rPr>
                        <a:t>%lo</a:t>
                      </a:r>
                      <a:r>
                        <a:rPr lang="zh-CN" altLang="en-US" sz="1400" b="0" kern="100">
                          <a:latin typeface="+mn-ea"/>
                          <a:ea typeface="+mn-ea"/>
                        </a:rPr>
                        <a:t>，</a:t>
                      </a:r>
                      <a:r>
                        <a:rPr lang="en-US" altLang="zh-CN" sz="1400" b="0" kern="100">
                          <a:latin typeface="+mn-ea"/>
                          <a:ea typeface="+mn-ea"/>
                        </a:rPr>
                        <a:t>%lx</a:t>
                      </a:r>
                      <a:r>
                        <a:rPr lang="zh-CN" altLang="en-US" sz="1400" b="0" kern="100">
                          <a:latin typeface="+mn-ea"/>
                          <a:ea typeface="+mn-ea"/>
                        </a:rPr>
                        <a:t>，</a:t>
                      </a:r>
                      <a:r>
                        <a:rPr lang="en-US" altLang="zh-CN" sz="1400" b="0" kern="100">
                          <a:latin typeface="+mn-ea"/>
                          <a:ea typeface="+mn-ea"/>
                        </a:rPr>
                        <a:t>%lu</a:t>
                      </a:r>
                      <a:r>
                        <a:rPr lang="zh-CN" altLang="en-US" sz="1400" b="0" kern="100">
                          <a:latin typeface="+mn-ea"/>
                          <a:ea typeface="+mn-ea"/>
                        </a:rPr>
                        <a:t>）以及</a:t>
                      </a:r>
                      <a:r>
                        <a:rPr lang="en-US" altLang="zh-CN" sz="1400" b="0" kern="100">
                          <a:latin typeface="+mn-ea"/>
                          <a:ea typeface="+mn-ea"/>
                        </a:rPr>
                        <a:t>double</a:t>
                      </a:r>
                      <a:r>
                        <a:rPr lang="zh-CN" altLang="en-US" sz="1400" b="0" kern="100">
                          <a:latin typeface="+mn-ea"/>
                          <a:ea typeface="+mn-ea"/>
                        </a:rPr>
                        <a:t>型数据（用</a:t>
                      </a:r>
                      <a:r>
                        <a:rPr lang="en-US" altLang="zh-CN" sz="1400" b="0" kern="100">
                          <a:latin typeface="+mn-ea"/>
                          <a:ea typeface="+mn-ea"/>
                        </a:rPr>
                        <a:t>%lf</a:t>
                      </a:r>
                      <a:r>
                        <a:rPr lang="zh-CN" altLang="en-US" sz="1400" b="0" kern="100">
                          <a:latin typeface="+mn-ea"/>
                          <a:ea typeface="+mn-ea"/>
                        </a:rPr>
                        <a:t>或</a:t>
                      </a:r>
                      <a:r>
                        <a:rPr lang="en-US" altLang="zh-CN" sz="1400" b="0" kern="100">
                          <a:latin typeface="+mn-ea"/>
                          <a:ea typeface="+mn-ea"/>
                        </a:rPr>
                        <a:t>%le</a:t>
                      </a:r>
                      <a:r>
                        <a:rPr lang="zh-CN" altLang="en-US" sz="1400" b="0" kern="100">
                          <a:latin typeface="+mn-ea"/>
                          <a:ea typeface="+mn-ea"/>
                        </a:rPr>
                        <a:t>）</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h</a:t>
                      </a:r>
                      <a:endParaRPr lang="en-US" sz="1400" b="1" kern="100">
                        <a:latin typeface="+mn-ea"/>
                        <a:ea typeface="+mn-ea"/>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输入短整型数据（可用</a:t>
                      </a:r>
                      <a:r>
                        <a:rPr lang="en-US" altLang="zh-CN" sz="1400" b="0" kern="100">
                          <a:latin typeface="+mn-ea"/>
                          <a:ea typeface="+mn-ea"/>
                        </a:rPr>
                        <a:t>%hd</a:t>
                      </a:r>
                      <a:r>
                        <a:rPr lang="zh-CN" altLang="en-US" sz="1400" b="0" kern="100">
                          <a:latin typeface="+mn-ea"/>
                          <a:ea typeface="+mn-ea"/>
                        </a:rPr>
                        <a:t>，</a:t>
                      </a:r>
                      <a:r>
                        <a:rPr lang="en-US" altLang="zh-CN" sz="1400" b="0" kern="100">
                          <a:latin typeface="+mn-ea"/>
                          <a:ea typeface="+mn-ea"/>
                        </a:rPr>
                        <a:t>%ho</a:t>
                      </a:r>
                      <a:r>
                        <a:rPr lang="zh-CN" altLang="en-US" sz="1400" b="0" kern="100">
                          <a:latin typeface="+mn-ea"/>
                          <a:ea typeface="+mn-ea"/>
                        </a:rPr>
                        <a:t>，</a:t>
                      </a:r>
                      <a:r>
                        <a:rPr lang="en-US" altLang="zh-CN" sz="1400" b="0" kern="100">
                          <a:latin typeface="+mn-ea"/>
                          <a:ea typeface="+mn-ea"/>
                        </a:rPr>
                        <a:t>%hx</a:t>
                      </a:r>
                      <a:r>
                        <a:rPr lang="zh-CN" altLang="en-US" sz="1400" b="0" kern="100">
                          <a:latin typeface="+mn-ea"/>
                          <a:ea typeface="+mn-ea"/>
                        </a:rPr>
                        <a:t>）</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zh-CN" altLang="en-US" sz="1400" b="1" kern="100">
                          <a:latin typeface="+mn-ea"/>
                          <a:ea typeface="+mn-ea"/>
                        </a:rPr>
                        <a:t>域宽</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指定输入数据所占宽度（列数），域宽应为正整数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zh-CN" altLang="en-US" sz="1400" b="1" kern="100">
                          <a:latin typeface="+mn-ea"/>
                          <a:ea typeface="+mn-ea"/>
                          <a:cs typeface="+mn-cs"/>
                        </a:rPr>
                        <a:t>*</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本输入项在读入后不赋给相应的变量</a:t>
                      </a:r>
                      <a:endParaRPr lang="zh-CN" sz="1400" b="0" kern="100" dirty="0">
                        <a:latin typeface="+mn-ea"/>
                        <a:ea typeface="+mn-ea"/>
                        <a:cs typeface="Times New Roman" panose="02020603050405020304"/>
                      </a:endParaRPr>
                    </a:p>
                  </a:txBody>
                  <a:tcPr marL="68580" marR="68580" marT="0" marB="0" anchor="ctr"/>
                </a:tc>
              </a:tr>
            </a:tbl>
          </a:graphicData>
        </a:graphic>
      </p:graphicFrame>
      <p:sp>
        <p:nvSpPr>
          <p:cNvPr id="18" name="MH_Desc_1"/>
          <p:cNvSpPr/>
          <p:nvPr>
            <p:custDataLst>
              <p:tags r:id="rId1"/>
            </p:custDataLst>
          </p:nvPr>
        </p:nvSpPr>
        <p:spPr>
          <a:xfrm>
            <a:off x="8030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dirty="0">
                <a:solidFill>
                  <a:schemeClr val="tx1"/>
                </a:solidFill>
              </a:rPr>
              <a:t>(1) </a:t>
            </a:r>
            <a:r>
              <a:rPr lang="en-US" altLang="zh-CN" sz="1600" dirty="0" err="1">
                <a:solidFill>
                  <a:schemeClr val="tx1"/>
                </a:solidFill>
              </a:rPr>
              <a:t>scanf</a:t>
            </a:r>
            <a:r>
              <a:rPr lang="zh-CN" altLang="en-US" sz="1600" dirty="0">
                <a:solidFill>
                  <a:schemeClr val="tx1"/>
                </a:solidFill>
              </a:rPr>
              <a:t>函数中的格式控制后面应当是</a:t>
            </a:r>
            <a:r>
              <a:rPr lang="zh-CN" altLang="en-US" sz="1600" b="1" dirty="0">
                <a:solidFill>
                  <a:schemeClr val="tx1"/>
                </a:solidFill>
              </a:rPr>
              <a:t>变量地址</a:t>
            </a:r>
            <a:r>
              <a:rPr lang="zh-CN" altLang="en-US" sz="1600" dirty="0">
                <a:solidFill>
                  <a:schemeClr val="tx1"/>
                </a:solidFill>
              </a:rPr>
              <a:t>，而不是变量名。</a:t>
            </a:r>
            <a:endParaRPr lang="en-US" altLang="zh-CN" sz="1600" dirty="0">
              <a:solidFill>
                <a:schemeClr val="tx1"/>
              </a:solidFill>
            </a:endParaRPr>
          </a:p>
          <a:p>
            <a:pPr algn="just">
              <a:lnSpc>
                <a:spcPct val="120000"/>
              </a:lnSpc>
              <a:spcBef>
                <a:spcPts val="600"/>
              </a:spcBef>
              <a:spcAft>
                <a:spcPts val="600"/>
              </a:spcAft>
              <a:defRPr/>
            </a:pPr>
            <a:r>
              <a:rPr lang="zh-CN" altLang="en-US" sz="1600" dirty="0">
                <a:solidFill>
                  <a:schemeClr val="tx1"/>
                </a:solidFill>
              </a:rPr>
              <a:t>应与上述格式说明匹配，否则将会出现错误。</a:t>
            </a:r>
            <a:endParaRPr lang="zh-CN" altLang="en-US" sz="1600" dirty="0">
              <a:solidFill>
                <a:schemeClr val="tx1"/>
              </a:solidFill>
            </a:endParaRPr>
          </a:p>
          <a:p>
            <a:pPr algn="just">
              <a:lnSpc>
                <a:spcPct val="120000"/>
              </a:lnSpc>
              <a:spcBef>
                <a:spcPts val="600"/>
              </a:spcBef>
              <a:spcAft>
                <a:spcPts val="600"/>
              </a:spcAft>
              <a:defRPr/>
            </a:pPr>
            <a:r>
              <a:rPr lang="en-US" altLang="zh-CN" sz="1600" dirty="0">
                <a:solidFill>
                  <a:schemeClr val="tx1"/>
                </a:solidFill>
              </a:rPr>
              <a:t>(2)</a:t>
            </a:r>
            <a:r>
              <a:rPr lang="zh-CN" altLang="en-US" sz="1600" dirty="0">
                <a:solidFill>
                  <a:schemeClr val="tx1"/>
                </a:solidFill>
              </a:rPr>
              <a:t>如果在格式控制字符串中除了格式声明以外还有其他字符，则在输入数据时在对应的位置上应输入与这些字符相同的字符。</a:t>
            </a:r>
            <a:endParaRPr lang="en-US" altLang="zh-CN" sz="1600" dirty="0">
              <a:solidFill>
                <a:schemeClr val="tx1"/>
              </a:solidFill>
            </a:endParaRPr>
          </a:p>
          <a:p>
            <a:pPr algn="just">
              <a:lnSpc>
                <a:spcPct val="120000"/>
              </a:lnSpc>
              <a:spcBef>
                <a:spcPts val="600"/>
              </a:spcBef>
              <a:spcAft>
                <a:spcPts val="600"/>
              </a:spcAft>
              <a:defRPr/>
            </a:pPr>
            <a:r>
              <a:rPr lang="en-US" altLang="zh-CN" sz="1600" dirty="0">
                <a:solidFill>
                  <a:schemeClr val="tx1"/>
                </a:solidFill>
              </a:rPr>
              <a:t>(3)</a:t>
            </a:r>
            <a:r>
              <a:rPr lang="zh-CN" altLang="en-US" sz="1600" dirty="0">
                <a:solidFill>
                  <a:schemeClr val="tx1"/>
                </a:solidFill>
              </a:rPr>
              <a:t>在用“％</a:t>
            </a:r>
            <a:r>
              <a:rPr lang="en-US" altLang="zh-CN" sz="1600" dirty="0">
                <a:solidFill>
                  <a:schemeClr val="tx1"/>
                </a:solidFill>
              </a:rPr>
              <a:t>c”</a:t>
            </a:r>
            <a:r>
              <a:rPr lang="zh-CN" altLang="en-US" sz="1600" dirty="0">
                <a:solidFill>
                  <a:schemeClr val="tx1"/>
                </a:solidFill>
              </a:rPr>
              <a:t>格式声明输入字符时，空格字符和“转义字符”中的字符都作为有效字符输入。</a:t>
            </a:r>
            <a:endParaRPr lang="en-US" altLang="zh-CN" sz="1600" dirty="0">
              <a:solidFill>
                <a:schemeClr val="tx1"/>
              </a:solidFill>
            </a:endParaRPr>
          </a:p>
          <a:p>
            <a:pPr algn="just">
              <a:lnSpc>
                <a:spcPct val="120000"/>
              </a:lnSpc>
              <a:spcBef>
                <a:spcPts val="600"/>
              </a:spcBef>
              <a:spcAft>
                <a:spcPts val="600"/>
              </a:spcAft>
              <a:defRPr/>
            </a:pPr>
            <a:r>
              <a:rPr lang="en-US" altLang="zh-CN" sz="1600" dirty="0">
                <a:solidFill>
                  <a:schemeClr val="tx1"/>
                </a:solidFill>
              </a:rPr>
              <a:t>(4) </a:t>
            </a:r>
            <a:r>
              <a:rPr lang="zh-CN" altLang="en-US" sz="1600" dirty="0">
                <a:solidFill>
                  <a:schemeClr val="tx1"/>
                </a:solidFill>
              </a:rPr>
              <a:t>在输入数值数据时，如输入空格、回车、</a:t>
            </a:r>
            <a:r>
              <a:rPr lang="en-US" altLang="zh-CN" sz="1600" dirty="0">
                <a:solidFill>
                  <a:schemeClr val="tx1"/>
                </a:solidFill>
              </a:rPr>
              <a:t>Tab</a:t>
            </a:r>
            <a:r>
              <a:rPr lang="zh-CN" altLang="en-US" sz="1600" dirty="0">
                <a:solidFill>
                  <a:schemeClr val="tx1"/>
                </a:solidFill>
              </a:rPr>
              <a:t>键或遇非法字符</a:t>
            </a:r>
            <a:r>
              <a:rPr lang="en-US" altLang="zh-CN" sz="1600" dirty="0">
                <a:solidFill>
                  <a:schemeClr val="tx1"/>
                </a:solidFill>
              </a:rPr>
              <a:t>(</a:t>
            </a:r>
            <a:r>
              <a:rPr lang="zh-CN" altLang="en-US" sz="1600" dirty="0">
                <a:solidFill>
                  <a:schemeClr val="tx1"/>
                </a:solidFill>
              </a:rPr>
              <a:t>不属于数值的字符</a:t>
            </a:r>
            <a:r>
              <a:rPr lang="en-US" altLang="zh-CN" sz="1600" dirty="0">
                <a:solidFill>
                  <a:schemeClr val="tx1"/>
                </a:solidFill>
              </a:rPr>
              <a:t>)</a:t>
            </a:r>
            <a:r>
              <a:rPr lang="zh-CN" altLang="en-US" sz="1600" dirty="0">
                <a:solidFill>
                  <a:schemeClr val="tx1"/>
                </a:solidFill>
              </a:rPr>
              <a:t>，认为该数据结束。</a:t>
            </a:r>
            <a:endParaRPr lang="en-US" altLang="zh-CN" sz="1600" dirty="0">
              <a:solidFill>
                <a:schemeClr val="tx1"/>
              </a:solidFill>
            </a:endParaRPr>
          </a:p>
          <a:p>
            <a:pPr algn="just">
              <a:lnSpc>
                <a:spcPct val="120000"/>
              </a:lnSpc>
              <a:spcBef>
                <a:spcPts val="600"/>
              </a:spcBef>
              <a:spcAft>
                <a:spcPts val="600"/>
              </a:spcAft>
              <a:defRPr/>
            </a:pPr>
            <a:endParaRPr lang="en-US" altLang="zh-CN" sz="1600"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48856" y="2266446"/>
            <a:ext cx="8771860" cy="2196224"/>
            <a:chOff x="2406178" y="2415533"/>
            <a:chExt cx="7029450" cy="1541462"/>
          </a:xfrm>
        </p:grpSpPr>
        <p:sp>
          <p:nvSpPr>
            <p:cNvPr id="9" name="MH_Other_1"/>
            <p:cNvSpPr/>
            <p:nvPr>
              <p:custDataLst>
                <p:tags r:id="rId1"/>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2"/>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3"/>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4"/>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5"/>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403002" y="3047878"/>
              <a:ext cx="3213349" cy="367232"/>
            </a:xfrm>
            <a:prstGeom prst="rect">
              <a:avLst/>
            </a:prstGeom>
            <a:noFill/>
          </p:spPr>
          <p:txBody>
            <a:bodyPr wrap="square" rtlCol="0">
              <a:spAutoFit/>
            </a:bodyPr>
            <a:lstStyle/>
            <a:p>
              <a:r>
                <a:rPr lang="zh-CN" altLang="en-US" sz="2800" dirty="0"/>
                <a:t>输 入</a:t>
              </a:r>
              <a:r>
                <a:rPr lang="en-US" altLang="zh-CN" sz="2800" dirty="0"/>
                <a:t>		                  </a:t>
              </a:r>
              <a:r>
                <a:rPr lang="zh-CN" altLang="en-US" sz="2800" dirty="0"/>
                <a:t>输 出</a:t>
              </a:r>
              <a:endParaRPr lang="zh-CN" altLang="en-US" sz="2800" dirty="0"/>
            </a:p>
          </p:txBody>
        </p:sp>
      </p:grpSp>
    </p:spTree>
    <p:custDataLst>
      <p:tags r:id="rId6"/>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65863"/>
            <a:ext cx="5922104" cy="1325563"/>
          </a:xfrm>
        </p:spPr>
        <p:txBody>
          <a:bodyPr/>
          <a:lstStyle/>
          <a:p>
            <a:r>
              <a:rPr lang="en-US" altLang="zh-CN" dirty="0" err="1"/>
              <a:t>putchar</a:t>
            </a:r>
            <a:r>
              <a:rPr lang="zh-CN" altLang="en-US" dirty="0"/>
              <a:t>函数</a:t>
            </a:r>
            <a:endParaRPr lang="zh-CN" altLang="en-US" dirty="0"/>
          </a:p>
        </p:txBody>
      </p:sp>
      <p:sp>
        <p:nvSpPr>
          <p:cNvPr id="3" name="内容占位符 2"/>
          <p:cNvSpPr>
            <a:spLocks noGrp="1"/>
          </p:cNvSpPr>
          <p:nvPr>
            <p:ph idx="1"/>
          </p:nvPr>
        </p:nvSpPr>
        <p:spPr>
          <a:xfrm>
            <a:off x="74726" y="1323152"/>
            <a:ext cx="8568358" cy="589584"/>
          </a:xfrm>
        </p:spPr>
        <p:txBody>
          <a:bodyPr>
            <a:normAutofit/>
          </a:bodyPr>
          <a:lstStyle/>
          <a:p>
            <a:pPr marL="0" indent="0">
              <a:buNone/>
            </a:pPr>
            <a:r>
              <a:rPr lang="zh-CN" altLang="en-US" sz="2000" dirty="0">
                <a:solidFill>
                  <a:schemeClr val="tx1">
                    <a:lumMod val="65000"/>
                    <a:lumOff val="35000"/>
                  </a:schemeClr>
                </a:solidFill>
              </a:rPr>
              <a:t>从计算机向显示器输出一个字符。</a:t>
            </a:r>
            <a:endParaRPr lang="zh-CN" altLang="en-US" sz="2000" dirty="0">
              <a:solidFill>
                <a:schemeClr val="tx1">
                  <a:lumMod val="65000"/>
                  <a:lumOff val="35000"/>
                </a:schemeClr>
              </a:solidFill>
            </a:endParaRPr>
          </a:p>
        </p:txBody>
      </p:sp>
      <p:sp>
        <p:nvSpPr>
          <p:cNvPr id="4" name="矩形 3"/>
          <p:cNvSpPr/>
          <p:nvPr/>
        </p:nvSpPr>
        <p:spPr>
          <a:xfrm>
            <a:off x="74726" y="1694076"/>
            <a:ext cx="3920804"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16" name="内容占位符 2"/>
          <p:cNvSpPr txBox="1"/>
          <p:nvPr/>
        </p:nvSpPr>
        <p:spPr>
          <a:xfrm>
            <a:off x="-11203" y="2229192"/>
            <a:ext cx="5824947"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3.8】</a:t>
            </a:r>
            <a:r>
              <a:rPr lang="zh-CN" altLang="en-US" sz="2000" dirty="0">
                <a:solidFill>
                  <a:schemeClr val="accent1"/>
                </a:solidFill>
              </a:rPr>
              <a:t>先后输出</a:t>
            </a:r>
            <a:r>
              <a:rPr lang="en-US" altLang="zh-CN" sz="2000" dirty="0">
                <a:solidFill>
                  <a:schemeClr val="accent1"/>
                </a:solidFill>
              </a:rPr>
              <a:t>BOY</a:t>
            </a:r>
            <a:r>
              <a:rPr lang="zh-CN" altLang="en-US" sz="2000" dirty="0">
                <a:solidFill>
                  <a:schemeClr val="accent1"/>
                </a:solidFill>
              </a:rPr>
              <a:t>三个字符。</a:t>
            </a:r>
            <a:endParaRPr lang="zh-CN" altLang="en-US" sz="2000" dirty="0">
              <a:solidFill>
                <a:schemeClr val="accent1"/>
              </a:solidFill>
            </a:endParaRPr>
          </a:p>
        </p:txBody>
      </p:sp>
      <p:sp>
        <p:nvSpPr>
          <p:cNvPr id="17" name="矩形 16"/>
          <p:cNvSpPr/>
          <p:nvPr/>
        </p:nvSpPr>
        <p:spPr>
          <a:xfrm>
            <a:off x="158641" y="2799890"/>
            <a:ext cx="4803914" cy="923330"/>
          </a:xfrm>
          <a:prstGeom prst="rect">
            <a:avLst/>
          </a:prstGeom>
        </p:spPr>
        <p:txBody>
          <a:bodyPr wrap="square">
            <a:spAutoFit/>
          </a:bodyPr>
          <a:lstStyle/>
          <a:p>
            <a:r>
              <a:rPr lang="zh-CN" altLang="en-US" b="1" dirty="0"/>
              <a:t>解题思路</a:t>
            </a:r>
            <a:r>
              <a:rPr lang="en-US" altLang="zh-CN" b="1" dirty="0"/>
              <a:t>: </a:t>
            </a:r>
            <a:r>
              <a:rPr lang="zh-CN" altLang="en-US" dirty="0"/>
              <a:t> 定义</a:t>
            </a:r>
            <a:r>
              <a:rPr lang="en-US" altLang="zh-CN" dirty="0"/>
              <a:t>3</a:t>
            </a:r>
            <a:r>
              <a:rPr lang="zh-CN" altLang="en-US" dirty="0"/>
              <a:t>个字符变量，分别赋以初值</a:t>
            </a:r>
            <a:r>
              <a:rPr lang="en-US" altLang="zh-CN" dirty="0"/>
              <a:t>′B′</a:t>
            </a:r>
            <a:r>
              <a:rPr lang="zh-CN" altLang="en-US" dirty="0"/>
              <a:t>，</a:t>
            </a:r>
            <a:r>
              <a:rPr lang="en-US" altLang="zh-CN" dirty="0"/>
              <a:t>′O′</a:t>
            </a:r>
            <a:r>
              <a:rPr lang="zh-CN" altLang="en-US" dirty="0"/>
              <a:t>，</a:t>
            </a:r>
            <a:r>
              <a:rPr lang="en-US" altLang="zh-CN" dirty="0"/>
              <a:t>′Y′</a:t>
            </a:r>
            <a:r>
              <a:rPr lang="zh-CN" altLang="en-US" dirty="0"/>
              <a:t>，然后用</a:t>
            </a:r>
            <a:r>
              <a:rPr lang="en-US" altLang="zh-CN" dirty="0" err="1"/>
              <a:t>putchar</a:t>
            </a:r>
            <a:r>
              <a:rPr lang="zh-CN" altLang="en-US" dirty="0"/>
              <a:t>函数输出这</a:t>
            </a:r>
            <a:r>
              <a:rPr lang="en-US" altLang="zh-CN" dirty="0"/>
              <a:t>3</a:t>
            </a:r>
            <a:r>
              <a:rPr lang="zh-CN" altLang="en-US" dirty="0"/>
              <a:t>个字符变量的值。</a:t>
            </a:r>
            <a:endParaRPr lang="zh-CN" altLang="en-US" dirty="0"/>
          </a:p>
        </p:txBody>
      </p:sp>
      <p:sp>
        <p:nvSpPr>
          <p:cNvPr id="18" name="圆角矩形 17"/>
          <p:cNvSpPr/>
          <p:nvPr/>
        </p:nvSpPr>
        <p:spPr>
          <a:xfrm>
            <a:off x="158640" y="3724817"/>
            <a:ext cx="4998399"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dirty="0"/>
              <a:t>#include &lt;</a:t>
            </a:r>
            <a:r>
              <a:rPr lang="en-US" altLang="zh-CN" sz="1600" dirty="0" err="1"/>
              <a:t>stdio.h</a:t>
            </a:r>
            <a:r>
              <a:rPr lang="en-US" altLang="zh-CN" sz="1600" dirty="0"/>
              <a:t>&gt;</a:t>
            </a:r>
            <a:endParaRPr lang="en-US" altLang="zh-CN" sz="1600" dirty="0"/>
          </a:p>
          <a:p>
            <a:pPr defTabSz="363855"/>
            <a:r>
              <a:rPr lang="en-US" altLang="zh-CN" sz="1600" dirty="0"/>
              <a:t>int main()</a:t>
            </a:r>
            <a:endParaRPr lang="en-US" altLang="zh-CN" sz="1600" dirty="0"/>
          </a:p>
          <a:p>
            <a:pPr defTabSz="363855"/>
            <a:r>
              <a:rPr lang="en-US" altLang="zh-CN" sz="1600" dirty="0"/>
              <a:t>{</a:t>
            </a:r>
            <a:endParaRPr lang="en-US" altLang="zh-CN" sz="1600" dirty="0"/>
          </a:p>
          <a:p>
            <a:pPr defTabSz="363855"/>
            <a:r>
              <a:rPr lang="en-US" altLang="zh-CN" sz="1600" dirty="0"/>
              <a:t>	char a='</a:t>
            </a:r>
            <a:r>
              <a:rPr lang="en-US" altLang="zh-CN" sz="1600" dirty="0" err="1"/>
              <a:t>B',b</a:t>
            </a:r>
            <a:r>
              <a:rPr lang="en-US" altLang="zh-CN" sz="1600" dirty="0"/>
              <a:t>='</a:t>
            </a:r>
            <a:r>
              <a:rPr lang="en-US" altLang="zh-CN" sz="1600" dirty="0" err="1"/>
              <a:t>O',c</a:t>
            </a:r>
            <a:r>
              <a:rPr lang="en-US" altLang="zh-CN" sz="1600" dirty="0"/>
              <a:t>='Y';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3</a:t>
            </a:r>
            <a:r>
              <a:rPr lang="zh-CN" altLang="en-US" sz="1600" dirty="0">
                <a:solidFill>
                  <a:srgbClr val="008000"/>
                </a:solidFill>
              </a:rPr>
              <a:t>个字符变量并初始化</a:t>
            </a:r>
            <a:endParaRPr lang="zh-CN" altLang="en-US" sz="1600" dirty="0">
              <a:solidFill>
                <a:srgbClr val="008000"/>
              </a:solidFill>
            </a:endParaRPr>
          </a:p>
          <a:p>
            <a:pPr defTabSz="363855"/>
            <a:r>
              <a:rPr lang="zh-CN" altLang="en-US" sz="1600" dirty="0"/>
              <a:t>	</a:t>
            </a:r>
            <a:r>
              <a:rPr lang="en-US" altLang="zh-CN" sz="1600" dirty="0" err="1"/>
              <a:t>putchar</a:t>
            </a:r>
            <a:r>
              <a:rPr lang="en-US" altLang="zh-CN" sz="1600" dirty="0"/>
              <a:t>(a);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B</a:t>
            </a:r>
            <a:endParaRPr lang="en-US" altLang="zh-CN" sz="1600" dirty="0">
              <a:solidFill>
                <a:srgbClr val="008000"/>
              </a:solidFill>
            </a:endParaRPr>
          </a:p>
          <a:p>
            <a:pPr defTabSz="363855"/>
            <a:r>
              <a:rPr lang="en-US" altLang="zh-CN" sz="1600" dirty="0"/>
              <a:t>	</a:t>
            </a:r>
            <a:r>
              <a:rPr lang="en-US" altLang="zh-CN" sz="1600" dirty="0" err="1"/>
              <a:t>putchar</a:t>
            </a:r>
            <a:r>
              <a:rPr lang="en-US" altLang="zh-CN" sz="1600" dirty="0"/>
              <a:t>(b);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O</a:t>
            </a:r>
            <a:endParaRPr lang="en-US" altLang="zh-CN" sz="1600" dirty="0">
              <a:solidFill>
                <a:srgbClr val="008000"/>
              </a:solidFill>
            </a:endParaRPr>
          </a:p>
          <a:p>
            <a:pPr defTabSz="363855"/>
            <a:r>
              <a:rPr lang="en-US" altLang="zh-CN" sz="1600" dirty="0"/>
              <a:t>	</a:t>
            </a:r>
            <a:r>
              <a:rPr lang="en-US" altLang="zh-CN" sz="1600" dirty="0" err="1"/>
              <a:t>putchar</a:t>
            </a:r>
            <a:r>
              <a:rPr lang="en-US" altLang="zh-CN" sz="1600" dirty="0"/>
              <a:t>(c);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Y</a:t>
            </a:r>
            <a:endParaRPr lang="en-US" altLang="zh-CN" sz="1600" dirty="0">
              <a:solidFill>
                <a:srgbClr val="008000"/>
              </a:solidFill>
            </a:endParaRPr>
          </a:p>
          <a:p>
            <a:pPr defTabSz="363855"/>
            <a:r>
              <a:rPr lang="en-US" altLang="zh-CN" sz="1600" dirty="0"/>
              <a:t>	</a:t>
            </a:r>
            <a:r>
              <a:rPr lang="en-US" altLang="zh-CN" sz="1600" dirty="0" err="1"/>
              <a:t>putchar</a:t>
            </a:r>
            <a:r>
              <a:rPr lang="en-US" altLang="zh-CN" sz="1600" dirty="0"/>
              <a:t> ('\n');			</a:t>
            </a:r>
            <a:r>
              <a:rPr lang="en-US" altLang="zh-CN" sz="1600" dirty="0">
                <a:solidFill>
                  <a:srgbClr val="008000"/>
                </a:solidFill>
              </a:rPr>
              <a:t>//</a:t>
            </a:r>
            <a:r>
              <a:rPr lang="zh-CN" altLang="en-US" sz="1600" dirty="0">
                <a:solidFill>
                  <a:srgbClr val="008000"/>
                </a:solidFill>
              </a:rPr>
              <a:t>向显示器输出一个换行符</a:t>
            </a:r>
            <a:endParaRPr lang="zh-CN" altLang="en-US" sz="1600" dirty="0">
              <a:solidFill>
                <a:srgbClr val="008000"/>
              </a:solidFill>
            </a:endParaRPr>
          </a:p>
          <a:p>
            <a:pPr defTabSz="363855"/>
            <a:r>
              <a:rPr lang="zh-CN" altLang="en-US" sz="1600" dirty="0"/>
              <a:t>	</a:t>
            </a:r>
            <a:r>
              <a:rPr lang="en-US" altLang="zh-CN" sz="1600" dirty="0"/>
              <a:t>return 0;</a:t>
            </a:r>
            <a:endParaRPr lang="en-US" altLang="zh-CN" sz="1600" dirty="0"/>
          </a:p>
          <a:p>
            <a:pPr defTabSz="363855"/>
            <a:r>
              <a:rPr lang="en-US" altLang="zh-CN" sz="1600" dirty="0"/>
              <a:t>}</a:t>
            </a:r>
            <a:endParaRPr lang="en-US" altLang="zh-CN" sz="1600" dirty="0">
              <a:solidFill>
                <a:srgbClr val="008000"/>
              </a:solidFill>
            </a:endParaRPr>
          </a:p>
        </p:txBody>
      </p:sp>
      <p:pic>
        <p:nvPicPr>
          <p:cNvPr id="6" name="图片 5"/>
          <p:cNvPicPr>
            <a:picLocks noChangeAspect="1"/>
          </p:cNvPicPr>
          <p:nvPr/>
        </p:nvPicPr>
        <p:blipFill>
          <a:blip r:embed="rId1" cstate="print"/>
          <a:stretch>
            <a:fillRect/>
          </a:stretch>
        </p:blipFill>
        <p:spPr>
          <a:xfrm>
            <a:off x="5230649" y="2750226"/>
            <a:ext cx="3467100" cy="819150"/>
          </a:xfrm>
          <a:prstGeom prst="rect">
            <a:avLst/>
          </a:prstGeom>
        </p:spPr>
      </p:pic>
      <p:sp>
        <p:nvSpPr>
          <p:cNvPr id="19" name="圆角矩形 18"/>
          <p:cNvSpPr/>
          <p:nvPr/>
        </p:nvSpPr>
        <p:spPr>
          <a:xfrm>
            <a:off x="5339008" y="3724817"/>
            <a:ext cx="364635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a:t>
            </a:r>
            <a:endParaRPr lang="en-US" altLang="zh-CN" sz="1600"/>
          </a:p>
          <a:p>
            <a:pPr defTabSz="363855"/>
            <a:r>
              <a:rPr lang="en-US" altLang="zh-CN" sz="1600"/>
              <a:t>	</a:t>
            </a:r>
            <a:r>
              <a:rPr lang="en-US" altLang="zh-CN" sz="1600">
                <a:solidFill>
                  <a:srgbClr val="FF0000"/>
                </a:solidFill>
              </a:rPr>
              <a:t>int a=66,b=79,c=89;</a:t>
            </a:r>
            <a:endParaRPr lang="en-US" altLang="zh-CN" sz="1600">
              <a:solidFill>
                <a:srgbClr val="FF0000"/>
              </a:solidFill>
            </a:endParaRPr>
          </a:p>
          <a:p>
            <a:pPr defTabSz="363855"/>
            <a:r>
              <a:rPr lang="en-US" altLang="zh-CN" sz="1600"/>
              <a:t> </a:t>
            </a:r>
            <a:r>
              <a:rPr lang="zh-CN" altLang="en-US" sz="1600"/>
              <a:t>	</a:t>
            </a:r>
            <a:r>
              <a:rPr lang="en-US" altLang="zh-CN" sz="1600"/>
              <a:t>putchar(a);	</a:t>
            </a:r>
            <a:endParaRPr lang="en-US" altLang="zh-CN" sz="1600"/>
          </a:p>
          <a:p>
            <a:pPr defTabSz="363855"/>
            <a:r>
              <a:rPr lang="en-US" altLang="zh-CN" sz="1600"/>
              <a:t>	putchar(b);	</a:t>
            </a:r>
            <a:endParaRPr lang="en-US" altLang="zh-CN" sz="1600"/>
          </a:p>
          <a:p>
            <a:pPr defTabSz="363855"/>
            <a:r>
              <a:rPr lang="en-US" altLang="zh-CN" sz="1600"/>
              <a:t>	putchar(c);</a:t>
            </a:r>
            <a:endParaRPr lang="en-US" altLang="zh-CN" sz="1600"/>
          </a:p>
          <a:p>
            <a:pPr defTabSz="363855"/>
            <a:r>
              <a:rPr lang="en-US" altLang="zh-CN" sz="1600"/>
              <a:t> 	putchar ('\n');</a:t>
            </a:r>
            <a:endParaRPr lang="en-US" altLang="zh-CN" sz="1600"/>
          </a:p>
          <a:p>
            <a:pPr defTabSz="363855"/>
            <a:r>
              <a:rPr lang="en-US" altLang="zh-CN" sz="1600"/>
              <a:t> </a:t>
            </a:r>
            <a:r>
              <a:rPr lang="zh-CN" altLang="en-US" sz="1600"/>
              <a:t>	</a:t>
            </a:r>
            <a:r>
              <a:rPr lang="en-US" altLang="zh-CN" sz="1600"/>
              <a:t>return 0;</a:t>
            </a:r>
            <a:endParaRPr lang="en-US" altLang="zh-CN" sz="1600"/>
          </a:p>
          <a:p>
            <a:pPr defTabSz="363855"/>
            <a:r>
              <a:rPr lang="en-US" altLang="zh-CN" sz="1600"/>
              <a:t>}</a:t>
            </a:r>
            <a:endParaRPr lang="en-US" altLang="zh-CN" sz="1600">
              <a:solidFill>
                <a:srgbClr val="008000"/>
              </a:solidFill>
            </a:endParaRPr>
          </a:p>
        </p:txBody>
      </p:sp>
      <p:sp>
        <p:nvSpPr>
          <p:cNvPr id="20" name="MH_Desc_1"/>
          <p:cNvSpPr/>
          <p:nvPr>
            <p:custDataLst>
              <p:tags r:id="rId2"/>
            </p:custDataLst>
          </p:nvPr>
        </p:nvSpPr>
        <p:spPr>
          <a:xfrm>
            <a:off x="4647554" y="675861"/>
            <a:ext cx="4337806"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用</a:t>
            </a:r>
            <a:r>
              <a:rPr lang="en-US" altLang="zh-CN" dirty="0" err="1">
                <a:solidFill>
                  <a:schemeClr val="tx1"/>
                </a:solidFill>
              </a:rPr>
              <a:t>putchar</a:t>
            </a:r>
            <a:r>
              <a:rPr lang="zh-CN" altLang="en-US" dirty="0">
                <a:solidFill>
                  <a:schemeClr val="tx1"/>
                </a:solidFill>
              </a:rPr>
              <a:t>函数既可以输出</a:t>
            </a:r>
            <a:r>
              <a:rPr lang="zh-CN" altLang="en-US" b="1" dirty="0">
                <a:solidFill>
                  <a:schemeClr val="tx1"/>
                </a:solidFill>
              </a:rPr>
              <a:t>可显示字符</a:t>
            </a:r>
            <a:r>
              <a:rPr lang="zh-CN" altLang="en-US" dirty="0">
                <a:solidFill>
                  <a:schemeClr val="tx1"/>
                </a:solidFill>
              </a:rPr>
              <a:t>，也可以输出</a:t>
            </a:r>
            <a:r>
              <a:rPr lang="zh-CN" altLang="en-US" b="1" dirty="0">
                <a:solidFill>
                  <a:schemeClr val="tx1"/>
                </a:solidFill>
              </a:rPr>
              <a:t>控制字符</a:t>
            </a:r>
            <a:r>
              <a:rPr lang="zh-CN" altLang="en-US" dirty="0">
                <a:solidFill>
                  <a:schemeClr val="tx1"/>
                </a:solidFill>
              </a:rPr>
              <a:t>和</a:t>
            </a:r>
            <a:r>
              <a:rPr lang="zh-CN" altLang="en-US" b="1" dirty="0">
                <a:solidFill>
                  <a:schemeClr val="tx1"/>
                </a:solidFill>
              </a:rPr>
              <a:t>转义字符</a:t>
            </a:r>
            <a:r>
              <a:rPr lang="zh-CN" altLang="en-US" dirty="0">
                <a:solidFill>
                  <a:schemeClr val="tx1"/>
                </a:solidFill>
              </a:rPr>
              <a:t>。</a:t>
            </a:r>
            <a:endParaRPr lang="en-US" altLang="zh-CN" dirty="0">
              <a:solidFill>
                <a:schemeClr val="tx1"/>
              </a:solidFill>
            </a:endParaRPr>
          </a:p>
          <a:p>
            <a:pPr algn="just">
              <a:lnSpc>
                <a:spcPct val="120000"/>
              </a:lnSpc>
              <a:spcBef>
                <a:spcPts val="600"/>
              </a:spcBef>
              <a:spcAft>
                <a:spcPts val="600"/>
              </a:spcAft>
              <a:defRPr/>
            </a:pPr>
            <a:r>
              <a:rPr lang="en-US" altLang="zh-CN" dirty="0" err="1">
                <a:solidFill>
                  <a:schemeClr val="tx1"/>
                </a:solidFill>
              </a:rPr>
              <a:t>putchar</a:t>
            </a:r>
            <a:r>
              <a:rPr lang="en-US" altLang="zh-CN" dirty="0">
                <a:solidFill>
                  <a:schemeClr val="tx1"/>
                </a:solidFill>
              </a:rPr>
              <a:t>(c)</a:t>
            </a:r>
            <a:r>
              <a:rPr lang="zh-CN" altLang="en-US" dirty="0">
                <a:solidFill>
                  <a:schemeClr val="tx1"/>
                </a:solidFill>
              </a:rPr>
              <a:t>中的</a:t>
            </a:r>
            <a:r>
              <a:rPr lang="en-US" altLang="zh-CN" dirty="0">
                <a:solidFill>
                  <a:schemeClr val="tx1"/>
                </a:solidFill>
              </a:rPr>
              <a:t>c</a:t>
            </a:r>
            <a:r>
              <a:rPr lang="zh-CN" altLang="en-US" dirty="0">
                <a:solidFill>
                  <a:schemeClr val="tx1"/>
                </a:solidFill>
              </a:rPr>
              <a:t>可以是</a:t>
            </a:r>
            <a:r>
              <a:rPr lang="zh-CN" altLang="en-US" b="1" dirty="0">
                <a:solidFill>
                  <a:schemeClr val="tx1"/>
                </a:solidFill>
              </a:rPr>
              <a:t>字符常量、整型常量、字符变量</a:t>
            </a:r>
            <a:r>
              <a:rPr lang="zh-CN" altLang="en-US" dirty="0">
                <a:solidFill>
                  <a:schemeClr val="tx1"/>
                </a:solidFill>
              </a:rPr>
              <a:t>或</a:t>
            </a:r>
            <a:r>
              <a:rPr lang="zh-CN" altLang="en-US" b="1" dirty="0">
                <a:solidFill>
                  <a:schemeClr val="tx1"/>
                </a:solidFill>
              </a:rPr>
              <a:t>整型变量</a:t>
            </a:r>
            <a:r>
              <a:rPr lang="en-US" altLang="zh-CN" dirty="0">
                <a:solidFill>
                  <a:schemeClr val="tx1"/>
                </a:solidFill>
              </a:rPr>
              <a:t>(</a:t>
            </a:r>
            <a:r>
              <a:rPr lang="zh-CN" altLang="en-US" dirty="0">
                <a:solidFill>
                  <a:schemeClr val="tx1"/>
                </a:solidFill>
              </a:rPr>
              <a:t>其值在字符的</a:t>
            </a:r>
            <a:r>
              <a:rPr lang="en-US" altLang="zh-CN" dirty="0">
                <a:solidFill>
                  <a:schemeClr val="tx1"/>
                </a:solidFill>
              </a:rPr>
              <a:t>ASCII</a:t>
            </a:r>
            <a:r>
              <a:rPr lang="zh-CN" altLang="en-US" dirty="0">
                <a:solidFill>
                  <a:schemeClr val="tx1"/>
                </a:solidFill>
              </a:rPr>
              <a:t>代码范围内</a:t>
            </a:r>
            <a:r>
              <a:rPr lang="en-US" altLang="zh-CN" dirty="0">
                <a:solidFill>
                  <a:schemeClr val="tx1"/>
                </a:solidFill>
              </a:rPr>
              <a:t>)</a:t>
            </a:r>
            <a:r>
              <a:rPr lang="zh-CN" altLang="en-US" dirty="0">
                <a:solidFill>
                  <a:schemeClr val="tx1"/>
                </a:solidFill>
              </a:rPr>
              <a:t>。</a:t>
            </a:r>
            <a:endParaRPr lang="en-US" altLang="zh-CN" dirty="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9583"/>
            <a:ext cx="5922104" cy="1325563"/>
          </a:xfrm>
        </p:spPr>
        <p:txBody>
          <a:bodyPr/>
          <a:lstStyle/>
          <a:p>
            <a:r>
              <a:rPr lang="en-US" altLang="zh-CN" dirty="0" err="1"/>
              <a:t>getchar</a:t>
            </a:r>
            <a:r>
              <a:rPr lang="zh-CN" altLang="en-US" dirty="0"/>
              <a:t>函数</a:t>
            </a:r>
            <a:endParaRPr lang="zh-CN" altLang="en-US" dirty="0"/>
          </a:p>
        </p:txBody>
      </p:sp>
      <p:sp>
        <p:nvSpPr>
          <p:cNvPr id="3" name="内容占位符 2"/>
          <p:cNvSpPr>
            <a:spLocks noGrp="1"/>
          </p:cNvSpPr>
          <p:nvPr>
            <p:ph idx="1"/>
          </p:nvPr>
        </p:nvSpPr>
        <p:spPr>
          <a:xfrm>
            <a:off x="175515" y="1280355"/>
            <a:ext cx="8568358" cy="589584"/>
          </a:xfrm>
        </p:spPr>
        <p:txBody>
          <a:bodyPr>
            <a:normAutofit/>
          </a:bodyPr>
          <a:lstStyle/>
          <a:p>
            <a:pPr marL="0" indent="0">
              <a:buNone/>
            </a:pPr>
            <a:r>
              <a:rPr lang="zh-CN" altLang="en-US" sz="2000">
                <a:solidFill>
                  <a:schemeClr val="tx1">
                    <a:lumMod val="65000"/>
                    <a:lumOff val="35000"/>
                  </a:schemeClr>
                </a:solidFill>
              </a:rPr>
              <a:t>向计算机输入一个字符。</a:t>
            </a:r>
            <a:endParaRPr lang="zh-CN" altLang="en-US" sz="2000">
              <a:solidFill>
                <a:schemeClr val="tx1">
                  <a:lumMod val="65000"/>
                  <a:lumOff val="35000"/>
                </a:schemeClr>
              </a:solidFill>
            </a:endParaRPr>
          </a:p>
        </p:txBody>
      </p:sp>
      <p:sp>
        <p:nvSpPr>
          <p:cNvPr id="4" name="矩形 3"/>
          <p:cNvSpPr/>
          <p:nvPr/>
        </p:nvSpPr>
        <p:spPr>
          <a:xfrm>
            <a:off x="155712" y="1705442"/>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
        <p:nvSpPr>
          <p:cNvPr id="16" name="内容占位符 2"/>
          <p:cNvSpPr txBox="1"/>
          <p:nvPr/>
        </p:nvSpPr>
        <p:spPr>
          <a:xfrm>
            <a:off x="155712" y="2168968"/>
            <a:ext cx="5318485"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3.9】</a:t>
            </a:r>
            <a:r>
              <a:rPr lang="zh-CN" altLang="en-US" sz="2000" dirty="0">
                <a:solidFill>
                  <a:schemeClr val="accent1"/>
                </a:solidFill>
              </a:rPr>
              <a:t>从键盘输入</a:t>
            </a:r>
            <a:r>
              <a:rPr lang="en-US" altLang="zh-CN" sz="2000" dirty="0">
                <a:solidFill>
                  <a:schemeClr val="accent1"/>
                </a:solidFill>
              </a:rPr>
              <a:t>BOY 3</a:t>
            </a:r>
            <a:r>
              <a:rPr lang="zh-CN" altLang="en-US" sz="2000" dirty="0">
                <a:solidFill>
                  <a:schemeClr val="accent1"/>
                </a:solidFill>
              </a:rPr>
              <a:t>个字符，然后把它们输出到屏幕。</a:t>
            </a:r>
            <a:endParaRPr lang="zh-CN" altLang="en-US" sz="2000" dirty="0">
              <a:solidFill>
                <a:schemeClr val="accent1"/>
              </a:solidFill>
            </a:endParaRPr>
          </a:p>
        </p:txBody>
      </p:sp>
      <p:sp>
        <p:nvSpPr>
          <p:cNvPr id="17" name="矩形 16"/>
          <p:cNvSpPr/>
          <p:nvPr/>
        </p:nvSpPr>
        <p:spPr>
          <a:xfrm>
            <a:off x="432391" y="2873047"/>
            <a:ext cx="5041806" cy="646331"/>
          </a:xfrm>
          <a:prstGeom prst="rect">
            <a:avLst/>
          </a:prstGeom>
        </p:spPr>
        <p:txBody>
          <a:bodyPr wrap="square">
            <a:spAutoFit/>
          </a:bodyPr>
          <a:lstStyle/>
          <a:p>
            <a:r>
              <a:rPr lang="zh-CN" altLang="en-US" b="1" dirty="0"/>
              <a:t>解题思路</a:t>
            </a:r>
            <a:r>
              <a:rPr lang="en-US" altLang="zh-CN" b="1" dirty="0"/>
              <a:t>: </a:t>
            </a:r>
            <a:r>
              <a:rPr lang="zh-CN" altLang="en-US" dirty="0"/>
              <a:t> 用</a:t>
            </a:r>
            <a:r>
              <a:rPr lang="en-US" altLang="zh-CN" dirty="0"/>
              <a:t>3</a:t>
            </a:r>
            <a:r>
              <a:rPr lang="zh-CN" altLang="en-US" dirty="0"/>
              <a:t>个</a:t>
            </a:r>
            <a:r>
              <a:rPr lang="en-US" altLang="zh-CN" dirty="0" err="1"/>
              <a:t>getchar</a:t>
            </a:r>
            <a:r>
              <a:rPr lang="zh-CN" altLang="en-US" dirty="0"/>
              <a:t>函数先后从键盘向计算机输入</a:t>
            </a:r>
            <a:r>
              <a:rPr lang="en-US" altLang="zh-CN" dirty="0"/>
              <a:t>BOY 3</a:t>
            </a:r>
            <a:r>
              <a:rPr lang="zh-CN" altLang="en-US" dirty="0"/>
              <a:t>个字符，然后用</a:t>
            </a:r>
            <a:r>
              <a:rPr lang="en-US" altLang="zh-CN" dirty="0" err="1"/>
              <a:t>putchar</a:t>
            </a:r>
            <a:r>
              <a:rPr lang="zh-CN" altLang="en-US" dirty="0"/>
              <a:t>函数输出。</a:t>
            </a:r>
            <a:endParaRPr lang="zh-CN" altLang="en-US" dirty="0"/>
          </a:p>
        </p:txBody>
      </p:sp>
      <p:sp>
        <p:nvSpPr>
          <p:cNvPr id="18" name="圆角矩形 17"/>
          <p:cNvSpPr/>
          <p:nvPr/>
        </p:nvSpPr>
        <p:spPr>
          <a:xfrm>
            <a:off x="432391" y="3519378"/>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	char a,b,c;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endParaRPr lang="en-US" altLang="zh-CN" sz="1600">
              <a:solidFill>
                <a:srgbClr val="008000"/>
              </a:solidFill>
            </a:endParaRPr>
          </a:p>
          <a:p>
            <a:pPr defTabSz="363855"/>
            <a:r>
              <a:rPr lang="en-US" altLang="zh-CN" sz="1600"/>
              <a:t>	a=getchar();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endParaRPr lang="en-US" altLang="zh-CN" sz="1600">
              <a:solidFill>
                <a:srgbClr val="008000"/>
              </a:solidFill>
            </a:endParaRPr>
          </a:p>
          <a:p>
            <a:pPr defTabSz="363855"/>
            <a:r>
              <a:rPr lang="en-US" altLang="zh-CN" sz="1600"/>
              <a:t>	b=getchar();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endParaRPr lang="en-US" altLang="zh-CN" sz="1600">
              <a:solidFill>
                <a:srgbClr val="008000"/>
              </a:solidFill>
            </a:endParaRPr>
          </a:p>
          <a:p>
            <a:pPr defTabSz="363855"/>
            <a:r>
              <a:rPr lang="en-US" altLang="zh-CN" sz="1600"/>
              <a:t>	c=getchar();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endParaRPr lang="en-US" altLang="zh-CN" sz="1600">
              <a:solidFill>
                <a:srgbClr val="008000"/>
              </a:solidFill>
            </a:endParaRPr>
          </a:p>
          <a:p>
            <a:pPr defTabSz="363855"/>
            <a:r>
              <a:rPr lang="en-US" altLang="zh-CN" sz="1600"/>
              <a:t>	putchar(a);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endParaRPr lang="zh-CN" altLang="en-US" sz="1600">
              <a:solidFill>
                <a:srgbClr val="008000"/>
              </a:solidFill>
            </a:endParaRPr>
          </a:p>
          <a:p>
            <a:pPr defTabSz="363855"/>
            <a:r>
              <a:rPr lang="zh-CN" altLang="en-US" sz="1600"/>
              <a:t>	</a:t>
            </a:r>
            <a:r>
              <a:rPr lang="en-US" altLang="zh-CN" sz="1600"/>
              <a:t>putchar(b);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endParaRPr lang="zh-CN" altLang="en-US" sz="1600">
              <a:solidFill>
                <a:srgbClr val="008000"/>
              </a:solidFill>
            </a:endParaRPr>
          </a:p>
          <a:p>
            <a:pPr defTabSz="363855"/>
            <a:r>
              <a:rPr lang="zh-CN" altLang="en-US" sz="1600"/>
              <a:t>	</a:t>
            </a:r>
            <a:r>
              <a:rPr lang="en-US" altLang="zh-CN" sz="1600"/>
              <a:t>putchar(c);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endParaRPr lang="zh-CN" altLang="en-US" sz="1600">
              <a:solidFill>
                <a:srgbClr val="008000"/>
              </a:solidFill>
            </a:endParaRPr>
          </a:p>
          <a:p>
            <a:pPr defTabSz="363855"/>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endParaRPr lang="zh-CN" altLang="en-US" sz="1600">
              <a:solidFill>
                <a:srgbClr val="008000"/>
              </a:solidFill>
            </a:endParaRPr>
          </a:p>
          <a:p>
            <a:pPr defTabSz="363855"/>
            <a:r>
              <a:rPr lang="zh-CN" altLang="en-US" sz="1600"/>
              <a:t>	</a:t>
            </a:r>
            <a:r>
              <a:rPr lang="en-US" altLang="zh-CN" sz="1600"/>
              <a:t>return 0;</a:t>
            </a:r>
            <a:endParaRPr lang="en-US" altLang="zh-CN" sz="1600"/>
          </a:p>
          <a:p>
            <a:pPr defTabSz="363855"/>
            <a:r>
              <a:rPr lang="en-US" altLang="zh-CN" sz="1600"/>
              <a:t>}</a:t>
            </a:r>
            <a:endParaRPr lang="en-US" altLang="zh-CN" sz="1600">
              <a:solidFill>
                <a:srgbClr val="008000"/>
              </a:solidFill>
            </a:endParaRPr>
          </a:p>
        </p:txBody>
      </p:sp>
      <p:sp>
        <p:nvSpPr>
          <p:cNvPr id="20" name="MH_Desc_1"/>
          <p:cNvSpPr/>
          <p:nvPr>
            <p:custDataLst>
              <p:tags r:id="rId1"/>
            </p:custDataLst>
          </p:nvPr>
        </p:nvSpPr>
        <p:spPr>
          <a:xfrm>
            <a:off x="5941907" y="1096525"/>
            <a:ext cx="2900489" cy="54511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dirty="0">
                <a:solidFill>
                  <a:schemeClr val="tx1"/>
                </a:solidFill>
              </a:rPr>
              <a:t>函数</a:t>
            </a:r>
            <a:r>
              <a:rPr lang="zh-CN" altLang="en-US" b="1" dirty="0">
                <a:solidFill>
                  <a:schemeClr val="tx1"/>
                </a:solidFill>
              </a:rPr>
              <a:t>没有参数</a:t>
            </a:r>
            <a:r>
              <a:rPr lang="zh-CN" altLang="en-US" dirty="0">
                <a:solidFill>
                  <a:schemeClr val="tx1"/>
                </a:solidFill>
              </a:rPr>
              <a:t>。</a:t>
            </a:r>
            <a:endParaRPr lang="en-US" altLang="zh-CN" dirty="0">
              <a:solidFill>
                <a:schemeClr val="tx1"/>
              </a:solidFill>
            </a:endParaRPr>
          </a:p>
          <a:p>
            <a:pPr algn="just">
              <a:lnSpc>
                <a:spcPct val="120000"/>
              </a:lnSpc>
              <a:spcBef>
                <a:spcPts val="600"/>
              </a:spcBef>
              <a:defRPr/>
            </a:pPr>
            <a:r>
              <a:rPr lang="zh-CN" altLang="en-US" dirty="0">
                <a:solidFill>
                  <a:schemeClr val="tx1"/>
                </a:solidFill>
              </a:rPr>
              <a:t>函数的值就是从输入设备得到的字符。</a:t>
            </a:r>
            <a:endParaRPr lang="en-US" altLang="zh-CN" dirty="0">
              <a:solidFill>
                <a:schemeClr val="tx1"/>
              </a:solidFill>
            </a:endParaRPr>
          </a:p>
          <a:p>
            <a:pPr algn="just">
              <a:lnSpc>
                <a:spcPct val="120000"/>
              </a:lnSpc>
              <a:spcBef>
                <a:spcPts val="600"/>
              </a:spcBef>
              <a:defRPr/>
            </a:pPr>
            <a:r>
              <a:rPr lang="zh-CN" altLang="en-US" b="1" dirty="0">
                <a:solidFill>
                  <a:schemeClr val="tx1"/>
                </a:solidFill>
              </a:rPr>
              <a:t>只能接收一个字符</a:t>
            </a:r>
            <a:r>
              <a:rPr lang="zh-CN" altLang="en-US" dirty="0">
                <a:solidFill>
                  <a:schemeClr val="tx1"/>
                </a:solidFill>
              </a:rPr>
              <a:t>。</a:t>
            </a:r>
            <a:endParaRPr lang="en-US" altLang="zh-CN" dirty="0">
              <a:solidFill>
                <a:schemeClr val="tx1"/>
              </a:solidFill>
            </a:endParaRPr>
          </a:p>
          <a:p>
            <a:pPr algn="just">
              <a:lnSpc>
                <a:spcPct val="120000"/>
              </a:lnSpc>
              <a:spcBef>
                <a:spcPts val="600"/>
              </a:spcBef>
              <a:defRPr/>
            </a:pPr>
            <a:r>
              <a:rPr lang="zh-CN" altLang="en-US" dirty="0">
                <a:solidFill>
                  <a:schemeClr val="tx1"/>
                </a:solidFill>
              </a:rPr>
              <a:t>如果想输入多个字符就要用多个函数。</a:t>
            </a:r>
            <a:endParaRPr lang="en-US" altLang="zh-CN" dirty="0">
              <a:solidFill>
                <a:schemeClr val="tx1"/>
              </a:solidFill>
            </a:endParaRPr>
          </a:p>
          <a:p>
            <a:pPr algn="just">
              <a:lnSpc>
                <a:spcPct val="120000"/>
              </a:lnSpc>
              <a:spcBef>
                <a:spcPts val="600"/>
              </a:spcBef>
              <a:defRPr/>
            </a:pPr>
            <a:r>
              <a:rPr lang="zh-CN" altLang="en-US" dirty="0">
                <a:solidFill>
                  <a:schemeClr val="tx1"/>
                </a:solidFill>
              </a:rPr>
              <a:t>不仅可以从输入设备获得一个可显示的字符，而且可以获得控制字符。</a:t>
            </a:r>
            <a:endParaRPr lang="zh-CN" altLang="en-US" dirty="0">
              <a:solidFill>
                <a:schemeClr val="tx1"/>
              </a:solidFill>
            </a:endParaRPr>
          </a:p>
          <a:p>
            <a:pPr algn="just">
              <a:lnSpc>
                <a:spcPct val="120000"/>
              </a:lnSpc>
              <a:spcBef>
                <a:spcPts val="600"/>
              </a:spcBef>
              <a:defRPr/>
            </a:pPr>
            <a:r>
              <a:rPr lang="zh-CN" altLang="en-US" dirty="0">
                <a:solidFill>
                  <a:schemeClr val="tx1"/>
                </a:solidFill>
              </a:rPr>
              <a:t>用</a:t>
            </a:r>
            <a:r>
              <a:rPr lang="en-US" altLang="zh-CN" dirty="0" err="1">
                <a:solidFill>
                  <a:schemeClr val="tx1"/>
                </a:solidFill>
              </a:rPr>
              <a:t>getchar</a:t>
            </a:r>
            <a:r>
              <a:rPr lang="zh-CN" altLang="en-US" dirty="0">
                <a:solidFill>
                  <a:schemeClr val="tx1"/>
                </a:solidFill>
              </a:rPr>
              <a:t>函数得到的字符可以赋给一个字符变量或整型变量，也可以作为表达式的一部分。如，</a:t>
            </a:r>
            <a:r>
              <a:rPr lang="en-US" altLang="zh-CN" dirty="0" err="1">
                <a:solidFill>
                  <a:schemeClr val="tx1"/>
                </a:solidFill>
              </a:rPr>
              <a:t>putchar</a:t>
            </a:r>
            <a:r>
              <a:rPr lang="en-US" altLang="zh-CN" dirty="0">
                <a:solidFill>
                  <a:schemeClr val="tx1"/>
                </a:solidFill>
              </a:rPr>
              <a:t>(</a:t>
            </a:r>
            <a:r>
              <a:rPr lang="en-US" altLang="zh-CN" dirty="0" err="1">
                <a:solidFill>
                  <a:schemeClr val="tx1"/>
                </a:solidFill>
              </a:rPr>
              <a:t>getchar</a:t>
            </a:r>
            <a:r>
              <a:rPr lang="en-US" altLang="zh-CN" dirty="0">
                <a:solidFill>
                  <a:schemeClr val="tx1"/>
                </a:solidFill>
              </a:rPr>
              <a:t>());</a:t>
            </a:r>
            <a:r>
              <a:rPr lang="zh-CN" altLang="en-US" dirty="0">
                <a:solidFill>
                  <a:schemeClr val="tx1"/>
                </a:solidFill>
              </a:rPr>
              <a:t>将接收到的字符输出。</a:t>
            </a:r>
            <a:endParaRPr lang="en-US" altLang="zh-CN" dirty="0">
              <a:solidFill>
                <a:schemeClr val="tx1"/>
              </a:solidFill>
            </a:endParaRPr>
          </a:p>
        </p:txBody>
      </p:sp>
      <p:pic>
        <p:nvPicPr>
          <p:cNvPr id="5" name="图片 4"/>
          <p:cNvPicPr>
            <a:picLocks noChangeAspect="1"/>
          </p:cNvPicPr>
          <p:nvPr/>
        </p:nvPicPr>
        <p:blipFill>
          <a:blip r:embed="rId2" cstate="print"/>
          <a:stretch>
            <a:fillRect/>
          </a:stretch>
        </p:blipFill>
        <p:spPr>
          <a:xfrm>
            <a:off x="2066925" y="5748708"/>
            <a:ext cx="3467100" cy="8763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699" y="171065"/>
            <a:ext cx="5922104" cy="1325563"/>
          </a:xfrm>
        </p:spPr>
        <p:txBody>
          <a:bodyPr/>
          <a:lstStyle/>
          <a:p>
            <a:r>
              <a:rPr lang="en-US" altLang="zh-CN"/>
              <a:t>getchar</a:t>
            </a:r>
            <a:r>
              <a:rPr lang="zh-CN" altLang="en-US"/>
              <a:t>函数</a:t>
            </a:r>
            <a:endParaRPr lang="zh-CN" altLang="en-US"/>
          </a:p>
        </p:txBody>
      </p:sp>
      <p:sp>
        <p:nvSpPr>
          <p:cNvPr id="16" name="内容占位符 2"/>
          <p:cNvSpPr txBox="1"/>
          <p:nvPr/>
        </p:nvSpPr>
        <p:spPr>
          <a:xfrm>
            <a:off x="338699" y="123730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3.10】</a:t>
            </a:r>
            <a:r>
              <a:rPr lang="zh-CN" altLang="en-US" sz="2000" dirty="0">
                <a:solidFill>
                  <a:schemeClr val="accent1"/>
                </a:solidFill>
              </a:rPr>
              <a:t>改写例</a:t>
            </a:r>
            <a:r>
              <a:rPr lang="en-US" altLang="zh-CN" sz="2000" dirty="0">
                <a:solidFill>
                  <a:schemeClr val="accent1"/>
                </a:solidFill>
              </a:rPr>
              <a:t>3.3</a:t>
            </a:r>
            <a:r>
              <a:rPr lang="zh-CN" altLang="en-US" sz="2000" dirty="0">
                <a:solidFill>
                  <a:schemeClr val="accent1"/>
                </a:solidFill>
              </a:rPr>
              <a:t>程序，使之可以适用于任何大写字母。</a:t>
            </a:r>
            <a:endParaRPr lang="en-US" altLang="zh-CN" sz="2000" dirty="0">
              <a:solidFill>
                <a:schemeClr val="accent1"/>
              </a:solidFill>
            </a:endParaRPr>
          </a:p>
          <a:p>
            <a:pPr marL="0" indent="0">
              <a:lnSpc>
                <a:spcPct val="120000"/>
              </a:lnSpc>
              <a:buNone/>
            </a:pPr>
            <a:r>
              <a:rPr lang="en-US" altLang="zh-CN" sz="2000" dirty="0">
                <a:solidFill>
                  <a:schemeClr val="accent1"/>
                </a:solidFill>
              </a:rPr>
              <a:t>  </a:t>
            </a:r>
            <a:r>
              <a:rPr lang="zh-CN" altLang="en-US" sz="2000" dirty="0">
                <a:solidFill>
                  <a:schemeClr val="accent1"/>
                </a:solidFill>
              </a:rPr>
              <a:t>从键盘输入一个大写字母，在显示屏上显示对应的小写字母。</a:t>
            </a:r>
            <a:endParaRPr lang="zh-CN" altLang="en-US" sz="2000" dirty="0">
              <a:solidFill>
                <a:schemeClr val="accent1"/>
              </a:solidFill>
            </a:endParaRPr>
          </a:p>
        </p:txBody>
      </p:sp>
      <p:sp>
        <p:nvSpPr>
          <p:cNvPr id="17" name="矩形 16"/>
          <p:cNvSpPr/>
          <p:nvPr/>
        </p:nvSpPr>
        <p:spPr>
          <a:xfrm>
            <a:off x="269036" y="2340210"/>
            <a:ext cx="626505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getchar</a:t>
            </a:r>
            <a:r>
              <a:rPr lang="zh-CN" altLang="en-US"/>
              <a:t>函数从键盘读入一个大写字母，把它转换为小写字母，然后用</a:t>
            </a:r>
            <a:r>
              <a:rPr lang="en-US" altLang="zh-CN"/>
              <a:t>putchar</a:t>
            </a:r>
            <a:r>
              <a:rPr lang="zh-CN" altLang="en-US"/>
              <a:t>函数输出该小写字母。</a:t>
            </a:r>
            <a:endParaRPr lang="zh-CN" altLang="en-US"/>
          </a:p>
        </p:txBody>
      </p:sp>
      <p:sp>
        <p:nvSpPr>
          <p:cNvPr id="18" name="圆角矩形 17"/>
          <p:cNvSpPr/>
          <p:nvPr/>
        </p:nvSpPr>
        <p:spPr>
          <a:xfrm>
            <a:off x="338700" y="3022729"/>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a:t>
            </a:r>
            <a:endParaRPr lang="en-US" altLang="zh-CN" sz="1600"/>
          </a:p>
          <a:p>
            <a:pPr defTabSz="363855"/>
            <a:r>
              <a:rPr lang="en-US" altLang="zh-CN" sz="1600"/>
              <a:t>	char c1,c2;</a:t>
            </a:r>
            <a:endParaRPr lang="en-US" altLang="zh-CN" sz="1600"/>
          </a:p>
          <a:p>
            <a:pPr defTabSz="363855"/>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endParaRPr lang="en-US" altLang="zh-CN" sz="1600">
              <a:solidFill>
                <a:srgbClr val="008000"/>
              </a:solidFill>
            </a:endParaRPr>
          </a:p>
          <a:p>
            <a:pPr defTabSz="363855"/>
            <a:r>
              <a:rPr lang="en-US" altLang="zh-CN" sz="1600"/>
              <a:t>	c2=c1+32;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endParaRPr lang="zh-CN" altLang="en-US" sz="1600">
              <a:solidFill>
                <a:srgbClr val="008000"/>
              </a:solidFill>
            </a:endParaRPr>
          </a:p>
          <a:p>
            <a:pPr defTabSz="363855"/>
            <a:r>
              <a:rPr lang="zh-CN" altLang="en-US" sz="1600"/>
              <a:t>	</a:t>
            </a:r>
            <a:r>
              <a:rPr lang="en-US" altLang="zh-CN" sz="1600"/>
              <a:t>putchar(c2);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endParaRPr lang="zh-CN" altLang="en-US" sz="1600">
              <a:solidFill>
                <a:srgbClr val="008000"/>
              </a:solidFill>
            </a:endParaRPr>
          </a:p>
          <a:p>
            <a:pPr defTabSz="363855"/>
            <a:r>
              <a:rPr lang="zh-CN" altLang="en-US" sz="1600"/>
              <a:t>	</a:t>
            </a:r>
            <a:r>
              <a:rPr lang="en-US" altLang="zh-CN" sz="1600"/>
              <a:t>putchar('\n'); </a:t>
            </a:r>
            <a:endParaRPr lang="en-US" altLang="zh-CN" sz="1600"/>
          </a:p>
          <a:p>
            <a:pPr defTabSz="363855"/>
            <a:r>
              <a:rPr lang="en-US" altLang="zh-CN" sz="1600"/>
              <a:t>	return 0;</a:t>
            </a:r>
            <a:endParaRPr lang="en-US" altLang="zh-CN" sz="1600"/>
          </a:p>
          <a:p>
            <a:pPr defTabSz="363855"/>
            <a:r>
              <a:rPr lang="en-US" altLang="zh-CN" sz="1600"/>
              <a:t>}</a:t>
            </a:r>
            <a:endParaRPr lang="en-US" altLang="zh-CN" sz="1600">
              <a:solidFill>
                <a:srgbClr val="008000"/>
              </a:solidFill>
            </a:endParaRPr>
          </a:p>
        </p:txBody>
      </p:sp>
      <p:sp>
        <p:nvSpPr>
          <p:cNvPr id="13" name="圆角矩形 12"/>
          <p:cNvSpPr/>
          <p:nvPr/>
        </p:nvSpPr>
        <p:spPr>
          <a:xfrm>
            <a:off x="338699" y="3022729"/>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 ()</a:t>
            </a:r>
            <a:endParaRPr lang="en-US" altLang="zh-CN" sz="1600"/>
          </a:p>
          <a:p>
            <a:pPr defTabSz="363855"/>
            <a:r>
              <a:rPr lang="en-US" altLang="zh-CN" sz="1600"/>
              <a:t>{</a:t>
            </a:r>
            <a:endParaRPr lang="en-US" altLang="zh-CN" sz="1600"/>
          </a:p>
          <a:p>
            <a:pPr defTabSz="363855"/>
            <a:r>
              <a:rPr lang="en-US" altLang="zh-CN" sz="1600"/>
              <a:t>	char c1,c2;</a:t>
            </a:r>
            <a:endParaRPr lang="en-US" altLang="zh-CN" sz="1600"/>
          </a:p>
          <a:p>
            <a:pPr defTabSz="363855"/>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endParaRPr lang="en-US" altLang="zh-CN" sz="1600">
              <a:solidFill>
                <a:srgbClr val="008000"/>
              </a:solidFill>
            </a:endParaRPr>
          </a:p>
          <a:p>
            <a:pPr defTabSz="363855"/>
            <a:r>
              <a:rPr lang="en-US" altLang="zh-CN" sz="1600"/>
              <a:t>	c2=c1+32;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endParaRPr lang="zh-CN" altLang="en-US" sz="1600">
              <a:solidFill>
                <a:srgbClr val="008000"/>
              </a:solidFill>
            </a:endParaRPr>
          </a:p>
          <a:p>
            <a:pPr defTabSz="363855"/>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endParaRPr lang="zh-CN" altLang="en-US" sz="1600">
              <a:solidFill>
                <a:srgbClr val="008000"/>
              </a:solidFill>
            </a:endParaRPr>
          </a:p>
          <a:p>
            <a:pPr defTabSz="363855"/>
            <a:r>
              <a:rPr lang="zh-CN" altLang="en-US" sz="1600"/>
              <a:t>	</a:t>
            </a:r>
            <a:r>
              <a:rPr lang="en-US" altLang="zh-CN" sz="1600"/>
              <a:t>return 0;</a:t>
            </a:r>
            <a:endParaRPr lang="en-US" altLang="zh-CN" sz="1600"/>
          </a:p>
          <a:p>
            <a:pPr defTabSz="363855"/>
            <a:r>
              <a:rPr lang="en-US" altLang="zh-CN" sz="1600"/>
              <a:t>}</a:t>
            </a:r>
            <a:endParaRPr lang="en-US" altLang="zh-CN" sz="1600">
              <a:solidFill>
                <a:srgbClr val="008000"/>
              </a:solidFill>
            </a:endParaRPr>
          </a:p>
        </p:txBody>
      </p:sp>
      <p:sp>
        <p:nvSpPr>
          <p:cNvPr id="10" name="文本框 9"/>
          <p:cNvSpPr txBox="1"/>
          <p:nvPr/>
        </p:nvSpPr>
        <p:spPr>
          <a:xfrm>
            <a:off x="4774867" y="3022729"/>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用</a:t>
            </a:r>
            <a:r>
              <a:rPr lang="en-US" altLang="zh-CN"/>
              <a:t>printf</a:t>
            </a:r>
            <a:r>
              <a:rPr lang="zh-CN" altLang="en-US"/>
              <a:t>函数输出</a:t>
            </a:r>
            <a:endParaRPr lang="zh-CN" altLang="en-US"/>
          </a:p>
        </p:txBody>
      </p:sp>
      <p:pic>
        <p:nvPicPr>
          <p:cNvPr id="7" name="图片 6"/>
          <p:cNvPicPr>
            <a:picLocks noChangeAspect="1"/>
          </p:cNvPicPr>
          <p:nvPr/>
        </p:nvPicPr>
        <p:blipFill>
          <a:blip r:embed="rId1" cstate="print"/>
          <a:stretch>
            <a:fillRect/>
          </a:stretch>
        </p:blipFill>
        <p:spPr>
          <a:xfrm>
            <a:off x="6473190" y="2126994"/>
            <a:ext cx="3467100" cy="895350"/>
          </a:xfrm>
          <a:prstGeom prst="rect">
            <a:avLst/>
          </a:prstGeom>
        </p:spPr>
      </p:pic>
      <p:pic>
        <p:nvPicPr>
          <p:cNvPr id="8" name="图片 7"/>
          <p:cNvPicPr>
            <a:picLocks noChangeAspect="1"/>
          </p:cNvPicPr>
          <p:nvPr/>
        </p:nvPicPr>
        <p:blipFill>
          <a:blip r:embed="rId2" cstate="print"/>
          <a:stretch>
            <a:fillRect/>
          </a:stretch>
        </p:blipFill>
        <p:spPr>
          <a:xfrm>
            <a:off x="5138664" y="4980617"/>
            <a:ext cx="3543300" cy="1114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86" y="249397"/>
            <a:ext cx="5502349" cy="540242"/>
          </a:xfrm>
        </p:spPr>
        <p:txBody>
          <a:bodyPr>
            <a:normAutofit fontScale="90000"/>
          </a:bodyPr>
          <a:lstStyle/>
          <a:p>
            <a:r>
              <a:rPr lang="zh-CN" altLang="en-US" dirty="0"/>
              <a:t>顺序程序设计举例</a:t>
            </a:r>
            <a:endParaRPr lang="zh-CN" altLang="en-US" dirty="0"/>
          </a:p>
        </p:txBody>
      </p:sp>
      <p:sp>
        <p:nvSpPr>
          <p:cNvPr id="3" name="内容占位符 2"/>
          <p:cNvSpPr>
            <a:spLocks noGrp="1"/>
          </p:cNvSpPr>
          <p:nvPr>
            <p:ph idx="1"/>
          </p:nvPr>
        </p:nvSpPr>
        <p:spPr>
          <a:xfrm>
            <a:off x="0" y="933366"/>
            <a:ext cx="6612995" cy="2090729"/>
          </a:xfrm>
        </p:spPr>
        <p:txBody>
          <a:bodyPr>
            <a:noAutofit/>
          </a:bodyPr>
          <a:lstStyle/>
          <a:p>
            <a:pPr marL="0" indent="0">
              <a:lnSpc>
                <a:spcPct val="100000"/>
              </a:lnSpc>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3.2】</a:t>
            </a:r>
            <a:r>
              <a:rPr lang="zh-CN" altLang="en-US" sz="1800" dirty="0">
                <a:solidFill>
                  <a:schemeClr val="accent1"/>
                </a:solidFill>
              </a:rPr>
              <a:t>计算存款利息。有</a:t>
            </a:r>
            <a:r>
              <a:rPr lang="en-US" altLang="zh-CN" sz="1800" dirty="0">
                <a:solidFill>
                  <a:schemeClr val="accent1"/>
                </a:solidFill>
              </a:rPr>
              <a:t>1000</a:t>
            </a:r>
            <a:r>
              <a:rPr lang="zh-CN" altLang="en-US" sz="1800" dirty="0">
                <a:solidFill>
                  <a:schemeClr val="accent1"/>
                </a:solidFill>
              </a:rPr>
              <a:t>元，想存一年。有</a:t>
            </a:r>
            <a:r>
              <a:rPr lang="en-US" altLang="zh-CN" sz="1800" dirty="0">
                <a:solidFill>
                  <a:schemeClr val="accent1"/>
                </a:solidFill>
              </a:rPr>
              <a:t>3</a:t>
            </a:r>
            <a:r>
              <a:rPr lang="zh-CN" altLang="en-US" sz="1800" dirty="0">
                <a:solidFill>
                  <a:schemeClr val="accent1"/>
                </a:solidFill>
              </a:rPr>
              <a:t>种方法可选</a:t>
            </a:r>
            <a:r>
              <a:rPr lang="en-US" altLang="zh-CN" sz="1800" dirty="0">
                <a:solidFill>
                  <a:schemeClr val="accent1"/>
                </a:solidFill>
              </a:rPr>
              <a:t>:</a:t>
            </a:r>
            <a:endParaRPr lang="en-US" altLang="zh-CN" sz="1800" dirty="0">
              <a:solidFill>
                <a:schemeClr val="accent1"/>
              </a:solidFill>
            </a:endParaRPr>
          </a:p>
          <a:p>
            <a:pPr marL="0" indent="88900">
              <a:lnSpc>
                <a:spcPct val="100000"/>
              </a:lnSpc>
              <a:buNone/>
            </a:pPr>
            <a:r>
              <a:rPr lang="en-US" altLang="zh-CN" sz="1800" dirty="0">
                <a:solidFill>
                  <a:schemeClr val="accent1"/>
                </a:solidFill>
              </a:rPr>
              <a:t>(1)</a:t>
            </a:r>
            <a:r>
              <a:rPr lang="zh-CN" altLang="en-US" sz="1800" dirty="0">
                <a:solidFill>
                  <a:schemeClr val="accent1"/>
                </a:solidFill>
              </a:rPr>
              <a:t>活期，年利率为</a:t>
            </a:r>
            <a:r>
              <a:rPr lang="en-US" altLang="zh-CN" sz="1800" dirty="0">
                <a:solidFill>
                  <a:schemeClr val="accent1"/>
                </a:solidFill>
              </a:rPr>
              <a:t>r1</a:t>
            </a:r>
            <a:r>
              <a:rPr lang="zh-CN" altLang="en-US" sz="1800" dirty="0">
                <a:solidFill>
                  <a:schemeClr val="accent1"/>
                </a:solidFill>
              </a:rPr>
              <a:t>；</a:t>
            </a:r>
            <a:endParaRPr lang="en-US" altLang="zh-CN" sz="1800" dirty="0">
              <a:solidFill>
                <a:schemeClr val="accent1"/>
              </a:solidFill>
            </a:endParaRPr>
          </a:p>
          <a:p>
            <a:pPr marL="0" indent="88900">
              <a:lnSpc>
                <a:spcPct val="100000"/>
              </a:lnSpc>
              <a:buNone/>
            </a:pPr>
            <a:r>
              <a:rPr lang="en-US" altLang="zh-CN" sz="1800" dirty="0">
                <a:solidFill>
                  <a:schemeClr val="accent1"/>
                </a:solidFill>
              </a:rPr>
              <a:t>(2)</a:t>
            </a:r>
            <a:r>
              <a:rPr lang="zh-CN" altLang="en-US" sz="1800" dirty="0">
                <a:solidFill>
                  <a:schemeClr val="accent1"/>
                </a:solidFill>
              </a:rPr>
              <a:t>一年期定期，年利率为</a:t>
            </a:r>
            <a:r>
              <a:rPr lang="en-US" altLang="zh-CN" sz="1800" dirty="0">
                <a:solidFill>
                  <a:schemeClr val="accent1"/>
                </a:solidFill>
              </a:rPr>
              <a:t>r2</a:t>
            </a:r>
            <a:r>
              <a:rPr lang="zh-CN" altLang="en-US" sz="1800" dirty="0">
                <a:solidFill>
                  <a:schemeClr val="accent1"/>
                </a:solidFill>
              </a:rPr>
              <a:t>；</a:t>
            </a:r>
            <a:endParaRPr lang="en-US" altLang="zh-CN" sz="1800" dirty="0">
              <a:solidFill>
                <a:schemeClr val="accent1"/>
              </a:solidFill>
            </a:endParaRPr>
          </a:p>
          <a:p>
            <a:pPr marL="0" indent="88900">
              <a:lnSpc>
                <a:spcPct val="100000"/>
              </a:lnSpc>
              <a:buNone/>
            </a:pPr>
            <a:r>
              <a:rPr lang="en-US" altLang="zh-CN" sz="1800" dirty="0">
                <a:solidFill>
                  <a:schemeClr val="accent1"/>
                </a:solidFill>
              </a:rPr>
              <a:t>(3)</a:t>
            </a:r>
            <a:r>
              <a:rPr lang="zh-CN" altLang="en-US" sz="1800" dirty="0">
                <a:solidFill>
                  <a:schemeClr val="accent1"/>
                </a:solidFill>
              </a:rPr>
              <a:t>存两次半年定期，年利率为</a:t>
            </a:r>
            <a:r>
              <a:rPr lang="en-US" altLang="zh-CN" sz="1800" dirty="0">
                <a:solidFill>
                  <a:schemeClr val="accent1"/>
                </a:solidFill>
              </a:rPr>
              <a:t>r3</a:t>
            </a:r>
            <a:r>
              <a:rPr lang="zh-CN" altLang="en-US" sz="1800" dirty="0">
                <a:solidFill>
                  <a:schemeClr val="accent1"/>
                </a:solidFill>
              </a:rPr>
              <a:t>。</a:t>
            </a:r>
            <a:endParaRPr lang="en-US" altLang="zh-CN" sz="1800" dirty="0">
              <a:solidFill>
                <a:schemeClr val="accent1"/>
              </a:solidFill>
            </a:endParaRPr>
          </a:p>
          <a:p>
            <a:pPr marL="0" indent="88900">
              <a:lnSpc>
                <a:spcPct val="100000"/>
              </a:lnSpc>
              <a:buNone/>
            </a:pPr>
            <a:r>
              <a:rPr lang="zh-CN" altLang="en-US" sz="1800" dirty="0">
                <a:solidFill>
                  <a:schemeClr val="accent1"/>
                </a:solidFill>
              </a:rPr>
              <a:t>请分别计算出一年后按</a:t>
            </a:r>
            <a:r>
              <a:rPr lang="en-US" altLang="zh-CN" sz="1800" dirty="0">
                <a:solidFill>
                  <a:schemeClr val="accent1"/>
                </a:solidFill>
              </a:rPr>
              <a:t>3</a:t>
            </a:r>
            <a:r>
              <a:rPr lang="zh-CN" altLang="en-US" sz="1800" dirty="0">
                <a:solidFill>
                  <a:schemeClr val="accent1"/>
                </a:solidFill>
              </a:rPr>
              <a:t>种方法所得到的本息和。</a:t>
            </a:r>
            <a:endParaRPr lang="en-US" altLang="zh-CN" sz="1800" dirty="0">
              <a:solidFill>
                <a:schemeClr val="accent1"/>
              </a:solidFill>
            </a:endParaRPr>
          </a:p>
        </p:txBody>
      </p:sp>
      <p:graphicFrame>
        <p:nvGraphicFramePr>
          <p:cNvPr id="35" name="表格 34"/>
          <p:cNvGraphicFramePr>
            <a:graphicFrameLocks noGrp="1"/>
          </p:cNvGraphicFramePr>
          <p:nvPr/>
        </p:nvGraphicFramePr>
        <p:xfrm>
          <a:off x="6134986" y="983406"/>
          <a:ext cx="2828261" cy="1899860"/>
        </p:xfrm>
        <a:graphic>
          <a:graphicData uri="http://schemas.openxmlformats.org/drawingml/2006/table">
            <a:tbl>
              <a:tblPr>
                <a:tableStyleId>{5DA37D80-6434-44D0-A028-1B22A696006F}</a:tableStyleId>
              </a:tblPr>
              <a:tblGrid>
                <a:gridCol w="2828261"/>
              </a:tblGrid>
              <a:tr h="381147">
                <a:tc>
                  <a:txBody>
                    <a:bodyPr/>
                    <a:lstStyle/>
                    <a:p>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114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600" kern="1200" dirty="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44598">
                <a:tc>
                  <a:txBody>
                    <a:bodyPr/>
                    <a:lstStyle/>
                    <a:p>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4837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44598">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36" name="矩形 35"/>
              <p:cNvSpPr/>
              <p:nvPr/>
            </p:nvSpPr>
            <p:spPr>
              <a:xfrm>
                <a:off x="53862" y="3054638"/>
                <a:ext cx="8181753" cy="1315040"/>
              </a:xfrm>
              <a:prstGeom prst="rect">
                <a:avLst/>
              </a:prstGeom>
            </p:spPr>
            <p:txBody>
              <a:bodyPr wrap="square">
                <a:spAutoFit/>
              </a:bodyPr>
              <a:lstStyle/>
              <a:p>
                <a:r>
                  <a:rPr lang="zh-CN" altLang="en-US" b="1" dirty="0"/>
                  <a:t>解题思路</a:t>
                </a:r>
                <a:r>
                  <a:rPr lang="en-US" altLang="zh-CN" b="1" dirty="0"/>
                  <a:t>: </a:t>
                </a:r>
                <a:r>
                  <a:rPr lang="zh-CN" altLang="en-US" dirty="0"/>
                  <a:t> 关键是确定计算本息和的公式。从数学知识可知，若存款额为</a:t>
                </a:r>
                <a:r>
                  <a:rPr lang="en-US" altLang="zh-CN" dirty="0"/>
                  <a:t>p0</a:t>
                </a:r>
                <a:r>
                  <a:rPr lang="zh-CN" altLang="en-US" dirty="0"/>
                  <a:t>，则</a:t>
                </a:r>
                <a:r>
                  <a:rPr lang="en-US" altLang="zh-CN" dirty="0"/>
                  <a:t>:</a:t>
                </a:r>
              </a:p>
              <a:p>
                <a:r>
                  <a:rPr lang="zh-CN" altLang="en-US" dirty="0"/>
                  <a:t>活期存款一年后本息和为：</a:t>
                </a: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1=</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i="1">
                            <a:latin typeface="Cambria Math" panose="02040503050406030204" pitchFamily="18" charset="0"/>
                          </a:rPr>
                          <m:t>1</m:t>
                        </m:r>
                      </m:e>
                    </m:d>
                  </m:oMath>
                </a14:m>
                <a:endParaRPr lang="en-US" altLang="zh-CN" dirty="0"/>
              </a:p>
              <a:p>
                <a:r>
                  <a:rPr lang="zh-CN" altLang="en-US" dirty="0"/>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2=</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i="1">
                            <a:latin typeface="Cambria Math" panose="02040503050406030204" pitchFamily="18" charset="0"/>
                          </a:rPr>
                          <m:t>2</m:t>
                        </m:r>
                      </m:e>
                    </m:d>
                  </m:oMath>
                </a14:m>
                <a:endParaRPr lang="en-US" altLang="zh-CN" dirty="0"/>
              </a:p>
              <a:p>
                <a:r>
                  <a:rPr lang="zh-CN" altLang="en-US" dirty="0"/>
                  <a:t>两次半年定期存款，一年后本息和为：</a:t>
                </a: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3=</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i="1">
                            <a:latin typeface="Cambria Math" panose="02040503050406030204" pitchFamily="18" charset="0"/>
                          </a:rPr>
                        </m:ctrlPr>
                      </m:fPr>
                      <m:num>
                        <m:r>
                          <a:rPr lang="en-US" altLang="zh-CN" i="1">
                            <a:latin typeface="Cambria Math" panose="02040503050406030204" pitchFamily="18" charset="0"/>
                          </a:rPr>
                          <m:t>𝑟</m:t>
                        </m:r>
                        <m:r>
                          <a:rPr lang="en-US" altLang="zh-CN" i="1">
                            <a:latin typeface="Cambria Math" panose="02040503050406030204" pitchFamily="18" charset="0"/>
                          </a:rPr>
                          <m:t>3</m:t>
                        </m:r>
                      </m:num>
                      <m:den>
                        <m:r>
                          <a:rPr lang="en-US" altLang="zh-CN" i="1">
                            <a:latin typeface="Cambria Math" panose="02040503050406030204" pitchFamily="18" charset="0"/>
                          </a:rPr>
                          <m:t>2</m:t>
                        </m:r>
                      </m:den>
                    </m:f>
                    <m:r>
                      <a:rPr lang="en-US" altLang="zh-CN" i="1">
                        <a:latin typeface="Cambria Math" panose="02040503050406030204" pitchFamily="18" charset="0"/>
                      </a:rPr>
                      <m:t>)(1+</m:t>
                    </m:r>
                    <m:f>
                      <m:fPr>
                        <m:ctrlPr>
                          <a:rPr lang="en-US" altLang="zh-CN" i="1">
                            <a:latin typeface="Cambria Math" panose="02040503050406030204" pitchFamily="18" charset="0"/>
                          </a:rPr>
                        </m:ctrlPr>
                      </m:fPr>
                      <m:num>
                        <m:r>
                          <a:rPr lang="en-US" altLang="zh-CN" i="1">
                            <a:latin typeface="Cambria Math" panose="02040503050406030204" pitchFamily="18" charset="0"/>
                          </a:rPr>
                          <m:t>𝑟</m:t>
                        </m:r>
                        <m:r>
                          <a:rPr lang="en-US" altLang="zh-CN" i="1">
                            <a:latin typeface="Cambria Math" panose="02040503050406030204" pitchFamily="18" charset="0"/>
                          </a:rPr>
                          <m:t>3</m:t>
                        </m:r>
                      </m:num>
                      <m:den>
                        <m:r>
                          <a:rPr lang="en-US" altLang="zh-CN" i="1">
                            <a:latin typeface="Cambria Math" panose="02040503050406030204" pitchFamily="18" charset="0"/>
                          </a:rPr>
                          <m:t>2</m:t>
                        </m:r>
                      </m:den>
                    </m:f>
                    <m:r>
                      <a:rPr lang="en-US" altLang="zh-CN" i="1">
                        <a:latin typeface="Cambria Math" panose="02040503050406030204" pitchFamily="18" charset="0"/>
                      </a:rPr>
                      <m:t>)</m:t>
                    </m:r>
                  </m:oMath>
                </a14:m>
                <a:endParaRPr lang="en-US" altLang="zh-CN" dirty="0"/>
              </a:p>
            </p:txBody>
          </p:sp>
        </mc:Choice>
        <mc:Fallback>
          <p:sp>
            <p:nvSpPr>
              <p:cNvPr id="36" name="矩形 35"/>
              <p:cNvSpPr>
                <a:spLocks noRot="1" noChangeAspect="1" noMove="1" noResize="1" noEditPoints="1" noAdjustHandles="1" noChangeArrowheads="1" noChangeShapeType="1" noTextEdit="1"/>
              </p:cNvSpPr>
              <p:nvPr/>
            </p:nvSpPr>
            <p:spPr>
              <a:xfrm>
                <a:off x="53862" y="3054638"/>
                <a:ext cx="8181753" cy="1315040"/>
              </a:xfrm>
              <a:prstGeom prst="rect">
                <a:avLst/>
              </a:prstGeom>
              <a:blipFill rotWithShape="1">
                <a:blip r:embed="rId1"/>
                <a:stretch>
                  <a:fillRect l="-671" t="-2315" r="-745" b="-2315"/>
                </a:stretch>
              </a:blipFill>
            </p:spPr>
            <p:txBody>
              <a:bodyPr/>
              <a:lstStyle/>
              <a:p>
                <a:r>
                  <a:rPr lang="zh-CN" altLang="en-US">
                    <a:noFill/>
                  </a:rPr>
                  <a:t> </a:t>
                </a:r>
                <a:endParaRPr lang="zh-CN" altLang="en-US">
                  <a:noFill/>
                </a:endParaRPr>
              </a:p>
            </p:txBody>
          </p:sp>
        </mc:Fallback>
      </mc:AlternateContent>
      <p:sp>
        <p:nvSpPr>
          <p:cNvPr id="37" name="圆角矩形 36"/>
          <p:cNvSpPr/>
          <p:nvPr/>
        </p:nvSpPr>
        <p:spPr>
          <a:xfrm>
            <a:off x="128041" y="4369678"/>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505">
              <a:lnSpc>
                <a:spcPct val="120000"/>
              </a:lnSpc>
            </a:pPr>
            <a:r>
              <a:rPr lang="en-US" altLang="zh-CN" sz="1400" dirty="0"/>
              <a:t>#include &lt;</a:t>
            </a:r>
            <a:r>
              <a:rPr lang="en-US" altLang="zh-CN" sz="1400" dirty="0" err="1"/>
              <a:t>stdio.h</a:t>
            </a:r>
            <a:r>
              <a:rPr lang="en-US" altLang="zh-CN" sz="1400" dirty="0"/>
              <a:t>&gt;</a:t>
            </a:r>
            <a:endParaRPr lang="en-US" altLang="zh-CN" sz="1400" dirty="0"/>
          </a:p>
          <a:p>
            <a:pPr defTabSz="357505">
              <a:lnSpc>
                <a:spcPct val="120000"/>
              </a:lnSpc>
            </a:pPr>
            <a:r>
              <a:rPr lang="en-US" altLang="zh-CN" sz="1400" dirty="0"/>
              <a:t>int main ()</a:t>
            </a:r>
            <a:endParaRPr lang="en-US" altLang="zh-CN" sz="1400" dirty="0"/>
          </a:p>
          <a:p>
            <a:pPr defTabSz="357505">
              <a:lnSpc>
                <a:spcPct val="120000"/>
              </a:lnSpc>
            </a:pPr>
            <a:r>
              <a:rPr lang="en-US" altLang="zh-CN" sz="1400" dirty="0"/>
              <a:t>{	float p0=1000, r1=0.0036, r2=0.0225, r3=0.0198, p1, p2, p3;	</a:t>
            </a:r>
            <a:r>
              <a:rPr lang="en-US" altLang="zh-CN" sz="1400" dirty="0">
                <a:solidFill>
                  <a:srgbClr val="008000"/>
                </a:solidFill>
              </a:rPr>
              <a:t>//</a:t>
            </a:r>
            <a:r>
              <a:rPr lang="zh-CN" altLang="en-US" sz="1400" dirty="0">
                <a:solidFill>
                  <a:srgbClr val="008000"/>
                </a:solidFill>
              </a:rPr>
              <a:t>定义变量</a:t>
            </a:r>
            <a:endParaRPr lang="zh-CN" altLang="en-US" sz="1400" dirty="0">
              <a:solidFill>
                <a:srgbClr val="008000"/>
              </a:solidFill>
            </a:endParaRPr>
          </a:p>
          <a:p>
            <a:pPr defTabSz="357505">
              <a:lnSpc>
                <a:spcPct val="120000"/>
              </a:lnSpc>
            </a:pPr>
            <a:r>
              <a:rPr lang="zh-CN" altLang="en-US" sz="1400" dirty="0"/>
              <a:t>	</a:t>
            </a:r>
            <a:r>
              <a:rPr lang="en-US" altLang="zh-CN" sz="1400" dirty="0"/>
              <a:t>p1=p0*(1+r1);			</a:t>
            </a:r>
            <a:r>
              <a:rPr lang="en-US" altLang="zh-CN" sz="1400" dirty="0">
                <a:solidFill>
                  <a:srgbClr val="008000"/>
                </a:solidFill>
              </a:rPr>
              <a:t>//</a:t>
            </a:r>
            <a:r>
              <a:rPr lang="zh-CN" altLang="en-US" sz="1400" dirty="0">
                <a:solidFill>
                  <a:srgbClr val="008000"/>
                </a:solidFill>
              </a:rPr>
              <a:t>计算活期本息和</a:t>
            </a:r>
            <a:endParaRPr lang="zh-CN" altLang="en-US" sz="1400" dirty="0">
              <a:solidFill>
                <a:srgbClr val="008000"/>
              </a:solidFill>
            </a:endParaRPr>
          </a:p>
          <a:p>
            <a:pPr defTabSz="357505">
              <a:lnSpc>
                <a:spcPct val="120000"/>
              </a:lnSpc>
            </a:pPr>
            <a:r>
              <a:rPr lang="zh-CN" altLang="en-US" sz="1400" dirty="0"/>
              <a:t>	</a:t>
            </a:r>
            <a:r>
              <a:rPr lang="en-US" altLang="zh-CN" sz="1400" dirty="0"/>
              <a:t>p2=p0*(1+r2);			</a:t>
            </a:r>
            <a:r>
              <a:rPr lang="en-US" altLang="zh-CN" sz="1400" dirty="0">
                <a:solidFill>
                  <a:srgbClr val="008000"/>
                </a:solidFill>
              </a:rPr>
              <a:t>//</a:t>
            </a:r>
            <a:r>
              <a:rPr lang="zh-CN" altLang="en-US" sz="1400" dirty="0">
                <a:solidFill>
                  <a:srgbClr val="008000"/>
                </a:solidFill>
              </a:rPr>
              <a:t>计算一年定期本息和</a:t>
            </a:r>
            <a:endParaRPr lang="zh-CN" altLang="en-US" sz="1400" dirty="0">
              <a:solidFill>
                <a:srgbClr val="008000"/>
              </a:solidFill>
            </a:endParaRPr>
          </a:p>
          <a:p>
            <a:pPr defTabSz="357505">
              <a:lnSpc>
                <a:spcPct val="120000"/>
              </a:lnSpc>
            </a:pPr>
            <a:r>
              <a:rPr lang="zh-CN" altLang="en-US" sz="1400" dirty="0"/>
              <a:t>	</a:t>
            </a:r>
            <a:r>
              <a:rPr lang="en-US" altLang="zh-CN" sz="1400" dirty="0"/>
              <a:t>p3=p0*(1+r3/2)*(1+r3/2);	</a:t>
            </a:r>
            <a:r>
              <a:rPr lang="en-US" altLang="zh-CN" sz="1400" dirty="0">
                <a:solidFill>
                  <a:srgbClr val="008000"/>
                </a:solidFill>
              </a:rPr>
              <a:t>//</a:t>
            </a:r>
            <a:r>
              <a:rPr lang="zh-CN" altLang="en-US" sz="1400" dirty="0">
                <a:solidFill>
                  <a:srgbClr val="008000"/>
                </a:solidFill>
              </a:rPr>
              <a:t>计算存两次半年定期的本息和</a:t>
            </a:r>
            <a:endParaRPr lang="zh-CN" altLang="en-US" sz="1400" dirty="0">
              <a:solidFill>
                <a:srgbClr val="008000"/>
              </a:solidFill>
            </a:endParaRPr>
          </a:p>
          <a:p>
            <a:pPr defTabSz="357505">
              <a:lnSpc>
                <a:spcPct val="120000"/>
              </a:lnSpc>
            </a:pPr>
            <a:r>
              <a:rPr lang="zh-CN" altLang="en-US" sz="1400" dirty="0"/>
              <a:t>	</a:t>
            </a:r>
            <a:r>
              <a:rPr lang="en-US" altLang="zh-CN" sz="1400" dirty="0" err="1"/>
              <a:t>printf</a:t>
            </a:r>
            <a:r>
              <a:rPr lang="en-US" altLang="zh-CN" sz="1400" dirty="0"/>
              <a:t>("p1=%f\np2=%f\np3=%f\n",p1, p2, p3);	</a:t>
            </a:r>
            <a:r>
              <a:rPr lang="en-US" altLang="zh-CN" sz="1400" dirty="0">
                <a:solidFill>
                  <a:srgbClr val="008000"/>
                </a:solidFill>
              </a:rPr>
              <a:t>//</a:t>
            </a:r>
            <a:r>
              <a:rPr lang="zh-CN" altLang="en-US" sz="1400" dirty="0">
                <a:solidFill>
                  <a:srgbClr val="008000"/>
                </a:solidFill>
              </a:rPr>
              <a:t>输出结果</a:t>
            </a:r>
            <a:endParaRPr lang="zh-CN" altLang="en-US" sz="1400" dirty="0">
              <a:solidFill>
                <a:srgbClr val="008000"/>
              </a:solidFill>
            </a:endParaRPr>
          </a:p>
          <a:p>
            <a:pPr defTabSz="357505">
              <a:lnSpc>
                <a:spcPct val="120000"/>
              </a:lnSpc>
            </a:pPr>
            <a:r>
              <a:rPr lang="zh-CN" altLang="en-US" sz="1400" dirty="0"/>
              <a:t>	</a:t>
            </a:r>
            <a:r>
              <a:rPr lang="en-US" altLang="zh-CN" sz="1400" dirty="0"/>
              <a:t>return 0;</a:t>
            </a:r>
            <a:endParaRPr lang="en-US" altLang="zh-CN" sz="1400" dirty="0"/>
          </a:p>
          <a:p>
            <a:pPr defTabSz="357505">
              <a:lnSpc>
                <a:spcPct val="120000"/>
              </a:lnSpc>
            </a:pPr>
            <a:r>
              <a:rPr lang="en-US" altLang="zh-CN" sz="1400" dirty="0"/>
              <a:t>}</a:t>
            </a:r>
            <a:endParaRPr lang="en-US" altLang="zh-CN" sz="1400" dirty="0"/>
          </a:p>
        </p:txBody>
      </p:sp>
      <p:pic>
        <p:nvPicPr>
          <p:cNvPr id="4" name="图片 3"/>
          <p:cNvPicPr>
            <a:picLocks noChangeAspect="1"/>
          </p:cNvPicPr>
          <p:nvPr/>
        </p:nvPicPr>
        <p:blipFill>
          <a:blip r:embed="rId2" cstate="print"/>
          <a:stretch>
            <a:fillRect/>
          </a:stretch>
        </p:blipFill>
        <p:spPr>
          <a:xfrm>
            <a:off x="5889075" y="1658972"/>
            <a:ext cx="3074171" cy="1181100"/>
          </a:xfrm>
          <a:prstGeom prst="rect">
            <a:avLst/>
          </a:prstGeom>
        </p:spPr>
      </p:pic>
      <p:grpSp>
        <p:nvGrpSpPr>
          <p:cNvPr id="8" name="组合 7"/>
          <p:cNvGrpSpPr/>
          <p:nvPr/>
        </p:nvGrpSpPr>
        <p:grpSpPr>
          <a:xfrm>
            <a:off x="4380367" y="4798811"/>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在定义实型变量的同时，对部分变量赋予初值</a:t>
              </a:r>
              <a:endParaRPr lang="zh-CN" altLang="en-US" sz="1400">
                <a:solidFill>
                  <a:schemeClr val="bg1"/>
                </a:solidFill>
              </a:endParaRPr>
            </a:p>
          </p:txBody>
        </p:sp>
      </p:grpSp>
      <p:grpSp>
        <p:nvGrpSpPr>
          <p:cNvPr id="15" name="组合 14"/>
          <p:cNvGrpSpPr/>
          <p:nvPr/>
        </p:nvGrpSpPr>
        <p:grpSpPr>
          <a:xfrm>
            <a:off x="4962322" y="5933887"/>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011678"/>
            <a:ext cx="10515600" cy="679011"/>
          </a:xfrm>
        </p:spPr>
        <p:txBody>
          <a:bodyPr>
            <a:normAutofit/>
          </a:bodyPr>
          <a:lstStyle/>
          <a:p>
            <a:pPr algn="ctr"/>
            <a:r>
              <a:rPr lang="zh-CN" altLang="en-US" sz="2800"/>
              <a:t>在计算机高级语言中，数据的两种表现形式：</a:t>
            </a:r>
            <a:endParaRPr lang="zh-CN" altLang="en-US" sz="2800"/>
          </a:p>
        </p:txBody>
      </p:sp>
      <p:sp>
        <p:nvSpPr>
          <p:cNvPr id="4" name="MH_SubTitle_1"/>
          <p:cNvSpPr/>
          <p:nvPr>
            <p:custDataLst>
              <p:tags r:id="rId1"/>
            </p:custDataLst>
          </p:nvPr>
        </p:nvSpPr>
        <p:spPr>
          <a:xfrm>
            <a:off x="2155827" y="2590802"/>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常量</a:t>
            </a:r>
            <a:endParaRPr lang="zh-CN" altLang="en-US" sz="2400">
              <a:solidFill>
                <a:srgbClr val="FFFFFF"/>
              </a:solidFill>
            </a:endParaRPr>
          </a:p>
        </p:txBody>
      </p:sp>
      <p:sp>
        <p:nvSpPr>
          <p:cNvPr id="5" name="MH_Other_1"/>
          <p:cNvSpPr/>
          <p:nvPr>
            <p:custDataLst>
              <p:tags r:id="rId2"/>
            </p:custDataLst>
          </p:nvPr>
        </p:nvSpPr>
        <p:spPr>
          <a:xfrm>
            <a:off x="2079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1878015"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1922465" y="3195640"/>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1804990"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1743077" y="3257552"/>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1660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5518152" y="2590802"/>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变量</a:t>
            </a:r>
            <a:endParaRPr lang="zh-CN" altLang="en-US" sz="2400">
              <a:solidFill>
                <a:srgbClr val="FFFFFF"/>
              </a:solidFill>
            </a:endParaRPr>
          </a:p>
        </p:txBody>
      </p:sp>
      <p:sp>
        <p:nvSpPr>
          <p:cNvPr id="12" name="MH_Other_7"/>
          <p:cNvSpPr/>
          <p:nvPr>
            <p:custDataLst>
              <p:tags r:id="rId9"/>
            </p:custDataLst>
          </p:nvPr>
        </p:nvSpPr>
        <p:spPr>
          <a:xfrm>
            <a:off x="5441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5238752"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5283202" y="3195640"/>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5167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5103813" y="3257552"/>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5021265"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242377" y="1606915"/>
            <a:ext cx="2869474" cy="11778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MH_Title_1"/>
          <p:cNvSpPr/>
          <p:nvPr>
            <p:custDataLst>
              <p:tags r:id="rId1"/>
            </p:custDataLst>
          </p:nvPr>
        </p:nvSpPr>
        <p:spPr>
          <a:xfrm>
            <a:off x="114106" y="1267925"/>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743222" y="2064056"/>
            <a:ext cx="2041525" cy="338137"/>
          </a:xfrm>
          <a:prstGeom prst="rect">
            <a:avLst/>
          </a:prstGeom>
          <a:noFill/>
        </p:spPr>
        <p:txBody>
          <a:bodyPr lIns="0" tIns="0" rIns="0" bIns="0" anchor="ctr">
            <a:normAutofit/>
          </a:bodyPr>
          <a:lstStyle/>
          <a:p>
            <a:pPr>
              <a:defRPr/>
            </a:pPr>
            <a:r>
              <a:rPr lang="zh-CN" altLang="en-US" sz="2000"/>
              <a:t>整型常量</a:t>
            </a:r>
            <a:endParaRPr lang="zh-CN" altLang="en-US" sz="2000"/>
          </a:p>
        </p:txBody>
      </p:sp>
      <p:sp>
        <p:nvSpPr>
          <p:cNvPr id="6" name="MH_Other_1"/>
          <p:cNvSpPr txBox="1">
            <a:spLocks noChangeArrowheads="1"/>
          </p:cNvSpPr>
          <p:nvPr>
            <p:custDataLst>
              <p:tags r:id="rId3"/>
            </p:custDataLst>
          </p:nvPr>
        </p:nvSpPr>
        <p:spPr bwMode="auto">
          <a:xfrm>
            <a:off x="2305088" y="2089456"/>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1000,12345,0,-345</a:t>
            </a:r>
            <a:endParaRPr lang="zh-CN" altLang="en-US" sz="1600" dirty="0">
              <a:latin typeface="+mn-lt"/>
              <a:ea typeface="+mn-ea"/>
            </a:endParaRPr>
          </a:p>
        </p:txBody>
      </p:sp>
      <p:sp>
        <p:nvSpPr>
          <p:cNvPr id="7" name="MH_Other_2"/>
          <p:cNvSpPr txBox="1">
            <a:spLocks noChangeArrowheads="1"/>
          </p:cNvSpPr>
          <p:nvPr>
            <p:custDataLst>
              <p:tags r:id="rId4"/>
            </p:custDataLst>
          </p:nvPr>
        </p:nvSpPr>
        <p:spPr bwMode="auto">
          <a:xfrm>
            <a:off x="363808" y="2449818"/>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906735" y="2784781"/>
            <a:ext cx="2041525" cy="338137"/>
          </a:xfrm>
          <a:prstGeom prst="rect">
            <a:avLst/>
          </a:prstGeom>
          <a:noFill/>
        </p:spPr>
        <p:txBody>
          <a:bodyPr lIns="0" tIns="0" rIns="0" bIns="0" anchor="ctr">
            <a:normAutofit/>
          </a:bodyPr>
          <a:lstStyle/>
          <a:p>
            <a:pPr>
              <a:defRPr/>
            </a:pPr>
            <a:r>
              <a:rPr lang="zh-CN" altLang="en-US" sz="2000"/>
              <a:t>实型常量</a:t>
            </a:r>
            <a:endParaRPr lang="zh-CN" altLang="en-US" sz="2000"/>
          </a:p>
        </p:txBody>
      </p:sp>
      <p:sp>
        <p:nvSpPr>
          <p:cNvPr id="9" name="MH_Other_3"/>
          <p:cNvSpPr txBox="1">
            <a:spLocks noChangeArrowheads="1"/>
          </p:cNvSpPr>
          <p:nvPr>
            <p:custDataLst>
              <p:tags r:id="rId6"/>
            </p:custDataLst>
          </p:nvPr>
        </p:nvSpPr>
        <p:spPr bwMode="auto">
          <a:xfrm>
            <a:off x="2470187" y="2810181"/>
            <a:ext cx="669651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a:latin typeface="+mn-lt"/>
                <a:ea typeface="+mn-ea"/>
              </a:rPr>
              <a:t>小数形式</a:t>
            </a:r>
            <a:r>
              <a:rPr lang="en-US" altLang="zh-CN" sz="1600">
                <a:latin typeface="+mn-lt"/>
                <a:ea typeface="+mn-ea"/>
              </a:rPr>
              <a:t>123.456</a:t>
            </a:r>
            <a:r>
              <a:rPr lang="zh-CN" altLang="en-US" sz="1600">
                <a:latin typeface="+mn-lt"/>
                <a:ea typeface="+mn-ea"/>
              </a:rPr>
              <a:t>；</a:t>
            </a:r>
            <a:r>
              <a:rPr lang="zh-CN" altLang="en-US" sz="1600" b="1">
                <a:latin typeface="+mn-lt"/>
                <a:ea typeface="+mn-ea"/>
              </a:rPr>
              <a:t>指数形式</a:t>
            </a:r>
            <a:r>
              <a:rPr lang="en-US" altLang="zh-CN" sz="1600">
                <a:latin typeface="+mn-lt"/>
                <a:ea typeface="+mn-ea"/>
              </a:rPr>
              <a:t>12.34e3,-34.8E-23</a:t>
            </a:r>
            <a:endParaRPr lang="zh-CN" altLang="en-US" sz="1600">
              <a:latin typeface="+mn-lt"/>
              <a:ea typeface="+mn-ea"/>
            </a:endParaRPr>
          </a:p>
        </p:txBody>
      </p:sp>
      <p:sp>
        <p:nvSpPr>
          <p:cNvPr id="10" name="MH_Other_4"/>
          <p:cNvSpPr txBox="1">
            <a:spLocks noChangeArrowheads="1"/>
          </p:cNvSpPr>
          <p:nvPr>
            <p:custDataLst>
              <p:tags r:id="rId7"/>
            </p:custDataLst>
          </p:nvPr>
        </p:nvSpPr>
        <p:spPr bwMode="auto">
          <a:xfrm>
            <a:off x="524147" y="3157843"/>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1071835" y="3503916"/>
            <a:ext cx="2041525" cy="338138"/>
          </a:xfrm>
          <a:prstGeom prst="rect">
            <a:avLst/>
          </a:prstGeom>
          <a:noFill/>
        </p:spPr>
        <p:txBody>
          <a:bodyPr lIns="0" tIns="0" rIns="0" bIns="0" anchor="ctr">
            <a:normAutofit/>
          </a:bodyPr>
          <a:lstStyle/>
          <a:p>
            <a:pPr>
              <a:defRPr/>
            </a:pPr>
            <a:r>
              <a:rPr lang="zh-CN" altLang="en-US" sz="2000"/>
              <a:t>字符常量</a:t>
            </a:r>
            <a:endParaRPr lang="zh-CN" altLang="en-US" sz="2000"/>
          </a:p>
        </p:txBody>
      </p:sp>
      <p:sp>
        <p:nvSpPr>
          <p:cNvPr id="12" name="MH_Other_5"/>
          <p:cNvSpPr txBox="1">
            <a:spLocks noChangeArrowheads="1"/>
          </p:cNvSpPr>
          <p:nvPr>
            <p:custDataLst>
              <p:tags r:id="rId9"/>
            </p:custDataLst>
          </p:nvPr>
        </p:nvSpPr>
        <p:spPr bwMode="auto">
          <a:xfrm>
            <a:off x="2633699" y="3529316"/>
            <a:ext cx="636450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a:t>
            </a:r>
            <a:r>
              <a:rPr lang="zh-CN" altLang="en-US" sz="1600" b="1" dirty="0">
                <a:latin typeface="+mn-lt"/>
                <a:ea typeface="+mn-ea"/>
              </a:rPr>
              <a:t>普通字符</a:t>
            </a:r>
            <a:r>
              <a:rPr lang="en-US" altLang="zh-CN" sz="1600" dirty="0">
                <a:solidFill>
                  <a:srgbClr val="FF0000"/>
                </a:solidFill>
                <a:latin typeface="+mn-lt"/>
                <a:ea typeface="+mn-ea"/>
              </a:rPr>
              <a:t>’</a:t>
            </a:r>
            <a:r>
              <a:rPr lang="en-US" altLang="zh-CN" sz="1600" dirty="0" err="1">
                <a:latin typeface="+mn-lt"/>
                <a:ea typeface="+mn-ea"/>
              </a:rPr>
              <a:t>a</a:t>
            </a:r>
            <a:r>
              <a:rPr lang="en-US" altLang="zh-CN" sz="1600" dirty="0" err="1">
                <a:solidFill>
                  <a:srgbClr val="FF0000"/>
                </a:solidFill>
                <a:latin typeface="+mn-lt"/>
                <a:ea typeface="+mn-ea"/>
              </a:rPr>
              <a:t>’</a:t>
            </a:r>
            <a:r>
              <a:rPr lang="en-US" altLang="zh-CN" sz="1600" dirty="0" err="1">
                <a:latin typeface="+mn-lt"/>
                <a:ea typeface="+mn-ea"/>
              </a:rPr>
              <a:t>,’Z</a:t>
            </a:r>
            <a:r>
              <a:rPr lang="en-US" altLang="zh-CN" sz="1600" dirty="0">
                <a:latin typeface="+mn-lt"/>
                <a:ea typeface="+mn-ea"/>
              </a:rPr>
              <a:t>’,’#’</a:t>
            </a:r>
            <a:r>
              <a:rPr lang="zh-CN" altLang="en-US" sz="1600" dirty="0">
                <a:latin typeface="+mn-lt"/>
                <a:ea typeface="+mn-ea"/>
              </a:rPr>
              <a:t>；</a:t>
            </a:r>
            <a:r>
              <a:rPr lang="zh-CN" altLang="en-US" sz="1600" b="1" dirty="0">
                <a:latin typeface="+mn-lt"/>
                <a:ea typeface="+mn-ea"/>
              </a:rPr>
              <a:t>转义字符</a:t>
            </a:r>
            <a:r>
              <a:rPr lang="en-US" altLang="zh-CN" sz="1600" dirty="0">
                <a:latin typeface="+mn-lt"/>
                <a:ea typeface="+mn-ea"/>
              </a:rPr>
              <a:t>’\n’,’\012’,’\h1B’</a:t>
            </a:r>
            <a:endParaRPr lang="zh-CN" altLang="en-US" sz="1600" dirty="0">
              <a:latin typeface="+mn-lt"/>
              <a:ea typeface="+mn-ea"/>
            </a:endParaRPr>
          </a:p>
        </p:txBody>
      </p:sp>
      <p:sp>
        <p:nvSpPr>
          <p:cNvPr id="13" name="MH_Other_6"/>
          <p:cNvSpPr txBox="1">
            <a:spLocks noChangeArrowheads="1"/>
          </p:cNvSpPr>
          <p:nvPr>
            <p:custDataLst>
              <p:tags r:id="rId10"/>
            </p:custDataLst>
          </p:nvPr>
        </p:nvSpPr>
        <p:spPr bwMode="auto">
          <a:xfrm>
            <a:off x="682897"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1235347" y="4223056"/>
            <a:ext cx="2041525" cy="338137"/>
          </a:xfrm>
          <a:prstGeom prst="rect">
            <a:avLst/>
          </a:prstGeom>
          <a:noFill/>
        </p:spPr>
        <p:txBody>
          <a:bodyPr lIns="0" tIns="0" rIns="0" bIns="0" anchor="ctr">
            <a:normAutofit/>
          </a:bodyPr>
          <a:lstStyle/>
          <a:p>
            <a:pPr>
              <a:defRPr/>
            </a:pPr>
            <a:r>
              <a:rPr lang="zh-CN" altLang="en-US" sz="2000"/>
              <a:t>字符串常量</a:t>
            </a:r>
            <a:endParaRPr lang="zh-CN" altLang="en-US" sz="2000"/>
          </a:p>
        </p:txBody>
      </p:sp>
      <p:sp>
        <p:nvSpPr>
          <p:cNvPr id="15" name="MH_Other_7"/>
          <p:cNvSpPr txBox="1">
            <a:spLocks noChangeArrowheads="1"/>
          </p:cNvSpPr>
          <p:nvPr>
            <p:custDataLst>
              <p:tags r:id="rId12"/>
            </p:custDataLst>
          </p:nvPr>
        </p:nvSpPr>
        <p:spPr bwMode="auto">
          <a:xfrm>
            <a:off x="2797213" y="4248456"/>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a:t>
            </a:r>
            <a:r>
              <a:rPr lang="en-US" altLang="zh-CN" sz="1600" dirty="0">
                <a:solidFill>
                  <a:srgbClr val="FF0000"/>
                </a:solidFill>
                <a:latin typeface="+mn-lt"/>
                <a:ea typeface="+mn-ea"/>
              </a:rPr>
              <a:t>“</a:t>
            </a:r>
            <a:r>
              <a:rPr lang="en-US" altLang="zh-CN" sz="1600" dirty="0">
                <a:latin typeface="+mn-lt"/>
                <a:ea typeface="+mn-ea"/>
              </a:rPr>
              <a:t>123</a:t>
            </a:r>
            <a:r>
              <a:rPr lang="en-US" altLang="zh-CN" sz="1600" dirty="0">
                <a:solidFill>
                  <a:srgbClr val="FF0000"/>
                </a:solidFill>
                <a:latin typeface="+mn-lt"/>
                <a:ea typeface="+mn-ea"/>
              </a:rPr>
              <a:t>”</a:t>
            </a:r>
            <a:r>
              <a:rPr lang="en-US" altLang="zh-CN" sz="1600" dirty="0">
                <a:latin typeface="+mn-lt"/>
                <a:ea typeface="+mn-ea"/>
              </a:rPr>
              <a:t>,”boy”</a:t>
            </a:r>
            <a:endParaRPr lang="zh-CN" altLang="en-US" sz="1600" dirty="0">
              <a:latin typeface="+mn-lt"/>
              <a:ea typeface="+mn-ea"/>
            </a:endParaRPr>
          </a:p>
        </p:txBody>
      </p:sp>
      <p:sp>
        <p:nvSpPr>
          <p:cNvPr id="16" name="MH_Other_8"/>
          <p:cNvSpPr txBox="1">
            <a:spLocks noChangeArrowheads="1"/>
          </p:cNvSpPr>
          <p:nvPr>
            <p:custDataLst>
              <p:tags r:id="rId13"/>
            </p:custDataLst>
          </p:nvPr>
        </p:nvSpPr>
        <p:spPr bwMode="auto">
          <a:xfrm>
            <a:off x="843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1400447" y="4942191"/>
            <a:ext cx="2041525" cy="338138"/>
          </a:xfrm>
          <a:prstGeom prst="rect">
            <a:avLst/>
          </a:prstGeom>
          <a:noFill/>
        </p:spPr>
        <p:txBody>
          <a:bodyPr lIns="0" tIns="0" rIns="0" bIns="0" anchor="ctr">
            <a:normAutofit/>
          </a:bodyPr>
          <a:lstStyle/>
          <a:p>
            <a:pPr>
              <a:defRPr/>
            </a:pPr>
            <a:r>
              <a:rPr lang="zh-CN" altLang="en-US" sz="2000"/>
              <a:t>符号常量</a:t>
            </a:r>
            <a:endParaRPr lang="zh-CN" altLang="en-US" sz="2000"/>
          </a:p>
        </p:txBody>
      </p:sp>
      <p:sp>
        <p:nvSpPr>
          <p:cNvPr id="18" name="MH_Other_9"/>
          <p:cNvSpPr txBox="1">
            <a:spLocks noChangeArrowheads="1"/>
          </p:cNvSpPr>
          <p:nvPr>
            <p:custDataLst>
              <p:tags r:id="rId15"/>
            </p:custDataLst>
          </p:nvPr>
        </p:nvSpPr>
        <p:spPr bwMode="auto">
          <a:xfrm>
            <a:off x="2962313" y="4967591"/>
            <a:ext cx="629193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a:latin typeface="+mn-lt"/>
                <a:ea typeface="+mn-ea"/>
              </a:rPr>
              <a:t>.…………………………………………#define PI 3.1416    //</a:t>
            </a:r>
            <a:r>
              <a:rPr lang="zh-CN" altLang="en-US" sz="1600">
                <a:latin typeface="+mn-lt"/>
                <a:ea typeface="+mn-ea"/>
              </a:rPr>
              <a:t>注意行末没有分号</a:t>
            </a:r>
            <a:endParaRPr lang="zh-CN" altLang="en-US" sz="1600">
              <a:latin typeface="+mn-lt"/>
              <a:ea typeface="+mn-ea"/>
            </a:endParaRPr>
          </a:p>
        </p:txBody>
      </p:sp>
      <p:sp>
        <p:nvSpPr>
          <p:cNvPr id="19" name="MH_Other_10"/>
          <p:cNvSpPr txBox="1">
            <a:spLocks noChangeArrowheads="1"/>
          </p:cNvSpPr>
          <p:nvPr>
            <p:custDataLst>
              <p:tags r:id="rId16"/>
            </p:custDataLst>
          </p:nvPr>
        </p:nvSpPr>
        <p:spPr bwMode="auto">
          <a:xfrm>
            <a:off x="205060" y="1741793"/>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20" name="文本框 19"/>
          <p:cNvSpPr txBox="1"/>
          <p:nvPr/>
        </p:nvSpPr>
        <p:spPr>
          <a:xfrm>
            <a:off x="6356023" y="1735165"/>
            <a:ext cx="2642181" cy="369332"/>
          </a:xfrm>
          <a:prstGeom prst="rect">
            <a:avLst/>
          </a:prstGeom>
          <a:noFill/>
        </p:spPr>
        <p:txBody>
          <a:bodyPr wrap="square">
            <a:spAutoFit/>
          </a:bodyPr>
          <a:lstStyle/>
          <a:p>
            <a:r>
              <a:rPr lang="zh-CN" altLang="en-US" sz="1800" dirty="0">
                <a:solidFill>
                  <a:srgbClr val="FF0000"/>
                </a:solidFill>
                <a:latin typeface="Times New Roman" panose="02020603050405020304" pitchFamily="18" charset="0"/>
                <a:cs typeface="Times New Roman" panose="02020603050405020304" pitchFamily="18" charset="0"/>
              </a:rPr>
              <a:t>问</a:t>
            </a:r>
            <a:r>
              <a:rPr lang="en-US" altLang="zh-CN" sz="1800" dirty="0">
                <a:solidFill>
                  <a:srgbClr val="FF0000"/>
                </a:solidFill>
                <a:latin typeface="Times New Roman" panose="02020603050405020304" pitchFamily="18" charset="0"/>
                <a:cs typeface="Times New Roman" panose="02020603050405020304" pitchFamily="18" charset="0"/>
              </a:rPr>
              <a:t>1</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a:solidFill>
                  <a:srgbClr val="FF0000"/>
                </a:solidFill>
                <a:latin typeface="Times New Roman" panose="02020603050405020304" pitchFamily="18" charset="0"/>
                <a:cs typeface="Times New Roman" panose="02020603050405020304" pitchFamily="18" charset="0"/>
              </a:rPr>
              <a:t>e345</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5e1.5</a:t>
            </a:r>
            <a:r>
              <a:rPr lang="zh-CN" altLang="en-US" dirty="0">
                <a:solidFill>
                  <a:srgbClr val="FF0000"/>
                </a:solidFill>
                <a:latin typeface="Times New Roman" panose="02020603050405020304" pitchFamily="18" charset="0"/>
                <a:cs typeface="Times New Roman" panose="02020603050405020304" pitchFamily="18" charset="0"/>
              </a:rPr>
              <a:t>正确吗？</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6373678" y="2129897"/>
            <a:ext cx="2683129" cy="584775"/>
          </a:xfrm>
          <a:prstGeom prst="rect">
            <a:avLst/>
          </a:prstGeom>
          <a:noFill/>
        </p:spPr>
        <p:txBody>
          <a:bodyPr wrap="square">
            <a:spAutoFit/>
          </a:bodyPr>
          <a:lstStyle/>
          <a:p>
            <a:r>
              <a:rPr lang="zh-CN" altLang="en-US" sz="1600" b="1" dirty="0">
                <a:latin typeface="Times New Roman" panose="02020603050405020304" pitchFamily="18" charset="0"/>
                <a:cs typeface="Times New Roman" panose="02020603050405020304" pitchFamily="18" charset="0"/>
              </a:rPr>
              <a:t>注意</a:t>
            </a:r>
            <a:r>
              <a:rPr lang="en-US" altLang="zh-CN" sz="1600" dirty="0">
                <a:latin typeface="Times New Roman" panose="02020603050405020304" pitchFamily="18" charset="0"/>
                <a:cs typeface="Times New Roman" panose="02020603050405020304" pitchFamily="18" charset="0"/>
              </a:rPr>
              <a:t>: e</a:t>
            </a:r>
            <a:r>
              <a:rPr lang="zh-CN" altLang="en-US" sz="1600" dirty="0">
                <a:latin typeface="Times New Roman" panose="02020603050405020304" pitchFamily="18" charset="0"/>
                <a:cs typeface="Times New Roman" panose="02020603050405020304" pitchFamily="18" charset="0"/>
              </a:rPr>
              <a:t>或</a:t>
            </a:r>
            <a:r>
              <a:rPr lang="en-US" altLang="zh-CN" sz="1600" dirty="0">
                <a:latin typeface="Times New Roman" panose="02020603050405020304" pitchFamily="18" charset="0"/>
                <a:cs typeface="Times New Roman" panose="02020603050405020304" pitchFamily="18" charset="0"/>
              </a:rPr>
              <a:t>E</a:t>
            </a:r>
            <a:r>
              <a:rPr lang="zh-CN" altLang="en-US" sz="1600" dirty="0">
                <a:latin typeface="Times New Roman" panose="02020603050405020304" pitchFamily="18" charset="0"/>
                <a:cs typeface="Times New Roman" panose="02020603050405020304" pitchFamily="18" charset="0"/>
              </a:rPr>
              <a:t>之前必须有数字，且</a:t>
            </a:r>
            <a:r>
              <a:rPr lang="en-US" altLang="zh-CN" sz="1600" dirty="0">
                <a:latin typeface="Times New Roman" panose="02020603050405020304" pitchFamily="18" charset="0"/>
                <a:cs typeface="Times New Roman" panose="02020603050405020304" pitchFamily="18" charset="0"/>
              </a:rPr>
              <a:t>e</a:t>
            </a:r>
            <a:r>
              <a:rPr lang="zh-CN" altLang="en-US" sz="1600" dirty="0">
                <a:latin typeface="Times New Roman" panose="02020603050405020304" pitchFamily="18" charset="0"/>
                <a:cs typeface="Times New Roman" panose="02020603050405020304" pitchFamily="18" charset="0"/>
              </a:rPr>
              <a:t>或</a:t>
            </a:r>
            <a:r>
              <a:rPr lang="en-US" altLang="zh-CN" sz="1600" dirty="0">
                <a:latin typeface="Times New Roman" panose="02020603050405020304" pitchFamily="18" charset="0"/>
                <a:cs typeface="Times New Roman" panose="02020603050405020304" pitchFamily="18" charset="0"/>
              </a:rPr>
              <a:t>E</a:t>
            </a:r>
            <a:r>
              <a:rPr lang="zh-CN" altLang="en-US" sz="1600" dirty="0">
                <a:latin typeface="Times New Roman" panose="02020603050405020304" pitchFamily="18" charset="0"/>
                <a:cs typeface="Times New Roman" panose="02020603050405020304" pitchFamily="18" charset="0"/>
              </a:rPr>
              <a:t>后面必须为整数。</a:t>
            </a:r>
            <a:endParaRPr lang="zh-CN" altLang="en-US" sz="1600" dirty="0">
              <a:latin typeface="Times New Roman" panose="02020603050405020304" pitchFamily="18" charset="0"/>
              <a:cs typeface="Times New Roman" panose="02020603050405020304" pitchFamily="18" charset="0"/>
            </a:endParaRPr>
          </a:p>
        </p:txBody>
      </p:sp>
      <p:sp>
        <p:nvSpPr>
          <p:cNvPr id="23" name="矩形 22"/>
          <p:cNvSpPr/>
          <p:nvPr/>
        </p:nvSpPr>
        <p:spPr>
          <a:xfrm>
            <a:off x="6242377" y="3775351"/>
            <a:ext cx="2869473" cy="111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6362627" y="3775351"/>
            <a:ext cx="2665390" cy="584775"/>
          </a:xfrm>
          <a:prstGeom prst="rect">
            <a:avLst/>
          </a:prstGeom>
          <a:noFill/>
        </p:spPr>
        <p:txBody>
          <a:bodyPr wrap="square">
            <a:spAutoFit/>
          </a:bodyPr>
          <a:lstStyle/>
          <a:p>
            <a:r>
              <a:rPr lang="zh-CN" altLang="en-US" sz="1600" b="1" dirty="0">
                <a:latin typeface="Times New Roman" panose="02020603050405020304" pitchFamily="18" charset="0"/>
                <a:cs typeface="Times New Roman" panose="02020603050405020304" pitchFamily="18" charset="0"/>
              </a:rPr>
              <a:t>问</a:t>
            </a:r>
            <a:r>
              <a:rPr lang="en-US" altLang="zh-CN" sz="1600" b="1" dirty="0">
                <a:latin typeface="Times New Roman" panose="02020603050405020304" pitchFamily="18" charset="0"/>
                <a:cs typeface="Times New Roman" panose="02020603050405020304" pitchFamily="18" charset="0"/>
              </a:rPr>
              <a:t>2</a:t>
            </a:r>
            <a:r>
              <a:rPr lang="zh-CN" altLang="en-US"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’a’</a:t>
            </a:r>
            <a:r>
              <a:rPr lang="zh-CN" altLang="en-US" sz="1600" b="1" dirty="0">
                <a:latin typeface="Times New Roman" panose="02020603050405020304" pitchFamily="18" charset="0"/>
                <a:cs typeface="Times New Roman" panose="02020603050405020304" pitchFamily="18" charset="0"/>
              </a:rPr>
              <a:t>和</a:t>
            </a:r>
            <a:r>
              <a:rPr lang="en-US" altLang="zh-CN" sz="1600" b="1" dirty="0">
                <a:latin typeface="Times New Roman" panose="02020603050405020304" pitchFamily="18" charset="0"/>
                <a:cs typeface="Times New Roman" panose="02020603050405020304" pitchFamily="18" charset="0"/>
              </a:rPr>
              <a:t>’A’</a:t>
            </a:r>
            <a:r>
              <a:rPr lang="zh-CN" altLang="en-US" sz="1600" b="1" dirty="0">
                <a:latin typeface="Times New Roman" panose="02020603050405020304" pitchFamily="18" charset="0"/>
                <a:cs typeface="Times New Roman" panose="02020603050405020304" pitchFamily="18" charset="0"/>
              </a:rPr>
              <a:t>是相同的字符常量吗</a:t>
            </a:r>
            <a:r>
              <a:rPr lang="zh-CN" altLang="en-US" sz="1600" b="1" dirty="0">
                <a:latin typeface="+mn-lt"/>
                <a:ea typeface="+mn-ea"/>
              </a:rPr>
              <a:t>？</a:t>
            </a:r>
            <a:endParaRPr lang="zh-CN" altLang="en-US" sz="1600" b="1" dirty="0"/>
          </a:p>
        </p:txBody>
      </p:sp>
      <p:sp>
        <p:nvSpPr>
          <p:cNvPr id="27" name="文本框 26"/>
          <p:cNvSpPr txBox="1"/>
          <p:nvPr/>
        </p:nvSpPr>
        <p:spPr>
          <a:xfrm>
            <a:off x="6349273" y="4343637"/>
            <a:ext cx="2769327" cy="584775"/>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以代码（</a:t>
            </a:r>
            <a:r>
              <a:rPr lang="en-US" altLang="zh-CN" sz="1600" dirty="0">
                <a:latin typeface="Times New Roman" panose="02020603050405020304" pitchFamily="18" charset="0"/>
                <a:cs typeface="Times New Roman" panose="02020603050405020304" pitchFamily="18" charset="0"/>
              </a:rPr>
              <a:t>ASCII</a:t>
            </a:r>
            <a:r>
              <a:rPr lang="zh-CN" altLang="en-US" sz="1600" dirty="0">
                <a:latin typeface="Times New Roman" panose="02020603050405020304" pitchFamily="18" charset="0"/>
                <a:cs typeface="Times New Roman" panose="02020603050405020304" pitchFamily="18" charset="0"/>
              </a:rPr>
              <a:t>码）存储，</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ASCII</a:t>
            </a:r>
            <a:r>
              <a:rPr lang="zh-CN" altLang="en-US" sz="1600" dirty="0">
                <a:latin typeface="Times New Roman" panose="02020603050405020304" pitchFamily="18" charset="0"/>
                <a:cs typeface="Times New Roman" panose="02020603050405020304" pitchFamily="18" charset="0"/>
              </a:rPr>
              <a:t>码：</a:t>
            </a:r>
            <a:r>
              <a:rPr lang="en-US" altLang="zh-CN" sz="1600" dirty="0">
                <a:latin typeface="Times New Roman" panose="02020603050405020304" pitchFamily="18" charset="0"/>
                <a:cs typeface="Times New Roman" panose="02020603050405020304" pitchFamily="18" charset="0"/>
              </a:rPr>
              <a:t>97</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a:t>
            </a:r>
            <a:r>
              <a:rPr lang="zh-CN" altLang="en-US" sz="1600" dirty="0">
                <a:latin typeface="Times New Roman" panose="02020603050405020304" pitchFamily="18" charset="0"/>
                <a:cs typeface="Times New Roman" panose="02020603050405020304" pitchFamily="18" charset="0"/>
              </a:rPr>
              <a:t>为</a:t>
            </a:r>
            <a:r>
              <a:rPr lang="en-US" altLang="zh-CN" sz="1600" dirty="0">
                <a:latin typeface="Times New Roman" panose="02020603050405020304" pitchFamily="18" charset="0"/>
                <a:cs typeface="Times New Roman" panose="02020603050405020304" pitchFamily="18" charset="0"/>
              </a:rPr>
              <a:t>65.</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p:bldP spid="21" grpId="0"/>
      <p:bldP spid="23" grpId="0" animBg="1"/>
      <p:bldP spid="25" grpId="0"/>
      <p:bldP spid="27" grpId="0"/>
    </p:bldLst>
  </p:timing>
</p:sld>
</file>

<file path=ppt/tags/tag1.xml><?xml version="1.0" encoding="utf-8"?>
<p:tagLst xmlns:p="http://schemas.openxmlformats.org/presentationml/2006/main">
  <p:tag name="MH" val="20170803150623"/>
  <p:tag name="MH_LIBRARY" val="GRAPHIC"/>
  <p:tag name="MH_ORDER" val="Freeform 21"/>
</p:tagLst>
</file>

<file path=ppt/tags/tag10.xml><?xml version="1.0" encoding="utf-8"?>
<p:tagLst xmlns:p="http://schemas.openxmlformats.org/presentationml/2006/main">
  <p:tag name="MH" val="20170806105057"/>
  <p:tag name="MH_LIBRARY" val="GRAPHIC"/>
  <p:tag name="MH_TYPE" val="Other"/>
  <p:tag name="MH_ORDER" val="1"/>
</p:tagLst>
</file>

<file path=ppt/tags/tag100.xml><?xml version="1.0" encoding="utf-8"?>
<p:tagLst xmlns:p="http://schemas.openxmlformats.org/presentationml/2006/main">
  <p:tag name="MH" val="20170804154943"/>
  <p:tag name="MH_LIBRARY" val="GRAPHIC"/>
  <p:tag name="MH_TYPE" val="Other"/>
  <p:tag name="MH_ORDER" val="3"/>
</p:tagLst>
</file>

<file path=ppt/tags/tag101.xml><?xml version="1.0" encoding="utf-8"?>
<p:tagLst xmlns:p="http://schemas.openxmlformats.org/presentationml/2006/main">
  <p:tag name="MH" val="20170804154943"/>
  <p:tag name="MH_LIBRARY" val="GRAPHIC"/>
  <p:tag name="MH_TYPE" val="Other"/>
  <p:tag name="MH_ORDER" val="4"/>
</p:tagLst>
</file>

<file path=ppt/tags/tag102.xml><?xml version="1.0" encoding="utf-8"?>
<p:tagLst xmlns:p="http://schemas.openxmlformats.org/presentationml/2006/main">
  <p:tag name="MH" val="20170804154943"/>
  <p:tag name="MH_LIBRARY" val="GRAPHIC"/>
  <p:tag name="MH_TYPE" val="Other"/>
  <p:tag name="MH_ORDER" val="13"/>
</p:tagLst>
</file>

<file path=ppt/tags/tag103.xml><?xml version="1.0" encoding="utf-8"?>
<p:tagLst xmlns:p="http://schemas.openxmlformats.org/presentationml/2006/main">
  <p:tag name="MH" val="20170804154943"/>
  <p:tag name="MH_LIBRARY" val="GRAPHIC"/>
  <p:tag name="MH_TYPE" val="Other"/>
  <p:tag name="MH_ORDER" val="14"/>
</p:tagLst>
</file>

<file path=ppt/tags/tag104.xml><?xml version="1.0" encoding="utf-8"?>
<p:tagLst xmlns:p="http://schemas.openxmlformats.org/presentationml/2006/main">
  <p:tag name="MH" val="20170804154943"/>
  <p:tag name="MH_LIBRARY" val="GRAPHIC"/>
  <p:tag name="MH_TYPE" val="SubTitle"/>
  <p:tag name="MH_ORDER" val="2"/>
</p:tagLst>
</file>

<file path=ppt/tags/tag105.xml><?xml version="1.0" encoding="utf-8"?>
<p:tagLst xmlns:p="http://schemas.openxmlformats.org/presentationml/2006/main">
  <p:tag name="MH" val="20170804154943"/>
  <p:tag name="MH_LIBRARY" val="GRAPHIC"/>
  <p:tag name="MH_TYPE" val="Other"/>
  <p:tag name="MH_ORDER" val="1"/>
</p:tagLst>
</file>

<file path=ppt/tags/tag106.xml><?xml version="1.0" encoding="utf-8"?>
<p:tagLst xmlns:p="http://schemas.openxmlformats.org/presentationml/2006/main">
  <p:tag name="MH" val="20170804154943"/>
  <p:tag name="MH_LIBRARY" val="GRAPHIC"/>
  <p:tag name="MH_TYPE" val="Other"/>
  <p:tag name="MH_ORDER" val="2"/>
</p:tagLst>
</file>

<file path=ppt/tags/tag107.xml><?xml version="1.0" encoding="utf-8"?>
<p:tagLst xmlns:p="http://schemas.openxmlformats.org/presentationml/2006/main">
  <p:tag name="MH" val="20170804154943"/>
  <p:tag name="MH_LIBRARY" val="GRAPHIC"/>
  <p:tag name="MH_TYPE" val="Other"/>
  <p:tag name="MH_ORDER" val="12"/>
</p:tagLst>
</file>

<file path=ppt/tags/tag108.xml><?xml version="1.0" encoding="utf-8"?>
<p:tagLst xmlns:p="http://schemas.openxmlformats.org/presentationml/2006/main">
  <p:tag name="MH" val="20170804154943"/>
  <p:tag name="MH_LIBRARY" val="GRAPHIC"/>
  <p:tag name="MH_TYPE" val="Other"/>
  <p:tag name="MH_ORDER" val="11"/>
</p:tagLst>
</file>

<file path=ppt/tags/tag109.xml><?xml version="1.0" encoding="utf-8"?>
<p:tagLst xmlns:p="http://schemas.openxmlformats.org/presentationml/2006/main">
  <p:tag name="MH" val="20170804154943"/>
  <p:tag name="MH_LIBRARY" val="GRAPHIC"/>
  <p:tag name="MH_TYPE" val="SubTitle"/>
  <p:tag name="MH_ORDER" val="1"/>
</p:tagLst>
</file>

<file path=ppt/tags/tag11.xml><?xml version="1.0" encoding="utf-8"?>
<p:tagLst xmlns:p="http://schemas.openxmlformats.org/presentationml/2006/main">
  <p:tag name="MH" val="20170806105057"/>
  <p:tag name="MH_LIBRARY" val="GRAPHIC"/>
  <p:tag name="MH_TYPE" val="Other"/>
  <p:tag name="MH_ORDER" val="2"/>
</p:tagLst>
</file>

<file path=ppt/tags/tag110.xml><?xml version="1.0" encoding="utf-8"?>
<p:tagLst xmlns:p="http://schemas.openxmlformats.org/presentationml/2006/main">
  <p:tag name="MH" val="20170804154943"/>
  <p:tag name="MH_LIBRARY" val="GRAPHIC"/>
  <p:tag name="MH_TYPE" val="Other"/>
  <p:tag name="MH_ORDER" val="3"/>
</p:tagLst>
</file>

<file path=ppt/tags/tag111.xml><?xml version="1.0" encoding="utf-8"?>
<p:tagLst xmlns:p="http://schemas.openxmlformats.org/presentationml/2006/main">
  <p:tag name="MH" val="20170804154943"/>
  <p:tag name="MH_LIBRARY" val="GRAPHIC"/>
  <p:tag name="MH_TYPE" val="Other"/>
  <p:tag name="MH_ORDER" val="4"/>
</p:tagLst>
</file>

<file path=ppt/tags/tag112.xml><?xml version="1.0" encoding="utf-8"?>
<p:tagLst xmlns:p="http://schemas.openxmlformats.org/presentationml/2006/main">
  <p:tag name="MH" val="20170804154943"/>
  <p:tag name="MH_LIBRARY" val="GRAPHIC"/>
  <p:tag name="MH_TYPE" val="Other"/>
  <p:tag name="MH_ORDER" val="13"/>
</p:tagLst>
</file>

<file path=ppt/tags/tag113.xml><?xml version="1.0" encoding="utf-8"?>
<p:tagLst xmlns:p="http://schemas.openxmlformats.org/presentationml/2006/main">
  <p:tag name="MH" val="20170804154943"/>
  <p:tag name="MH_LIBRARY" val="GRAPHIC"/>
  <p:tag name="MH_TYPE" val="Other"/>
  <p:tag name="MH_ORDER" val="14"/>
</p:tagLst>
</file>

<file path=ppt/tags/tag114.xml><?xml version="1.0" encoding="utf-8"?>
<p:tagLst xmlns:p="http://schemas.openxmlformats.org/presentationml/2006/main">
  <p:tag name="MH" val="20170804154943"/>
  <p:tag name="MH_LIBRARY" val="GRAPHIC"/>
  <p:tag name="MH_TYPE" val="SubTitle"/>
  <p:tag name="MH_ORDER" val="2"/>
</p:tagLst>
</file>

<file path=ppt/tags/tag115.xml><?xml version="1.0" encoding="utf-8"?>
<p:tagLst xmlns:p="http://schemas.openxmlformats.org/presentationml/2006/main">
  <p:tag name="MH" val="20170804154943"/>
  <p:tag name="MH_LIBRARY" val="GRAPHIC"/>
  <p:tag name="MH_TYPE" val="Other"/>
  <p:tag name="MH_ORDER" val="1"/>
</p:tagLst>
</file>

<file path=ppt/tags/tag116.xml><?xml version="1.0" encoding="utf-8"?>
<p:tagLst xmlns:p="http://schemas.openxmlformats.org/presentationml/2006/main">
  <p:tag name="MH" val="20170804154943"/>
  <p:tag name="MH_LIBRARY" val="GRAPHIC"/>
  <p:tag name="MH_TYPE" val="Other"/>
  <p:tag name="MH_ORDER" val="2"/>
</p:tagLst>
</file>

<file path=ppt/tags/tag117.xml><?xml version="1.0" encoding="utf-8"?>
<p:tagLst xmlns:p="http://schemas.openxmlformats.org/presentationml/2006/main">
  <p:tag name="MH" val="20170804154943"/>
  <p:tag name="MH_LIBRARY" val="GRAPHIC"/>
  <p:tag name="MH_TYPE" val="Other"/>
  <p:tag name="MH_ORDER" val="12"/>
</p:tagLst>
</file>

<file path=ppt/tags/tag118.xml><?xml version="1.0" encoding="utf-8"?>
<p:tagLst xmlns:p="http://schemas.openxmlformats.org/presentationml/2006/main">
  <p:tag name="MH" val="20170804154943"/>
  <p:tag name="MH_LIBRARY" val="GRAPHIC"/>
  <p:tag name="MH_TYPE" val="Other"/>
  <p:tag name="MH_ORDER" val="11"/>
</p:tagLst>
</file>

<file path=ppt/tags/tag119.xml><?xml version="1.0" encoding="utf-8"?>
<p:tagLst xmlns:p="http://schemas.openxmlformats.org/presentationml/2006/main">
  <p:tag name="MH" val="20170804154943"/>
  <p:tag name="MH_LIBRARY" val="GRAPHIC"/>
  <p:tag name="MH_TYPE" val="SubTitle"/>
  <p:tag name="MH_ORDER" val="1"/>
</p:tagLst>
</file>

<file path=ppt/tags/tag12.xml><?xml version="1.0" encoding="utf-8"?>
<p:tagLst xmlns:p="http://schemas.openxmlformats.org/presentationml/2006/main">
  <p:tag name="MH" val="20170806105057"/>
  <p:tag name="MH_LIBRARY" val="GRAPHIC"/>
  <p:tag name="MH_TYPE" val="Other"/>
  <p:tag name="MH_ORDER" val="3"/>
</p:tagLst>
</file>

<file path=ppt/tags/tag120.xml><?xml version="1.0" encoding="utf-8"?>
<p:tagLst xmlns:p="http://schemas.openxmlformats.org/presentationml/2006/main">
  <p:tag name="MH" val="20170804223525"/>
  <p:tag name="MH_LIBRARY" val="GRAPHIC"/>
  <p:tag name="MH_TYPE" val="Other"/>
  <p:tag name="MH_ORDER" val="1"/>
</p:tagLst>
</file>

<file path=ppt/tags/tag121.xml><?xml version="1.0" encoding="utf-8"?>
<p:tagLst xmlns:p="http://schemas.openxmlformats.org/presentationml/2006/main">
  <p:tag name="MH" val="20170804223525"/>
  <p:tag name="MH_LIBRARY" val="GRAPHIC"/>
  <p:tag name="MH_TYPE" val="Other"/>
  <p:tag name="MH_ORDER" val="2"/>
</p:tagLst>
</file>

<file path=ppt/tags/tag122.xml><?xml version="1.0" encoding="utf-8"?>
<p:tagLst xmlns:p="http://schemas.openxmlformats.org/presentationml/2006/main">
  <p:tag name="MH" val="20170804223525"/>
  <p:tag name="MH_LIBRARY" val="GRAPHIC"/>
  <p:tag name="MH_TYPE" val="Other"/>
  <p:tag name="MH_ORDER" val="5"/>
</p:tagLst>
</file>

<file path=ppt/tags/tag123.xml><?xml version="1.0" encoding="utf-8"?>
<p:tagLst xmlns:p="http://schemas.openxmlformats.org/presentationml/2006/main">
  <p:tag name="MH" val="20170804223525"/>
  <p:tag name="MH_LIBRARY" val="GRAPHIC"/>
  <p:tag name="MH_TYPE" val="Other"/>
  <p:tag name="MH_ORDER" val="3"/>
</p:tagLst>
</file>

<file path=ppt/tags/tag124.xml><?xml version="1.0" encoding="utf-8"?>
<p:tagLst xmlns:p="http://schemas.openxmlformats.org/presentationml/2006/main">
  <p:tag name="MH" val="20170804223525"/>
  <p:tag name="MH_LIBRARY" val="GRAPHIC"/>
  <p:tag name="MH_TYPE" val="Other"/>
  <p:tag name="MH_ORDER" val="4"/>
</p:tagLst>
</file>

<file path=ppt/tags/tag125.xml><?xml version="1.0" encoding="utf-8"?>
<p:tagLst xmlns:p="http://schemas.openxmlformats.org/presentationml/2006/main">
  <p:tag name="MH" val="20170804223525"/>
  <p:tag name="MH_LIBRARY" val="GRAPHIC"/>
  <p:tag name="MH_TYPE" val="Other"/>
  <p:tag name="MH_ORDER" val="6"/>
</p:tagLst>
</file>

<file path=ppt/tags/tag126.xml><?xml version="1.0" encoding="utf-8"?>
<p:tagLst xmlns:p="http://schemas.openxmlformats.org/presentationml/2006/main">
  <p:tag name="MH" val="20170803154453"/>
  <p:tag name="MH_LIBRARY" val="GRAPHIC"/>
  <p:tag name="MH_TYPE" val="Other"/>
  <p:tag name="MH_ORDER" val="1"/>
</p:tagLst>
</file>

<file path=ppt/tags/tag127.xml><?xml version="1.0" encoding="utf-8"?>
<p:tagLst xmlns:p="http://schemas.openxmlformats.org/presentationml/2006/main">
  <p:tag name="MH" val="20170803154453"/>
  <p:tag name="MH_LIBRARY" val="GRAPHIC"/>
  <p:tag name="MH_TYPE" val="Other"/>
  <p:tag name="MH_ORDER" val="2"/>
</p:tagLst>
</file>

<file path=ppt/tags/tag128.xml><?xml version="1.0" encoding="utf-8"?>
<p:tagLst xmlns:p="http://schemas.openxmlformats.org/presentationml/2006/main">
  <p:tag name="MH" val="20170803154453"/>
  <p:tag name="MH_LIBRARY" val="GRAPHIC"/>
  <p:tag name="MH_TYPE" val="Other"/>
  <p:tag name="MH_ORDER" val="3"/>
</p:tagLst>
</file>

<file path=ppt/tags/tag129.xml><?xml version="1.0" encoding="utf-8"?>
<p:tagLst xmlns:p="http://schemas.openxmlformats.org/presentationml/2006/main">
  <p:tag name="MH" val="20170803154453"/>
  <p:tag name="MH_LIBRARY" val="GRAPHIC"/>
  <p:tag name="MH_TYPE" val="Other"/>
  <p:tag name="MH_ORDER" val="4"/>
</p:tagLst>
</file>

<file path=ppt/tags/tag13.xml><?xml version="1.0" encoding="utf-8"?>
<p:tagLst xmlns:p="http://schemas.openxmlformats.org/presentationml/2006/main">
  <p:tag name="MH" val="20170806105057"/>
  <p:tag name="MH_LIBRARY" val="GRAPHIC"/>
  <p:tag name="MH_TYPE" val="Other"/>
  <p:tag name="MH_ORDER" val="4"/>
</p:tagLst>
</file>

<file path=ppt/tags/tag130.xml><?xml version="1.0" encoding="utf-8"?>
<p:tagLst xmlns:p="http://schemas.openxmlformats.org/presentationml/2006/main">
  <p:tag name="MH" val="20170803154453"/>
  <p:tag name="MH_LIBRARY" val="GRAPHIC"/>
  <p:tag name="MH_TYPE" val="Other"/>
  <p:tag name="MH_ORDER" val="5"/>
</p:tagLst>
</file>

<file path=ppt/tags/tag131.xml><?xml version="1.0" encoding="utf-8"?>
<p:tagLst xmlns:p="http://schemas.openxmlformats.org/presentationml/2006/main">
  <p:tag name="MH" val="20170803154453"/>
  <p:tag name="MH_LIBRARY" val="GRAPHIC"/>
  <p:tag name="MH_TYPE" val="Other"/>
  <p:tag name="MH_ORDER" val="11"/>
</p:tagLst>
</file>

<file path=ppt/tags/tag132.xml><?xml version="1.0" encoding="utf-8"?>
<p:tagLst xmlns:p="http://schemas.openxmlformats.org/presentationml/2006/main">
  <p:tag name="MH" val="20170803154453"/>
  <p:tag name="MH_LIBRARY" val="GRAPHIC"/>
  <p:tag name="MH_TYPE" val="Other"/>
  <p:tag name="MH_ORDER" val="12"/>
</p:tagLst>
</file>

<file path=ppt/tags/tag133.xml><?xml version="1.0" encoding="utf-8"?>
<p:tagLst xmlns:p="http://schemas.openxmlformats.org/presentationml/2006/main">
  <p:tag name="MH" val="20170803154453"/>
  <p:tag name="MH_LIBRARY" val="GRAPHIC"/>
  <p:tag name="MH_TYPE" val="Other"/>
  <p:tag name="MH_ORDER" val="13"/>
</p:tagLst>
</file>

<file path=ppt/tags/tag134.xml><?xml version="1.0" encoding="utf-8"?>
<p:tagLst xmlns:p="http://schemas.openxmlformats.org/presentationml/2006/main">
  <p:tag name="MH" val="20170803154453"/>
  <p:tag name="MH_LIBRARY" val="GRAPHIC"/>
  <p:tag name="MH_TYPE" val="Other"/>
  <p:tag name="MH_ORDER" val="14"/>
</p:tagLst>
</file>

<file path=ppt/tags/tag135.xml><?xml version="1.0" encoding="utf-8"?>
<p:tagLst xmlns:p="http://schemas.openxmlformats.org/presentationml/2006/main">
  <p:tag name="MH" val="20170803154453"/>
  <p:tag name="MH_LIBRARY" val="GRAPHIC"/>
  <p:tag name="MH_TYPE" val="Other"/>
  <p:tag name="MH_ORDER" val="15"/>
</p:tagLst>
</file>

<file path=ppt/tags/tag136.xml><?xml version="1.0" encoding="utf-8"?>
<p:tagLst xmlns:p="http://schemas.openxmlformats.org/presentationml/2006/main">
  <p:tag name="MH" val="20170803154453"/>
  <p:tag name="MH_LIBRARY" val="GRAPHIC"/>
  <p:tag name="MH_TYPE" val="Other"/>
  <p:tag name="MH_ORDER" val="1"/>
</p:tagLst>
</file>

<file path=ppt/tags/tag137.xml><?xml version="1.0" encoding="utf-8"?>
<p:tagLst xmlns:p="http://schemas.openxmlformats.org/presentationml/2006/main">
  <p:tag name="MH" val="20170803154453"/>
  <p:tag name="MH_LIBRARY" val="GRAPHIC"/>
  <p:tag name="MH_TYPE" val="Other"/>
  <p:tag name="MH_ORDER" val="2"/>
</p:tagLst>
</file>

<file path=ppt/tags/tag138.xml><?xml version="1.0" encoding="utf-8"?>
<p:tagLst xmlns:p="http://schemas.openxmlformats.org/presentationml/2006/main">
  <p:tag name="MH" val="20170803154453"/>
  <p:tag name="MH_LIBRARY" val="GRAPHIC"/>
  <p:tag name="MH_TYPE" val="Other"/>
  <p:tag name="MH_ORDER" val="3"/>
</p:tagLst>
</file>

<file path=ppt/tags/tag139.xml><?xml version="1.0" encoding="utf-8"?>
<p:tagLst xmlns:p="http://schemas.openxmlformats.org/presentationml/2006/main">
  <p:tag name="MH" val="20170803154453"/>
  <p:tag name="MH_LIBRARY" val="GRAPHIC"/>
  <p:tag name="MH_TYPE" val="Other"/>
  <p:tag name="MH_ORDER" val="4"/>
</p:tagLst>
</file>

<file path=ppt/tags/tag14.xml><?xml version="1.0" encoding="utf-8"?>
<p:tagLst xmlns:p="http://schemas.openxmlformats.org/presentationml/2006/main">
  <p:tag name="MH" val="20170806105057"/>
  <p:tag name="MH_LIBRARY" val="GRAPHIC"/>
  <p:tag name="MH_TYPE" val="Other"/>
  <p:tag name="MH_ORDER" val="5"/>
</p:tagLst>
</file>

<file path=ppt/tags/tag140.xml><?xml version="1.0" encoding="utf-8"?>
<p:tagLst xmlns:p="http://schemas.openxmlformats.org/presentationml/2006/main">
  <p:tag name="MH" val="20170803154453"/>
  <p:tag name="MH_LIBRARY" val="GRAPHIC"/>
  <p:tag name="MH_TYPE" val="Other"/>
  <p:tag name="MH_ORDER" val="5"/>
</p:tagLst>
</file>

<file path=ppt/tags/tag141.xml><?xml version="1.0" encoding="utf-8"?>
<p:tagLst xmlns:p="http://schemas.openxmlformats.org/presentationml/2006/main">
  <p:tag name="MH" val="20170806223725"/>
  <p:tag name="MH_LIBRARY" val="GRAPHIC"/>
  <p:tag name="MH_TYPE" val="SubTitle"/>
  <p:tag name="MH_ORDER" val="2"/>
</p:tagLst>
</file>

<file path=ppt/tags/tag142.xml><?xml version="1.0" encoding="utf-8"?>
<p:tagLst xmlns:p="http://schemas.openxmlformats.org/presentationml/2006/main">
  <p:tag name="MH" val="20170806223725"/>
  <p:tag name="MH_LIBRARY" val="GRAPHIC"/>
  <p:tag name="MH_TYPE" val="SubTitle"/>
  <p:tag name="MH_ORDER" val="1"/>
</p:tagLst>
</file>

<file path=ppt/tags/tag143.xml><?xml version="1.0" encoding="utf-8"?>
<p:tagLst xmlns:p="http://schemas.openxmlformats.org/presentationml/2006/main">
  <p:tag name="MH" val="20170806223725"/>
  <p:tag name="MH_LIBRARY" val="GRAPHIC"/>
  <p:tag name="MH_TYPE" val="Title"/>
  <p:tag name="MH_ORDER" val="1"/>
</p:tagLst>
</file>

<file path=ppt/tags/tag144.xml><?xml version="1.0" encoding="utf-8"?>
<p:tagLst xmlns:p="http://schemas.openxmlformats.org/presentationml/2006/main">
  <p:tag name="MH" val="20170806223725"/>
  <p:tag name="MH_LIBRARY" val="GRAPHIC"/>
  <p:tag name="MH_TYPE" val="Text"/>
  <p:tag name="MH_ORDER" val="1"/>
</p:tagLst>
</file>

<file path=ppt/tags/tag145.xml><?xml version="1.0" encoding="utf-8"?>
<p:tagLst xmlns:p="http://schemas.openxmlformats.org/presentationml/2006/main">
  <p:tag name="MH" val="20170806223725"/>
  <p:tag name="MH_LIBRARY" val="GRAPHIC"/>
  <p:tag name="MH_TYPE" val="Text"/>
  <p:tag name="MH_ORDER" val="2"/>
</p:tagLst>
</file>

<file path=ppt/tags/tag146.xml><?xml version="1.0" encoding="utf-8"?>
<p:tagLst xmlns:p="http://schemas.openxmlformats.org/presentationml/2006/main">
  <p:tag name="MH_TYPE" val="#NeiR#"/>
  <p:tag name="MH_NUMBER" val="2"/>
  <p:tag name="MH_CATEGORY" val="#YinZJG#"/>
  <p:tag name="MH_LAYOUT" val="TitleSubTitleText"/>
  <p:tag name="MH" val="20170806223725"/>
  <p:tag name="MH_LIBRARY" val="GRAPHIC"/>
</p:tagLst>
</file>

<file path=ppt/tags/tag147.xml><?xml version="1.0" encoding="utf-8"?>
<p:tagLst xmlns:p="http://schemas.openxmlformats.org/presentationml/2006/main">
  <p:tag name="MH" val="20170806230300"/>
  <p:tag name="MH_LIBRARY" val="GRAPHIC"/>
  <p:tag name="MH_TYPE" val="SubTitle"/>
  <p:tag name="MH_ORDER" val="3"/>
</p:tagLst>
</file>

<file path=ppt/tags/tag148.xml><?xml version="1.0" encoding="utf-8"?>
<p:tagLst xmlns:p="http://schemas.openxmlformats.org/presentationml/2006/main">
  <p:tag name="MH" val="20170806230300"/>
  <p:tag name="MH_LIBRARY" val="GRAPHIC"/>
  <p:tag name="MH_TYPE" val="SubTitle"/>
  <p:tag name="MH_ORDER" val="4"/>
</p:tagLst>
</file>

<file path=ppt/tags/tag149.xml><?xml version="1.0" encoding="utf-8"?>
<p:tagLst xmlns:p="http://schemas.openxmlformats.org/presentationml/2006/main">
  <p:tag name="MH" val="20170806230300"/>
  <p:tag name="MH_LIBRARY" val="GRAPHIC"/>
  <p:tag name="MH_TYPE" val="SubTitle"/>
  <p:tag name="MH_ORDER" val="2"/>
</p:tagLst>
</file>

<file path=ppt/tags/tag15.xml><?xml version="1.0" encoding="utf-8"?>
<p:tagLst xmlns:p="http://schemas.openxmlformats.org/presentationml/2006/main">
  <p:tag name="MH" val="20170806105057"/>
  <p:tag name="MH_LIBRARY" val="GRAPHIC"/>
  <p:tag name="MH_TYPE" val="Other"/>
  <p:tag name="MH_ORDER" val="6"/>
</p:tagLst>
</file>

<file path=ppt/tags/tag150.xml><?xml version="1.0" encoding="utf-8"?>
<p:tagLst xmlns:p="http://schemas.openxmlformats.org/presentationml/2006/main">
  <p:tag name="MH" val="20170806230300"/>
  <p:tag name="MH_LIBRARY" val="GRAPHIC"/>
  <p:tag name="MH_TYPE" val="SubTitle"/>
  <p:tag name="MH_ORDER" val="5"/>
</p:tagLst>
</file>

<file path=ppt/tags/tag151.xml><?xml version="1.0" encoding="utf-8"?>
<p:tagLst xmlns:p="http://schemas.openxmlformats.org/presentationml/2006/main">
  <p:tag name="MH" val="20170806230300"/>
  <p:tag name="MH_LIBRARY" val="GRAPHIC"/>
  <p:tag name="MH_TYPE" val="SubTitle"/>
  <p:tag name="MH_ORDER" val="5"/>
</p:tagLst>
</file>

<file path=ppt/tags/tag152.xml><?xml version="1.0" encoding="utf-8"?>
<p:tagLst xmlns:p="http://schemas.openxmlformats.org/presentationml/2006/main">
  <p:tag name="MH" val="20170806230300"/>
  <p:tag name="MH_LIBRARY" val="GRAPHIC"/>
  <p:tag name="MH_TYPE" val="Title"/>
  <p:tag name="MH_ORDER" val="1"/>
</p:tagLst>
</file>

<file path=ppt/tags/tag153.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54.xml><?xml version="1.0" encoding="utf-8"?>
<p:tagLst xmlns:p="http://schemas.openxmlformats.org/presentationml/2006/main">
  <p:tag name="MH" val="20170806230300"/>
  <p:tag name="MH_LIBRARY" val="GRAPHIC"/>
  <p:tag name="MH_TYPE" val="Text"/>
  <p:tag name="MH_ORDER" val="1"/>
</p:tagLst>
</file>

<file path=ppt/tags/tag155.xml><?xml version="1.0" encoding="utf-8"?>
<p:tagLst xmlns:p="http://schemas.openxmlformats.org/presentationml/2006/main">
  <p:tag name="MH" val="20170806230300"/>
  <p:tag name="MH_LIBRARY" val="GRAPHIC"/>
  <p:tag name="MH_TYPE" val="Other"/>
  <p:tag name="MH_ORDER" val="1"/>
</p:tagLst>
</file>

<file path=ppt/tags/tag156.xml><?xml version="1.0" encoding="utf-8"?>
<p:tagLst xmlns:p="http://schemas.openxmlformats.org/presentationml/2006/main">
  <p:tag name="MH" val="20170806230300"/>
  <p:tag name="MH_LIBRARY" val="GRAPHIC"/>
  <p:tag name="MH_TYPE" val="SubTitle"/>
  <p:tag name="MH_ORDER" val="1"/>
</p:tagLst>
</file>

<file path=ppt/tags/tag157.xml><?xml version="1.0" encoding="utf-8"?>
<p:tagLst xmlns:p="http://schemas.openxmlformats.org/presentationml/2006/main">
  <p:tag name="MH" val="20170806230300"/>
  <p:tag name="MH_LIBRARY" val="GRAPHIC"/>
  <p:tag name="MH_TYPE" val="SubTitle"/>
  <p:tag name="MH_ORDER" val="3"/>
</p:tagLst>
</file>

<file path=ppt/tags/tag158.xml><?xml version="1.0" encoding="utf-8"?>
<p:tagLst xmlns:p="http://schemas.openxmlformats.org/presentationml/2006/main">
  <p:tag name="MH" val="20170806230300"/>
  <p:tag name="MH_LIBRARY" val="GRAPHIC"/>
  <p:tag name="MH_TYPE" val="SubTitle"/>
  <p:tag name="MH_ORDER" val="4"/>
</p:tagLst>
</file>

<file path=ppt/tags/tag159.xml><?xml version="1.0" encoding="utf-8"?>
<p:tagLst xmlns:p="http://schemas.openxmlformats.org/presentationml/2006/main">
  <p:tag name="MH" val="20170806230300"/>
  <p:tag name="MH_LIBRARY" val="GRAPHIC"/>
  <p:tag name="MH_TYPE" val="SubTitle"/>
  <p:tag name="MH_ORDER" val="2"/>
</p:tagLst>
</file>

<file path=ppt/tags/tag16.xml><?xml version="1.0" encoding="utf-8"?>
<p:tagLst xmlns:p="http://schemas.openxmlformats.org/presentationml/2006/main">
  <p:tag name="MH" val="20170806105057"/>
  <p:tag name="MH_LIBRARY" val="GRAPHIC"/>
  <p:tag name="MH_TYPE" val="SubTitle"/>
  <p:tag name="MH_ORDER" val="2"/>
</p:tagLst>
</file>

<file path=ppt/tags/tag160.xml><?xml version="1.0" encoding="utf-8"?>
<p:tagLst xmlns:p="http://schemas.openxmlformats.org/presentationml/2006/main">
  <p:tag name="MH" val="20170806230300"/>
  <p:tag name="MH_LIBRARY" val="GRAPHIC"/>
  <p:tag name="MH_TYPE" val="SubTitle"/>
  <p:tag name="MH_ORDER" val="5"/>
</p:tagLst>
</file>

<file path=ppt/tags/tag161.xml><?xml version="1.0" encoding="utf-8"?>
<p:tagLst xmlns:p="http://schemas.openxmlformats.org/presentationml/2006/main">
  <p:tag name="MH" val="20170806230300"/>
  <p:tag name="MH_LIBRARY" val="GRAPHIC"/>
  <p:tag name="MH_TYPE" val="Title"/>
  <p:tag name="MH_ORDER" val="1"/>
</p:tagLst>
</file>

<file path=ppt/tags/tag162.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63.xml><?xml version="1.0" encoding="utf-8"?>
<p:tagLst xmlns:p="http://schemas.openxmlformats.org/presentationml/2006/main">
  <p:tag name="MH" val="20170806230300"/>
  <p:tag name="MH_LIBRARY" val="GRAPHIC"/>
  <p:tag name="MH_TYPE" val="Text"/>
  <p:tag name="MH_ORDER" val="1"/>
</p:tagLst>
</file>

<file path=ppt/tags/tag164.xml><?xml version="1.0" encoding="utf-8"?>
<p:tagLst xmlns:p="http://schemas.openxmlformats.org/presentationml/2006/main">
  <p:tag name="MH" val="20170806230300"/>
  <p:tag name="MH_LIBRARY" val="GRAPHIC"/>
  <p:tag name="MH_TYPE" val="Other"/>
  <p:tag name="MH_ORDER" val="1"/>
</p:tagLst>
</file>

<file path=ppt/tags/tag165.xml><?xml version="1.0" encoding="utf-8"?>
<p:tagLst xmlns:p="http://schemas.openxmlformats.org/presentationml/2006/main">
  <p:tag name="MH" val="20170806230300"/>
  <p:tag name="MH_LIBRARY" val="GRAPHIC"/>
  <p:tag name="MH_TYPE" val="SubTitle"/>
  <p:tag name="MH_ORDER" val="1"/>
</p:tagLst>
</file>

<file path=ppt/tags/tag166.xml><?xml version="1.0" encoding="utf-8"?>
<p:tagLst xmlns:p="http://schemas.openxmlformats.org/presentationml/2006/main">
  <p:tag name="MH" val="20170806230300"/>
  <p:tag name="MH_LIBRARY" val="GRAPHIC"/>
  <p:tag name="MH_TYPE" val="SubTitle"/>
  <p:tag name="MH_ORDER" val="3"/>
</p:tagLst>
</file>

<file path=ppt/tags/tag167.xml><?xml version="1.0" encoding="utf-8"?>
<p:tagLst xmlns:p="http://schemas.openxmlformats.org/presentationml/2006/main">
  <p:tag name="MH" val="20170806230300"/>
  <p:tag name="MH_LIBRARY" val="GRAPHIC"/>
  <p:tag name="MH_TYPE" val="SubTitle"/>
  <p:tag name="MH_ORDER" val="4"/>
</p:tagLst>
</file>

<file path=ppt/tags/tag168.xml><?xml version="1.0" encoding="utf-8"?>
<p:tagLst xmlns:p="http://schemas.openxmlformats.org/presentationml/2006/main">
  <p:tag name="MH" val="20170806230300"/>
  <p:tag name="MH_LIBRARY" val="GRAPHIC"/>
  <p:tag name="MH_TYPE" val="SubTitle"/>
  <p:tag name="MH_ORDER" val="2"/>
</p:tagLst>
</file>

<file path=ppt/tags/tag169.xml><?xml version="1.0" encoding="utf-8"?>
<p:tagLst xmlns:p="http://schemas.openxmlformats.org/presentationml/2006/main">
  <p:tag name="MH" val="20170806230300"/>
  <p:tag name="MH_LIBRARY" val="GRAPHIC"/>
  <p:tag name="MH_TYPE" val="SubTitle"/>
  <p:tag name="MH_ORDER" val="5"/>
</p:tagLst>
</file>

<file path=ppt/tags/tag17.xml><?xml version="1.0" encoding="utf-8"?>
<p:tagLst xmlns:p="http://schemas.openxmlformats.org/presentationml/2006/main">
  <p:tag name="MH" val="20170806105057"/>
  <p:tag name="MH_LIBRARY" val="GRAPHIC"/>
  <p:tag name="MH_TYPE" val="Other"/>
  <p:tag name="MH_ORDER" val="7"/>
</p:tagLst>
</file>

<file path=ppt/tags/tag170.xml><?xml version="1.0" encoding="utf-8"?>
<p:tagLst xmlns:p="http://schemas.openxmlformats.org/presentationml/2006/main">
  <p:tag name="MH" val="20170806230300"/>
  <p:tag name="MH_LIBRARY" val="GRAPHIC"/>
  <p:tag name="MH_TYPE" val="Title"/>
  <p:tag name="MH_ORDER" val="1"/>
</p:tagLst>
</file>

<file path=ppt/tags/tag171.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72.xml><?xml version="1.0" encoding="utf-8"?>
<p:tagLst xmlns:p="http://schemas.openxmlformats.org/presentationml/2006/main">
  <p:tag name="MH" val="20170806230300"/>
  <p:tag name="MH_LIBRARY" val="GRAPHIC"/>
  <p:tag name="MH_TYPE" val="SubTitle"/>
  <p:tag name="MH_ORDER" val="2"/>
</p:tagLst>
</file>

<file path=ppt/tags/tag173.xml><?xml version="1.0" encoding="utf-8"?>
<p:tagLst xmlns:p="http://schemas.openxmlformats.org/presentationml/2006/main">
  <p:tag name="MH" val="20170806230300"/>
  <p:tag name="MH_LIBRARY" val="GRAPHIC"/>
  <p:tag name="MH_TYPE" val="Text"/>
  <p:tag name="MH_ORDER" val="1"/>
</p:tagLst>
</file>

<file path=ppt/tags/tag174.xml><?xml version="1.0" encoding="utf-8"?>
<p:tagLst xmlns:p="http://schemas.openxmlformats.org/presentationml/2006/main">
  <p:tag name="MH" val="20170806230300"/>
  <p:tag name="MH_LIBRARY" val="GRAPHIC"/>
  <p:tag name="MH_TYPE" val="Other"/>
  <p:tag name="MH_ORDER" val="1"/>
</p:tagLst>
</file>

<file path=ppt/tags/tag175.xml><?xml version="1.0" encoding="utf-8"?>
<p:tagLst xmlns:p="http://schemas.openxmlformats.org/presentationml/2006/main">
  <p:tag name="MH" val="20170806230300"/>
  <p:tag name="MH_LIBRARY" val="GRAPHIC"/>
  <p:tag name="MH_TYPE" val="SubTitle"/>
  <p:tag name="MH_ORDER" val="1"/>
</p:tagLst>
</file>

<file path=ppt/tags/tag176.xml><?xml version="1.0" encoding="utf-8"?>
<p:tagLst xmlns:p="http://schemas.openxmlformats.org/presentationml/2006/main">
  <p:tag name="MH" val="20170806230300"/>
  <p:tag name="MH_LIBRARY" val="GRAPHIC"/>
  <p:tag name="MH_TYPE" val="SubTitle"/>
  <p:tag name="MH_ORDER" val="3"/>
</p:tagLst>
</file>

<file path=ppt/tags/tag177.xml><?xml version="1.0" encoding="utf-8"?>
<p:tagLst xmlns:p="http://schemas.openxmlformats.org/presentationml/2006/main">
  <p:tag name="MH" val="20170806230300"/>
  <p:tag name="MH_LIBRARY" val="GRAPHIC"/>
  <p:tag name="MH_TYPE" val="SubTitle"/>
  <p:tag name="MH_ORDER" val="4"/>
</p:tagLst>
</file>

<file path=ppt/tags/tag178.xml><?xml version="1.0" encoding="utf-8"?>
<p:tagLst xmlns:p="http://schemas.openxmlformats.org/presentationml/2006/main">
  <p:tag name="MH" val="20170806230300"/>
  <p:tag name="MH_LIBRARY" val="GRAPHIC"/>
  <p:tag name="MH_TYPE" val="SubTitle"/>
  <p:tag name="MH_ORDER" val="5"/>
</p:tagLst>
</file>

<file path=ppt/tags/tag179.xml><?xml version="1.0" encoding="utf-8"?>
<p:tagLst xmlns:p="http://schemas.openxmlformats.org/presentationml/2006/main">
  <p:tag name="MH" val="20170806230300"/>
  <p:tag name="MH_LIBRARY" val="GRAPHIC"/>
  <p:tag name="MH_TYPE" val="Title"/>
  <p:tag name="MH_ORDER" val="1"/>
</p:tagLst>
</file>

<file path=ppt/tags/tag18.xml><?xml version="1.0" encoding="utf-8"?>
<p:tagLst xmlns:p="http://schemas.openxmlformats.org/presentationml/2006/main">
  <p:tag name="MH" val="20170806105057"/>
  <p:tag name="MH_LIBRARY" val="GRAPHIC"/>
  <p:tag name="MH_TYPE" val="Other"/>
  <p:tag name="MH_ORDER" val="8"/>
</p:tagLst>
</file>

<file path=ppt/tags/tag180.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81.xml><?xml version="1.0" encoding="utf-8"?>
<p:tagLst xmlns:p="http://schemas.openxmlformats.org/presentationml/2006/main">
  <p:tag name="MH" val="20170806230300"/>
  <p:tag name="MH_LIBRARY" val="GRAPHIC"/>
  <p:tag name="MH_TYPE" val="SubTitle"/>
  <p:tag name="MH_ORDER" val="3"/>
</p:tagLst>
</file>

<file path=ppt/tags/tag182.xml><?xml version="1.0" encoding="utf-8"?>
<p:tagLst xmlns:p="http://schemas.openxmlformats.org/presentationml/2006/main">
  <p:tag name="MH" val="20170806230300"/>
  <p:tag name="MH_LIBRARY" val="GRAPHIC"/>
  <p:tag name="MH_TYPE" val="SubTitle"/>
  <p:tag name="MH_ORDER" val="2"/>
</p:tagLst>
</file>

<file path=ppt/tags/tag183.xml><?xml version="1.0" encoding="utf-8"?>
<p:tagLst xmlns:p="http://schemas.openxmlformats.org/presentationml/2006/main">
  <p:tag name="MH" val="20170806230300"/>
  <p:tag name="MH_LIBRARY" val="GRAPHIC"/>
  <p:tag name="MH_TYPE" val="Text"/>
  <p:tag name="MH_ORDER" val="1"/>
</p:tagLst>
</file>

<file path=ppt/tags/tag184.xml><?xml version="1.0" encoding="utf-8"?>
<p:tagLst xmlns:p="http://schemas.openxmlformats.org/presentationml/2006/main">
  <p:tag name="MH" val="20170806230300"/>
  <p:tag name="MH_LIBRARY" val="GRAPHIC"/>
  <p:tag name="MH_TYPE" val="Other"/>
  <p:tag name="MH_ORDER" val="1"/>
</p:tagLst>
</file>

<file path=ppt/tags/tag185.xml><?xml version="1.0" encoding="utf-8"?>
<p:tagLst xmlns:p="http://schemas.openxmlformats.org/presentationml/2006/main">
  <p:tag name="MH" val="20170806230300"/>
  <p:tag name="MH_LIBRARY" val="GRAPHIC"/>
  <p:tag name="MH_TYPE" val="SubTitle"/>
  <p:tag name="MH_ORDER" val="1"/>
</p:tagLst>
</file>

<file path=ppt/tags/tag186.xml><?xml version="1.0" encoding="utf-8"?>
<p:tagLst xmlns:p="http://schemas.openxmlformats.org/presentationml/2006/main">
  <p:tag name="MH" val="20170806230300"/>
  <p:tag name="MH_LIBRARY" val="GRAPHIC"/>
  <p:tag name="MH_TYPE" val="SubTitle"/>
  <p:tag name="MH_ORDER" val="4"/>
</p:tagLst>
</file>

<file path=ppt/tags/tag187.xml><?xml version="1.0" encoding="utf-8"?>
<p:tagLst xmlns:p="http://schemas.openxmlformats.org/presentationml/2006/main">
  <p:tag name="MH" val="20170806230300"/>
  <p:tag name="MH_LIBRARY" val="GRAPHIC"/>
  <p:tag name="MH_TYPE" val="SubTitle"/>
  <p:tag name="MH_ORDER" val="5"/>
</p:tagLst>
</file>

<file path=ppt/tags/tag188.xml><?xml version="1.0" encoding="utf-8"?>
<p:tagLst xmlns:p="http://schemas.openxmlformats.org/presentationml/2006/main">
  <p:tag name="MH" val="20170806230300"/>
  <p:tag name="MH_LIBRARY" val="GRAPHIC"/>
  <p:tag name="MH_TYPE" val="Title"/>
  <p:tag name="MH_ORDER" val="1"/>
</p:tagLst>
</file>

<file path=ppt/tags/tag189.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9.xml><?xml version="1.0" encoding="utf-8"?>
<p:tagLst xmlns:p="http://schemas.openxmlformats.org/presentationml/2006/main">
  <p:tag name="MH" val="20170806105057"/>
  <p:tag name="MH_LIBRARY" val="GRAPHIC"/>
  <p:tag name="MH_TYPE" val="Other"/>
  <p:tag name="MH_ORDER" val="9"/>
</p:tagLst>
</file>

<file path=ppt/tags/tag190.xml><?xml version="1.0" encoding="utf-8"?>
<p:tagLst xmlns:p="http://schemas.openxmlformats.org/presentationml/2006/main">
  <p:tag name="MH" val="20170806230300"/>
  <p:tag name="MH_LIBRARY" val="GRAPHIC"/>
  <p:tag name="MH_TYPE" val="SubTitle"/>
  <p:tag name="MH_ORDER" val="3"/>
</p:tagLst>
</file>

<file path=ppt/tags/tag191.xml><?xml version="1.0" encoding="utf-8"?>
<p:tagLst xmlns:p="http://schemas.openxmlformats.org/presentationml/2006/main">
  <p:tag name="MH" val="20170806230300"/>
  <p:tag name="MH_LIBRARY" val="GRAPHIC"/>
  <p:tag name="MH_TYPE" val="SubTitle"/>
  <p:tag name="MH_ORDER" val="2"/>
</p:tagLst>
</file>

<file path=ppt/tags/tag192.xml><?xml version="1.0" encoding="utf-8"?>
<p:tagLst xmlns:p="http://schemas.openxmlformats.org/presentationml/2006/main">
  <p:tag name="MH" val="20170806230300"/>
  <p:tag name="MH_LIBRARY" val="GRAPHIC"/>
  <p:tag name="MH_TYPE" val="Text"/>
  <p:tag name="MH_ORDER" val="1"/>
</p:tagLst>
</file>

<file path=ppt/tags/tag193.xml><?xml version="1.0" encoding="utf-8"?>
<p:tagLst xmlns:p="http://schemas.openxmlformats.org/presentationml/2006/main">
  <p:tag name="MH" val="20170806230300"/>
  <p:tag name="MH_LIBRARY" val="GRAPHIC"/>
  <p:tag name="MH_TYPE" val="Other"/>
  <p:tag name="MH_ORDER" val="1"/>
</p:tagLst>
</file>

<file path=ppt/tags/tag194.xml><?xml version="1.0" encoding="utf-8"?>
<p:tagLst xmlns:p="http://schemas.openxmlformats.org/presentationml/2006/main">
  <p:tag name="MH" val="20170806230300"/>
  <p:tag name="MH_LIBRARY" val="GRAPHIC"/>
  <p:tag name="MH_TYPE" val="SubTitle"/>
  <p:tag name="MH_ORDER" val="1"/>
</p:tagLst>
</file>

<file path=ppt/tags/tag195.xml><?xml version="1.0" encoding="utf-8"?>
<p:tagLst xmlns:p="http://schemas.openxmlformats.org/presentationml/2006/main">
  <p:tag name="MH" val="20170806230300"/>
  <p:tag name="MH_LIBRARY" val="GRAPHIC"/>
  <p:tag name="MH_TYPE" val="SubTitle"/>
  <p:tag name="MH_ORDER" val="4"/>
</p:tagLst>
</file>

<file path=ppt/tags/tag196.xml><?xml version="1.0" encoding="utf-8"?>
<p:tagLst xmlns:p="http://schemas.openxmlformats.org/presentationml/2006/main">
  <p:tag name="MH" val="20170806230300"/>
  <p:tag name="MH_LIBRARY" val="GRAPHIC"/>
  <p:tag name="MH_TYPE" val="SubTitle"/>
  <p:tag name="MH_ORDER" val="5"/>
</p:tagLst>
</file>

<file path=ppt/tags/tag197.xml><?xml version="1.0" encoding="utf-8"?>
<p:tagLst xmlns:p="http://schemas.openxmlformats.org/presentationml/2006/main">
  <p:tag name="MH" val="20170806230300"/>
  <p:tag name="MH_LIBRARY" val="GRAPHIC"/>
  <p:tag name="MH_TYPE" val="Title"/>
  <p:tag name="MH_ORDER" val="1"/>
</p:tagLst>
</file>

<file path=ppt/tags/tag198.xml><?xml version="1.0" encoding="utf-8"?>
<p:tagLst xmlns:p="http://schemas.openxmlformats.org/presentationml/2006/main">
  <p:tag name="MH" val="20170806120343"/>
  <p:tag name="MH_LIBRARY" val="GRAPHIC"/>
  <p:tag name="MH_TYPE" val="Other"/>
  <p:tag name="MH_ORDER" val="1"/>
</p:tagLst>
</file>

<file path=ppt/tags/tag199.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2.xml><?xml version="1.0" encoding="utf-8"?>
<p:tagLst xmlns:p="http://schemas.openxmlformats.org/presentationml/2006/main">
  <p:tag name="MH" val="20170803150623"/>
  <p:tag name="MH_LIBRARY" val="GRAPHIC"/>
  <p:tag name="MH_ORDER" val="Straight Connector 22"/>
</p:tagLst>
</file>

<file path=ppt/tags/tag20.xml><?xml version="1.0" encoding="utf-8"?>
<p:tagLst xmlns:p="http://schemas.openxmlformats.org/presentationml/2006/main">
  <p:tag name="MH" val="20170806105057"/>
  <p:tag name="MH_LIBRARY" val="GRAPHIC"/>
  <p:tag name="MH_TYPE" val="Other"/>
  <p:tag name="MH_ORDER" val="10"/>
</p:tagLst>
</file>

<file path=ppt/tags/tag200.xml><?xml version="1.0" encoding="utf-8"?>
<p:tagLst xmlns:p="http://schemas.openxmlformats.org/presentationml/2006/main">
  <p:tag name="MH" val="20170806105329"/>
  <p:tag name="MH_LIBRARY" val="GRAPHIC"/>
  <p:tag name="MH_TYPE" val="Title"/>
  <p:tag name="MH_ORDER" val="1"/>
</p:tagLst>
</file>

<file path=ppt/tags/tag201.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02.xml><?xml version="1.0" encoding="utf-8"?>
<p:tagLst xmlns:p="http://schemas.openxmlformats.org/presentationml/2006/main">
  <p:tag name="MH" val="20170806105329"/>
  <p:tag name="MH_LIBRARY" val="GRAPHIC"/>
  <p:tag name="MH_TYPE" val="Title"/>
  <p:tag name="MH_ORDER" val="1"/>
</p:tagLst>
</file>

<file path=ppt/tags/tag203.xml><?xml version="1.0" encoding="utf-8"?>
<p:tagLst xmlns:p="http://schemas.openxmlformats.org/presentationml/2006/main">
  <p:tag name="MH" val="20170806120343"/>
  <p:tag name="MH_LIBRARY" val="GRAPHIC"/>
  <p:tag name="MH_TYPE" val="Other"/>
  <p:tag name="MH_ORDER" val="1"/>
</p:tagLst>
</file>

<file path=ppt/tags/tag204.xml><?xml version="1.0" encoding="utf-8"?>
<p:tagLst xmlns:p="http://schemas.openxmlformats.org/presentationml/2006/main">
  <p:tag name="MH" val="20170806120343"/>
  <p:tag name="MH_LIBRARY" val="GRAPHIC"/>
  <p:tag name="MH_TYPE" val="SubTitle"/>
  <p:tag name="MH_ORDER" val="1"/>
</p:tagLst>
</file>

<file path=ppt/tags/tag205.xml><?xml version="1.0" encoding="utf-8"?>
<p:tagLst xmlns:p="http://schemas.openxmlformats.org/presentationml/2006/main">
  <p:tag name="MH" val="20170806120343"/>
  <p:tag name="MH_LIBRARY" val="GRAPHIC"/>
  <p:tag name="MH_TYPE" val="Other"/>
  <p:tag name="MH_ORDER" val="2"/>
</p:tagLst>
</file>

<file path=ppt/tags/tag206.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07.xml><?xml version="1.0" encoding="utf-8"?>
<p:tagLst xmlns:p="http://schemas.openxmlformats.org/presentationml/2006/main">
  <p:tag name="MH" val="20170806105329"/>
  <p:tag name="MH_LIBRARY" val="GRAPHIC"/>
  <p:tag name="MH_TYPE" val="Title"/>
  <p:tag name="MH_ORDER" val="1"/>
</p:tagLst>
</file>

<file path=ppt/tags/tag208.xml><?xml version="1.0" encoding="utf-8"?>
<p:tagLst xmlns:p="http://schemas.openxmlformats.org/presentationml/2006/main">
  <p:tag name="MH" val="20170806120343"/>
  <p:tag name="MH_LIBRARY" val="GRAPHIC"/>
  <p:tag name="MH_TYPE" val="Other"/>
  <p:tag name="MH_ORDER" val="1"/>
</p:tagLst>
</file>

<file path=ppt/tags/tag209.xml><?xml version="1.0" encoding="utf-8"?>
<p:tagLst xmlns:p="http://schemas.openxmlformats.org/presentationml/2006/main">
  <p:tag name="MH" val="20170806120343"/>
  <p:tag name="MH_LIBRARY" val="GRAPHIC"/>
  <p:tag name="MH_TYPE" val="SubTitle"/>
  <p:tag name="MH_ORDER" val="1"/>
</p:tagLst>
</file>

<file path=ppt/tags/tag21.xml><?xml version="1.0" encoding="utf-8"?>
<p:tagLst xmlns:p="http://schemas.openxmlformats.org/presentationml/2006/main">
  <p:tag name="MH" val="20170806105057"/>
  <p:tag name="MH_LIBRARY" val="GRAPHIC"/>
  <p:tag name="MH_TYPE" val="Other"/>
  <p:tag name="MH_ORDER" val="11"/>
</p:tagLst>
</file>

<file path=ppt/tags/tag210.xml><?xml version="1.0" encoding="utf-8"?>
<p:tagLst xmlns:p="http://schemas.openxmlformats.org/presentationml/2006/main">
  <p:tag name="MH" val="20170806120343"/>
  <p:tag name="MH_LIBRARY" val="GRAPHIC"/>
  <p:tag name="MH_TYPE" val="Other"/>
  <p:tag name="MH_ORDER" val="2"/>
</p:tagLst>
</file>

<file path=ppt/tags/tag211.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12.xml><?xml version="1.0" encoding="utf-8"?>
<p:tagLst xmlns:p="http://schemas.openxmlformats.org/presentationml/2006/main">
  <p:tag name="MH" val="20170806105329"/>
  <p:tag name="MH_LIBRARY" val="GRAPHIC"/>
  <p:tag name="MH_TYPE" val="Title"/>
  <p:tag name="MH_ORDER" val="1"/>
</p:tagLst>
</file>

<file path=ppt/tags/tag213.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14.xml><?xml version="1.0" encoding="utf-8"?>
<p:tagLst xmlns:p="http://schemas.openxmlformats.org/presentationml/2006/main">
  <p:tag name="MH" val="20170806105329"/>
  <p:tag name="MH_LIBRARY" val="GRAPHIC"/>
  <p:tag name="MH_TYPE" val="Title"/>
  <p:tag name="MH_ORDER" val="1"/>
</p:tagLst>
</file>

<file path=ppt/tags/tag215.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16.xml><?xml version="1.0" encoding="utf-8"?>
<p:tagLst xmlns:p="http://schemas.openxmlformats.org/presentationml/2006/main">
  <p:tag name="MH" val="20170806105329"/>
  <p:tag name="MH_LIBRARY" val="GRAPHIC"/>
  <p:tag name="MH_TYPE" val="Title"/>
  <p:tag name="MH_ORDER" val="1"/>
</p:tagLst>
</file>

<file path=ppt/tags/tag217.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18.xml><?xml version="1.0" encoding="utf-8"?>
<p:tagLst xmlns:p="http://schemas.openxmlformats.org/presentationml/2006/main">
  <p:tag name="MH" val="20170806105329"/>
  <p:tag name="MH_LIBRARY" val="GRAPHIC"/>
  <p:tag name="MH_TYPE" val="Title"/>
  <p:tag name="MH_ORDER" val="1"/>
</p:tagLst>
</file>

<file path=ppt/tags/tag219.xml><?xml version="1.0" encoding="utf-8"?>
<p:tagLst xmlns:p="http://schemas.openxmlformats.org/presentationml/2006/main">
  <p:tag name="MH" val="20170806120343"/>
  <p:tag name="MH_LIBRARY" val="GRAPHIC"/>
  <p:tag name="MH_TYPE" val="Other"/>
  <p:tag name="MH_ORDER" val="1"/>
</p:tagLst>
</file>

<file path=ppt/tags/tag22.xml><?xml version="1.0" encoding="utf-8"?>
<p:tagLst xmlns:p="http://schemas.openxmlformats.org/presentationml/2006/main">
  <p:tag name="MH" val="20170806105057"/>
  <p:tag name="MH_LIBRARY" val="GRAPHIC"/>
  <p:tag name="MH_TYPE" val="Other"/>
  <p:tag name="MH_ORDER" val="12"/>
</p:tagLst>
</file>

<file path=ppt/tags/tag220.xml><?xml version="1.0" encoding="utf-8"?>
<p:tagLst xmlns:p="http://schemas.openxmlformats.org/presentationml/2006/main">
  <p:tag name="MH" val="20170806120343"/>
  <p:tag name="MH_LIBRARY" val="GRAPHIC"/>
  <p:tag name="MH_TYPE" val="SubTitle"/>
  <p:tag name="MH_ORDER" val="1"/>
</p:tagLst>
</file>

<file path=ppt/tags/tag221.xml><?xml version="1.0" encoding="utf-8"?>
<p:tagLst xmlns:p="http://schemas.openxmlformats.org/presentationml/2006/main">
  <p:tag name="MH" val="20170806120343"/>
  <p:tag name="MH_LIBRARY" val="GRAPHIC"/>
  <p:tag name="MH_TYPE" val="Other"/>
  <p:tag name="MH_ORDER" val="2"/>
</p:tagLst>
</file>

<file path=ppt/tags/tag222.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23.xml><?xml version="1.0" encoding="utf-8"?>
<p:tagLst xmlns:p="http://schemas.openxmlformats.org/presentationml/2006/main">
  <p:tag name="MH" val="20170806105329"/>
  <p:tag name="MH_LIBRARY" val="GRAPHIC"/>
  <p:tag name="MH_TYPE" val="Title"/>
  <p:tag name="MH_ORDER" val="1"/>
</p:tagLst>
</file>

<file path=ppt/tags/tag224.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225.xml><?xml version="1.0" encoding="utf-8"?>
<p:tagLst xmlns:p="http://schemas.openxmlformats.org/presentationml/2006/main">
  <p:tag name="MH" val="20170807115430"/>
  <p:tag name="MH_LIBRARY" val="GRAPHIC"/>
  <p:tag name="MH_TYPE" val="Other"/>
  <p:tag name="MH_ORDER" val="1"/>
</p:tagLst>
</file>

<file path=ppt/tags/tag226.xml><?xml version="1.0" encoding="utf-8"?>
<p:tagLst xmlns:p="http://schemas.openxmlformats.org/presentationml/2006/main">
  <p:tag name="MH" val="20170807115430"/>
  <p:tag name="MH_LIBRARY" val="GRAPHIC"/>
  <p:tag name="MH_TYPE" val="Other"/>
  <p:tag name="MH_ORDER" val="2"/>
</p:tagLst>
</file>

<file path=ppt/tags/tag227.xml><?xml version="1.0" encoding="utf-8"?>
<p:tagLst xmlns:p="http://schemas.openxmlformats.org/presentationml/2006/main">
  <p:tag name="MH" val="20170807115430"/>
  <p:tag name="MH_LIBRARY" val="GRAPHIC"/>
  <p:tag name="MH_TYPE" val="SubTitle"/>
  <p:tag name="MH_ORDER" val="1"/>
</p:tagLst>
</file>

<file path=ppt/tags/tag228.xml><?xml version="1.0" encoding="utf-8"?>
<p:tagLst xmlns:p="http://schemas.openxmlformats.org/presentationml/2006/main">
  <p:tag name="MH" val="20170807115430"/>
  <p:tag name="MH_LIBRARY" val="GRAPHIC"/>
  <p:tag name="MH_TYPE" val="Other"/>
  <p:tag name="MH_ORDER" val="3"/>
</p:tagLst>
</file>

<file path=ppt/tags/tag229.xml><?xml version="1.0" encoding="utf-8"?>
<p:tagLst xmlns:p="http://schemas.openxmlformats.org/presentationml/2006/main">
  <p:tag name="MH" val="20170807115430"/>
  <p:tag name="MH_LIBRARY" val="GRAPHIC"/>
  <p:tag name="MH_TYPE" val="Other"/>
  <p:tag name="MH_ORDER" val="4"/>
</p:tagLst>
</file>

<file path=ppt/tags/tag23.xml><?xml version="1.0" encoding="utf-8"?>
<p:tagLst xmlns:p="http://schemas.openxmlformats.org/presentationml/2006/main">
  <p:tag name="MH" val="20170806105329"/>
  <p:tag name="MH_LIBRARY" val="GRAPHIC"/>
  <p:tag name="MH_TYPE" val="Title"/>
  <p:tag name="MH_ORDER" val="1"/>
</p:tagLst>
</file>

<file path=ppt/tags/tag230.xml><?xml version="1.0" encoding="utf-8"?>
<p:tagLst xmlns:p="http://schemas.openxmlformats.org/presentationml/2006/main">
  <p:tag name="MH" val="20170807115430"/>
  <p:tag name="MH_LIBRARY" val="GRAPHIC"/>
  <p:tag name="MH_TYPE" val="SubTitle"/>
  <p:tag name="MH_ORDER" val="2"/>
</p:tagLst>
</file>

<file path=ppt/tags/tag231.xml><?xml version="1.0" encoding="utf-8"?>
<p:tagLst xmlns:p="http://schemas.openxmlformats.org/presentationml/2006/main">
  <p:tag name="MH" val="20170807115430"/>
  <p:tag name="MH_LIBRARY" val="GRAPHIC"/>
  <p:tag name="MH_TYPE" val="Text"/>
  <p:tag name="MH_ORDER" val="2"/>
</p:tagLst>
</file>

<file path=ppt/tags/tag232.xml><?xml version="1.0" encoding="utf-8"?>
<p:tagLst xmlns:p="http://schemas.openxmlformats.org/presentationml/2006/main">
  <p:tag name="MH" val="20170807115430"/>
  <p:tag name="MH_LIBRARY" val="GRAPHIC"/>
  <p:tag name="MH_TYPE" val="Other"/>
  <p:tag name="MH_ORDER" val="5"/>
</p:tagLst>
</file>

<file path=ppt/tags/tag233.xml><?xml version="1.0" encoding="utf-8"?>
<p:tagLst xmlns:p="http://schemas.openxmlformats.org/presentationml/2006/main">
  <p:tag name="MH" val="20170807115430"/>
  <p:tag name="MH_LIBRARY" val="GRAPHIC"/>
  <p:tag name="MH_TYPE" val="Other"/>
  <p:tag name="MH_ORDER" val="6"/>
</p:tagLst>
</file>

<file path=ppt/tags/tag234.xml><?xml version="1.0" encoding="utf-8"?>
<p:tagLst xmlns:p="http://schemas.openxmlformats.org/presentationml/2006/main">
  <p:tag name="MH" val="20170807115430"/>
  <p:tag name="MH_LIBRARY" val="GRAPHIC"/>
  <p:tag name="MH_TYPE" val="SubTitle"/>
  <p:tag name="MH_ORDER" val="3"/>
</p:tagLst>
</file>

<file path=ppt/tags/tag235.xml><?xml version="1.0" encoding="utf-8"?>
<p:tagLst xmlns:p="http://schemas.openxmlformats.org/presentationml/2006/main">
  <p:tag name="MH" val="20170807115430"/>
  <p:tag name="MH_LIBRARY" val="GRAPHIC"/>
  <p:tag name="MH_TYPE" val="Text"/>
  <p:tag name="MH_ORDER" val="3"/>
</p:tagLst>
</file>

<file path=ppt/tags/tag236.xml><?xml version="1.0" encoding="utf-8"?>
<p:tagLst xmlns:p="http://schemas.openxmlformats.org/presentationml/2006/main">
  <p:tag name="MH" val="20170807115430"/>
  <p:tag name="MH_LIBRARY" val="GRAPHIC"/>
  <p:tag name="MH_TYPE" val="Other"/>
  <p:tag name="MH_ORDER" val="7"/>
</p:tagLst>
</file>

<file path=ppt/tags/tag237.xml><?xml version="1.0" encoding="utf-8"?>
<p:tagLst xmlns:p="http://schemas.openxmlformats.org/presentationml/2006/main">
  <p:tag name="MH" val="20170807115430"/>
  <p:tag name="MH_LIBRARY" val="GRAPHIC"/>
  <p:tag name="MH_TYPE" val="PageTitle"/>
  <p:tag name="MH_ORDER" val="PageTitle"/>
</p:tagLst>
</file>

<file path=ppt/tags/tag238.xml><?xml version="1.0" encoding="utf-8"?>
<p:tagLst xmlns:p="http://schemas.openxmlformats.org/presentationml/2006/main">
  <p:tag name="MH" val="20170804144137"/>
  <p:tag name="MH_LIBRARY" val="GRAPHIC"/>
  <p:tag name="MH_TYPE" val="Desc"/>
  <p:tag name="MH_ORDER" val="1"/>
</p:tagLst>
</file>

<file path=ppt/tags/tag239.xml><?xml version="1.0" encoding="utf-8"?>
<p:tagLst xmlns:p="http://schemas.openxmlformats.org/presentationml/2006/main">
  <p:tag name="MH_TYPE" val="#NeiR#"/>
  <p:tag name="MH_NUMBER" val="3"/>
  <p:tag name="MH_CATEGORY" val="#YinZJG#"/>
  <p:tag name="MH_LAYOUT" val="TitleSubTitleText"/>
  <p:tag name="MH" val="20170807115430"/>
  <p:tag name="MH_LIBRARY" val="GRAPHIC"/>
</p:tagLst>
</file>

<file path=ppt/tags/tag24.xml><?xml version="1.0" encoding="utf-8"?>
<p:tagLst xmlns:p="http://schemas.openxmlformats.org/presentationml/2006/main">
  <p:tag name="MH" val="20170806105329"/>
  <p:tag name="MH_LIBRARY" val="GRAPHIC"/>
  <p:tag name="MH_TYPE" val="SubTitle"/>
  <p:tag name="MH_ORDER" val="1"/>
</p:tagLst>
</file>

<file path=ppt/tags/tag240.xml><?xml version="1.0" encoding="utf-8"?>
<p:tagLst xmlns:p="http://schemas.openxmlformats.org/presentationml/2006/main">
  <p:tag name="MH" val="20170804144137"/>
  <p:tag name="MH_LIBRARY" val="GRAPHIC"/>
  <p:tag name="MH_TYPE" val="Desc"/>
  <p:tag name="MH_ORDER" val="1"/>
</p:tagLst>
</file>

<file path=ppt/tags/tag241.xml><?xml version="1.0" encoding="utf-8"?>
<p:tagLst xmlns:p="http://schemas.openxmlformats.org/presentationml/2006/main">
  <p:tag name="MH" val="20170804144137"/>
  <p:tag name="MH_LIBRARY" val="GRAPHIC"/>
  <p:tag name="MH_TYPE" val="Desc"/>
  <p:tag name="MH_ORDER" val="1"/>
</p:tagLst>
</file>

<file path=ppt/tags/tag242.xml><?xml version="1.0" encoding="utf-8"?>
<p:tagLst xmlns:p="http://schemas.openxmlformats.org/presentationml/2006/main">
  <p:tag name="MH" val="20170806120343"/>
  <p:tag name="MH_LIBRARY" val="GRAPHIC"/>
  <p:tag name="MH_TYPE" val="Other"/>
  <p:tag name="MH_ORDER" val="1"/>
</p:tagLst>
</file>

<file path=ppt/tags/tag243.xml><?xml version="1.0" encoding="utf-8"?>
<p:tagLst xmlns:p="http://schemas.openxmlformats.org/presentationml/2006/main">
  <p:tag name="MH" val="20170806120343"/>
  <p:tag name="MH_LIBRARY" val="GRAPHIC"/>
  <p:tag name="MH_TYPE" val="SubTitle"/>
  <p:tag name="MH_ORDER" val="1"/>
</p:tagLst>
</file>

<file path=ppt/tags/tag244.xml><?xml version="1.0" encoding="utf-8"?>
<p:tagLst xmlns:p="http://schemas.openxmlformats.org/presentationml/2006/main">
  <p:tag name="MH" val="20170806120343"/>
  <p:tag name="MH_LIBRARY" val="GRAPHIC"/>
  <p:tag name="MH_TYPE" val="Other"/>
  <p:tag name="MH_ORDER" val="2"/>
</p:tagLst>
</file>

<file path=ppt/tags/tag245.xml><?xml version="1.0" encoding="utf-8"?>
<p:tagLst xmlns:p="http://schemas.openxmlformats.org/presentationml/2006/main">
  <p:tag name="MH" val="20170804144137"/>
  <p:tag name="MH_LIBRARY" val="GRAPHIC"/>
  <p:tag name="MH_TYPE" val="Desc"/>
  <p:tag name="MH_ORDER" val="1"/>
</p:tagLst>
</file>

<file path=ppt/tags/tag246.xml><?xml version="1.0" encoding="utf-8"?>
<p:tagLst xmlns:p="http://schemas.openxmlformats.org/presentationml/2006/main">
  <p:tag name="MH" val="20170804144137"/>
  <p:tag name="MH_LIBRARY" val="GRAPHIC"/>
  <p:tag name="MH_TYPE" val="Desc"/>
  <p:tag name="MH_ORDER" val="1"/>
</p:tagLst>
</file>

<file path=ppt/tags/tag247.xml><?xml version="1.0" encoding="utf-8"?>
<p:tagLst xmlns:p="http://schemas.openxmlformats.org/presentationml/2006/main">
  <p:tag name="MH" val="20170807170115"/>
  <p:tag name="MH_LIBRARY" val="GRAPHIC"/>
  <p:tag name="MH_TYPE" val="Other"/>
  <p:tag name="MH_ORDER" val="1"/>
</p:tagLst>
</file>

<file path=ppt/tags/tag248.xml><?xml version="1.0" encoding="utf-8"?>
<p:tagLst xmlns:p="http://schemas.openxmlformats.org/presentationml/2006/main">
  <p:tag name="MH" val="20170807170115"/>
  <p:tag name="MH_LIBRARY" val="GRAPHIC"/>
  <p:tag name="MH_TYPE" val="Other"/>
  <p:tag name="MH_ORDER" val="2"/>
</p:tagLst>
</file>

<file path=ppt/tags/tag249.xml><?xml version="1.0" encoding="utf-8"?>
<p:tagLst xmlns:p="http://schemas.openxmlformats.org/presentationml/2006/main">
  <p:tag name="MH" val="20170807170115"/>
  <p:tag name="MH_LIBRARY" val="GRAPHIC"/>
  <p:tag name="MH_TYPE" val="Title"/>
  <p:tag name="MH_ORDER" val="1"/>
</p:tagLst>
</file>

<file path=ppt/tags/tag25.xml><?xml version="1.0" encoding="utf-8"?>
<p:tagLst xmlns:p="http://schemas.openxmlformats.org/presentationml/2006/main">
  <p:tag name="MH" val="20170806105329"/>
  <p:tag name="MH_LIBRARY" val="GRAPHIC"/>
  <p:tag name="MH_TYPE" val="Other"/>
  <p:tag name="MH_ORDER" val="1"/>
</p:tagLst>
</file>

<file path=ppt/tags/tag250.xml><?xml version="1.0" encoding="utf-8"?>
<p:tagLst xmlns:p="http://schemas.openxmlformats.org/presentationml/2006/main">
  <p:tag name="MH" val="20170807170115"/>
  <p:tag name="MH_LIBRARY" val="GRAPHIC"/>
  <p:tag name="MH_TYPE" val="SubTitle"/>
  <p:tag name="MH_ORDER" val="2"/>
</p:tagLst>
</file>

<file path=ppt/tags/tag251.xml><?xml version="1.0" encoding="utf-8"?>
<p:tagLst xmlns:p="http://schemas.openxmlformats.org/presentationml/2006/main">
  <p:tag name="MH" val="20170807170115"/>
  <p:tag name="MH_LIBRARY" val="GRAPHIC"/>
  <p:tag name="MH_TYPE" val="SubTitle"/>
  <p:tag name="MH_ORDER" val="1"/>
</p:tagLst>
</file>

<file path=ppt/tags/tag252.xml><?xml version="1.0" encoding="utf-8"?>
<p:tagLst xmlns:p="http://schemas.openxmlformats.org/presentationml/2006/main">
  <p:tag name="MH_TYPE" val="#NeiR#"/>
  <p:tag name="MH_NUMBER" val="2"/>
  <p:tag name="MH_CATEGORY" val="#YinZJG#"/>
  <p:tag name="MH_LAYOUT" val="TitleSubTitle"/>
  <p:tag name="MH" val="20170807170115"/>
  <p:tag name="MH_LIBRARY" val="GRAPHIC"/>
</p:tagLst>
</file>

<file path=ppt/tags/tag253.xml><?xml version="1.0" encoding="utf-8"?>
<p:tagLst xmlns:p="http://schemas.openxmlformats.org/presentationml/2006/main">
  <p:tag name="MH" val="20170804144137"/>
  <p:tag name="MH_LIBRARY" val="GRAPHIC"/>
  <p:tag name="MH_TYPE" val="Desc"/>
  <p:tag name="MH_ORDER" val="1"/>
</p:tagLst>
</file>

<file path=ppt/tags/tag254.xml><?xml version="1.0" encoding="utf-8"?>
<p:tagLst xmlns:p="http://schemas.openxmlformats.org/presentationml/2006/main">
  <p:tag name="MH" val="20170804144137"/>
  <p:tag name="MH_LIBRARY" val="GRAPHIC"/>
  <p:tag name="MH_TYPE" val="Desc"/>
  <p:tag name="MH_ORDER" val="1"/>
</p:tagLst>
</file>

<file path=ppt/tags/tag26.xml><?xml version="1.0" encoding="utf-8"?>
<p:tagLst xmlns:p="http://schemas.openxmlformats.org/presentationml/2006/main">
  <p:tag name="MH" val="20170806105329"/>
  <p:tag name="MH_LIBRARY" val="GRAPHIC"/>
  <p:tag name="MH_TYPE" val="Other"/>
  <p:tag name="MH_ORDER" val="2"/>
</p:tagLst>
</file>

<file path=ppt/tags/tag27.xml><?xml version="1.0" encoding="utf-8"?>
<p:tagLst xmlns:p="http://schemas.openxmlformats.org/presentationml/2006/main">
  <p:tag name="MH" val="20170806105329"/>
  <p:tag name="MH_LIBRARY" val="GRAPHIC"/>
  <p:tag name="MH_TYPE" val="SubTitle"/>
  <p:tag name="MH_ORDER" val="2"/>
</p:tagLst>
</file>

<file path=ppt/tags/tag28.xml><?xml version="1.0" encoding="utf-8"?>
<p:tagLst xmlns:p="http://schemas.openxmlformats.org/presentationml/2006/main">
  <p:tag name="MH" val="20170806105329"/>
  <p:tag name="MH_LIBRARY" val="GRAPHIC"/>
  <p:tag name="MH_TYPE" val="Other"/>
  <p:tag name="MH_ORDER" val="3"/>
</p:tagLst>
</file>

<file path=ppt/tags/tag29.xml><?xml version="1.0" encoding="utf-8"?>
<p:tagLst xmlns:p="http://schemas.openxmlformats.org/presentationml/2006/main">
  <p:tag name="MH" val="20170806105329"/>
  <p:tag name="MH_LIBRARY" val="GRAPHIC"/>
  <p:tag name="MH_TYPE" val="Other"/>
  <p:tag name="MH_ORDER" val="4"/>
</p:tagLst>
</file>

<file path=ppt/tags/tag3.xml><?xml version="1.0" encoding="utf-8"?>
<p:tagLst xmlns:p="http://schemas.openxmlformats.org/presentationml/2006/main">
  <p:tag name="MH" val="20170803150623"/>
  <p:tag name="MH_LIBRARY" val="GRAPHIC"/>
  <p:tag name="MH_ORDER" val="Straight Connector 23"/>
</p:tagLst>
</file>

<file path=ppt/tags/tag30.xml><?xml version="1.0" encoding="utf-8"?>
<p:tagLst xmlns:p="http://schemas.openxmlformats.org/presentationml/2006/main">
  <p:tag name="MH" val="20170806105329"/>
  <p:tag name="MH_LIBRARY" val="GRAPHIC"/>
  <p:tag name="MH_TYPE" val="SubTitle"/>
  <p:tag name="MH_ORDER" val="3"/>
</p:tagLst>
</file>

<file path=ppt/tags/tag31.xml><?xml version="1.0" encoding="utf-8"?>
<p:tagLst xmlns:p="http://schemas.openxmlformats.org/presentationml/2006/main">
  <p:tag name="MH" val="20170806105329"/>
  <p:tag name="MH_LIBRARY" val="GRAPHIC"/>
  <p:tag name="MH_TYPE" val="Other"/>
  <p:tag name="MH_ORDER" val="5"/>
</p:tagLst>
</file>

<file path=ppt/tags/tag32.xml><?xml version="1.0" encoding="utf-8"?>
<p:tagLst xmlns:p="http://schemas.openxmlformats.org/presentationml/2006/main">
  <p:tag name="MH" val="20170806105329"/>
  <p:tag name="MH_LIBRARY" val="GRAPHIC"/>
  <p:tag name="MH_TYPE" val="Other"/>
  <p:tag name="MH_ORDER" val="6"/>
</p:tagLst>
</file>

<file path=ppt/tags/tag33.xml><?xml version="1.0" encoding="utf-8"?>
<p:tagLst xmlns:p="http://schemas.openxmlformats.org/presentationml/2006/main">
  <p:tag name="MH" val="20170806105329"/>
  <p:tag name="MH_LIBRARY" val="GRAPHIC"/>
  <p:tag name="MH_TYPE" val="SubTitle"/>
  <p:tag name="MH_ORDER" val="4"/>
</p:tagLst>
</file>

<file path=ppt/tags/tag34.xml><?xml version="1.0" encoding="utf-8"?>
<p:tagLst xmlns:p="http://schemas.openxmlformats.org/presentationml/2006/main">
  <p:tag name="MH" val="20170806105329"/>
  <p:tag name="MH_LIBRARY" val="GRAPHIC"/>
  <p:tag name="MH_TYPE" val="Other"/>
  <p:tag name="MH_ORDER" val="7"/>
</p:tagLst>
</file>

<file path=ppt/tags/tag35.xml><?xml version="1.0" encoding="utf-8"?>
<p:tagLst xmlns:p="http://schemas.openxmlformats.org/presentationml/2006/main">
  <p:tag name="MH" val="20170806105329"/>
  <p:tag name="MH_LIBRARY" val="GRAPHIC"/>
  <p:tag name="MH_TYPE" val="Other"/>
  <p:tag name="MH_ORDER" val="8"/>
</p:tagLst>
</file>

<file path=ppt/tags/tag36.xml><?xml version="1.0" encoding="utf-8"?>
<p:tagLst xmlns:p="http://schemas.openxmlformats.org/presentationml/2006/main">
  <p:tag name="MH" val="20170806105329"/>
  <p:tag name="MH_LIBRARY" val="GRAPHIC"/>
  <p:tag name="MH_TYPE" val="SubTitle"/>
  <p:tag name="MH_ORDER" val="5"/>
</p:tagLst>
</file>

<file path=ppt/tags/tag37.xml><?xml version="1.0" encoding="utf-8"?>
<p:tagLst xmlns:p="http://schemas.openxmlformats.org/presentationml/2006/main">
  <p:tag name="MH" val="20170806105329"/>
  <p:tag name="MH_LIBRARY" val="GRAPHIC"/>
  <p:tag name="MH_TYPE" val="Other"/>
  <p:tag name="MH_ORDER" val="9"/>
</p:tagLst>
</file>

<file path=ppt/tags/tag38.xml><?xml version="1.0" encoding="utf-8"?>
<p:tagLst xmlns:p="http://schemas.openxmlformats.org/presentationml/2006/main">
  <p:tag name="MH" val="20170806105329"/>
  <p:tag name="MH_LIBRARY" val="GRAPHIC"/>
  <p:tag name="MH_TYPE" val="Other"/>
  <p:tag name="MH_ORDER" val="10"/>
</p:tagLst>
</file>

<file path=ppt/tags/tag39.xml><?xml version="1.0" encoding="utf-8"?>
<p:tagLst xmlns:p="http://schemas.openxmlformats.org/presentationml/2006/main">
  <p:tag name="MH" val="20170806105329"/>
  <p:tag name="MH_LIBRARY" val="GRAPHIC"/>
  <p:tag name="MH_TYPE" val="Title"/>
  <p:tag name="MH_ORDER" val="1"/>
</p:tagLst>
</file>

<file path=ppt/tags/tag4.xml><?xml version="1.0" encoding="utf-8"?>
<p:tagLst xmlns:p="http://schemas.openxmlformats.org/presentationml/2006/main">
  <p:tag name="MH" val="20170803150623"/>
  <p:tag name="MH_LIBRARY" val="GRAPHIC"/>
  <p:tag name="MH_ORDER" val="TextBox 24"/>
</p:tagLst>
</file>

<file path=ppt/tags/tag40.xml><?xml version="1.0" encoding="utf-8"?>
<p:tagLst xmlns:p="http://schemas.openxmlformats.org/presentationml/2006/main">
  <p:tag name="MH" val="20170806105329"/>
  <p:tag name="MH_LIBRARY" val="GRAPHIC"/>
  <p:tag name="MH_TYPE" val="Title"/>
  <p:tag name="MH_ORDER" val="1"/>
</p:tagLst>
</file>

<file path=ppt/tags/tag41.xml><?xml version="1.0" encoding="utf-8"?>
<p:tagLst xmlns:p="http://schemas.openxmlformats.org/presentationml/2006/main">
  <p:tag name="MH" val="20170806112925"/>
  <p:tag name="MH_LIBRARY" val="GRAPHIC"/>
  <p:tag name="MH_TYPE" val="PageTitle"/>
  <p:tag name="MH_ORDER" val="PageTitle"/>
</p:tagLst>
</file>

<file path=ppt/tags/tag42.xml><?xml version="1.0" encoding="utf-8"?>
<p:tagLst xmlns:p="http://schemas.openxmlformats.org/presentationml/2006/main">
  <p:tag name="MH" val="20170806112925"/>
  <p:tag name="MH_LIBRARY" val="GRAPHIC"/>
  <p:tag name="MH_TYPE" val="Text"/>
  <p:tag name="MH_ORDER" val="1"/>
</p:tagLst>
</file>

<file path=ppt/tags/tag43.xml><?xml version="1.0" encoding="utf-8"?>
<p:tagLst xmlns:p="http://schemas.openxmlformats.org/presentationml/2006/main">
  <p:tag name="MH" val="20170806112925"/>
  <p:tag name="MH_LIBRARY" val="GRAPHIC"/>
  <p:tag name="MH_TYPE" val="Other"/>
  <p:tag name="MH_ORDER" val="59"/>
</p:tagLst>
</file>

<file path=ppt/tags/tag44.xml><?xml version="1.0" encoding="utf-8"?>
<p:tagLst xmlns:p="http://schemas.openxmlformats.org/presentationml/2006/main">
  <p:tag name="MH" val="20170806105329"/>
  <p:tag name="MH_LIBRARY" val="GRAPHIC"/>
  <p:tag name="MH_TYPE" val="Title"/>
  <p:tag name="MH_ORDER" val="1"/>
</p:tagLst>
</file>

<file path=ppt/tags/tag45.xml><?xml version="1.0" encoding="utf-8"?>
<p:tagLst xmlns:p="http://schemas.openxmlformats.org/presentationml/2006/main">
  <p:tag name="MH" val="20170806120343"/>
  <p:tag name="MH_LIBRARY" val="GRAPHIC"/>
  <p:tag name="MH_TYPE" val="Other"/>
  <p:tag name="MH_ORDER" val="1"/>
</p:tagLst>
</file>

<file path=ppt/tags/tag46.xml><?xml version="1.0" encoding="utf-8"?>
<p:tagLst xmlns:p="http://schemas.openxmlformats.org/presentationml/2006/main">
  <p:tag name="MH" val="20170806120343"/>
  <p:tag name="MH_LIBRARY" val="GRAPHIC"/>
  <p:tag name="MH_TYPE" val="SubTitle"/>
  <p:tag name="MH_ORDER" val="1"/>
</p:tagLst>
</file>

<file path=ppt/tags/tag47.xml><?xml version="1.0" encoding="utf-8"?>
<p:tagLst xmlns:p="http://schemas.openxmlformats.org/presentationml/2006/main">
  <p:tag name="MH" val="20170806120343"/>
  <p:tag name="MH_LIBRARY" val="GRAPHIC"/>
  <p:tag name="MH_TYPE" val="Other"/>
  <p:tag name="MH_ORDER" val="2"/>
</p:tagLst>
</file>

<file path=ppt/tags/tag48.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49.xml><?xml version="1.0" encoding="utf-8"?>
<p:tagLst xmlns:p="http://schemas.openxmlformats.org/presentationml/2006/main">
  <p:tag name="MH" val="20170806120343"/>
  <p:tag name="MH_LIBRARY" val="GRAPHIC"/>
  <p:tag name="MH_TYPE" val="Other"/>
  <p:tag name="MH_ORDER" val="1"/>
</p:tagLst>
</file>

<file path=ppt/tags/tag5.xml><?xml version="1.0" encoding="utf-8"?>
<p:tagLst xmlns:p="http://schemas.openxmlformats.org/presentationml/2006/main">
  <p:tag name="MH" val="20170803150623"/>
  <p:tag name="MH_LIBRARY" val="GRAPHIC"/>
  <p:tag name="MH_ORDER" val="文本框 25"/>
</p:tagLst>
</file>

<file path=ppt/tags/tag50.xml><?xml version="1.0" encoding="utf-8"?>
<p:tagLst xmlns:p="http://schemas.openxmlformats.org/presentationml/2006/main">
  <p:tag name="MH" val="20170806120343"/>
  <p:tag name="MH_LIBRARY" val="GRAPHIC"/>
  <p:tag name="MH_TYPE" val="SubTitle"/>
  <p:tag name="MH_ORDER" val="1"/>
</p:tagLst>
</file>

<file path=ppt/tags/tag51.xml><?xml version="1.0" encoding="utf-8"?>
<p:tagLst xmlns:p="http://schemas.openxmlformats.org/presentationml/2006/main">
  <p:tag name="MH" val="20170806120343"/>
  <p:tag name="MH_LIBRARY" val="GRAPHIC"/>
  <p:tag name="MH_TYPE" val="Other"/>
  <p:tag name="MH_ORDER" val="2"/>
</p:tagLst>
</file>

<file path=ppt/tags/tag52.xml><?xml version="1.0" encoding="utf-8"?>
<p:tagLst xmlns:p="http://schemas.openxmlformats.org/presentationml/2006/main">
  <p:tag name="MH" val="20170806120343"/>
  <p:tag name="MH_LIBRARY" val="GRAPHIC"/>
  <p:tag name="MH_TYPE" val="Other"/>
  <p:tag name="MH_ORDER" val="1"/>
</p:tagLst>
</file>

<file path=ppt/tags/tag53.xml><?xml version="1.0" encoding="utf-8"?>
<p:tagLst xmlns:p="http://schemas.openxmlformats.org/presentationml/2006/main">
  <p:tag name="MH" val="20170806120343"/>
  <p:tag name="MH_LIBRARY" val="GRAPHIC"/>
  <p:tag name="MH_TYPE" val="SubTitle"/>
  <p:tag name="MH_ORDER" val="1"/>
</p:tagLst>
</file>

<file path=ppt/tags/tag54.xml><?xml version="1.0" encoding="utf-8"?>
<p:tagLst xmlns:p="http://schemas.openxmlformats.org/presentationml/2006/main">
  <p:tag name="MH" val="20170806120343"/>
  <p:tag name="MH_LIBRARY" val="GRAPHIC"/>
  <p:tag name="MH_TYPE" val="Other"/>
  <p:tag name="MH_ORDER" val="2"/>
</p:tagLst>
</file>

<file path=ppt/tags/tag55.xml><?xml version="1.0" encoding="utf-8"?>
<p:tagLst xmlns:p="http://schemas.openxmlformats.org/presentationml/2006/main">
  <p:tag name="MH" val="20170804154943"/>
  <p:tag name="MH_LIBRARY" val="GRAPHIC"/>
  <p:tag name="MH_TYPE" val="Other"/>
  <p:tag name="MH_ORDER" val="1"/>
</p:tagLst>
</file>

<file path=ppt/tags/tag56.xml><?xml version="1.0" encoding="utf-8"?>
<p:tagLst xmlns:p="http://schemas.openxmlformats.org/presentationml/2006/main">
  <p:tag name="MH" val="20170804154943"/>
  <p:tag name="MH_LIBRARY" val="GRAPHIC"/>
  <p:tag name="MH_TYPE" val="Other"/>
  <p:tag name="MH_ORDER" val="2"/>
</p:tagLst>
</file>

<file path=ppt/tags/tag57.xml><?xml version="1.0" encoding="utf-8"?>
<p:tagLst xmlns:p="http://schemas.openxmlformats.org/presentationml/2006/main">
  <p:tag name="MH" val="20170804154943"/>
  <p:tag name="MH_LIBRARY" val="GRAPHIC"/>
  <p:tag name="MH_TYPE" val="Other"/>
  <p:tag name="MH_ORDER" val="11"/>
</p:tagLst>
</file>

<file path=ppt/tags/tag58.xml><?xml version="1.0" encoding="utf-8"?>
<p:tagLst xmlns:p="http://schemas.openxmlformats.org/presentationml/2006/main">
  <p:tag name="MH" val="20170804154943"/>
  <p:tag name="MH_LIBRARY" val="GRAPHIC"/>
  <p:tag name="MH_TYPE" val="Other"/>
  <p:tag name="MH_ORDER" val="12"/>
</p:tagLst>
</file>

<file path=ppt/tags/tag59.xml><?xml version="1.0" encoding="utf-8"?>
<p:tagLst xmlns:p="http://schemas.openxmlformats.org/presentationml/2006/main">
  <p:tag name="MH" val="20170804154943"/>
  <p:tag name="MH_LIBRARY" val="GRAPHIC"/>
  <p:tag name="MH_TYPE" val="SubTitle"/>
  <p:tag name="MH_ORDER" val="1"/>
</p:tagLst>
</file>

<file path=ppt/tags/tag6.xml><?xml version="1.0" encoding="utf-8"?>
<p:tagLst xmlns:p="http://schemas.openxmlformats.org/presentationml/2006/main">
  <p:tag name="MH" val="20170803150623"/>
  <p:tag name="MH_LIBRARY" val="GRAPHIC"/>
  <p:tag name="MH_ORDER" val="TextBox 26"/>
</p:tagLst>
</file>

<file path=ppt/tags/tag60.xml><?xml version="1.0" encoding="utf-8"?>
<p:tagLst xmlns:p="http://schemas.openxmlformats.org/presentationml/2006/main">
  <p:tag name="MH" val="20170804154943"/>
  <p:tag name="MH_LIBRARY" val="GRAPHIC"/>
  <p:tag name="MH_TYPE" val="Other"/>
  <p:tag name="MH_ORDER" val="3"/>
</p:tagLst>
</file>

<file path=ppt/tags/tag61.xml><?xml version="1.0" encoding="utf-8"?>
<p:tagLst xmlns:p="http://schemas.openxmlformats.org/presentationml/2006/main">
  <p:tag name="MH" val="20170804154943"/>
  <p:tag name="MH_LIBRARY" val="GRAPHIC"/>
  <p:tag name="MH_TYPE" val="Other"/>
  <p:tag name="MH_ORDER" val="4"/>
</p:tagLst>
</file>

<file path=ppt/tags/tag62.xml><?xml version="1.0" encoding="utf-8"?>
<p:tagLst xmlns:p="http://schemas.openxmlformats.org/presentationml/2006/main">
  <p:tag name="MH" val="20170804154943"/>
  <p:tag name="MH_LIBRARY" val="GRAPHIC"/>
  <p:tag name="MH_TYPE" val="Other"/>
  <p:tag name="MH_ORDER" val="13"/>
</p:tagLst>
</file>

<file path=ppt/tags/tag63.xml><?xml version="1.0" encoding="utf-8"?>
<p:tagLst xmlns:p="http://schemas.openxmlformats.org/presentationml/2006/main">
  <p:tag name="MH" val="20170804154943"/>
  <p:tag name="MH_LIBRARY" val="GRAPHIC"/>
  <p:tag name="MH_TYPE" val="Other"/>
  <p:tag name="MH_ORDER" val="14"/>
</p:tagLst>
</file>

<file path=ppt/tags/tag64.xml><?xml version="1.0" encoding="utf-8"?>
<p:tagLst xmlns:p="http://schemas.openxmlformats.org/presentationml/2006/main">
  <p:tag name="MH" val="20170804154943"/>
  <p:tag name="MH_LIBRARY" val="GRAPHIC"/>
  <p:tag name="MH_TYPE" val="SubTitle"/>
  <p:tag name="MH_ORDER" val="2"/>
</p:tagLst>
</file>

<file path=ppt/tags/tag65.xml><?xml version="1.0" encoding="utf-8"?>
<p:tagLst xmlns:p="http://schemas.openxmlformats.org/presentationml/2006/main">
  <p:tag name="MH" val="20170804154943"/>
  <p:tag name="MH_LIBRARY" val="GRAPHIC"/>
  <p:tag name="MH_TYPE" val="Other"/>
  <p:tag name="MH_ORDER" val="1"/>
</p:tagLst>
</file>

<file path=ppt/tags/tag66.xml><?xml version="1.0" encoding="utf-8"?>
<p:tagLst xmlns:p="http://schemas.openxmlformats.org/presentationml/2006/main">
  <p:tag name="MH" val="20170804154943"/>
  <p:tag name="MH_LIBRARY" val="GRAPHIC"/>
  <p:tag name="MH_TYPE" val="Other"/>
  <p:tag name="MH_ORDER" val="2"/>
</p:tagLst>
</file>

<file path=ppt/tags/tag67.xml><?xml version="1.0" encoding="utf-8"?>
<p:tagLst xmlns:p="http://schemas.openxmlformats.org/presentationml/2006/main">
  <p:tag name="MH" val="20170804154943"/>
  <p:tag name="MH_LIBRARY" val="GRAPHIC"/>
  <p:tag name="MH_TYPE" val="Other"/>
  <p:tag name="MH_ORDER" val="12"/>
</p:tagLst>
</file>

<file path=ppt/tags/tag68.xml><?xml version="1.0" encoding="utf-8"?>
<p:tagLst xmlns:p="http://schemas.openxmlformats.org/presentationml/2006/main">
  <p:tag name="MH" val="20170804154943"/>
  <p:tag name="MH_LIBRARY" val="GRAPHIC"/>
  <p:tag name="MH_TYPE" val="Other"/>
  <p:tag name="MH_ORDER" val="11"/>
</p:tagLst>
</file>

<file path=ppt/tags/tag69.xml><?xml version="1.0" encoding="utf-8"?>
<p:tagLst xmlns:p="http://schemas.openxmlformats.org/presentationml/2006/main">
  <p:tag name="MH" val="20170804154943"/>
  <p:tag name="MH_LIBRARY" val="GRAPHIC"/>
  <p:tag name="MH_TYPE" val="SubTitle"/>
  <p:tag name="MH_ORDER" val="1"/>
</p:tagLst>
</file>

<file path=ppt/tags/tag7.xml><?xml version="1.0" encoding="utf-8"?>
<p:tagLst xmlns:p="http://schemas.openxmlformats.org/presentationml/2006/main">
  <p:tag name="MH" val="20170803150623"/>
  <p:tag name="MH_LIBRARY" val="GRAPHIC"/>
  <p:tag name="MH_ORDER" val="TextBox 27"/>
</p:tagLst>
</file>

<file path=ppt/tags/tag70.xml><?xml version="1.0" encoding="utf-8"?>
<p:tagLst xmlns:p="http://schemas.openxmlformats.org/presentationml/2006/main">
  <p:tag name="MH" val="20170804154943"/>
  <p:tag name="MH_LIBRARY" val="GRAPHIC"/>
  <p:tag name="MH_TYPE" val="Other"/>
  <p:tag name="MH_ORDER" val="3"/>
</p:tagLst>
</file>

<file path=ppt/tags/tag71.xml><?xml version="1.0" encoding="utf-8"?>
<p:tagLst xmlns:p="http://schemas.openxmlformats.org/presentationml/2006/main">
  <p:tag name="MH" val="20170804154943"/>
  <p:tag name="MH_LIBRARY" val="GRAPHIC"/>
  <p:tag name="MH_TYPE" val="Other"/>
  <p:tag name="MH_ORDER" val="4"/>
</p:tagLst>
</file>

<file path=ppt/tags/tag72.xml><?xml version="1.0" encoding="utf-8"?>
<p:tagLst xmlns:p="http://schemas.openxmlformats.org/presentationml/2006/main">
  <p:tag name="MH" val="20170804154943"/>
  <p:tag name="MH_LIBRARY" val="GRAPHIC"/>
  <p:tag name="MH_TYPE" val="Other"/>
  <p:tag name="MH_ORDER" val="13"/>
</p:tagLst>
</file>

<file path=ppt/tags/tag73.xml><?xml version="1.0" encoding="utf-8"?>
<p:tagLst xmlns:p="http://schemas.openxmlformats.org/presentationml/2006/main">
  <p:tag name="MH" val="20170804154943"/>
  <p:tag name="MH_LIBRARY" val="GRAPHIC"/>
  <p:tag name="MH_TYPE" val="Other"/>
  <p:tag name="MH_ORDER" val="14"/>
</p:tagLst>
</file>

<file path=ppt/tags/tag74.xml><?xml version="1.0" encoding="utf-8"?>
<p:tagLst xmlns:p="http://schemas.openxmlformats.org/presentationml/2006/main">
  <p:tag name="MH" val="20170804154943"/>
  <p:tag name="MH_LIBRARY" val="GRAPHIC"/>
  <p:tag name="MH_TYPE" val="SubTitle"/>
  <p:tag name="MH_ORDER" val="2"/>
</p:tagLst>
</file>

<file path=ppt/tags/tag75.xml><?xml version="1.0" encoding="utf-8"?>
<p:tagLst xmlns:p="http://schemas.openxmlformats.org/presentationml/2006/main">
  <p:tag name="MH" val="20170804154943"/>
  <p:tag name="MH_LIBRARY" val="GRAPHIC"/>
  <p:tag name="MH_TYPE" val="Other"/>
  <p:tag name="MH_ORDER" val="1"/>
</p:tagLst>
</file>

<file path=ppt/tags/tag76.xml><?xml version="1.0" encoding="utf-8"?>
<p:tagLst xmlns:p="http://schemas.openxmlformats.org/presentationml/2006/main">
  <p:tag name="MH" val="20170804154943"/>
  <p:tag name="MH_LIBRARY" val="GRAPHIC"/>
  <p:tag name="MH_TYPE" val="Other"/>
  <p:tag name="MH_ORDER" val="2"/>
</p:tagLst>
</file>

<file path=ppt/tags/tag77.xml><?xml version="1.0" encoding="utf-8"?>
<p:tagLst xmlns:p="http://schemas.openxmlformats.org/presentationml/2006/main">
  <p:tag name="MH" val="20170804154943"/>
  <p:tag name="MH_LIBRARY" val="GRAPHIC"/>
  <p:tag name="MH_TYPE" val="Other"/>
  <p:tag name="MH_ORDER" val="12"/>
</p:tagLst>
</file>

<file path=ppt/tags/tag78.xml><?xml version="1.0" encoding="utf-8"?>
<p:tagLst xmlns:p="http://schemas.openxmlformats.org/presentationml/2006/main">
  <p:tag name="MH" val="20170804154943"/>
  <p:tag name="MH_LIBRARY" val="GRAPHIC"/>
  <p:tag name="MH_TYPE" val="Other"/>
  <p:tag name="MH_ORDER" val="11"/>
</p:tagLst>
</file>

<file path=ppt/tags/tag79.xml><?xml version="1.0" encoding="utf-8"?>
<p:tagLst xmlns:p="http://schemas.openxmlformats.org/presentationml/2006/main">
  <p:tag name="MH" val="20170804154943"/>
  <p:tag name="MH_LIBRARY" val="GRAPHIC"/>
  <p:tag name="MH_TYPE" val="SubTitle"/>
  <p:tag name="MH_ORDER" val="1"/>
</p:tagLst>
</file>

<file path=ppt/tags/tag8.xml><?xml version="1.0" encoding="utf-8"?>
<p:tagLst xmlns:p="http://schemas.openxmlformats.org/presentationml/2006/main">
  <p:tag name="MH" val="20170803150623"/>
  <p:tag name="MH_LIBRARY" val="GRAPHIC"/>
</p:tagLst>
</file>

<file path=ppt/tags/tag80.xml><?xml version="1.0" encoding="utf-8"?>
<p:tagLst xmlns:p="http://schemas.openxmlformats.org/presentationml/2006/main">
  <p:tag name="MH" val="20170804154943"/>
  <p:tag name="MH_LIBRARY" val="GRAPHIC"/>
  <p:tag name="MH_TYPE" val="Other"/>
  <p:tag name="MH_ORDER" val="3"/>
</p:tagLst>
</file>

<file path=ppt/tags/tag81.xml><?xml version="1.0" encoding="utf-8"?>
<p:tagLst xmlns:p="http://schemas.openxmlformats.org/presentationml/2006/main">
  <p:tag name="MH" val="20170804154943"/>
  <p:tag name="MH_LIBRARY" val="GRAPHIC"/>
  <p:tag name="MH_TYPE" val="Other"/>
  <p:tag name="MH_ORDER" val="4"/>
</p:tagLst>
</file>

<file path=ppt/tags/tag82.xml><?xml version="1.0" encoding="utf-8"?>
<p:tagLst xmlns:p="http://schemas.openxmlformats.org/presentationml/2006/main">
  <p:tag name="MH" val="20170804154943"/>
  <p:tag name="MH_LIBRARY" val="GRAPHIC"/>
  <p:tag name="MH_TYPE" val="Other"/>
  <p:tag name="MH_ORDER" val="13"/>
</p:tagLst>
</file>

<file path=ppt/tags/tag83.xml><?xml version="1.0" encoding="utf-8"?>
<p:tagLst xmlns:p="http://schemas.openxmlformats.org/presentationml/2006/main">
  <p:tag name="MH" val="20170804154943"/>
  <p:tag name="MH_LIBRARY" val="GRAPHIC"/>
  <p:tag name="MH_TYPE" val="Other"/>
  <p:tag name="MH_ORDER" val="14"/>
</p:tagLst>
</file>

<file path=ppt/tags/tag84.xml><?xml version="1.0" encoding="utf-8"?>
<p:tagLst xmlns:p="http://schemas.openxmlformats.org/presentationml/2006/main">
  <p:tag name="MH" val="20170804154943"/>
  <p:tag name="MH_LIBRARY" val="GRAPHIC"/>
  <p:tag name="MH_TYPE" val="SubTitle"/>
  <p:tag name="MH_ORDER" val="2"/>
</p:tagLst>
</file>

<file path=ppt/tags/tag85.xml><?xml version="1.0" encoding="utf-8"?>
<p:tagLst xmlns:p="http://schemas.openxmlformats.org/presentationml/2006/main">
  <p:tag name="MH" val="20170804154943"/>
  <p:tag name="MH_LIBRARY" val="GRAPHIC"/>
  <p:tag name="MH_TYPE" val="Other"/>
  <p:tag name="MH_ORDER" val="1"/>
</p:tagLst>
</file>

<file path=ppt/tags/tag86.xml><?xml version="1.0" encoding="utf-8"?>
<p:tagLst xmlns:p="http://schemas.openxmlformats.org/presentationml/2006/main">
  <p:tag name="MH" val="20170804154943"/>
  <p:tag name="MH_LIBRARY" val="GRAPHIC"/>
  <p:tag name="MH_TYPE" val="Other"/>
  <p:tag name="MH_ORDER" val="2"/>
</p:tagLst>
</file>

<file path=ppt/tags/tag87.xml><?xml version="1.0" encoding="utf-8"?>
<p:tagLst xmlns:p="http://schemas.openxmlformats.org/presentationml/2006/main">
  <p:tag name="MH" val="20170804154943"/>
  <p:tag name="MH_LIBRARY" val="GRAPHIC"/>
  <p:tag name="MH_TYPE" val="Other"/>
  <p:tag name="MH_ORDER" val="12"/>
</p:tagLst>
</file>

<file path=ppt/tags/tag88.xml><?xml version="1.0" encoding="utf-8"?>
<p:tagLst xmlns:p="http://schemas.openxmlformats.org/presentationml/2006/main">
  <p:tag name="MH" val="20170804154943"/>
  <p:tag name="MH_LIBRARY" val="GRAPHIC"/>
  <p:tag name="MH_TYPE" val="Other"/>
  <p:tag name="MH_ORDER" val="11"/>
</p:tagLst>
</file>

<file path=ppt/tags/tag89.xml><?xml version="1.0" encoding="utf-8"?>
<p:tagLst xmlns:p="http://schemas.openxmlformats.org/presentationml/2006/main">
  <p:tag name="MH" val="20170804154943"/>
  <p:tag name="MH_LIBRARY" val="GRAPHIC"/>
  <p:tag name="MH_TYPE" val="SubTitle"/>
  <p:tag name="MH_ORDER" val="1"/>
</p:tagLst>
</file>

<file path=ppt/tags/tag9.xml><?xml version="1.0" encoding="utf-8"?>
<p:tagLst xmlns:p="http://schemas.openxmlformats.org/presentationml/2006/main">
  <p:tag name="MH" val="20170806105057"/>
  <p:tag name="MH_LIBRARY" val="GRAPHIC"/>
  <p:tag name="MH_TYPE" val="SubTitle"/>
  <p:tag name="MH_ORDER" val="1"/>
</p:tagLst>
</file>

<file path=ppt/tags/tag90.xml><?xml version="1.0" encoding="utf-8"?>
<p:tagLst xmlns:p="http://schemas.openxmlformats.org/presentationml/2006/main">
  <p:tag name="MH" val="20170804154943"/>
  <p:tag name="MH_LIBRARY" val="GRAPHIC"/>
  <p:tag name="MH_TYPE" val="Other"/>
  <p:tag name="MH_ORDER" val="3"/>
</p:tagLst>
</file>

<file path=ppt/tags/tag91.xml><?xml version="1.0" encoding="utf-8"?>
<p:tagLst xmlns:p="http://schemas.openxmlformats.org/presentationml/2006/main">
  <p:tag name="MH" val="20170804154943"/>
  <p:tag name="MH_LIBRARY" val="GRAPHIC"/>
  <p:tag name="MH_TYPE" val="Other"/>
  <p:tag name="MH_ORDER" val="4"/>
</p:tagLst>
</file>

<file path=ppt/tags/tag92.xml><?xml version="1.0" encoding="utf-8"?>
<p:tagLst xmlns:p="http://schemas.openxmlformats.org/presentationml/2006/main">
  <p:tag name="MH" val="20170804154943"/>
  <p:tag name="MH_LIBRARY" val="GRAPHIC"/>
  <p:tag name="MH_TYPE" val="Other"/>
  <p:tag name="MH_ORDER" val="13"/>
</p:tagLst>
</file>

<file path=ppt/tags/tag93.xml><?xml version="1.0" encoding="utf-8"?>
<p:tagLst xmlns:p="http://schemas.openxmlformats.org/presentationml/2006/main">
  <p:tag name="MH" val="20170804154943"/>
  <p:tag name="MH_LIBRARY" val="GRAPHIC"/>
  <p:tag name="MH_TYPE" val="Other"/>
  <p:tag name="MH_ORDER" val="14"/>
</p:tagLst>
</file>

<file path=ppt/tags/tag94.xml><?xml version="1.0" encoding="utf-8"?>
<p:tagLst xmlns:p="http://schemas.openxmlformats.org/presentationml/2006/main">
  <p:tag name="MH" val="20170804154943"/>
  <p:tag name="MH_LIBRARY" val="GRAPHIC"/>
  <p:tag name="MH_TYPE" val="SubTitle"/>
  <p:tag name="MH_ORDER" val="2"/>
</p:tagLst>
</file>

<file path=ppt/tags/tag95.xml><?xml version="1.0" encoding="utf-8"?>
<p:tagLst xmlns:p="http://schemas.openxmlformats.org/presentationml/2006/main">
  <p:tag name="MH" val="20170804154943"/>
  <p:tag name="MH_LIBRARY" val="GRAPHIC"/>
  <p:tag name="MH_TYPE" val="Other"/>
  <p:tag name="MH_ORDER" val="1"/>
</p:tagLst>
</file>

<file path=ppt/tags/tag96.xml><?xml version="1.0" encoding="utf-8"?>
<p:tagLst xmlns:p="http://schemas.openxmlformats.org/presentationml/2006/main">
  <p:tag name="MH" val="20170804154943"/>
  <p:tag name="MH_LIBRARY" val="GRAPHIC"/>
  <p:tag name="MH_TYPE" val="Other"/>
  <p:tag name="MH_ORDER" val="2"/>
</p:tagLst>
</file>

<file path=ppt/tags/tag97.xml><?xml version="1.0" encoding="utf-8"?>
<p:tagLst xmlns:p="http://schemas.openxmlformats.org/presentationml/2006/main">
  <p:tag name="MH" val="20170804154943"/>
  <p:tag name="MH_LIBRARY" val="GRAPHIC"/>
  <p:tag name="MH_TYPE" val="Other"/>
  <p:tag name="MH_ORDER" val="12"/>
</p:tagLst>
</file>

<file path=ppt/tags/tag98.xml><?xml version="1.0" encoding="utf-8"?>
<p:tagLst xmlns:p="http://schemas.openxmlformats.org/presentationml/2006/main">
  <p:tag name="MH" val="20170804154943"/>
  <p:tag name="MH_LIBRARY" val="GRAPHIC"/>
  <p:tag name="MH_TYPE" val="Other"/>
  <p:tag name="MH_ORDER" val="11"/>
</p:tagLst>
</file>

<file path=ppt/tags/tag99.xml><?xml version="1.0" encoding="utf-8"?>
<p:tagLst xmlns:p="http://schemas.openxmlformats.org/presentationml/2006/main">
  <p:tag name="MH" val="20170804154943"/>
  <p:tag name="MH_LIBRARY" val="GRAPHIC"/>
  <p:tag name="MH_TYPE" val="SubTitle"/>
  <p:tag name="MH_ORDER" val="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15947</Words>
  <Application>WPS 演示</Application>
  <PresentationFormat>全屏显示(4:3)</PresentationFormat>
  <Paragraphs>1654</Paragraphs>
  <Slides>64</Slides>
  <Notes>17</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64</vt:i4>
      </vt:variant>
    </vt:vector>
  </HeadingPairs>
  <TitlesOfParts>
    <vt:vector size="86" baseType="lpstr">
      <vt:lpstr>Arial</vt:lpstr>
      <vt:lpstr>宋体</vt:lpstr>
      <vt:lpstr>Wingdings</vt:lpstr>
      <vt:lpstr>Baskerville Old Face</vt:lpstr>
      <vt:lpstr>华文隶书</vt:lpstr>
      <vt:lpstr>Microsoft New Tai Lue</vt:lpstr>
      <vt:lpstr>Calibri</vt:lpstr>
      <vt:lpstr>微软雅黑</vt:lpstr>
      <vt:lpstr>华文中宋</vt:lpstr>
      <vt:lpstr>Times New Roman</vt:lpstr>
      <vt:lpstr>黑体</vt:lpstr>
      <vt:lpstr>Arial Narrow</vt:lpstr>
      <vt:lpstr>Arial Unicode MS</vt:lpstr>
      <vt:lpstr>Arial Unicode MS</vt:lpstr>
      <vt:lpstr>等线 Light</vt:lpstr>
      <vt:lpstr>Calibri Light</vt:lpstr>
      <vt:lpstr>等线</vt:lpstr>
      <vt:lpstr>楷体</vt:lpstr>
      <vt:lpstr>Arial Black</vt:lpstr>
      <vt:lpstr>Wingdings 2</vt:lpstr>
      <vt:lpstr>Times New Roman</vt:lpstr>
      <vt:lpstr>Office 主题​​</vt:lpstr>
      <vt:lpstr>PowerPoint 演示文稿</vt:lpstr>
      <vt:lpstr>C语言程序的结构</vt:lpstr>
      <vt:lpstr>PowerPoint 演示文稿</vt:lpstr>
      <vt:lpstr>流程图表示</vt:lpstr>
      <vt:lpstr>三种基本结构</vt:lpstr>
      <vt:lpstr>顺序程序设计举例</vt:lpstr>
      <vt:lpstr>顺序程序设计举例</vt:lpstr>
      <vt:lpstr>在计算机高级语言中，数据的两种表现形式：</vt:lpstr>
      <vt:lpstr>PowerPoint 演示文稿</vt:lpstr>
      <vt:lpstr>转义字符</vt:lpstr>
      <vt:lpstr>PowerPoint 演示文稿</vt:lpstr>
      <vt:lpstr>PowerPoint 演示文稿</vt:lpstr>
      <vt:lpstr>PowerPoint 演示文稿</vt:lpstr>
      <vt:lpstr>C语言中的关键字</vt:lpstr>
      <vt:lpstr>数据类型</vt:lpstr>
      <vt:lpstr>计算机中带符号整型数的表示：补码</vt:lpstr>
      <vt:lpstr>整型数据</vt:lpstr>
      <vt:lpstr>整型数据</vt:lpstr>
      <vt:lpstr>字符型数据</vt:lpstr>
      <vt:lpstr>ASCII码表</vt:lpstr>
      <vt:lpstr>字符变量</vt:lpstr>
      <vt:lpstr>浮点型数据</vt:lpstr>
      <vt:lpstr>实型数据</vt:lpstr>
      <vt:lpstr>如何确定常量的类型</vt:lpstr>
      <vt:lpstr>常量、变量与类型</vt:lpstr>
      <vt:lpstr>运算符和表达式</vt:lpstr>
      <vt:lpstr>运算符</vt:lpstr>
      <vt:lpstr>常用的算数运算符</vt:lpstr>
      <vt:lpstr>自增（++）自减（--）运算符</vt:lpstr>
      <vt:lpstr>算术表达式和运算符的优先级与结合性</vt:lpstr>
      <vt:lpstr>不同类型数据间的混合运算</vt:lpstr>
      <vt:lpstr>不同类型数据间的混合运算</vt:lpstr>
      <vt:lpstr>不同类型数据间的混合运算</vt:lpstr>
      <vt:lpstr>PowerPoint 演示文稿</vt:lpstr>
      <vt:lpstr>强制类型转换运算符</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云末</cp:lastModifiedBy>
  <cp:revision>250</cp:revision>
  <dcterms:created xsi:type="dcterms:W3CDTF">2017-08-03T06:51:00Z</dcterms:created>
  <dcterms:modified xsi:type="dcterms:W3CDTF">2021-12-03T15:44:32Z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