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8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1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="" xmlns:a16="http://schemas.microsoft.com/office/drawing/2014/main" id="{64297F33-C659-3E42-BDE9-110B4113D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="" xmlns:a16="http://schemas.microsoft.com/office/drawing/2014/main" id="{E6C4988A-061C-9F46-931B-E6772121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="" xmlns:a16="http://schemas.microsoft.com/office/drawing/2014/main" id="{9C715F98-3E05-9A44-95FB-2701C2F5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8974-F03E-6F40-98E6-585E28CD919A}" type="datetimeFigureOut">
              <a:rPr lang="sv-SE" smtClean="0"/>
              <a:t>2019-12-23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="" xmlns:a16="http://schemas.microsoft.com/office/drawing/2014/main" id="{C5EBD9BF-1C61-0F4A-8C69-9E923E9C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="" xmlns:a16="http://schemas.microsoft.com/office/drawing/2014/main" id="{E0C5658A-ABB4-C240-A9C2-4F5434AC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CED5-1708-DC41-B565-53BA84458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809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="" xmlns:a16="http://schemas.microsoft.com/office/drawing/2014/main" id="{C3CD8878-5222-6B40-A03E-1489B559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="" xmlns:a16="http://schemas.microsoft.com/office/drawing/2014/main" id="{7DE2B884-21BC-EF45-82CF-1C2A80AAE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="" xmlns:a16="http://schemas.microsoft.com/office/drawing/2014/main" id="{F683AEF1-E01F-C847-88F8-96DD8602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8974-F03E-6F40-98E6-585E28CD919A}" type="datetimeFigureOut">
              <a:rPr lang="sv-SE" smtClean="0"/>
              <a:t>2019-12-23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="" xmlns:a16="http://schemas.microsoft.com/office/drawing/2014/main" id="{24C7F802-C044-4B41-A3C7-58AE5796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="" xmlns:a16="http://schemas.microsoft.com/office/drawing/2014/main" id="{48518FF7-D812-884D-AF54-D8114429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CED5-1708-DC41-B565-53BA84458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992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="" xmlns:a16="http://schemas.microsoft.com/office/drawing/2014/main" id="{D70564E7-4643-A949-825F-8218C9844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="" xmlns:a16="http://schemas.microsoft.com/office/drawing/2014/main" id="{8E4695AF-8C16-774D-8F0D-703A309E0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="" xmlns:a16="http://schemas.microsoft.com/office/drawing/2014/main" id="{233A665F-4291-294E-9E58-4EEE3EC5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8974-F03E-6F40-98E6-585E28CD919A}" type="datetimeFigureOut">
              <a:rPr lang="sv-SE" smtClean="0"/>
              <a:t>2019-12-23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="" xmlns:a16="http://schemas.microsoft.com/office/drawing/2014/main" id="{923573C9-0C61-0349-8C76-F34EC944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="" xmlns:a16="http://schemas.microsoft.com/office/drawing/2014/main" id="{C683906C-784B-A84C-98B7-76000133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CED5-1708-DC41-B565-53BA84458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075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="" xmlns:a16="http://schemas.microsoft.com/office/drawing/2014/main" id="{67546BA3-0EF2-654B-B03C-68A66564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="" xmlns:a16="http://schemas.microsoft.com/office/drawing/2014/main" id="{62BBB256-10EA-BD4C-B1C8-5B20089C6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="" xmlns:a16="http://schemas.microsoft.com/office/drawing/2014/main" id="{0AC55085-5FC5-FE4C-B2F4-3BA643C1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8974-F03E-6F40-98E6-585E28CD919A}" type="datetimeFigureOut">
              <a:rPr lang="sv-SE" smtClean="0"/>
              <a:t>2019-12-23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="" xmlns:a16="http://schemas.microsoft.com/office/drawing/2014/main" id="{0D7AA5F6-C13A-2C40-95B6-765D69F3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="" xmlns:a16="http://schemas.microsoft.com/office/drawing/2014/main" id="{0D35CBFE-D18E-C246-A004-1E061EB6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CED5-1708-DC41-B565-53BA84458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922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="" xmlns:a16="http://schemas.microsoft.com/office/drawing/2014/main" id="{8D3CB88B-5157-E84F-9318-3F1F52B6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="" xmlns:a16="http://schemas.microsoft.com/office/drawing/2014/main" id="{39D29878-735A-694A-8BAE-D30198AE9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="" xmlns:a16="http://schemas.microsoft.com/office/drawing/2014/main" id="{19AD47BC-3937-E54A-BAD5-7D134442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8974-F03E-6F40-98E6-585E28CD919A}" type="datetimeFigureOut">
              <a:rPr lang="sv-SE" smtClean="0"/>
              <a:t>2019-12-23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="" xmlns:a16="http://schemas.microsoft.com/office/drawing/2014/main" id="{BB909C59-016C-6C4C-9B34-ADC1C559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="" xmlns:a16="http://schemas.microsoft.com/office/drawing/2014/main" id="{4AA7D345-9C56-7443-BBE2-D5D45E30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CED5-1708-DC41-B565-53BA84458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500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="" xmlns:a16="http://schemas.microsoft.com/office/drawing/2014/main" id="{D3D6869F-8CAB-014F-8A10-57E728FC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="" xmlns:a16="http://schemas.microsoft.com/office/drawing/2014/main" id="{1A3A0240-AD3D-FE46-81AB-EE7DD387B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="" xmlns:a16="http://schemas.microsoft.com/office/drawing/2014/main" id="{81A1F18D-1B95-1C45-9E68-AA0DDBC14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="" xmlns:a16="http://schemas.microsoft.com/office/drawing/2014/main" id="{5D2D3870-9B4E-EF47-BF83-040ADCFB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8974-F03E-6F40-98E6-585E28CD919A}" type="datetimeFigureOut">
              <a:rPr lang="sv-SE" smtClean="0"/>
              <a:t>2019-12-23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="" xmlns:a16="http://schemas.microsoft.com/office/drawing/2014/main" id="{7A0366AA-7DA1-924D-A2E4-272F07F2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="" xmlns:a16="http://schemas.microsoft.com/office/drawing/2014/main" id="{54A9A05A-5D13-D849-9301-14874628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CED5-1708-DC41-B565-53BA84458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951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="" xmlns:a16="http://schemas.microsoft.com/office/drawing/2014/main" id="{BC632592-95D0-9843-AA80-E6B61FEB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="" xmlns:a16="http://schemas.microsoft.com/office/drawing/2014/main" id="{F87413FD-3612-0948-905C-5C3B86D6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="" xmlns:a16="http://schemas.microsoft.com/office/drawing/2014/main" id="{F3F3B14F-1A76-9141-BECD-6D269A4F3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="" xmlns:a16="http://schemas.microsoft.com/office/drawing/2014/main" id="{7D1BA792-F5F2-9042-8FFC-40CAA6B26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="" xmlns:a16="http://schemas.microsoft.com/office/drawing/2014/main" id="{E1720B4A-405E-E84B-B45D-B4CAF0D02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="" xmlns:a16="http://schemas.microsoft.com/office/drawing/2014/main" id="{FFB8348E-30CF-FA4D-9EDC-E3718781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8974-F03E-6F40-98E6-585E28CD919A}" type="datetimeFigureOut">
              <a:rPr lang="sv-SE" smtClean="0"/>
              <a:t>2019-12-23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="" xmlns:a16="http://schemas.microsoft.com/office/drawing/2014/main" id="{25C231A4-50C5-954E-AF18-C9C05AA0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="" xmlns:a16="http://schemas.microsoft.com/office/drawing/2014/main" id="{0AC6D911-AEF2-924E-9398-760446AF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CED5-1708-DC41-B565-53BA84458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595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="" xmlns:a16="http://schemas.microsoft.com/office/drawing/2014/main" id="{F60EFA33-A6EF-1344-B8D0-2856FADE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="" xmlns:a16="http://schemas.microsoft.com/office/drawing/2014/main" id="{CE382490-1EF9-0548-A4D0-AED5349E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8974-F03E-6F40-98E6-585E28CD919A}" type="datetimeFigureOut">
              <a:rPr lang="sv-SE" smtClean="0"/>
              <a:t>2019-12-23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="" xmlns:a16="http://schemas.microsoft.com/office/drawing/2014/main" id="{DFFEFDBE-F777-B94A-96E5-CA8B278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="" xmlns:a16="http://schemas.microsoft.com/office/drawing/2014/main" id="{846E3E39-BEB8-634A-9140-4E19A9C6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CED5-1708-DC41-B565-53BA84458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080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="" xmlns:a16="http://schemas.microsoft.com/office/drawing/2014/main" id="{8BF63E40-6020-3D43-8351-713D1903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8974-F03E-6F40-98E6-585E28CD919A}" type="datetimeFigureOut">
              <a:rPr lang="sv-SE" smtClean="0"/>
              <a:t>2019-12-23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="" xmlns:a16="http://schemas.microsoft.com/office/drawing/2014/main" id="{DC638358-6B94-F440-853C-5388053F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="" xmlns:a16="http://schemas.microsoft.com/office/drawing/2014/main" id="{7FF48432-F8AA-E845-A2A0-F2AC1E85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CED5-1708-DC41-B565-53BA84458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891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="" xmlns:a16="http://schemas.microsoft.com/office/drawing/2014/main" id="{CE31B53A-C553-1649-8E55-E552C26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="" xmlns:a16="http://schemas.microsoft.com/office/drawing/2014/main" id="{8CC3A249-13AF-954F-BDA2-51BC7E9DE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="" xmlns:a16="http://schemas.microsoft.com/office/drawing/2014/main" id="{7199C4BD-9F70-C141-A0E8-27D4E83E4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="" xmlns:a16="http://schemas.microsoft.com/office/drawing/2014/main" id="{8FB7596C-9679-8849-B937-61E97A81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8974-F03E-6F40-98E6-585E28CD919A}" type="datetimeFigureOut">
              <a:rPr lang="sv-SE" smtClean="0"/>
              <a:t>2019-12-23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="" xmlns:a16="http://schemas.microsoft.com/office/drawing/2014/main" id="{D0BD43D2-53CA-7946-8FB4-E4D7C154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="" xmlns:a16="http://schemas.microsoft.com/office/drawing/2014/main" id="{40B63CBD-E882-0F46-891E-B28753C2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CED5-1708-DC41-B565-53BA84458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905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="" xmlns:a16="http://schemas.microsoft.com/office/drawing/2014/main" id="{F5AFA6B3-1F03-C149-BE2B-429D95E8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="" xmlns:a16="http://schemas.microsoft.com/office/drawing/2014/main" id="{327F71A5-B4AE-C54F-B9F2-92F90A10F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="" xmlns:a16="http://schemas.microsoft.com/office/drawing/2014/main" id="{14D03BF6-6AC3-C84E-9C7B-6F44EC894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="" xmlns:a16="http://schemas.microsoft.com/office/drawing/2014/main" id="{4D1819A3-0825-644C-9954-D1830BC3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8974-F03E-6F40-98E6-585E28CD919A}" type="datetimeFigureOut">
              <a:rPr lang="sv-SE" smtClean="0"/>
              <a:t>2019-12-23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="" xmlns:a16="http://schemas.microsoft.com/office/drawing/2014/main" id="{75ACAF4D-EDA3-7148-8641-EEB73653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="" xmlns:a16="http://schemas.microsoft.com/office/drawing/2014/main" id="{B55A5439-B41F-C04E-AC18-765823FA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CED5-1708-DC41-B565-53BA84458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88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="" xmlns:a16="http://schemas.microsoft.com/office/drawing/2014/main" id="{1AFACE75-788F-F944-B107-6898B7DE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="" xmlns:a16="http://schemas.microsoft.com/office/drawing/2014/main" id="{AF24BFE0-3A33-574A-AF66-DE73F19BC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="" xmlns:a16="http://schemas.microsoft.com/office/drawing/2014/main" id="{39E77E54-3C6C-E641-A350-06E7472B6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38974-F03E-6F40-98E6-585E28CD919A}" type="datetimeFigureOut">
              <a:rPr lang="sv-SE" smtClean="0"/>
              <a:t>2019-12-23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="" xmlns:a16="http://schemas.microsoft.com/office/drawing/2014/main" id="{383A230E-6E65-C241-917D-FCD8A8B1D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="" xmlns:a16="http://schemas.microsoft.com/office/drawing/2014/main" id="{492C7B5D-774D-9C4C-A43D-B3B364442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9CED5-1708-DC41-B565-53BA844588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28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="" xmlns:a16="http://schemas.microsoft.com/office/drawing/2014/main" id="{6D29D3F9-E149-1D41-9D71-004109EC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6333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="" xmlns:a16="http://schemas.microsoft.com/office/drawing/2014/main" id="{22EEF2F5-DA90-7C4C-A20F-D849BF1D25EE}"/>
              </a:ext>
            </a:extLst>
          </p:cNvPr>
          <p:cNvSpPr txBox="1"/>
          <p:nvPr/>
        </p:nvSpPr>
        <p:spPr>
          <a:xfrm>
            <a:off x="164892" y="1363924"/>
            <a:ext cx="160972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Plats / namn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="" xmlns:a16="http://schemas.microsoft.com/office/drawing/2014/main" id="{A950FBCE-29D5-D64B-9A4C-C26E8F65A4BF}"/>
              </a:ext>
            </a:extLst>
          </p:cNvPr>
          <p:cNvSpPr txBox="1"/>
          <p:nvPr/>
        </p:nvSpPr>
        <p:spPr>
          <a:xfrm>
            <a:off x="1774619" y="1610145"/>
            <a:ext cx="3565160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Namnet måste vara färre än 22 symboler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="" xmlns:a16="http://schemas.microsoft.com/office/drawing/2014/main" id="{514E6421-6DC3-6243-8FFD-94000BBB3A09}"/>
              </a:ext>
            </a:extLst>
          </p:cNvPr>
          <p:cNvSpPr txBox="1"/>
          <p:nvPr/>
        </p:nvSpPr>
        <p:spPr>
          <a:xfrm>
            <a:off x="59104" y="1856366"/>
            <a:ext cx="55213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Datum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="" xmlns:a16="http://schemas.microsoft.com/office/drawing/2014/main" id="{2E5098A7-E02D-3748-8FE1-1EF3AD716B86}"/>
              </a:ext>
            </a:extLst>
          </p:cNvPr>
          <p:cNvSpPr txBox="1"/>
          <p:nvPr/>
        </p:nvSpPr>
        <p:spPr>
          <a:xfrm>
            <a:off x="898515" y="1842150"/>
            <a:ext cx="435610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Tid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="" xmlns:a16="http://schemas.microsoft.com/office/drawing/2014/main" id="{FE561A61-C438-7449-870E-5B433491BFF9}"/>
              </a:ext>
            </a:extLst>
          </p:cNvPr>
          <p:cNvSpPr txBox="1"/>
          <p:nvPr/>
        </p:nvSpPr>
        <p:spPr>
          <a:xfrm>
            <a:off x="2555191" y="2045082"/>
            <a:ext cx="943125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err="1"/>
              <a:t>E.g</a:t>
            </a:r>
            <a:r>
              <a:rPr lang="sv-SE" sz="1000" dirty="0"/>
              <a:t>. = Ex.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="" xmlns:a16="http://schemas.microsoft.com/office/drawing/2014/main" id="{F1D1F4E1-84C4-E745-B23F-F161FEEE3DCF}"/>
              </a:ext>
            </a:extLst>
          </p:cNvPr>
          <p:cNvSpPr txBox="1"/>
          <p:nvPr/>
        </p:nvSpPr>
        <p:spPr>
          <a:xfrm>
            <a:off x="116911" y="2233797"/>
            <a:ext cx="248289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Övningsprofil</a:t>
            </a:r>
          </a:p>
          <a:p>
            <a:r>
              <a:rPr lang="sv-SE" sz="1000" dirty="0"/>
              <a:t>Markera denna om du bara testar </a:t>
            </a:r>
            <a:r>
              <a:rPr lang="sv-SE" sz="1000" dirty="0" err="1"/>
              <a:t>Snowpilot</a:t>
            </a:r>
            <a:endParaRPr lang="sv-SE" sz="1000" dirty="0"/>
          </a:p>
        </p:txBody>
      </p:sp>
      <p:sp>
        <p:nvSpPr>
          <p:cNvPr id="12" name="textruta 11">
            <a:extLst>
              <a:ext uri="{FF2B5EF4-FFF2-40B4-BE49-F238E27FC236}">
                <a16:creationId xmlns="" xmlns:a16="http://schemas.microsoft.com/office/drawing/2014/main" id="{DA69AFE4-AAE4-1743-B7F7-077D43E590BA}"/>
              </a:ext>
            </a:extLst>
          </p:cNvPr>
          <p:cNvSpPr txBox="1"/>
          <p:nvPr/>
        </p:nvSpPr>
        <p:spPr>
          <a:xfrm>
            <a:off x="683185" y="2591790"/>
            <a:ext cx="248289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Visning</a:t>
            </a:r>
          </a:p>
          <a:p>
            <a:r>
              <a:rPr lang="sv-SE" sz="1000" dirty="0"/>
              <a:t>-Visa för alla</a:t>
            </a:r>
          </a:p>
          <a:p>
            <a:r>
              <a:rPr lang="sv-SE" sz="1000" dirty="0"/>
              <a:t>-Visa bara för dem i min organisation</a:t>
            </a:r>
          </a:p>
          <a:p>
            <a:r>
              <a:rPr lang="sv-SE" sz="1000" dirty="0"/>
              <a:t>-Visa bara för mig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="" xmlns:a16="http://schemas.microsoft.com/office/drawing/2014/main" id="{9095A84E-9BC0-644E-B056-B8CA1EC08346}"/>
              </a:ext>
            </a:extLst>
          </p:cNvPr>
          <p:cNvSpPr txBox="1"/>
          <p:nvPr/>
        </p:nvSpPr>
        <p:spPr>
          <a:xfrm>
            <a:off x="111242" y="3257559"/>
            <a:ext cx="1717026" cy="5539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Dåligt vald plats för snöprofil</a:t>
            </a:r>
          </a:p>
          <a:p>
            <a:r>
              <a:rPr lang="sv-SE" sz="1000" dirty="0"/>
              <a:t>Snöprofil grävd i skidområde</a:t>
            </a:r>
          </a:p>
          <a:p>
            <a:r>
              <a:rPr lang="sv-SE" sz="1000" dirty="0"/>
              <a:t>Snöprofil nära lavin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="" xmlns:a16="http://schemas.microsoft.com/office/drawing/2014/main" id="{3E7A37D8-08D4-BB44-8585-6E2D4B2D618C}"/>
              </a:ext>
            </a:extLst>
          </p:cNvPr>
          <p:cNvSpPr txBox="1"/>
          <p:nvPr/>
        </p:nvSpPr>
        <p:spPr>
          <a:xfrm>
            <a:off x="611241" y="3835842"/>
            <a:ext cx="435610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Plats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="" xmlns:a16="http://schemas.microsoft.com/office/drawing/2014/main" id="{16FDD1A7-C38B-1D42-AAB4-30ECFA39EC12}"/>
              </a:ext>
            </a:extLst>
          </p:cNvPr>
          <p:cNvSpPr txBox="1"/>
          <p:nvPr/>
        </p:nvSpPr>
        <p:spPr>
          <a:xfrm>
            <a:off x="164905" y="4203787"/>
            <a:ext cx="191615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Land / område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="" xmlns:a16="http://schemas.microsoft.com/office/drawing/2014/main" id="{C3A8BC0E-BF6D-934E-BA85-7218A38453D0}"/>
              </a:ext>
            </a:extLst>
          </p:cNvPr>
          <p:cNvSpPr txBox="1"/>
          <p:nvPr/>
        </p:nvSpPr>
        <p:spPr>
          <a:xfrm>
            <a:off x="111242" y="4574387"/>
            <a:ext cx="191615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Latitud </a:t>
            </a:r>
          </a:p>
          <a:p>
            <a:r>
              <a:rPr lang="sv-SE" sz="1000" dirty="0"/>
              <a:t>Decimalgrader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="" xmlns:a16="http://schemas.microsoft.com/office/drawing/2014/main" id="{45A22E85-33A8-F248-95C9-3CA92D989B3B}"/>
              </a:ext>
            </a:extLst>
          </p:cNvPr>
          <p:cNvSpPr txBox="1"/>
          <p:nvPr/>
        </p:nvSpPr>
        <p:spPr>
          <a:xfrm>
            <a:off x="131047" y="4978768"/>
            <a:ext cx="191615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Longitud </a:t>
            </a:r>
          </a:p>
          <a:p>
            <a:r>
              <a:rPr lang="sv-SE" sz="1000" dirty="0"/>
              <a:t>Decimalgrader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="" xmlns:a16="http://schemas.microsoft.com/office/drawing/2014/main" id="{488AF6AF-E5F4-7946-9715-B010014A7D9D}"/>
              </a:ext>
            </a:extLst>
          </p:cNvPr>
          <p:cNvSpPr txBox="1"/>
          <p:nvPr/>
        </p:nvSpPr>
        <p:spPr>
          <a:xfrm>
            <a:off x="164892" y="5407885"/>
            <a:ext cx="435610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Höjd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="" xmlns:a16="http://schemas.microsoft.com/office/drawing/2014/main" id="{E879A17D-9FFA-FD42-8091-2422BE83D41D}"/>
              </a:ext>
            </a:extLst>
          </p:cNvPr>
          <p:cNvSpPr txBox="1"/>
          <p:nvPr/>
        </p:nvSpPr>
        <p:spPr>
          <a:xfrm>
            <a:off x="1447677" y="5407885"/>
            <a:ext cx="83306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Lutning</a:t>
            </a:r>
          </a:p>
        </p:txBody>
      </p:sp>
      <p:sp>
        <p:nvSpPr>
          <p:cNvPr id="23" name="textruta 22">
            <a:extLst>
              <a:ext uri="{FF2B5EF4-FFF2-40B4-BE49-F238E27FC236}">
                <a16:creationId xmlns="" xmlns:a16="http://schemas.microsoft.com/office/drawing/2014/main" id="{BDA7F67C-CB22-774B-92AB-75510E5C1CBF}"/>
              </a:ext>
            </a:extLst>
          </p:cNvPr>
          <p:cNvSpPr txBox="1"/>
          <p:nvPr/>
        </p:nvSpPr>
        <p:spPr>
          <a:xfrm>
            <a:off x="2692308" y="5378878"/>
            <a:ext cx="943125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Väderstreck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="" xmlns:a16="http://schemas.microsoft.com/office/drawing/2014/main" id="{B64AF4C0-94C2-E245-9FAE-F136F881B73A}"/>
              </a:ext>
            </a:extLst>
          </p:cNvPr>
          <p:cNvSpPr txBox="1"/>
          <p:nvPr/>
        </p:nvSpPr>
        <p:spPr>
          <a:xfrm>
            <a:off x="139916" y="5784190"/>
            <a:ext cx="1016222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Snödjup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="" xmlns:a16="http://schemas.microsoft.com/office/drawing/2014/main" id="{49BC5796-8315-4B41-8E83-A6D43672CF0E}"/>
              </a:ext>
            </a:extLst>
          </p:cNvPr>
          <p:cNvSpPr txBox="1"/>
          <p:nvPr/>
        </p:nvSpPr>
        <p:spPr>
          <a:xfrm>
            <a:off x="8534400" y="1110799"/>
            <a:ext cx="2217683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Spara och förhandsgranska snöprofil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10858007" y="1110798"/>
            <a:ext cx="1228069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Radera snöprofil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="" xmlns:a16="http://schemas.microsoft.com/office/drawing/2014/main" id="{ADF702E5-FA6B-214C-8D0E-53CB83225B27}"/>
              </a:ext>
            </a:extLst>
          </p:cNvPr>
          <p:cNvSpPr txBox="1"/>
          <p:nvPr/>
        </p:nvSpPr>
        <p:spPr>
          <a:xfrm>
            <a:off x="8628993" y="309178"/>
            <a:ext cx="151020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Snöprofilsinställningar</a:t>
            </a:r>
          </a:p>
        </p:txBody>
      </p:sp>
      <p:sp>
        <p:nvSpPr>
          <p:cNvPr id="29" name="textruta 28">
            <a:extLst>
              <a:ext uri="{FF2B5EF4-FFF2-40B4-BE49-F238E27FC236}">
                <a16:creationId xmlns="" xmlns:a16="http://schemas.microsoft.com/office/drawing/2014/main" id="{AE15ED6B-0D82-CC4F-B1C8-B22FA61F8019}"/>
              </a:ext>
            </a:extLst>
          </p:cNvPr>
          <p:cNvSpPr txBox="1"/>
          <p:nvPr/>
        </p:nvSpPr>
        <p:spPr>
          <a:xfrm>
            <a:off x="4223185" y="160274"/>
            <a:ext cx="1016222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Ny snöprofil</a:t>
            </a:r>
          </a:p>
        </p:txBody>
      </p:sp>
      <p:sp>
        <p:nvSpPr>
          <p:cNvPr id="30" name="textruta 29">
            <a:extLst>
              <a:ext uri="{FF2B5EF4-FFF2-40B4-BE49-F238E27FC236}">
                <a16:creationId xmlns="" xmlns:a16="http://schemas.microsoft.com/office/drawing/2014/main" id="{AF0E255D-82DA-8248-BF03-57DB74796CBF}"/>
              </a:ext>
            </a:extLst>
          </p:cNvPr>
          <p:cNvSpPr txBox="1"/>
          <p:nvPr/>
        </p:nvSpPr>
        <p:spPr>
          <a:xfrm>
            <a:off x="1156137" y="724204"/>
            <a:ext cx="200993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/>
              <a:t>Skapa </a:t>
            </a:r>
            <a:r>
              <a:rPr lang="sv-SE" sz="1000" smtClean="0"/>
              <a:t>snöprofil</a:t>
            </a:r>
            <a:endParaRPr lang="sv-SE" sz="1000" dirty="0"/>
          </a:p>
        </p:txBody>
      </p:sp>
      <p:sp>
        <p:nvSpPr>
          <p:cNvPr id="31" name="textruta 30">
            <a:extLst>
              <a:ext uri="{FF2B5EF4-FFF2-40B4-BE49-F238E27FC236}">
                <a16:creationId xmlns="" xmlns:a16="http://schemas.microsoft.com/office/drawing/2014/main" id="{19857F64-AE5D-6C45-A265-70BF06BE0D52}"/>
              </a:ext>
            </a:extLst>
          </p:cNvPr>
          <p:cNvSpPr txBox="1"/>
          <p:nvPr/>
        </p:nvSpPr>
        <p:spPr>
          <a:xfrm>
            <a:off x="36956" y="1038455"/>
            <a:ext cx="75132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Generell info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="" xmlns:a16="http://schemas.microsoft.com/office/drawing/2014/main" id="{CEFD6853-C694-6342-8F3F-D205C9CD14E0}"/>
              </a:ext>
            </a:extLst>
          </p:cNvPr>
          <p:cNvSpPr txBox="1"/>
          <p:nvPr/>
        </p:nvSpPr>
        <p:spPr>
          <a:xfrm>
            <a:off x="859238" y="1055354"/>
            <a:ext cx="527490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Lager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="" xmlns:a16="http://schemas.microsoft.com/office/drawing/2014/main" id="{AC4FAE1B-FECF-4A45-A84D-336D45B6E9F3}"/>
              </a:ext>
            </a:extLst>
          </p:cNvPr>
          <p:cNvSpPr txBox="1"/>
          <p:nvPr/>
        </p:nvSpPr>
        <p:spPr>
          <a:xfrm>
            <a:off x="1447677" y="1036029"/>
            <a:ext cx="1016222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Stabilitetstest</a:t>
            </a:r>
          </a:p>
        </p:txBody>
      </p:sp>
      <p:sp>
        <p:nvSpPr>
          <p:cNvPr id="34" name="textruta 33">
            <a:extLst>
              <a:ext uri="{FF2B5EF4-FFF2-40B4-BE49-F238E27FC236}">
                <a16:creationId xmlns="" xmlns:a16="http://schemas.microsoft.com/office/drawing/2014/main" id="{DA441F23-4524-A445-B327-F2E06E6F1090}"/>
              </a:ext>
            </a:extLst>
          </p:cNvPr>
          <p:cNvSpPr txBox="1"/>
          <p:nvPr/>
        </p:nvSpPr>
        <p:spPr>
          <a:xfrm>
            <a:off x="2498931" y="1050455"/>
            <a:ext cx="1136502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Temperaturprofil</a:t>
            </a:r>
          </a:p>
        </p:txBody>
      </p:sp>
      <p:sp>
        <p:nvSpPr>
          <p:cNvPr id="35" name="textruta 34">
            <a:extLst>
              <a:ext uri="{FF2B5EF4-FFF2-40B4-BE49-F238E27FC236}">
                <a16:creationId xmlns="" xmlns:a16="http://schemas.microsoft.com/office/drawing/2014/main" id="{B4F9D329-4AF9-FD42-90E0-FAAAE32F05FA}"/>
              </a:ext>
            </a:extLst>
          </p:cNvPr>
          <p:cNvSpPr txBox="1"/>
          <p:nvPr/>
        </p:nvSpPr>
        <p:spPr>
          <a:xfrm>
            <a:off x="3752434" y="1059211"/>
            <a:ext cx="1016222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Densitet</a:t>
            </a:r>
          </a:p>
        </p:txBody>
      </p:sp>
      <p:sp>
        <p:nvSpPr>
          <p:cNvPr id="36" name="textruta 35">
            <a:extLst>
              <a:ext uri="{FF2B5EF4-FFF2-40B4-BE49-F238E27FC236}">
                <a16:creationId xmlns="" xmlns:a16="http://schemas.microsoft.com/office/drawing/2014/main" id="{B64AF4C0-94C2-E245-9FAE-F136F881B73A}"/>
              </a:ext>
            </a:extLst>
          </p:cNvPr>
          <p:cNvSpPr txBox="1"/>
          <p:nvPr/>
        </p:nvSpPr>
        <p:spPr>
          <a:xfrm>
            <a:off x="152681" y="6082888"/>
            <a:ext cx="2346249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Fotavtryck = </a:t>
            </a:r>
            <a:r>
              <a:rPr lang="sv-SE" sz="1000" dirty="0" err="1" smtClean="0"/>
              <a:t>boot</a:t>
            </a:r>
            <a:r>
              <a:rPr lang="sv-SE" sz="1000" dirty="0" smtClean="0"/>
              <a:t> penetration </a:t>
            </a:r>
            <a:r>
              <a:rPr lang="sv-SE" sz="1000" dirty="0" err="1" smtClean="0"/>
              <a:t>depth</a:t>
            </a:r>
            <a:endParaRPr lang="sv-SE" sz="1000" dirty="0"/>
          </a:p>
        </p:txBody>
      </p:sp>
      <p:sp>
        <p:nvSpPr>
          <p:cNvPr id="37" name="textruta 36">
            <a:extLst>
              <a:ext uri="{FF2B5EF4-FFF2-40B4-BE49-F238E27FC236}">
                <a16:creationId xmlns="" xmlns:a16="http://schemas.microsoft.com/office/drawing/2014/main" id="{B64AF4C0-94C2-E245-9FAE-F136F881B73A}"/>
              </a:ext>
            </a:extLst>
          </p:cNvPr>
          <p:cNvSpPr txBox="1"/>
          <p:nvPr/>
        </p:nvSpPr>
        <p:spPr>
          <a:xfrm>
            <a:off x="152680" y="6391839"/>
            <a:ext cx="2346249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Skidavtryck = </a:t>
            </a:r>
            <a:r>
              <a:rPr lang="sv-SE" sz="1000" dirty="0" err="1" smtClean="0"/>
              <a:t>ski</a:t>
            </a:r>
            <a:r>
              <a:rPr lang="sv-SE" sz="1000" dirty="0" smtClean="0"/>
              <a:t> penetration </a:t>
            </a:r>
            <a:r>
              <a:rPr lang="sv-SE" sz="1000" dirty="0" err="1" smtClean="0"/>
              <a:t>depth</a:t>
            </a:r>
            <a:endParaRPr lang="sv-SE" sz="1000" dirty="0"/>
          </a:p>
        </p:txBody>
      </p:sp>
    </p:spTree>
    <p:extLst>
      <p:ext uri="{BB962C8B-B14F-4D97-AF65-F5344CB8AC3E}">
        <p14:creationId xmlns:p14="http://schemas.microsoft.com/office/powerpoint/2010/main" val="221727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="" xmlns:a16="http://schemas.microsoft.com/office/drawing/2014/main" id="{55331610-5528-1D4C-8F25-B4274742F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7"/>
            <a:ext cx="12192000" cy="6856333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="" xmlns:a16="http://schemas.microsoft.com/office/drawing/2014/main" id="{FC444B02-03E5-B745-BC55-6D80D7B68670}"/>
              </a:ext>
            </a:extLst>
          </p:cNvPr>
          <p:cNvSpPr txBox="1"/>
          <p:nvPr/>
        </p:nvSpPr>
        <p:spPr>
          <a:xfrm>
            <a:off x="491236" y="951948"/>
            <a:ext cx="54928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Väder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="" xmlns:a16="http://schemas.microsoft.com/office/drawing/2014/main" id="{0F77C733-FC34-6942-B663-E76BDA409AC6}"/>
              </a:ext>
            </a:extLst>
          </p:cNvPr>
          <p:cNvSpPr txBox="1"/>
          <p:nvPr/>
        </p:nvSpPr>
        <p:spPr>
          <a:xfrm>
            <a:off x="154905" y="1198169"/>
            <a:ext cx="1016222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Nederbörd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="" xmlns:a16="http://schemas.microsoft.com/office/drawing/2014/main" id="{4807508B-1FC5-DB45-9DC3-F53470575842}"/>
              </a:ext>
            </a:extLst>
          </p:cNvPr>
          <p:cNvSpPr txBox="1"/>
          <p:nvPr/>
        </p:nvSpPr>
        <p:spPr>
          <a:xfrm>
            <a:off x="154905" y="1672600"/>
            <a:ext cx="1016222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Molnighet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="" xmlns:a16="http://schemas.microsoft.com/office/drawing/2014/main" id="{21997FE2-4F1C-2745-AB25-8F485A47DA99}"/>
              </a:ext>
            </a:extLst>
          </p:cNvPr>
          <p:cNvSpPr txBox="1"/>
          <p:nvPr/>
        </p:nvSpPr>
        <p:spPr>
          <a:xfrm>
            <a:off x="154905" y="1423370"/>
            <a:ext cx="1016222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Lufttemperatur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="" xmlns:a16="http://schemas.microsoft.com/office/drawing/2014/main" id="{AD00407A-A61F-9445-9658-E48A3765D54F}"/>
              </a:ext>
            </a:extLst>
          </p:cNvPr>
          <p:cNvSpPr txBox="1"/>
          <p:nvPr/>
        </p:nvSpPr>
        <p:spPr>
          <a:xfrm>
            <a:off x="154905" y="1894792"/>
            <a:ext cx="1016222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Vindhastighet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="" xmlns:a16="http://schemas.microsoft.com/office/drawing/2014/main" id="{6750BD37-DD57-C343-959F-F9296E9D16E4}"/>
              </a:ext>
            </a:extLst>
          </p:cNvPr>
          <p:cNvSpPr txBox="1"/>
          <p:nvPr/>
        </p:nvSpPr>
        <p:spPr>
          <a:xfrm>
            <a:off x="154905" y="2116984"/>
            <a:ext cx="1016222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Vindriktning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="" xmlns:a16="http://schemas.microsoft.com/office/drawing/2014/main" id="{BA3F0200-9D23-C042-8FBC-E6BCD60F6FAF}"/>
              </a:ext>
            </a:extLst>
          </p:cNvPr>
          <p:cNvSpPr txBox="1"/>
          <p:nvPr/>
        </p:nvSpPr>
        <p:spPr>
          <a:xfrm>
            <a:off x="154904" y="2339176"/>
            <a:ext cx="1647769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Snödrev</a:t>
            </a:r>
            <a:endParaRPr lang="sv-SE" sz="1000" dirty="0"/>
          </a:p>
        </p:txBody>
      </p:sp>
      <p:sp>
        <p:nvSpPr>
          <p:cNvPr id="13" name="textruta 12">
            <a:extLst>
              <a:ext uri="{FF2B5EF4-FFF2-40B4-BE49-F238E27FC236}">
                <a16:creationId xmlns="" xmlns:a16="http://schemas.microsoft.com/office/drawing/2014/main" id="{CC69FE87-51EB-384C-A142-897BF04D5E92}"/>
              </a:ext>
            </a:extLst>
          </p:cNvPr>
          <p:cNvSpPr txBox="1"/>
          <p:nvPr/>
        </p:nvSpPr>
        <p:spPr>
          <a:xfrm>
            <a:off x="154905" y="2640892"/>
            <a:ext cx="199971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Noteringar (beskrivning av terräng)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="" xmlns:a16="http://schemas.microsoft.com/office/drawing/2014/main" id="{C1BA1D13-7889-5E43-9D36-08785206E0AA}"/>
              </a:ext>
            </a:extLst>
          </p:cNvPr>
          <p:cNvSpPr txBox="1"/>
          <p:nvPr/>
        </p:nvSpPr>
        <p:spPr>
          <a:xfrm>
            <a:off x="4885423" y="4542764"/>
            <a:ext cx="1863081" cy="116955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Alternatives for ”molnighet”</a:t>
            </a:r>
          </a:p>
          <a:p>
            <a:r>
              <a:rPr lang="sv-SE" sz="1000" dirty="0" smtClean="0"/>
              <a:t>Klart</a:t>
            </a:r>
          </a:p>
          <a:p>
            <a:r>
              <a:rPr lang="sv-SE" sz="1000" dirty="0" smtClean="0"/>
              <a:t>Nästan klart &lt; 2/8</a:t>
            </a:r>
          </a:p>
          <a:p>
            <a:r>
              <a:rPr lang="sv-SE" sz="1000" dirty="0" smtClean="0"/>
              <a:t>Lite moln 3/8 till 4/8</a:t>
            </a:r>
          </a:p>
          <a:p>
            <a:r>
              <a:rPr lang="sv-SE" sz="1000" dirty="0" smtClean="0"/>
              <a:t>Mycket moln 4/8 till 7/8</a:t>
            </a:r>
          </a:p>
          <a:p>
            <a:r>
              <a:rPr lang="sv-SE" sz="1000" dirty="0" smtClean="0"/>
              <a:t>Mulet 8/8</a:t>
            </a:r>
            <a:endParaRPr lang="sv-SE" sz="1000" dirty="0"/>
          </a:p>
          <a:p>
            <a:r>
              <a:rPr lang="sv-SE" sz="1000" dirty="0" smtClean="0"/>
              <a:t>Dimma</a:t>
            </a:r>
            <a:endParaRPr lang="sv-SE" sz="1000" dirty="0"/>
          </a:p>
        </p:txBody>
      </p:sp>
      <p:sp>
        <p:nvSpPr>
          <p:cNvPr id="15" name="textruta 14">
            <a:extLst>
              <a:ext uri="{FF2B5EF4-FFF2-40B4-BE49-F238E27FC236}">
                <a16:creationId xmlns="" xmlns:a16="http://schemas.microsoft.com/office/drawing/2014/main" id="{8C743FBD-544D-D546-9DB0-A20B3168F2C8}"/>
              </a:ext>
            </a:extLst>
          </p:cNvPr>
          <p:cNvSpPr txBox="1"/>
          <p:nvPr/>
        </p:nvSpPr>
        <p:spPr>
          <a:xfrm>
            <a:off x="2444036" y="4167929"/>
            <a:ext cx="1863081" cy="22467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Alternatives for ”nederbörd”</a:t>
            </a:r>
          </a:p>
          <a:p>
            <a:r>
              <a:rPr lang="sv-SE" sz="1000" dirty="0" err="1" smtClean="0"/>
              <a:t>Nil</a:t>
            </a:r>
            <a:endParaRPr lang="sv-SE" sz="1000" dirty="0" smtClean="0"/>
          </a:p>
          <a:p>
            <a:r>
              <a:rPr lang="sv-SE" sz="1000" dirty="0" smtClean="0"/>
              <a:t>S-1 Spår av snö till 1cm/h</a:t>
            </a:r>
          </a:p>
          <a:p>
            <a:r>
              <a:rPr lang="sv-SE" sz="1000" dirty="0" smtClean="0"/>
              <a:t>S1 1cm/h</a:t>
            </a:r>
          </a:p>
          <a:p>
            <a:r>
              <a:rPr lang="sv-SE" sz="1000" dirty="0" smtClean="0"/>
              <a:t>S2 2cm/h</a:t>
            </a:r>
          </a:p>
          <a:p>
            <a:r>
              <a:rPr lang="sv-SE" sz="1000" dirty="0" smtClean="0"/>
              <a:t>S5 cm/h</a:t>
            </a:r>
          </a:p>
          <a:p>
            <a:r>
              <a:rPr lang="sv-SE" sz="1000" dirty="0" smtClean="0"/>
              <a:t>S10 10 cm/h</a:t>
            </a:r>
          </a:p>
          <a:p>
            <a:r>
              <a:rPr lang="sv-SE" sz="1000" dirty="0" smtClean="0"/>
              <a:t>Snöhagel eller </a:t>
            </a:r>
            <a:r>
              <a:rPr lang="sv-SE" sz="1000" dirty="0" err="1" smtClean="0"/>
              <a:t>ishagel</a:t>
            </a:r>
            <a:endParaRPr lang="sv-SE" sz="1000" dirty="0" smtClean="0"/>
          </a:p>
          <a:p>
            <a:r>
              <a:rPr lang="sv-SE" sz="1000" dirty="0" smtClean="0"/>
              <a:t>Snöblandat regn</a:t>
            </a:r>
          </a:p>
          <a:p>
            <a:r>
              <a:rPr lang="sv-SE" sz="1000" dirty="0" smtClean="0"/>
              <a:t>Underkylt regn</a:t>
            </a:r>
          </a:p>
          <a:p>
            <a:r>
              <a:rPr lang="sv-SE" sz="1000" dirty="0" smtClean="0"/>
              <a:t>Väldigt lätt regn - dimma</a:t>
            </a:r>
            <a:endParaRPr lang="sv-SE" sz="1000" dirty="0"/>
          </a:p>
          <a:p>
            <a:r>
              <a:rPr lang="sv-SE" sz="1000" dirty="0" smtClean="0"/>
              <a:t>Lätt regn &lt; 2.5 mm/h</a:t>
            </a:r>
          </a:p>
          <a:p>
            <a:r>
              <a:rPr lang="sv-SE" sz="1000" dirty="0" smtClean="0"/>
              <a:t>Måttligt regn &lt;7.5 mm/h</a:t>
            </a:r>
          </a:p>
          <a:p>
            <a:r>
              <a:rPr lang="sv-SE" sz="1000" dirty="0" smtClean="0"/>
              <a:t>Kraftigt regn &gt;7.5 mm/h</a:t>
            </a:r>
            <a:endParaRPr lang="sv-SE" sz="1000" dirty="0"/>
          </a:p>
        </p:txBody>
      </p:sp>
      <p:sp>
        <p:nvSpPr>
          <p:cNvPr id="16" name="textruta 15">
            <a:extLst>
              <a:ext uri="{FF2B5EF4-FFF2-40B4-BE49-F238E27FC236}">
                <a16:creationId xmlns="" xmlns:a16="http://schemas.microsoft.com/office/drawing/2014/main" id="{A67F88A9-14FF-8B4F-A118-B92159DAB615}"/>
              </a:ext>
            </a:extLst>
          </p:cNvPr>
          <p:cNvSpPr txBox="1"/>
          <p:nvPr/>
        </p:nvSpPr>
        <p:spPr>
          <a:xfrm>
            <a:off x="7176054" y="4533244"/>
            <a:ext cx="1863081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Alternatives for ”vindhastighet”</a:t>
            </a:r>
          </a:p>
          <a:p>
            <a:r>
              <a:rPr lang="sv-SE" sz="1000" dirty="0" smtClean="0"/>
              <a:t>C - Lugnt (0 m/s)</a:t>
            </a:r>
          </a:p>
          <a:p>
            <a:r>
              <a:rPr lang="sv-SE" sz="1000" dirty="0" smtClean="0"/>
              <a:t>L - Svag </a:t>
            </a:r>
            <a:r>
              <a:rPr lang="sv-SE" sz="1000" dirty="0"/>
              <a:t>vind (1-7 </a:t>
            </a:r>
            <a:r>
              <a:rPr lang="sv-SE" sz="1000" dirty="0" smtClean="0"/>
              <a:t>m/s)</a:t>
            </a:r>
          </a:p>
          <a:p>
            <a:r>
              <a:rPr lang="sv-SE" sz="1000" dirty="0" smtClean="0"/>
              <a:t>M - Måttlig vind (8-11 m/s)</a:t>
            </a:r>
            <a:endParaRPr lang="sv-SE" sz="1000" dirty="0"/>
          </a:p>
          <a:p>
            <a:r>
              <a:rPr lang="sv-SE" sz="1000" dirty="0" smtClean="0"/>
              <a:t>S - Hård vind (12-17 m/s)</a:t>
            </a:r>
          </a:p>
          <a:p>
            <a:r>
              <a:rPr lang="sv-SE" sz="1000" dirty="0" smtClean="0"/>
              <a:t>X – Extrem (&gt;17 m/s)</a:t>
            </a:r>
            <a:endParaRPr lang="sv-SE" sz="1000" dirty="0"/>
          </a:p>
        </p:txBody>
      </p:sp>
      <p:sp>
        <p:nvSpPr>
          <p:cNvPr id="17" name="textruta 16">
            <a:extLst>
              <a:ext uri="{FF2B5EF4-FFF2-40B4-BE49-F238E27FC236}">
                <a16:creationId xmlns="" xmlns:a16="http://schemas.microsoft.com/office/drawing/2014/main" id="{37A028F6-12E7-E94E-AFF9-DA33FA579203}"/>
              </a:ext>
            </a:extLst>
          </p:cNvPr>
          <p:cNvSpPr txBox="1"/>
          <p:nvPr/>
        </p:nvSpPr>
        <p:spPr>
          <a:xfrm>
            <a:off x="9267976" y="4542764"/>
            <a:ext cx="2142118" cy="8617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Under </a:t>
            </a:r>
            <a:r>
              <a:rPr lang="sv-SE" sz="1000" dirty="0" smtClean="0"/>
              <a:t>”snödrev”</a:t>
            </a:r>
            <a:endParaRPr lang="sv-SE" sz="1000" dirty="0" smtClean="0"/>
          </a:p>
          <a:p>
            <a:r>
              <a:rPr lang="sv-SE" sz="1000" dirty="0" smtClean="0"/>
              <a:t>Nyligen</a:t>
            </a:r>
          </a:p>
          <a:p>
            <a:r>
              <a:rPr lang="sv-SE" sz="1000" dirty="0" smtClean="0"/>
              <a:t>Ja</a:t>
            </a:r>
          </a:p>
          <a:p>
            <a:r>
              <a:rPr lang="sv-SE" sz="1000" dirty="0" smtClean="0"/>
              <a:t>Nej</a:t>
            </a:r>
          </a:p>
          <a:p>
            <a:endParaRPr lang="sv-SE" sz="1000" dirty="0"/>
          </a:p>
        </p:txBody>
      </p:sp>
      <p:sp>
        <p:nvSpPr>
          <p:cNvPr id="18" name="textruta 17">
            <a:extLst>
              <a:ext uri="{FF2B5EF4-FFF2-40B4-BE49-F238E27FC236}">
                <a16:creationId xmlns="" xmlns:a16="http://schemas.microsoft.com/office/drawing/2014/main" id="{CC69FE87-51EB-384C-A142-897BF04D5E92}"/>
              </a:ext>
            </a:extLst>
          </p:cNvPr>
          <p:cNvSpPr txBox="1"/>
          <p:nvPr/>
        </p:nvSpPr>
        <p:spPr>
          <a:xfrm>
            <a:off x="8861179" y="1769789"/>
            <a:ext cx="2427186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err="1" smtClean="0"/>
              <a:t>Whumph</a:t>
            </a:r>
            <a:r>
              <a:rPr lang="sv-SE" sz="1000" dirty="0" smtClean="0"/>
              <a:t>, utbredda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err="1" smtClean="0"/>
              <a:t>Whumph</a:t>
            </a:r>
            <a:r>
              <a:rPr lang="sv-SE" sz="1000" dirty="0" smtClean="0"/>
              <a:t>, lokalt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smtClean="0"/>
              <a:t>Sprickbildningar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smtClean="0"/>
              <a:t>Färska laviner på liknande sluttningar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smtClean="0"/>
              <a:t>Färska laviner på annorlunda sluttningar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smtClean="0"/>
              <a:t>Instabiliteten ökar snabbt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smtClean="0"/>
              <a:t>Skidspår på sluttning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smtClean="0"/>
              <a:t>Vi åkte skidor på sluttningen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smtClean="0"/>
              <a:t>Skoterspår på sluttningen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smtClean="0"/>
              <a:t>Vi åkte skoter på sluttningen</a:t>
            </a:r>
            <a:endParaRPr lang="sv-SE" sz="1000" dirty="0"/>
          </a:p>
        </p:txBody>
      </p:sp>
      <p:sp>
        <p:nvSpPr>
          <p:cNvPr id="19" name="textruta 18">
            <a:extLst>
              <a:ext uri="{FF2B5EF4-FFF2-40B4-BE49-F238E27FC236}">
                <a16:creationId xmlns="" xmlns:a16="http://schemas.microsoft.com/office/drawing/2014/main" id="{6750BD37-DD57-C343-959F-F9296E9D16E4}"/>
              </a:ext>
            </a:extLst>
          </p:cNvPr>
          <p:cNvSpPr txBox="1"/>
          <p:nvPr/>
        </p:nvSpPr>
        <p:spPr>
          <a:xfrm>
            <a:off x="6586185" y="1177149"/>
            <a:ext cx="685472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Stabilitet</a:t>
            </a:r>
            <a:endParaRPr lang="sv-SE" sz="1000" dirty="0"/>
          </a:p>
        </p:txBody>
      </p:sp>
      <p:sp>
        <p:nvSpPr>
          <p:cNvPr id="20" name="textruta 19">
            <a:extLst>
              <a:ext uri="{FF2B5EF4-FFF2-40B4-BE49-F238E27FC236}">
                <a16:creationId xmlns="" xmlns:a16="http://schemas.microsoft.com/office/drawing/2014/main" id="{6750BD37-DD57-C343-959F-F9296E9D16E4}"/>
              </a:ext>
            </a:extLst>
          </p:cNvPr>
          <p:cNvSpPr txBox="1"/>
          <p:nvPr/>
        </p:nvSpPr>
        <p:spPr>
          <a:xfrm>
            <a:off x="6586184" y="1444390"/>
            <a:ext cx="1983049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Stabilitet på liknande sluttningar</a:t>
            </a:r>
            <a:endParaRPr lang="sv-SE" sz="1000" dirty="0"/>
          </a:p>
        </p:txBody>
      </p:sp>
      <p:sp>
        <p:nvSpPr>
          <p:cNvPr id="21" name="textruta 20">
            <a:extLst>
              <a:ext uri="{FF2B5EF4-FFF2-40B4-BE49-F238E27FC236}">
                <a16:creationId xmlns="" xmlns:a16="http://schemas.microsoft.com/office/drawing/2014/main" id="{CC69FE87-51EB-384C-A142-897BF04D5E92}"/>
              </a:ext>
            </a:extLst>
          </p:cNvPr>
          <p:cNvSpPr txBox="1"/>
          <p:nvPr/>
        </p:nvSpPr>
        <p:spPr>
          <a:xfrm>
            <a:off x="8861179" y="1054038"/>
            <a:ext cx="2346752" cy="5539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For </a:t>
            </a:r>
            <a:r>
              <a:rPr lang="sv-SE" sz="1000" dirty="0" err="1" smtClean="0"/>
              <a:t>stability</a:t>
            </a:r>
            <a:r>
              <a:rPr lang="sv-SE" sz="1000" dirty="0" smtClean="0"/>
              <a:t> rating </a:t>
            </a:r>
            <a:r>
              <a:rPr lang="sv-SE" sz="1000" dirty="0" err="1" smtClean="0"/>
              <a:t>you</a:t>
            </a:r>
            <a:r>
              <a:rPr lang="sv-SE" sz="1000" dirty="0" smtClean="0"/>
              <a:t> </a:t>
            </a:r>
            <a:r>
              <a:rPr lang="sv-SE" sz="1000" dirty="0" err="1" smtClean="0"/>
              <a:t>can</a:t>
            </a:r>
            <a:r>
              <a:rPr lang="sv-SE" sz="1000" dirty="0" smtClean="0"/>
              <a:t> </a:t>
            </a:r>
            <a:r>
              <a:rPr lang="sv-SE" sz="1000" dirty="0" err="1" smtClean="0"/>
              <a:t>use</a:t>
            </a:r>
            <a:r>
              <a:rPr lang="sv-SE" sz="1000" dirty="0" smtClean="0"/>
              <a:t> the </a:t>
            </a:r>
            <a:r>
              <a:rPr lang="sv-SE" sz="1000" dirty="0" err="1" smtClean="0"/>
              <a:t>english</a:t>
            </a:r>
            <a:r>
              <a:rPr lang="sv-SE" sz="1000" dirty="0" smtClean="0"/>
              <a:t> </a:t>
            </a:r>
            <a:r>
              <a:rPr lang="sv-SE" sz="1000" dirty="0" err="1" smtClean="0"/>
              <a:t>words</a:t>
            </a:r>
            <a:r>
              <a:rPr lang="sv-SE" sz="1000" dirty="0" smtClean="0"/>
              <a:t> </a:t>
            </a:r>
            <a:r>
              <a:rPr lang="sv-SE" sz="1000" dirty="0" err="1" smtClean="0"/>
              <a:t>because</a:t>
            </a:r>
            <a:r>
              <a:rPr lang="sv-SE" sz="1000" dirty="0" smtClean="0"/>
              <a:t> </a:t>
            </a:r>
            <a:r>
              <a:rPr lang="sv-SE" sz="1000" dirty="0" err="1" smtClean="0"/>
              <a:t>we´ve</a:t>
            </a:r>
            <a:r>
              <a:rPr lang="sv-SE" sz="1000" dirty="0" smtClean="0"/>
              <a:t> </a:t>
            </a:r>
            <a:r>
              <a:rPr lang="sv-SE" sz="1000" dirty="0" err="1" smtClean="0"/>
              <a:t>stopped</a:t>
            </a:r>
            <a:r>
              <a:rPr lang="sv-SE" sz="1000" dirty="0" smtClean="0"/>
              <a:t> </a:t>
            </a:r>
            <a:r>
              <a:rPr lang="sv-SE" sz="1000" dirty="0" err="1" smtClean="0"/>
              <a:t>communicating</a:t>
            </a:r>
            <a:r>
              <a:rPr lang="sv-SE" sz="1000" dirty="0" smtClean="0"/>
              <a:t> </a:t>
            </a:r>
            <a:r>
              <a:rPr lang="sv-SE" sz="1000" dirty="0" err="1" smtClean="0"/>
              <a:t>stability</a:t>
            </a:r>
            <a:r>
              <a:rPr lang="sv-SE" sz="1000" dirty="0" smtClean="0"/>
              <a:t> in </a:t>
            </a:r>
            <a:r>
              <a:rPr lang="sv-SE" sz="1000" dirty="0" err="1" smtClean="0"/>
              <a:t>sweden</a:t>
            </a:r>
            <a:r>
              <a:rPr lang="sv-SE" sz="1000" dirty="0" smtClean="0"/>
              <a:t>!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="" xmlns:a16="http://schemas.microsoft.com/office/drawing/2014/main" id="{49BC5796-8315-4B41-8E83-A6D43672CF0E}"/>
              </a:ext>
            </a:extLst>
          </p:cNvPr>
          <p:cNvSpPr txBox="1"/>
          <p:nvPr/>
        </p:nvSpPr>
        <p:spPr>
          <a:xfrm>
            <a:off x="62285" y="3880235"/>
            <a:ext cx="2217683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Spara och förhandsgranska snöprofil</a:t>
            </a:r>
          </a:p>
        </p:txBody>
      </p:sp>
      <p:sp>
        <p:nvSpPr>
          <p:cNvPr id="23" name="textruta 22">
            <a:extLst>
              <a:ext uri="{FF2B5EF4-FFF2-40B4-BE49-F238E27FC236}">
                <a16:creationId xmlns="" xmlns:a16="http://schemas.microsoft.com/office/drawing/2014/main" id="{49BC5796-8315-4B41-8E83-A6D43672CF0E}"/>
              </a:ext>
            </a:extLst>
          </p:cNvPr>
          <p:cNvSpPr txBox="1"/>
          <p:nvPr/>
        </p:nvSpPr>
        <p:spPr>
          <a:xfrm>
            <a:off x="62285" y="4160474"/>
            <a:ext cx="508111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Språk</a:t>
            </a:r>
            <a:endParaRPr lang="sv-SE" sz="1000" dirty="0"/>
          </a:p>
        </p:txBody>
      </p:sp>
      <p:sp>
        <p:nvSpPr>
          <p:cNvPr id="24" name="textruta 23">
            <a:extLst>
              <a:ext uri="{FF2B5EF4-FFF2-40B4-BE49-F238E27FC236}">
                <a16:creationId xmlns="" xmlns:a16="http://schemas.microsoft.com/office/drawing/2014/main" id="{49BC5796-8315-4B41-8E83-A6D43672CF0E}"/>
              </a:ext>
            </a:extLst>
          </p:cNvPr>
          <p:cNvSpPr txBox="1"/>
          <p:nvPr/>
        </p:nvSpPr>
        <p:spPr>
          <a:xfrm>
            <a:off x="2142286" y="2137897"/>
            <a:ext cx="298343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err="1" smtClean="0"/>
              <a:t>Wind</a:t>
            </a:r>
            <a:r>
              <a:rPr lang="sv-SE" sz="1000" dirty="0" smtClean="0"/>
              <a:t> </a:t>
            </a:r>
            <a:r>
              <a:rPr lang="sv-SE" sz="1000" dirty="0" err="1" smtClean="0"/>
              <a:t>directions</a:t>
            </a:r>
            <a:r>
              <a:rPr lang="sv-SE" sz="1000" dirty="0" smtClean="0"/>
              <a:t> same abbreviations as in English!</a:t>
            </a:r>
            <a:endParaRPr lang="sv-SE" sz="1000" dirty="0"/>
          </a:p>
        </p:txBody>
      </p:sp>
    </p:spTree>
    <p:extLst>
      <p:ext uri="{BB962C8B-B14F-4D97-AF65-F5344CB8AC3E}">
        <p14:creationId xmlns:p14="http://schemas.microsoft.com/office/powerpoint/2010/main" val="288728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" y="0"/>
            <a:ext cx="12192000" cy="6856332"/>
          </a:xfrm>
          <a:prstGeom prst="rect">
            <a:avLst/>
          </a:prstGeom>
        </p:spPr>
      </p:pic>
      <p:sp>
        <p:nvSpPr>
          <p:cNvPr id="3" name="textruta 2">
            <a:extLst>
              <a:ext uri="{FF2B5EF4-FFF2-40B4-BE49-F238E27FC236}">
                <a16:creationId xmlns="" xmlns:a16="http://schemas.microsoft.com/office/drawing/2014/main" id="{49BC5796-8315-4B41-8E83-A6D43672CF0E}"/>
              </a:ext>
            </a:extLst>
          </p:cNvPr>
          <p:cNvSpPr txBox="1"/>
          <p:nvPr/>
        </p:nvSpPr>
        <p:spPr>
          <a:xfrm>
            <a:off x="811222" y="727732"/>
            <a:ext cx="53860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Lager</a:t>
            </a:r>
            <a:endParaRPr lang="sv-SE" sz="1000" dirty="0"/>
          </a:p>
        </p:txBody>
      </p:sp>
      <p:sp>
        <p:nvSpPr>
          <p:cNvPr id="4" name="textruta 3">
            <a:extLst>
              <a:ext uri="{FF2B5EF4-FFF2-40B4-BE49-F238E27FC236}">
                <a16:creationId xmlns="" xmlns:a16="http://schemas.microsoft.com/office/drawing/2014/main" id="{AF0E255D-82DA-8248-BF03-57DB74796CBF}"/>
              </a:ext>
            </a:extLst>
          </p:cNvPr>
          <p:cNvSpPr txBox="1"/>
          <p:nvPr/>
        </p:nvSpPr>
        <p:spPr>
          <a:xfrm>
            <a:off x="1016800" y="384570"/>
            <a:ext cx="200993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/>
              <a:t>Skapa </a:t>
            </a:r>
            <a:r>
              <a:rPr lang="sv-SE" sz="1000" smtClean="0"/>
              <a:t>snöprofil</a:t>
            </a:r>
            <a:endParaRPr lang="sv-SE" sz="1000" dirty="0"/>
          </a:p>
        </p:txBody>
      </p:sp>
      <p:sp>
        <p:nvSpPr>
          <p:cNvPr id="5" name="textruta 4">
            <a:extLst>
              <a:ext uri="{FF2B5EF4-FFF2-40B4-BE49-F238E27FC236}">
                <a16:creationId xmlns="" xmlns:a16="http://schemas.microsoft.com/office/drawing/2014/main" id="{49BC5796-8315-4B41-8E83-A6D43672CF0E}"/>
              </a:ext>
            </a:extLst>
          </p:cNvPr>
          <p:cNvSpPr txBox="1"/>
          <p:nvPr/>
        </p:nvSpPr>
        <p:spPr>
          <a:xfrm>
            <a:off x="1451764" y="1135628"/>
            <a:ext cx="114000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Temperatur</a:t>
            </a:r>
            <a:endParaRPr lang="sv-SE" sz="1000" dirty="0"/>
          </a:p>
        </p:txBody>
      </p:sp>
      <p:sp>
        <p:nvSpPr>
          <p:cNvPr id="6" name="textruta 5">
            <a:extLst>
              <a:ext uri="{FF2B5EF4-FFF2-40B4-BE49-F238E27FC236}">
                <a16:creationId xmlns="" xmlns:a16="http://schemas.microsoft.com/office/drawing/2014/main" id="{49BC5796-8315-4B41-8E83-A6D43672CF0E}"/>
              </a:ext>
            </a:extLst>
          </p:cNvPr>
          <p:cNvSpPr txBox="1"/>
          <p:nvPr/>
        </p:nvSpPr>
        <p:spPr>
          <a:xfrm>
            <a:off x="1752463" y="6576894"/>
            <a:ext cx="92106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Hårdhet</a:t>
            </a:r>
            <a:endParaRPr lang="sv-SE" sz="1000" dirty="0"/>
          </a:p>
        </p:txBody>
      </p:sp>
      <p:sp>
        <p:nvSpPr>
          <p:cNvPr id="7" name="textruta 6">
            <a:extLst>
              <a:ext uri="{FF2B5EF4-FFF2-40B4-BE49-F238E27FC236}">
                <a16:creationId xmlns="" xmlns:a16="http://schemas.microsoft.com/office/drawing/2014/main" id="{49BC5796-8315-4B41-8E83-A6D43672CF0E}"/>
              </a:ext>
            </a:extLst>
          </p:cNvPr>
          <p:cNvSpPr txBox="1"/>
          <p:nvPr/>
        </p:nvSpPr>
        <p:spPr>
          <a:xfrm>
            <a:off x="17418" y="4058760"/>
            <a:ext cx="53860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Djup</a:t>
            </a:r>
            <a:endParaRPr lang="sv-SE" sz="1000" dirty="0"/>
          </a:p>
        </p:txBody>
      </p:sp>
      <p:sp>
        <p:nvSpPr>
          <p:cNvPr id="8" name="textruta 7">
            <a:extLst>
              <a:ext uri="{FF2B5EF4-FFF2-40B4-BE49-F238E27FC236}">
                <a16:creationId xmlns="" xmlns:a16="http://schemas.microsoft.com/office/drawing/2014/main" id="{49BC5796-8315-4B41-8E83-A6D43672CF0E}"/>
              </a:ext>
            </a:extLst>
          </p:cNvPr>
          <p:cNvSpPr txBox="1"/>
          <p:nvPr/>
        </p:nvSpPr>
        <p:spPr>
          <a:xfrm>
            <a:off x="3997235" y="1135628"/>
            <a:ext cx="753292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Kristalltyp</a:t>
            </a:r>
            <a:endParaRPr lang="sv-SE" sz="1000" dirty="0"/>
          </a:p>
        </p:txBody>
      </p:sp>
      <p:sp>
        <p:nvSpPr>
          <p:cNvPr id="9" name="textruta 8">
            <a:extLst>
              <a:ext uri="{FF2B5EF4-FFF2-40B4-BE49-F238E27FC236}">
                <a16:creationId xmlns="" xmlns:a16="http://schemas.microsoft.com/office/drawing/2014/main" id="{49BC5796-8315-4B41-8E83-A6D43672CF0E}"/>
              </a:ext>
            </a:extLst>
          </p:cNvPr>
          <p:cNvSpPr txBox="1"/>
          <p:nvPr/>
        </p:nvSpPr>
        <p:spPr>
          <a:xfrm>
            <a:off x="4838937" y="1135627"/>
            <a:ext cx="75196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Storlek</a:t>
            </a:r>
          </a:p>
          <a:p>
            <a:r>
              <a:rPr lang="sv-SE" sz="1000" dirty="0" smtClean="0"/>
              <a:t>(mm)</a:t>
            </a:r>
            <a:endParaRPr lang="sv-SE" sz="1000" dirty="0"/>
          </a:p>
        </p:txBody>
      </p:sp>
      <p:sp>
        <p:nvSpPr>
          <p:cNvPr id="10" name="textruta 9">
            <a:extLst>
              <a:ext uri="{FF2B5EF4-FFF2-40B4-BE49-F238E27FC236}">
                <a16:creationId xmlns="" xmlns:a16="http://schemas.microsoft.com/office/drawing/2014/main" id="{49BC5796-8315-4B41-8E83-A6D43672CF0E}"/>
              </a:ext>
            </a:extLst>
          </p:cNvPr>
          <p:cNvSpPr txBox="1"/>
          <p:nvPr/>
        </p:nvSpPr>
        <p:spPr>
          <a:xfrm>
            <a:off x="5617383" y="1135627"/>
            <a:ext cx="114046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Stabilitetstest</a:t>
            </a:r>
            <a:endParaRPr lang="sv-SE" sz="1000" dirty="0"/>
          </a:p>
        </p:txBody>
      </p:sp>
      <p:sp>
        <p:nvSpPr>
          <p:cNvPr id="11" name="textruta 10">
            <a:extLst>
              <a:ext uri="{FF2B5EF4-FFF2-40B4-BE49-F238E27FC236}">
                <a16:creationId xmlns="" xmlns:a16="http://schemas.microsoft.com/office/drawing/2014/main" id="{49BC5796-8315-4B41-8E83-A6D43672CF0E}"/>
              </a:ext>
            </a:extLst>
          </p:cNvPr>
          <p:cNvSpPr txBox="1"/>
          <p:nvPr/>
        </p:nvSpPr>
        <p:spPr>
          <a:xfrm>
            <a:off x="8570560" y="635712"/>
            <a:ext cx="2217683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Spara och förhandsgranska snöprofil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10841252" y="635712"/>
            <a:ext cx="1228069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/>
              <a:t>Radera snöprofil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9325299" y="970054"/>
            <a:ext cx="1228069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err="1" smtClean="0"/>
              <a:t>Ytkristall</a:t>
            </a:r>
            <a:endParaRPr lang="sv-SE" sz="1000" dirty="0"/>
          </a:p>
        </p:txBody>
      </p:sp>
      <p:sp>
        <p:nvSpPr>
          <p:cNvPr id="14" name="textruta 13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9325298" y="1236588"/>
            <a:ext cx="1228069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Storlek </a:t>
            </a:r>
            <a:r>
              <a:rPr lang="sv-SE" sz="1000" dirty="0" err="1" smtClean="0"/>
              <a:t>y</a:t>
            </a:r>
            <a:r>
              <a:rPr lang="sv-SE" sz="1000" dirty="0" err="1" smtClean="0"/>
              <a:t>tkristall</a:t>
            </a:r>
            <a:endParaRPr lang="sv-SE" sz="1000" dirty="0"/>
          </a:p>
        </p:txBody>
      </p:sp>
      <p:sp>
        <p:nvSpPr>
          <p:cNvPr id="15" name="textruta 14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9939333" y="1500901"/>
            <a:ext cx="473089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Lager</a:t>
            </a:r>
            <a:endParaRPr lang="sv-SE" sz="1000" dirty="0"/>
          </a:p>
        </p:txBody>
      </p:sp>
      <p:sp>
        <p:nvSpPr>
          <p:cNvPr id="16" name="textruta 15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9560174" y="1760640"/>
            <a:ext cx="73335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Nytt lager</a:t>
            </a:r>
            <a:endParaRPr lang="sv-SE" sz="1000" dirty="0"/>
          </a:p>
        </p:txBody>
      </p:sp>
      <p:sp>
        <p:nvSpPr>
          <p:cNvPr id="17" name="textruta 16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9471833" y="2006861"/>
            <a:ext cx="704044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Övre djup</a:t>
            </a:r>
            <a:endParaRPr lang="sv-SE" sz="1000" dirty="0"/>
          </a:p>
        </p:txBody>
      </p:sp>
      <p:sp>
        <p:nvSpPr>
          <p:cNvPr id="18" name="textruta 17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10462123" y="1883750"/>
            <a:ext cx="794062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Nedre djup</a:t>
            </a:r>
            <a:endParaRPr lang="sv-SE" sz="1000" dirty="0"/>
          </a:p>
        </p:txBody>
      </p:sp>
      <p:sp>
        <p:nvSpPr>
          <p:cNvPr id="19" name="textruta 18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9403675" y="2297993"/>
            <a:ext cx="100874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Hårdhet 1</a:t>
            </a:r>
            <a:endParaRPr lang="sv-SE" sz="1000" dirty="0"/>
          </a:p>
        </p:txBody>
      </p:sp>
      <p:sp>
        <p:nvSpPr>
          <p:cNvPr id="20" name="textruta 19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10462123" y="2291201"/>
            <a:ext cx="100874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Hårdhet 2</a:t>
            </a:r>
            <a:endParaRPr lang="sv-SE" sz="1000" dirty="0"/>
          </a:p>
        </p:txBody>
      </p:sp>
      <p:sp>
        <p:nvSpPr>
          <p:cNvPr id="21" name="textruta 20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9488331" y="2777134"/>
            <a:ext cx="1580263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Klicka för kristalltyp</a:t>
            </a:r>
            <a:endParaRPr lang="sv-SE" sz="1000" dirty="0"/>
          </a:p>
        </p:txBody>
      </p:sp>
      <p:sp>
        <p:nvSpPr>
          <p:cNvPr id="22" name="textruta 21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5942018" y="3305055"/>
            <a:ext cx="1982782" cy="209288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For </a:t>
            </a:r>
            <a:r>
              <a:rPr lang="sv-SE" sz="1000" dirty="0" err="1" smtClean="0"/>
              <a:t>both</a:t>
            </a:r>
            <a:r>
              <a:rPr lang="sv-SE" sz="1000" dirty="0" smtClean="0"/>
              <a:t> </a:t>
            </a:r>
            <a:r>
              <a:rPr lang="sv-SE" sz="1000" dirty="0" err="1" smtClean="0"/>
              <a:t>surface</a:t>
            </a:r>
            <a:r>
              <a:rPr lang="sv-SE" sz="1000" dirty="0" smtClean="0"/>
              <a:t> grain </a:t>
            </a:r>
            <a:r>
              <a:rPr lang="sv-SE" sz="1000" dirty="0" err="1" smtClean="0"/>
              <a:t>type</a:t>
            </a:r>
            <a:r>
              <a:rPr lang="sv-SE" sz="1000" dirty="0" smtClean="0"/>
              <a:t> and grain </a:t>
            </a:r>
            <a:r>
              <a:rPr lang="sv-SE" sz="1000" dirty="0" err="1" smtClean="0"/>
              <a:t>type</a:t>
            </a:r>
            <a:r>
              <a:rPr lang="sv-SE" sz="1000" dirty="0" smtClean="0"/>
              <a:t> and </a:t>
            </a:r>
            <a:r>
              <a:rPr lang="sv-SE" sz="1000" dirty="0" err="1" smtClean="0"/>
              <a:t>secondary</a:t>
            </a:r>
            <a:r>
              <a:rPr lang="sv-SE" sz="1000" dirty="0" smtClean="0"/>
              <a:t> grain </a:t>
            </a:r>
            <a:r>
              <a:rPr lang="sv-SE" sz="1000" dirty="0" err="1" smtClean="0"/>
              <a:t>type</a:t>
            </a:r>
            <a:r>
              <a:rPr lang="sv-SE" sz="1000" dirty="0" smtClean="0"/>
              <a:t> as </a:t>
            </a:r>
            <a:r>
              <a:rPr lang="sv-SE" sz="1000" dirty="0" err="1" smtClean="0"/>
              <a:t>follows</a:t>
            </a:r>
            <a:r>
              <a:rPr lang="sv-SE" sz="1000" dirty="0" smtClean="0"/>
              <a:t>:</a:t>
            </a:r>
          </a:p>
          <a:p>
            <a:r>
              <a:rPr lang="sv-SE" sz="1000" dirty="0" smtClean="0"/>
              <a:t>Nysnö</a:t>
            </a:r>
          </a:p>
          <a:p>
            <a:r>
              <a:rPr lang="sv-SE" sz="1000" dirty="0" smtClean="0"/>
              <a:t>Fragmenterade partiklar</a:t>
            </a:r>
          </a:p>
          <a:p>
            <a:r>
              <a:rPr lang="sv-SE" sz="1000" dirty="0" smtClean="0"/>
              <a:t>Runda korn</a:t>
            </a:r>
          </a:p>
          <a:p>
            <a:r>
              <a:rPr lang="sv-SE" sz="1000" dirty="0" smtClean="0"/>
              <a:t>Facetterade kristaller</a:t>
            </a:r>
          </a:p>
          <a:p>
            <a:r>
              <a:rPr lang="sv-SE" sz="1000" dirty="0" smtClean="0"/>
              <a:t>Bägarkristaller</a:t>
            </a:r>
          </a:p>
          <a:p>
            <a:r>
              <a:rPr lang="sv-SE" sz="1000" dirty="0" smtClean="0"/>
              <a:t>Rimfrost</a:t>
            </a:r>
          </a:p>
          <a:p>
            <a:r>
              <a:rPr lang="sv-SE" sz="1000" dirty="0" smtClean="0"/>
              <a:t>Is</a:t>
            </a:r>
          </a:p>
          <a:p>
            <a:r>
              <a:rPr lang="sv-SE" sz="1000" dirty="0" smtClean="0"/>
              <a:t>Smältpåverkade kristaller</a:t>
            </a:r>
          </a:p>
          <a:p>
            <a:r>
              <a:rPr lang="sv-SE" sz="1000" dirty="0" smtClean="0"/>
              <a:t>Snökanonsnö</a:t>
            </a:r>
          </a:p>
          <a:p>
            <a:r>
              <a:rPr lang="sv-SE" sz="1000" dirty="0" smtClean="0"/>
              <a:t>Ingen (</a:t>
            </a:r>
            <a:r>
              <a:rPr lang="sv-SE" sz="1000" dirty="0" err="1" smtClean="0"/>
              <a:t>means</a:t>
            </a:r>
            <a:r>
              <a:rPr lang="sv-SE" sz="1000" dirty="0" smtClean="0"/>
              <a:t> </a:t>
            </a:r>
            <a:r>
              <a:rPr lang="sv-SE" sz="1000" dirty="0" err="1" smtClean="0"/>
              <a:t>none</a:t>
            </a:r>
            <a:r>
              <a:rPr lang="sv-SE" sz="1000" dirty="0" smtClean="0"/>
              <a:t>)</a:t>
            </a:r>
          </a:p>
        </p:txBody>
      </p:sp>
      <p:sp>
        <p:nvSpPr>
          <p:cNvPr id="23" name="textruta 22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9679401" y="3436459"/>
            <a:ext cx="1580263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Sekundär kristalltyp</a:t>
            </a:r>
            <a:endParaRPr lang="sv-SE" sz="1000" dirty="0"/>
          </a:p>
        </p:txBody>
      </p:sp>
      <p:sp>
        <p:nvSpPr>
          <p:cNvPr id="24" name="textruta 23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9403675" y="3036873"/>
            <a:ext cx="1299159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Kristallstorlek, medel</a:t>
            </a:r>
            <a:endParaRPr lang="sv-SE" sz="1000" dirty="0"/>
          </a:p>
        </p:txBody>
      </p:sp>
      <p:sp>
        <p:nvSpPr>
          <p:cNvPr id="25" name="textruta 24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10770162" y="3038809"/>
            <a:ext cx="1299159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Kristallstorlek, max</a:t>
            </a:r>
            <a:endParaRPr lang="sv-SE" sz="1000" dirty="0"/>
          </a:p>
        </p:txBody>
      </p:sp>
      <p:sp>
        <p:nvSpPr>
          <p:cNvPr id="26" name="textruta 25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9462205" y="3690786"/>
            <a:ext cx="1580263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Sekundär kristallstorlek</a:t>
            </a:r>
            <a:endParaRPr lang="sv-SE" sz="1000" dirty="0"/>
          </a:p>
        </p:txBody>
      </p:sp>
      <p:sp>
        <p:nvSpPr>
          <p:cNvPr id="27" name="textruta 26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9477359" y="4181870"/>
            <a:ext cx="69851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Densitet</a:t>
            </a:r>
            <a:endParaRPr lang="sv-SE" sz="1000" dirty="0"/>
          </a:p>
        </p:txBody>
      </p:sp>
      <p:sp>
        <p:nvSpPr>
          <p:cNvPr id="28" name="textruta 27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9477359" y="4461699"/>
            <a:ext cx="1580263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Vatteninnehåll</a:t>
            </a:r>
            <a:endParaRPr lang="sv-SE" sz="1000" dirty="0"/>
          </a:p>
        </p:txBody>
      </p:sp>
      <p:sp>
        <p:nvSpPr>
          <p:cNvPr id="29" name="textruta 28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4187417" y="5091786"/>
            <a:ext cx="1580263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For ”vatteninnehåll”</a:t>
            </a:r>
          </a:p>
          <a:p>
            <a:r>
              <a:rPr lang="sv-SE" sz="1000" dirty="0" smtClean="0"/>
              <a:t>Torr</a:t>
            </a:r>
          </a:p>
          <a:p>
            <a:r>
              <a:rPr lang="sv-SE" sz="1000" dirty="0" smtClean="0"/>
              <a:t>Torr till fuktig</a:t>
            </a:r>
          </a:p>
          <a:p>
            <a:r>
              <a:rPr lang="sv-SE" sz="1000" dirty="0" smtClean="0"/>
              <a:t>Fuktig</a:t>
            </a:r>
          </a:p>
          <a:p>
            <a:r>
              <a:rPr lang="sv-SE" sz="1000" dirty="0" smtClean="0"/>
              <a:t>Fuktig till blöt</a:t>
            </a:r>
          </a:p>
          <a:p>
            <a:r>
              <a:rPr lang="sv-SE" sz="1000" dirty="0" smtClean="0"/>
              <a:t>Blöt</a:t>
            </a:r>
          </a:p>
          <a:p>
            <a:r>
              <a:rPr lang="sv-SE" sz="1000" dirty="0" smtClean="0"/>
              <a:t>Mycket blöt</a:t>
            </a:r>
          </a:p>
          <a:p>
            <a:r>
              <a:rPr lang="sv-SE" sz="1000" dirty="0" smtClean="0"/>
              <a:t>Mycket blöt till </a:t>
            </a:r>
            <a:r>
              <a:rPr lang="sv-SE" sz="1000" dirty="0" err="1" smtClean="0"/>
              <a:t>slush</a:t>
            </a:r>
            <a:endParaRPr lang="sv-SE" sz="1000" dirty="0" smtClean="0"/>
          </a:p>
          <a:p>
            <a:r>
              <a:rPr lang="sv-SE" sz="1000" dirty="0" err="1" smtClean="0"/>
              <a:t>Slush</a:t>
            </a:r>
            <a:endParaRPr lang="sv-SE" sz="1000" dirty="0" smtClean="0"/>
          </a:p>
        </p:txBody>
      </p:sp>
      <p:sp>
        <p:nvSpPr>
          <p:cNvPr id="30" name="textruta 29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9458681" y="4952712"/>
            <a:ext cx="109468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Kommentarer</a:t>
            </a:r>
            <a:endParaRPr lang="sv-SE" sz="1000" dirty="0"/>
          </a:p>
        </p:txBody>
      </p:sp>
      <p:sp>
        <p:nvSpPr>
          <p:cNvPr id="31" name="textruta 30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9679400" y="5290398"/>
            <a:ext cx="253001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Det här är det mest </a:t>
            </a:r>
            <a:r>
              <a:rPr lang="sv-SE" sz="1000" dirty="0" err="1" smtClean="0"/>
              <a:t>orosväckande</a:t>
            </a:r>
            <a:r>
              <a:rPr lang="sv-SE" sz="1000" dirty="0" smtClean="0"/>
              <a:t> lagret</a:t>
            </a:r>
            <a:endParaRPr lang="sv-SE" sz="1000" dirty="0"/>
          </a:p>
        </p:txBody>
      </p:sp>
      <p:sp>
        <p:nvSpPr>
          <p:cNvPr id="32" name="textruta 31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9545886" y="5564937"/>
            <a:ext cx="1007481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Lägg till lager</a:t>
            </a:r>
            <a:endParaRPr lang="sv-SE" sz="1000" dirty="0"/>
          </a:p>
        </p:txBody>
      </p:sp>
      <p:sp>
        <p:nvSpPr>
          <p:cNvPr id="33" name="textruta 32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9017508" y="5812984"/>
            <a:ext cx="772334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0 cm på</a:t>
            </a:r>
            <a:endParaRPr lang="sv-SE" sz="1000" dirty="0"/>
          </a:p>
        </p:txBody>
      </p:sp>
      <p:sp>
        <p:nvSpPr>
          <p:cNvPr id="34" name="textruta 33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9841129" y="5777069"/>
            <a:ext cx="77233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Toppen</a:t>
            </a:r>
          </a:p>
          <a:p>
            <a:r>
              <a:rPr lang="sv-SE" sz="1000" dirty="0" smtClean="0"/>
              <a:t>Botten </a:t>
            </a:r>
            <a:endParaRPr lang="sv-SE" sz="1000" dirty="0"/>
          </a:p>
        </p:txBody>
      </p:sp>
      <p:sp>
        <p:nvSpPr>
          <p:cNvPr id="35" name="textruta 34">
            <a:extLst>
              <a:ext uri="{FF2B5EF4-FFF2-40B4-BE49-F238E27FC236}">
                <a16:creationId xmlns="" xmlns:a16="http://schemas.microsoft.com/office/drawing/2014/main" id="{2F911B9A-4F60-5541-B7A1-72DB53F42363}"/>
              </a:ext>
            </a:extLst>
          </p:cNvPr>
          <p:cNvSpPr txBox="1"/>
          <p:nvPr/>
        </p:nvSpPr>
        <p:spPr>
          <a:xfrm>
            <a:off x="9372887" y="6305643"/>
            <a:ext cx="2409810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v-SE" sz="1000" dirty="0" smtClean="0"/>
              <a:t>Lägg till lager med början från snöytan</a:t>
            </a:r>
            <a:endParaRPr lang="sv-SE" sz="1000" dirty="0"/>
          </a:p>
        </p:txBody>
      </p:sp>
    </p:spTree>
    <p:extLst>
      <p:ext uri="{BB962C8B-B14F-4D97-AF65-F5344CB8AC3E}">
        <p14:creationId xmlns:p14="http://schemas.microsoft.com/office/powerpoint/2010/main" val="15526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422</Words>
  <Application>Microsoft Office PowerPoint</Application>
  <PresentationFormat>Bredbild</PresentationFormat>
  <Paragraphs>144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Jenny Råghall</dc:creator>
  <cp:lastModifiedBy>Jenny Råghall</cp:lastModifiedBy>
  <cp:revision>14</cp:revision>
  <dcterms:created xsi:type="dcterms:W3CDTF">2019-12-23T12:42:14Z</dcterms:created>
  <dcterms:modified xsi:type="dcterms:W3CDTF">2019-12-23T21:20:29Z</dcterms:modified>
</cp:coreProperties>
</file>