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05C84D3-B687-4A3B-AC59-18F565A1B3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Paste link in chat!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FA822B-956D-4A28-8E90-CCF1000029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D20F9-FA21-4BB6-884F-1769944C74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1B77F-4FBD-4E36-8CE3-903FEA7F3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942FA-FDE0-467C-B1FB-E57D07B8FA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5C61D-600B-4923-891D-3A6DDD973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7DB95-BB44-48E3-9C68-F84E225BA5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2C7FB-4C5B-46DC-98A1-9EF82EE93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514EA-70C1-4FED-9CD0-C8E61920B3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B73AC-A217-4A38-A8A3-98E8F53860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02D33-045C-49F2-8F80-89CB7EBF2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6646F5-2277-4083-A6F5-251006D534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E410F4-F69D-4942-9AFC-A4BD7DE3CC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9" descr=""/>
          <p:cNvPicPr/>
          <p:nvPr/>
        </p:nvPicPr>
        <p:blipFill>
          <a:blip r:embed="rId2"/>
          <a:stretch/>
        </p:blipFill>
        <p:spPr>
          <a:xfrm>
            <a:off x="731880" y="360360"/>
            <a:ext cx="1759320" cy="2818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6" descr=""/>
          <p:cNvPicPr/>
          <p:nvPr/>
        </p:nvPicPr>
        <p:blipFill>
          <a:blip r:embed="rId2"/>
          <a:stretch/>
        </p:blipFill>
        <p:spPr>
          <a:xfrm>
            <a:off x="731880" y="6507000"/>
            <a:ext cx="978480" cy="1558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ftr" idx="1"/>
          </p:nvPr>
        </p:nvSpPr>
        <p:spPr>
          <a:xfrm>
            <a:off x="2171880" y="6522480"/>
            <a:ext cx="5393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2E9267-1259-4793-9A42-83228675A527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3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searchobjectschema.github.io/ro-crate-schema-web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Bildplatzhalter 18" descr="Ein Bild, das Gebäude, Stadt, Schloss, Turm enthält.&#10;&#10;Automatisch generierte Beschreibung"/>
          <p:cNvPicPr/>
          <p:nvPr/>
        </p:nvPicPr>
        <p:blipFill>
          <a:blip r:embed="rId1"/>
          <a:srcRect l="0" t="460" r="0" b="460"/>
          <a:stretch/>
        </p:blipFill>
        <p:spPr>
          <a:xfrm>
            <a:off x="731880" y="1015920"/>
            <a:ext cx="10722240" cy="524988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257560"/>
            <a:ext cx="5897880" cy="2765880"/>
          </a:xfrm>
          <a:prstGeom prst="rect">
            <a:avLst/>
          </a:prstGeom>
          <a:solidFill>
            <a:srgbClr val="215caf"/>
          </a:solidFill>
          <a:ln w="0">
            <a:noFill/>
          </a:ln>
        </p:spPr>
        <p:txBody>
          <a:bodyPr lIns="1080000" rIns="0" tIns="25200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pc="-1" strike="noStrike">
                <a:solidFill>
                  <a:srgbClr val="ffffff"/>
                </a:solidFill>
                <a:latin typeface="Arial"/>
              </a:rPr>
              <a:t>RO-Crate Schema Plus: Schematized Exchange Profile</a:t>
            </a:r>
            <a:br>
              <a:rPr sz="3600"/>
            </a:br>
            <a:endParaRPr b="0" lang="en-US" sz="3600" spc="-1" strike="noStrike">
              <a:latin typeface="Arial"/>
            </a:endParaRPr>
          </a:p>
        </p:txBody>
      </p:sp>
      <p:sp>
        <p:nvSpPr>
          <p:cNvPr id="89" name="PlaceHolder 7"/>
          <p:cNvSpPr/>
          <p:nvPr/>
        </p:nvSpPr>
        <p:spPr>
          <a:xfrm>
            <a:off x="1071000" y="4343400"/>
            <a:ext cx="456660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Andreas Meier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Juan Fuentes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How do we express schemas and ontologies? - Example</a:t>
            </a:r>
            <a:br>
              <a:rPr sz="2600"/>
            </a:br>
            <a:endParaRPr b="0" lang="en-US" sz="26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dt" idx="23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4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94A1474-1739-4685-8EE3-DC5DC8DB0AD8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42240" y="860760"/>
            <a:ext cx="1055556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RDFS Classes and RDFS Properties for expressing tabular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OWL Annotation on these to express ontological annotation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50" name=""/>
          <p:cNvGraphicFramePr/>
          <p:nvPr/>
        </p:nvGraphicFramePr>
        <p:xfrm>
          <a:off x="1436760" y="2915640"/>
          <a:ext cx="5075280" cy="182304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 gridSpan="4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4680"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Property Type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Property Type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Property Type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36000" marR="36000">
                    <a:lnL w="7200">
                      <a:solidFill>
                        <a:srgbClr val="000000"/>
                      </a:solidFill>
                    </a:lnL>
                    <a:lnR w="7200">
                      <a:solidFill>
                        <a:srgbClr val="000000"/>
                      </a:solidFill>
                    </a:lnR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086600" y="1868040"/>
            <a:ext cx="5675040" cy="338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Where can you find our work? - Libraries</a:t>
            </a:r>
            <a:br>
              <a:rPr sz="2600"/>
            </a:br>
            <a:br>
              <a:rPr sz="2600"/>
            </a:br>
            <a:endParaRPr b="0" lang="en-US" sz="26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dt" idx="25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6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E4A280-680D-4A38-B883-D4AB8C9E16A2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5" name="PlaceHolder 14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have a website: </a:t>
            </a:r>
            <a:r>
              <a:rPr b="0" lang="de-DE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https://researchobjectschema.github.io/ro-crate-schema-web/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you can find links to the specifications and implementations of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far, there is a Java library available as a preview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and JavaScript libraries are planned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The profile in use: openBIS RO-Crate API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dt" idx="27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28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AFFA46A-E729-48D5-BCFA-16B6D4B72747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59" name="PlaceHolder 27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722880" y="1665000"/>
            <a:ext cx="842040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openBIS is offering an RO-Crate API that handles RO-Crates following our schema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export of RO-Crate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validation of RO-Crate internals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import of RO-Crate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currently in development for interoperability with various ETH Domain projects, most strongly PSI’s SciCat and SciLog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Upcoming Features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29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0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93FE46-924E-43CB-8BFF-CA6AFFDCF8C6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64" name="PlaceHolder 19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are investigating other formats, most notably CSVW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 for indicating datasets in the schema and library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Additional tooling, e.g. a SHACL validation for the profile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31880" y="1413000"/>
            <a:ext cx="10722240" cy="46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31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 idx="32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781458-80B4-4AB2-A195-F79603314EC8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Background</a:t>
            </a:r>
            <a:br>
              <a:rPr sz="2600"/>
            </a:br>
            <a:endParaRPr b="0" lang="en-US" sz="2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dt" idx="7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8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2570D75-061F-4854-B5F0-60BF0FD1E8F6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93" name="PlaceHolder 24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Interoperability projects in the ETH domain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Deals with ELNs, LIMSs, data repositories and analysis software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Objects graphs are of particular interest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graph: linking of metadata entities to other metadata entites and datasets, keeping context intact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Goals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9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0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897194-31D3-4869-BBDD-A0E04843B657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97" name="PlaceHolder 28"/>
          <p:cNvSpPr/>
          <p:nvPr/>
        </p:nvSpPr>
        <p:spPr>
          <a:xfrm>
            <a:off x="914400" y="13716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common, machine-to-machine interchange format containing: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Metadata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Schema describing the metadata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Onotological annotations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Bundled ontologies to guard against link rot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Number of integrations – Problem</a:t>
            </a:r>
            <a:br>
              <a:rPr sz="2600"/>
            </a:br>
            <a:endParaRPr b="0" lang="en-US" sz="2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 idx="11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2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8CA9C4-5110-430F-9488-CC179DC800DF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01" name="PlaceHolder 6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Exchanging metadata with RO-Crate often uses different exchange formats leadings to repeated integrations: 3 systems → 6 integrations, 4 systems →12 integrations, 5 systems →20 integrations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Growth n^2-n 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2" name=""/>
          <p:cNvGrpSpPr/>
          <p:nvPr/>
        </p:nvGrpSpPr>
        <p:grpSpPr>
          <a:xfrm>
            <a:off x="2896920" y="2286000"/>
            <a:ext cx="6395400" cy="3652200"/>
            <a:chOff x="2896920" y="2286000"/>
            <a:chExt cx="6395400" cy="3652200"/>
          </a:xfrm>
        </p:grpSpPr>
        <p:pic>
          <p:nvPicPr>
            <p:cNvPr id="103" name="" descr=""/>
            <p:cNvPicPr/>
            <p:nvPr/>
          </p:nvPicPr>
          <p:blipFill>
            <a:blip r:embed="rId1"/>
            <a:stretch/>
          </p:blipFill>
          <p:spPr>
            <a:xfrm>
              <a:off x="2896920" y="2286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" descr=""/>
            <p:cNvPicPr/>
            <p:nvPr/>
          </p:nvPicPr>
          <p:blipFill>
            <a:blip r:embed="rId2"/>
            <a:stretch/>
          </p:blipFill>
          <p:spPr>
            <a:xfrm>
              <a:off x="7926120" y="2286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" descr=""/>
            <p:cNvPicPr/>
            <p:nvPr/>
          </p:nvPicPr>
          <p:blipFill>
            <a:blip r:embed="rId3"/>
            <a:stretch/>
          </p:blipFill>
          <p:spPr>
            <a:xfrm>
              <a:off x="5411520" y="4572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6" name=""/>
            <p:cNvSpPr/>
            <p:nvPr/>
          </p:nvSpPr>
          <p:spPr>
            <a:xfrm>
              <a:off x="3582360" y="3657240"/>
              <a:ext cx="1711080" cy="142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>
              <a:off x="4201920" y="2672280"/>
              <a:ext cx="3719880" cy="6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55308d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"/>
            <p:cNvSpPr/>
            <p:nvPr/>
          </p:nvSpPr>
          <p:spPr>
            <a:xfrm>
              <a:off x="3925080" y="3429000"/>
              <a:ext cx="1710720" cy="142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0008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"/>
            <p:cNvSpPr/>
            <p:nvPr/>
          </p:nvSpPr>
          <p:spPr>
            <a:xfrm>
              <a:off x="4187880" y="3060720"/>
              <a:ext cx="3719880" cy="6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8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"/>
            <p:cNvSpPr/>
            <p:nvPr/>
          </p:nvSpPr>
          <p:spPr>
            <a:xfrm flipV="1">
              <a:off x="6325920" y="3515760"/>
              <a:ext cx="1433880" cy="10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bbe33d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"/>
            <p:cNvSpPr/>
            <p:nvPr/>
          </p:nvSpPr>
          <p:spPr>
            <a:xfrm flipV="1">
              <a:off x="6772680" y="3717360"/>
              <a:ext cx="1433880" cy="10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9999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Number of integrations – Idea</a:t>
            </a:r>
            <a:br>
              <a:rPr sz="2600"/>
            </a:br>
            <a:endParaRPr b="0" lang="en-US" sz="26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dt" idx="13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4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8975F8-4712-4D5C-9964-5AD618707E6E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5" name="PlaceHolder 17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Common metadata exchange format though the use of RO-Crate.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6" name=""/>
          <p:cNvGrpSpPr/>
          <p:nvPr/>
        </p:nvGrpSpPr>
        <p:grpSpPr>
          <a:xfrm>
            <a:off x="2896920" y="2286000"/>
            <a:ext cx="6395400" cy="3652200"/>
            <a:chOff x="2896920" y="2286000"/>
            <a:chExt cx="6395400" cy="3652200"/>
          </a:xfrm>
        </p:grpSpPr>
        <p:pic>
          <p:nvPicPr>
            <p:cNvPr id="117" name="" descr=""/>
            <p:cNvPicPr/>
            <p:nvPr/>
          </p:nvPicPr>
          <p:blipFill>
            <a:blip r:embed="rId1"/>
            <a:stretch/>
          </p:blipFill>
          <p:spPr>
            <a:xfrm>
              <a:off x="2896920" y="2286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" descr=""/>
            <p:cNvPicPr/>
            <p:nvPr/>
          </p:nvPicPr>
          <p:blipFill>
            <a:blip r:embed="rId2"/>
            <a:stretch/>
          </p:blipFill>
          <p:spPr>
            <a:xfrm>
              <a:off x="7926120" y="2286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" descr=""/>
            <p:cNvPicPr/>
            <p:nvPr/>
          </p:nvPicPr>
          <p:blipFill>
            <a:blip r:embed="rId3"/>
            <a:stretch/>
          </p:blipFill>
          <p:spPr>
            <a:xfrm>
              <a:off x="5411520" y="4572000"/>
              <a:ext cx="1366200" cy="136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" name=""/>
            <p:cNvSpPr/>
            <p:nvPr/>
          </p:nvSpPr>
          <p:spPr>
            <a:xfrm>
              <a:off x="3582360" y="3657240"/>
              <a:ext cx="1711080" cy="142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4201920" y="2672280"/>
              <a:ext cx="3719880" cy="6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3925080" y="3429000"/>
              <a:ext cx="1710720" cy="142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4187880" y="3060720"/>
              <a:ext cx="3719880" cy="66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V="1">
              <a:off x="6325920" y="3515760"/>
              <a:ext cx="1433880" cy="10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V="1">
              <a:off x="6772680" y="3717360"/>
              <a:ext cx="1433880" cy="1046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What is RO-Crate?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 idx="15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6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5438DB-4592-44F4-983F-FE6AB9583098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9" name="PlaceHolder 21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 Crate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zip/directory with metadata and research data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de-DE" sz="1800" spc="-1" strike="noStrike">
                <a:solidFill>
                  <a:srgbClr val="2a6099"/>
                </a:solidFill>
                <a:latin typeface="Arial"/>
                <a:ea typeface="DejaVu Sans"/>
              </a:rPr>
              <a:t>Manifest with JSON-LD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(graph format)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Prefers schema.org types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Otherwise freeform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22"/>
          <p:cNvSpPr/>
          <p:nvPr/>
        </p:nvSpPr>
        <p:spPr>
          <a:xfrm>
            <a:off x="731880" y="260640"/>
            <a:ext cx="1072224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is RO-Crate?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PlaceHolder 23"/>
          <p:cNvSpPr/>
          <p:nvPr/>
        </p:nvSpPr>
        <p:spPr>
          <a:xfrm>
            <a:off x="731880" y="261000"/>
            <a:ext cx="1072224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What is RO-Crate?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364080" y="0"/>
            <a:ext cx="5751360" cy="67230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157680" y="6054120"/>
            <a:ext cx="71571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https://www.researchobject.org/ro-crate/specification/1.1/data-entities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Why use RO-Crate?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 idx="17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8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0222A9-81E9-47FA-8D94-F248A1BEC890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37" name="PlaceHolder 11"/>
          <p:cNvSpPr/>
          <p:nvPr/>
        </p:nvSpPr>
        <p:spPr>
          <a:xfrm>
            <a:off x="728640" y="1413000"/>
            <a:ext cx="10722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 Crate is a common format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gaining traction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extensions (profiles) are possible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Limitations: Extending RO-Crate for interoperability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9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20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959569-39EE-43AB-AB86-B64C14909905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642240" y="860760"/>
            <a:ext cx="1055556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RO-Crate cannot ship customx schemas for metadata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No standard to ship metadata with schemas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No official libraries with support for this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But RO-Crate allows the definition of profiles: Conventions used in a subset of RO-Crates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Our work aims to provide a profile and software libraries to handle this use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31880" y="260280"/>
            <a:ext cx="1072224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</a:rPr>
              <a:t>How do we express schemas and ontologies?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dt" idx="21"/>
          </p:nvPr>
        </p:nvSpPr>
        <p:spPr>
          <a:xfrm>
            <a:off x="10473840" y="6522480"/>
            <a:ext cx="60588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CH" sz="800" spc="-1" strike="noStrike">
                <a:solidFill>
                  <a:srgbClr val="000000"/>
                </a:solidFill>
                <a:latin typeface="Arial"/>
              </a:rPr>
              <a:t>13.10.2025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22"/>
          </p:nvPr>
        </p:nvSpPr>
        <p:spPr>
          <a:xfrm>
            <a:off x="11137680" y="6522480"/>
            <a:ext cx="316440" cy="2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CH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862321-9260-4762-9982-9014930ABFDD}" type="slidenum">
              <a:rPr b="0" lang="de-CH" sz="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42240" y="860760"/>
            <a:ext cx="1055556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We build on RDF (Resource Description Framework) technologies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RDF can be expressed as JSON-LD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Concretely: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RDFS (RDF Schema) for describing the schema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OWL (Web Ontology Language) for annotating types and properties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OWL for expressing cardinality information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Our work aims to provide a profile and software libraries to handle this use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2025-02-25T11:29:04Z</dcterms:created>
  <dc:creator/>
  <dc:description/>
  <dc:language>en-US</dc:language>
  <cp:lastModifiedBy/>
  <dcterms:modified xsi:type="dcterms:W3CDTF">2025-10-13T12:56:10Z</dcterms:modified>
  <cp:revision>94</cp:revision>
  <dc:subject/>
  <dc:title>Hier steht der Titel der 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19</vt:r8>
  </property>
</Properties>
</file>