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handoutMasterIdLst>
    <p:handoutMasterId r:id="rId42"/>
  </p:handoutMasterIdLst>
  <p:sldIdLst>
    <p:sldId id="309" r:id="rId2"/>
    <p:sldId id="257" r:id="rId3"/>
    <p:sldId id="291" r:id="rId4"/>
    <p:sldId id="278" r:id="rId5"/>
    <p:sldId id="310" r:id="rId6"/>
    <p:sldId id="262" r:id="rId7"/>
    <p:sldId id="280" r:id="rId8"/>
    <p:sldId id="301" r:id="rId9"/>
    <p:sldId id="281" r:id="rId10"/>
    <p:sldId id="283" r:id="rId11"/>
    <p:sldId id="293" r:id="rId12"/>
    <p:sldId id="294" r:id="rId13"/>
    <p:sldId id="302" r:id="rId14"/>
    <p:sldId id="284" r:id="rId15"/>
    <p:sldId id="314" r:id="rId16"/>
    <p:sldId id="320" r:id="rId17"/>
    <p:sldId id="311" r:id="rId18"/>
    <p:sldId id="321" r:id="rId19"/>
    <p:sldId id="318" r:id="rId20"/>
    <p:sldId id="319" r:id="rId21"/>
    <p:sldId id="315" r:id="rId22"/>
    <p:sldId id="322" r:id="rId23"/>
    <p:sldId id="303" r:id="rId24"/>
    <p:sldId id="285" r:id="rId25"/>
    <p:sldId id="287" r:id="rId26"/>
    <p:sldId id="299" r:id="rId27"/>
    <p:sldId id="286" r:id="rId28"/>
    <p:sldId id="288" r:id="rId29"/>
    <p:sldId id="306" r:id="rId30"/>
    <p:sldId id="297" r:id="rId31"/>
    <p:sldId id="298" r:id="rId32"/>
    <p:sldId id="289" r:id="rId33"/>
    <p:sldId id="307" r:id="rId34"/>
    <p:sldId id="279" r:id="rId35"/>
    <p:sldId id="296" r:id="rId36"/>
    <p:sldId id="308" r:id="rId37"/>
    <p:sldId id="295" r:id="rId38"/>
    <p:sldId id="300" r:id="rId39"/>
    <p:sldId id="323" r:id="rId40"/>
    <p:sldId id="32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65" d="100"/>
          <a:sy n="65" d="100"/>
        </p:scale>
        <p:origin x="1232" y="60"/>
      </p:cViewPr>
      <p:guideLst>
        <p:guide orient="horz" pos="2183"/>
        <p:guide pos="2880"/>
      </p:guideLst>
    </p:cSldViewPr>
  </p:slideViewPr>
  <p:notesTextViewPr>
    <p:cViewPr>
      <p:scale>
        <a:sx n="1" d="1"/>
        <a:sy n="1" d="1"/>
      </p:scale>
      <p:origin x="0" y="0"/>
    </p:cViewPr>
  </p:notesTextViewPr>
  <p:notesViewPr>
    <p:cSldViewPr snapToGrid="0" showGuides="1">
      <p:cViewPr varScale="1">
        <p:scale>
          <a:sx n="53" d="100"/>
          <a:sy n="53" d="100"/>
        </p:scale>
        <p:origin x="2256"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26C0904-C704-4A0E-82B4-96B45C00C0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A991927-B672-4F35-A9A1-5342BA6653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D6F70-63AB-4688-AFD7-AD842561901B}" type="datetimeFigureOut">
              <a:rPr lang="zh-CN" altLang="en-US" smtClean="0"/>
              <a:t>2019/9/28</a:t>
            </a:fld>
            <a:endParaRPr lang="zh-CN" altLang="en-US"/>
          </a:p>
        </p:txBody>
      </p:sp>
      <p:sp>
        <p:nvSpPr>
          <p:cNvPr id="4" name="页脚占位符 3">
            <a:extLst>
              <a:ext uri="{FF2B5EF4-FFF2-40B4-BE49-F238E27FC236}">
                <a16:creationId xmlns:a16="http://schemas.microsoft.com/office/drawing/2014/main" id="{86D64CEB-5B70-4A86-8FCF-BC159A2C46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E9C2113-B4B8-47FF-97FC-D134DF1A1A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7C3DB4-0210-4D06-8C8A-67D5F01CA821}" type="slidenum">
              <a:rPr lang="zh-CN" altLang="en-US" smtClean="0"/>
              <a:t>‹#›</a:t>
            </a:fld>
            <a:endParaRPr lang="zh-CN" altLang="en-US"/>
          </a:p>
        </p:txBody>
      </p:sp>
    </p:spTree>
    <p:extLst>
      <p:ext uri="{BB962C8B-B14F-4D97-AF65-F5344CB8AC3E}">
        <p14:creationId xmlns:p14="http://schemas.microsoft.com/office/powerpoint/2010/main" val="22774632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837D03-E55E-4ED8-BC69-345BE792AEE6}"/>
              </a:ext>
            </a:extLst>
          </p:cNvPr>
          <p:cNvSpPr/>
          <p:nvPr userDrawn="1"/>
        </p:nvSpPr>
        <p:spPr>
          <a:xfrm>
            <a:off x="0" y="0"/>
            <a:ext cx="777240" cy="496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a:extLst>
              <a:ext uri="{FF2B5EF4-FFF2-40B4-BE49-F238E27FC236}">
                <a16:creationId xmlns:a16="http://schemas.microsoft.com/office/drawing/2014/main" id="{CC156A29-3FDD-4648-B8DF-0884E62E1F08}"/>
              </a:ext>
            </a:extLst>
          </p:cNvPr>
          <p:cNvSpPr/>
          <p:nvPr userDrawn="1"/>
        </p:nvSpPr>
        <p:spPr>
          <a:xfrm>
            <a:off x="8327136" y="3557016"/>
            <a:ext cx="777240" cy="23378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41082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7604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30652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sz="2800" dirty="0" smtClean="0"/>
            </a:lvl1pPr>
            <a:lvl2pPr marL="685800" indent="-360000">
              <a:buClr>
                <a:schemeClr val="accent1"/>
              </a:buClr>
              <a:buFont typeface="Wingdings" panose="05000000000000000000" pitchFamily="2" charset="2"/>
              <a:buChar char="l"/>
              <a:defRPr sz="24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extLst>
      <p:ext uri="{BB962C8B-B14F-4D97-AF65-F5344CB8AC3E}">
        <p14:creationId xmlns:p14="http://schemas.microsoft.com/office/powerpoint/2010/main" val="4148103757"/>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57719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4792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32675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47068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76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5400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30709077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690" r:id="rId9"/>
    <p:sldLayoutId id="2147483692" r:id="rId10"/>
    <p:sldLayoutId id="2147483664" r:id="rId11"/>
    <p:sldLayoutId id="2147483665" r:id="rId12"/>
    <p:sldLayoutId id="2147483666" r:id="rId13"/>
    <p:sldLayoutId id="2147483667" r:id="rId1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5.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2.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27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a:t>-</a:t>
            </a:r>
            <a:r>
              <a:rPr lang="zh-CN" altLang="en-US" dirty="0"/>
              <a:t>任务</a:t>
            </a:r>
          </a:p>
        </p:txBody>
      </p:sp>
      <p:sp>
        <p:nvSpPr>
          <p:cNvPr id="9" name="内容占位符 2"/>
          <p:cNvSpPr txBox="1">
            <a:spLocks/>
          </p:cNvSpPr>
          <p:nvPr/>
        </p:nvSpPr>
        <p:spPr>
          <a:xfrm>
            <a:off x="269494" y="1284120"/>
            <a:ext cx="8719058" cy="464119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800" dirty="0"/>
              <a:t>预测目标：</a:t>
            </a:r>
            <a:endParaRPr lang="en-US" altLang="zh-CN" sz="2800" dirty="0"/>
          </a:p>
          <a:p>
            <a:pPr lvl="1"/>
            <a:r>
              <a:rPr lang="zh-CN" altLang="en-US" sz="2800" dirty="0"/>
              <a:t>分类</a:t>
            </a:r>
            <a:r>
              <a:rPr lang="en-US" altLang="zh-CN" sz="2800" dirty="0"/>
              <a:t>(Classification):</a:t>
            </a:r>
            <a:r>
              <a:rPr lang="zh-CN" altLang="en-US" sz="2800" dirty="0"/>
              <a:t>离散值</a:t>
            </a:r>
            <a:endParaRPr lang="en-US" altLang="zh-CN" sz="2800" dirty="0"/>
          </a:p>
          <a:p>
            <a:pPr lvl="2"/>
            <a:r>
              <a:rPr lang="zh-CN" altLang="en-US" sz="2400" dirty="0"/>
              <a:t>二分类</a:t>
            </a:r>
            <a:r>
              <a:rPr lang="en-US" altLang="zh-CN" sz="2400" dirty="0"/>
              <a:t>(Binary Classification):</a:t>
            </a:r>
            <a:r>
              <a:rPr lang="zh-CN" altLang="en-US" sz="2400" dirty="0"/>
              <a:t>好瓜</a:t>
            </a:r>
            <a:r>
              <a:rPr lang="en-US" altLang="zh-CN" sz="2400" dirty="0"/>
              <a:t>;</a:t>
            </a:r>
            <a:r>
              <a:rPr lang="zh-CN" altLang="en-US" sz="2400" dirty="0"/>
              <a:t>坏瓜</a:t>
            </a:r>
            <a:endParaRPr lang="en-US" altLang="zh-CN" sz="2400" dirty="0"/>
          </a:p>
          <a:p>
            <a:pPr lvl="2"/>
            <a:r>
              <a:rPr lang="zh-CN" altLang="en-US" sz="2400" dirty="0"/>
              <a:t>多分类</a:t>
            </a:r>
            <a:r>
              <a:rPr lang="en-US" altLang="zh-CN" sz="2400" dirty="0"/>
              <a:t>(Multi-Class Classification):</a:t>
            </a:r>
            <a:r>
              <a:rPr lang="zh-CN" altLang="en-US" sz="2400" dirty="0"/>
              <a:t>冬瓜</a:t>
            </a:r>
            <a:r>
              <a:rPr lang="en-US" altLang="zh-CN" sz="2400" dirty="0"/>
              <a:t>;</a:t>
            </a:r>
            <a:r>
              <a:rPr lang="zh-CN" altLang="en-US" sz="2400" dirty="0"/>
              <a:t>南瓜</a:t>
            </a:r>
            <a:r>
              <a:rPr lang="en-US" altLang="zh-CN" sz="2400" dirty="0"/>
              <a:t>;</a:t>
            </a:r>
            <a:r>
              <a:rPr lang="zh-CN" altLang="en-US" sz="2400" dirty="0"/>
              <a:t>西瓜 </a:t>
            </a:r>
            <a:endParaRPr lang="en-US" altLang="zh-CN" sz="2400" dirty="0"/>
          </a:p>
          <a:p>
            <a:pPr lvl="1"/>
            <a:r>
              <a:rPr lang="zh-CN" altLang="en-US" sz="2800" dirty="0"/>
              <a:t>回归</a:t>
            </a:r>
            <a:r>
              <a:rPr lang="en-US" altLang="zh-CN" sz="2800" dirty="0"/>
              <a:t>(Regression):</a:t>
            </a:r>
            <a:r>
              <a:rPr lang="zh-CN" altLang="en-US" sz="2800" dirty="0"/>
              <a:t>连续值</a:t>
            </a:r>
            <a:endParaRPr lang="en-US" altLang="zh-CN" sz="2800" dirty="0"/>
          </a:p>
          <a:p>
            <a:pPr marL="457200" lvl="1" indent="0">
              <a:buNone/>
            </a:pPr>
            <a:r>
              <a:rPr lang="zh-CN" altLang="en-US" sz="2800" dirty="0"/>
              <a:t>           瓜的成熟度</a:t>
            </a:r>
            <a:endParaRPr lang="en-US" altLang="zh-CN" sz="2800" dirty="0"/>
          </a:p>
          <a:p>
            <a:pPr lvl="1"/>
            <a:r>
              <a:rPr lang="zh-CN" altLang="en-US" sz="2800" dirty="0"/>
              <a:t>聚类</a:t>
            </a:r>
            <a:r>
              <a:rPr lang="en-US" altLang="zh-CN" sz="2800" dirty="0"/>
              <a:t>(Clustering):</a:t>
            </a:r>
            <a:r>
              <a:rPr lang="zh-CN" altLang="en-US" sz="2800" dirty="0"/>
              <a:t>无标记信息</a:t>
            </a:r>
            <a:endParaRPr lang="en-US" altLang="zh-CN" sz="2800" dirty="0"/>
          </a:p>
          <a:p>
            <a:pPr lvl="1"/>
            <a:endParaRPr lang="en-US" altLang="zh-CN" sz="2400" dirty="0"/>
          </a:p>
        </p:txBody>
      </p:sp>
    </p:spTree>
    <p:extLst>
      <p:ext uri="{BB962C8B-B14F-4D97-AF65-F5344CB8AC3E}">
        <p14:creationId xmlns:p14="http://schemas.microsoft.com/office/powerpoint/2010/main" val="367109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a:t>-</a:t>
            </a:r>
            <a:r>
              <a:rPr lang="zh-CN" altLang="en-US" dirty="0"/>
              <a:t>任务</a:t>
            </a:r>
          </a:p>
        </p:txBody>
      </p:sp>
      <p:sp>
        <p:nvSpPr>
          <p:cNvPr id="6" name="内容占位符 2"/>
          <p:cNvSpPr txBox="1">
            <a:spLocks/>
          </p:cNvSpPr>
          <p:nvPr/>
        </p:nvSpPr>
        <p:spPr>
          <a:xfrm>
            <a:off x="269495" y="1278159"/>
            <a:ext cx="8243570" cy="408658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itchFamily="2" charset="2"/>
              <a:buChar char="p"/>
            </a:pPr>
            <a:r>
              <a:rPr lang="zh-CN" altLang="en-US" sz="2800" dirty="0"/>
              <a:t>有无标记信息</a:t>
            </a:r>
            <a:endParaRPr lang="en-US" altLang="zh-CN" sz="2800" dirty="0"/>
          </a:p>
          <a:p>
            <a:pPr lvl="1"/>
            <a:r>
              <a:rPr lang="zh-CN" altLang="en-US" sz="2800" dirty="0"/>
              <a:t>监督学习</a:t>
            </a:r>
            <a:r>
              <a:rPr lang="en-US" altLang="zh-CN" sz="2800" dirty="0"/>
              <a:t>(Supervised Learning)</a:t>
            </a:r>
            <a:r>
              <a:rPr lang="zh-CN" altLang="en-US" sz="2800" dirty="0"/>
              <a:t>：</a:t>
            </a:r>
            <a:endParaRPr lang="en-US" altLang="zh-CN" sz="2800" dirty="0"/>
          </a:p>
          <a:p>
            <a:pPr marL="457200" lvl="1" indent="0">
              <a:buNone/>
            </a:pPr>
            <a:r>
              <a:rPr lang="en-US" altLang="zh-CN" sz="2800" dirty="0"/>
              <a:t>             </a:t>
            </a:r>
            <a:r>
              <a:rPr lang="zh-CN" altLang="en-US" sz="2800" dirty="0"/>
              <a:t>分类、回归</a:t>
            </a:r>
            <a:endParaRPr lang="en-US" altLang="zh-CN" sz="2800" dirty="0"/>
          </a:p>
          <a:p>
            <a:pPr lvl="1"/>
            <a:r>
              <a:rPr lang="zh-CN" altLang="en-US" sz="2800" dirty="0"/>
              <a:t>无监督学习</a:t>
            </a:r>
            <a:r>
              <a:rPr lang="en-US" altLang="zh-CN" sz="2800" dirty="0"/>
              <a:t>(</a:t>
            </a:r>
            <a:r>
              <a:rPr lang="en-US" altLang="zh-CN" sz="2800" dirty="0" err="1"/>
              <a:t>Unsupervise</a:t>
            </a:r>
            <a:r>
              <a:rPr lang="en-US" altLang="zh-CN" sz="2800" dirty="0"/>
              <a:t> Learning)</a:t>
            </a:r>
            <a:r>
              <a:rPr lang="zh-CN" altLang="en-US" sz="2800" dirty="0"/>
              <a:t>：</a:t>
            </a:r>
            <a:endParaRPr lang="en-US" altLang="zh-CN" sz="2800" dirty="0"/>
          </a:p>
          <a:p>
            <a:pPr marL="457200" lvl="1" indent="0">
              <a:buNone/>
            </a:pPr>
            <a:r>
              <a:rPr lang="en-US" altLang="zh-CN" sz="2800" dirty="0"/>
              <a:t>             </a:t>
            </a:r>
            <a:r>
              <a:rPr lang="zh-CN" altLang="en-US" sz="2800" dirty="0"/>
              <a:t>聚类</a:t>
            </a:r>
            <a:endParaRPr lang="en-US" altLang="zh-CN" sz="2800" dirty="0"/>
          </a:p>
          <a:p>
            <a:pPr lvl="1"/>
            <a:r>
              <a:rPr lang="zh-CN" altLang="en-US" sz="2800" dirty="0"/>
              <a:t>半监督学习</a:t>
            </a:r>
            <a:r>
              <a:rPr lang="en-US" altLang="zh-CN" sz="2800" dirty="0"/>
              <a:t>(Semi-Supervised Learning)</a:t>
            </a:r>
            <a:r>
              <a:rPr lang="zh-CN" altLang="en-US" sz="2800" dirty="0"/>
              <a:t>：</a:t>
            </a:r>
            <a:endParaRPr lang="en-US" altLang="zh-CN" sz="2800" dirty="0"/>
          </a:p>
          <a:p>
            <a:pPr marL="457200" lvl="1" indent="0">
              <a:buNone/>
            </a:pPr>
            <a:r>
              <a:rPr lang="en-US" altLang="zh-CN" sz="2800" dirty="0"/>
              <a:t>             </a:t>
            </a:r>
            <a:r>
              <a:rPr lang="zh-CN" altLang="en-US" sz="2800" dirty="0"/>
              <a:t>两者结合</a:t>
            </a:r>
            <a:endParaRPr lang="en-US" altLang="zh-CN" sz="2400" dirty="0"/>
          </a:p>
        </p:txBody>
      </p:sp>
    </p:spTree>
    <p:extLst>
      <p:ext uri="{BB962C8B-B14F-4D97-AF65-F5344CB8AC3E}">
        <p14:creationId xmlns:p14="http://schemas.microsoft.com/office/powerpoint/2010/main" val="132640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基本术语</a:t>
            </a:r>
            <a:r>
              <a:rPr lang="en-US" altLang="zh-CN" dirty="0"/>
              <a:t>-</a:t>
            </a:r>
            <a:r>
              <a:rPr lang="zh-CN" altLang="en-US" dirty="0"/>
              <a:t>泛化能力</a:t>
            </a:r>
          </a:p>
        </p:txBody>
      </p:sp>
      <p:sp>
        <p:nvSpPr>
          <p:cNvPr id="2" name="TextBox 1"/>
          <p:cNvSpPr txBox="1"/>
          <p:nvPr/>
        </p:nvSpPr>
        <p:spPr>
          <a:xfrm>
            <a:off x="269494" y="1490870"/>
            <a:ext cx="8618474" cy="1200329"/>
          </a:xfrm>
          <a:prstGeom prst="rect">
            <a:avLst/>
          </a:prstGeom>
          <a:noFill/>
        </p:spPr>
        <p:txBody>
          <a:bodyPr wrap="square" rtlCol="0">
            <a:spAutoFit/>
          </a:bodyPr>
          <a:lstStyle/>
          <a:p>
            <a:pPr marL="0" lvl="6" algn="just"/>
            <a:r>
              <a:rPr lang="zh-CN" altLang="en-US" sz="2400" dirty="0"/>
              <a:t>机器学习的目标是使得学到的模型能很好的适用于“新样本”</a:t>
            </a:r>
            <a:r>
              <a:rPr lang="en-US" altLang="zh-CN" sz="2400" dirty="0"/>
              <a:t>,</a:t>
            </a:r>
          </a:p>
          <a:p>
            <a:pPr marL="0" lvl="6" algn="just"/>
            <a:r>
              <a:rPr lang="zh-CN" altLang="en-US" sz="2400" dirty="0"/>
              <a:t>而不仅仅是训练集合，我们称模型适用于新样本的能力为</a:t>
            </a:r>
            <a:r>
              <a:rPr lang="zh-CN" altLang="en-US" sz="2400" b="1" dirty="0"/>
              <a:t>泛化</a:t>
            </a:r>
            <a:r>
              <a:rPr lang="en-US" altLang="zh-CN" sz="2400" b="1" dirty="0"/>
              <a:t>(generalization)</a:t>
            </a:r>
            <a:r>
              <a:rPr lang="zh-CN" altLang="en-US" sz="2400" b="1" dirty="0"/>
              <a:t>能力</a:t>
            </a:r>
            <a:r>
              <a:rPr lang="zh-CN" altLang="en-US" sz="2400" dirty="0"/>
              <a:t>。</a:t>
            </a:r>
          </a:p>
        </p:txBody>
      </p:sp>
      <p:grpSp>
        <p:nvGrpSpPr>
          <p:cNvPr id="4" name="组合 3"/>
          <p:cNvGrpSpPr/>
          <p:nvPr/>
        </p:nvGrpSpPr>
        <p:grpSpPr>
          <a:xfrm>
            <a:off x="342646" y="3218688"/>
            <a:ext cx="8618474" cy="1200329"/>
            <a:chOff x="1205948" y="2960205"/>
            <a:chExt cx="7106478" cy="1371009"/>
          </a:xfrm>
        </p:grpSpPr>
        <p:sp>
          <p:nvSpPr>
            <p:cNvPr id="5" name="TextBox 4"/>
            <p:cNvSpPr txBox="1"/>
            <p:nvPr/>
          </p:nvSpPr>
          <p:spPr>
            <a:xfrm>
              <a:off x="1205948" y="2960205"/>
              <a:ext cx="7106478" cy="1371009"/>
            </a:xfrm>
            <a:prstGeom prst="rect">
              <a:avLst/>
            </a:prstGeom>
            <a:noFill/>
          </p:spPr>
          <p:txBody>
            <a:bodyPr wrap="square" rtlCol="0">
              <a:spAutoFit/>
            </a:bodyPr>
            <a:lstStyle/>
            <a:p>
              <a:pPr marL="0" lvl="6" algn="just"/>
              <a:r>
                <a:rPr lang="zh-CN" altLang="en-US" sz="2400" dirty="0"/>
                <a:t>通常假设样本空间中的样本服从一个未知分布  </a:t>
              </a:r>
              <a:r>
                <a:rPr lang="en-US" altLang="zh-CN" sz="2400" dirty="0"/>
                <a:t>, </a:t>
              </a:r>
              <a:r>
                <a:rPr lang="zh-CN" altLang="en-US" sz="2400" dirty="0"/>
                <a:t>样本从这个分布中独立获得，即“</a:t>
              </a:r>
              <a:r>
                <a:rPr lang="zh-CN" altLang="en-US" sz="2400" b="1" dirty="0"/>
                <a:t>独立同分布</a:t>
              </a:r>
              <a:r>
                <a:rPr lang="zh-CN" altLang="en-US" sz="2400" dirty="0"/>
                <a:t>”</a:t>
              </a:r>
              <a:r>
                <a:rPr lang="en-US" altLang="zh-CN" sz="2400" dirty="0"/>
                <a:t>(</a:t>
              </a:r>
              <a:r>
                <a:rPr lang="en-US" altLang="zh-CN" sz="2400" dirty="0" err="1"/>
                <a:t>i.i.d</a:t>
              </a:r>
              <a:r>
                <a:rPr lang="en-US" altLang="zh-CN" sz="2400" dirty="0"/>
                <a:t>)</a:t>
              </a:r>
              <a:r>
                <a:rPr lang="zh-CN" altLang="en-US" sz="2400" dirty="0"/>
                <a:t>。一般而言训练样本越多越有可能通过学习获得强泛化能力的模型。</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571" y="3116868"/>
              <a:ext cx="245078" cy="23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文本框 5">
            <a:extLst>
              <a:ext uri="{FF2B5EF4-FFF2-40B4-BE49-F238E27FC236}">
                <a16:creationId xmlns:a16="http://schemas.microsoft.com/office/drawing/2014/main" id="{CEACF48D-4B10-475B-9AD5-1E1E289060D2}"/>
              </a:ext>
            </a:extLst>
          </p:cNvPr>
          <p:cNvSpPr txBox="1"/>
          <p:nvPr/>
        </p:nvSpPr>
        <p:spPr>
          <a:xfrm>
            <a:off x="269494" y="4892040"/>
            <a:ext cx="8389874" cy="461665"/>
          </a:xfrm>
          <a:prstGeom prst="rect">
            <a:avLst/>
          </a:prstGeom>
          <a:noFill/>
        </p:spPr>
        <p:txBody>
          <a:bodyPr wrap="square" rtlCol="0">
            <a:spAutoFit/>
          </a:bodyPr>
          <a:lstStyle/>
          <a:p>
            <a:r>
              <a:rPr lang="en-US" altLang="zh-CN" sz="2400" b="1" dirty="0" err="1"/>
              <a:t>i.i.d</a:t>
            </a:r>
            <a:r>
              <a:rPr lang="en-US" altLang="zh-CN" sz="2400" b="1" dirty="0"/>
              <a:t> </a:t>
            </a:r>
            <a:r>
              <a:rPr lang="en-US" altLang="zh-CN" sz="2400" dirty="0"/>
              <a:t>: independent and identically distributed</a:t>
            </a:r>
            <a:endParaRPr lang="zh-CN" altLang="en-US" sz="2400" dirty="0"/>
          </a:p>
        </p:txBody>
      </p:sp>
    </p:spTree>
    <p:extLst>
      <p:ext uri="{BB962C8B-B14F-4D97-AF65-F5344CB8AC3E}">
        <p14:creationId xmlns:p14="http://schemas.microsoft.com/office/powerpoint/2010/main" val="8663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Autofit/>
          </a:bodyPr>
          <a:lstStyle/>
          <a:p>
            <a:pPr>
              <a:lnSpc>
                <a:spcPct val="150000"/>
              </a:lnSpc>
            </a:pPr>
            <a:r>
              <a:rPr lang="zh-CN" altLang="en-US" sz="2400" dirty="0">
                <a:solidFill>
                  <a:schemeClr val="bg1">
                    <a:lumMod val="85000"/>
                  </a:schemeClr>
                </a:solidFill>
              </a:rPr>
              <a:t>引言</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基本术语</a:t>
            </a:r>
            <a:endParaRPr lang="en-US" altLang="zh-CN" sz="2400" dirty="0">
              <a:solidFill>
                <a:schemeClr val="bg1">
                  <a:lumMod val="85000"/>
                </a:schemeClr>
              </a:solidFill>
            </a:endParaRPr>
          </a:p>
          <a:p>
            <a:pPr>
              <a:lnSpc>
                <a:spcPct val="150000"/>
              </a:lnSpc>
            </a:pPr>
            <a:r>
              <a:rPr lang="zh-CN" altLang="en-US" sz="2400" b="1" dirty="0"/>
              <a:t>假设空间</a:t>
            </a:r>
            <a:endParaRPr lang="en-US" altLang="zh-CN" sz="2400" b="1" dirty="0">
              <a:solidFill>
                <a:schemeClr val="bg1">
                  <a:lumMod val="85000"/>
                </a:schemeClr>
              </a:solidFill>
            </a:endParaRPr>
          </a:p>
          <a:p>
            <a:pPr>
              <a:lnSpc>
                <a:spcPct val="150000"/>
              </a:lnSpc>
            </a:pPr>
            <a:r>
              <a:rPr lang="zh-CN" altLang="en-US" sz="2400" dirty="0">
                <a:solidFill>
                  <a:schemeClr val="bg1">
                    <a:lumMod val="85000"/>
                  </a:schemeClr>
                </a:solidFill>
              </a:rPr>
              <a:t>归纳偏好</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发展历程</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应用现状</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204547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10" name="Rectangle 3"/>
          <p:cNvSpPr>
            <a:spLocks noChangeArrowheads="1"/>
          </p:cNvSpPr>
          <p:nvPr/>
        </p:nvSpPr>
        <p:spPr bwMode="auto">
          <a:xfrm>
            <a:off x="1774192" y="4801617"/>
            <a:ext cx="5595872" cy="100006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在模型空间中搜索不违背训练集的假设</a:t>
            </a:r>
            <a:endParaRPr lang="en-US" altLang="zh-CN" sz="2400" b="1" dirty="0">
              <a:solidFill>
                <a:srgbClr val="C30D23"/>
              </a:solidFill>
              <a:latin typeface="幼圆" panose="02010509060101010101" pitchFamily="49" charset="-122"/>
              <a:ea typeface="幼圆" panose="02010509060101010101" pitchFamily="49" charset="-122"/>
            </a:endParaRPr>
          </a:p>
          <a:p>
            <a:pPr marL="0" indent="0">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假设空间大小：</a:t>
            </a:r>
            <a:r>
              <a:rPr lang="en-US" altLang="zh-CN" sz="2400" b="1" dirty="0">
                <a:solidFill>
                  <a:srgbClr val="C30D23"/>
                </a:solidFill>
                <a:latin typeface="幼圆" panose="02010509060101010101" pitchFamily="49" charset="-122"/>
                <a:ea typeface="幼圆" panose="02010509060101010101" pitchFamily="49" charset="-122"/>
              </a:rPr>
              <a:t>3*4</a:t>
            </a:r>
            <a:r>
              <a:rPr lang="zh-CN" altLang="en-US" sz="2400" b="1" dirty="0">
                <a:solidFill>
                  <a:srgbClr val="C30D23"/>
                </a:solidFill>
                <a:latin typeface="幼圆" panose="02010509060101010101" pitchFamily="49" charset="-122"/>
                <a:ea typeface="幼圆" panose="02010509060101010101" pitchFamily="49" charset="-122"/>
              </a:rPr>
              <a:t>*</a:t>
            </a:r>
            <a:r>
              <a:rPr lang="en-US" altLang="zh-CN" sz="2400" b="1" dirty="0">
                <a:solidFill>
                  <a:srgbClr val="C30D23"/>
                </a:solidFill>
                <a:latin typeface="幼圆" panose="02010509060101010101" pitchFamily="49" charset="-122"/>
                <a:ea typeface="幼圆" panose="02010509060101010101" pitchFamily="49" charset="-122"/>
              </a:rPr>
              <a:t>4+1=49</a:t>
            </a:r>
            <a:endParaRPr lang="zh-CN" altLang="en-US" sz="2400" i="0" dirty="0">
              <a:latin typeface="幼圆" panose="02010509060101010101" pitchFamily="49" charset="-122"/>
              <a:ea typeface="幼圆" panose="02010509060101010101" pitchFamily="49" charset="-122"/>
            </a:endParaRPr>
          </a:p>
        </p:txBody>
      </p:sp>
      <p:grpSp>
        <p:nvGrpSpPr>
          <p:cNvPr id="17" name="组合 16"/>
          <p:cNvGrpSpPr/>
          <p:nvPr/>
        </p:nvGrpSpPr>
        <p:grpSpPr>
          <a:xfrm>
            <a:off x="1024128" y="1069848"/>
            <a:ext cx="7104633" cy="3484881"/>
            <a:chOff x="1080002" y="2389022"/>
            <a:chExt cx="5172817" cy="2653854"/>
          </a:xfrm>
        </p:grpSpPr>
        <p:pic>
          <p:nvPicPr>
            <p:cNvPr id="5"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2" y="2389022"/>
              <a:ext cx="5172817" cy="19356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3"/>
                <p:cNvSpPr>
                  <a:spLocks noChangeArrowheads="1"/>
                </p:cNvSpPr>
                <p:nvPr/>
              </p:nvSpPr>
              <p:spPr bwMode="auto">
                <a:xfrm>
                  <a:off x="1080002" y="4476835"/>
                  <a:ext cx="5169180" cy="566041"/>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色泽</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r>
                        <m:rPr>
                          <m:nor/>
                        </m:rPr>
                        <a:rPr lang="en-US" altLang="zh-CN" sz="2200" b="1" dirty="0">
                          <a:solidFill>
                            <a:srgbClr val="C30D23"/>
                          </a:solidFill>
                          <a:latin typeface="幼圆" panose="02010509060101010101" pitchFamily="49" charset="-122"/>
                          <a:ea typeface="幼圆" panose="02010509060101010101" pitchFamily="49" charset="-122"/>
                        </a:rPr>
                        <m:t>(</m:t>
                      </m:r>
                      <m:r>
                        <m:rPr>
                          <m:nor/>
                        </m:rPr>
                        <a:rPr lang="zh-CN" altLang="en-US" sz="2200" b="1" dirty="0">
                          <a:solidFill>
                            <a:srgbClr val="C30D23"/>
                          </a:solidFill>
                          <a:latin typeface="幼圆" panose="02010509060101010101" pitchFamily="49" charset="-122"/>
                          <a:ea typeface="幼圆" panose="02010509060101010101" pitchFamily="49" charset="-122"/>
                        </a:rPr>
                        <m:t>根蒂</m:t>
                      </m:r>
                      <m:r>
                        <m:rPr>
                          <m:nor/>
                        </m:rPr>
                        <a:rPr lang="en-US" altLang="zh-CN" sz="2200" b="1" dirty="0">
                          <a:solidFill>
                            <a:srgbClr val="C30D23"/>
                          </a:solidFill>
                          <a:latin typeface="幼圆" panose="02010509060101010101" pitchFamily="49" charset="-122"/>
                          <a:ea typeface="幼圆" panose="02010509060101010101" pitchFamily="49" charset="-122"/>
                        </a:rPr>
                        <m:t>=?)</m:t>
                      </m:r>
                      <m:r>
                        <a:rPr lang="en-US" altLang="zh-CN" sz="2200" b="1" i="1">
                          <a:solidFill>
                            <a:srgbClr val="C30D23"/>
                          </a:solidFill>
                          <a:latin typeface="Cambria Math"/>
                          <a:ea typeface="Cambria Math"/>
                        </a:rPr>
                        <m:t>⋀</m:t>
                      </m:r>
                    </m:oMath>
                  </a14:m>
                  <a:r>
                    <a:rPr lang="en-US" altLang="zh-CN" sz="2200" b="1" dirty="0">
                      <a:solidFill>
                        <a:srgbClr val="C30D23"/>
                      </a:solidFill>
                      <a:latin typeface="幼圆" panose="02010509060101010101" pitchFamily="49" charset="-122"/>
                      <a:ea typeface="幼圆" panose="02010509060101010101" pitchFamily="49" charset="-122"/>
                    </a:rPr>
                    <a:t>(</a:t>
                  </a:r>
                  <a:r>
                    <a:rPr lang="zh-CN" altLang="en-US" sz="2200" b="1" dirty="0">
                      <a:solidFill>
                        <a:srgbClr val="C30D23"/>
                      </a:solidFill>
                      <a:latin typeface="幼圆" panose="02010509060101010101" pitchFamily="49" charset="-122"/>
                      <a:ea typeface="幼圆" panose="02010509060101010101" pitchFamily="49" charset="-122"/>
                    </a:rPr>
                    <a:t>敲声</a:t>
                  </a:r>
                  <a:r>
                    <a:rPr lang="en-US" altLang="zh-CN" sz="2200" b="1" dirty="0">
                      <a:solidFill>
                        <a:srgbClr val="C30D23"/>
                      </a:solidFill>
                      <a:latin typeface="幼圆" panose="02010509060101010101" pitchFamily="49" charset="-122"/>
                      <a:ea typeface="幼圆" panose="02010509060101010101" pitchFamily="49" charset="-122"/>
                    </a:rPr>
                    <a:t>=?)</a:t>
                  </a:r>
                  <a14:m>
                    <m:oMath xmlns:m="http://schemas.openxmlformats.org/officeDocument/2006/math">
                      <m:r>
                        <a:rPr lang="en-US" altLang="zh-CN" sz="2200" b="1" i="1" smtClean="0">
                          <a:solidFill>
                            <a:srgbClr val="C30D23"/>
                          </a:solidFill>
                          <a:latin typeface="Cambria Math"/>
                          <a:ea typeface="Cambria Math"/>
                        </a:rPr>
                        <m:t>↔</m:t>
                      </m:r>
                    </m:oMath>
                  </a14:m>
                  <a:r>
                    <a:rPr lang="zh-CN" altLang="en-US" sz="2200" b="1" dirty="0">
                      <a:solidFill>
                        <a:srgbClr val="C30D23"/>
                      </a:solidFill>
                      <a:latin typeface="幼圆" panose="02010509060101010101" pitchFamily="49" charset="-122"/>
                      <a:ea typeface="幼圆" panose="02010509060101010101" pitchFamily="49" charset="-122"/>
                    </a:rPr>
                    <a:t>好瓜</a:t>
                  </a:r>
                  <a:endParaRPr lang="zh-CN" altLang="en-US" sz="2200" i="0" dirty="0">
                    <a:latin typeface="幼圆" panose="02010509060101010101" pitchFamily="49" charset="-122"/>
                    <a:ea typeface="幼圆" panose="02010509060101010101" pitchFamily="49" charset="-122"/>
                  </a:endParaRPr>
                </a:p>
              </p:txBody>
            </p:sp>
          </mc:Choice>
          <mc:Fallback xmlns="">
            <p:sp>
              <p:nvSpPr>
                <p:cNvPr id="13" name="Rectangle 3"/>
                <p:cNvSpPr>
                  <a:spLocks noRot="1" noChangeAspect="1" noMove="1" noResize="1" noEditPoints="1" noAdjustHandles="1" noChangeArrowheads="1" noChangeShapeType="1" noTextEdit="1"/>
                </p:cNvSpPr>
                <p:nvPr/>
              </p:nvSpPr>
              <p:spPr bwMode="auto">
                <a:xfrm>
                  <a:off x="1080002" y="4476835"/>
                  <a:ext cx="5169180" cy="566041"/>
                </a:xfrm>
                <a:prstGeom prst="rect">
                  <a:avLst/>
                </a:prstGeom>
                <a:blipFill>
                  <a:blip r:embed="rId3"/>
                  <a:stretch>
                    <a:fillRect t="-1563"/>
                  </a:stretch>
                </a:blipFill>
                <a:ln w="38100"/>
                <a:extLst/>
              </p:spPr>
              <p:txBody>
                <a:bodyPr/>
                <a:lstStyle/>
                <a:p>
                  <a:r>
                    <a:rPr lang="zh-CN" altLang="en-US">
                      <a:noFill/>
                    </a:rPr>
                    <a:t> </a:t>
                  </a:r>
                </a:p>
              </p:txBody>
            </p:sp>
          </mc:Fallback>
        </mc:AlternateContent>
      </p:grpSp>
    </p:spTree>
    <p:extLst>
      <p:ext uri="{BB962C8B-B14F-4D97-AF65-F5344CB8AC3E}">
        <p14:creationId xmlns:p14="http://schemas.microsoft.com/office/powerpoint/2010/main" val="38865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5" name="内容占位符 4">
            <a:extLst>
              <a:ext uri="{FF2B5EF4-FFF2-40B4-BE49-F238E27FC236}">
                <a16:creationId xmlns:a16="http://schemas.microsoft.com/office/drawing/2014/main" id="{F4D3135C-86C0-4E4C-B206-3075245AB97F}"/>
              </a:ext>
            </a:extLst>
          </p:cNvPr>
          <p:cNvSpPr>
            <a:spLocks noGrp="1"/>
          </p:cNvSpPr>
          <p:nvPr>
            <p:ph idx="1"/>
          </p:nvPr>
        </p:nvSpPr>
        <p:spPr>
          <a:xfrm>
            <a:off x="708406" y="857314"/>
            <a:ext cx="7740650" cy="5159438"/>
          </a:xfrm>
        </p:spPr>
        <p:txBody>
          <a:bodyPr>
            <a:normAutofit/>
          </a:bodyPr>
          <a:lstStyle/>
          <a:p>
            <a:pPr marL="0" indent="0">
              <a:lnSpc>
                <a:spcPct val="150000"/>
              </a:lnSpc>
              <a:spcBef>
                <a:spcPts val="0"/>
              </a:spcBef>
              <a:buNone/>
            </a:pPr>
            <a:r>
              <a:rPr lang="zh-CN" altLang="en-US" sz="2400" dirty="0"/>
              <a:t>（</a:t>
            </a:r>
            <a:r>
              <a:rPr lang="en-US" altLang="zh-CN" sz="2400" dirty="0"/>
              <a:t>1</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浊响）</a:t>
            </a:r>
          </a:p>
          <a:p>
            <a:pPr marL="0" indent="0">
              <a:lnSpc>
                <a:spcPct val="150000"/>
              </a:lnSpc>
              <a:spcBef>
                <a:spcPts val="0"/>
              </a:spcBef>
              <a:buNone/>
            </a:pPr>
            <a:r>
              <a:rPr lang="zh-CN" altLang="en-US" sz="2400" dirty="0"/>
              <a:t>（</a:t>
            </a:r>
            <a:r>
              <a:rPr lang="en-US" altLang="zh-CN" sz="2400" dirty="0"/>
              <a:t>2</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清脆）</a:t>
            </a:r>
          </a:p>
          <a:p>
            <a:pPr marL="0" indent="0">
              <a:lnSpc>
                <a:spcPct val="150000"/>
              </a:lnSpc>
              <a:spcBef>
                <a:spcPts val="0"/>
              </a:spcBef>
              <a:buNone/>
            </a:pPr>
            <a:r>
              <a:rPr lang="zh-CN" altLang="en-US" sz="2400" dirty="0"/>
              <a:t>（</a:t>
            </a:r>
            <a:r>
              <a:rPr lang="en-US" altLang="zh-CN" sz="2400" dirty="0"/>
              <a:t>3</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沉闷）</a:t>
            </a:r>
          </a:p>
          <a:p>
            <a:pPr marL="0" indent="0">
              <a:lnSpc>
                <a:spcPct val="150000"/>
              </a:lnSpc>
              <a:spcBef>
                <a:spcPts val="0"/>
              </a:spcBef>
              <a:buNone/>
            </a:pPr>
            <a:r>
              <a:rPr lang="zh-CN" altLang="en-US" sz="2400" dirty="0"/>
              <a:t>（</a:t>
            </a:r>
            <a:r>
              <a:rPr lang="en-US" altLang="zh-CN" sz="2400" dirty="0"/>
              <a:t>4</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浊响）</a:t>
            </a:r>
          </a:p>
          <a:p>
            <a:pPr marL="0" indent="0">
              <a:lnSpc>
                <a:spcPct val="150000"/>
              </a:lnSpc>
              <a:spcBef>
                <a:spcPts val="0"/>
              </a:spcBef>
              <a:buNone/>
            </a:pPr>
            <a:r>
              <a:rPr lang="zh-CN" altLang="en-US" sz="2400" dirty="0"/>
              <a:t>（</a:t>
            </a:r>
            <a:r>
              <a:rPr lang="en-US" altLang="zh-CN" sz="2400" dirty="0"/>
              <a:t>5</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清脆）</a:t>
            </a:r>
          </a:p>
          <a:p>
            <a:pPr marL="0" indent="0">
              <a:lnSpc>
                <a:spcPct val="150000"/>
              </a:lnSpc>
              <a:spcBef>
                <a:spcPts val="0"/>
              </a:spcBef>
              <a:buNone/>
            </a:pPr>
            <a:r>
              <a:rPr lang="zh-CN" altLang="en-US" sz="2400" dirty="0"/>
              <a:t>（</a:t>
            </a:r>
            <a:r>
              <a:rPr lang="en-US" altLang="zh-CN" sz="2400" dirty="0"/>
              <a:t>6</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沉闷）</a:t>
            </a:r>
          </a:p>
          <a:p>
            <a:pPr marL="0" indent="0">
              <a:lnSpc>
                <a:spcPct val="150000"/>
              </a:lnSpc>
              <a:spcBef>
                <a:spcPts val="0"/>
              </a:spcBef>
              <a:buNone/>
            </a:pPr>
            <a:r>
              <a:rPr lang="zh-CN" altLang="en-US" sz="2400" dirty="0"/>
              <a:t>（</a:t>
            </a:r>
            <a:r>
              <a:rPr lang="en-US" altLang="zh-CN" sz="2400" dirty="0"/>
              <a:t>7</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浊响）</a:t>
            </a:r>
          </a:p>
          <a:p>
            <a:pPr marL="0" indent="0">
              <a:lnSpc>
                <a:spcPct val="150000"/>
              </a:lnSpc>
              <a:spcBef>
                <a:spcPts val="0"/>
              </a:spcBef>
              <a:buNone/>
            </a:pPr>
            <a:r>
              <a:rPr lang="zh-CN" altLang="en-US" sz="2400" dirty="0"/>
              <a:t>（</a:t>
            </a:r>
            <a:r>
              <a:rPr lang="en-US" altLang="zh-CN" sz="2400" dirty="0"/>
              <a:t>8</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清脆）</a:t>
            </a:r>
            <a:br>
              <a:rPr lang="zh-CN" altLang="en-US" sz="2400" dirty="0"/>
            </a:br>
            <a:r>
              <a:rPr lang="zh-CN" altLang="en-US" sz="2400" dirty="0"/>
              <a:t>（</a:t>
            </a:r>
            <a:r>
              <a:rPr lang="en-US" altLang="zh-CN" sz="2400" dirty="0"/>
              <a:t>9</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沉闷）</a:t>
            </a:r>
          </a:p>
        </p:txBody>
      </p:sp>
    </p:spTree>
    <p:extLst>
      <p:ext uri="{BB962C8B-B14F-4D97-AF65-F5344CB8AC3E}">
        <p14:creationId xmlns:p14="http://schemas.microsoft.com/office/powerpoint/2010/main" val="338906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5" name="内容占位符 4">
            <a:extLst>
              <a:ext uri="{FF2B5EF4-FFF2-40B4-BE49-F238E27FC236}">
                <a16:creationId xmlns:a16="http://schemas.microsoft.com/office/drawing/2014/main" id="{F4D3135C-86C0-4E4C-B206-3075245AB97F}"/>
              </a:ext>
            </a:extLst>
          </p:cNvPr>
          <p:cNvSpPr>
            <a:spLocks noGrp="1"/>
          </p:cNvSpPr>
          <p:nvPr>
            <p:ph idx="1"/>
          </p:nvPr>
        </p:nvSpPr>
        <p:spPr>
          <a:xfrm>
            <a:off x="635254" y="866458"/>
            <a:ext cx="7886700" cy="5067998"/>
          </a:xfrm>
        </p:spPr>
        <p:txBody>
          <a:bodyPr>
            <a:normAutofit/>
          </a:bodyPr>
          <a:lstStyle/>
          <a:p>
            <a:pPr marL="0" indent="0">
              <a:lnSpc>
                <a:spcPct val="150000"/>
              </a:lnSpc>
              <a:spcBef>
                <a:spcPts val="0"/>
              </a:spcBef>
              <a:buNone/>
            </a:pPr>
            <a:r>
              <a:rPr lang="zh-CN" altLang="en-US" sz="2400" dirty="0"/>
              <a:t>（</a:t>
            </a:r>
            <a:r>
              <a:rPr lang="en-US" altLang="zh-CN" sz="2400" dirty="0"/>
              <a:t>10</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浊响）</a:t>
            </a:r>
          </a:p>
          <a:p>
            <a:pPr marL="0" indent="0">
              <a:lnSpc>
                <a:spcPct val="150000"/>
              </a:lnSpc>
              <a:spcBef>
                <a:spcPts val="0"/>
              </a:spcBef>
              <a:buNone/>
            </a:pPr>
            <a:r>
              <a:rPr lang="zh-CN" altLang="en-US" sz="2400" dirty="0"/>
              <a:t>（</a:t>
            </a:r>
            <a:r>
              <a:rPr lang="en-US" altLang="zh-CN" sz="2400" dirty="0"/>
              <a:t>11</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清脆）</a:t>
            </a:r>
            <a:br>
              <a:rPr lang="zh-CN" altLang="en-US" sz="2400" dirty="0"/>
            </a:br>
            <a:r>
              <a:rPr lang="zh-CN" altLang="en-US" sz="2400" dirty="0"/>
              <a:t>（</a:t>
            </a:r>
            <a:r>
              <a:rPr lang="en-US" altLang="zh-CN" sz="2400" dirty="0"/>
              <a:t>12</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沉闷）</a:t>
            </a:r>
          </a:p>
          <a:p>
            <a:pPr marL="0" indent="0">
              <a:lnSpc>
                <a:spcPct val="150000"/>
              </a:lnSpc>
              <a:spcBef>
                <a:spcPts val="0"/>
              </a:spcBef>
              <a:buNone/>
            </a:pPr>
            <a:r>
              <a:rPr lang="zh-CN" altLang="en-US" sz="2400" dirty="0"/>
              <a:t>（</a:t>
            </a:r>
            <a:r>
              <a:rPr lang="en-US" altLang="zh-CN" sz="2400" dirty="0"/>
              <a:t>13</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浊响）</a:t>
            </a:r>
          </a:p>
          <a:p>
            <a:pPr marL="0" indent="0">
              <a:lnSpc>
                <a:spcPct val="150000"/>
              </a:lnSpc>
              <a:spcBef>
                <a:spcPts val="0"/>
              </a:spcBef>
              <a:buNone/>
            </a:pPr>
            <a:r>
              <a:rPr lang="zh-CN" altLang="en-US" sz="2400" dirty="0"/>
              <a:t>（</a:t>
            </a:r>
            <a:r>
              <a:rPr lang="en-US" altLang="zh-CN" sz="2400" dirty="0"/>
              <a:t>14</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清脆）</a:t>
            </a:r>
            <a:br>
              <a:rPr lang="zh-CN" altLang="en-US" sz="2400" dirty="0"/>
            </a:br>
            <a:r>
              <a:rPr lang="zh-CN" altLang="en-US" sz="2400" dirty="0"/>
              <a:t>（</a:t>
            </a:r>
            <a:r>
              <a:rPr lang="en-US" altLang="zh-CN" sz="2400" dirty="0"/>
              <a:t>15</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沉闷）</a:t>
            </a:r>
          </a:p>
          <a:p>
            <a:pPr marL="0" indent="0">
              <a:lnSpc>
                <a:spcPct val="150000"/>
              </a:lnSpc>
              <a:spcBef>
                <a:spcPts val="0"/>
              </a:spcBef>
              <a:buNone/>
            </a:pPr>
            <a:r>
              <a:rPr lang="zh-CN" altLang="en-US" sz="2400" dirty="0"/>
              <a:t>（</a:t>
            </a:r>
            <a:r>
              <a:rPr lang="en-US" altLang="zh-CN" sz="2400" dirty="0"/>
              <a:t>16</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浊响）</a:t>
            </a:r>
          </a:p>
          <a:p>
            <a:pPr marL="0" indent="0">
              <a:lnSpc>
                <a:spcPct val="150000"/>
              </a:lnSpc>
              <a:spcBef>
                <a:spcPts val="0"/>
              </a:spcBef>
              <a:buNone/>
            </a:pPr>
            <a:r>
              <a:rPr lang="zh-CN" altLang="en-US" sz="2400" dirty="0"/>
              <a:t>（</a:t>
            </a:r>
            <a:r>
              <a:rPr lang="en-US" altLang="zh-CN" sz="2400" dirty="0"/>
              <a:t>17</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清脆）</a:t>
            </a:r>
            <a:br>
              <a:rPr lang="zh-CN" altLang="en-US" sz="2400" dirty="0"/>
            </a:br>
            <a:r>
              <a:rPr lang="zh-CN" altLang="en-US" sz="2400" dirty="0"/>
              <a:t>（</a:t>
            </a:r>
            <a:r>
              <a:rPr lang="en-US" altLang="zh-CN" sz="2400" dirty="0"/>
              <a:t>18</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沉闷）</a:t>
            </a:r>
            <a:r>
              <a:rPr lang="en-US" altLang="zh-CN" sz="2400" dirty="0"/>
              <a:t> </a:t>
            </a:r>
            <a:endParaRPr lang="zh-CN" altLang="en-US" sz="2400" dirty="0"/>
          </a:p>
        </p:txBody>
      </p:sp>
    </p:spTree>
    <p:extLst>
      <p:ext uri="{BB962C8B-B14F-4D97-AF65-F5344CB8AC3E}">
        <p14:creationId xmlns:p14="http://schemas.microsoft.com/office/powerpoint/2010/main" val="268172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16" name="内容占位符 15">
            <a:extLst>
              <a:ext uri="{FF2B5EF4-FFF2-40B4-BE49-F238E27FC236}">
                <a16:creationId xmlns:a16="http://schemas.microsoft.com/office/drawing/2014/main" id="{0B411166-E2D2-42DD-A04D-B35BD293053C}"/>
              </a:ext>
            </a:extLst>
          </p:cNvPr>
          <p:cNvSpPr>
            <a:spLocks noGrp="1"/>
          </p:cNvSpPr>
          <p:nvPr>
            <p:ph idx="1"/>
          </p:nvPr>
        </p:nvSpPr>
        <p:spPr>
          <a:xfrm>
            <a:off x="733679" y="848170"/>
            <a:ext cx="7676642" cy="5698934"/>
          </a:xfrm>
        </p:spPr>
        <p:txBody>
          <a:bodyPr>
            <a:normAutofit lnSpcReduction="10000"/>
          </a:bodyPr>
          <a:lstStyle/>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19</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蜷缩）</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浊响）</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20</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蜷缩）</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清脆）</a:t>
            </a:r>
            <a:br>
              <a:rPr lang="zh-CN" altLang="en-US" sz="2400" dirty="0">
                <a:solidFill>
                  <a:schemeClr val="tx2"/>
                </a:solidFill>
              </a:rPr>
            </a:br>
            <a:r>
              <a:rPr lang="zh-CN" altLang="en-US" sz="2400" dirty="0">
                <a:solidFill>
                  <a:schemeClr val="tx2"/>
                </a:solidFill>
              </a:rPr>
              <a:t>（</a:t>
            </a:r>
            <a:r>
              <a:rPr lang="en-US" altLang="zh-CN" sz="2400" dirty="0">
                <a:solidFill>
                  <a:schemeClr val="tx2"/>
                </a:solidFill>
              </a:rPr>
              <a:t>21</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蜷缩）</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沉闷）</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22</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硬挺）</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浊响）</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23</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硬挺）</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清脆）</a:t>
            </a:r>
            <a:br>
              <a:rPr lang="zh-CN" altLang="en-US" sz="2400" dirty="0">
                <a:solidFill>
                  <a:schemeClr val="tx2"/>
                </a:solidFill>
              </a:rPr>
            </a:br>
            <a:r>
              <a:rPr lang="zh-CN" altLang="en-US" sz="2400" dirty="0">
                <a:solidFill>
                  <a:schemeClr val="tx2"/>
                </a:solidFill>
              </a:rPr>
              <a:t>（</a:t>
            </a:r>
            <a:r>
              <a:rPr lang="en-US" altLang="zh-CN" sz="2400" dirty="0">
                <a:solidFill>
                  <a:schemeClr val="tx2"/>
                </a:solidFill>
              </a:rPr>
              <a:t>24</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硬挺）</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沉闷）</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25</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稍蜷）</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浊响）</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26</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稍蜷）</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清脆）</a:t>
            </a:r>
            <a:br>
              <a:rPr lang="zh-CN" altLang="en-US" sz="2400" dirty="0">
                <a:solidFill>
                  <a:schemeClr val="tx2"/>
                </a:solidFill>
              </a:rPr>
            </a:br>
            <a:r>
              <a:rPr lang="zh-CN" altLang="en-US" sz="2400" dirty="0">
                <a:solidFill>
                  <a:schemeClr val="tx2"/>
                </a:solidFill>
              </a:rPr>
              <a:t>（</a:t>
            </a:r>
            <a:r>
              <a:rPr lang="en-US" altLang="zh-CN" sz="2400" dirty="0">
                <a:solidFill>
                  <a:schemeClr val="tx2"/>
                </a:solidFill>
              </a:rPr>
              <a:t>27</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稍蜷）</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沉闷）</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28</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青绿）</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浊响）</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29</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青绿）</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清脆）</a:t>
            </a:r>
          </a:p>
        </p:txBody>
      </p:sp>
    </p:spTree>
    <p:extLst>
      <p:ext uri="{BB962C8B-B14F-4D97-AF65-F5344CB8AC3E}">
        <p14:creationId xmlns:p14="http://schemas.microsoft.com/office/powerpoint/2010/main" val="258163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16" name="内容占位符 15">
            <a:extLst>
              <a:ext uri="{FF2B5EF4-FFF2-40B4-BE49-F238E27FC236}">
                <a16:creationId xmlns:a16="http://schemas.microsoft.com/office/drawing/2014/main" id="{0B411166-E2D2-42DD-A04D-B35BD293053C}"/>
              </a:ext>
            </a:extLst>
          </p:cNvPr>
          <p:cNvSpPr>
            <a:spLocks noGrp="1"/>
          </p:cNvSpPr>
          <p:nvPr>
            <p:ph idx="1"/>
          </p:nvPr>
        </p:nvSpPr>
        <p:spPr>
          <a:xfrm>
            <a:off x="688848" y="884216"/>
            <a:ext cx="7769352" cy="5754328"/>
          </a:xfrm>
        </p:spPr>
        <p:txBody>
          <a:bodyPr>
            <a:normAutofit/>
          </a:bodyPr>
          <a:lstStyle/>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30</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青绿）</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沉闷）</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31</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乌黑）</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浊响）</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32</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乌黑）</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清脆）</a:t>
            </a:r>
            <a:br>
              <a:rPr lang="zh-CN" altLang="en-US" sz="2400" dirty="0">
                <a:solidFill>
                  <a:schemeClr val="tx2"/>
                </a:solidFill>
              </a:rPr>
            </a:br>
            <a:r>
              <a:rPr lang="zh-CN" altLang="en-US" sz="2400" dirty="0">
                <a:solidFill>
                  <a:schemeClr val="tx2"/>
                </a:solidFill>
              </a:rPr>
              <a:t>（</a:t>
            </a:r>
            <a:r>
              <a:rPr lang="en-US" altLang="zh-CN" sz="2400" dirty="0">
                <a:solidFill>
                  <a:schemeClr val="tx2"/>
                </a:solidFill>
              </a:rPr>
              <a:t>33</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乌黑）</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沉闷）</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34</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青绿）</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蜷缩）</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35</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青绿）</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硬挺）</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br>
              <a:rPr lang="zh-CN" altLang="en-US" sz="2400" dirty="0">
                <a:solidFill>
                  <a:schemeClr val="tx2"/>
                </a:solidFill>
              </a:rPr>
            </a:br>
            <a:r>
              <a:rPr lang="zh-CN" altLang="en-US" sz="2400" dirty="0">
                <a:solidFill>
                  <a:schemeClr val="tx2"/>
                </a:solidFill>
              </a:rPr>
              <a:t>（</a:t>
            </a:r>
            <a:r>
              <a:rPr lang="en-US" altLang="zh-CN" sz="2400" dirty="0">
                <a:solidFill>
                  <a:schemeClr val="tx2"/>
                </a:solidFill>
              </a:rPr>
              <a:t>36</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青绿）</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稍蜷）</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37</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乌黑）</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蜷缩）</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p>
          <a:p>
            <a:pPr marL="0" indent="0">
              <a:lnSpc>
                <a:spcPct val="150000"/>
              </a:lnSpc>
              <a:spcBef>
                <a:spcPts val="0"/>
              </a:spcBef>
              <a:buNone/>
            </a:pPr>
            <a:r>
              <a:rPr lang="zh-CN" altLang="en-US" sz="2400" dirty="0">
                <a:solidFill>
                  <a:schemeClr val="tx2"/>
                </a:solidFill>
              </a:rPr>
              <a:t>（</a:t>
            </a:r>
            <a:r>
              <a:rPr lang="en-US" altLang="zh-CN" sz="2400" dirty="0">
                <a:solidFill>
                  <a:schemeClr val="tx2"/>
                </a:solidFill>
              </a:rPr>
              <a:t>38</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乌黑）</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硬挺）</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br>
              <a:rPr lang="zh-CN" altLang="en-US" sz="2400" dirty="0">
                <a:solidFill>
                  <a:schemeClr val="tx2"/>
                </a:solidFill>
              </a:rPr>
            </a:br>
            <a:r>
              <a:rPr lang="zh-CN" altLang="en-US" sz="2400" dirty="0">
                <a:solidFill>
                  <a:schemeClr val="tx2"/>
                </a:solidFill>
              </a:rPr>
              <a:t>（</a:t>
            </a:r>
            <a:r>
              <a:rPr lang="en-US" altLang="zh-CN" sz="2400" dirty="0">
                <a:solidFill>
                  <a:schemeClr val="tx2"/>
                </a:solidFill>
              </a:rPr>
              <a:t>39</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乌黑）</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稍蜷）</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p>
        </p:txBody>
      </p:sp>
    </p:spTree>
    <p:extLst>
      <p:ext uri="{BB962C8B-B14F-4D97-AF65-F5344CB8AC3E}">
        <p14:creationId xmlns:p14="http://schemas.microsoft.com/office/powerpoint/2010/main" val="89367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假设空间</a:t>
            </a:r>
          </a:p>
        </p:txBody>
      </p:sp>
      <p:sp>
        <p:nvSpPr>
          <p:cNvPr id="6" name="内容占位符 5">
            <a:extLst>
              <a:ext uri="{FF2B5EF4-FFF2-40B4-BE49-F238E27FC236}">
                <a16:creationId xmlns:a16="http://schemas.microsoft.com/office/drawing/2014/main" id="{A691D955-B756-48E3-B5DE-163DBBDC018F}"/>
              </a:ext>
            </a:extLst>
          </p:cNvPr>
          <p:cNvSpPr>
            <a:spLocks noGrp="1"/>
          </p:cNvSpPr>
          <p:nvPr>
            <p:ph idx="1"/>
          </p:nvPr>
        </p:nvSpPr>
        <p:spPr>
          <a:xfrm>
            <a:off x="1028446" y="802450"/>
            <a:ext cx="7091426" cy="5994398"/>
          </a:xfrm>
        </p:spPr>
        <p:txBody>
          <a:bodyPr>
            <a:normAutofit fontScale="92500" lnSpcReduction="10000"/>
          </a:bodyPr>
          <a:lstStyle/>
          <a:p>
            <a:pPr marL="0" indent="0">
              <a:lnSpc>
                <a:spcPct val="160000"/>
              </a:lnSpc>
              <a:spcBef>
                <a:spcPts val="0"/>
              </a:spcBef>
              <a:buNone/>
            </a:pPr>
            <a:r>
              <a:rPr lang="zh-CN" altLang="en-US" sz="2400" dirty="0"/>
              <a:t>（</a:t>
            </a:r>
            <a:r>
              <a:rPr lang="en-US" altLang="zh-CN" sz="2400" dirty="0"/>
              <a:t>40</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a:t>
            </a:r>
            <a:r>
              <a:rPr lang="en-US" altLang="zh-CN" sz="2400" dirty="0"/>
              <a:t>^</a:t>
            </a:r>
            <a:r>
              <a:rPr lang="zh-CN" altLang="en-US" sz="2400" dirty="0"/>
              <a:t>（敲声</a:t>
            </a:r>
            <a:r>
              <a:rPr lang="en-US" altLang="zh-CN" sz="2400" dirty="0"/>
              <a:t>=</a:t>
            </a:r>
            <a:r>
              <a:rPr lang="zh-CN" altLang="en-US" sz="2400" dirty="0"/>
              <a:t>浊响）</a:t>
            </a:r>
          </a:p>
          <a:p>
            <a:pPr marL="0" indent="0">
              <a:lnSpc>
                <a:spcPct val="160000"/>
              </a:lnSpc>
              <a:spcBef>
                <a:spcPts val="0"/>
              </a:spcBef>
              <a:buNone/>
            </a:pPr>
            <a:r>
              <a:rPr lang="zh-CN" altLang="en-US" sz="2400" dirty="0"/>
              <a:t>（</a:t>
            </a:r>
            <a:r>
              <a:rPr lang="en-US" altLang="zh-CN" sz="2400" dirty="0"/>
              <a:t>41</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a:t>
            </a:r>
            <a:r>
              <a:rPr lang="en-US" altLang="zh-CN" sz="2400" dirty="0"/>
              <a:t>^</a:t>
            </a:r>
            <a:r>
              <a:rPr lang="zh-CN" altLang="en-US" sz="2400" dirty="0"/>
              <a:t>（敲声</a:t>
            </a:r>
            <a:r>
              <a:rPr lang="en-US" altLang="zh-CN" sz="2400" dirty="0"/>
              <a:t>=</a:t>
            </a:r>
            <a:r>
              <a:rPr lang="zh-CN" altLang="en-US" sz="2400" dirty="0"/>
              <a:t>清脆）</a:t>
            </a:r>
          </a:p>
          <a:p>
            <a:pPr marL="0" indent="0">
              <a:lnSpc>
                <a:spcPct val="160000"/>
              </a:lnSpc>
              <a:spcBef>
                <a:spcPts val="0"/>
              </a:spcBef>
              <a:buNone/>
            </a:pPr>
            <a:r>
              <a:rPr lang="zh-CN" altLang="en-US" sz="2400" dirty="0"/>
              <a:t>（</a:t>
            </a:r>
            <a:r>
              <a:rPr lang="en-US" altLang="zh-CN" sz="2400" dirty="0"/>
              <a:t>42</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a:t>
            </a:r>
            <a:r>
              <a:rPr lang="en-US" altLang="zh-CN" sz="2400" dirty="0"/>
              <a:t>^</a:t>
            </a:r>
            <a:r>
              <a:rPr lang="zh-CN" altLang="en-US" sz="2400" dirty="0"/>
              <a:t>（敲声</a:t>
            </a:r>
            <a:r>
              <a:rPr lang="en-US" altLang="zh-CN" sz="2400" dirty="0"/>
              <a:t>=</a:t>
            </a:r>
            <a:r>
              <a:rPr lang="zh-CN" altLang="en-US" sz="2400" dirty="0"/>
              <a:t>沉闷）</a:t>
            </a:r>
            <a:endParaRPr lang="en-US" altLang="zh-CN" sz="2400" dirty="0"/>
          </a:p>
          <a:p>
            <a:pPr marL="0" indent="0">
              <a:buNone/>
            </a:pPr>
            <a:endParaRPr lang="zh-CN" altLang="en-US" sz="1000" dirty="0"/>
          </a:p>
          <a:p>
            <a:pPr marL="0" indent="0">
              <a:lnSpc>
                <a:spcPct val="150000"/>
              </a:lnSpc>
              <a:spcBef>
                <a:spcPts val="0"/>
              </a:spcBef>
              <a:buNone/>
            </a:pPr>
            <a:r>
              <a:rPr lang="zh-CN" altLang="en-US" sz="2400" dirty="0"/>
              <a:t>（</a:t>
            </a:r>
            <a:r>
              <a:rPr lang="en-US" altLang="zh-CN" sz="2400" dirty="0"/>
              <a:t>43</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a:t>
            </a:r>
          </a:p>
          <a:p>
            <a:pPr marL="0" indent="0">
              <a:lnSpc>
                <a:spcPct val="150000"/>
              </a:lnSpc>
              <a:spcBef>
                <a:spcPts val="0"/>
              </a:spcBef>
              <a:buNone/>
            </a:pPr>
            <a:r>
              <a:rPr lang="zh-CN" altLang="en-US" sz="2400" dirty="0"/>
              <a:t>（</a:t>
            </a:r>
            <a:r>
              <a:rPr lang="en-US" altLang="zh-CN" sz="2400" dirty="0"/>
              <a:t>44</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硬挺）</a:t>
            </a:r>
            <a:r>
              <a:rPr lang="en-US" altLang="zh-CN" sz="2400" dirty="0"/>
              <a:t>^</a:t>
            </a:r>
            <a:r>
              <a:rPr lang="zh-CN" altLang="en-US" sz="2400" dirty="0"/>
              <a:t>（敲声</a:t>
            </a:r>
            <a:r>
              <a:rPr lang="en-US" altLang="zh-CN" sz="2400" dirty="0"/>
              <a:t>=*</a:t>
            </a:r>
            <a:r>
              <a:rPr lang="zh-CN" altLang="en-US" sz="2400" dirty="0"/>
              <a:t>）</a:t>
            </a:r>
            <a:br>
              <a:rPr lang="zh-CN" altLang="en-US" sz="2400" dirty="0"/>
            </a:br>
            <a:r>
              <a:rPr lang="zh-CN" altLang="en-US" sz="2400" dirty="0"/>
              <a:t>（</a:t>
            </a:r>
            <a:r>
              <a:rPr lang="en-US" altLang="zh-CN" sz="2400" dirty="0"/>
              <a:t>45</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稍蜷）</a:t>
            </a:r>
            <a:r>
              <a:rPr lang="en-US" altLang="zh-CN" sz="2400" dirty="0"/>
              <a:t>^</a:t>
            </a:r>
            <a:r>
              <a:rPr lang="zh-CN" altLang="en-US" sz="2400" dirty="0"/>
              <a:t>（敲声</a:t>
            </a:r>
            <a:r>
              <a:rPr lang="en-US" altLang="zh-CN" sz="2400" dirty="0"/>
              <a:t>=*</a:t>
            </a:r>
            <a:r>
              <a:rPr lang="zh-CN" altLang="en-US" sz="2400" dirty="0"/>
              <a:t>）</a:t>
            </a:r>
            <a:endParaRPr lang="en-US" altLang="zh-CN" sz="2400" dirty="0"/>
          </a:p>
          <a:p>
            <a:pPr marL="0" indent="0">
              <a:buNone/>
            </a:pPr>
            <a:endParaRPr lang="zh-CN" altLang="en-US" sz="1000" dirty="0"/>
          </a:p>
          <a:p>
            <a:pPr marL="0" indent="0">
              <a:lnSpc>
                <a:spcPct val="170000"/>
              </a:lnSpc>
              <a:spcBef>
                <a:spcPts val="0"/>
              </a:spcBef>
              <a:buNone/>
            </a:pPr>
            <a:r>
              <a:rPr lang="zh-CN" altLang="en-US" sz="2400" dirty="0"/>
              <a:t>（</a:t>
            </a:r>
            <a:r>
              <a:rPr lang="en-US" altLang="zh-CN" sz="2400" dirty="0"/>
              <a:t>46</a:t>
            </a:r>
            <a:r>
              <a:rPr lang="zh-CN" altLang="en-US" sz="2400" dirty="0"/>
              <a:t>）（色泽</a:t>
            </a:r>
            <a:r>
              <a:rPr lang="en-US" altLang="zh-CN" sz="2400" dirty="0"/>
              <a:t>=</a:t>
            </a:r>
            <a:r>
              <a:rPr lang="zh-CN" altLang="en-US" sz="2400" dirty="0"/>
              <a:t>青绿）</a:t>
            </a:r>
            <a:r>
              <a:rPr lang="en-US" altLang="zh-CN" sz="2400" dirty="0"/>
              <a:t>^</a:t>
            </a:r>
            <a:r>
              <a:rPr lang="zh-CN" altLang="en-US" sz="2400" dirty="0"/>
              <a:t>（根蒂</a:t>
            </a:r>
            <a:r>
              <a:rPr lang="en-US" altLang="zh-CN" sz="2400" dirty="0"/>
              <a:t>=*</a:t>
            </a:r>
            <a:r>
              <a:rPr lang="zh-CN" altLang="en-US" sz="2400" dirty="0"/>
              <a:t>）</a:t>
            </a:r>
            <a:r>
              <a:rPr lang="en-US" altLang="zh-CN" sz="2400" dirty="0"/>
              <a:t>^</a:t>
            </a:r>
            <a:r>
              <a:rPr lang="zh-CN" altLang="en-US" sz="2400" dirty="0"/>
              <a:t>（敲声</a:t>
            </a:r>
            <a:r>
              <a:rPr lang="en-US" altLang="zh-CN" sz="2400" dirty="0"/>
              <a:t>=*</a:t>
            </a:r>
            <a:r>
              <a:rPr lang="zh-CN" altLang="en-US" sz="2400" dirty="0"/>
              <a:t>）</a:t>
            </a:r>
            <a:br>
              <a:rPr lang="zh-CN" altLang="en-US" sz="2400" dirty="0"/>
            </a:br>
            <a:r>
              <a:rPr lang="zh-CN" altLang="en-US" sz="2400" dirty="0"/>
              <a:t>（</a:t>
            </a:r>
            <a:r>
              <a:rPr lang="en-US" altLang="zh-CN" sz="2400" dirty="0"/>
              <a:t>47</a:t>
            </a:r>
            <a:r>
              <a:rPr lang="zh-CN" altLang="en-US" sz="2400" dirty="0"/>
              <a:t>）（色泽</a:t>
            </a:r>
            <a:r>
              <a:rPr lang="en-US" altLang="zh-CN" sz="2400" dirty="0"/>
              <a:t>=</a:t>
            </a:r>
            <a:r>
              <a:rPr lang="zh-CN" altLang="en-US" sz="2400" dirty="0"/>
              <a:t>乌黑）</a:t>
            </a:r>
            <a:r>
              <a:rPr lang="en-US" altLang="zh-CN" sz="2400" dirty="0"/>
              <a:t>^</a:t>
            </a:r>
            <a:r>
              <a:rPr lang="zh-CN" altLang="en-US" sz="2400" dirty="0"/>
              <a:t>（根蒂</a:t>
            </a:r>
            <a:r>
              <a:rPr lang="en-US" altLang="zh-CN" sz="2400" dirty="0"/>
              <a:t>=*</a:t>
            </a:r>
            <a:r>
              <a:rPr lang="zh-CN" altLang="en-US" sz="2400" dirty="0"/>
              <a:t>）</a:t>
            </a:r>
            <a:r>
              <a:rPr lang="en-US" altLang="zh-CN" sz="2400" dirty="0"/>
              <a:t>^</a:t>
            </a:r>
            <a:r>
              <a:rPr lang="zh-CN" altLang="en-US" sz="2400" dirty="0"/>
              <a:t>（敲声</a:t>
            </a:r>
            <a:r>
              <a:rPr lang="en-US" altLang="zh-CN" sz="2400" dirty="0"/>
              <a:t>=*</a:t>
            </a:r>
            <a:r>
              <a:rPr lang="zh-CN" altLang="en-US" sz="2400" dirty="0"/>
              <a:t>）</a:t>
            </a:r>
            <a:endParaRPr lang="en-US" altLang="zh-CN" sz="2400" dirty="0"/>
          </a:p>
          <a:p>
            <a:pPr marL="0" indent="0">
              <a:lnSpc>
                <a:spcPct val="170000"/>
              </a:lnSpc>
              <a:spcBef>
                <a:spcPts val="0"/>
              </a:spcBef>
              <a:buNone/>
            </a:pPr>
            <a:endParaRPr lang="en-US" altLang="zh-CN" sz="1000" dirty="0"/>
          </a:p>
          <a:p>
            <a:pPr marL="0" indent="0">
              <a:lnSpc>
                <a:spcPct val="170000"/>
              </a:lnSpc>
              <a:spcBef>
                <a:spcPts val="0"/>
              </a:spcBef>
              <a:buNone/>
            </a:pPr>
            <a:r>
              <a:rPr lang="zh-CN" altLang="en-US" sz="2400" dirty="0">
                <a:solidFill>
                  <a:schemeClr val="tx2"/>
                </a:solidFill>
              </a:rPr>
              <a:t>（</a:t>
            </a:r>
            <a:r>
              <a:rPr lang="en-US" altLang="zh-CN" sz="2400" dirty="0">
                <a:solidFill>
                  <a:schemeClr val="tx2"/>
                </a:solidFill>
              </a:rPr>
              <a:t>48</a:t>
            </a:r>
            <a:r>
              <a:rPr lang="zh-CN" altLang="en-US" sz="2400" dirty="0">
                <a:solidFill>
                  <a:schemeClr val="tx2"/>
                </a:solidFill>
              </a:rPr>
              <a:t>）（色泽</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（根蒂</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（敲声</a:t>
            </a:r>
            <a:r>
              <a:rPr lang="en-US" altLang="zh-CN" sz="2400" dirty="0">
                <a:solidFill>
                  <a:schemeClr val="tx2"/>
                </a:solidFill>
              </a:rPr>
              <a:t>=*</a:t>
            </a:r>
            <a:r>
              <a:rPr lang="zh-CN" altLang="en-US" sz="2400" dirty="0">
                <a:solidFill>
                  <a:schemeClr val="tx2"/>
                </a:solidFill>
              </a:rPr>
              <a:t>）</a:t>
            </a:r>
            <a:endParaRPr lang="en-US" altLang="zh-CN" sz="2400" dirty="0">
              <a:solidFill>
                <a:schemeClr val="tx2"/>
              </a:solidFill>
            </a:endParaRPr>
          </a:p>
          <a:p>
            <a:pPr marL="0" indent="0">
              <a:buNone/>
            </a:pPr>
            <a:endParaRPr lang="zh-CN" altLang="en-US" sz="1000" dirty="0"/>
          </a:p>
          <a:p>
            <a:pPr marL="0" indent="0">
              <a:buNone/>
            </a:pPr>
            <a:r>
              <a:rPr lang="zh-CN" altLang="en-US" sz="2400" dirty="0"/>
              <a:t>（</a:t>
            </a:r>
            <a:r>
              <a:rPr lang="en-US" altLang="zh-CN" sz="2400" dirty="0"/>
              <a:t>49</a:t>
            </a:r>
            <a:r>
              <a:rPr lang="zh-CN" altLang="en-US" sz="2400" dirty="0"/>
              <a:t>） ∅</a:t>
            </a:r>
          </a:p>
        </p:txBody>
      </p:sp>
    </p:spTree>
    <p:extLst>
      <p:ext uri="{BB962C8B-B14F-4D97-AF65-F5344CB8AC3E}">
        <p14:creationId xmlns:p14="http://schemas.microsoft.com/office/powerpoint/2010/main" val="400394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662050"/>
            <a:ext cx="7886700" cy="1325563"/>
          </a:xfrm>
        </p:spPr>
        <p:txBody>
          <a:bodyPr/>
          <a:lstStyle/>
          <a:p>
            <a:r>
              <a:rPr kumimoji="1" lang="zh-CN" altLang="en-US" b="1" dirty="0">
                <a:latin typeface="Verdana" pitchFamily="34" charset="0"/>
                <a:ea typeface="幼圆" pitchFamily="49" charset="-122"/>
                <a:cs typeface="Verdana" pitchFamily="34" charset="0"/>
              </a:rPr>
              <a:t>第一章：绪论</a:t>
            </a:r>
            <a:endParaRPr lang="zh-CN" altLang="en-US" dirty="0"/>
          </a:p>
        </p:txBody>
      </p:sp>
      <p:sp>
        <p:nvSpPr>
          <p:cNvPr id="3" name="文本框 2">
            <a:extLst>
              <a:ext uri="{FF2B5EF4-FFF2-40B4-BE49-F238E27FC236}">
                <a16:creationId xmlns:a16="http://schemas.microsoft.com/office/drawing/2014/main" id="{467B1265-513C-49D7-A455-82E6CF258740}"/>
              </a:ext>
            </a:extLst>
          </p:cNvPr>
          <p:cNvSpPr txBox="1"/>
          <p:nvPr/>
        </p:nvSpPr>
        <p:spPr>
          <a:xfrm>
            <a:off x="1682496" y="3913632"/>
            <a:ext cx="5788152" cy="646331"/>
          </a:xfrm>
          <a:prstGeom prst="rect">
            <a:avLst/>
          </a:prstGeom>
          <a:noFill/>
        </p:spPr>
        <p:txBody>
          <a:bodyPr wrap="square" rtlCol="0">
            <a:spAutoFit/>
          </a:bodyPr>
          <a:lstStyle/>
          <a:p>
            <a:pPr algn="ctr"/>
            <a:r>
              <a:rPr lang="zh-CN" altLang="en-US" sz="3600" b="1" dirty="0"/>
              <a:t>张自力 博士</a:t>
            </a:r>
          </a:p>
        </p:txBody>
      </p:sp>
    </p:spTree>
    <p:extLst>
      <p:ext uri="{BB962C8B-B14F-4D97-AF65-F5344CB8AC3E}">
        <p14:creationId xmlns:p14="http://schemas.microsoft.com/office/powerpoint/2010/main" val="42570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版本空间</a:t>
            </a:r>
          </a:p>
        </p:txBody>
      </p:sp>
      <p:sp>
        <p:nvSpPr>
          <p:cNvPr id="3" name="矩形 2">
            <a:extLst>
              <a:ext uri="{FF2B5EF4-FFF2-40B4-BE49-F238E27FC236}">
                <a16:creationId xmlns:a16="http://schemas.microsoft.com/office/drawing/2014/main" id="{5A54E768-403C-4359-8B97-8D8D0786B0E1}"/>
              </a:ext>
            </a:extLst>
          </p:cNvPr>
          <p:cNvSpPr/>
          <p:nvPr/>
        </p:nvSpPr>
        <p:spPr>
          <a:xfrm>
            <a:off x="260350" y="1361778"/>
            <a:ext cx="8627618" cy="2775760"/>
          </a:xfrm>
          <a:prstGeom prst="rect">
            <a:avLst/>
          </a:prstGeom>
        </p:spPr>
        <p:txBody>
          <a:bodyPr wrap="square">
            <a:spAutoFit/>
          </a:bodyPr>
          <a:lstStyle/>
          <a:p>
            <a:pPr algn="just">
              <a:lnSpc>
                <a:spcPct val="150000"/>
              </a:lnSpc>
            </a:pPr>
            <a:r>
              <a:rPr lang="zh-CN" altLang="en-US" sz="2400" dirty="0">
                <a:solidFill>
                  <a:srgbClr val="4F4F4F"/>
                </a:solidFill>
                <a:latin typeface="+mn-ea"/>
              </a:rPr>
              <a:t>在此‘西瓜例’中，我们的学习目标为“好瓜”，所以我们要通过训练集，</a:t>
            </a:r>
            <a:r>
              <a:rPr lang="zh-CN" altLang="en-US" sz="2400" dirty="0">
                <a:solidFill>
                  <a:srgbClr val="FF0000"/>
                </a:solidFill>
                <a:latin typeface="+mn-ea"/>
              </a:rPr>
              <a:t>从假设空间中删除与正例不一致的假设、和（或）与反例一致的假设，最终将会获得与训练集一致（即对所有训练样本能够进行正确判断）的假设</a:t>
            </a:r>
            <a:r>
              <a:rPr lang="zh-CN" altLang="en-US" sz="2400" dirty="0">
                <a:solidFill>
                  <a:srgbClr val="000000"/>
                </a:solidFill>
                <a:latin typeface="+mn-ea"/>
              </a:rPr>
              <a:t>，这就是我们学得的结果，学得的假设集合</a:t>
            </a:r>
            <a:r>
              <a:rPr lang="zh-CN" altLang="en-US" sz="2400" dirty="0">
                <a:solidFill>
                  <a:srgbClr val="4F4F4F"/>
                </a:solidFill>
                <a:latin typeface="+mn-ea"/>
              </a:rPr>
              <a:t>即为要求的版本空间。</a:t>
            </a:r>
            <a:endParaRPr lang="zh-CN" altLang="en-US" sz="2400" dirty="0">
              <a:latin typeface="+mn-ea"/>
            </a:endParaRPr>
          </a:p>
        </p:txBody>
      </p:sp>
    </p:spTree>
    <p:extLst>
      <p:ext uri="{BB962C8B-B14F-4D97-AF65-F5344CB8AC3E}">
        <p14:creationId xmlns:p14="http://schemas.microsoft.com/office/powerpoint/2010/main" val="763652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版本空间</a:t>
            </a:r>
          </a:p>
        </p:txBody>
      </p:sp>
      <p:sp>
        <p:nvSpPr>
          <p:cNvPr id="5" name="矩形 4">
            <a:extLst>
              <a:ext uri="{FF2B5EF4-FFF2-40B4-BE49-F238E27FC236}">
                <a16:creationId xmlns:a16="http://schemas.microsoft.com/office/drawing/2014/main" id="{94D1EB3B-B569-4AA6-8BDD-1F7FD66B8F9F}"/>
              </a:ext>
            </a:extLst>
          </p:cNvPr>
          <p:cNvSpPr/>
          <p:nvPr/>
        </p:nvSpPr>
        <p:spPr>
          <a:xfrm>
            <a:off x="260350" y="838201"/>
            <a:ext cx="8709914" cy="4708981"/>
          </a:xfrm>
          <a:prstGeom prst="rect">
            <a:avLst/>
          </a:prstGeom>
        </p:spPr>
        <p:txBody>
          <a:bodyPr wrap="square">
            <a:spAutoFit/>
          </a:bodyPr>
          <a:lstStyle/>
          <a:p>
            <a:pPr algn="just"/>
            <a:r>
              <a:rPr lang="en-US" altLang="zh-CN" sz="2000" dirty="0"/>
              <a:t>1</a:t>
            </a:r>
            <a:r>
              <a:rPr lang="zh-CN" altLang="en-US" sz="2000" dirty="0"/>
              <a:t>）根据表的样本</a:t>
            </a:r>
            <a:r>
              <a:rPr lang="en-US" altLang="zh-CN" sz="2000" dirty="0"/>
              <a:t>1</a:t>
            </a:r>
            <a:r>
              <a:rPr lang="zh-CN" altLang="en-US" sz="2000" dirty="0"/>
              <a:t>，我们知“好瓜”的概念是成立的，所以先删除 ∅ 的假设。删除假设空间中的（</a:t>
            </a:r>
            <a:r>
              <a:rPr lang="en-US" altLang="zh-CN" sz="2000" dirty="0"/>
              <a:t>49</a:t>
            </a:r>
            <a:r>
              <a:rPr lang="zh-CN" altLang="en-US" sz="2000" dirty="0"/>
              <a:t>）。</a:t>
            </a:r>
            <a:endParaRPr lang="en-US" altLang="zh-CN" sz="2000" dirty="0"/>
          </a:p>
          <a:p>
            <a:pPr algn="just"/>
            <a:endParaRPr lang="en-US" altLang="zh-CN" sz="2000" dirty="0"/>
          </a:p>
          <a:p>
            <a:pPr algn="just"/>
            <a:r>
              <a:rPr lang="en-US" altLang="zh-CN" sz="2000" dirty="0"/>
              <a:t>2</a:t>
            </a:r>
            <a:r>
              <a:rPr lang="zh-CN" altLang="en-US" sz="2000" dirty="0"/>
              <a:t>）</a:t>
            </a:r>
            <a:r>
              <a:rPr lang="zh-CN" altLang="en-US" sz="2000" dirty="0">
                <a:solidFill>
                  <a:srgbClr val="FF0000"/>
                </a:solidFill>
              </a:rPr>
              <a:t>删除与正例（好瓜）不一致的假设。</a:t>
            </a:r>
          </a:p>
          <a:p>
            <a:pPr algn="just"/>
            <a:r>
              <a:rPr lang="zh-CN" altLang="en-US" sz="2000" dirty="0">
                <a:solidFill>
                  <a:schemeClr val="tx2"/>
                </a:solidFill>
              </a:rPr>
              <a:t>根据样本</a:t>
            </a:r>
            <a:r>
              <a:rPr lang="en-US" altLang="zh-CN" sz="2000" dirty="0">
                <a:solidFill>
                  <a:schemeClr val="tx2"/>
                </a:solidFill>
              </a:rPr>
              <a:t>((</a:t>
            </a:r>
            <a:r>
              <a:rPr lang="zh-CN" altLang="en-US" sz="2000" dirty="0">
                <a:solidFill>
                  <a:schemeClr val="tx2"/>
                </a:solidFill>
              </a:rPr>
              <a:t>色泽</a:t>
            </a:r>
            <a:r>
              <a:rPr lang="en-US" altLang="zh-CN" sz="2000" dirty="0">
                <a:solidFill>
                  <a:schemeClr val="tx2"/>
                </a:solidFill>
              </a:rPr>
              <a:t>=</a:t>
            </a:r>
            <a:r>
              <a:rPr lang="zh-CN" altLang="en-US" sz="2000" dirty="0">
                <a:solidFill>
                  <a:schemeClr val="tx2"/>
                </a:solidFill>
              </a:rPr>
              <a:t>青绿</a:t>
            </a:r>
            <a:r>
              <a:rPr lang="en-US" altLang="zh-CN" sz="2000" dirty="0">
                <a:solidFill>
                  <a:schemeClr val="tx2"/>
                </a:solidFill>
              </a:rPr>
              <a:t>)^(</a:t>
            </a:r>
            <a:r>
              <a:rPr lang="zh-CN" altLang="en-US" sz="2000" dirty="0">
                <a:solidFill>
                  <a:schemeClr val="tx2"/>
                </a:solidFill>
              </a:rPr>
              <a:t>根蒂</a:t>
            </a:r>
            <a:r>
              <a:rPr lang="en-US" altLang="zh-CN" sz="2000" dirty="0">
                <a:solidFill>
                  <a:schemeClr val="tx2"/>
                </a:solidFill>
              </a:rPr>
              <a:t>=</a:t>
            </a:r>
            <a:r>
              <a:rPr lang="zh-CN" altLang="en-US" sz="2000" dirty="0">
                <a:solidFill>
                  <a:schemeClr val="tx2"/>
                </a:solidFill>
              </a:rPr>
              <a:t>蜷缩</a:t>
            </a:r>
            <a:r>
              <a:rPr lang="en-US" altLang="zh-CN" sz="2000" dirty="0">
                <a:solidFill>
                  <a:schemeClr val="tx2"/>
                </a:solidFill>
              </a:rPr>
              <a:t>)^(</a:t>
            </a:r>
            <a:r>
              <a:rPr lang="zh-CN" altLang="en-US" sz="2000" dirty="0">
                <a:solidFill>
                  <a:schemeClr val="tx2"/>
                </a:solidFill>
              </a:rPr>
              <a:t>敲声</a:t>
            </a:r>
            <a:r>
              <a:rPr lang="en-US" altLang="zh-CN" sz="2000" dirty="0">
                <a:solidFill>
                  <a:schemeClr val="tx2"/>
                </a:solidFill>
              </a:rPr>
              <a:t>=</a:t>
            </a:r>
            <a:r>
              <a:rPr lang="zh-CN" altLang="en-US" sz="2000" dirty="0">
                <a:solidFill>
                  <a:schemeClr val="tx2"/>
                </a:solidFill>
              </a:rPr>
              <a:t>浊响</a:t>
            </a:r>
            <a:r>
              <a:rPr lang="en-US" altLang="zh-CN" sz="2000" dirty="0">
                <a:solidFill>
                  <a:schemeClr val="tx2"/>
                </a:solidFill>
              </a:rPr>
              <a:t>))—&gt;</a:t>
            </a:r>
            <a:r>
              <a:rPr lang="zh-CN" altLang="en-US" sz="2000" dirty="0">
                <a:solidFill>
                  <a:schemeClr val="tx2"/>
                </a:solidFill>
              </a:rPr>
              <a:t>好瓜，</a:t>
            </a:r>
          </a:p>
          <a:p>
            <a:pPr algn="just"/>
            <a:r>
              <a:rPr lang="zh-CN" altLang="en-US" sz="2000" dirty="0"/>
              <a:t>   删除</a:t>
            </a:r>
            <a:r>
              <a:rPr lang="en-US" altLang="zh-CN" sz="2000" dirty="0"/>
              <a:t>(2)-(18)</a:t>
            </a:r>
            <a:r>
              <a:rPr lang="zh-CN" altLang="en-US" sz="2000" dirty="0"/>
              <a:t>、</a:t>
            </a:r>
            <a:r>
              <a:rPr lang="en-US" altLang="zh-CN" sz="2000" dirty="0"/>
              <a:t>(20)-(27)</a:t>
            </a:r>
            <a:r>
              <a:rPr lang="zh-CN" altLang="en-US" sz="2000" dirty="0"/>
              <a:t>、</a:t>
            </a:r>
            <a:r>
              <a:rPr lang="en-US" altLang="zh-CN" sz="2000" dirty="0"/>
              <a:t>(29)-(33)</a:t>
            </a:r>
            <a:r>
              <a:rPr lang="zh-CN" altLang="en-US" sz="2000" dirty="0"/>
              <a:t>、</a:t>
            </a:r>
            <a:r>
              <a:rPr lang="en-US" altLang="zh-CN" sz="2000" dirty="0"/>
              <a:t>(35)-(39)</a:t>
            </a:r>
            <a:r>
              <a:rPr lang="zh-CN" altLang="en-US" sz="2000" dirty="0"/>
              <a:t>、</a:t>
            </a:r>
            <a:r>
              <a:rPr lang="en-US" altLang="zh-CN" sz="2000" dirty="0"/>
              <a:t>(41)-(42)</a:t>
            </a:r>
            <a:r>
              <a:rPr lang="zh-CN" altLang="en-US" sz="2000" dirty="0"/>
              <a:t>、</a:t>
            </a:r>
            <a:r>
              <a:rPr lang="en-US" altLang="zh-CN" sz="2000" dirty="0"/>
              <a:t>(44)-(45)</a:t>
            </a:r>
            <a:r>
              <a:rPr lang="zh-CN" altLang="en-US" sz="2000" dirty="0"/>
              <a:t>、</a:t>
            </a:r>
            <a:r>
              <a:rPr lang="en-US" altLang="zh-CN" sz="2000" dirty="0"/>
              <a:t>(47)</a:t>
            </a:r>
            <a:endParaRPr lang="zh-CN" altLang="en-US" sz="2000" dirty="0"/>
          </a:p>
          <a:p>
            <a:pPr algn="just"/>
            <a:r>
              <a:rPr lang="zh-CN" altLang="en-US" sz="2000" dirty="0">
                <a:solidFill>
                  <a:schemeClr val="tx2"/>
                </a:solidFill>
              </a:rPr>
              <a:t>根据样本</a:t>
            </a:r>
            <a:r>
              <a:rPr lang="en-US" altLang="zh-CN" sz="2000" dirty="0">
                <a:solidFill>
                  <a:schemeClr val="tx2"/>
                </a:solidFill>
              </a:rPr>
              <a:t>((</a:t>
            </a:r>
            <a:r>
              <a:rPr lang="zh-CN" altLang="en-US" sz="2000" dirty="0">
                <a:solidFill>
                  <a:schemeClr val="tx2"/>
                </a:solidFill>
              </a:rPr>
              <a:t>色泽</a:t>
            </a:r>
            <a:r>
              <a:rPr lang="en-US" altLang="zh-CN" sz="2000" dirty="0">
                <a:solidFill>
                  <a:schemeClr val="tx2"/>
                </a:solidFill>
              </a:rPr>
              <a:t>=</a:t>
            </a:r>
            <a:r>
              <a:rPr lang="zh-CN" altLang="en-US" sz="2000" dirty="0">
                <a:solidFill>
                  <a:schemeClr val="tx2"/>
                </a:solidFill>
              </a:rPr>
              <a:t>乌黑</a:t>
            </a:r>
            <a:r>
              <a:rPr lang="en-US" altLang="zh-CN" sz="2000" dirty="0">
                <a:solidFill>
                  <a:schemeClr val="tx2"/>
                </a:solidFill>
              </a:rPr>
              <a:t>)^(</a:t>
            </a:r>
            <a:r>
              <a:rPr lang="zh-CN" altLang="en-US" sz="2000" dirty="0">
                <a:solidFill>
                  <a:schemeClr val="tx2"/>
                </a:solidFill>
              </a:rPr>
              <a:t>根蒂</a:t>
            </a:r>
            <a:r>
              <a:rPr lang="en-US" altLang="zh-CN" sz="2000" dirty="0">
                <a:solidFill>
                  <a:schemeClr val="tx2"/>
                </a:solidFill>
              </a:rPr>
              <a:t>=</a:t>
            </a:r>
            <a:r>
              <a:rPr lang="zh-CN" altLang="en-US" sz="2000" dirty="0">
                <a:solidFill>
                  <a:schemeClr val="tx2"/>
                </a:solidFill>
              </a:rPr>
              <a:t>蜷缩</a:t>
            </a:r>
            <a:r>
              <a:rPr lang="en-US" altLang="zh-CN" sz="2000" dirty="0">
                <a:solidFill>
                  <a:schemeClr val="tx2"/>
                </a:solidFill>
              </a:rPr>
              <a:t>)^(</a:t>
            </a:r>
            <a:r>
              <a:rPr lang="zh-CN" altLang="en-US" sz="2000" dirty="0">
                <a:solidFill>
                  <a:schemeClr val="tx2"/>
                </a:solidFill>
              </a:rPr>
              <a:t>敲声</a:t>
            </a:r>
            <a:r>
              <a:rPr lang="en-US" altLang="zh-CN" sz="2000" dirty="0">
                <a:solidFill>
                  <a:schemeClr val="tx2"/>
                </a:solidFill>
              </a:rPr>
              <a:t>=</a:t>
            </a:r>
            <a:r>
              <a:rPr lang="zh-CN" altLang="en-US" sz="2000" dirty="0">
                <a:solidFill>
                  <a:schemeClr val="tx2"/>
                </a:solidFill>
              </a:rPr>
              <a:t>浊响</a:t>
            </a:r>
            <a:r>
              <a:rPr lang="en-US" altLang="zh-CN" sz="2000" dirty="0">
                <a:solidFill>
                  <a:schemeClr val="tx2"/>
                </a:solidFill>
              </a:rPr>
              <a:t>))—&gt;</a:t>
            </a:r>
            <a:r>
              <a:rPr lang="zh-CN" altLang="en-US" sz="2000" dirty="0">
                <a:solidFill>
                  <a:schemeClr val="tx2"/>
                </a:solidFill>
              </a:rPr>
              <a:t>好瓜，</a:t>
            </a:r>
          </a:p>
          <a:p>
            <a:pPr algn="just"/>
            <a:r>
              <a:rPr lang="zh-CN" altLang="en-US" sz="2000" dirty="0"/>
              <a:t>     在上一步的基础上再删除</a:t>
            </a:r>
            <a:r>
              <a:rPr lang="en-US" altLang="zh-CN" sz="2000" dirty="0"/>
              <a:t>(1)</a:t>
            </a:r>
            <a:r>
              <a:rPr lang="zh-CN" altLang="en-US" sz="2000" dirty="0"/>
              <a:t>、</a:t>
            </a:r>
            <a:r>
              <a:rPr lang="en-US" altLang="zh-CN" sz="2000" dirty="0"/>
              <a:t>(28)</a:t>
            </a:r>
            <a:r>
              <a:rPr lang="zh-CN" altLang="en-US" sz="2000" dirty="0"/>
              <a:t>、</a:t>
            </a:r>
            <a:r>
              <a:rPr lang="en-US" altLang="zh-CN" sz="2000" dirty="0"/>
              <a:t>(34)</a:t>
            </a:r>
            <a:r>
              <a:rPr lang="zh-CN" altLang="en-US" sz="2000" dirty="0"/>
              <a:t>、</a:t>
            </a:r>
            <a:r>
              <a:rPr lang="en-US" altLang="zh-CN" sz="2000" dirty="0"/>
              <a:t>(46)</a:t>
            </a:r>
          </a:p>
          <a:p>
            <a:pPr algn="just"/>
            <a:endParaRPr lang="en-US" altLang="zh-CN" sz="2000" dirty="0"/>
          </a:p>
          <a:p>
            <a:pPr algn="just"/>
            <a:r>
              <a:rPr lang="en-US" altLang="zh-CN" sz="2000" dirty="0"/>
              <a:t>3</a:t>
            </a:r>
            <a:r>
              <a:rPr lang="zh-CN" altLang="en-US" sz="2000" dirty="0"/>
              <a:t>）</a:t>
            </a:r>
            <a:r>
              <a:rPr lang="zh-CN" altLang="en-US" sz="2000" dirty="0">
                <a:solidFill>
                  <a:srgbClr val="FF0000"/>
                </a:solidFill>
              </a:rPr>
              <a:t>删除与反例（不是好瓜）一致的假设。</a:t>
            </a:r>
          </a:p>
          <a:p>
            <a:pPr algn="just"/>
            <a:r>
              <a:rPr lang="zh-CN" altLang="en-US" sz="2000" dirty="0">
                <a:solidFill>
                  <a:schemeClr val="tx2"/>
                </a:solidFill>
              </a:rPr>
              <a:t>根据样本</a:t>
            </a:r>
            <a:r>
              <a:rPr lang="en-US" altLang="zh-CN" sz="2000" dirty="0">
                <a:solidFill>
                  <a:schemeClr val="tx2"/>
                </a:solidFill>
              </a:rPr>
              <a:t>((</a:t>
            </a:r>
            <a:r>
              <a:rPr lang="zh-CN" altLang="en-US" sz="2000" dirty="0">
                <a:solidFill>
                  <a:schemeClr val="tx2"/>
                </a:solidFill>
              </a:rPr>
              <a:t>色泽</a:t>
            </a:r>
            <a:r>
              <a:rPr lang="en-US" altLang="zh-CN" sz="2000" dirty="0">
                <a:solidFill>
                  <a:schemeClr val="tx2"/>
                </a:solidFill>
              </a:rPr>
              <a:t>=</a:t>
            </a:r>
            <a:r>
              <a:rPr lang="zh-CN" altLang="en-US" sz="2000" dirty="0">
                <a:solidFill>
                  <a:schemeClr val="tx2"/>
                </a:solidFill>
              </a:rPr>
              <a:t>青绿</a:t>
            </a:r>
            <a:r>
              <a:rPr lang="en-US" altLang="zh-CN" sz="2000" dirty="0">
                <a:solidFill>
                  <a:schemeClr val="tx2"/>
                </a:solidFill>
              </a:rPr>
              <a:t>)^(</a:t>
            </a:r>
            <a:r>
              <a:rPr lang="zh-CN" altLang="en-US" sz="2000" dirty="0">
                <a:solidFill>
                  <a:schemeClr val="tx2"/>
                </a:solidFill>
              </a:rPr>
              <a:t>根蒂</a:t>
            </a:r>
            <a:r>
              <a:rPr lang="en-US" altLang="zh-CN" sz="2000" dirty="0">
                <a:solidFill>
                  <a:schemeClr val="tx2"/>
                </a:solidFill>
              </a:rPr>
              <a:t>=</a:t>
            </a:r>
            <a:r>
              <a:rPr lang="zh-CN" altLang="en-US" sz="2000" dirty="0">
                <a:solidFill>
                  <a:schemeClr val="tx2"/>
                </a:solidFill>
              </a:rPr>
              <a:t>硬挺</a:t>
            </a:r>
            <a:r>
              <a:rPr lang="en-US" altLang="zh-CN" sz="2000" dirty="0">
                <a:solidFill>
                  <a:schemeClr val="tx2"/>
                </a:solidFill>
              </a:rPr>
              <a:t>)^(</a:t>
            </a:r>
            <a:r>
              <a:rPr lang="zh-CN" altLang="en-US" sz="2000" dirty="0">
                <a:solidFill>
                  <a:schemeClr val="tx2"/>
                </a:solidFill>
              </a:rPr>
              <a:t>敲声</a:t>
            </a:r>
            <a:r>
              <a:rPr lang="en-US" altLang="zh-CN" sz="2000" dirty="0">
                <a:solidFill>
                  <a:schemeClr val="tx2"/>
                </a:solidFill>
              </a:rPr>
              <a:t>=</a:t>
            </a:r>
            <a:r>
              <a:rPr lang="zh-CN" altLang="en-US" sz="2000" dirty="0">
                <a:solidFill>
                  <a:schemeClr val="tx2"/>
                </a:solidFill>
              </a:rPr>
              <a:t>清脆</a:t>
            </a:r>
            <a:r>
              <a:rPr lang="en-US" altLang="zh-CN" sz="2000" dirty="0">
                <a:solidFill>
                  <a:schemeClr val="tx2"/>
                </a:solidFill>
              </a:rPr>
              <a:t>))—&gt;</a:t>
            </a:r>
            <a:r>
              <a:rPr lang="zh-CN" altLang="en-US" sz="2000" dirty="0">
                <a:solidFill>
                  <a:schemeClr val="tx2"/>
                </a:solidFill>
              </a:rPr>
              <a:t>不是好瓜，</a:t>
            </a:r>
          </a:p>
          <a:p>
            <a:pPr algn="just"/>
            <a:r>
              <a:rPr lang="zh-CN" altLang="en-US" sz="2000" dirty="0"/>
              <a:t>    在上一步的基础上再删除（</a:t>
            </a:r>
            <a:r>
              <a:rPr lang="en-US" altLang="zh-CN" sz="2000" dirty="0"/>
              <a:t>48</a:t>
            </a:r>
            <a:r>
              <a:rPr lang="zh-CN" altLang="en-US" sz="2000" dirty="0"/>
              <a:t>）</a:t>
            </a:r>
          </a:p>
          <a:p>
            <a:pPr algn="just"/>
            <a:r>
              <a:rPr lang="zh-CN" altLang="en-US" sz="2000" dirty="0">
                <a:solidFill>
                  <a:schemeClr val="tx2"/>
                </a:solidFill>
              </a:rPr>
              <a:t>根据样本</a:t>
            </a:r>
            <a:r>
              <a:rPr lang="en-US" altLang="zh-CN" sz="2000" dirty="0">
                <a:solidFill>
                  <a:schemeClr val="tx2"/>
                </a:solidFill>
              </a:rPr>
              <a:t>((</a:t>
            </a:r>
            <a:r>
              <a:rPr lang="zh-CN" altLang="en-US" sz="2000" dirty="0">
                <a:solidFill>
                  <a:schemeClr val="tx2"/>
                </a:solidFill>
              </a:rPr>
              <a:t>色泽</a:t>
            </a:r>
            <a:r>
              <a:rPr lang="en-US" altLang="zh-CN" sz="2000" dirty="0">
                <a:solidFill>
                  <a:schemeClr val="tx2"/>
                </a:solidFill>
              </a:rPr>
              <a:t>=</a:t>
            </a:r>
            <a:r>
              <a:rPr lang="zh-CN" altLang="en-US" sz="2000" dirty="0">
                <a:solidFill>
                  <a:schemeClr val="tx2"/>
                </a:solidFill>
              </a:rPr>
              <a:t>乌黑</a:t>
            </a:r>
            <a:r>
              <a:rPr lang="en-US" altLang="zh-CN" sz="2000" dirty="0">
                <a:solidFill>
                  <a:schemeClr val="tx2"/>
                </a:solidFill>
              </a:rPr>
              <a:t>)^(</a:t>
            </a:r>
            <a:r>
              <a:rPr lang="zh-CN" altLang="en-US" sz="2000" dirty="0">
                <a:solidFill>
                  <a:schemeClr val="tx2"/>
                </a:solidFill>
              </a:rPr>
              <a:t>根蒂</a:t>
            </a:r>
            <a:r>
              <a:rPr lang="en-US" altLang="zh-CN" sz="2000" dirty="0">
                <a:solidFill>
                  <a:schemeClr val="tx2"/>
                </a:solidFill>
              </a:rPr>
              <a:t>=</a:t>
            </a:r>
            <a:r>
              <a:rPr lang="zh-CN" altLang="en-US" sz="2000" dirty="0">
                <a:solidFill>
                  <a:schemeClr val="tx2"/>
                </a:solidFill>
              </a:rPr>
              <a:t>稍蜷</a:t>
            </a:r>
            <a:r>
              <a:rPr lang="en-US" altLang="zh-CN" sz="2000" dirty="0">
                <a:solidFill>
                  <a:schemeClr val="tx2"/>
                </a:solidFill>
              </a:rPr>
              <a:t>)^(</a:t>
            </a:r>
            <a:r>
              <a:rPr lang="zh-CN" altLang="en-US" sz="2000" dirty="0">
                <a:solidFill>
                  <a:schemeClr val="tx2"/>
                </a:solidFill>
              </a:rPr>
              <a:t>敲声</a:t>
            </a:r>
            <a:r>
              <a:rPr lang="en-US" altLang="zh-CN" sz="2000" dirty="0">
                <a:solidFill>
                  <a:schemeClr val="tx2"/>
                </a:solidFill>
              </a:rPr>
              <a:t>=</a:t>
            </a:r>
            <a:r>
              <a:rPr lang="zh-CN" altLang="en-US" sz="2000" dirty="0">
                <a:solidFill>
                  <a:schemeClr val="tx2"/>
                </a:solidFill>
              </a:rPr>
              <a:t>沉闷</a:t>
            </a:r>
            <a:r>
              <a:rPr lang="en-US" altLang="zh-CN" sz="2000" dirty="0">
                <a:solidFill>
                  <a:schemeClr val="tx2"/>
                </a:solidFill>
              </a:rPr>
              <a:t>))—&gt;</a:t>
            </a:r>
            <a:r>
              <a:rPr lang="zh-CN" altLang="en-US" sz="2000" dirty="0">
                <a:solidFill>
                  <a:schemeClr val="tx2"/>
                </a:solidFill>
              </a:rPr>
              <a:t>不是好瓜，</a:t>
            </a:r>
          </a:p>
          <a:p>
            <a:pPr algn="just"/>
            <a:r>
              <a:rPr lang="zh-CN" altLang="en-US" sz="2000" dirty="0"/>
              <a:t>   剩余假设空间中已无满足此条件可被删的假设。</a:t>
            </a:r>
          </a:p>
        </p:txBody>
      </p:sp>
    </p:spTree>
    <p:extLst>
      <p:ext uri="{BB962C8B-B14F-4D97-AF65-F5344CB8AC3E}">
        <p14:creationId xmlns:p14="http://schemas.microsoft.com/office/powerpoint/2010/main" val="1238350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版本空间</a:t>
            </a:r>
          </a:p>
        </p:txBody>
      </p:sp>
      <p:sp>
        <p:nvSpPr>
          <p:cNvPr id="3" name="内容占位符 2">
            <a:extLst>
              <a:ext uri="{FF2B5EF4-FFF2-40B4-BE49-F238E27FC236}">
                <a16:creationId xmlns:a16="http://schemas.microsoft.com/office/drawing/2014/main" id="{21D7C812-98D2-4AEA-8FD4-E83A40720EF4}"/>
              </a:ext>
            </a:extLst>
          </p:cNvPr>
          <p:cNvSpPr>
            <a:spLocks noGrp="1"/>
          </p:cNvSpPr>
          <p:nvPr>
            <p:ph idx="1"/>
          </p:nvPr>
        </p:nvSpPr>
        <p:spPr>
          <a:xfrm>
            <a:off x="260350" y="875073"/>
            <a:ext cx="8616950" cy="2654512"/>
          </a:xfrm>
        </p:spPr>
        <p:txBody>
          <a:bodyPr>
            <a:normAutofit/>
          </a:bodyPr>
          <a:lstStyle/>
          <a:p>
            <a:pPr marL="0" indent="0" algn="just" latinLnBrk="1">
              <a:lnSpc>
                <a:spcPct val="150000"/>
              </a:lnSpc>
              <a:spcBef>
                <a:spcPts val="0"/>
              </a:spcBef>
              <a:buNone/>
            </a:pPr>
            <a:r>
              <a:rPr lang="zh-CN" altLang="en-US" sz="2400" dirty="0"/>
              <a:t>此时，只剩余（</a:t>
            </a:r>
            <a:r>
              <a:rPr lang="en-US" altLang="zh-CN" sz="2400" dirty="0"/>
              <a:t>19</a:t>
            </a:r>
            <a:r>
              <a:rPr lang="zh-CN" altLang="en-US" sz="2400" dirty="0"/>
              <a:t>）、（</a:t>
            </a:r>
            <a:r>
              <a:rPr lang="en-US" altLang="zh-CN" sz="2400" dirty="0"/>
              <a:t>40</a:t>
            </a:r>
            <a:r>
              <a:rPr lang="zh-CN" altLang="en-US" sz="2400" dirty="0"/>
              <a:t>）、（</a:t>
            </a:r>
            <a:r>
              <a:rPr lang="en-US" altLang="zh-CN" sz="2400" dirty="0"/>
              <a:t>43</a:t>
            </a:r>
            <a:r>
              <a:rPr lang="zh-CN" altLang="en-US" sz="2400" dirty="0"/>
              <a:t>）与训练集一致。</a:t>
            </a:r>
          </a:p>
          <a:p>
            <a:pPr marL="0" indent="0" algn="just" latinLnBrk="1">
              <a:lnSpc>
                <a:spcPct val="150000"/>
              </a:lnSpc>
              <a:spcBef>
                <a:spcPts val="0"/>
              </a:spcBef>
              <a:buNone/>
            </a:pPr>
            <a:r>
              <a:rPr lang="zh-CN" altLang="en-US" sz="2400" dirty="0"/>
              <a:t>（</a:t>
            </a:r>
            <a:r>
              <a:rPr lang="en-US" altLang="zh-CN" sz="2400" dirty="0"/>
              <a:t>19</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浊响）</a:t>
            </a:r>
          </a:p>
          <a:p>
            <a:pPr marL="0" indent="0" algn="just" latinLnBrk="1">
              <a:lnSpc>
                <a:spcPct val="150000"/>
              </a:lnSpc>
              <a:spcBef>
                <a:spcPts val="0"/>
              </a:spcBef>
              <a:buNone/>
            </a:pPr>
            <a:r>
              <a:rPr lang="zh-CN" altLang="en-US" sz="2400" dirty="0"/>
              <a:t>（</a:t>
            </a:r>
            <a:r>
              <a:rPr lang="en-US" altLang="zh-CN" sz="2400" dirty="0"/>
              <a:t>40</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a:t>
            </a:r>
            <a:r>
              <a:rPr lang="en-US" altLang="zh-CN" sz="2400" dirty="0"/>
              <a:t>^</a:t>
            </a:r>
            <a:r>
              <a:rPr lang="zh-CN" altLang="en-US" sz="2400" dirty="0"/>
              <a:t>（敲声</a:t>
            </a:r>
            <a:r>
              <a:rPr lang="en-US" altLang="zh-CN" sz="2400" dirty="0"/>
              <a:t>=</a:t>
            </a:r>
            <a:r>
              <a:rPr lang="zh-CN" altLang="en-US" sz="2400" dirty="0"/>
              <a:t>浊响）</a:t>
            </a:r>
          </a:p>
          <a:p>
            <a:pPr marL="0" indent="0" algn="just" latinLnBrk="1">
              <a:lnSpc>
                <a:spcPct val="150000"/>
              </a:lnSpc>
              <a:spcBef>
                <a:spcPts val="0"/>
              </a:spcBef>
              <a:buNone/>
            </a:pPr>
            <a:r>
              <a:rPr lang="zh-CN" altLang="en-US" sz="2400" dirty="0"/>
              <a:t>（</a:t>
            </a:r>
            <a:r>
              <a:rPr lang="en-US" altLang="zh-CN" sz="2400" dirty="0"/>
              <a:t>43</a:t>
            </a:r>
            <a:r>
              <a:rPr lang="zh-CN" altLang="en-US" sz="2400" dirty="0"/>
              <a:t>）（色泽</a:t>
            </a:r>
            <a:r>
              <a:rPr lang="en-US" altLang="zh-CN" sz="2400" dirty="0"/>
              <a:t>=*</a:t>
            </a:r>
            <a:r>
              <a:rPr lang="zh-CN" altLang="en-US" sz="2400" dirty="0"/>
              <a:t>）</a:t>
            </a:r>
            <a:r>
              <a:rPr lang="en-US" altLang="zh-CN" sz="2400" dirty="0"/>
              <a:t>^</a:t>
            </a:r>
            <a:r>
              <a:rPr lang="zh-CN" altLang="en-US" sz="2400" dirty="0"/>
              <a:t>（根蒂</a:t>
            </a:r>
            <a:r>
              <a:rPr lang="en-US" altLang="zh-CN" sz="2400" dirty="0"/>
              <a:t>=</a:t>
            </a:r>
            <a:r>
              <a:rPr lang="zh-CN" altLang="en-US" sz="2400" dirty="0"/>
              <a:t>蜷缩）</a:t>
            </a:r>
            <a:r>
              <a:rPr lang="en-US" altLang="zh-CN" sz="2400" dirty="0"/>
              <a:t>^</a:t>
            </a:r>
            <a:r>
              <a:rPr lang="zh-CN" altLang="en-US" sz="2400" dirty="0"/>
              <a:t>（敲声</a:t>
            </a:r>
            <a:r>
              <a:rPr lang="en-US" altLang="zh-CN" sz="2400" dirty="0"/>
              <a:t>=*</a:t>
            </a:r>
            <a:r>
              <a:rPr lang="zh-CN" altLang="en-US" sz="2400" dirty="0"/>
              <a:t>）</a:t>
            </a:r>
          </a:p>
          <a:p>
            <a:pPr marL="0" indent="0" algn="just">
              <a:buNone/>
            </a:pPr>
            <a:endParaRPr lang="zh-CN" altLang="en-US" sz="2400" dirty="0"/>
          </a:p>
        </p:txBody>
      </p:sp>
      <p:sp>
        <p:nvSpPr>
          <p:cNvPr id="4" name="文本框 3">
            <a:extLst>
              <a:ext uri="{FF2B5EF4-FFF2-40B4-BE49-F238E27FC236}">
                <a16:creationId xmlns:a16="http://schemas.microsoft.com/office/drawing/2014/main" id="{92B851E7-A9CE-42FD-9F0E-2759CFBDA986}"/>
              </a:ext>
            </a:extLst>
          </p:cNvPr>
          <p:cNvSpPr txBox="1"/>
          <p:nvPr/>
        </p:nvSpPr>
        <p:spPr>
          <a:xfrm>
            <a:off x="393192" y="3364992"/>
            <a:ext cx="4023360" cy="461665"/>
          </a:xfrm>
          <a:prstGeom prst="rect">
            <a:avLst/>
          </a:prstGeom>
          <a:noFill/>
        </p:spPr>
        <p:txBody>
          <a:bodyPr wrap="square" rtlCol="0">
            <a:spAutoFit/>
          </a:bodyPr>
          <a:lstStyle/>
          <a:p>
            <a:r>
              <a:rPr lang="zh-CN" altLang="en-US" sz="2400" b="1" dirty="0">
                <a:solidFill>
                  <a:srgbClr val="FF0000"/>
                </a:solidFill>
                <a:latin typeface="+mn-ea"/>
              </a:rPr>
              <a:t>即表</a:t>
            </a:r>
            <a:r>
              <a:rPr lang="en-US" altLang="zh-CN" sz="2400" b="1" dirty="0">
                <a:solidFill>
                  <a:srgbClr val="FF0000"/>
                </a:solidFill>
                <a:latin typeface="+mn-ea"/>
              </a:rPr>
              <a:t>1</a:t>
            </a:r>
            <a:r>
              <a:rPr lang="zh-CN" altLang="en-US" sz="2400" b="1" dirty="0">
                <a:solidFill>
                  <a:srgbClr val="FF0000"/>
                </a:solidFill>
                <a:latin typeface="+mn-ea"/>
              </a:rPr>
              <a:t>所对应的版本空间为：</a:t>
            </a:r>
          </a:p>
        </p:txBody>
      </p:sp>
      <p:grpSp>
        <p:nvGrpSpPr>
          <p:cNvPr id="16" name="组合 15">
            <a:extLst>
              <a:ext uri="{FF2B5EF4-FFF2-40B4-BE49-F238E27FC236}">
                <a16:creationId xmlns:a16="http://schemas.microsoft.com/office/drawing/2014/main" id="{9E98C431-8379-48DE-BB16-533BA016BD89}"/>
              </a:ext>
            </a:extLst>
          </p:cNvPr>
          <p:cNvGrpSpPr/>
          <p:nvPr/>
        </p:nvGrpSpPr>
        <p:grpSpPr>
          <a:xfrm>
            <a:off x="600328" y="4124142"/>
            <a:ext cx="7943343" cy="1652154"/>
            <a:chOff x="600328" y="4032702"/>
            <a:chExt cx="7943343" cy="1652154"/>
          </a:xfrm>
        </p:grpSpPr>
        <p:sp>
          <p:nvSpPr>
            <p:cNvPr id="8" name="文本框 7">
              <a:extLst>
                <a:ext uri="{FF2B5EF4-FFF2-40B4-BE49-F238E27FC236}">
                  <a16:creationId xmlns:a16="http://schemas.microsoft.com/office/drawing/2014/main" id="{8BAC943D-7ED0-412D-BCE3-76632A6FC314}"/>
                </a:ext>
              </a:extLst>
            </p:cNvPr>
            <p:cNvSpPr txBox="1"/>
            <p:nvPr/>
          </p:nvSpPr>
          <p:spPr>
            <a:xfrm>
              <a:off x="600328" y="4032702"/>
              <a:ext cx="3749037" cy="369332"/>
            </a:xfrm>
            <a:prstGeom prst="rect">
              <a:avLst/>
            </a:prstGeom>
            <a:solidFill>
              <a:schemeClr val="accent5">
                <a:lumMod val="20000"/>
                <a:lumOff val="80000"/>
              </a:schemeClr>
            </a:solidFill>
            <a:ln>
              <a:solidFill>
                <a:schemeClr val="accent1"/>
              </a:solidFill>
            </a:ln>
          </p:spPr>
          <p:txBody>
            <a:bodyPr wrap="square" rtlCol="0">
              <a:spAutoFit/>
            </a:bodyPr>
            <a:lstStyle/>
            <a:p>
              <a:r>
                <a:rPr lang="zh-CN" altLang="en-US" dirty="0"/>
                <a:t>（色泽</a:t>
              </a:r>
              <a:r>
                <a:rPr lang="en-US" altLang="zh-CN" dirty="0"/>
                <a:t>=</a:t>
              </a:r>
              <a:r>
                <a:rPr lang="zh-CN" altLang="en-US" dirty="0"/>
                <a:t>*；根蒂</a:t>
              </a:r>
              <a:r>
                <a:rPr lang="en-US" altLang="zh-CN" dirty="0"/>
                <a:t>=</a:t>
              </a:r>
              <a:r>
                <a:rPr lang="zh-CN" altLang="en-US" dirty="0"/>
                <a:t>蜷缩；敲声</a:t>
              </a:r>
              <a:r>
                <a:rPr lang="en-US" altLang="zh-CN" dirty="0"/>
                <a:t>=</a:t>
              </a:r>
              <a:r>
                <a:rPr lang="zh-CN" altLang="en-US" dirty="0"/>
                <a:t>*）</a:t>
              </a:r>
            </a:p>
          </p:txBody>
        </p:sp>
        <p:sp>
          <p:nvSpPr>
            <p:cNvPr id="9" name="文本框 8">
              <a:extLst>
                <a:ext uri="{FF2B5EF4-FFF2-40B4-BE49-F238E27FC236}">
                  <a16:creationId xmlns:a16="http://schemas.microsoft.com/office/drawing/2014/main" id="{2BCC64B5-1671-4959-844E-0E3ADC28665A}"/>
                </a:ext>
              </a:extLst>
            </p:cNvPr>
            <p:cNvSpPr txBox="1"/>
            <p:nvPr/>
          </p:nvSpPr>
          <p:spPr>
            <a:xfrm>
              <a:off x="4794633" y="4032702"/>
              <a:ext cx="3749038" cy="369332"/>
            </a:xfrm>
            <a:prstGeom prst="rect">
              <a:avLst/>
            </a:prstGeom>
            <a:solidFill>
              <a:schemeClr val="accent5">
                <a:lumMod val="20000"/>
                <a:lumOff val="80000"/>
              </a:schemeClr>
            </a:solidFill>
            <a:ln>
              <a:solidFill>
                <a:schemeClr val="accent1"/>
              </a:solidFill>
            </a:ln>
          </p:spPr>
          <p:txBody>
            <a:bodyPr wrap="square" rtlCol="0">
              <a:spAutoFit/>
            </a:bodyPr>
            <a:lstStyle/>
            <a:p>
              <a:r>
                <a:rPr lang="zh-CN" altLang="en-US" dirty="0"/>
                <a:t>（色泽</a:t>
              </a:r>
              <a:r>
                <a:rPr lang="en-US" altLang="zh-CN" dirty="0"/>
                <a:t>=</a:t>
              </a:r>
              <a:r>
                <a:rPr lang="zh-CN" altLang="en-US" dirty="0"/>
                <a:t>*；根蒂</a:t>
              </a:r>
              <a:r>
                <a:rPr lang="en-US" altLang="zh-CN" dirty="0"/>
                <a:t>=</a:t>
              </a:r>
              <a:r>
                <a:rPr lang="zh-CN" altLang="en-US" dirty="0"/>
                <a:t>*；敲声</a:t>
              </a:r>
              <a:r>
                <a:rPr lang="en-US" altLang="zh-CN" dirty="0"/>
                <a:t>=</a:t>
              </a:r>
              <a:r>
                <a:rPr lang="zh-CN" altLang="en-US" dirty="0"/>
                <a:t>浊响）</a:t>
              </a:r>
            </a:p>
          </p:txBody>
        </p:sp>
        <p:sp>
          <p:nvSpPr>
            <p:cNvPr id="10" name="文本框 9">
              <a:extLst>
                <a:ext uri="{FF2B5EF4-FFF2-40B4-BE49-F238E27FC236}">
                  <a16:creationId xmlns:a16="http://schemas.microsoft.com/office/drawing/2014/main" id="{BC3D7444-7C98-4CA5-8784-3A145AB07D85}"/>
                </a:ext>
              </a:extLst>
            </p:cNvPr>
            <p:cNvSpPr txBox="1"/>
            <p:nvPr/>
          </p:nvSpPr>
          <p:spPr>
            <a:xfrm>
              <a:off x="2566416" y="5315524"/>
              <a:ext cx="4023360" cy="369332"/>
            </a:xfrm>
            <a:prstGeom prst="rect">
              <a:avLst/>
            </a:prstGeom>
            <a:solidFill>
              <a:schemeClr val="accent5">
                <a:lumMod val="20000"/>
                <a:lumOff val="80000"/>
              </a:schemeClr>
            </a:solidFill>
            <a:ln>
              <a:solidFill>
                <a:schemeClr val="accent1"/>
              </a:solidFill>
            </a:ln>
          </p:spPr>
          <p:txBody>
            <a:bodyPr wrap="square" rtlCol="0">
              <a:spAutoFit/>
            </a:bodyPr>
            <a:lstStyle/>
            <a:p>
              <a:r>
                <a:rPr lang="zh-CN" altLang="en-US" dirty="0"/>
                <a:t>（色泽</a:t>
              </a:r>
              <a:r>
                <a:rPr lang="en-US" altLang="zh-CN" dirty="0"/>
                <a:t>=</a:t>
              </a:r>
              <a:r>
                <a:rPr lang="zh-CN" altLang="en-US" dirty="0"/>
                <a:t>*；根蒂</a:t>
              </a:r>
              <a:r>
                <a:rPr lang="en-US" altLang="zh-CN" dirty="0"/>
                <a:t>=</a:t>
              </a:r>
              <a:r>
                <a:rPr lang="zh-CN" altLang="en-US" dirty="0"/>
                <a:t>蜷缩；敲声</a:t>
              </a:r>
              <a:r>
                <a:rPr lang="en-US" altLang="zh-CN" dirty="0"/>
                <a:t>=</a:t>
              </a:r>
              <a:r>
                <a:rPr lang="zh-CN" altLang="en-US" dirty="0"/>
                <a:t>浊响）</a:t>
              </a:r>
            </a:p>
          </p:txBody>
        </p:sp>
        <p:cxnSp>
          <p:nvCxnSpPr>
            <p:cNvPr id="12" name="直接箭头连接符 11">
              <a:extLst>
                <a:ext uri="{FF2B5EF4-FFF2-40B4-BE49-F238E27FC236}">
                  <a16:creationId xmlns:a16="http://schemas.microsoft.com/office/drawing/2014/main" id="{91941D98-8579-4920-B45F-3AF332600540}"/>
                </a:ext>
              </a:extLst>
            </p:cNvPr>
            <p:cNvCxnSpPr>
              <a:endCxn id="8" idx="2"/>
            </p:cNvCxnSpPr>
            <p:nvPr/>
          </p:nvCxnSpPr>
          <p:spPr>
            <a:xfrm flipH="1" flipV="1">
              <a:off x="2474847" y="4402034"/>
              <a:ext cx="1054737" cy="9134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40FEE9B-1868-422C-84F2-A6770A5EC2FC}"/>
                </a:ext>
              </a:extLst>
            </p:cNvPr>
            <p:cNvCxnSpPr>
              <a:cxnSpLocks/>
              <a:endCxn id="9" idx="2"/>
            </p:cNvCxnSpPr>
            <p:nvPr/>
          </p:nvCxnSpPr>
          <p:spPr>
            <a:xfrm flipV="1">
              <a:off x="5614415" y="4402034"/>
              <a:ext cx="1054737" cy="9134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368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50000"/>
              </a:lnSpc>
            </a:pPr>
            <a:r>
              <a:rPr lang="zh-CN" altLang="en-US" sz="2400" dirty="0">
                <a:solidFill>
                  <a:schemeClr val="bg1">
                    <a:lumMod val="85000"/>
                  </a:schemeClr>
                </a:solidFill>
              </a:rPr>
              <a:t>引言</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基本术语</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假设空间</a:t>
            </a:r>
            <a:endParaRPr lang="en-US" altLang="zh-CN" sz="2400" dirty="0">
              <a:solidFill>
                <a:schemeClr val="bg1">
                  <a:lumMod val="85000"/>
                </a:schemeClr>
              </a:solidFill>
            </a:endParaRPr>
          </a:p>
          <a:p>
            <a:pPr>
              <a:lnSpc>
                <a:spcPct val="150000"/>
              </a:lnSpc>
            </a:pPr>
            <a:r>
              <a:rPr lang="zh-CN" altLang="en-US" sz="2400" b="1" dirty="0"/>
              <a:t>归纳偏好</a:t>
            </a:r>
            <a:endParaRPr lang="en-US" altLang="zh-CN" sz="2400" b="1" dirty="0">
              <a:solidFill>
                <a:schemeClr val="bg1">
                  <a:lumMod val="85000"/>
                </a:schemeClr>
              </a:solidFill>
            </a:endParaRPr>
          </a:p>
          <a:p>
            <a:pPr>
              <a:lnSpc>
                <a:spcPct val="150000"/>
              </a:lnSpc>
            </a:pPr>
            <a:r>
              <a:rPr lang="zh-CN" altLang="en-US" sz="2400" dirty="0">
                <a:solidFill>
                  <a:schemeClr val="bg1">
                    <a:lumMod val="85000"/>
                  </a:schemeClr>
                </a:solidFill>
              </a:rPr>
              <a:t>发展历程</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应用现状</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204547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1293023"/>
                <a:ext cx="8600185" cy="930984"/>
              </a:xfrm>
            </p:spPr>
            <p:txBody>
              <a:bodyPr>
                <a:noAutofit/>
              </a:bodyPr>
              <a:lstStyle/>
              <a:p>
                <a:pPr marL="0" lvl="1" indent="0" algn="just">
                  <a:lnSpc>
                    <a:spcPct val="100000"/>
                  </a:lnSpc>
                  <a:buNone/>
                </a:pPr>
                <a:r>
                  <a:rPr lang="zh-CN" altLang="en-US" dirty="0">
                    <a:latin typeface="幼圆" panose="02010509060101010101" pitchFamily="49" charset="-122"/>
                  </a:rPr>
                  <a:t>假设空间中有三个与训练集一致的假设，但他们对</a:t>
                </a:r>
                <a:r>
                  <a:rPr lang="en-US" altLang="zh-CN" b="1" dirty="0">
                    <a:solidFill>
                      <a:srgbClr val="FF0000"/>
                    </a:solidFill>
                    <a:latin typeface="幼圆" panose="02010509060101010101" pitchFamily="49" charset="-122"/>
                  </a:rPr>
                  <a:t>(</a:t>
                </a:r>
                <a:r>
                  <a:rPr lang="zh-CN" altLang="en-US" b="1" dirty="0">
                    <a:solidFill>
                      <a:srgbClr val="FF0000"/>
                    </a:solidFill>
                    <a:latin typeface="幼圆" panose="02010509060101010101" pitchFamily="49" charset="-122"/>
                  </a:rPr>
                  <a:t>色泽</a:t>
                </a:r>
                <a:r>
                  <a:rPr lang="en-US" altLang="zh-CN" b="1" dirty="0">
                    <a:solidFill>
                      <a:srgbClr val="FF0000"/>
                    </a:solidFill>
                    <a:latin typeface="幼圆" panose="02010509060101010101" pitchFamily="49" charset="-122"/>
                  </a:rPr>
                  <a:t>=</a:t>
                </a:r>
                <a:r>
                  <a:rPr lang="zh-CN" altLang="en-US" b="1" dirty="0">
                    <a:solidFill>
                      <a:srgbClr val="FF0000"/>
                    </a:solidFill>
                    <a:latin typeface="幼圆" panose="02010509060101010101" pitchFamily="49" charset="-122"/>
                  </a:rPr>
                  <a:t>青绿；</a:t>
                </a:r>
                <a14:m>
                  <m:oMath xmlns:m="http://schemas.openxmlformats.org/officeDocument/2006/math">
                    <m:r>
                      <m:rPr>
                        <m:nor/>
                      </m:rPr>
                      <a:rPr lang="zh-CN" altLang="en-US" b="1" dirty="0">
                        <a:solidFill>
                          <a:srgbClr val="FF0000"/>
                        </a:solidFill>
                        <a:latin typeface="幼圆" panose="02010509060101010101" pitchFamily="49" charset="-122"/>
                      </a:rPr>
                      <m:t>根蒂</m:t>
                    </m:r>
                    <m:r>
                      <m:rPr>
                        <m:nor/>
                      </m:rPr>
                      <a:rPr lang="en-US" altLang="zh-CN" b="1" dirty="0">
                        <a:solidFill>
                          <a:srgbClr val="FF0000"/>
                        </a:solidFill>
                        <a:latin typeface="幼圆" panose="02010509060101010101" pitchFamily="49" charset="-122"/>
                      </a:rPr>
                      <m:t>=</m:t>
                    </m:r>
                    <m:r>
                      <a:rPr lang="zh-CN" altLang="en-US" b="1" dirty="0">
                        <a:solidFill>
                          <a:srgbClr val="FF0000"/>
                        </a:solidFill>
                        <a:latin typeface="Cambria Math"/>
                      </a:rPr>
                      <m:t>蜷缩；</m:t>
                    </m:r>
                  </m:oMath>
                </a14:m>
                <a:r>
                  <a:rPr lang="zh-CN" altLang="en-US" b="1" dirty="0">
                    <a:solidFill>
                      <a:srgbClr val="FF0000"/>
                    </a:solidFill>
                    <a:latin typeface="幼圆" panose="02010509060101010101" pitchFamily="49" charset="-122"/>
                  </a:rPr>
                  <a:t>敲声</a:t>
                </a:r>
                <a:r>
                  <a:rPr lang="en-US" altLang="zh-CN" b="1" dirty="0">
                    <a:solidFill>
                      <a:srgbClr val="FF0000"/>
                    </a:solidFill>
                    <a:latin typeface="幼圆" panose="02010509060101010101" pitchFamily="49" charset="-122"/>
                  </a:rPr>
                  <a:t>=</a:t>
                </a:r>
                <a:r>
                  <a:rPr lang="zh-CN" altLang="en-US" b="1" dirty="0">
                    <a:solidFill>
                      <a:srgbClr val="FF0000"/>
                    </a:solidFill>
                    <a:latin typeface="幼圆" panose="02010509060101010101" pitchFamily="49" charset="-122"/>
                  </a:rPr>
                  <a:t>沉闷</a:t>
                </a:r>
                <a:r>
                  <a:rPr lang="en-US" altLang="zh-CN" b="1" dirty="0">
                    <a:solidFill>
                      <a:srgbClr val="FF0000"/>
                    </a:solidFill>
                    <a:latin typeface="幼圆" panose="02010509060101010101" pitchFamily="49" charset="-122"/>
                  </a:rPr>
                  <a:t>)</a:t>
                </a:r>
                <a:r>
                  <a:rPr lang="zh-CN" altLang="en-US" dirty="0">
                    <a:solidFill>
                      <a:schemeClr val="tx1"/>
                    </a:solidFill>
                    <a:latin typeface="幼圆" panose="02010509060101010101" pitchFamily="49" charset="-122"/>
                  </a:rPr>
                  <a:t>的瓜会预测出不同的结果：</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1293023"/>
                <a:ext cx="8600185" cy="930984"/>
              </a:xfrm>
              <a:blipFill>
                <a:blip r:embed="rId2"/>
                <a:stretch>
                  <a:fillRect l="-1135" t="-5229" r="-4681" b="-1307"/>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003" y="2421023"/>
            <a:ext cx="6728235" cy="1737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1857105" y="2927205"/>
            <a:ext cx="1971071" cy="43024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sz="1800" dirty="0">
                <a:solidFill>
                  <a:srgbClr val="00B050"/>
                </a:solidFill>
              </a:rPr>
              <a:t>好瓜</a:t>
            </a:r>
          </a:p>
        </p:txBody>
      </p:sp>
      <p:grpSp>
        <p:nvGrpSpPr>
          <p:cNvPr id="4" name="组合 3"/>
          <p:cNvGrpSpPr/>
          <p:nvPr/>
        </p:nvGrpSpPr>
        <p:grpSpPr>
          <a:xfrm>
            <a:off x="4782312" y="2920260"/>
            <a:ext cx="2018879" cy="760377"/>
            <a:chOff x="5131884" y="2923910"/>
            <a:chExt cx="1659373" cy="598577"/>
          </a:xfrm>
        </p:grpSpPr>
        <p:sp>
          <p:nvSpPr>
            <p:cNvPr id="12" name="内容占位符 2"/>
            <p:cNvSpPr txBox="1">
              <a:spLocks/>
            </p:cNvSpPr>
            <p:nvPr/>
          </p:nvSpPr>
          <p:spPr>
            <a:xfrm>
              <a:off x="5131884" y="2923910"/>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sz="1800" dirty="0">
                  <a:solidFill>
                    <a:srgbClr val="FF0000"/>
                  </a:solidFill>
                </a:rPr>
                <a:t>坏瓜</a:t>
              </a:r>
            </a:p>
          </p:txBody>
        </p:sp>
        <p:sp>
          <p:nvSpPr>
            <p:cNvPr id="14" name="内容占位符 2"/>
            <p:cNvSpPr txBox="1">
              <a:spLocks/>
            </p:cNvSpPr>
            <p:nvPr/>
          </p:nvSpPr>
          <p:spPr>
            <a:xfrm>
              <a:off x="5171179" y="3183792"/>
              <a:ext cx="1620078" cy="33869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lgn="ctr">
                <a:buFont typeface="Wingdings 2" charset="2"/>
                <a:buNone/>
              </a:pPr>
              <a:r>
                <a:rPr lang="zh-CN" altLang="en-US" sz="1800" dirty="0">
                  <a:solidFill>
                    <a:srgbClr val="FF0000"/>
                  </a:solidFill>
                </a:rPr>
                <a:t>坏瓜</a:t>
              </a:r>
            </a:p>
          </p:txBody>
        </p:sp>
      </p:grpSp>
      <p:sp>
        <p:nvSpPr>
          <p:cNvPr id="15" name="Rectangle 3"/>
          <p:cNvSpPr>
            <a:spLocks noChangeArrowheads="1"/>
          </p:cNvSpPr>
          <p:nvPr/>
        </p:nvSpPr>
        <p:spPr bwMode="auto">
          <a:xfrm>
            <a:off x="2514599" y="4845965"/>
            <a:ext cx="4129055" cy="500033"/>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400" b="1" dirty="0">
                <a:solidFill>
                  <a:srgbClr val="C30D23"/>
                </a:solidFill>
                <a:latin typeface="幼圆" panose="02010509060101010101" pitchFamily="49" charset="-122"/>
                <a:ea typeface="幼圆" panose="02010509060101010101" pitchFamily="49" charset="-122"/>
              </a:rPr>
              <a:t>选取哪个假设作为学习模型？</a:t>
            </a:r>
            <a:endParaRPr lang="en-US" altLang="zh-CN" sz="2400" b="1" dirty="0">
              <a:solidFill>
                <a:srgbClr val="C30D23"/>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841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13" name="内容占位符 2"/>
          <p:cNvSpPr txBox="1">
            <a:spLocks/>
          </p:cNvSpPr>
          <p:nvPr/>
        </p:nvSpPr>
        <p:spPr>
          <a:xfrm>
            <a:off x="1147906" y="890958"/>
            <a:ext cx="6853094" cy="531146"/>
          </a:xfrm>
          <a:prstGeom prst="rect">
            <a:avLst/>
          </a:prstGeom>
        </p:spPr>
        <p:txBody>
          <a:bodyPr vert="horz" lIns="91440" tIns="4680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00"/>
              </a:lnSpc>
            </a:pPr>
            <a:r>
              <a:rPr lang="zh-CN" altLang="en-US" sz="2400" dirty="0">
                <a:latin typeface="幼圆" panose="02010509060101010101" pitchFamily="49" charset="-122"/>
                <a:ea typeface="幼圆" panose="02010509060101010101" pitchFamily="49" charset="-122"/>
              </a:rPr>
              <a:t>学习过程中对某种类型假设的偏好称作归纳偏好</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949" y="1549723"/>
            <a:ext cx="4009749" cy="219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5"/>
          <p:cNvSpPr txBox="1"/>
          <p:nvPr/>
        </p:nvSpPr>
        <p:spPr>
          <a:xfrm>
            <a:off x="4041649" y="2978961"/>
            <a:ext cx="1078638" cy="338554"/>
          </a:xfrm>
          <a:prstGeom prst="rect">
            <a:avLst/>
          </a:prstGeom>
          <a:noFill/>
        </p:spPr>
        <p:txBody>
          <a:bodyPr wrap="square" rtlCol="0">
            <a:spAutoFit/>
          </a:bodyPr>
          <a:lstStyle/>
          <a:p>
            <a:pPr fontAlgn="base">
              <a:spcBef>
                <a:spcPct val="0"/>
              </a:spcBef>
              <a:spcAft>
                <a:spcPct val="0"/>
              </a:spcAft>
            </a:pPr>
            <a:r>
              <a:rPr lang="en-US" altLang="zh-CN" sz="1600" b="1" dirty="0">
                <a:latin typeface="Verdana" panose="020B0604030504040204" pitchFamily="34" charset="0"/>
                <a:cs typeface="Verdana" panose="020B0604030504040204" pitchFamily="34" charset="0"/>
              </a:rPr>
              <a:t>A or </a:t>
            </a:r>
            <a:r>
              <a:rPr lang="en-US" altLang="zh-CN" sz="1600" b="1" dirty="0">
                <a:solidFill>
                  <a:srgbClr val="FF0000"/>
                </a:solidFill>
                <a:latin typeface="Verdana" panose="020B0604030504040204" pitchFamily="34" charset="0"/>
                <a:cs typeface="Verdana" panose="020B0604030504040204" pitchFamily="34" charset="0"/>
              </a:rPr>
              <a:t>B?</a:t>
            </a:r>
            <a:r>
              <a:rPr lang="zh-CN" altLang="en-US" sz="1600" dirty="0">
                <a:latin typeface="Verdana" panose="020B0604030504040204" pitchFamily="34" charset="0"/>
                <a:cs typeface="Verdana" panose="020B0604030504040204" pitchFamily="34" charset="0"/>
              </a:rPr>
              <a:t>？</a:t>
            </a:r>
          </a:p>
        </p:txBody>
      </p:sp>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633" y="3754044"/>
            <a:ext cx="6953296" cy="262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19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3"/>
                                        </p:tgtEl>
                                        <p:attrNameLst>
                                          <p:attrName>style.visibility</p:attrName>
                                        </p:attrNameLst>
                                      </p:cBhvr>
                                      <p:to>
                                        <p:strVal val="visible"/>
                                      </p:to>
                                    </p:set>
                                    <p:animEffect transition="in" filter="fade">
                                      <p:cBhvr>
                                        <p:cTn id="14" dur="1000"/>
                                        <p:tgtEl>
                                          <p:spTgt spid="4103"/>
                                        </p:tgtEl>
                                      </p:cBhvr>
                                    </p:animEffect>
                                    <p:anim calcmode="lin" valueType="num">
                                      <p:cBhvr>
                                        <p:cTn id="15" dur="1000" fill="hold"/>
                                        <p:tgtEl>
                                          <p:spTgt spid="4103"/>
                                        </p:tgtEl>
                                        <p:attrNameLst>
                                          <p:attrName>ppt_x</p:attrName>
                                        </p:attrNameLst>
                                      </p:cBhvr>
                                      <p:tavLst>
                                        <p:tav tm="0">
                                          <p:val>
                                            <p:strVal val="#ppt_x"/>
                                          </p:val>
                                        </p:tav>
                                        <p:tav tm="100000">
                                          <p:val>
                                            <p:strVal val="#ppt_x"/>
                                          </p:val>
                                        </p:tav>
                                      </p:tavLst>
                                    </p:anim>
                                    <p:anim calcmode="lin" valueType="num">
                                      <p:cBhvr>
                                        <p:cTn id="16"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归纳偏好</a:t>
            </a:r>
          </a:p>
        </p:txBody>
      </p:sp>
      <p:sp>
        <p:nvSpPr>
          <p:cNvPr id="4" name="内容占位符 2"/>
          <p:cNvSpPr txBox="1">
            <a:spLocks/>
          </p:cNvSpPr>
          <p:nvPr/>
        </p:nvSpPr>
        <p:spPr>
          <a:xfrm>
            <a:off x="260350" y="1307592"/>
            <a:ext cx="8627617" cy="893727"/>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Font typeface="Wingdings" panose="05000000000000000000" pitchFamily="2" charset="2"/>
              <a:buNone/>
            </a:pPr>
            <a:r>
              <a:rPr lang="zh-CN" altLang="en-US" sz="2400" dirty="0"/>
              <a:t>归纳偏好可看作学习算法自身在一个可能很庞大的假设空间中对假设进行选择的启发式或“价值观”</a:t>
            </a:r>
            <a:r>
              <a:rPr lang="en-US" altLang="zh-CN" sz="2400" dirty="0"/>
              <a:t>.</a:t>
            </a:r>
            <a:endParaRPr lang="zh-CN" altLang="en-US" sz="2400" dirty="0"/>
          </a:p>
        </p:txBody>
      </p:sp>
      <p:sp>
        <p:nvSpPr>
          <p:cNvPr id="5" name="内容占位符 2"/>
          <p:cNvSpPr txBox="1">
            <a:spLocks/>
          </p:cNvSpPr>
          <p:nvPr/>
        </p:nvSpPr>
        <p:spPr>
          <a:xfrm>
            <a:off x="260349" y="2616019"/>
            <a:ext cx="8627617" cy="922709"/>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Font typeface="Wingdings" panose="05000000000000000000" pitchFamily="2" charset="2"/>
              <a:buNone/>
            </a:pPr>
            <a:r>
              <a:rPr lang="zh-CN" altLang="en-US" sz="2400" dirty="0"/>
              <a:t>“奥卡姆剃刀”是一种常用的、自然科学研究中最基本的原则，即“若有多个假设与观察一致，选最简单的那个”</a:t>
            </a:r>
            <a:r>
              <a:rPr lang="en-US" altLang="zh-CN" sz="2400" dirty="0"/>
              <a:t>.</a:t>
            </a:r>
            <a:endParaRPr lang="zh-CN" altLang="en-US" sz="2400" dirty="0"/>
          </a:p>
        </p:txBody>
      </p:sp>
      <p:sp>
        <p:nvSpPr>
          <p:cNvPr id="6" name="内容占位符 2"/>
          <p:cNvSpPr txBox="1">
            <a:spLocks/>
          </p:cNvSpPr>
          <p:nvPr/>
        </p:nvSpPr>
        <p:spPr>
          <a:xfrm>
            <a:off x="260349" y="3999148"/>
            <a:ext cx="8627616" cy="1259865"/>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Font typeface="Wingdings" panose="05000000000000000000" pitchFamily="2" charset="2"/>
              <a:buNone/>
            </a:pPr>
            <a:r>
              <a:rPr lang="zh-CN" altLang="en-US" sz="2400" dirty="0"/>
              <a:t>具体的现实问题中，学习算法本身所做的假设是否成立，也即算法的归纳偏好是否与问题本身匹配，大多数时候直接决定了算法能否取得好的性能</a:t>
            </a:r>
            <a:r>
              <a:rPr lang="en-US" altLang="zh-CN" sz="2400" dirty="0"/>
              <a:t>.</a:t>
            </a:r>
            <a:endParaRPr lang="zh-CN" altLang="en-US" sz="2400" dirty="0"/>
          </a:p>
        </p:txBody>
      </p:sp>
    </p:spTree>
    <p:extLst>
      <p:ext uri="{BB962C8B-B14F-4D97-AF65-F5344CB8AC3E}">
        <p14:creationId xmlns:p14="http://schemas.microsoft.com/office/powerpoint/2010/main" val="28854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sp>
        <p:nvSpPr>
          <p:cNvPr id="6" name="内容占位符 2"/>
          <p:cNvSpPr txBox="1">
            <a:spLocks/>
          </p:cNvSpPr>
          <p:nvPr/>
        </p:nvSpPr>
        <p:spPr>
          <a:xfrm>
            <a:off x="313220" y="1502549"/>
            <a:ext cx="8616950" cy="872914"/>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200" kern="0" dirty="0">
                <a:solidFill>
                  <a:srgbClr val="000000"/>
                </a:solidFill>
                <a:latin typeface="幼圆" pitchFamily="49" charset="-122"/>
                <a:ea typeface="幼圆" pitchFamily="49" charset="-122"/>
                <a:cs typeface="Verdana" panose="020B0604030504040204" pitchFamily="34" charset="0"/>
              </a:rPr>
              <a:t>一个算法  如果在某些问题上比另一个算法  好，必然存在另一些问题，</a:t>
            </a:r>
            <a:r>
              <a:rPr lang="en-US" altLang="zh-CN" sz="2200" kern="0" dirty="0">
                <a:solidFill>
                  <a:srgbClr val="000000"/>
                </a:solidFill>
                <a:latin typeface="幼圆" pitchFamily="49" charset="-122"/>
                <a:ea typeface="幼圆" pitchFamily="49" charset="-122"/>
                <a:cs typeface="Verdana" panose="020B0604030504040204" pitchFamily="34" charset="0"/>
              </a:rPr>
              <a:t> </a:t>
            </a:r>
            <a:r>
              <a:rPr lang="zh-CN" altLang="en-US" sz="2200" kern="0" dirty="0">
                <a:solidFill>
                  <a:srgbClr val="000000"/>
                </a:solidFill>
                <a:latin typeface="幼圆" pitchFamily="49" charset="-122"/>
                <a:ea typeface="幼圆" pitchFamily="49" charset="-122"/>
                <a:cs typeface="Verdana" panose="020B0604030504040204" pitchFamily="34" charset="0"/>
              </a:rPr>
              <a:t>比  好</a:t>
            </a:r>
            <a:r>
              <a:rPr lang="en-US" altLang="zh-CN" sz="2200" kern="0" dirty="0">
                <a:solidFill>
                  <a:srgbClr val="000000"/>
                </a:solidFill>
                <a:latin typeface="幼圆" pitchFamily="49" charset="-122"/>
                <a:ea typeface="幼圆" pitchFamily="49" charset="-122"/>
                <a:cs typeface="Verdana" panose="020B0604030504040204" pitchFamily="34" charset="0"/>
              </a:rPr>
              <a:t>,</a:t>
            </a:r>
            <a:r>
              <a:rPr lang="zh-CN" altLang="en-US" sz="2200" kern="0" dirty="0">
                <a:solidFill>
                  <a:srgbClr val="000000"/>
                </a:solidFill>
                <a:latin typeface="幼圆" pitchFamily="49" charset="-122"/>
                <a:ea typeface="幼圆" pitchFamily="49" charset="-122"/>
                <a:cs typeface="Verdana" panose="020B0604030504040204" pitchFamily="34" charset="0"/>
              </a:rPr>
              <a:t>也即没有免费的午餐定理。</a:t>
            </a:r>
          </a:p>
        </p:txBody>
      </p:sp>
      <p:pic>
        <p:nvPicPr>
          <p:cNvPr id="13"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170" y="1612855"/>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689" y="1622738"/>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191" y="1944491"/>
            <a:ext cx="223609" cy="27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90" y="1954430"/>
            <a:ext cx="220569" cy="29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465620" y="2609105"/>
            <a:ext cx="8616950" cy="3046260"/>
            <a:chOff x="465620" y="2609105"/>
            <a:chExt cx="8616950" cy="3046260"/>
          </a:xfrm>
        </p:grpSpPr>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9630" y="2718395"/>
              <a:ext cx="262620" cy="22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0321" y="2714311"/>
              <a:ext cx="22860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2308" y="2703602"/>
              <a:ext cx="1058310" cy="2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4851" y="2736566"/>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5491" y="3093964"/>
              <a:ext cx="264137" cy="2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内容占位符 2"/>
            <p:cNvSpPr txBox="1">
              <a:spLocks/>
            </p:cNvSpPr>
            <p:nvPr/>
          </p:nvSpPr>
          <p:spPr>
            <a:xfrm>
              <a:off x="465620" y="2609105"/>
              <a:ext cx="8616950" cy="304626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20000"/>
                </a:spcBef>
                <a:spcAft>
                  <a:spcPct val="0"/>
                </a:spcAft>
                <a:buClr>
                  <a:srgbClr val="339933"/>
                </a:buClr>
                <a:buSzPct val="65000"/>
              </a:pPr>
              <a:r>
                <a:rPr lang="zh-CN" altLang="en-US" sz="2000" kern="0" dirty="0">
                  <a:solidFill>
                    <a:srgbClr val="000000"/>
                  </a:solidFill>
                  <a:latin typeface="幼圆" pitchFamily="49" charset="-122"/>
                  <a:ea typeface="幼圆" pitchFamily="49" charset="-122"/>
                  <a:cs typeface="Verdana" panose="020B0604030504040204" pitchFamily="34" charset="0"/>
                </a:rPr>
                <a:t>简单起见，假设</a:t>
              </a:r>
              <a:r>
                <a:rPr lang="zh-CN" altLang="en-US" sz="2000" kern="0" dirty="0">
                  <a:solidFill>
                    <a:srgbClr val="FF0000"/>
                  </a:solidFill>
                  <a:latin typeface="幼圆" pitchFamily="49" charset="-122"/>
                  <a:ea typeface="幼圆" pitchFamily="49" charset="-122"/>
                  <a:cs typeface="Verdana" panose="020B0604030504040204" pitchFamily="34" charset="0"/>
                </a:rPr>
                <a:t>样本空间  </a:t>
              </a:r>
              <a:r>
                <a:rPr lang="zh-CN" altLang="en-US" sz="2000" kern="0" dirty="0">
                  <a:solidFill>
                    <a:srgbClr val="000000"/>
                  </a:solidFill>
                  <a:latin typeface="幼圆" pitchFamily="49" charset="-122"/>
                  <a:ea typeface="幼圆" pitchFamily="49" charset="-122"/>
                  <a:cs typeface="Verdana" panose="020B0604030504040204" pitchFamily="34" charset="0"/>
                </a:rPr>
                <a:t> 和</a:t>
              </a:r>
              <a:r>
                <a:rPr lang="zh-CN" altLang="en-US" sz="2000" kern="0" dirty="0">
                  <a:solidFill>
                    <a:srgbClr val="00B050"/>
                  </a:solidFill>
                  <a:latin typeface="幼圆" pitchFamily="49" charset="-122"/>
                  <a:ea typeface="幼圆" pitchFamily="49" charset="-122"/>
                  <a:cs typeface="Verdana" panose="020B0604030504040204" pitchFamily="34" charset="0"/>
                </a:rPr>
                <a:t>假设空间  </a:t>
              </a:r>
              <a:r>
                <a:rPr lang="zh-CN" altLang="en-US" sz="2000" kern="0" dirty="0">
                  <a:solidFill>
                    <a:srgbClr val="000000"/>
                  </a:solidFill>
                  <a:latin typeface="幼圆" pitchFamily="49" charset="-122"/>
                  <a:ea typeface="幼圆" pitchFamily="49" charset="-122"/>
                  <a:cs typeface="Verdana" panose="020B0604030504040204" pitchFamily="34" charset="0"/>
                </a:rPr>
                <a:t>离散</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令 </a:t>
              </a:r>
              <a:r>
                <a:rPr lang="zh-CN" altLang="en-US" sz="2000" b="1" kern="0" dirty="0">
                  <a:solidFill>
                    <a:srgbClr val="0070C0"/>
                  </a:solidFill>
                  <a:latin typeface="幼圆" pitchFamily="49" charset="-122"/>
                  <a:ea typeface="幼圆" pitchFamily="49" charset="-122"/>
                  <a:cs typeface="Verdana" panose="020B0604030504040204" pitchFamily="34" charset="0"/>
                </a:rPr>
                <a:t>        </a:t>
              </a:r>
              <a:r>
                <a:rPr lang="zh-CN" altLang="en-US" sz="2000" kern="0" dirty="0">
                  <a:solidFill>
                    <a:srgbClr val="000000"/>
                  </a:solidFill>
                  <a:latin typeface="幼圆" pitchFamily="49" charset="-122"/>
                  <a:ea typeface="幼圆" pitchFamily="49" charset="-122"/>
                  <a:cs typeface="Verdana" panose="020B0604030504040204" pitchFamily="34" charset="0"/>
                </a:rPr>
                <a:t> 代表算法</a:t>
              </a: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000" kern="0" dirty="0">
                  <a:solidFill>
                    <a:srgbClr val="000000"/>
                  </a:solidFill>
                  <a:latin typeface="幼圆" pitchFamily="49" charset="-122"/>
                  <a:ea typeface="幼圆" pitchFamily="49" charset="-122"/>
                  <a:cs typeface="Verdana" panose="020B0604030504040204" pitchFamily="34" charset="0"/>
                </a:rPr>
                <a:t>基于训练数据</a:t>
              </a:r>
              <a:r>
                <a:rPr lang="en-US" altLang="zh-CN" sz="2000" b="1" i="1" kern="0" dirty="0">
                  <a:solidFill>
                    <a:srgbClr val="000000"/>
                  </a:solidFill>
                  <a:latin typeface="幼圆" pitchFamily="49" charset="-122"/>
                  <a:ea typeface="幼圆" pitchFamily="49" charset="-122"/>
                  <a:cs typeface="Verdana" panose="020B0604030504040204" pitchFamily="34" charset="0"/>
                </a:rPr>
                <a:t>X</a:t>
              </a:r>
              <a:r>
                <a:rPr lang="zh-CN" altLang="en-US" sz="2000" kern="0" dirty="0">
                  <a:solidFill>
                    <a:srgbClr val="000000"/>
                  </a:solidFill>
                  <a:latin typeface="幼圆" pitchFamily="49" charset="-122"/>
                  <a:ea typeface="幼圆" pitchFamily="49" charset="-122"/>
                  <a:cs typeface="Verdana" panose="020B0604030504040204" pitchFamily="34" charset="0"/>
                </a:rPr>
                <a:t>产生假设</a:t>
              </a:r>
              <a:r>
                <a:rPr lang="en-US" altLang="zh-CN" sz="2000" b="1" kern="0" dirty="0">
                  <a:solidFill>
                    <a:srgbClr val="FF0000"/>
                  </a:solidFill>
                  <a:latin typeface="幼圆" pitchFamily="49" charset="-122"/>
                  <a:ea typeface="幼圆" pitchFamily="49" charset="-122"/>
                  <a:cs typeface="Verdana" panose="020B0604030504040204" pitchFamily="34" charset="0"/>
                </a:rPr>
                <a:t>h</a:t>
              </a:r>
              <a:r>
                <a:rPr lang="zh-CN" altLang="en-US" sz="2000" kern="0" dirty="0">
                  <a:solidFill>
                    <a:srgbClr val="000000"/>
                  </a:solidFill>
                  <a:latin typeface="幼圆" pitchFamily="49" charset="-122"/>
                  <a:ea typeface="幼圆" pitchFamily="49" charset="-122"/>
                  <a:cs typeface="Verdana" panose="020B0604030504040204" pitchFamily="34" charset="0"/>
                </a:rPr>
                <a:t>的概率，在令</a:t>
              </a:r>
              <a:r>
                <a:rPr lang="en-US" altLang="zh-CN" sz="2000" b="1" kern="0" dirty="0">
                  <a:solidFill>
                    <a:srgbClr val="FF0000"/>
                  </a:solidFill>
                  <a:latin typeface="幼圆" pitchFamily="49" charset="-122"/>
                  <a:ea typeface="幼圆" pitchFamily="49" charset="-122"/>
                  <a:cs typeface="Verdana" panose="020B0604030504040204" pitchFamily="34" charset="0"/>
                </a:rPr>
                <a:t>f</a:t>
              </a:r>
              <a:r>
                <a:rPr lang="zh-CN" altLang="en-US" sz="2000" kern="0" dirty="0">
                  <a:solidFill>
                    <a:srgbClr val="000000"/>
                  </a:solidFill>
                  <a:latin typeface="幼圆" pitchFamily="49" charset="-122"/>
                  <a:ea typeface="幼圆" pitchFamily="49" charset="-122"/>
                  <a:cs typeface="Verdana" panose="020B0604030504040204" pitchFamily="34" charset="0"/>
                </a:rPr>
                <a:t>代表要学的目标函数，  在训练</a:t>
              </a: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zh-CN" altLang="en-US" sz="2000" kern="0" dirty="0">
                  <a:solidFill>
                    <a:srgbClr val="000000"/>
                  </a:solidFill>
                  <a:latin typeface="幼圆" pitchFamily="49" charset="-122"/>
                  <a:ea typeface="幼圆" pitchFamily="49" charset="-122"/>
                  <a:cs typeface="Verdana" panose="020B0604030504040204" pitchFamily="34" charset="0"/>
                </a:rPr>
                <a:t>集之外所有样本上的总误差为</a:t>
              </a: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endParaRPr lang="en-US" altLang="zh-CN" sz="2000" kern="0" dirty="0">
                <a:solidFill>
                  <a:srgbClr val="000000"/>
                </a:solidFill>
                <a:latin typeface="幼圆" pitchFamily="49" charset="-122"/>
                <a:ea typeface="幼圆" pitchFamily="49" charset="-122"/>
                <a:cs typeface="Verdana" panose="020B0604030504040204" pitchFamily="34" charset="0"/>
              </a:endParaRPr>
            </a:p>
            <a:p>
              <a:pPr fontAlgn="base">
                <a:spcBef>
                  <a:spcPct val="20000"/>
                </a:spcBef>
                <a:spcAft>
                  <a:spcPct val="0"/>
                </a:spcAft>
                <a:buClr>
                  <a:srgbClr val="339933"/>
                </a:buClr>
                <a:buSzPct val="65000"/>
              </a:pPr>
              <a:r>
                <a:rPr lang="en-US" altLang="zh-CN" sz="2000" kern="0" dirty="0">
                  <a:solidFill>
                    <a:srgbClr val="000000"/>
                  </a:solidFill>
                  <a:latin typeface="幼圆" pitchFamily="49" charset="-122"/>
                  <a:ea typeface="幼圆" pitchFamily="49" charset="-122"/>
                  <a:cs typeface="Verdana" panose="020B0604030504040204" pitchFamily="34" charset="0"/>
                </a:rPr>
                <a:t>                </a:t>
              </a:r>
              <a:r>
                <a:rPr lang="zh-CN" altLang="en-US" sz="2000" kern="0" dirty="0">
                  <a:solidFill>
                    <a:srgbClr val="000000"/>
                  </a:solidFill>
                  <a:latin typeface="幼圆" pitchFamily="49" charset="-122"/>
                  <a:ea typeface="幼圆" pitchFamily="49" charset="-122"/>
                  <a:cs typeface="Verdana" panose="020B0604030504040204" pitchFamily="34" charset="0"/>
                </a:rPr>
                <a:t>为指示函数，若  为真取值</a:t>
              </a:r>
              <a:r>
                <a:rPr lang="en-US" altLang="zh-CN" sz="2000" kern="0" dirty="0">
                  <a:solidFill>
                    <a:srgbClr val="000000"/>
                  </a:solidFill>
                  <a:latin typeface="幼圆" pitchFamily="49" charset="-122"/>
                  <a:ea typeface="幼圆" pitchFamily="49" charset="-122"/>
                  <a:cs typeface="Verdana" panose="020B0604030504040204" pitchFamily="34" charset="0"/>
                </a:rPr>
                <a:t>1</a:t>
              </a:r>
              <a:r>
                <a:rPr lang="zh-CN" altLang="en-US" sz="2000" kern="0" dirty="0">
                  <a:solidFill>
                    <a:srgbClr val="000000"/>
                  </a:solidFill>
                  <a:latin typeface="幼圆" pitchFamily="49" charset="-122"/>
                  <a:ea typeface="幼圆" pitchFamily="49" charset="-122"/>
                  <a:cs typeface="Verdana" panose="020B0604030504040204" pitchFamily="34" charset="0"/>
                </a:rPr>
                <a:t>，否则取值</a:t>
              </a:r>
              <a:r>
                <a:rPr lang="en-US" altLang="zh-CN" sz="2000" kern="0" dirty="0">
                  <a:solidFill>
                    <a:srgbClr val="000000"/>
                  </a:solidFill>
                  <a:latin typeface="幼圆" pitchFamily="49" charset="-122"/>
                  <a:ea typeface="幼圆" pitchFamily="49" charset="-122"/>
                  <a:cs typeface="Verdana" panose="020B0604030504040204" pitchFamily="34" charset="0"/>
                </a:rPr>
                <a:t>0</a:t>
              </a:r>
              <a:endParaRPr lang="zh-CN" altLang="en-US" sz="2000" kern="0" dirty="0">
                <a:solidFill>
                  <a:srgbClr val="000000"/>
                </a:solidFill>
                <a:latin typeface="幼圆" pitchFamily="49" charset="-122"/>
                <a:ea typeface="幼圆" pitchFamily="49" charset="-122"/>
                <a:cs typeface="Verdana" panose="020B0604030504040204" pitchFamily="34" charset="0"/>
              </a:endParaRPr>
            </a:p>
          </p:txBody>
        </p:sp>
        <p:pic>
          <p:nvPicPr>
            <p:cNvPr id="512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7906" y="3813567"/>
              <a:ext cx="6897221" cy="59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5007" y="4858945"/>
              <a:ext cx="446421" cy="342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0539" y="4955951"/>
              <a:ext cx="1333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079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NoFreeLunch</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23" y="2134244"/>
            <a:ext cx="5515307" cy="268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3"/>
          <p:cNvSpPr txBox="1">
            <a:spLocks noChangeArrowheads="1"/>
          </p:cNvSpPr>
          <p:nvPr/>
        </p:nvSpPr>
        <p:spPr bwMode="auto">
          <a:xfrm>
            <a:off x="707548" y="1311965"/>
            <a:ext cx="7382904" cy="1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2000" kern="0" dirty="0">
                <a:solidFill>
                  <a:srgbClr val="000000"/>
                </a:solidFill>
                <a:latin typeface="幼圆" pitchFamily="49" charset="-122"/>
                <a:ea typeface="幼圆" pitchFamily="49" charset="-122"/>
                <a:cs typeface="Verdana" panose="020B0604030504040204" pitchFamily="34" charset="0"/>
              </a:rPr>
              <a:t>考虑二分类问题，目标函数可以为任何函数         ，函数空间为        ，对所有可能</a:t>
            </a:r>
            <a:r>
              <a:rPr lang="en-US" altLang="zh-CN" sz="2000" kern="0" dirty="0">
                <a:solidFill>
                  <a:srgbClr val="000000"/>
                </a:solidFill>
                <a:latin typeface="幼圆" pitchFamily="49" charset="-122"/>
                <a:ea typeface="幼圆" pitchFamily="49" charset="-122"/>
                <a:cs typeface="Verdana" panose="020B0604030504040204" pitchFamily="34" charset="0"/>
              </a:rPr>
              <a:t>f</a:t>
            </a:r>
            <a:r>
              <a:rPr lang="zh-CN" altLang="en-US" sz="2000" kern="0" dirty="0">
                <a:solidFill>
                  <a:srgbClr val="000000"/>
                </a:solidFill>
                <a:latin typeface="幼圆" pitchFamily="49" charset="-122"/>
                <a:ea typeface="幼圆" pitchFamily="49" charset="-122"/>
                <a:cs typeface="Verdana" panose="020B0604030504040204" pitchFamily="34" charset="0"/>
              </a:rPr>
              <a:t>按均匀分布对误差求和</a:t>
            </a:r>
            <a:r>
              <a:rPr lang="en-US" altLang="zh-CN" sz="2000" kern="0" dirty="0">
                <a:solidFill>
                  <a:srgbClr val="000000"/>
                </a:solidFill>
                <a:latin typeface="幼圆" pitchFamily="49" charset="-122"/>
                <a:ea typeface="幼圆" pitchFamily="49" charset="-122"/>
                <a:cs typeface="Verdana" panose="020B0604030504040204" pitchFamily="34" charset="0"/>
              </a:rPr>
              <a:t>,</a:t>
            </a:r>
            <a:r>
              <a:rPr lang="zh-CN" altLang="en-US" sz="2000" kern="0" dirty="0">
                <a:solidFill>
                  <a:srgbClr val="000000"/>
                </a:solidFill>
                <a:latin typeface="幼圆" pitchFamily="49" charset="-122"/>
                <a:ea typeface="幼圆" pitchFamily="49" charset="-122"/>
                <a:cs typeface="Verdana" panose="020B0604030504040204" pitchFamily="34" charset="0"/>
              </a:rPr>
              <a:t>有：</a:t>
            </a:r>
            <a:endParaRPr lang="en-US" altLang="zh-CN" sz="2000" kern="0" dirty="0">
              <a:solidFill>
                <a:srgbClr val="000000"/>
              </a:solidFill>
              <a:latin typeface="幼圆" pitchFamily="49" charset="-122"/>
              <a:ea typeface="幼圆" pitchFamily="49" charset="-122"/>
              <a:cs typeface="Verdana" panose="020B0604030504040204" pitchFamily="34" charset="0"/>
            </a:endParaRPr>
          </a:p>
        </p:txBody>
      </p:sp>
      <p:sp>
        <p:nvSpPr>
          <p:cNvPr id="19" name="Rectangle 3"/>
          <p:cNvSpPr txBox="1">
            <a:spLocks noChangeArrowheads="1"/>
          </p:cNvSpPr>
          <p:nvPr/>
        </p:nvSpPr>
        <p:spPr bwMode="auto">
          <a:xfrm>
            <a:off x="5065142" y="4426195"/>
            <a:ext cx="2812376" cy="39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1800" b="1" kern="0" dirty="0">
                <a:solidFill>
                  <a:srgbClr val="FF0000"/>
                </a:solidFill>
                <a:latin typeface="幼圆" pitchFamily="49" charset="-122"/>
                <a:ea typeface="幼圆" pitchFamily="49" charset="-122"/>
                <a:cs typeface="Verdana" panose="020B0604030504040204" pitchFamily="34" charset="0"/>
              </a:rPr>
              <a:t>总误差与学习算法无关！</a:t>
            </a:r>
            <a:endParaRPr lang="en-US" altLang="zh-CN" sz="1800" b="1" kern="0" dirty="0">
              <a:solidFill>
                <a:srgbClr val="FF0000"/>
              </a:solidFill>
              <a:latin typeface="幼圆" pitchFamily="49" charset="-122"/>
              <a:ea typeface="幼圆" pitchFamily="49" charset="-122"/>
              <a:cs typeface="Verdana" panose="020B0604030504040204"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793" y="1429165"/>
            <a:ext cx="1038182" cy="22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5782" y="1650141"/>
            <a:ext cx="832252" cy="30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
          <p:cNvSpPr txBox="1">
            <a:spLocks noChangeArrowheads="1"/>
          </p:cNvSpPr>
          <p:nvPr/>
        </p:nvSpPr>
        <p:spPr bwMode="auto">
          <a:xfrm>
            <a:off x="956023" y="5027707"/>
            <a:ext cx="7191027" cy="76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Clr>
                <a:srgbClr val="339933"/>
              </a:buClr>
              <a:buFont typeface="Wingdings" pitchFamily="2" charset="2"/>
              <a:buNone/>
            </a:pPr>
            <a:r>
              <a:rPr lang="zh-CN" altLang="en-US" sz="2000" kern="0" dirty="0">
                <a:latin typeface="+mn-ea"/>
                <a:cs typeface="Verdana" panose="020B0604030504040204" pitchFamily="34" charset="0"/>
              </a:rPr>
              <a:t>实际问题中，并非所有问题出现的可能性都相同。</a:t>
            </a:r>
            <a:endParaRPr lang="en-US" altLang="zh-CN" sz="2000" kern="0" dirty="0">
              <a:latin typeface="+mn-ea"/>
              <a:cs typeface="Verdana" panose="020B0604030504040204" pitchFamily="34" charset="0"/>
            </a:endParaRPr>
          </a:p>
          <a:p>
            <a:pPr marL="0" indent="0">
              <a:buClr>
                <a:srgbClr val="339933"/>
              </a:buClr>
              <a:buFont typeface="Wingdings" pitchFamily="2" charset="2"/>
              <a:buNone/>
            </a:pPr>
            <a:r>
              <a:rPr lang="zh-CN" altLang="en-US" sz="2000" kern="0" dirty="0">
                <a:latin typeface="+mn-ea"/>
                <a:cs typeface="Verdana" panose="020B0604030504040204" pitchFamily="34" charset="0"/>
              </a:rPr>
              <a:t>脱离具体问题，空谈“什么学习算法更好”毫无意义。</a:t>
            </a:r>
            <a:endParaRPr lang="en-US" altLang="zh-CN" sz="2000" kern="0" dirty="0">
              <a:latin typeface="+mn-ea"/>
              <a:cs typeface="Verdana" panose="020B0604030504040204" pitchFamily="34" charset="0"/>
            </a:endParaRPr>
          </a:p>
        </p:txBody>
      </p:sp>
    </p:spTree>
    <p:extLst>
      <p:ext uri="{BB962C8B-B14F-4D97-AF65-F5344CB8AC3E}">
        <p14:creationId xmlns:p14="http://schemas.microsoft.com/office/powerpoint/2010/main" val="363374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50000"/>
              </a:lnSpc>
            </a:pPr>
            <a:r>
              <a:rPr lang="zh-CN" altLang="en-US" sz="2400" dirty="0">
                <a:solidFill>
                  <a:schemeClr val="bg1">
                    <a:lumMod val="85000"/>
                  </a:schemeClr>
                </a:solidFill>
              </a:rPr>
              <a:t>引言</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基本术语</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假设空间</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归纳偏好</a:t>
            </a:r>
            <a:endParaRPr lang="en-US" altLang="zh-CN" sz="2400" dirty="0">
              <a:solidFill>
                <a:schemeClr val="bg1">
                  <a:lumMod val="85000"/>
                </a:schemeClr>
              </a:solidFill>
            </a:endParaRPr>
          </a:p>
          <a:p>
            <a:pPr>
              <a:lnSpc>
                <a:spcPct val="150000"/>
              </a:lnSpc>
            </a:pPr>
            <a:r>
              <a:rPr lang="zh-CN" altLang="en-US" sz="2400" b="1" dirty="0"/>
              <a:t>发展历程</a:t>
            </a:r>
            <a:endParaRPr lang="en-US" altLang="zh-CN" sz="2400" b="1" dirty="0">
              <a:solidFill>
                <a:schemeClr val="bg1">
                  <a:lumMod val="85000"/>
                </a:schemeClr>
              </a:solidFill>
            </a:endParaRPr>
          </a:p>
          <a:p>
            <a:pPr>
              <a:lnSpc>
                <a:spcPct val="150000"/>
              </a:lnSpc>
            </a:pPr>
            <a:r>
              <a:rPr lang="zh-CN" altLang="en-US" sz="2400" dirty="0">
                <a:solidFill>
                  <a:schemeClr val="bg1">
                    <a:lumMod val="85000"/>
                  </a:schemeClr>
                </a:solidFill>
              </a:rPr>
              <a:t>应用现状</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118662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50000"/>
              </a:lnSpc>
            </a:pPr>
            <a:r>
              <a:rPr lang="zh-CN" altLang="en-US" sz="2400" b="1" dirty="0"/>
              <a:t>引言</a:t>
            </a:r>
            <a:endParaRPr lang="en-US" altLang="zh-CN" sz="2400" b="1" dirty="0">
              <a:solidFill>
                <a:schemeClr val="bg1">
                  <a:lumMod val="85000"/>
                </a:schemeClr>
              </a:solidFill>
            </a:endParaRPr>
          </a:p>
          <a:p>
            <a:pPr>
              <a:lnSpc>
                <a:spcPct val="150000"/>
              </a:lnSpc>
            </a:pPr>
            <a:r>
              <a:rPr lang="zh-CN" altLang="en-US" sz="2400" dirty="0">
                <a:solidFill>
                  <a:schemeClr val="bg1">
                    <a:lumMod val="85000"/>
                  </a:schemeClr>
                </a:solidFill>
              </a:rPr>
              <a:t>基本术语</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假设空间</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归纳偏好</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发展历程</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应用现状</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2744175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5" name="内容占位符 2"/>
          <p:cNvSpPr txBox="1">
            <a:spLocks/>
          </p:cNvSpPr>
          <p:nvPr/>
        </p:nvSpPr>
        <p:spPr>
          <a:xfrm>
            <a:off x="260350" y="1266824"/>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solidFill>
                  <a:srgbClr val="023A91"/>
                </a:solidFill>
              </a:rPr>
              <a:t>推理期：</a:t>
            </a:r>
            <a:endParaRPr lang="en-US" altLang="zh-CN" dirty="0">
              <a:solidFill>
                <a:srgbClr val="023A91"/>
              </a:solidFill>
            </a:endParaRPr>
          </a:p>
          <a:p>
            <a:pPr lvl="1">
              <a:lnSpc>
                <a:spcPct val="110000"/>
              </a:lnSpc>
            </a:pPr>
            <a:r>
              <a:rPr lang="en-US" altLang="zh-CN" dirty="0">
                <a:latin typeface="幼圆" pitchFamily="49" charset="-122"/>
              </a:rPr>
              <a:t>A. Newell</a:t>
            </a:r>
            <a:r>
              <a:rPr lang="zh-CN" altLang="en-US" dirty="0">
                <a:latin typeface="幼圆" pitchFamily="49" charset="-122"/>
              </a:rPr>
              <a:t>和</a:t>
            </a:r>
            <a:r>
              <a:rPr lang="en-US" altLang="zh-CN" dirty="0">
                <a:latin typeface="幼圆" pitchFamily="49" charset="-122"/>
              </a:rPr>
              <a:t>H. Simon</a:t>
            </a:r>
            <a:r>
              <a:rPr lang="zh-CN" altLang="en-US" dirty="0">
                <a:latin typeface="幼圆" pitchFamily="49" charset="-122"/>
              </a:rPr>
              <a:t>的“逻辑理论家”</a:t>
            </a:r>
            <a:r>
              <a:rPr lang="en-US" altLang="zh-CN" dirty="0">
                <a:latin typeface="幼圆" pitchFamily="49" charset="-122"/>
              </a:rPr>
              <a:t>(Logic Theorist)</a:t>
            </a:r>
            <a:r>
              <a:rPr lang="zh-CN" altLang="en-US" dirty="0">
                <a:latin typeface="幼圆" pitchFamily="49" charset="-122"/>
              </a:rPr>
              <a:t>程序以及伺候的“通用问题求解”</a:t>
            </a:r>
            <a:r>
              <a:rPr lang="en-US" altLang="zh-CN" dirty="0">
                <a:latin typeface="幼圆" pitchFamily="49" charset="-122"/>
              </a:rPr>
              <a:t>(General Problem Solving)</a:t>
            </a:r>
            <a:r>
              <a:rPr lang="zh-CN" altLang="en-US" dirty="0">
                <a:latin typeface="幼圆" pitchFamily="49" charset="-122"/>
              </a:rPr>
              <a:t>程序等在当时取得了令人振奋的结果。</a:t>
            </a:r>
            <a:endParaRPr lang="en-US" altLang="zh-CN" dirty="0">
              <a:latin typeface="幼圆" pitchFamily="49" charset="-122"/>
            </a:endParaRPr>
          </a:p>
          <a:p>
            <a:pPr lvl="1">
              <a:lnSpc>
                <a:spcPct val="110000"/>
              </a:lnSpc>
            </a:pPr>
            <a:r>
              <a:rPr lang="en-US" altLang="zh-CN" dirty="0">
                <a:latin typeface="幼圆" pitchFamily="49" charset="-122"/>
              </a:rPr>
              <a:t>2006</a:t>
            </a:r>
            <a:r>
              <a:rPr lang="zh-CN" altLang="en-US" dirty="0">
                <a:latin typeface="幼圆" pitchFamily="49" charset="-122"/>
              </a:rPr>
              <a:t>年卡耐基梅隆大学宣告成立第一个“机器学习系”，机器学习奠基人之一</a:t>
            </a:r>
            <a:r>
              <a:rPr lang="en-US" altLang="zh-CN" dirty="0" err="1">
                <a:latin typeface="幼圆" pitchFamily="49" charset="-122"/>
              </a:rPr>
              <a:t>T.Mitchell</a:t>
            </a:r>
            <a:r>
              <a:rPr lang="zh-CN" altLang="en-US" dirty="0">
                <a:latin typeface="幼圆" pitchFamily="49" charset="-122"/>
              </a:rPr>
              <a:t>教授任系主任。</a:t>
            </a:r>
            <a:endParaRPr lang="en-US" altLang="zh-CN" dirty="0">
              <a:latin typeface="幼圆" pitchFamily="49" charset="-122"/>
            </a:endParaRPr>
          </a:p>
          <a:p>
            <a:pPr>
              <a:lnSpc>
                <a:spcPct val="110000"/>
              </a:lnSpc>
            </a:pPr>
            <a:r>
              <a:rPr lang="zh-CN" altLang="en-US" dirty="0">
                <a:solidFill>
                  <a:srgbClr val="023A91"/>
                </a:solidFill>
              </a:rPr>
              <a:t>知识期：</a:t>
            </a:r>
            <a:endParaRPr lang="en-US" altLang="zh-CN" dirty="0">
              <a:solidFill>
                <a:srgbClr val="023A91"/>
              </a:solidFill>
            </a:endParaRPr>
          </a:p>
          <a:p>
            <a:pPr lvl="1">
              <a:lnSpc>
                <a:spcPct val="110000"/>
              </a:lnSpc>
            </a:pPr>
            <a:r>
              <a:rPr lang="zh-CN" altLang="en-US" dirty="0"/>
              <a:t>大量专家系统问世，在很多应用领域取得大量成果；</a:t>
            </a:r>
            <a:endParaRPr lang="en-US" altLang="zh-CN" dirty="0"/>
          </a:p>
          <a:p>
            <a:pPr lvl="1">
              <a:lnSpc>
                <a:spcPct val="110000"/>
              </a:lnSpc>
            </a:pPr>
            <a:r>
              <a:rPr lang="zh-CN" altLang="en-US" dirty="0"/>
              <a:t>但是由人来总结知识再交给计算机相当困难。</a:t>
            </a:r>
          </a:p>
          <a:p>
            <a:pPr marL="325800" lvl="1" indent="0">
              <a:lnSpc>
                <a:spcPct val="110000"/>
              </a:lnSpc>
              <a:buNone/>
            </a:pPr>
            <a:endParaRPr lang="en-US" altLang="zh-CN" dirty="0">
              <a:latin typeface="幼圆" pitchFamily="49" charset="-122"/>
            </a:endParaRPr>
          </a:p>
        </p:txBody>
      </p:sp>
    </p:spTree>
    <p:extLst>
      <p:ext uri="{BB962C8B-B14F-4D97-AF65-F5344CB8AC3E}">
        <p14:creationId xmlns:p14="http://schemas.microsoft.com/office/powerpoint/2010/main" val="378661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5" name="内容占位符 2"/>
          <p:cNvSpPr txBox="1">
            <a:spLocks/>
          </p:cNvSpPr>
          <p:nvPr/>
        </p:nvSpPr>
        <p:spPr>
          <a:xfrm>
            <a:off x="260350" y="1266824"/>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solidFill>
                  <a:srgbClr val="023A91"/>
                </a:solidFill>
              </a:rPr>
              <a:t>学习期：</a:t>
            </a:r>
            <a:endParaRPr lang="en-US" altLang="zh-CN" dirty="0">
              <a:solidFill>
                <a:srgbClr val="023A91"/>
              </a:solidFill>
            </a:endParaRPr>
          </a:p>
          <a:p>
            <a:pPr lvl="1">
              <a:lnSpc>
                <a:spcPct val="110000"/>
              </a:lnSpc>
            </a:pPr>
            <a:r>
              <a:rPr lang="zh-CN" altLang="en-US" dirty="0"/>
              <a:t>符号主义学习</a:t>
            </a:r>
            <a:endParaRPr lang="en-US" altLang="zh-CN" dirty="0"/>
          </a:p>
          <a:p>
            <a:pPr lvl="2">
              <a:lnSpc>
                <a:spcPct val="110000"/>
              </a:lnSpc>
            </a:pPr>
            <a:r>
              <a:rPr lang="zh-CN" altLang="en-US" dirty="0"/>
              <a:t>决策树：以信息论为基础，最小化信息熵，模拟了人类对概念进行判定的树形流程</a:t>
            </a:r>
            <a:endParaRPr lang="en-US" altLang="zh-CN" dirty="0"/>
          </a:p>
          <a:p>
            <a:pPr lvl="2">
              <a:lnSpc>
                <a:spcPct val="110000"/>
              </a:lnSpc>
            </a:pPr>
            <a:r>
              <a:rPr lang="zh-CN" altLang="en-US" dirty="0"/>
              <a:t>基于逻辑的学习：使用一节逻辑进行知识表示，通过修改扩充逻辑表达式对数据进行归纳</a:t>
            </a:r>
            <a:endParaRPr lang="en-US" altLang="zh-CN" dirty="0">
              <a:solidFill>
                <a:srgbClr val="023A91"/>
              </a:solidFill>
            </a:endParaRPr>
          </a:p>
          <a:p>
            <a:pPr lvl="1">
              <a:lnSpc>
                <a:spcPct val="110000"/>
              </a:lnSpc>
            </a:pPr>
            <a:r>
              <a:rPr lang="zh-CN" altLang="en-US" dirty="0"/>
              <a:t>连接主义学习</a:t>
            </a:r>
            <a:endParaRPr lang="en-US" altLang="zh-CN" dirty="0"/>
          </a:p>
          <a:p>
            <a:pPr lvl="2">
              <a:lnSpc>
                <a:spcPct val="110000"/>
              </a:lnSpc>
            </a:pPr>
            <a:r>
              <a:rPr lang="zh-CN" altLang="en-US" dirty="0">
                <a:latin typeface="幼圆" pitchFamily="49" charset="-122"/>
              </a:rPr>
              <a:t>神经网络</a:t>
            </a:r>
            <a:endParaRPr lang="en-US" altLang="zh-CN" dirty="0">
              <a:latin typeface="幼圆" pitchFamily="49" charset="-122"/>
            </a:endParaRPr>
          </a:p>
          <a:p>
            <a:pPr lvl="1">
              <a:lnSpc>
                <a:spcPct val="110000"/>
              </a:lnSpc>
            </a:pPr>
            <a:r>
              <a:rPr lang="zh-CN" altLang="en-US" dirty="0"/>
              <a:t>统计学习</a:t>
            </a:r>
            <a:endParaRPr lang="en-US" altLang="zh-CN" dirty="0"/>
          </a:p>
          <a:p>
            <a:pPr lvl="2">
              <a:lnSpc>
                <a:spcPct val="110000"/>
              </a:lnSpc>
            </a:pPr>
            <a:r>
              <a:rPr lang="zh-CN" altLang="en-US" dirty="0"/>
              <a:t>支持向量机及核方法</a:t>
            </a:r>
            <a:endParaRPr lang="en-US" altLang="zh-CN" dirty="0"/>
          </a:p>
        </p:txBody>
      </p:sp>
    </p:spTree>
    <p:extLst>
      <p:ext uri="{BB962C8B-B14F-4D97-AF65-F5344CB8AC3E}">
        <p14:creationId xmlns:p14="http://schemas.microsoft.com/office/powerpoint/2010/main" val="3898618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发展历程</a:t>
            </a:r>
          </a:p>
        </p:txBody>
      </p:sp>
      <p:sp>
        <p:nvSpPr>
          <p:cNvPr id="4" name="内容占位符 3"/>
          <p:cNvSpPr>
            <a:spLocks noGrp="1"/>
          </p:cNvSpPr>
          <p:nvPr>
            <p:ph idx="1"/>
          </p:nvPr>
        </p:nvSpPr>
        <p:spPr/>
        <p:txBody>
          <a:bodyPr/>
          <a:lstStyle/>
          <a:p>
            <a:endParaRPr lang="zh-CN" altLang="en-US" dirty="0"/>
          </a:p>
        </p:txBody>
      </p:sp>
      <p:cxnSp>
        <p:nvCxnSpPr>
          <p:cNvPr id="5" name="直接箭头连接符 4"/>
          <p:cNvCxnSpPr/>
          <p:nvPr/>
        </p:nvCxnSpPr>
        <p:spPr>
          <a:xfrm>
            <a:off x="830118" y="3102303"/>
            <a:ext cx="7603794" cy="2"/>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1639571"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256397460"/>
              </p:ext>
            </p:extLst>
          </p:nvPr>
        </p:nvGraphicFramePr>
        <p:xfrm>
          <a:off x="1503513" y="3101984"/>
          <a:ext cx="303571" cy="307210"/>
        </p:xfrm>
        <a:graphic>
          <a:graphicData uri="http://schemas.openxmlformats.org/presentationml/2006/ole">
            <mc:AlternateContent xmlns:mc="http://schemas.openxmlformats.org/markup-compatibility/2006">
              <mc:Choice xmlns:v="urn:schemas-microsoft-com:vml" Requires="v">
                <p:oleObj spid="_x0000_s7650"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1503513" y="3101984"/>
                        <a:ext cx="303571" cy="307210"/>
                      </a:xfrm>
                      <a:prstGeom prst="rect">
                        <a:avLst/>
                      </a:prstGeom>
                    </p:spPr>
                  </p:pic>
                </p:oleObj>
              </mc:Fallback>
            </mc:AlternateContent>
          </a:graphicData>
        </a:graphic>
      </p:graphicFrame>
      <p:cxnSp>
        <p:nvCxnSpPr>
          <p:cNvPr id="8" name="直接连接符 7"/>
          <p:cNvCxnSpPr/>
          <p:nvPr/>
        </p:nvCxnSpPr>
        <p:spPr>
          <a:xfrm rot="5400000">
            <a:off x="7208642"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562201980"/>
              </p:ext>
            </p:extLst>
          </p:nvPr>
        </p:nvGraphicFramePr>
        <p:xfrm>
          <a:off x="7095792" y="3102305"/>
          <a:ext cx="304866" cy="307210"/>
        </p:xfrm>
        <a:graphic>
          <a:graphicData uri="http://schemas.openxmlformats.org/presentationml/2006/ole">
            <mc:AlternateContent xmlns:mc="http://schemas.openxmlformats.org/markup-compatibility/2006">
              <mc:Choice xmlns:v="urn:schemas-microsoft-com:vml" Requires="v">
                <p:oleObj spid="_x0000_s7651" name="Equation" r:id="rId5" imgW="203040" imgH="177480" progId="Equation.DSMT4">
                  <p:embed/>
                </p:oleObj>
              </mc:Choice>
              <mc:Fallback>
                <p:oleObj name="Equation" r:id="rId5" imgW="203040" imgH="177480" progId="Equation.DSMT4">
                  <p:embed/>
                  <p:pic>
                    <p:nvPicPr>
                      <p:cNvPr id="0" name=""/>
                      <p:cNvPicPr>
                        <a:picLocks noChangeAspect="1" noChangeArrowheads="1"/>
                      </p:cNvPicPr>
                      <p:nvPr/>
                    </p:nvPicPr>
                    <p:blipFill>
                      <a:blip r:embed="rId6"/>
                      <a:srcRect/>
                      <a:stretch>
                        <a:fillRect/>
                      </a:stretch>
                    </p:blipFill>
                    <p:spPr bwMode="auto">
                      <a:xfrm>
                        <a:off x="7095792" y="3102305"/>
                        <a:ext cx="304866" cy="307210"/>
                      </a:xfrm>
                      <a:prstGeom prst="rect">
                        <a:avLst/>
                      </a:prstGeom>
                      <a:noFill/>
                      <a:ln>
                        <a:noFill/>
                      </a:ln>
                    </p:spPr>
                  </p:pic>
                </p:oleObj>
              </mc:Fallback>
            </mc:AlternateContent>
          </a:graphicData>
        </a:graphic>
      </p:graphicFrame>
      <p:cxnSp>
        <p:nvCxnSpPr>
          <p:cNvPr id="10" name="直接连接符 9"/>
          <p:cNvCxnSpPr/>
          <p:nvPr/>
        </p:nvCxnSpPr>
        <p:spPr>
          <a:xfrm rot="5400000">
            <a:off x="4482963" y="3054561"/>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对象 10"/>
          <p:cNvGraphicFramePr>
            <a:graphicFrameLocks noChangeAspect="1"/>
          </p:cNvGraphicFramePr>
          <p:nvPr>
            <p:extLst>
              <p:ext uri="{D42A27DB-BD31-4B8C-83A1-F6EECF244321}">
                <p14:modId xmlns:p14="http://schemas.microsoft.com/office/powerpoint/2010/main" val="2270502209"/>
              </p:ext>
            </p:extLst>
          </p:nvPr>
        </p:nvGraphicFramePr>
        <p:xfrm>
          <a:off x="4380111" y="3101984"/>
          <a:ext cx="286753" cy="307210"/>
        </p:xfrm>
        <a:graphic>
          <a:graphicData uri="http://schemas.openxmlformats.org/presentationml/2006/ole">
            <mc:AlternateContent xmlns:mc="http://schemas.openxmlformats.org/markup-compatibility/2006">
              <mc:Choice xmlns:v="urn:schemas-microsoft-com:vml" Requires="v">
                <p:oleObj spid="_x0000_s7652" name="Equation" r:id="rId7" imgW="190440" imgH="177480" progId="Equation.DSMT4">
                  <p:embed/>
                </p:oleObj>
              </mc:Choice>
              <mc:Fallback>
                <p:oleObj name="Equation" r:id="rId7" imgW="190440" imgH="177480" progId="Equation.DSMT4">
                  <p:embed/>
                  <p:pic>
                    <p:nvPicPr>
                      <p:cNvPr id="0" name=""/>
                      <p:cNvPicPr>
                        <a:picLocks noChangeAspect="1" noChangeArrowheads="1"/>
                      </p:cNvPicPr>
                      <p:nvPr/>
                    </p:nvPicPr>
                    <p:blipFill>
                      <a:blip r:embed="rId8"/>
                      <a:srcRect/>
                      <a:stretch>
                        <a:fillRect/>
                      </a:stretch>
                    </p:blipFill>
                    <p:spPr bwMode="auto">
                      <a:xfrm>
                        <a:off x="4380111" y="3101984"/>
                        <a:ext cx="286753"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p:nvPr/>
        </p:nvCxnSpPr>
        <p:spPr>
          <a:xfrm rot="5400000">
            <a:off x="3151824" y="306272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a:off x="5977109" y="3053702"/>
            <a:ext cx="7916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p:cNvGraphicFramePr>
            <a:graphicFrameLocks noChangeAspect="1"/>
          </p:cNvGraphicFramePr>
          <p:nvPr>
            <p:extLst>
              <p:ext uri="{D42A27DB-BD31-4B8C-83A1-F6EECF244321}">
                <p14:modId xmlns:p14="http://schemas.microsoft.com/office/powerpoint/2010/main" val="2678189487"/>
              </p:ext>
            </p:extLst>
          </p:nvPr>
        </p:nvGraphicFramePr>
        <p:xfrm>
          <a:off x="3038976" y="3102305"/>
          <a:ext cx="304866" cy="307210"/>
        </p:xfrm>
        <a:graphic>
          <a:graphicData uri="http://schemas.openxmlformats.org/presentationml/2006/ole">
            <mc:AlternateContent xmlns:mc="http://schemas.openxmlformats.org/markup-compatibility/2006">
              <mc:Choice xmlns:v="urn:schemas-microsoft-com:vml" Requires="v">
                <p:oleObj spid="_x0000_s7653" name="Equation" r:id="rId9" imgW="203040" imgH="177480" progId="Equation.DSMT4">
                  <p:embed/>
                </p:oleObj>
              </mc:Choice>
              <mc:Fallback>
                <p:oleObj name="Equation" r:id="rId9" imgW="203040" imgH="177480" progId="Equation.DSMT4">
                  <p:embed/>
                  <p:pic>
                    <p:nvPicPr>
                      <p:cNvPr id="0" name=""/>
                      <p:cNvPicPr>
                        <a:picLocks noChangeAspect="1" noChangeArrowheads="1"/>
                      </p:cNvPicPr>
                      <p:nvPr/>
                    </p:nvPicPr>
                    <p:blipFill>
                      <a:blip r:embed="rId10"/>
                      <a:srcRect/>
                      <a:stretch>
                        <a:fillRect/>
                      </a:stretch>
                    </p:blipFill>
                    <p:spPr bwMode="auto">
                      <a:xfrm>
                        <a:off x="3038976" y="3102305"/>
                        <a:ext cx="304866" cy="30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213177051"/>
              </p:ext>
            </p:extLst>
          </p:nvPr>
        </p:nvGraphicFramePr>
        <p:xfrm>
          <a:off x="5874251" y="3101984"/>
          <a:ext cx="286755" cy="307210"/>
        </p:xfrm>
        <a:graphic>
          <a:graphicData uri="http://schemas.openxmlformats.org/presentationml/2006/ole">
            <mc:AlternateContent xmlns:mc="http://schemas.openxmlformats.org/markup-compatibility/2006">
              <mc:Choice xmlns:v="urn:schemas-microsoft-com:vml" Requires="v">
                <p:oleObj spid="_x0000_s7654" name="Equation" r:id="rId11" imgW="190440" imgH="177480" progId="Equation.DSMT4">
                  <p:embed/>
                </p:oleObj>
              </mc:Choice>
              <mc:Fallback>
                <p:oleObj name="Equation" r:id="rId11" imgW="190440" imgH="177480" progId="Equation.DSMT4">
                  <p:embed/>
                  <p:pic>
                    <p:nvPicPr>
                      <p:cNvPr id="0" name=""/>
                      <p:cNvPicPr>
                        <a:picLocks noChangeAspect="1" noChangeArrowheads="1"/>
                      </p:cNvPicPr>
                      <p:nvPr/>
                    </p:nvPicPr>
                    <p:blipFill>
                      <a:blip r:embed="rId12"/>
                      <a:srcRect/>
                      <a:stretch>
                        <a:fillRect/>
                      </a:stretch>
                    </p:blipFill>
                    <p:spPr bwMode="auto">
                      <a:xfrm>
                        <a:off x="5874251" y="3101984"/>
                        <a:ext cx="286755" cy="307210"/>
                      </a:xfrm>
                      <a:prstGeom prst="rect">
                        <a:avLst/>
                      </a:prstGeom>
                      <a:noFill/>
                      <a:ln>
                        <a:noFill/>
                      </a:ln>
                    </p:spPr>
                  </p:pic>
                </p:oleObj>
              </mc:Fallback>
            </mc:AlternateContent>
          </a:graphicData>
        </a:graphic>
      </p:graphicFrame>
      <p:sp>
        <p:nvSpPr>
          <p:cNvPr id="16" name="右大括号 15"/>
          <p:cNvSpPr/>
          <p:nvPr/>
        </p:nvSpPr>
        <p:spPr>
          <a:xfrm rot="16200000">
            <a:off x="1770699" y="1485445"/>
            <a:ext cx="720003" cy="2410041"/>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53"/>
          <p:cNvSpPr txBox="1"/>
          <p:nvPr/>
        </p:nvSpPr>
        <p:spPr>
          <a:xfrm>
            <a:off x="1692118" y="1828764"/>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推理期</a:t>
            </a:r>
          </a:p>
        </p:txBody>
      </p:sp>
      <p:sp>
        <p:nvSpPr>
          <p:cNvPr id="18" name="右大括号 17"/>
          <p:cNvSpPr/>
          <p:nvPr/>
        </p:nvSpPr>
        <p:spPr>
          <a:xfrm rot="16200000">
            <a:off x="3786096" y="2326830"/>
            <a:ext cx="720001" cy="771013"/>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53"/>
          <p:cNvSpPr txBox="1"/>
          <p:nvPr/>
        </p:nvSpPr>
        <p:spPr>
          <a:xfrm>
            <a:off x="3707905" y="1835533"/>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知识期</a:t>
            </a:r>
          </a:p>
        </p:txBody>
      </p:sp>
      <p:sp>
        <p:nvSpPr>
          <p:cNvPr id="20" name="右大括号 19"/>
          <p:cNvSpPr/>
          <p:nvPr/>
        </p:nvSpPr>
        <p:spPr>
          <a:xfrm rot="16200000">
            <a:off x="5955637" y="1000465"/>
            <a:ext cx="720001" cy="3367244"/>
          </a:xfrm>
          <a:prstGeom prst="rightBrace">
            <a:avLst>
              <a:gd name="adj1" fmla="val 8333"/>
              <a:gd name="adj2" fmla="val 5160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53"/>
          <p:cNvSpPr txBox="1"/>
          <p:nvPr/>
        </p:nvSpPr>
        <p:spPr>
          <a:xfrm>
            <a:off x="5940152" y="1907541"/>
            <a:ext cx="877164" cy="369331"/>
          </a:xfrm>
          <a:prstGeom prst="rect">
            <a:avLst/>
          </a:prstGeom>
          <a:noFill/>
        </p:spPr>
        <p:txBody>
          <a:bodyPr vert="horz" wrap="non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学习期</a:t>
            </a:r>
          </a:p>
        </p:txBody>
      </p:sp>
      <p:cxnSp>
        <p:nvCxnSpPr>
          <p:cNvPr id="22" name="直接连接符 21"/>
          <p:cNvCxnSpPr/>
          <p:nvPr/>
        </p:nvCxnSpPr>
        <p:spPr>
          <a:xfrm flipV="1">
            <a:off x="4285604" y="3210207"/>
            <a:ext cx="562368" cy="40845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3" name="文本框 53"/>
          <p:cNvSpPr txBox="1"/>
          <p:nvPr/>
        </p:nvSpPr>
        <p:spPr>
          <a:xfrm>
            <a:off x="1201959" y="3618657"/>
            <a:ext cx="5888274"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符号主义学习：决策树和基于逻辑的学习</a:t>
            </a:r>
          </a:p>
        </p:txBody>
      </p:sp>
      <p:cxnSp>
        <p:nvCxnSpPr>
          <p:cNvPr id="24" name="直接连接符 23"/>
          <p:cNvCxnSpPr/>
          <p:nvPr/>
        </p:nvCxnSpPr>
        <p:spPr>
          <a:xfrm flipV="1">
            <a:off x="4847973" y="3210207"/>
            <a:ext cx="851208" cy="92370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文本框 53"/>
          <p:cNvSpPr txBox="1"/>
          <p:nvPr/>
        </p:nvSpPr>
        <p:spPr>
          <a:xfrm>
            <a:off x="2455183" y="4133908"/>
            <a:ext cx="3660841"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连接主义学习：基于神经网络</a:t>
            </a:r>
          </a:p>
        </p:txBody>
      </p:sp>
      <p:cxnSp>
        <p:nvCxnSpPr>
          <p:cNvPr id="26" name="直接连接符 25"/>
          <p:cNvCxnSpPr/>
          <p:nvPr/>
        </p:nvCxnSpPr>
        <p:spPr>
          <a:xfrm flipV="1">
            <a:off x="5825956" y="3210207"/>
            <a:ext cx="857520" cy="1493222"/>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文本框 53"/>
          <p:cNvSpPr txBox="1"/>
          <p:nvPr/>
        </p:nvSpPr>
        <p:spPr>
          <a:xfrm>
            <a:off x="3084256" y="4637962"/>
            <a:ext cx="4236658"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统计学习：支持向量机和核方法</a:t>
            </a:r>
          </a:p>
        </p:txBody>
      </p:sp>
      <p:cxnSp>
        <p:nvCxnSpPr>
          <p:cNvPr id="28" name="直接连接符 27"/>
          <p:cNvCxnSpPr/>
          <p:nvPr/>
        </p:nvCxnSpPr>
        <p:spPr>
          <a:xfrm flipV="1">
            <a:off x="6876255" y="3143542"/>
            <a:ext cx="889319" cy="1926471"/>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文本框 53"/>
          <p:cNvSpPr txBox="1"/>
          <p:nvPr/>
        </p:nvSpPr>
        <p:spPr>
          <a:xfrm>
            <a:off x="4997576" y="5070011"/>
            <a:ext cx="3534864" cy="369331"/>
          </a:xfrm>
          <a:prstGeom prst="rect">
            <a:avLst/>
          </a:prstGeom>
          <a:noFill/>
        </p:spPr>
        <p:txBody>
          <a:bodyPr vert="horz" wrap="square" rtlCol="0">
            <a:sp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连接主义学习：深度学习</a:t>
            </a:r>
          </a:p>
        </p:txBody>
      </p:sp>
    </p:spTree>
    <p:extLst>
      <p:ext uri="{BB962C8B-B14F-4D97-AF65-F5344CB8AC3E}">
        <p14:creationId xmlns:p14="http://schemas.microsoft.com/office/powerpoint/2010/main" val="349255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P spid="23" grpId="0"/>
      <p:bldP spid="25" grpId="0"/>
      <p:bldP spid="27"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rmAutofit/>
          </a:bodyPr>
          <a:lstStyle/>
          <a:p>
            <a:pPr>
              <a:lnSpc>
                <a:spcPct val="150000"/>
              </a:lnSpc>
            </a:pPr>
            <a:r>
              <a:rPr lang="zh-CN" altLang="en-US" sz="2400" dirty="0">
                <a:solidFill>
                  <a:schemeClr val="bg1">
                    <a:lumMod val="85000"/>
                  </a:schemeClr>
                </a:solidFill>
              </a:rPr>
              <a:t>引言</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基本术语</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假设空间</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归纳偏好</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发展历程</a:t>
            </a:r>
            <a:endParaRPr lang="en-US" altLang="zh-CN" sz="2400" dirty="0">
              <a:solidFill>
                <a:schemeClr val="bg1">
                  <a:lumMod val="85000"/>
                </a:schemeClr>
              </a:solidFill>
            </a:endParaRPr>
          </a:p>
          <a:p>
            <a:pPr>
              <a:lnSpc>
                <a:spcPct val="150000"/>
              </a:lnSpc>
            </a:pPr>
            <a:r>
              <a:rPr lang="zh-CN" altLang="en-US" sz="2400" b="1" dirty="0"/>
              <a:t>应用现状</a:t>
            </a:r>
            <a:endParaRPr lang="en-US" altLang="zh-CN" sz="2400" b="1" dirty="0">
              <a:solidFill>
                <a:schemeClr val="bg1">
                  <a:lumMod val="85000"/>
                </a:schemeClr>
              </a:solidFill>
            </a:endParaRPr>
          </a:p>
          <a:p>
            <a:pPr>
              <a:lnSpc>
                <a:spcPct val="150000"/>
              </a:lnSpc>
            </a:pP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3024180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应用现状</a:t>
            </a:r>
          </a:p>
        </p:txBody>
      </p:sp>
      <p:sp>
        <p:nvSpPr>
          <p:cNvPr id="3" name="内容占位符 2"/>
          <p:cNvSpPr>
            <a:spLocks noGrp="1"/>
          </p:cNvSpPr>
          <p:nvPr>
            <p:ph idx="1"/>
          </p:nvPr>
        </p:nvSpPr>
        <p:spPr>
          <a:xfrm>
            <a:off x="260350" y="1266824"/>
            <a:ext cx="8616950" cy="4378601"/>
          </a:xfrm>
        </p:spPr>
        <p:txBody>
          <a:bodyPr>
            <a:normAutofit fontScale="92500"/>
          </a:bodyPr>
          <a:lstStyle/>
          <a:p>
            <a:r>
              <a:rPr lang="zh-CN" altLang="en-US" dirty="0">
                <a:solidFill>
                  <a:srgbClr val="023A91"/>
                </a:solidFill>
                <a:latin typeface="幼圆" pitchFamily="49" charset="-122"/>
              </a:rPr>
              <a:t>计算机领域最活跃的研究分支之一：</a:t>
            </a:r>
            <a:endParaRPr lang="en-US" altLang="zh-CN" dirty="0">
              <a:solidFill>
                <a:srgbClr val="023A91"/>
              </a:solidFill>
              <a:latin typeface="幼圆" pitchFamily="49" charset="-122"/>
            </a:endParaRPr>
          </a:p>
          <a:p>
            <a:pPr lvl="1"/>
            <a:r>
              <a:rPr lang="en-US" altLang="zh-CN" dirty="0">
                <a:latin typeface="幼圆" pitchFamily="49" charset="-122"/>
              </a:rPr>
              <a:t>NASA_JPL</a:t>
            </a:r>
            <a:r>
              <a:rPr lang="zh-CN" altLang="en-US" dirty="0">
                <a:latin typeface="幼圆" pitchFamily="49" charset="-122"/>
              </a:rPr>
              <a:t>科学家在</a:t>
            </a:r>
            <a:r>
              <a:rPr lang="en-US" altLang="zh-CN" dirty="0">
                <a:latin typeface="幼圆" pitchFamily="49" charset="-122"/>
              </a:rPr>
              <a:t>Science</a:t>
            </a:r>
            <a:r>
              <a:rPr lang="zh-CN" altLang="en-US" dirty="0">
                <a:latin typeface="幼圆" pitchFamily="49" charset="-122"/>
              </a:rPr>
              <a:t>撰文指出机器学习对科学研究起到越来越大的支撑作用</a:t>
            </a:r>
            <a:endParaRPr lang="en-US" altLang="zh-CN" dirty="0">
              <a:latin typeface="幼圆" pitchFamily="49" charset="-122"/>
            </a:endParaRPr>
          </a:p>
          <a:p>
            <a:pPr lvl="1">
              <a:lnSpc>
                <a:spcPct val="110000"/>
              </a:lnSpc>
            </a:pPr>
            <a:r>
              <a:rPr lang="en-US" altLang="zh-CN" dirty="0">
                <a:latin typeface="幼圆" pitchFamily="49" charset="-122"/>
              </a:rPr>
              <a:t>DARPA</a:t>
            </a:r>
            <a:r>
              <a:rPr lang="zh-CN" altLang="en-US" dirty="0">
                <a:latin typeface="幼圆" pitchFamily="49" charset="-122"/>
              </a:rPr>
              <a:t>启动</a:t>
            </a:r>
            <a:r>
              <a:rPr lang="en-US" altLang="zh-CN" dirty="0">
                <a:latin typeface="幼圆" pitchFamily="49" charset="-122"/>
              </a:rPr>
              <a:t>PAL</a:t>
            </a:r>
            <a:r>
              <a:rPr lang="zh-CN" altLang="en-US" dirty="0">
                <a:latin typeface="幼圆" pitchFamily="49" charset="-122"/>
              </a:rPr>
              <a:t>计划，将机器学习的重要性提高到国家安全的高度来考虑</a:t>
            </a:r>
            <a:endParaRPr lang="en-US" altLang="zh-CN" dirty="0">
              <a:latin typeface="幼圆" pitchFamily="49" charset="-122"/>
            </a:endParaRPr>
          </a:p>
          <a:p>
            <a:pPr lvl="1">
              <a:lnSpc>
                <a:spcPct val="110000"/>
              </a:lnSpc>
            </a:pPr>
            <a:r>
              <a:rPr lang="en-US" altLang="zh-CN" dirty="0">
                <a:latin typeface="幼圆" pitchFamily="49" charset="-122"/>
              </a:rPr>
              <a:t>2006</a:t>
            </a:r>
            <a:r>
              <a:rPr lang="zh-CN" altLang="en-US" dirty="0">
                <a:latin typeface="幼圆" pitchFamily="49" charset="-122"/>
              </a:rPr>
              <a:t>年卡耐基梅隆大学宣告成立第一个“机器学习系”，机器学习奠基人之一</a:t>
            </a:r>
            <a:r>
              <a:rPr lang="en-US" altLang="zh-CN" dirty="0" err="1">
                <a:latin typeface="幼圆" pitchFamily="49" charset="-122"/>
              </a:rPr>
              <a:t>T.Mitchell</a:t>
            </a:r>
            <a:r>
              <a:rPr lang="zh-CN" altLang="en-US" dirty="0">
                <a:latin typeface="幼圆" pitchFamily="49" charset="-122"/>
              </a:rPr>
              <a:t>教授任系主任。</a:t>
            </a:r>
            <a:endParaRPr lang="en-US" altLang="zh-CN" dirty="0">
              <a:latin typeface="幼圆" pitchFamily="49" charset="-122"/>
            </a:endParaRPr>
          </a:p>
          <a:p>
            <a:pPr marL="325800" lvl="1" indent="0">
              <a:lnSpc>
                <a:spcPct val="110000"/>
              </a:lnSpc>
              <a:buNone/>
            </a:pPr>
            <a:endParaRPr lang="en-US" altLang="zh-CN" dirty="0">
              <a:latin typeface="幼圆" pitchFamily="49" charset="-122"/>
            </a:endParaRPr>
          </a:p>
          <a:p>
            <a:pPr>
              <a:lnSpc>
                <a:spcPct val="110000"/>
              </a:lnSpc>
            </a:pPr>
            <a:r>
              <a:rPr lang="zh-CN" altLang="en-US" dirty="0">
                <a:solidFill>
                  <a:srgbClr val="023A91"/>
                </a:solidFill>
                <a:latin typeface="幼圆" pitchFamily="49" charset="-122"/>
              </a:rPr>
              <a:t>与普通人的生活密切相关：</a:t>
            </a:r>
            <a:endParaRPr lang="en-US" altLang="zh-CN" dirty="0">
              <a:solidFill>
                <a:srgbClr val="023A91"/>
              </a:solidFill>
              <a:latin typeface="幼圆" pitchFamily="49" charset="-122"/>
            </a:endParaRPr>
          </a:p>
          <a:p>
            <a:pPr lvl="1">
              <a:lnSpc>
                <a:spcPct val="110000"/>
              </a:lnSpc>
            </a:pPr>
            <a:r>
              <a:rPr lang="zh-CN" altLang="en-US" dirty="0">
                <a:latin typeface="幼圆" pitchFamily="49" charset="-122"/>
              </a:rPr>
              <a:t>天气预报、能源勘探、环境监测、搜索引擎、自动驾驶汽车等</a:t>
            </a:r>
            <a:endParaRPr lang="en-US" altLang="zh-CN" dirty="0">
              <a:latin typeface="幼圆" pitchFamily="49" charset="-122"/>
            </a:endParaRPr>
          </a:p>
        </p:txBody>
      </p:sp>
    </p:spTree>
    <p:extLst>
      <p:ext uri="{BB962C8B-B14F-4D97-AF65-F5344CB8AC3E}">
        <p14:creationId xmlns:p14="http://schemas.microsoft.com/office/powerpoint/2010/main" val="3505379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应用现状</a:t>
            </a:r>
          </a:p>
        </p:txBody>
      </p:sp>
      <p:sp>
        <p:nvSpPr>
          <p:cNvPr id="3" name="内容占位符 2"/>
          <p:cNvSpPr>
            <a:spLocks noGrp="1"/>
          </p:cNvSpPr>
          <p:nvPr>
            <p:ph idx="1"/>
          </p:nvPr>
        </p:nvSpPr>
        <p:spPr>
          <a:xfrm>
            <a:off x="260350" y="1266824"/>
            <a:ext cx="8616950" cy="4378601"/>
          </a:xfrm>
        </p:spPr>
        <p:txBody>
          <a:bodyPr>
            <a:normAutofit lnSpcReduction="10000"/>
          </a:bodyPr>
          <a:lstStyle/>
          <a:p>
            <a:pPr>
              <a:lnSpc>
                <a:spcPct val="110000"/>
              </a:lnSpc>
            </a:pPr>
            <a:r>
              <a:rPr lang="zh-CN" altLang="en-US" dirty="0">
                <a:solidFill>
                  <a:srgbClr val="023A91"/>
                </a:solidFill>
                <a:latin typeface="幼圆" pitchFamily="49" charset="-122"/>
              </a:rPr>
              <a:t>影响到人类社会的政治生活：</a:t>
            </a:r>
            <a:endParaRPr lang="en-US" altLang="zh-CN" dirty="0">
              <a:solidFill>
                <a:srgbClr val="023A91"/>
              </a:solidFill>
              <a:latin typeface="幼圆" pitchFamily="49" charset="-122"/>
            </a:endParaRPr>
          </a:p>
          <a:p>
            <a:pPr lvl="1">
              <a:lnSpc>
                <a:spcPct val="110000"/>
              </a:lnSpc>
            </a:pPr>
            <a:r>
              <a:rPr lang="en-US" altLang="zh-CN" dirty="0">
                <a:latin typeface="幼圆" pitchFamily="49" charset="-122"/>
              </a:rPr>
              <a:t>2012</a:t>
            </a:r>
            <a:r>
              <a:rPr lang="zh-CN" altLang="en-US" dirty="0">
                <a:latin typeface="幼圆" pitchFamily="49" charset="-122"/>
              </a:rPr>
              <a:t>美国大选期间奥巴马麾下的机器学习团队，对社交网络等各类数据进行分析，为其提示下一步的竞选行动。</a:t>
            </a:r>
            <a:endParaRPr lang="en-US" altLang="zh-CN" dirty="0">
              <a:latin typeface="幼圆" pitchFamily="49" charset="-122"/>
            </a:endParaRPr>
          </a:p>
          <a:p>
            <a:pPr>
              <a:lnSpc>
                <a:spcPct val="110000"/>
              </a:lnSpc>
            </a:pPr>
            <a:endParaRPr lang="en-US" altLang="zh-CN" dirty="0">
              <a:solidFill>
                <a:srgbClr val="023A91"/>
              </a:solidFill>
              <a:latin typeface="幼圆" pitchFamily="49" charset="-122"/>
            </a:endParaRPr>
          </a:p>
          <a:p>
            <a:pPr>
              <a:lnSpc>
                <a:spcPct val="110000"/>
              </a:lnSpc>
            </a:pPr>
            <a:r>
              <a:rPr lang="zh-CN" altLang="en-US" dirty="0">
                <a:solidFill>
                  <a:srgbClr val="023A91"/>
                </a:solidFill>
                <a:latin typeface="幼圆" pitchFamily="49" charset="-122"/>
              </a:rPr>
              <a:t>具有自然科学探索色彩：</a:t>
            </a:r>
            <a:endParaRPr lang="en-US" altLang="zh-CN" dirty="0">
              <a:solidFill>
                <a:srgbClr val="023A91"/>
              </a:solidFill>
              <a:latin typeface="幼圆" pitchFamily="49" charset="-122"/>
            </a:endParaRPr>
          </a:p>
          <a:p>
            <a:pPr lvl="1">
              <a:lnSpc>
                <a:spcPct val="110000"/>
              </a:lnSpc>
            </a:pPr>
            <a:r>
              <a:rPr lang="en-US" altLang="zh-CN" dirty="0" err="1">
                <a:latin typeface="幼圆" pitchFamily="49" charset="-122"/>
              </a:rPr>
              <a:t>P.Kanerva</a:t>
            </a:r>
            <a:r>
              <a:rPr lang="zh-CN" altLang="en-US" dirty="0">
                <a:latin typeface="幼圆" pitchFamily="49" charset="-122"/>
              </a:rPr>
              <a:t>在二十世纪八十年代中期提出</a:t>
            </a:r>
            <a:r>
              <a:rPr lang="en-US" altLang="zh-CN" dirty="0">
                <a:latin typeface="幼圆" pitchFamily="49" charset="-122"/>
              </a:rPr>
              <a:t>SDM(Sparse Distributed Memory)</a:t>
            </a:r>
            <a:r>
              <a:rPr lang="zh-CN" altLang="en-US" dirty="0">
                <a:latin typeface="幼圆" pitchFamily="49" charset="-122"/>
              </a:rPr>
              <a:t>模型时并没有刻意模仿脑生理结构，但后来神经科学的研究发现，</a:t>
            </a:r>
            <a:r>
              <a:rPr lang="en-US" altLang="zh-CN" dirty="0">
                <a:latin typeface="幼圆" pitchFamily="49" charset="-122"/>
              </a:rPr>
              <a:t>SDM</a:t>
            </a:r>
            <a:r>
              <a:rPr lang="zh-CN" altLang="en-US" dirty="0">
                <a:latin typeface="幼圆" pitchFamily="49" charset="-122"/>
              </a:rPr>
              <a:t>的稀疏编码机制在视觉、听觉、嗅觉功能的脑皮层中广泛存在，促进理解“人类如何学习”</a:t>
            </a:r>
            <a:endParaRPr lang="en-US" altLang="zh-CN" dirty="0">
              <a:latin typeface="幼圆" pitchFamily="49" charset="-122"/>
            </a:endParaRPr>
          </a:p>
        </p:txBody>
      </p:sp>
    </p:spTree>
    <p:extLst>
      <p:ext uri="{BB962C8B-B14F-4D97-AF65-F5344CB8AC3E}">
        <p14:creationId xmlns:p14="http://schemas.microsoft.com/office/powerpoint/2010/main" val="2993114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062013"/>
          </a:xfrm>
        </p:spPr>
        <p:txBody>
          <a:bodyPr>
            <a:normAutofit/>
          </a:bodyPr>
          <a:lstStyle/>
          <a:p>
            <a:pPr>
              <a:lnSpc>
                <a:spcPct val="150000"/>
              </a:lnSpc>
            </a:pPr>
            <a:r>
              <a:rPr lang="zh-CN" altLang="en-US" sz="2400" dirty="0">
                <a:solidFill>
                  <a:schemeClr val="bg1">
                    <a:lumMod val="85000"/>
                  </a:schemeClr>
                </a:solidFill>
              </a:rPr>
              <a:t>引言</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基本术语</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假设空间</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归纳偏好</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发展历程</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应用现状</a:t>
            </a:r>
            <a:endParaRPr lang="en-US" altLang="zh-CN" sz="2400" dirty="0">
              <a:solidFill>
                <a:schemeClr val="bg1">
                  <a:lumMod val="85000"/>
                </a:schemeClr>
              </a:solidFill>
            </a:endParaRPr>
          </a:p>
          <a:p>
            <a:pPr>
              <a:lnSpc>
                <a:spcPct val="150000"/>
              </a:lnSpc>
            </a:pPr>
            <a:r>
              <a:rPr lang="zh-CN" altLang="en-US" sz="2400" b="1" dirty="0"/>
              <a:t>阅读材料</a:t>
            </a:r>
          </a:p>
        </p:txBody>
      </p:sp>
    </p:spTree>
    <p:extLst>
      <p:ext uri="{BB962C8B-B14F-4D97-AF65-F5344CB8AC3E}">
        <p14:creationId xmlns:p14="http://schemas.microsoft.com/office/powerpoint/2010/main" val="3971316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阅读材料</a:t>
            </a:r>
          </a:p>
        </p:txBody>
      </p:sp>
      <p:sp>
        <p:nvSpPr>
          <p:cNvPr id="5" name="内容占位符 2"/>
          <p:cNvSpPr txBox="1">
            <a:spLocks/>
          </p:cNvSpPr>
          <p:nvPr/>
        </p:nvSpPr>
        <p:spPr>
          <a:xfrm>
            <a:off x="367415" y="1329481"/>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ltLang="zh-CN" dirty="0">
                <a:latin typeface="幼圆" pitchFamily="49" charset="-122"/>
              </a:rPr>
              <a:t>[Mitchell, 1997]</a:t>
            </a:r>
            <a:r>
              <a:rPr lang="zh-CN" altLang="en-US" dirty="0">
                <a:latin typeface="幼圆" pitchFamily="49" charset="-122"/>
              </a:rPr>
              <a:t>是第一本机器学习专门教材</a:t>
            </a:r>
            <a:r>
              <a:rPr lang="en-US" altLang="zh-CN" dirty="0">
                <a:latin typeface="幼圆" pitchFamily="49" charset="-122"/>
              </a:rPr>
              <a:t>. [Duda et al., 2001; Alpaydin, 2004; Flach, 2012]</a:t>
            </a:r>
            <a:r>
              <a:rPr lang="zh-CN" altLang="en-US" dirty="0">
                <a:latin typeface="幼圆" pitchFamily="49" charset="-122"/>
              </a:rPr>
              <a:t>为出色的入门读物</a:t>
            </a:r>
            <a:r>
              <a:rPr lang="en-US" altLang="zh-CN" dirty="0">
                <a:latin typeface="幼圆" pitchFamily="49" charset="-122"/>
              </a:rPr>
              <a:t>. [Hastie et al., 2009]</a:t>
            </a:r>
            <a:r>
              <a:rPr lang="zh-CN" altLang="en-US" dirty="0">
                <a:latin typeface="幼圆" pitchFamily="49" charset="-122"/>
              </a:rPr>
              <a:t>为进阶读物</a:t>
            </a:r>
            <a:r>
              <a:rPr lang="en-US" altLang="zh-CN" dirty="0">
                <a:latin typeface="幼圆" pitchFamily="49" charset="-122"/>
              </a:rPr>
              <a:t>, [Bishop, 2006]</a:t>
            </a:r>
            <a:r>
              <a:rPr lang="zh-CN" altLang="en-US" dirty="0">
                <a:latin typeface="幼圆" pitchFamily="49" charset="-122"/>
              </a:rPr>
              <a:t>适合于贝叶斯学习偏好者</a:t>
            </a:r>
            <a:r>
              <a:rPr lang="en-US" altLang="zh-CN" dirty="0">
                <a:latin typeface="幼圆" pitchFamily="49" charset="-122"/>
              </a:rPr>
              <a:t>. [Shalev-Shwartz and Ben-David, 2014]</a:t>
            </a:r>
            <a:r>
              <a:rPr lang="zh-CN" altLang="en-US" dirty="0">
                <a:latin typeface="幼圆" pitchFamily="49" charset="-122"/>
              </a:rPr>
              <a:t>适合于理论偏好者</a:t>
            </a:r>
            <a:r>
              <a:rPr lang="en-US" altLang="zh-CN" dirty="0">
                <a:latin typeface="幼圆" pitchFamily="49" charset="-122"/>
              </a:rPr>
              <a:t>.</a:t>
            </a:r>
          </a:p>
          <a:p>
            <a:pPr>
              <a:lnSpc>
                <a:spcPct val="110000"/>
              </a:lnSpc>
            </a:pPr>
            <a:endParaRPr lang="en-US" altLang="zh-CN" dirty="0">
              <a:latin typeface="幼圆" pitchFamily="49" charset="-122"/>
            </a:endParaRPr>
          </a:p>
          <a:p>
            <a:pPr>
              <a:lnSpc>
                <a:spcPct val="110000"/>
              </a:lnSpc>
            </a:pPr>
            <a:r>
              <a:rPr lang="en-US" altLang="zh-CN" dirty="0">
                <a:latin typeface="幼圆" pitchFamily="49" charset="-122"/>
              </a:rPr>
              <a:t>《</a:t>
            </a:r>
            <a:r>
              <a:rPr lang="zh-CN" altLang="en-US" dirty="0">
                <a:latin typeface="幼圆" pitchFamily="49" charset="-122"/>
              </a:rPr>
              <a:t>机器学习</a:t>
            </a:r>
            <a:r>
              <a:rPr lang="en-US" altLang="zh-CN" dirty="0">
                <a:latin typeface="幼圆" pitchFamily="49" charset="-122"/>
              </a:rPr>
              <a:t>:</a:t>
            </a:r>
            <a:r>
              <a:rPr lang="zh-CN" altLang="en-US" dirty="0">
                <a:latin typeface="幼圆" pitchFamily="49" charset="-122"/>
              </a:rPr>
              <a:t>一种人工智能途径</a:t>
            </a:r>
            <a:r>
              <a:rPr lang="en-US" altLang="zh-CN" dirty="0">
                <a:latin typeface="幼圆" pitchFamily="49" charset="-122"/>
              </a:rPr>
              <a:t>》 [Michalski et al., 1983]</a:t>
            </a:r>
            <a:r>
              <a:rPr lang="zh-CN" altLang="en-US" dirty="0">
                <a:latin typeface="幼圆" pitchFamily="49" charset="-122"/>
              </a:rPr>
              <a:t>汇集了</a:t>
            </a:r>
            <a:r>
              <a:rPr lang="en-US" altLang="zh-CN" dirty="0">
                <a:latin typeface="幼圆" pitchFamily="49" charset="-122"/>
              </a:rPr>
              <a:t>20</a:t>
            </a:r>
            <a:r>
              <a:rPr lang="zh-CN" altLang="en-US" dirty="0">
                <a:latin typeface="幼圆" pitchFamily="49" charset="-122"/>
              </a:rPr>
              <a:t>位学者撰写</a:t>
            </a:r>
            <a:r>
              <a:rPr lang="en-US" altLang="zh-CN" dirty="0">
                <a:latin typeface="幼圆" pitchFamily="49" charset="-122"/>
              </a:rPr>
              <a:t>16</a:t>
            </a:r>
            <a:r>
              <a:rPr lang="zh-CN" altLang="en-US" dirty="0">
                <a:latin typeface="幼圆" pitchFamily="49" charset="-122"/>
              </a:rPr>
              <a:t>篇文章，是机器学习早期最重要的文献</a:t>
            </a:r>
            <a:r>
              <a:rPr lang="en-US" altLang="zh-CN" dirty="0">
                <a:latin typeface="幼圆" pitchFamily="49" charset="-122"/>
              </a:rPr>
              <a:t>. [Dietterich, 1997] </a:t>
            </a:r>
            <a:r>
              <a:rPr lang="zh-CN" altLang="en-US" dirty="0">
                <a:latin typeface="幼圆" pitchFamily="49" charset="-122"/>
              </a:rPr>
              <a:t>对机器学习领域的发展进行了评述和展望。</a:t>
            </a:r>
          </a:p>
        </p:txBody>
      </p:sp>
    </p:spTree>
    <p:extLst>
      <p:ext uri="{BB962C8B-B14F-4D97-AF65-F5344CB8AC3E}">
        <p14:creationId xmlns:p14="http://schemas.microsoft.com/office/powerpoint/2010/main" val="2729618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阅读材料</a:t>
            </a:r>
          </a:p>
        </p:txBody>
      </p:sp>
      <p:sp>
        <p:nvSpPr>
          <p:cNvPr id="5" name="内容占位符 2"/>
          <p:cNvSpPr txBox="1">
            <a:spLocks/>
          </p:cNvSpPr>
          <p:nvPr/>
        </p:nvSpPr>
        <p:spPr>
          <a:xfrm>
            <a:off x="367415" y="1329481"/>
            <a:ext cx="8616950" cy="43786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latin typeface="幼圆" pitchFamily="49" charset="-122"/>
              </a:rPr>
              <a:t>机器学习领域最重要的国际学术会议是国际机器学习会议</a:t>
            </a:r>
            <a:r>
              <a:rPr lang="en-US" altLang="zh-CN" dirty="0">
                <a:latin typeface="幼圆" pitchFamily="49" charset="-122"/>
              </a:rPr>
              <a:t>(ICML)</a:t>
            </a:r>
            <a:r>
              <a:rPr lang="zh-CN" altLang="en-US" dirty="0">
                <a:latin typeface="幼圆" pitchFamily="49" charset="-122"/>
              </a:rPr>
              <a:t>、国际神经信息处理系统会议</a:t>
            </a:r>
            <a:r>
              <a:rPr lang="en-US" altLang="zh-CN" dirty="0">
                <a:latin typeface="幼圆" pitchFamily="49" charset="-122"/>
              </a:rPr>
              <a:t>(NIPS)</a:t>
            </a:r>
            <a:r>
              <a:rPr lang="zh-CN" altLang="en-US" dirty="0">
                <a:latin typeface="幼圆" pitchFamily="49" charset="-122"/>
              </a:rPr>
              <a:t>和国际学习理论会议</a:t>
            </a:r>
            <a:r>
              <a:rPr lang="en-US" altLang="zh-CN" dirty="0">
                <a:latin typeface="幼圆" pitchFamily="49" charset="-122"/>
              </a:rPr>
              <a:t>(COLT),</a:t>
            </a:r>
            <a:r>
              <a:rPr lang="zh-CN" altLang="en-US" dirty="0">
                <a:latin typeface="幼圆" pitchFamily="49" charset="-122"/>
              </a:rPr>
              <a:t>重要的区域性会议主要有欧洲机器学习会议</a:t>
            </a:r>
            <a:r>
              <a:rPr lang="en-US" altLang="zh-CN" dirty="0">
                <a:latin typeface="幼圆" pitchFamily="49" charset="-122"/>
              </a:rPr>
              <a:t>(ECML)</a:t>
            </a:r>
            <a:r>
              <a:rPr lang="zh-CN" altLang="en-US" dirty="0">
                <a:latin typeface="幼圆" pitchFamily="49" charset="-122"/>
              </a:rPr>
              <a:t>和亚洲机器学习会议</a:t>
            </a:r>
            <a:r>
              <a:rPr lang="en-US" altLang="zh-CN" dirty="0">
                <a:latin typeface="幼圆" pitchFamily="49" charset="-122"/>
              </a:rPr>
              <a:t>(ACML);</a:t>
            </a:r>
            <a:r>
              <a:rPr lang="zh-CN" altLang="en-US" dirty="0">
                <a:latin typeface="幼圆" pitchFamily="49" charset="-122"/>
              </a:rPr>
              <a:t>最重要的国际学术期刊是</a:t>
            </a:r>
            <a:r>
              <a:rPr lang="en-US" altLang="zh-CN" b="1" dirty="0">
                <a:latin typeface="幼圆" pitchFamily="49" charset="-122"/>
              </a:rPr>
              <a:t>Journal of </a:t>
            </a:r>
            <a:r>
              <a:rPr lang="en-US" altLang="zh-CN" b="1" dirty="0" err="1">
                <a:latin typeface="幼圆" pitchFamily="49" charset="-122"/>
              </a:rPr>
              <a:t>Maching</a:t>
            </a:r>
            <a:r>
              <a:rPr lang="en-US" altLang="zh-CN" b="1" dirty="0">
                <a:latin typeface="幼圆" pitchFamily="49" charset="-122"/>
              </a:rPr>
              <a:t> Learning Research</a:t>
            </a:r>
            <a:r>
              <a:rPr lang="zh-CN" altLang="en-US" dirty="0">
                <a:latin typeface="幼圆" pitchFamily="49" charset="-122"/>
              </a:rPr>
              <a:t>和</a:t>
            </a:r>
            <a:r>
              <a:rPr lang="en-US" altLang="zh-CN" dirty="0">
                <a:latin typeface="幼圆" pitchFamily="49" charset="-122"/>
              </a:rPr>
              <a:t>Machine Learning.</a:t>
            </a:r>
          </a:p>
          <a:p>
            <a:pPr>
              <a:lnSpc>
                <a:spcPct val="110000"/>
              </a:lnSpc>
            </a:pPr>
            <a:endParaRPr lang="en-US" altLang="zh-CN" dirty="0">
              <a:latin typeface="幼圆" pitchFamily="49" charset="-122"/>
            </a:endParaRPr>
          </a:p>
          <a:p>
            <a:pPr>
              <a:lnSpc>
                <a:spcPct val="110000"/>
              </a:lnSpc>
            </a:pPr>
            <a:r>
              <a:rPr lang="zh-CN" altLang="en-US" dirty="0">
                <a:latin typeface="幼圆" pitchFamily="49" charset="-122"/>
              </a:rPr>
              <a:t>国内不少书记包含机器学习方面的内容，例如</a:t>
            </a:r>
            <a:r>
              <a:rPr lang="en-US" altLang="zh-CN" dirty="0">
                <a:latin typeface="幼圆" pitchFamily="49" charset="-122"/>
              </a:rPr>
              <a:t>[</a:t>
            </a:r>
            <a:r>
              <a:rPr lang="zh-CN" altLang="en-US" dirty="0">
                <a:latin typeface="幼圆" pitchFamily="49" charset="-122"/>
              </a:rPr>
              <a:t>陆汝钤</a:t>
            </a:r>
            <a:r>
              <a:rPr lang="en-US" altLang="zh-CN" dirty="0">
                <a:latin typeface="幼圆" pitchFamily="49" charset="-122"/>
              </a:rPr>
              <a:t>,1996].[</a:t>
            </a:r>
            <a:r>
              <a:rPr lang="zh-CN" altLang="en-US" dirty="0">
                <a:latin typeface="幼圆" pitchFamily="49" charset="-122"/>
              </a:rPr>
              <a:t>李航</a:t>
            </a:r>
            <a:r>
              <a:rPr lang="en-US" altLang="zh-CN" dirty="0">
                <a:latin typeface="幼圆" pitchFamily="49" charset="-122"/>
              </a:rPr>
              <a:t>,2012]</a:t>
            </a:r>
            <a:r>
              <a:rPr lang="zh-CN" altLang="en-US" dirty="0">
                <a:latin typeface="幼圆" pitchFamily="49" charset="-122"/>
              </a:rPr>
              <a:t>是一统计学习为主题的读物</a:t>
            </a:r>
            <a:r>
              <a:rPr lang="en-US" altLang="zh-CN" dirty="0">
                <a:latin typeface="幼圆" pitchFamily="49" charset="-122"/>
              </a:rPr>
              <a:t>. </a:t>
            </a:r>
            <a:r>
              <a:rPr lang="zh-CN" altLang="en-US" dirty="0">
                <a:latin typeface="幼圆" pitchFamily="49" charset="-122"/>
              </a:rPr>
              <a:t>国内机器学习领域最重要的活动是两年一次的中国机器学习大会</a:t>
            </a:r>
            <a:r>
              <a:rPr lang="en-US" altLang="zh-CN" dirty="0">
                <a:latin typeface="幼圆" pitchFamily="49" charset="-122"/>
              </a:rPr>
              <a:t>(CCML)</a:t>
            </a:r>
            <a:r>
              <a:rPr lang="zh-CN" altLang="en-US" dirty="0">
                <a:latin typeface="幼圆" pitchFamily="49" charset="-122"/>
              </a:rPr>
              <a:t>以及每年举行的“机器学习及其应用”研讨会</a:t>
            </a:r>
            <a:r>
              <a:rPr lang="en-US" altLang="zh-CN" dirty="0">
                <a:latin typeface="幼圆" pitchFamily="49" charset="-122"/>
              </a:rPr>
              <a:t>(MLA).</a:t>
            </a:r>
            <a:endParaRPr lang="zh-CN" altLang="en-US" dirty="0">
              <a:latin typeface="幼圆" pitchFamily="49" charset="-122"/>
            </a:endParaRPr>
          </a:p>
        </p:txBody>
      </p:sp>
    </p:spTree>
    <p:extLst>
      <p:ext uri="{BB962C8B-B14F-4D97-AF65-F5344CB8AC3E}">
        <p14:creationId xmlns:p14="http://schemas.microsoft.com/office/powerpoint/2010/main" val="309739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88B91-7BF2-4BFF-A200-6A248F50FF86}"/>
              </a:ext>
            </a:extLst>
          </p:cNvPr>
          <p:cNvSpPr>
            <a:spLocks noGrp="1"/>
          </p:cNvSpPr>
          <p:nvPr>
            <p:ph type="title"/>
          </p:nvPr>
        </p:nvSpPr>
        <p:spPr/>
        <p:txBody>
          <a:bodyPr/>
          <a:lstStyle/>
          <a:p>
            <a:r>
              <a:rPr lang="zh-CN" altLang="en-US" dirty="0"/>
              <a:t>课后习题</a:t>
            </a:r>
          </a:p>
        </p:txBody>
      </p:sp>
      <p:sp>
        <p:nvSpPr>
          <p:cNvPr id="3" name="内容占位符 2">
            <a:extLst>
              <a:ext uri="{FF2B5EF4-FFF2-40B4-BE49-F238E27FC236}">
                <a16:creationId xmlns:a16="http://schemas.microsoft.com/office/drawing/2014/main" id="{E93A32CE-F686-4026-8BD9-7966B0014FF9}"/>
              </a:ext>
            </a:extLst>
          </p:cNvPr>
          <p:cNvSpPr>
            <a:spLocks noGrp="1"/>
          </p:cNvSpPr>
          <p:nvPr>
            <p:ph idx="1"/>
          </p:nvPr>
        </p:nvSpPr>
        <p:spPr/>
        <p:txBody>
          <a:bodyPr/>
          <a:lstStyle/>
          <a:p>
            <a:pPr marL="0" indent="0">
              <a:buNone/>
            </a:pPr>
            <a:r>
              <a:rPr lang="en-US" altLang="zh-CN" b="1" dirty="0"/>
              <a:t>1.</a:t>
            </a:r>
            <a:r>
              <a:rPr lang="zh-CN" altLang="zh-CN" b="1" dirty="0"/>
              <a:t>表</a:t>
            </a:r>
            <a:r>
              <a:rPr lang="en-US" altLang="zh-CN" b="1" dirty="0"/>
              <a:t>1.1</a:t>
            </a:r>
            <a:r>
              <a:rPr lang="zh-CN" altLang="zh-CN" b="1" dirty="0"/>
              <a:t>中若只包含编号为</a:t>
            </a:r>
            <a:r>
              <a:rPr lang="en-US" altLang="zh-CN" b="1" dirty="0"/>
              <a:t>1</a:t>
            </a:r>
            <a:r>
              <a:rPr lang="zh-CN" altLang="zh-CN" b="1" dirty="0"/>
              <a:t>，</a:t>
            </a:r>
            <a:r>
              <a:rPr lang="en-US" altLang="zh-CN" b="1" dirty="0"/>
              <a:t>4</a:t>
            </a:r>
            <a:r>
              <a:rPr lang="zh-CN" altLang="zh-CN" b="1" dirty="0"/>
              <a:t>的两个样例，试给出相应的版本空间。</a:t>
            </a:r>
            <a:endParaRPr lang="zh-CN" altLang="zh-CN" dirty="0"/>
          </a:p>
          <a:p>
            <a:pPr marL="0" indent="0">
              <a:buNone/>
            </a:pPr>
            <a:endParaRPr lang="en-US" altLang="zh-CN" dirty="0"/>
          </a:p>
          <a:p>
            <a:pPr marL="0" indent="0">
              <a:buNone/>
            </a:pPr>
            <a:r>
              <a:rPr lang="en-US" altLang="zh-CN" b="1" dirty="0"/>
              <a:t>2.</a:t>
            </a:r>
            <a:r>
              <a:rPr lang="zh-CN" altLang="zh-CN" b="1" dirty="0"/>
              <a:t>与使用单个合取式来进行假设表示相比，使用</a:t>
            </a:r>
            <a:r>
              <a:rPr lang="en-US" altLang="zh-CN" b="1" dirty="0"/>
              <a:t>“</a:t>
            </a:r>
            <a:r>
              <a:rPr lang="zh-CN" altLang="zh-CN" b="1" dirty="0"/>
              <a:t>析合范式</a:t>
            </a:r>
            <a:r>
              <a:rPr lang="en-US" altLang="zh-CN" b="1" dirty="0"/>
              <a:t>”</a:t>
            </a:r>
            <a:r>
              <a:rPr lang="zh-CN" altLang="zh-CN" b="1" dirty="0"/>
              <a:t>将使得假设空间具有更强的表示能力。若使用最多包含</a:t>
            </a:r>
            <a:r>
              <a:rPr lang="en-US" altLang="zh-CN" b="1" dirty="0"/>
              <a:t>k</a:t>
            </a:r>
            <a:r>
              <a:rPr lang="zh-CN" altLang="zh-CN" b="1" dirty="0"/>
              <a:t>个合取式的析合范式来表达</a:t>
            </a:r>
            <a:r>
              <a:rPr lang="en-US" altLang="zh-CN" b="1" dirty="0"/>
              <a:t>1.1</a:t>
            </a:r>
            <a:r>
              <a:rPr lang="zh-CN" altLang="zh-CN" b="1" dirty="0"/>
              <a:t>的西瓜分类问题的假设空间，试估算有多少种可能的假设。</a:t>
            </a:r>
            <a:endParaRPr lang="zh-CN" altLang="zh-CN" dirty="0"/>
          </a:p>
          <a:p>
            <a:pPr marL="0" indent="0">
              <a:buNone/>
            </a:pPr>
            <a:endParaRPr lang="en-US" altLang="zh-CN" dirty="0"/>
          </a:p>
          <a:p>
            <a:pPr marL="0" indent="0">
              <a:buNone/>
            </a:pPr>
            <a:r>
              <a:rPr lang="en-US" altLang="zh-CN" b="1" dirty="0"/>
              <a:t>3.</a:t>
            </a:r>
            <a:r>
              <a:rPr lang="zh-CN" altLang="zh-CN" b="1" dirty="0"/>
              <a:t>若数据包含噪声，则假设空间中可能不存在与所有训练样本都一致的假设。在此情形下，试设计一种归纳偏好用于假设选择</a:t>
            </a:r>
            <a:endParaRPr lang="zh-CN" altLang="zh-CN" dirty="0"/>
          </a:p>
          <a:p>
            <a:pPr marL="0" indent="0">
              <a:buNone/>
            </a:pPr>
            <a:endParaRPr lang="zh-CN" altLang="en-US" dirty="0"/>
          </a:p>
        </p:txBody>
      </p:sp>
    </p:spTree>
    <p:extLst>
      <p:ext uri="{BB962C8B-B14F-4D97-AF65-F5344CB8AC3E}">
        <p14:creationId xmlns:p14="http://schemas.microsoft.com/office/powerpoint/2010/main" val="423741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a:t>
            </a:r>
          </a:p>
        </p:txBody>
      </p:sp>
      <mc:AlternateContent xmlns:mc="http://schemas.openxmlformats.org/markup-compatibility/2006" xmlns:a14="http://schemas.microsoft.com/office/drawing/2010/main">
        <mc:Choice Requires="a14">
          <p:sp>
            <p:nvSpPr>
              <p:cNvPr id="5" name="内容占位符 2"/>
              <p:cNvSpPr txBox="1">
                <a:spLocks/>
              </p:cNvSpPr>
              <p:nvPr/>
            </p:nvSpPr>
            <p:spPr>
              <a:xfrm>
                <a:off x="260350" y="1585888"/>
                <a:ext cx="8664194" cy="1501379"/>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None/>
                </a:pPr>
                <a:r>
                  <a:rPr lang="zh-CN" altLang="en-US" sz="2800" dirty="0"/>
                  <a:t>“假设用</a:t>
                </a:r>
                <a14:m>
                  <m:oMath xmlns:m="http://schemas.openxmlformats.org/officeDocument/2006/math">
                    <m:r>
                      <a:rPr lang="en-US" altLang="zh-CN" sz="2800" b="0" i="1" smtClean="0">
                        <a:latin typeface="Cambria Math"/>
                      </a:rPr>
                      <m:t>𝑃</m:t>
                    </m:r>
                  </m:oMath>
                </a14:m>
                <a:r>
                  <a:rPr lang="zh-CN" altLang="en-US" sz="2800" dirty="0"/>
                  <a:t>来评估计算机程序在某任务类</a:t>
                </a:r>
                <a14:m>
                  <m:oMath xmlns:m="http://schemas.openxmlformats.org/officeDocument/2006/math">
                    <m:r>
                      <a:rPr lang="en-US" altLang="zh-CN" sz="2800" b="0" i="1" smtClean="0">
                        <a:latin typeface="Cambria Math"/>
                      </a:rPr>
                      <m:t>𝑇</m:t>
                    </m:r>
                  </m:oMath>
                </a14:m>
                <a:r>
                  <a:rPr lang="zh-CN" altLang="en-US" sz="2800" dirty="0"/>
                  <a:t>上的性能，若一个程序通过利用经验</a:t>
                </a:r>
                <a14:m>
                  <m:oMath xmlns:m="http://schemas.openxmlformats.org/officeDocument/2006/math">
                    <m:r>
                      <a:rPr lang="en-US" altLang="zh-CN" sz="2800" b="0" i="1" smtClean="0">
                        <a:latin typeface="Cambria Math"/>
                      </a:rPr>
                      <m:t>𝐸</m:t>
                    </m:r>
                  </m:oMath>
                </a14:m>
                <a:r>
                  <a:rPr lang="zh-CN" altLang="en-US" sz="2800" dirty="0"/>
                  <a:t>在</a:t>
                </a:r>
                <a14:m>
                  <m:oMath xmlns:m="http://schemas.openxmlformats.org/officeDocument/2006/math">
                    <m:r>
                      <a:rPr lang="en-US" altLang="zh-CN" sz="2800" b="0" i="1" smtClean="0">
                        <a:latin typeface="Cambria Math"/>
                      </a:rPr>
                      <m:t>𝑇</m:t>
                    </m:r>
                  </m:oMath>
                </a14:m>
                <a:r>
                  <a:rPr lang="zh-CN" altLang="en-US" sz="2800" dirty="0"/>
                  <a:t>中任务上获得了性能改善，则我们就说关于</a:t>
                </a:r>
                <a14:m>
                  <m:oMath xmlns:m="http://schemas.openxmlformats.org/officeDocument/2006/math">
                    <m:r>
                      <a:rPr lang="en-US" altLang="zh-CN" sz="2800" i="1">
                        <a:latin typeface="Cambria Math"/>
                      </a:rPr>
                      <m:t>𝑇</m:t>
                    </m:r>
                  </m:oMath>
                </a14:m>
                <a:r>
                  <a:rPr lang="zh-CN" altLang="en-US" sz="2800" dirty="0"/>
                  <a:t>和</a:t>
                </a:r>
                <a14:m>
                  <m:oMath xmlns:m="http://schemas.openxmlformats.org/officeDocument/2006/math">
                    <m:r>
                      <a:rPr lang="en-US" altLang="zh-CN" sz="2800" i="1">
                        <a:latin typeface="Cambria Math"/>
                      </a:rPr>
                      <m:t>𝑃</m:t>
                    </m:r>
                  </m:oMath>
                </a14:m>
                <a:r>
                  <a:rPr lang="zh-CN" altLang="en-US" sz="2800" dirty="0"/>
                  <a:t>，该程序对</a:t>
                </a:r>
                <a14:m>
                  <m:oMath xmlns:m="http://schemas.openxmlformats.org/officeDocument/2006/math">
                    <m:r>
                      <a:rPr lang="en-US" altLang="zh-CN" sz="2800" b="0" i="1" smtClean="0">
                        <a:latin typeface="Cambria Math"/>
                      </a:rPr>
                      <m:t>𝐸</m:t>
                    </m:r>
                  </m:oMath>
                </a14:m>
                <a:r>
                  <a:rPr lang="zh-CN" altLang="en-US" sz="2800" dirty="0"/>
                  <a:t>进行了学习”</a:t>
                </a:r>
              </a:p>
            </p:txBody>
          </p:sp>
        </mc:Choice>
        <mc:Fallback xmlns="">
          <p:sp>
            <p:nvSpPr>
              <p:cNvPr id="5" name="内容占位符 2"/>
              <p:cNvSpPr txBox="1">
                <a:spLocks noRot="1" noChangeAspect="1" noMove="1" noResize="1" noEditPoints="1" noAdjustHandles="1" noChangeArrowheads="1" noChangeShapeType="1" noTextEdit="1"/>
              </p:cNvSpPr>
              <p:nvPr/>
            </p:nvSpPr>
            <p:spPr>
              <a:xfrm>
                <a:off x="260350" y="1585888"/>
                <a:ext cx="8664194" cy="1501379"/>
              </a:xfrm>
              <a:prstGeom prst="rect">
                <a:avLst/>
              </a:prstGeom>
              <a:blipFill>
                <a:blip r:embed="rId2"/>
                <a:stretch>
                  <a:fillRect l="-1478" t="-4878" r="-1407" b="-2033"/>
                </a:stretch>
              </a:blipFill>
            </p:spPr>
            <p:txBody>
              <a:bodyPr/>
              <a:lstStyle/>
              <a:p>
                <a:r>
                  <a:rPr lang="zh-CN" altLang="en-US">
                    <a:noFill/>
                  </a:rPr>
                  <a:t> </a:t>
                </a:r>
              </a:p>
            </p:txBody>
          </p:sp>
        </mc:Fallback>
      </mc:AlternateContent>
      <p:sp>
        <p:nvSpPr>
          <p:cNvPr id="6" name="内容占位符 2"/>
          <p:cNvSpPr>
            <a:spLocks noGrp="1"/>
          </p:cNvSpPr>
          <p:nvPr/>
        </p:nvSpPr>
        <p:spPr>
          <a:xfrm>
            <a:off x="239903" y="3941064"/>
            <a:ext cx="8664194" cy="2057400"/>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tx2"/>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rgbClr val="023A9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rgbClr val="023A9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rgbClr val="023A9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zh-CN" altLang="en-US" sz="2800" dirty="0"/>
              <a:t>机器学习致力于研究如何通过计算的手段，利用经验来改善系统自身的性能，从而在计算机上从数据中产生“模型”，用于对新的情况给出判断。</a:t>
            </a:r>
          </a:p>
        </p:txBody>
      </p:sp>
    </p:spTree>
    <p:extLst>
      <p:ext uri="{BB962C8B-B14F-4D97-AF65-F5344CB8AC3E}">
        <p14:creationId xmlns:p14="http://schemas.microsoft.com/office/powerpoint/2010/main" val="283525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84E05-65EE-4521-82E4-AB6F3D63AAA5}"/>
              </a:ext>
            </a:extLst>
          </p:cNvPr>
          <p:cNvSpPr>
            <a:spLocks noGrp="1"/>
          </p:cNvSpPr>
          <p:nvPr>
            <p:ph type="title"/>
          </p:nvPr>
        </p:nvSpPr>
        <p:spPr/>
        <p:txBody>
          <a:bodyPr/>
          <a:lstStyle/>
          <a:p>
            <a:r>
              <a:rPr lang="zh-CN" altLang="en-US" dirty="0"/>
              <a:t>课后习题</a:t>
            </a:r>
          </a:p>
        </p:txBody>
      </p:sp>
      <p:sp>
        <p:nvSpPr>
          <p:cNvPr id="3" name="内容占位符 2">
            <a:extLst>
              <a:ext uri="{FF2B5EF4-FFF2-40B4-BE49-F238E27FC236}">
                <a16:creationId xmlns:a16="http://schemas.microsoft.com/office/drawing/2014/main" id="{E475B76F-1055-4C86-AB85-BCF5801743C4}"/>
              </a:ext>
            </a:extLst>
          </p:cNvPr>
          <p:cNvSpPr>
            <a:spLocks noGrp="1"/>
          </p:cNvSpPr>
          <p:nvPr>
            <p:ph idx="1"/>
          </p:nvPr>
        </p:nvSpPr>
        <p:spPr/>
        <p:txBody>
          <a:bodyPr/>
          <a:lstStyle/>
          <a:p>
            <a:pPr marL="0" indent="0">
              <a:buNone/>
            </a:pPr>
            <a:r>
              <a:rPr lang="en-US" altLang="zh-CN" b="1" dirty="0"/>
              <a:t>4.</a:t>
            </a:r>
            <a:r>
              <a:rPr lang="zh-CN" altLang="zh-CN" b="1" dirty="0"/>
              <a:t>本章</a:t>
            </a:r>
            <a:r>
              <a:rPr lang="en-US" altLang="zh-CN" b="1" dirty="0"/>
              <a:t>1.4</a:t>
            </a:r>
            <a:r>
              <a:rPr lang="zh-CN" altLang="zh-CN" b="1" dirty="0"/>
              <a:t>节在论述</a:t>
            </a:r>
            <a:r>
              <a:rPr lang="en-US" altLang="zh-CN" b="1" dirty="0"/>
              <a:t>“</a:t>
            </a:r>
            <a:r>
              <a:rPr lang="zh-CN" altLang="zh-CN" b="1" dirty="0"/>
              <a:t>没有免费的午餐</a:t>
            </a:r>
            <a:r>
              <a:rPr lang="en-US" altLang="zh-CN" b="1" dirty="0"/>
              <a:t>”</a:t>
            </a:r>
            <a:r>
              <a:rPr lang="zh-CN" altLang="zh-CN" b="1" dirty="0"/>
              <a:t>定理时，默认使用了</a:t>
            </a:r>
            <a:r>
              <a:rPr lang="en-US" altLang="zh-CN" b="1" dirty="0"/>
              <a:t>“</a:t>
            </a:r>
            <a:r>
              <a:rPr lang="zh-CN" altLang="zh-CN" b="1" dirty="0"/>
              <a:t>分类错误率</a:t>
            </a:r>
            <a:r>
              <a:rPr lang="en-US" altLang="zh-CN" b="1" dirty="0"/>
              <a:t>”</a:t>
            </a:r>
            <a:r>
              <a:rPr lang="zh-CN" altLang="zh-CN" b="1" dirty="0"/>
              <a:t>作为性能度量来对分类器进行评估。若换用其他性能度量</a:t>
            </a:r>
            <a:r>
              <a:rPr lang="en-US" altLang="zh-CN" b="1" dirty="0"/>
              <a:t>l,</a:t>
            </a:r>
            <a:r>
              <a:rPr lang="zh-CN" altLang="zh-CN" b="1" dirty="0"/>
              <a:t>试证明</a:t>
            </a:r>
            <a:r>
              <a:rPr lang="en-US" altLang="zh-CN" b="1" dirty="0"/>
              <a:t>“</a:t>
            </a:r>
            <a:r>
              <a:rPr lang="zh-CN" altLang="zh-CN" b="1" dirty="0"/>
              <a:t>没有免费的午餐</a:t>
            </a:r>
            <a:r>
              <a:rPr lang="en-US" altLang="zh-CN" b="1" dirty="0"/>
              <a:t>”</a:t>
            </a:r>
            <a:r>
              <a:rPr lang="zh-CN" altLang="zh-CN" b="1" dirty="0"/>
              <a:t>定理仍成立。</a:t>
            </a:r>
            <a:endParaRPr lang="zh-CN" altLang="zh-CN" dirty="0"/>
          </a:p>
          <a:p>
            <a:pPr marL="0" indent="0">
              <a:buNone/>
            </a:pPr>
            <a:endParaRPr lang="en-US" altLang="zh-CN" dirty="0"/>
          </a:p>
          <a:p>
            <a:pPr marL="0" indent="0">
              <a:buNone/>
            </a:pPr>
            <a:r>
              <a:rPr lang="en-US" altLang="zh-CN" b="1" dirty="0"/>
              <a:t>5.</a:t>
            </a:r>
            <a:r>
              <a:rPr lang="zh-CN" altLang="zh-CN" b="1" dirty="0"/>
              <a:t>试述机器学习在互联网搜索的哪些环节起什么作用</a:t>
            </a:r>
            <a:endParaRPr lang="zh-CN" altLang="zh-CN" dirty="0"/>
          </a:p>
          <a:p>
            <a:pPr marL="0" indent="0">
              <a:buNone/>
            </a:pPr>
            <a:endParaRPr lang="zh-CN" altLang="en-US" dirty="0"/>
          </a:p>
        </p:txBody>
      </p:sp>
    </p:spTree>
    <p:extLst>
      <p:ext uri="{BB962C8B-B14F-4D97-AF65-F5344CB8AC3E}">
        <p14:creationId xmlns:p14="http://schemas.microsoft.com/office/powerpoint/2010/main" val="50027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a:t>
            </a:r>
          </a:p>
        </p:txBody>
      </p:sp>
      <p:sp>
        <p:nvSpPr>
          <p:cNvPr id="5" name="内容占位符 2"/>
          <p:cNvSpPr txBox="1">
            <a:spLocks/>
          </p:cNvSpPr>
          <p:nvPr/>
        </p:nvSpPr>
        <p:spPr>
          <a:xfrm>
            <a:off x="260350" y="3550094"/>
            <a:ext cx="8627618" cy="2631250"/>
          </a:xfrm>
          <a:prstGeom prst="rect">
            <a:avLst/>
          </a:prstGeom>
        </p:spPr>
        <p:txBody>
          <a:bodyPr vert="horz" lIns="91440" tIns="46800" rIns="91440" bIns="4572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dirty="0">
                <a:latin typeface="+mn-ea"/>
              </a:rPr>
              <a:t>Mitchell is known for his contributions to the advancement of </a:t>
            </a:r>
            <a:r>
              <a:rPr lang="en-US" altLang="zh-CN" b="1" dirty="0">
                <a:latin typeface="+mn-ea"/>
              </a:rPr>
              <a:t>machine learning, artificial intelligence, and cognitive neuroscience</a:t>
            </a:r>
            <a:r>
              <a:rPr lang="en-US" altLang="zh-CN" dirty="0">
                <a:latin typeface="+mn-ea"/>
              </a:rPr>
              <a:t> and is the author of the </a:t>
            </a:r>
            <a:r>
              <a:rPr lang="en-US" altLang="zh-CN" b="1" dirty="0">
                <a:latin typeface="+mn-ea"/>
              </a:rPr>
              <a:t>textbook </a:t>
            </a:r>
            <a:r>
              <a:rPr lang="en-US" altLang="zh-CN" b="1" i="1" dirty="0">
                <a:latin typeface="+mn-ea"/>
              </a:rPr>
              <a:t>Machine Learning</a:t>
            </a:r>
            <a:r>
              <a:rPr lang="en-US" altLang="zh-CN" dirty="0">
                <a:latin typeface="+mn-ea"/>
              </a:rPr>
              <a:t>. </a:t>
            </a:r>
          </a:p>
          <a:p>
            <a:pPr algn="just"/>
            <a:endParaRPr lang="en-US" altLang="zh-CN" sz="1000" dirty="0">
              <a:latin typeface="+mn-ea"/>
            </a:endParaRPr>
          </a:p>
          <a:p>
            <a:pPr algn="just"/>
            <a:r>
              <a:rPr lang="en-US" altLang="zh-CN" dirty="0">
                <a:latin typeface="+mn-ea"/>
              </a:rPr>
              <a:t>He is also a </a:t>
            </a:r>
            <a:r>
              <a:rPr lang="en-US" altLang="zh-CN" b="1" dirty="0">
                <a:latin typeface="+mn-ea"/>
              </a:rPr>
              <a:t>Fellow</a:t>
            </a:r>
            <a:r>
              <a:rPr lang="en-US" altLang="zh-CN" dirty="0">
                <a:latin typeface="+mn-ea"/>
              </a:rPr>
              <a:t> of the American Association for the Advancement of Science and a Fellow the Association for the Advancement of Artificial Intelligence. </a:t>
            </a:r>
          </a:p>
          <a:p>
            <a:pPr algn="just"/>
            <a:endParaRPr lang="en-US" altLang="zh-CN" sz="1000" dirty="0">
              <a:latin typeface="+mn-ea"/>
            </a:endParaRPr>
          </a:p>
          <a:p>
            <a:pPr algn="just"/>
            <a:r>
              <a:rPr lang="en-US" altLang="zh-CN" dirty="0">
                <a:latin typeface="+mn-ea"/>
              </a:rPr>
              <a:t>In October 2018, Mitchell was appointed as the Interim Dean of the School of Computer Science at Carnegie Mellon.</a:t>
            </a:r>
            <a:endParaRPr lang="zh-CN" altLang="en-US" sz="2200" dirty="0">
              <a:latin typeface="+mn-ea"/>
            </a:endParaRPr>
          </a:p>
        </p:txBody>
      </p:sp>
      <p:pic>
        <p:nvPicPr>
          <p:cNvPr id="3" name="图片 2">
            <a:extLst>
              <a:ext uri="{FF2B5EF4-FFF2-40B4-BE49-F238E27FC236}">
                <a16:creationId xmlns:a16="http://schemas.microsoft.com/office/drawing/2014/main" id="{48FED9CA-F69F-40F9-B283-4BACBE4F3BFC}"/>
              </a:ext>
            </a:extLst>
          </p:cNvPr>
          <p:cNvPicPr>
            <a:picLocks noChangeAspect="1"/>
          </p:cNvPicPr>
          <p:nvPr/>
        </p:nvPicPr>
        <p:blipFill>
          <a:blip r:embed="rId2"/>
          <a:stretch>
            <a:fillRect/>
          </a:stretch>
        </p:blipFill>
        <p:spPr>
          <a:xfrm>
            <a:off x="155448" y="978408"/>
            <a:ext cx="4194048" cy="2359152"/>
          </a:xfrm>
          <a:prstGeom prst="rect">
            <a:avLst/>
          </a:prstGeom>
        </p:spPr>
      </p:pic>
      <p:sp>
        <p:nvSpPr>
          <p:cNvPr id="4" name="文本框 3">
            <a:extLst>
              <a:ext uri="{FF2B5EF4-FFF2-40B4-BE49-F238E27FC236}">
                <a16:creationId xmlns:a16="http://schemas.microsoft.com/office/drawing/2014/main" id="{A6FA2017-804D-431D-942B-F5732D2B0693}"/>
              </a:ext>
            </a:extLst>
          </p:cNvPr>
          <p:cNvSpPr txBox="1"/>
          <p:nvPr/>
        </p:nvSpPr>
        <p:spPr>
          <a:xfrm>
            <a:off x="4398266" y="1195641"/>
            <a:ext cx="4635500" cy="2031325"/>
          </a:xfrm>
          <a:prstGeom prst="rect">
            <a:avLst/>
          </a:prstGeom>
          <a:noFill/>
        </p:spPr>
        <p:txBody>
          <a:bodyPr wrap="square" rtlCol="0">
            <a:spAutoFit/>
          </a:bodyPr>
          <a:lstStyle/>
          <a:p>
            <a:pPr algn="just"/>
            <a:r>
              <a:rPr lang="en-US" altLang="zh-CN" b="1" dirty="0">
                <a:latin typeface="+mn-ea"/>
              </a:rPr>
              <a:t>Tom Michael Mitchell</a:t>
            </a:r>
            <a:r>
              <a:rPr lang="en-US" altLang="zh-CN" dirty="0">
                <a:latin typeface="+mn-ea"/>
              </a:rPr>
              <a:t> (born August 9, 1951) is an American computer scientist and E. </a:t>
            </a:r>
            <a:r>
              <a:rPr lang="en-US" altLang="zh-CN" dirty="0" err="1">
                <a:latin typeface="+mn-ea"/>
              </a:rPr>
              <a:t>Fredkin</a:t>
            </a:r>
            <a:r>
              <a:rPr lang="en-US" altLang="zh-CN" dirty="0">
                <a:latin typeface="+mn-ea"/>
              </a:rPr>
              <a:t> University Professor at the </a:t>
            </a:r>
            <a:r>
              <a:rPr lang="en-US" altLang="zh-CN" b="1" dirty="0">
                <a:latin typeface="+mn-ea"/>
              </a:rPr>
              <a:t>Carnegie Mellon University (CMU).</a:t>
            </a:r>
            <a:r>
              <a:rPr lang="en-US" altLang="zh-CN" dirty="0">
                <a:latin typeface="+mn-ea"/>
              </a:rPr>
              <a:t> </a:t>
            </a:r>
          </a:p>
          <a:p>
            <a:pPr algn="just"/>
            <a:r>
              <a:rPr lang="en-US" altLang="zh-CN" dirty="0">
                <a:latin typeface="+mn-ea"/>
              </a:rPr>
              <a:t>He is a former Chair of the Machine Learning Department at CMU. </a:t>
            </a:r>
            <a:endParaRPr lang="zh-CN" altLang="en-US" dirty="0">
              <a:latin typeface="+mn-ea"/>
            </a:endParaRPr>
          </a:p>
        </p:txBody>
      </p:sp>
    </p:spTree>
    <p:extLst>
      <p:ext uri="{BB962C8B-B14F-4D97-AF65-F5344CB8AC3E}">
        <p14:creationId xmlns:p14="http://schemas.microsoft.com/office/powerpoint/2010/main" val="15614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机器学习与数据挖掘</a:t>
            </a:r>
          </a:p>
        </p:txBody>
      </p:sp>
      <p:grpSp>
        <p:nvGrpSpPr>
          <p:cNvPr id="12" name="组合 11"/>
          <p:cNvGrpSpPr/>
          <p:nvPr/>
        </p:nvGrpSpPr>
        <p:grpSpPr>
          <a:xfrm>
            <a:off x="1038747" y="1924329"/>
            <a:ext cx="7108303" cy="2797771"/>
            <a:chOff x="891420" y="1589480"/>
            <a:chExt cx="7108303" cy="2797771"/>
          </a:xfrm>
        </p:grpSpPr>
        <p:sp>
          <p:nvSpPr>
            <p:cNvPr id="4" name="文本框 3"/>
            <p:cNvSpPr txBox="1"/>
            <p:nvPr/>
          </p:nvSpPr>
          <p:spPr>
            <a:xfrm>
              <a:off x="3134138" y="1589480"/>
              <a:ext cx="2526483" cy="769441"/>
            </a:xfrm>
            <a:prstGeom prst="rect">
              <a:avLst/>
            </a:prstGeom>
            <a:ln w="38100">
              <a:solidFill>
                <a:schemeClr val="accent4"/>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dirty="0">
                  <a:solidFill>
                    <a:srgbClr val="C30D23"/>
                  </a:solidFill>
                </a:rPr>
                <a:t>数据挖掘</a:t>
              </a:r>
            </a:p>
          </p:txBody>
        </p:sp>
        <p:sp>
          <p:nvSpPr>
            <p:cNvPr id="6" name="文本框 5"/>
            <p:cNvSpPr txBox="1"/>
            <p:nvPr/>
          </p:nvSpPr>
          <p:spPr>
            <a:xfrm>
              <a:off x="1319171" y="3617810"/>
              <a:ext cx="2526483" cy="769441"/>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4400" dirty="0">
                  <a:solidFill>
                    <a:schemeClr val="accent5"/>
                  </a:solidFill>
                </a:rPr>
                <a:t>机器学习</a:t>
              </a:r>
            </a:p>
          </p:txBody>
        </p:sp>
        <p:sp>
          <p:nvSpPr>
            <p:cNvPr id="7" name="文本框 6"/>
            <p:cNvSpPr txBox="1"/>
            <p:nvPr/>
          </p:nvSpPr>
          <p:spPr>
            <a:xfrm>
              <a:off x="4921766" y="3617810"/>
              <a:ext cx="2526483" cy="769441"/>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4400" dirty="0">
                  <a:solidFill>
                    <a:schemeClr val="accent3"/>
                  </a:solidFill>
                </a:rPr>
                <a:t>数据库</a:t>
              </a:r>
            </a:p>
          </p:txBody>
        </p:sp>
        <p:sp>
          <p:nvSpPr>
            <p:cNvPr id="8" name="下箭头 7"/>
            <p:cNvSpPr/>
            <p:nvPr/>
          </p:nvSpPr>
          <p:spPr>
            <a:xfrm rot="10800000">
              <a:off x="3222802" y="2531165"/>
              <a:ext cx="622852" cy="914400"/>
            </a:xfrm>
            <a:prstGeom prst="downArrow">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0800000">
              <a:off x="4807608" y="2531165"/>
              <a:ext cx="622852" cy="91440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91420" y="2811820"/>
              <a:ext cx="2339102" cy="523220"/>
            </a:xfrm>
            <a:prstGeom prst="rect">
              <a:avLst/>
            </a:prstGeom>
            <a:noFill/>
          </p:spPr>
          <p:txBody>
            <a:bodyPr wrap="none" rtlCol="0">
              <a:spAutoFit/>
            </a:bodyPr>
            <a:lstStyle/>
            <a:p>
              <a:r>
                <a:rPr lang="zh-CN" altLang="en-US" sz="2800" dirty="0">
                  <a:solidFill>
                    <a:schemeClr val="accent5"/>
                  </a:solidFill>
                </a:rPr>
                <a:t>数据分析技术</a:t>
              </a:r>
            </a:p>
          </p:txBody>
        </p:sp>
        <p:sp>
          <p:nvSpPr>
            <p:cNvPr id="11" name="文本框 10"/>
            <p:cNvSpPr txBox="1"/>
            <p:nvPr/>
          </p:nvSpPr>
          <p:spPr>
            <a:xfrm>
              <a:off x="5660621" y="2833782"/>
              <a:ext cx="2339102" cy="523220"/>
            </a:xfrm>
            <a:prstGeom prst="rect">
              <a:avLst/>
            </a:prstGeom>
            <a:noFill/>
          </p:spPr>
          <p:txBody>
            <a:bodyPr wrap="none" rtlCol="0">
              <a:spAutoFit/>
            </a:bodyPr>
            <a:lstStyle/>
            <a:p>
              <a:r>
                <a:rPr lang="zh-CN" altLang="en-US" sz="2800" dirty="0">
                  <a:solidFill>
                    <a:schemeClr val="accent3"/>
                  </a:solidFill>
                </a:rPr>
                <a:t>数据管理技术</a:t>
              </a:r>
            </a:p>
          </p:txBody>
        </p:sp>
      </p:grpSp>
    </p:spTree>
    <p:extLst>
      <p:ext uri="{BB962C8B-B14F-4D97-AF65-F5344CB8AC3E}">
        <p14:creationId xmlns:p14="http://schemas.microsoft.com/office/powerpoint/2010/main" val="359646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典型的机器学习过程</a:t>
            </a:r>
          </a:p>
        </p:txBody>
      </p:sp>
      <p:sp>
        <p:nvSpPr>
          <p:cNvPr id="3" name="Line 2"/>
          <p:cNvSpPr>
            <a:spLocks noChangeShapeType="1"/>
          </p:cNvSpPr>
          <p:nvPr/>
        </p:nvSpPr>
        <p:spPr bwMode="auto">
          <a:xfrm>
            <a:off x="6877050" y="3005758"/>
            <a:ext cx="790575" cy="1079500"/>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sp>
        <p:nvSpPr>
          <p:cNvPr id="4" name="Line 3"/>
          <p:cNvSpPr>
            <a:spLocks noChangeShapeType="1"/>
          </p:cNvSpPr>
          <p:nvPr/>
        </p:nvSpPr>
        <p:spPr bwMode="auto">
          <a:xfrm flipV="1">
            <a:off x="5867400" y="3005758"/>
            <a:ext cx="936625" cy="1152525"/>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400">
              <a:solidFill>
                <a:srgbClr val="000000"/>
              </a:solidFill>
              <a:latin typeface="Times New Roman" pitchFamily="18" charset="0"/>
            </a:endParaRPr>
          </a:p>
        </p:txBody>
      </p:sp>
      <p:grpSp>
        <p:nvGrpSpPr>
          <p:cNvPr id="5" name="Group 4"/>
          <p:cNvGrpSpPr>
            <a:grpSpLocks/>
          </p:cNvGrpSpPr>
          <p:nvPr/>
        </p:nvGrpSpPr>
        <p:grpSpPr bwMode="auto">
          <a:xfrm>
            <a:off x="5216530" y="2140569"/>
            <a:ext cx="3478215" cy="1622425"/>
            <a:chOff x="3216" y="2912"/>
            <a:chExt cx="2191" cy="1022"/>
          </a:xfrm>
        </p:grpSpPr>
        <p:sp>
          <p:nvSpPr>
            <p:cNvPr id="6" name="Rectangle 5"/>
            <p:cNvSpPr>
              <a:spLocks noChangeArrowheads="1"/>
            </p:cNvSpPr>
            <p:nvPr/>
          </p:nvSpPr>
          <p:spPr bwMode="auto">
            <a:xfrm>
              <a:off x="3216" y="3526"/>
              <a:ext cx="2191" cy="408"/>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squar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决策树，神经网络，支持向量机，</a:t>
              </a:r>
              <a:r>
                <a:rPr kumimoji="1" lang="en-US" altLang="zh-CN"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Boosting</a:t>
              </a:r>
              <a:r>
                <a:rPr kumimoji="1" lang="zh-CN" altLang="en-US" b="0" i="0" u="none" strike="noStrike" kern="0" cap="none" spc="0" normalizeH="0" baseline="0" noProof="0" dirty="0">
                  <a:ln>
                    <a:noFill/>
                  </a:ln>
                  <a:solidFill>
                    <a:schemeClr val="bg1"/>
                  </a:solidFill>
                  <a:effectLst/>
                  <a:uLnTx/>
                  <a:uFillTx/>
                  <a:latin typeface="Palatino Linotype" pitchFamily="18" charset="0"/>
                  <a:ea typeface="幼圆" pitchFamily="49" charset="-122"/>
                  <a:cs typeface="Verdana" pitchFamily="34" charset="0"/>
                </a:rPr>
                <a:t>，贝叶斯网络，</a:t>
              </a:r>
              <a:r>
                <a:rPr kumimoji="1" lang="en-US" altLang="zh-CN" b="0" i="0" u="none" strike="noStrike" kern="0" cap="none" spc="0" normalizeH="0" baseline="0" noProof="0" dirty="0">
                  <a:ln>
                    <a:noFill/>
                  </a:ln>
                  <a:solidFill>
                    <a:schemeClr val="bg1"/>
                  </a:solidFill>
                  <a:effectLst/>
                  <a:uLnTx/>
                  <a:uFillTx/>
                  <a:latin typeface="Palatino Linotype" pitchFamily="18" charset="0"/>
                  <a:ea typeface="Verdana" pitchFamily="34" charset="0"/>
                  <a:cs typeface="Verdana" pitchFamily="34" charset="0"/>
                </a:rPr>
                <a:t>……</a:t>
              </a:r>
            </a:p>
          </p:txBody>
        </p: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2912"/>
              <a:ext cx="6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4044" y="3132"/>
              <a:ext cx="44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幼圆" pitchFamily="49" charset="-122"/>
                  <a:ea typeface="幼圆" pitchFamily="49" charset="-122"/>
                </a:rPr>
                <a:t>模型</a:t>
              </a:r>
              <a:endParaRPr kumimoji="1" lang="en-US" altLang="zh-CN" sz="20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9" name="Line 8"/>
            <p:cNvSpPr>
              <a:spLocks noChangeShapeType="1"/>
            </p:cNvSpPr>
            <p:nvPr/>
          </p:nvSpPr>
          <p:spPr bwMode="auto">
            <a:xfrm flipH="1">
              <a:off x="3264" y="3312"/>
              <a:ext cx="624"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0" name="Line 9"/>
            <p:cNvSpPr>
              <a:spLocks noChangeShapeType="1"/>
            </p:cNvSpPr>
            <p:nvPr/>
          </p:nvSpPr>
          <p:spPr bwMode="auto">
            <a:xfrm>
              <a:off x="4656" y="3336"/>
              <a:ext cx="672" cy="19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11" name="Group 10"/>
          <p:cNvGrpSpPr>
            <a:grpSpLocks/>
          </p:cNvGrpSpPr>
          <p:nvPr/>
        </p:nvGrpSpPr>
        <p:grpSpPr bwMode="auto">
          <a:xfrm>
            <a:off x="285428" y="2068411"/>
            <a:ext cx="4070346" cy="2813051"/>
            <a:chOff x="203" y="1903"/>
            <a:chExt cx="2564" cy="1772"/>
          </a:xfrm>
        </p:grpSpPr>
        <p:grpSp>
          <p:nvGrpSpPr>
            <p:cNvPr id="12" name="Group 11"/>
            <p:cNvGrpSpPr>
              <a:grpSpLocks/>
            </p:cNvGrpSpPr>
            <p:nvPr/>
          </p:nvGrpSpPr>
          <p:grpSpPr bwMode="auto">
            <a:xfrm>
              <a:off x="203" y="1903"/>
              <a:ext cx="2479" cy="1772"/>
              <a:chOff x="203" y="1903"/>
              <a:chExt cx="2479" cy="1772"/>
            </a:xfrm>
          </p:grpSpPr>
          <p:pic>
            <p:nvPicPr>
              <p:cNvPr id="15"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 y="1903"/>
                <a:ext cx="637" cy="51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3"/>
              <p:cNvSpPr>
                <a:spLocks noChangeArrowheads="1"/>
              </p:cNvSpPr>
              <p:nvPr/>
            </p:nvSpPr>
            <p:spPr bwMode="auto">
              <a:xfrm>
                <a:off x="1020" y="2085"/>
                <a:ext cx="65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训练数据</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aphicFrame>
            <p:nvGraphicFramePr>
              <p:cNvPr id="17" name="Object 14"/>
              <p:cNvGraphicFramePr>
                <a:graphicFrameLocks/>
              </p:cNvGraphicFramePr>
              <p:nvPr>
                <p:extLst>
                  <p:ext uri="{D42A27DB-BD31-4B8C-83A1-F6EECF244321}">
                    <p14:modId xmlns:p14="http://schemas.microsoft.com/office/powerpoint/2010/main" val="1268145117"/>
                  </p:ext>
                </p:extLst>
              </p:nvPr>
            </p:nvGraphicFramePr>
            <p:xfrm>
              <a:off x="203" y="2547"/>
              <a:ext cx="2479" cy="1128"/>
            </p:xfrm>
            <a:graphic>
              <a:graphicData uri="http://schemas.openxmlformats.org/presentationml/2006/ole">
                <mc:AlternateContent xmlns:mc="http://schemas.openxmlformats.org/markup-compatibility/2006">
                  <mc:Choice xmlns:v="urn:schemas-microsoft-com:vml" Requires="v">
                    <p:oleObj spid="_x0000_s2147" name="工作表" r:id="rId5" imgW="4629275" imgH="1895609" progId="Excel.Sheet.8">
                      <p:embed/>
                    </p:oleObj>
                  </mc:Choice>
                  <mc:Fallback>
                    <p:oleObj name="工作表" r:id="rId5" imgW="4629275" imgH="1895609" progId="Excel.Sheet.8">
                      <p:embed/>
                      <p:pic>
                        <p:nvPicPr>
                          <p:cNvPr id="0" name=""/>
                          <p:cNvPicPr>
                            <a:picLocks noChangeArrowheads="1"/>
                          </p:cNvPicPr>
                          <p:nvPr/>
                        </p:nvPicPr>
                        <p:blipFill>
                          <a:blip r:embed="rId6"/>
                          <a:srcRect/>
                          <a:stretch>
                            <a:fillRect/>
                          </a:stretch>
                        </p:blipFill>
                        <p:spPr bwMode="auto">
                          <a:xfrm>
                            <a:off x="203" y="2547"/>
                            <a:ext cx="2479" cy="1128"/>
                          </a:xfrm>
                          <a:prstGeom prst="rect">
                            <a:avLst/>
                          </a:prstGeom>
                          <a:noFill/>
                          <a:ln>
                            <a:noFill/>
                          </a:ln>
                          <a:effectLst/>
                        </p:spPr>
                      </p:pic>
                    </p:oleObj>
                  </mc:Fallback>
                </mc:AlternateContent>
              </a:graphicData>
            </a:graphic>
          </p:graphicFrame>
          <p:sp>
            <p:nvSpPr>
              <p:cNvPr id="18" name="Line 15"/>
              <p:cNvSpPr>
                <a:spLocks noChangeShapeType="1"/>
              </p:cNvSpPr>
              <p:nvPr/>
            </p:nvSpPr>
            <p:spPr bwMode="auto">
              <a:xfrm flipH="1">
                <a:off x="295" y="2273"/>
                <a:ext cx="720"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19" name="Line 16"/>
              <p:cNvSpPr>
                <a:spLocks noChangeShapeType="1"/>
              </p:cNvSpPr>
              <p:nvPr/>
            </p:nvSpPr>
            <p:spPr bwMode="auto">
              <a:xfrm>
                <a:off x="1735" y="2273"/>
                <a:ext cx="816" cy="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13" name="Text Box 17"/>
            <p:cNvSpPr txBox="1">
              <a:spLocks noChangeArrowheads="1"/>
            </p:cNvSpPr>
            <p:nvPr/>
          </p:nvSpPr>
          <p:spPr bwMode="auto">
            <a:xfrm>
              <a:off x="2041" y="1921"/>
              <a:ext cx="72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r>
                <a:rPr kumimoji="0" lang="en-US" altLang="zh-CN" sz="1600" b="1" i="1" u="none" strike="noStrike" kern="0" cap="none" spc="0" normalizeH="0" baseline="0" noProof="0" dirty="0">
                  <a:ln>
                    <a:noFill/>
                  </a:ln>
                  <a:solidFill>
                    <a:schemeClr val="tx2"/>
                  </a:solidFill>
                  <a:effectLst/>
                  <a:uLnTx/>
                  <a:uFillTx/>
                  <a:latin typeface="Palatino Linotype" pitchFamily="18" charset="0"/>
                  <a:ea typeface="宋体" pitchFamily="2" charset="-122"/>
                </a:rPr>
                <a:t>label</a:t>
              </a:r>
              <a:r>
                <a:rPr kumimoji="0" lang="zh-CN" altLang="en-US" sz="1600" b="1" i="0" u="none" strike="noStrike" kern="0" cap="none" spc="0" normalizeH="0" baseline="0" noProof="0" dirty="0">
                  <a:ln>
                    <a:noFill/>
                  </a:ln>
                  <a:solidFill>
                    <a:schemeClr val="tx2"/>
                  </a:solidFill>
                  <a:effectLst/>
                  <a:uLnTx/>
                  <a:uFillTx/>
                  <a:latin typeface="Palatino Linotype" pitchFamily="18" charset="0"/>
                  <a:ea typeface="宋体" pitchFamily="2" charset="-122"/>
                </a:rPr>
                <a:t>）</a:t>
              </a:r>
              <a:endParaRPr kumimoji="0" lang="en-US" altLang="zh-CN" sz="1600" b="1" i="0" u="none" strike="noStrike" kern="0" cap="none" spc="0" normalizeH="0" baseline="0" noProof="0" dirty="0">
                <a:ln>
                  <a:noFill/>
                </a:ln>
                <a:solidFill>
                  <a:schemeClr val="tx2"/>
                </a:solidFill>
                <a:effectLst/>
                <a:uLnTx/>
                <a:uFillTx/>
                <a:latin typeface="Palatino Linotype" pitchFamily="18" charset="0"/>
                <a:ea typeface="宋体" pitchFamily="2" charset="-122"/>
              </a:endParaRPr>
            </a:p>
          </p:txBody>
        </p:sp>
        <p:sp>
          <p:nvSpPr>
            <p:cNvPr id="14" name="Line 18"/>
            <p:cNvSpPr>
              <a:spLocks noChangeShapeType="1"/>
            </p:cNvSpPr>
            <p:nvPr/>
          </p:nvSpPr>
          <p:spPr bwMode="auto">
            <a:xfrm flipH="1">
              <a:off x="2347" y="2251"/>
              <a:ext cx="57" cy="287"/>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grpSp>
        <p:nvGrpSpPr>
          <p:cNvPr id="20" name="Group 19"/>
          <p:cNvGrpSpPr>
            <a:grpSpLocks/>
          </p:cNvGrpSpPr>
          <p:nvPr/>
        </p:nvGrpSpPr>
        <p:grpSpPr bwMode="auto">
          <a:xfrm>
            <a:off x="4211640" y="2573958"/>
            <a:ext cx="1260476" cy="647700"/>
            <a:chOff x="2653" y="2115"/>
            <a:chExt cx="794" cy="408"/>
          </a:xfrm>
        </p:grpSpPr>
        <p:sp>
          <p:nvSpPr>
            <p:cNvPr id="21" name="Text Box 20"/>
            <p:cNvSpPr txBox="1">
              <a:spLocks noChangeArrowheads="1"/>
            </p:cNvSpPr>
            <p:nvPr/>
          </p:nvSpPr>
          <p:spPr bwMode="auto">
            <a:xfrm>
              <a:off x="2676" y="2115"/>
              <a:ext cx="7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幼圆" pitchFamily="49" charset="-122"/>
                  <a:ea typeface="幼圆" pitchFamily="49" charset="-122"/>
                </a:rPr>
                <a:t>训练</a:t>
              </a:r>
              <a:endParaRPr kumimoji="0" lang="en-US" altLang="zh-CN" sz="18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sp>
          <p:nvSpPr>
            <p:cNvPr id="22" name="AutoShape 21"/>
            <p:cNvSpPr>
              <a:spLocks noChangeArrowheads="1"/>
            </p:cNvSpPr>
            <p:nvPr/>
          </p:nvSpPr>
          <p:spPr bwMode="auto">
            <a:xfrm>
              <a:off x="2653" y="2341"/>
              <a:ext cx="589" cy="182"/>
            </a:xfrm>
            <a:prstGeom prst="rightArrow">
              <a:avLst>
                <a:gd name="adj1" fmla="val 50000"/>
                <a:gd name="adj2" fmla="val 80907"/>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3" name="Text Box 22"/>
          <p:cNvSpPr txBox="1">
            <a:spLocks noChangeArrowheads="1"/>
          </p:cNvSpPr>
          <p:nvPr/>
        </p:nvSpPr>
        <p:spPr bwMode="auto">
          <a:xfrm>
            <a:off x="7308850" y="4137645"/>
            <a:ext cx="863600" cy="379413"/>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en-US" altLang="zh-CN" sz="1800" b="1" dirty="0">
                <a:solidFill>
                  <a:schemeClr val="bg1"/>
                </a:solidFill>
                <a:latin typeface="Palatino Linotype" pitchFamily="18" charset="0"/>
              </a:rPr>
              <a:t>? = </a:t>
            </a:r>
            <a:r>
              <a:rPr kumimoji="1" lang="zh-CN" altLang="en-US" sz="1800" b="1" dirty="0">
                <a:solidFill>
                  <a:schemeClr val="bg1"/>
                </a:solidFill>
                <a:latin typeface="幼圆" panose="02010509060101010101" pitchFamily="49" charset="-122"/>
                <a:ea typeface="幼圆" panose="02010509060101010101" pitchFamily="49" charset="-122"/>
              </a:rPr>
              <a:t>是</a:t>
            </a:r>
            <a:endParaRPr kumimoji="1" lang="en-US" altLang="zh-CN" sz="1800" b="1" i="1" dirty="0">
              <a:solidFill>
                <a:schemeClr val="bg1"/>
              </a:solidFill>
              <a:latin typeface="幼圆" panose="02010509060101010101" pitchFamily="49" charset="-122"/>
              <a:ea typeface="幼圆" panose="02010509060101010101" pitchFamily="49" charset="-122"/>
            </a:endParaRPr>
          </a:p>
        </p:txBody>
      </p:sp>
      <p:grpSp>
        <p:nvGrpSpPr>
          <p:cNvPr id="24" name="Group 23"/>
          <p:cNvGrpSpPr>
            <a:grpSpLocks/>
          </p:cNvGrpSpPr>
          <p:nvPr/>
        </p:nvGrpSpPr>
        <p:grpSpPr bwMode="auto">
          <a:xfrm>
            <a:off x="4322765" y="4229721"/>
            <a:ext cx="4227514" cy="1793876"/>
            <a:chOff x="2723" y="3158"/>
            <a:chExt cx="2663" cy="1130"/>
          </a:xfrm>
        </p:grpSpPr>
        <p:grpSp>
          <p:nvGrpSpPr>
            <p:cNvPr id="25" name="Group 24"/>
            <p:cNvGrpSpPr>
              <a:grpSpLocks/>
            </p:cNvGrpSpPr>
            <p:nvPr/>
          </p:nvGrpSpPr>
          <p:grpSpPr bwMode="auto">
            <a:xfrm>
              <a:off x="2723" y="3158"/>
              <a:ext cx="1944" cy="613"/>
              <a:chOff x="4050" y="3094"/>
              <a:chExt cx="1944" cy="613"/>
            </a:xfrm>
          </p:grpSpPr>
          <p:grpSp>
            <p:nvGrpSpPr>
              <p:cNvPr id="28" name="Group 25"/>
              <p:cNvGrpSpPr>
                <a:grpSpLocks/>
              </p:cNvGrpSpPr>
              <p:nvPr/>
            </p:nvGrpSpPr>
            <p:grpSpPr bwMode="auto">
              <a:xfrm>
                <a:off x="4595" y="3094"/>
                <a:ext cx="768" cy="296"/>
                <a:chOff x="4175" y="2008"/>
                <a:chExt cx="1137" cy="514"/>
              </a:xfrm>
            </p:grpSpPr>
            <p:pic>
              <p:nvPicPr>
                <p:cNvPr id="32" name="Picture 2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27"/>
                <p:cNvSpPr>
                  <a:spLocks noChangeArrowheads="1"/>
                </p:cNvSpPr>
                <p:nvPr/>
              </p:nvSpPr>
              <p:spPr bwMode="auto">
                <a:xfrm>
                  <a:off x="4175" y="2109"/>
                  <a:ext cx="113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1600" b="1" i="0" u="none" strike="noStrike" kern="0" cap="none" spc="0" normalizeH="0" baseline="0" noProof="0" dirty="0">
                      <a:ln>
                        <a:noFill/>
                      </a:ln>
                      <a:solidFill>
                        <a:srgbClr val="000000"/>
                      </a:solidFill>
                      <a:effectLst/>
                      <a:uLnTx/>
                      <a:uFillTx/>
                      <a:latin typeface="幼圆" pitchFamily="49" charset="-122"/>
                      <a:ea typeface="幼圆" pitchFamily="49" charset="-122"/>
                    </a:rPr>
                    <a:t>新数据样本</a:t>
                  </a:r>
                  <a:endParaRPr kumimoji="1" lang="en-US" altLang="zh-CN" sz="1600" b="1" i="0" u="none" strike="noStrike" kern="0" cap="none" spc="0" normalizeH="0" baseline="0" noProof="0" dirty="0">
                    <a:ln>
                      <a:noFill/>
                    </a:ln>
                    <a:solidFill>
                      <a:srgbClr val="000000"/>
                    </a:solidFill>
                    <a:effectLst/>
                    <a:uLnTx/>
                    <a:uFillTx/>
                    <a:latin typeface="幼圆" pitchFamily="49" charset="-122"/>
                    <a:ea typeface="幼圆" pitchFamily="49" charset="-122"/>
                  </a:endParaRPr>
                </a:p>
              </p:txBody>
            </p:sp>
          </p:grpSp>
          <p:sp>
            <p:nvSpPr>
              <p:cNvPr id="29" name="Rectangle 28"/>
              <p:cNvSpPr>
                <a:spLocks noChangeArrowheads="1"/>
              </p:cNvSpPr>
              <p:nvPr/>
            </p:nvSpPr>
            <p:spPr bwMode="auto">
              <a:xfrm>
                <a:off x="4050" y="3493"/>
                <a:ext cx="1944" cy="21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chemeClr val="bg1"/>
                    </a:solidFill>
                    <a:effectLst/>
                    <a:uLnTx/>
                    <a:uFillTx/>
                    <a:latin typeface="+mj-ea"/>
                    <a:ea typeface="+mj-ea"/>
                  </a:rPr>
                  <a:t>(</a:t>
                </a:r>
                <a:r>
                  <a:rPr kumimoji="1" lang="zh-CN" altLang="en-US" sz="1600" b="0" i="0" u="none" strike="noStrike" kern="0" cap="none" spc="0" normalizeH="0" baseline="0" noProof="0" dirty="0">
                    <a:ln>
                      <a:noFill/>
                    </a:ln>
                    <a:solidFill>
                      <a:schemeClr val="bg1"/>
                    </a:solidFill>
                    <a:effectLst/>
                    <a:uLnTx/>
                    <a:uFillTx/>
                    <a:latin typeface="+mj-ea"/>
                    <a:ea typeface="+mj-ea"/>
                  </a:rPr>
                  <a:t>刘二</a:t>
                </a:r>
                <a:r>
                  <a:rPr kumimoji="1" lang="en-US" altLang="zh-CN" sz="1600" b="0" i="0" u="none" strike="noStrike" kern="0" cap="none" spc="0" normalizeH="0" baseline="0" noProof="0" dirty="0">
                    <a:ln>
                      <a:noFill/>
                    </a:ln>
                    <a:solidFill>
                      <a:schemeClr val="bg1"/>
                    </a:solidFill>
                    <a:effectLst/>
                    <a:uLnTx/>
                    <a:uFillTx/>
                    <a:latin typeface="+mj-ea"/>
                    <a:ea typeface="+mj-ea"/>
                  </a:rPr>
                  <a:t>, </a:t>
                </a:r>
                <a:r>
                  <a:rPr kumimoji="1" lang="zh-CN" altLang="en-US" sz="1600" b="0" i="0" u="none" strike="noStrike" kern="0" cap="none" spc="0" normalizeH="0" baseline="0" noProof="0" dirty="0">
                    <a:ln>
                      <a:noFill/>
                    </a:ln>
                    <a:solidFill>
                      <a:schemeClr val="bg1"/>
                    </a:solidFill>
                    <a:effectLst/>
                    <a:uLnTx/>
                    <a:uFillTx/>
                    <a:latin typeface="+mj-ea"/>
                    <a:ea typeface="+mj-ea"/>
                  </a:rPr>
                  <a:t>公务员</a:t>
                </a:r>
                <a:r>
                  <a:rPr kumimoji="1" lang="en-US" altLang="zh-CN" sz="1600" b="0" i="0" u="none" strike="noStrike" kern="0" cap="none" spc="0" normalizeH="0" baseline="0" noProof="0" dirty="0">
                    <a:ln>
                      <a:noFill/>
                    </a:ln>
                    <a:solidFill>
                      <a:schemeClr val="bg1"/>
                    </a:solidFill>
                    <a:effectLst/>
                    <a:uLnTx/>
                    <a:uFillTx/>
                    <a:latin typeface="+mj-ea"/>
                    <a:ea typeface="+mj-ea"/>
                  </a:rPr>
                  <a:t>, 8</a:t>
                </a:r>
                <a:r>
                  <a:rPr kumimoji="1" lang="zh-CN" altLang="en-US" sz="1600" b="0" i="0" u="none" strike="noStrike" kern="0" cap="none" spc="0" normalizeH="0" baseline="0" noProof="0" dirty="0">
                    <a:ln>
                      <a:noFill/>
                    </a:ln>
                    <a:solidFill>
                      <a:schemeClr val="bg1"/>
                    </a:solidFill>
                    <a:effectLst/>
                    <a:uLnTx/>
                    <a:uFillTx/>
                    <a:latin typeface="+mj-ea"/>
                    <a:ea typeface="+mj-ea"/>
                  </a:rPr>
                  <a:t>万</a:t>
                </a:r>
                <a:r>
                  <a:rPr kumimoji="1" lang="en-US" altLang="zh-CN" sz="1600" b="0" i="0" u="none" strike="noStrike" kern="0" cap="none" spc="0" normalizeH="0" baseline="0" noProof="0" dirty="0">
                    <a:ln>
                      <a:noFill/>
                    </a:ln>
                    <a:solidFill>
                      <a:schemeClr val="bg1"/>
                    </a:solidFill>
                    <a:effectLst/>
                    <a:uLnTx/>
                    <a:uFillTx/>
                    <a:latin typeface="+mj-ea"/>
                    <a:ea typeface="+mj-ea"/>
                  </a:rPr>
                  <a:t>, …,  ?)</a:t>
                </a:r>
              </a:p>
            </p:txBody>
          </p:sp>
          <p:sp>
            <p:nvSpPr>
              <p:cNvPr id="30" name="Line 29"/>
              <p:cNvSpPr>
                <a:spLocks noChangeShapeType="1"/>
              </p:cNvSpPr>
              <p:nvPr/>
            </p:nvSpPr>
            <p:spPr bwMode="auto">
              <a:xfrm flipH="1">
                <a:off x="4275" y="3334"/>
                <a:ext cx="306"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31" name="Line 30"/>
              <p:cNvSpPr>
                <a:spLocks noChangeShapeType="1"/>
              </p:cNvSpPr>
              <p:nvPr/>
            </p:nvSpPr>
            <p:spPr bwMode="auto">
              <a:xfrm>
                <a:off x="5362" y="3334"/>
                <a:ext cx="297" cy="14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grpSp>
        <p:sp>
          <p:nvSpPr>
            <p:cNvPr id="26" name="Line 31"/>
            <p:cNvSpPr>
              <a:spLocks noChangeShapeType="1"/>
            </p:cNvSpPr>
            <p:nvPr/>
          </p:nvSpPr>
          <p:spPr bwMode="auto">
            <a:xfrm>
              <a:off x="4416" y="3771"/>
              <a:ext cx="322" cy="330"/>
            </a:xfrm>
            <a:prstGeom prst="line">
              <a:avLst/>
            </a:prstGeom>
            <a:noFill/>
            <a:ln w="254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ndParaRPr>
            </a:p>
          </p:txBody>
        </p:sp>
        <p:sp>
          <p:nvSpPr>
            <p:cNvPr id="27" name="Text Box 32"/>
            <p:cNvSpPr txBox="1">
              <a:spLocks noChangeArrowheads="1"/>
            </p:cNvSpPr>
            <p:nvPr/>
          </p:nvSpPr>
          <p:spPr bwMode="auto">
            <a:xfrm>
              <a:off x="4738" y="3920"/>
              <a:ext cx="648" cy="368"/>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1600" b="1" i="0" u="none" strike="noStrike" kern="0" cap="none" spc="0" normalizeH="0" baseline="0" noProof="0" dirty="0">
                  <a:ln>
                    <a:noFill/>
                  </a:ln>
                  <a:solidFill>
                    <a:schemeClr val="tx2"/>
                  </a:solidFill>
                  <a:effectLst/>
                  <a:uLnTx/>
                  <a:uFillTx/>
                  <a:latin typeface="幼圆" pitchFamily="49" charset="-122"/>
                  <a:ea typeface="幼圆" pitchFamily="49" charset="-122"/>
                </a:rPr>
                <a:t>类别标记未知</a:t>
              </a:r>
              <a:endParaRPr kumimoji="0" lang="en-US" altLang="zh-CN" sz="1600" b="1" i="0" u="none" strike="noStrike" kern="0" cap="none" spc="0" normalizeH="0" baseline="0" noProof="0" dirty="0">
                <a:ln>
                  <a:noFill/>
                </a:ln>
                <a:solidFill>
                  <a:schemeClr val="tx2"/>
                </a:solidFill>
                <a:effectLst/>
                <a:uLnTx/>
                <a:uFillTx/>
                <a:latin typeface="幼圆" pitchFamily="49" charset="-122"/>
                <a:ea typeface="幼圆" pitchFamily="49" charset="-122"/>
              </a:endParaRPr>
            </a:p>
          </p:txBody>
        </p:sp>
      </p:grpSp>
      <p:sp>
        <p:nvSpPr>
          <p:cNvPr id="34" name="AutoShape 33"/>
          <p:cNvSpPr>
            <a:spLocks/>
          </p:cNvSpPr>
          <p:nvPr/>
        </p:nvSpPr>
        <p:spPr bwMode="auto">
          <a:xfrm>
            <a:off x="5076824" y="1421433"/>
            <a:ext cx="3951266" cy="401637"/>
          </a:xfrm>
          <a:prstGeom prst="borderCallout1">
            <a:avLst>
              <a:gd name="adj1" fmla="val 46245"/>
              <a:gd name="adj2" fmla="val -2861"/>
              <a:gd name="adj3" fmla="val 294356"/>
              <a:gd name="adj4" fmla="val -14490"/>
            </a:avLst>
          </a:prstGeom>
          <a:ln>
            <a:headEnd/>
            <a:tailEnd/>
          </a:ln>
        </p:spPr>
        <p:style>
          <a:lnRef idx="0">
            <a:schemeClr val="accent3"/>
          </a:lnRef>
          <a:fillRef idx="3">
            <a:schemeClr val="accent3"/>
          </a:fillRef>
          <a:effectRef idx="3">
            <a:schemeClr val="accent3"/>
          </a:effectRef>
          <a:fontRef idx="minor">
            <a:schemeClr val="lt1"/>
          </a:fontRef>
        </p:style>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chemeClr val="bg1"/>
                </a:solidFill>
                <a:effectLst/>
                <a:uLnTx/>
                <a:uFillTx/>
                <a:latin typeface="Palatino Linotype" pitchFamily="18" charset="0"/>
                <a:ea typeface="幼圆" pitchFamily="49" charset="-122"/>
              </a:rPr>
              <a:t>使用学习算法</a:t>
            </a:r>
            <a:r>
              <a:rPr kumimoji="0" lang="zh-CN" altLang="en-US" sz="1800" b="0"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r>
              <a:rPr kumimoji="0" lang="en-US" altLang="zh-CN" sz="1800" b="0" i="1"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learning algorithm</a:t>
            </a:r>
            <a:r>
              <a:rPr kumimoji="0" lang="zh-CN" altLang="en-US" sz="1800" b="0" i="0" u="none" strike="noStrike" kern="0" cap="none" spc="0" normalizeH="0" baseline="0" noProof="0" dirty="0">
                <a:ln>
                  <a:noFill/>
                </a:ln>
                <a:solidFill>
                  <a:schemeClr val="bg1"/>
                </a:solidFill>
                <a:effectLst/>
                <a:uLnTx/>
                <a:uFillTx/>
                <a:latin typeface="Verdana" panose="020B0604030504040204" pitchFamily="34" charset="0"/>
                <a:ea typeface="幼圆" pitchFamily="49" charset="-122"/>
                <a:cs typeface="Verdana" panose="020B0604030504040204" pitchFamily="34" charset="0"/>
              </a:rPr>
              <a:t>）</a:t>
            </a:r>
            <a:endParaRPr kumimoji="0" lang="en-US" altLang="zh-CN" sz="1800" b="0" i="0" u="none" strike="noStrike" kern="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409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750"/>
                                        <p:tgtEl>
                                          <p:spTgt spid="20"/>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4" fill="hold" grpId="0" nodeType="afterEffect">
                                  <p:stCondLst>
                                    <p:cond delay="50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1" fill="hold" grpId="0" nodeType="afterEffect">
                                  <p:stCondLst>
                                    <p:cond delay="5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par>
                          <p:cTn id="29" fill="hold">
                            <p:stCondLst>
                              <p:cond delay="2500"/>
                            </p:stCondLst>
                            <p:childTnLst>
                              <p:par>
                                <p:cTn id="30" presetID="22" presetClass="entr" presetSubtype="8"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47824" y="945595"/>
            <a:ext cx="8616950" cy="5918668"/>
          </a:xfrm>
        </p:spPr>
        <p:txBody>
          <a:bodyPr>
            <a:noAutofit/>
          </a:bodyPr>
          <a:lstStyle/>
          <a:p>
            <a:pPr>
              <a:lnSpc>
                <a:spcPct val="150000"/>
              </a:lnSpc>
            </a:pPr>
            <a:r>
              <a:rPr lang="zh-CN" altLang="en-US" sz="2400" dirty="0">
                <a:solidFill>
                  <a:schemeClr val="bg1">
                    <a:lumMod val="85000"/>
                  </a:schemeClr>
                </a:solidFill>
              </a:rPr>
              <a:t>引言</a:t>
            </a:r>
            <a:endParaRPr lang="en-US" altLang="zh-CN" sz="2400" dirty="0">
              <a:solidFill>
                <a:schemeClr val="bg1">
                  <a:lumMod val="85000"/>
                </a:schemeClr>
              </a:solidFill>
            </a:endParaRPr>
          </a:p>
          <a:p>
            <a:pPr>
              <a:lnSpc>
                <a:spcPct val="150000"/>
              </a:lnSpc>
            </a:pPr>
            <a:r>
              <a:rPr lang="zh-CN" altLang="en-US" sz="2400" b="1" dirty="0"/>
              <a:t>基本术语</a:t>
            </a:r>
            <a:endParaRPr lang="en-US" altLang="zh-CN" sz="2400" b="1" dirty="0">
              <a:solidFill>
                <a:schemeClr val="bg1">
                  <a:lumMod val="85000"/>
                </a:schemeClr>
              </a:solidFill>
            </a:endParaRPr>
          </a:p>
          <a:p>
            <a:pPr>
              <a:lnSpc>
                <a:spcPct val="150000"/>
              </a:lnSpc>
            </a:pPr>
            <a:r>
              <a:rPr lang="zh-CN" altLang="en-US" sz="2400" dirty="0">
                <a:solidFill>
                  <a:schemeClr val="bg1">
                    <a:lumMod val="85000"/>
                  </a:schemeClr>
                </a:solidFill>
              </a:rPr>
              <a:t>假设空间</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归纳偏好</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发展历程</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应用现状</a:t>
            </a: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204547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基本术语</a:t>
            </a:r>
            <a:r>
              <a:rPr lang="en-US" altLang="zh-CN" dirty="0"/>
              <a:t>-</a:t>
            </a:r>
            <a:r>
              <a:rPr lang="zh-CN" altLang="en-US" dirty="0"/>
              <a:t>数据</a:t>
            </a:r>
          </a:p>
        </p:txBody>
      </p:sp>
      <p:grpSp>
        <p:nvGrpSpPr>
          <p:cNvPr id="14" name="组合 13"/>
          <p:cNvGrpSpPr/>
          <p:nvPr/>
        </p:nvGrpSpPr>
        <p:grpSpPr>
          <a:xfrm>
            <a:off x="1978592" y="2010259"/>
            <a:ext cx="6799648" cy="3311541"/>
            <a:chOff x="2303748" y="2498116"/>
            <a:chExt cx="4513921" cy="1861768"/>
          </a:xfrm>
        </p:grpSpPr>
        <p:pic>
          <p:nvPicPr>
            <p:cNvPr id="12" name="Picture 2" descr="D:\老板的书\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8" y="2498116"/>
              <a:ext cx="45139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ylar\Deskto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363" y="4014779"/>
              <a:ext cx="4509131" cy="3451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5" name="直接箭头连接符 14"/>
          <p:cNvCxnSpPr>
            <a:cxnSpLocks/>
          </p:cNvCxnSpPr>
          <p:nvPr/>
        </p:nvCxnSpPr>
        <p:spPr bwMode="auto">
          <a:xfrm>
            <a:off x="1667339" y="3181783"/>
            <a:ext cx="399205" cy="0"/>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18" name="TextBox 18"/>
          <p:cNvSpPr txBox="1"/>
          <p:nvPr/>
        </p:nvSpPr>
        <p:spPr>
          <a:xfrm>
            <a:off x="625440" y="2983170"/>
            <a:ext cx="1051898" cy="4001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accent4"/>
                </a:solidFill>
                <a:effectLst/>
                <a:uLnTx/>
                <a:uFillTx/>
                <a:latin typeface="Verdana" pitchFamily="34" charset="0"/>
                <a:cs typeface="Verdana" pitchFamily="34" charset="0"/>
              </a:rPr>
              <a:t>训练集</a:t>
            </a:r>
          </a:p>
        </p:txBody>
      </p:sp>
      <p:sp>
        <p:nvSpPr>
          <p:cNvPr id="21" name="TextBox 18"/>
          <p:cNvSpPr txBox="1"/>
          <p:nvPr/>
        </p:nvSpPr>
        <p:spPr>
          <a:xfrm>
            <a:off x="615441" y="4743472"/>
            <a:ext cx="1051898" cy="4001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accent4"/>
                </a:solidFill>
                <a:effectLst/>
                <a:uLnTx/>
                <a:uFillTx/>
                <a:latin typeface="Verdana" pitchFamily="34" charset="0"/>
                <a:cs typeface="Verdana" pitchFamily="34" charset="0"/>
              </a:rPr>
              <a:t>测试集</a:t>
            </a:r>
          </a:p>
        </p:txBody>
      </p:sp>
      <p:cxnSp>
        <p:nvCxnSpPr>
          <p:cNvPr id="22" name="直接箭头连接符 21"/>
          <p:cNvCxnSpPr>
            <a:cxnSpLocks/>
          </p:cNvCxnSpPr>
          <p:nvPr/>
        </p:nvCxnSpPr>
        <p:spPr bwMode="auto">
          <a:xfrm>
            <a:off x="4897920" y="1736255"/>
            <a:ext cx="0" cy="238047"/>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4" name="TextBox 18"/>
          <p:cNvSpPr txBox="1"/>
          <p:nvPr/>
        </p:nvSpPr>
        <p:spPr>
          <a:xfrm>
            <a:off x="4572000" y="1336145"/>
            <a:ext cx="901481" cy="4001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chemeClr val="accent4"/>
                </a:solidFill>
                <a:effectLst/>
                <a:uLnTx/>
                <a:uFillTx/>
                <a:latin typeface="Verdana" pitchFamily="34" charset="0"/>
                <a:cs typeface="Verdana" pitchFamily="34" charset="0"/>
              </a:rPr>
              <a:t>特征</a:t>
            </a:r>
          </a:p>
        </p:txBody>
      </p:sp>
      <p:cxnSp>
        <p:nvCxnSpPr>
          <p:cNvPr id="26" name="直接箭头连接符 25"/>
          <p:cNvCxnSpPr>
            <a:cxnSpLocks/>
          </p:cNvCxnSpPr>
          <p:nvPr/>
        </p:nvCxnSpPr>
        <p:spPr bwMode="auto">
          <a:xfrm>
            <a:off x="8022230" y="1668719"/>
            <a:ext cx="0" cy="266855"/>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
        <p:nvSpPr>
          <p:cNvPr id="27" name="TextBox 18"/>
          <p:cNvSpPr txBox="1"/>
          <p:nvPr/>
        </p:nvSpPr>
        <p:spPr>
          <a:xfrm>
            <a:off x="7696309" y="1306381"/>
            <a:ext cx="901481" cy="400110"/>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2000" kern="0" dirty="0">
                <a:solidFill>
                  <a:schemeClr val="accent4"/>
                </a:solidFill>
                <a:latin typeface="Verdana" pitchFamily="34" charset="0"/>
                <a:cs typeface="Verdana" pitchFamily="34" charset="0"/>
              </a:rPr>
              <a:t>标记</a:t>
            </a:r>
            <a:endParaRPr kumimoji="0" lang="zh-CN" altLang="en-US" sz="2000" b="0" i="0" u="none" strike="noStrike" kern="0" cap="none" spc="0" normalizeH="0" baseline="0" noProof="0" dirty="0">
              <a:ln>
                <a:noFill/>
              </a:ln>
              <a:solidFill>
                <a:schemeClr val="accent4"/>
              </a:solidFill>
              <a:effectLst/>
              <a:uLnTx/>
              <a:uFillTx/>
              <a:latin typeface="Verdana" pitchFamily="34" charset="0"/>
              <a:cs typeface="Verdana" pitchFamily="34" charset="0"/>
            </a:endParaRPr>
          </a:p>
        </p:txBody>
      </p:sp>
      <p:cxnSp>
        <p:nvCxnSpPr>
          <p:cNvPr id="25" name="直接箭头连接符 24">
            <a:extLst>
              <a:ext uri="{FF2B5EF4-FFF2-40B4-BE49-F238E27FC236}">
                <a16:creationId xmlns:a16="http://schemas.microsoft.com/office/drawing/2014/main" id="{0CAFC210-0161-41AE-BAA2-F2EC24E7B5B0}"/>
              </a:ext>
            </a:extLst>
          </p:cNvPr>
          <p:cNvCxnSpPr>
            <a:cxnSpLocks/>
          </p:cNvCxnSpPr>
          <p:nvPr/>
        </p:nvCxnSpPr>
        <p:spPr bwMode="auto">
          <a:xfrm>
            <a:off x="1673435" y="4943527"/>
            <a:ext cx="399205" cy="0"/>
          </a:xfrm>
          <a:prstGeom prst="straightConnector1">
            <a:avLst/>
          </a:prstGeom>
          <a:noFill/>
          <a:ln w="9525" cap="flat" cmpd="sng" algn="ctr">
            <a:solidFill>
              <a:srgbClr val="800000">
                <a:lumMod val="40000"/>
                <a:lumOff val="60000"/>
              </a:srgbClr>
            </a:solidFill>
            <a:prstDash val="solid"/>
            <a:headEnd type="none" w="med" len="med"/>
            <a:tailEnd type="arrow"/>
          </a:ln>
          <a:effectLst/>
        </p:spPr>
      </p:cxnSp>
    </p:spTree>
    <p:extLst>
      <p:ext uri="{BB962C8B-B14F-4D97-AF65-F5344CB8AC3E}">
        <p14:creationId xmlns:p14="http://schemas.microsoft.com/office/powerpoint/2010/main" val="25325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4" grpId="0"/>
      <p:bldP spid="27" grpId="0"/>
    </p:bld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3297</TotalTime>
  <Words>2318</Words>
  <Application>Microsoft Office PowerPoint</Application>
  <PresentationFormat>全屏显示(4:3)</PresentationFormat>
  <Paragraphs>270</Paragraphs>
  <Slides>40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2" baseType="lpstr">
      <vt:lpstr>等线</vt:lpstr>
      <vt:lpstr>幼圆</vt:lpstr>
      <vt:lpstr>Arial</vt:lpstr>
      <vt:lpstr>Cambria Math</vt:lpstr>
      <vt:lpstr>Palatino Linotype</vt:lpstr>
      <vt:lpstr>Times New Roman</vt:lpstr>
      <vt:lpstr>Verdana</vt:lpstr>
      <vt:lpstr>Wingdings</vt:lpstr>
      <vt:lpstr>Wingdings 2</vt:lpstr>
      <vt:lpstr>机器学习v2.1rgb</vt:lpstr>
      <vt:lpstr>工作表</vt:lpstr>
      <vt:lpstr>Equation</vt:lpstr>
      <vt:lpstr>PowerPoint 演示文稿</vt:lpstr>
      <vt:lpstr>第一章：绪论</vt:lpstr>
      <vt:lpstr>大纲</vt:lpstr>
      <vt:lpstr>机器学习</vt:lpstr>
      <vt:lpstr>机器学习</vt:lpstr>
      <vt:lpstr>机器学习与数据挖掘</vt:lpstr>
      <vt:lpstr>典型的机器学习过程</vt:lpstr>
      <vt:lpstr>大纲</vt:lpstr>
      <vt:lpstr>基本术语-数据</vt:lpstr>
      <vt:lpstr>基本术语-任务</vt:lpstr>
      <vt:lpstr>基本术语-任务</vt:lpstr>
      <vt:lpstr>基本术语-泛化能力</vt:lpstr>
      <vt:lpstr>大纲</vt:lpstr>
      <vt:lpstr>假设空间</vt:lpstr>
      <vt:lpstr>假设空间</vt:lpstr>
      <vt:lpstr>假设空间</vt:lpstr>
      <vt:lpstr>假设空间</vt:lpstr>
      <vt:lpstr>假设空间</vt:lpstr>
      <vt:lpstr>假设空间</vt:lpstr>
      <vt:lpstr>版本空间</vt:lpstr>
      <vt:lpstr>版本空间</vt:lpstr>
      <vt:lpstr>版本空间</vt:lpstr>
      <vt:lpstr>大纲</vt:lpstr>
      <vt:lpstr>归纳偏好</vt:lpstr>
      <vt:lpstr>归纳偏好</vt:lpstr>
      <vt:lpstr>归纳偏好</vt:lpstr>
      <vt:lpstr>NoFreeLunch</vt:lpstr>
      <vt:lpstr>NoFreeLunch</vt:lpstr>
      <vt:lpstr>大纲</vt:lpstr>
      <vt:lpstr>发展历程</vt:lpstr>
      <vt:lpstr>发展历程</vt:lpstr>
      <vt:lpstr>发展历程</vt:lpstr>
      <vt:lpstr>大纲</vt:lpstr>
      <vt:lpstr>应用现状</vt:lpstr>
      <vt:lpstr>应用现状</vt:lpstr>
      <vt:lpstr>大纲</vt:lpstr>
      <vt:lpstr>阅读材料</vt:lpstr>
      <vt:lpstr>阅读材料</vt:lpstr>
      <vt:lpstr>课后习题</vt:lpstr>
      <vt:lpstr>课后习题</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机器学习-第一章</dc:title>
  <dc:creator/>
  <cp:lastModifiedBy>zili zh</cp:lastModifiedBy>
  <cp:revision>126</cp:revision>
  <dcterms:created xsi:type="dcterms:W3CDTF">2015-12-30T14:22:19Z</dcterms:created>
  <dcterms:modified xsi:type="dcterms:W3CDTF">2019-09-28T14:49:56Z</dcterms:modified>
</cp:coreProperties>
</file>