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67"/>
  </p:notesMasterIdLst>
  <p:sldIdLst>
    <p:sldId id="257" r:id="rId2"/>
    <p:sldId id="424" r:id="rId3"/>
    <p:sldId id="277" r:id="rId4"/>
    <p:sldId id="363" r:id="rId5"/>
    <p:sldId id="362" r:id="rId6"/>
    <p:sldId id="364" r:id="rId7"/>
    <p:sldId id="279" r:id="rId8"/>
    <p:sldId id="365" r:id="rId9"/>
    <p:sldId id="366" r:id="rId10"/>
    <p:sldId id="368" r:id="rId11"/>
    <p:sldId id="367" r:id="rId12"/>
    <p:sldId id="369" r:id="rId13"/>
    <p:sldId id="370" r:id="rId14"/>
    <p:sldId id="371" r:id="rId15"/>
    <p:sldId id="372" r:id="rId16"/>
    <p:sldId id="373" r:id="rId17"/>
    <p:sldId id="374" r:id="rId18"/>
    <p:sldId id="375" r:id="rId19"/>
    <p:sldId id="388" r:id="rId20"/>
    <p:sldId id="376" r:id="rId21"/>
    <p:sldId id="378" r:id="rId22"/>
    <p:sldId id="380" r:id="rId23"/>
    <p:sldId id="377" r:id="rId24"/>
    <p:sldId id="379" r:id="rId25"/>
    <p:sldId id="382" r:id="rId26"/>
    <p:sldId id="383" r:id="rId27"/>
    <p:sldId id="384" r:id="rId28"/>
    <p:sldId id="385" r:id="rId29"/>
    <p:sldId id="386" r:id="rId30"/>
    <p:sldId id="381" r:id="rId31"/>
    <p:sldId id="389" r:id="rId32"/>
    <p:sldId id="390" r:id="rId33"/>
    <p:sldId id="401" r:id="rId34"/>
    <p:sldId id="394" r:id="rId35"/>
    <p:sldId id="392" r:id="rId36"/>
    <p:sldId id="393" r:id="rId37"/>
    <p:sldId id="391" r:id="rId38"/>
    <p:sldId id="395" r:id="rId39"/>
    <p:sldId id="396" r:id="rId40"/>
    <p:sldId id="415" r:id="rId41"/>
    <p:sldId id="397" r:id="rId42"/>
    <p:sldId id="400" r:id="rId43"/>
    <p:sldId id="398" r:id="rId44"/>
    <p:sldId id="399" r:id="rId45"/>
    <p:sldId id="406" r:id="rId46"/>
    <p:sldId id="402" r:id="rId47"/>
    <p:sldId id="403" r:id="rId48"/>
    <p:sldId id="405" r:id="rId49"/>
    <p:sldId id="404" r:id="rId50"/>
    <p:sldId id="408" r:id="rId51"/>
    <p:sldId id="407" r:id="rId52"/>
    <p:sldId id="409" r:id="rId53"/>
    <p:sldId id="410" r:id="rId54"/>
    <p:sldId id="412" r:id="rId55"/>
    <p:sldId id="411" r:id="rId56"/>
    <p:sldId id="414" r:id="rId57"/>
    <p:sldId id="413" r:id="rId58"/>
    <p:sldId id="418" r:id="rId59"/>
    <p:sldId id="416" r:id="rId60"/>
    <p:sldId id="417" r:id="rId61"/>
    <p:sldId id="421" r:id="rId62"/>
    <p:sldId id="419" r:id="rId63"/>
    <p:sldId id="420" r:id="rId64"/>
    <p:sldId id="422" r:id="rId65"/>
    <p:sldId id="423" r:id="rId6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23A91"/>
    <a:srgbClr val="013990"/>
    <a:srgbClr val="E5E17D"/>
    <a:srgbClr val="E5E17E"/>
    <a:srgbClr val="C30D23"/>
    <a:srgbClr val="CC0000"/>
    <a:srgbClr val="2361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03" autoAdjust="0"/>
    <p:restoredTop sz="94300" autoAdjust="0"/>
  </p:normalViewPr>
  <p:slideViewPr>
    <p:cSldViewPr snapToGrid="0">
      <p:cViewPr varScale="1">
        <p:scale>
          <a:sx n="65" d="100"/>
          <a:sy n="65" d="100"/>
        </p:scale>
        <p:origin x="96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A06758-624D-41B2-A856-78B874F6B316}" type="datetimeFigureOut">
              <a:rPr lang="zh-CN" altLang="en-US" smtClean="0"/>
              <a:t>2019/2/18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1328AF-4235-48BD-88D1-CADB07042544}" type="slidenum">
              <a:rPr lang="zh-CN" altLang="en-US" smtClean="0"/>
              <a:t>‹#›</a:t>
            </a:fld>
            <a:endParaRPr lang="zh-CN" altLang="en-US"/>
          </a:p>
        </p:txBody>
      </p:sp>
    </p:spTree>
    <p:extLst>
      <p:ext uri="{BB962C8B-B14F-4D97-AF65-F5344CB8AC3E}">
        <p14:creationId xmlns:p14="http://schemas.microsoft.com/office/powerpoint/2010/main" val="2081669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8643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6700" y="1171237"/>
            <a:ext cx="396240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171237"/>
            <a:ext cx="426085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Title 1"/>
          <p:cNvSpPr>
            <a:spLocks noGrp="1"/>
          </p:cNvSpPr>
          <p:nvPr>
            <p:ph type="title"/>
          </p:nvPr>
        </p:nvSpPr>
        <p:spPr>
          <a:xfrm>
            <a:off x="260350" y="603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4257623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112791"/>
            <a:ext cx="400685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60350" y="1724773"/>
            <a:ext cx="400685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572000" y="1112791"/>
            <a:ext cx="430530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572000" y="1724773"/>
            <a:ext cx="430530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970336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6"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9265620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698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章节名">
    <p:spTree>
      <p:nvGrpSpPr>
        <p:cNvPr id="1" name=""/>
        <p:cNvGrpSpPr/>
        <p:nvPr/>
      </p:nvGrpSpPr>
      <p:grpSpPr>
        <a:xfrm>
          <a:off x="0" y="0"/>
          <a:ext cx="0" cy="0"/>
          <a:chOff x="0" y="0"/>
          <a:chExt cx="0" cy="0"/>
        </a:xfrm>
      </p:grpSpPr>
      <p:sp>
        <p:nvSpPr>
          <p:cNvPr id="2" name="标题 1"/>
          <p:cNvSpPr>
            <a:spLocks noGrp="1"/>
          </p:cNvSpPr>
          <p:nvPr>
            <p:ph type="title"/>
          </p:nvPr>
        </p:nvSpPr>
        <p:spPr>
          <a:xfrm>
            <a:off x="628650" y="2841626"/>
            <a:ext cx="7886700" cy="1325563"/>
          </a:xfrm>
          <a:prstGeom prst="rect">
            <a:avLst/>
          </a:prstGeom>
        </p:spPr>
        <p:txBody>
          <a:bodyPr>
            <a:noAutofit/>
          </a:bodyPr>
          <a:lstStyle>
            <a:lvl1pPr algn="ctr">
              <a:defRPr sz="6000" baseline="0">
                <a:solidFill>
                  <a:schemeClr val="tx2"/>
                </a:solidFill>
                <a:latin typeface="Verdana" panose="020B0604030504040204" pitchFamily="34" charset="0"/>
                <a:ea typeface="幼圆" panose="02010509060101010101" pitchFamily="49" charset="-122"/>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2149309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60350" y="42864"/>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260350" y="1158536"/>
            <a:ext cx="8616950" cy="4930775"/>
          </a:xfrm>
        </p:spPr>
        <p:txBody>
          <a:bodyPr tIns="46800"/>
          <a:lstStyle>
            <a:lvl1pPr marL="228600" indent="-360000" algn="l">
              <a:buClr>
                <a:schemeClr val="accent1"/>
              </a:buClr>
              <a:buSzPct val="100000"/>
              <a:buFont typeface="Wingdings" panose="05000000000000000000" pitchFamily="2" charset="2"/>
              <a:buChar char="p"/>
              <a:defRPr lang="zh-CN" altLang="en-US" sz="2800" dirty="0" smtClean="0">
                <a:latin typeface="微软雅黑" panose="020B0503020204020204" pitchFamily="34" charset="-122"/>
                <a:ea typeface="微软雅黑" panose="020B0503020204020204" pitchFamily="34" charset="-122"/>
              </a:defRPr>
            </a:lvl1pPr>
            <a:lvl2pPr marL="685800" indent="-360000">
              <a:lnSpc>
                <a:spcPct val="100000"/>
              </a:lnSpc>
              <a:buClr>
                <a:schemeClr val="accent1"/>
              </a:buClr>
              <a:buFont typeface="Wingdings" panose="05000000000000000000" pitchFamily="2" charset="2"/>
              <a:buChar char="l"/>
              <a:defRPr sz="2400" baseline="0">
                <a:latin typeface="微软雅黑" panose="020B0503020204020204" pitchFamily="34" charset="-122"/>
                <a:ea typeface="微软雅黑" panose="020B0503020204020204" pitchFamily="34" charset="-122"/>
              </a:defRPr>
            </a:lvl2pPr>
            <a:lvl3pPr marL="1143000" indent="-360000">
              <a:lnSpc>
                <a:spcPct val="100000"/>
              </a:lnSpc>
              <a:buClr>
                <a:schemeClr val="accent1"/>
              </a:buClr>
              <a:buFont typeface="Wingdings" panose="05000000000000000000" pitchFamily="2" charset="2"/>
              <a:buChar char="l"/>
              <a:defRPr sz="1800" baseline="0">
                <a:latin typeface="微软雅黑" panose="020B0503020204020204" pitchFamily="34" charset="-122"/>
                <a:ea typeface="微软雅黑" panose="020B0503020204020204" pitchFamily="34" charset="-122"/>
              </a:defRPr>
            </a:lvl3pPr>
            <a:lvl4pPr marL="1600200" indent="-360000">
              <a:lnSpc>
                <a:spcPct val="100000"/>
              </a:lnSpc>
              <a:buClr>
                <a:schemeClr val="accent1"/>
              </a:buClr>
              <a:buFont typeface="Wingdings" panose="05000000000000000000" pitchFamily="2" charset="2"/>
              <a:buChar char="l"/>
              <a:defRPr sz="1600" baseline="0">
                <a:latin typeface="微软雅黑" panose="020B0503020204020204" pitchFamily="34" charset="-122"/>
                <a:ea typeface="微软雅黑" panose="020B0503020204020204" pitchFamily="34" charset="-122"/>
              </a:defRPr>
            </a:lvl4pPr>
            <a:lvl5pPr marL="2057400" indent="-360000">
              <a:lnSpc>
                <a:spcPct val="100000"/>
              </a:lnSpc>
              <a:buClr>
                <a:schemeClr val="accent1"/>
              </a:buClr>
              <a:buFont typeface="Wingdings" panose="05000000000000000000" pitchFamily="2" charset="2"/>
              <a:buChar char="l"/>
              <a:defRPr sz="1600" baseline="0">
                <a:latin typeface="微软雅黑" panose="020B0503020204020204" pitchFamily="34" charset="-122"/>
                <a:ea typeface="微软雅黑" panose="020B0503020204020204" pitchFamily="34" charset="-122"/>
              </a:defRPr>
            </a:lvl5pPr>
            <a:lvl6pPr marL="2286000" indent="0">
              <a:buClr>
                <a:schemeClr val="tx2"/>
              </a:buClr>
              <a:buFont typeface="Arial" panose="020B0604020202020204" pitchFamily="34" charset="0"/>
              <a:buNone/>
              <a:defRPr/>
            </a:lvl6pPr>
            <a:lvl7pPr marL="2743200" indent="0">
              <a:buNone/>
              <a:defRPr/>
            </a:lvl7pPr>
            <a:lvl8pPr marL="3200400" indent="0">
              <a:buNone/>
              <a:defRPr/>
            </a:lvl8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Tree>
    <p:extLst>
      <p:ext uri="{BB962C8B-B14F-4D97-AF65-F5344CB8AC3E}">
        <p14:creationId xmlns:p14="http://schemas.microsoft.com/office/powerpoint/2010/main" val="3496495537"/>
      </p:ext>
    </p:extLst>
  </p:cSld>
  <p:clrMapOvr>
    <a:masterClrMapping/>
  </p:clrMapOvr>
  <p:extLst mod="1">
    <p:ext uri="{DCECCB84-F9BA-43D5-87BE-67443E8EF086}">
      <p15:sldGuideLst xmlns:p15="http://schemas.microsoft.com/office/powerpoint/2012/main">
        <p15:guide id="1"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260350" y="50800"/>
            <a:ext cx="7194550" cy="787400"/>
          </a:xfrm>
        </p:spPr>
        <p:txBody>
          <a:bodyPr/>
          <a:lstStyle>
            <a:lvl1pPr>
              <a:defRPr baseline="0"/>
            </a:lvl1pPr>
          </a:lstStyle>
          <a:p>
            <a:r>
              <a:rPr lang="zh-CN" altLang="en-US"/>
              <a:t>单击此处编辑母版标题样式</a:t>
            </a:r>
            <a:endParaRPr lang="zh-CN" altLang="en-US" dirty="0"/>
          </a:p>
        </p:txBody>
      </p:sp>
      <p:sp>
        <p:nvSpPr>
          <p:cNvPr id="7" name="文本占位符 6"/>
          <p:cNvSpPr>
            <a:spLocks noGrp="1"/>
          </p:cNvSpPr>
          <p:nvPr>
            <p:ph type="body" sz="quarter" idx="13"/>
          </p:nvPr>
        </p:nvSpPr>
        <p:spPr>
          <a:xfrm>
            <a:off x="260350" y="1149013"/>
            <a:ext cx="8629650" cy="457200"/>
          </a:xfrm>
        </p:spPr>
        <p:txBody>
          <a:bodyPr>
            <a:normAutofit/>
          </a:bodyPr>
          <a:lstStyle>
            <a:lvl1pPr marL="0" indent="0">
              <a:buFont typeface="Arial" panose="020B0604020202020204" pitchFamily="34" charset="0"/>
              <a:buNone/>
              <a:defRPr sz="3000" baseline="0">
                <a:solidFill>
                  <a:schemeClr val="tx2"/>
                </a:solidFill>
                <a:latin typeface="Verdana" panose="020B0604030504040204" pitchFamily="34" charset="0"/>
                <a:ea typeface="微软雅黑" panose="020B0503020204020204" pitchFamily="34" charset="-122"/>
              </a:defRPr>
            </a:lvl1pPr>
            <a:lvl2pPr marL="457200" indent="0">
              <a:buNone/>
              <a:defRPr/>
            </a:lvl2pPr>
          </a:lstStyle>
          <a:p>
            <a:pPr lvl="0"/>
            <a:r>
              <a:rPr lang="zh-CN" altLang="en-US"/>
              <a:t>单击此处编辑母版文本样式</a:t>
            </a:r>
          </a:p>
        </p:txBody>
      </p:sp>
      <p:sp>
        <p:nvSpPr>
          <p:cNvPr id="9" name="内容占位符 8"/>
          <p:cNvSpPr>
            <a:spLocks noGrp="1"/>
          </p:cNvSpPr>
          <p:nvPr>
            <p:ph sz="quarter" idx="14"/>
          </p:nvPr>
        </p:nvSpPr>
        <p:spPr>
          <a:xfrm>
            <a:off x="260350" y="1720513"/>
            <a:ext cx="8629650" cy="4343400"/>
          </a:xfr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4155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6700" y="1171237"/>
            <a:ext cx="396240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171237"/>
            <a:ext cx="426085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Title 1"/>
          <p:cNvSpPr>
            <a:spLocks noGrp="1"/>
          </p:cNvSpPr>
          <p:nvPr>
            <p:ph type="title"/>
          </p:nvPr>
        </p:nvSpPr>
        <p:spPr>
          <a:xfrm>
            <a:off x="260350" y="60327"/>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7794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112791"/>
            <a:ext cx="400685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60350" y="1724773"/>
            <a:ext cx="400685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572000" y="1112791"/>
            <a:ext cx="430530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572000" y="1724773"/>
            <a:ext cx="430530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386085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Title 1"/>
          <p:cNvSpPr>
            <a:spLocks noGrp="1"/>
          </p:cNvSpPr>
          <p:nvPr>
            <p:ph type="title"/>
          </p:nvPr>
        </p:nvSpPr>
        <p:spPr>
          <a:xfrm>
            <a:off x="260350" y="73027"/>
            <a:ext cx="7886700" cy="777874"/>
          </a:xfrm>
          <a:prstGeom prst="rect">
            <a:avLst/>
          </a:prstGeom>
        </p:spPr>
        <p:txBody>
          <a:bodyPr>
            <a:normAutofit/>
          </a:bodyPr>
          <a:lstStyle>
            <a:lvl1pPr>
              <a:defRPr sz="3600" b="1" baseline="0">
                <a:solidFill>
                  <a:schemeClr val="accent1"/>
                </a:solidFill>
                <a:effectLst>
                  <a:outerShdw blurRad="38100" dist="38100" dir="2700000" algn="tl">
                    <a:srgbClr val="000000">
                      <a:alpha val="43137"/>
                    </a:srgbClr>
                  </a:outerShdw>
                </a:effectLst>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920658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4837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260350" y="50800"/>
            <a:ext cx="7194550" cy="787400"/>
          </a:xfrm>
        </p:spPr>
        <p:txBody>
          <a:bodyPr/>
          <a:lstStyle>
            <a:lvl1pPr>
              <a:defRPr baseline="0"/>
            </a:lvl1pPr>
          </a:lstStyle>
          <a:p>
            <a:r>
              <a:rPr lang="zh-CN" altLang="en-US"/>
              <a:t>单击此处编辑母版标题样式</a:t>
            </a:r>
            <a:endParaRPr lang="zh-CN" altLang="en-US" dirty="0"/>
          </a:p>
        </p:txBody>
      </p:sp>
      <p:sp>
        <p:nvSpPr>
          <p:cNvPr id="7" name="文本占位符 6"/>
          <p:cNvSpPr>
            <a:spLocks noGrp="1"/>
          </p:cNvSpPr>
          <p:nvPr>
            <p:ph type="body" sz="quarter" idx="13"/>
          </p:nvPr>
        </p:nvSpPr>
        <p:spPr>
          <a:xfrm>
            <a:off x="260350" y="1149013"/>
            <a:ext cx="8629650" cy="457200"/>
          </a:xfrm>
        </p:spPr>
        <p:txBody>
          <a:bodyPr>
            <a:normAutofit/>
          </a:bodyPr>
          <a:lstStyle>
            <a:lvl1pPr marL="0" indent="0">
              <a:buFont typeface="Arial" panose="020B0604020202020204" pitchFamily="34" charset="0"/>
              <a:buNone/>
              <a:defRPr sz="3000" baseline="0">
                <a:solidFill>
                  <a:schemeClr val="tx2"/>
                </a:solidFill>
                <a:latin typeface="Verdana" panose="020B0604030504040204" pitchFamily="34" charset="0"/>
                <a:ea typeface="微软雅黑" panose="020B0503020204020204" pitchFamily="34" charset="-122"/>
              </a:defRPr>
            </a:lvl1pPr>
            <a:lvl2pPr marL="457200" indent="0">
              <a:buNone/>
              <a:defRPr/>
            </a:lvl2pPr>
          </a:lstStyle>
          <a:p>
            <a:pPr lvl="0"/>
            <a:r>
              <a:rPr lang="zh-CN" altLang="en-US"/>
              <a:t>单击此处编辑母版文本样式</a:t>
            </a:r>
          </a:p>
        </p:txBody>
      </p:sp>
      <p:sp>
        <p:nvSpPr>
          <p:cNvPr id="9" name="内容占位符 8"/>
          <p:cNvSpPr>
            <a:spLocks noGrp="1"/>
          </p:cNvSpPr>
          <p:nvPr>
            <p:ph sz="quarter" idx="14"/>
          </p:nvPr>
        </p:nvSpPr>
        <p:spPr>
          <a:xfrm>
            <a:off x="260350" y="1720513"/>
            <a:ext cx="8629650" cy="4343400"/>
          </a:xfr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928793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050917"/>
            <a:ext cx="8629650" cy="507047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8" name="标题占位符 7"/>
          <p:cNvSpPr>
            <a:spLocks noGrp="1"/>
          </p:cNvSpPr>
          <p:nvPr>
            <p:ph type="title"/>
          </p:nvPr>
        </p:nvSpPr>
        <p:spPr>
          <a:xfrm>
            <a:off x="260350" y="50800"/>
            <a:ext cx="7194550" cy="787400"/>
          </a:xfrm>
          <a:prstGeom prst="rect">
            <a:avLst/>
          </a:prstGeom>
        </p:spPr>
        <p:txBody>
          <a:bodyPr vert="horz" lIns="91440" tIns="45720" rIns="91440" bIns="45720" rtlCol="0" anchor="ctr">
            <a:normAutofit/>
          </a:bodyPr>
          <a:lstStyle/>
          <a:p>
            <a:r>
              <a:rPr lang="zh-CN" altLang="en-US" dirty="0"/>
              <a:t>单击此处编辑母版标题样式</a:t>
            </a:r>
          </a:p>
        </p:txBody>
      </p:sp>
    </p:spTree>
    <p:extLst>
      <p:ext uri="{BB962C8B-B14F-4D97-AF65-F5344CB8AC3E}">
        <p14:creationId xmlns:p14="http://schemas.microsoft.com/office/powerpoint/2010/main" val="1706947704"/>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673" r:id="rId9"/>
    <p:sldLayoutId id="2147483664" r:id="rId10"/>
    <p:sldLayoutId id="2147483665" r:id="rId11"/>
    <p:sldLayoutId id="2147483666" r:id="rId12"/>
    <p:sldLayoutId id="2147483667" r:id="rId13"/>
  </p:sldLayoutIdLst>
  <p:txStyles>
    <p:titleStyle>
      <a:lvl1pPr algn="l" defTabSz="914400" rtl="0" eaLnBrk="1" latinLnBrk="0" hangingPunct="1">
        <a:lnSpc>
          <a:spcPct val="90000"/>
        </a:lnSpc>
        <a:spcBef>
          <a:spcPct val="0"/>
        </a:spcBef>
        <a:buNone/>
        <a:defRPr sz="3600" b="1" kern="1200" baseline="0">
          <a:solidFill>
            <a:schemeClr val="accent1"/>
          </a:solidFill>
          <a:effectLst>
            <a:outerShdw blurRad="38100" dist="38100" dir="2700000" algn="tl">
              <a:srgbClr val="000000">
                <a:alpha val="43137"/>
              </a:srgbClr>
            </a:outerShdw>
          </a:effectLst>
          <a:latin typeface="Verdana" panose="020B0604030504040204" pitchFamily="34" charset="0"/>
          <a:ea typeface="幼圆" panose="02010509060101010101" pitchFamily="49" charset="-122"/>
          <a:cs typeface="+mj-cs"/>
        </a:defRPr>
      </a:lvl1pPr>
    </p:titleStyle>
    <p:body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image" Target="../media/image14.jpeg"/><Relationship Id="rId5" Type="http://schemas.openxmlformats.org/officeDocument/2006/relationships/oleObject" Target="../embeddings/oleObject2.bin"/><Relationship Id="rId10" Type="http://schemas.openxmlformats.org/officeDocument/2006/relationships/image" Target="../media/image13.jpeg"/><Relationship Id="rId4" Type="http://schemas.openxmlformats.org/officeDocument/2006/relationships/image" Target="../media/image10.wmf"/><Relationship Id="rId9" Type="http://schemas.openxmlformats.org/officeDocument/2006/relationships/image" Target="../media/image12.jp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jpe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8.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60.png"/><Relationship Id="rId4" Type="http://schemas.openxmlformats.org/officeDocument/2006/relationships/image" Target="../media/image15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 Id="rId5" Type="http://schemas.openxmlformats.org/officeDocument/2006/relationships/image" Target="../media/image44.png"/><Relationship Id="rId4" Type="http://schemas.openxmlformats.org/officeDocument/2006/relationships/image" Target="../media/image4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 Id="rId5" Type="http://schemas.openxmlformats.org/officeDocument/2006/relationships/image" Target="../media/image44.png"/><Relationship Id="rId4" Type="http://schemas.openxmlformats.org/officeDocument/2006/relationships/image" Target="../media/image4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3.xml"/><Relationship Id="rId5" Type="http://schemas.openxmlformats.org/officeDocument/2006/relationships/image" Target="../media/image53.png"/><Relationship Id="rId4" Type="http://schemas.openxmlformats.org/officeDocument/2006/relationships/image" Target="../media/image5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49" y="1515746"/>
            <a:ext cx="7886700" cy="1325563"/>
          </a:xfrm>
        </p:spPr>
        <p:txBody>
          <a:bodyPr/>
          <a:lstStyle/>
          <a:p>
            <a:r>
              <a:rPr kumimoji="1" lang="zh-CN" altLang="en-US" dirty="0"/>
              <a:t>数字媒体算法设计</a:t>
            </a:r>
            <a:endParaRPr lang="zh-CN" altLang="en-US" dirty="0"/>
          </a:p>
        </p:txBody>
      </p:sp>
      <p:sp>
        <p:nvSpPr>
          <p:cNvPr id="3" name="文本框 2">
            <a:extLst>
              <a:ext uri="{FF2B5EF4-FFF2-40B4-BE49-F238E27FC236}">
                <a16:creationId xmlns:a16="http://schemas.microsoft.com/office/drawing/2014/main" id="{7CBF3B6E-C52B-40CE-9D1C-D31F9E4B98FD}"/>
              </a:ext>
            </a:extLst>
          </p:cNvPr>
          <p:cNvSpPr txBox="1"/>
          <p:nvPr/>
        </p:nvSpPr>
        <p:spPr>
          <a:xfrm>
            <a:off x="3599847" y="3572224"/>
            <a:ext cx="1944303" cy="76944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4400" dirty="0"/>
              <a:t>张自力</a:t>
            </a:r>
          </a:p>
        </p:txBody>
      </p:sp>
      <p:sp>
        <p:nvSpPr>
          <p:cNvPr id="4" name="文本框 3">
            <a:extLst>
              <a:ext uri="{FF2B5EF4-FFF2-40B4-BE49-F238E27FC236}">
                <a16:creationId xmlns:a16="http://schemas.microsoft.com/office/drawing/2014/main" id="{5AAB3BE9-DA77-4411-AF7E-5A8F896C755F}"/>
              </a:ext>
            </a:extLst>
          </p:cNvPr>
          <p:cNvSpPr txBox="1"/>
          <p:nvPr/>
        </p:nvSpPr>
        <p:spPr>
          <a:xfrm>
            <a:off x="0" y="0"/>
            <a:ext cx="9144000" cy="400110"/>
          </a:xfrm>
          <a:prstGeom prst="rect">
            <a:avLst/>
          </a:prstGeom>
          <a:noFill/>
        </p:spPr>
        <p:txBody>
          <a:bodyPr wrap="square" rtlCol="0">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数字媒体算法设计                                                                数学与计算机学院</a:t>
            </a:r>
          </a:p>
        </p:txBody>
      </p:sp>
      <p:sp>
        <p:nvSpPr>
          <p:cNvPr id="5" name="文本框 4">
            <a:extLst>
              <a:ext uri="{FF2B5EF4-FFF2-40B4-BE49-F238E27FC236}">
                <a16:creationId xmlns:a16="http://schemas.microsoft.com/office/drawing/2014/main" id="{E5968C0D-483D-4EC1-9B8A-1D95A23E9715}"/>
              </a:ext>
            </a:extLst>
          </p:cNvPr>
          <p:cNvSpPr txBox="1"/>
          <p:nvPr/>
        </p:nvSpPr>
        <p:spPr>
          <a:xfrm>
            <a:off x="3106994" y="5342254"/>
            <a:ext cx="3106993"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t>QQ: 379962891</a:t>
            </a:r>
            <a:endParaRPr lang="zh-CN" altLang="en-US" sz="2800" dirty="0"/>
          </a:p>
        </p:txBody>
      </p:sp>
    </p:spTree>
    <p:extLst>
      <p:ext uri="{BB962C8B-B14F-4D97-AF65-F5344CB8AC3E}">
        <p14:creationId xmlns:p14="http://schemas.microsoft.com/office/powerpoint/2010/main" val="425709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统计学习</a:t>
            </a:r>
          </a:p>
        </p:txBody>
      </p:sp>
      <p:sp>
        <p:nvSpPr>
          <p:cNvPr id="3" name="文本占位符 2"/>
          <p:cNvSpPr>
            <a:spLocks noGrp="1"/>
          </p:cNvSpPr>
          <p:nvPr>
            <p:ph idx="1"/>
          </p:nvPr>
        </p:nvSpPr>
        <p:spPr/>
        <p:txBody>
          <a:bodyPr>
            <a:normAutofit/>
          </a:bodyPr>
          <a:lstStyle/>
          <a:p>
            <a:pPr algn="just"/>
            <a:r>
              <a:rPr lang="en-US" altLang="zh-CN" b="1" dirty="0">
                <a:solidFill>
                  <a:srgbClr val="0000FF"/>
                </a:solidFill>
              </a:rPr>
              <a:t>4.</a:t>
            </a:r>
            <a:r>
              <a:rPr lang="zh-CN" altLang="en-US" b="1" dirty="0">
                <a:solidFill>
                  <a:srgbClr val="0000FF"/>
                </a:solidFill>
              </a:rPr>
              <a:t>统计学习的方法</a:t>
            </a:r>
            <a:endParaRPr lang="en-US" altLang="zh-CN" b="1" dirty="0">
              <a:solidFill>
                <a:srgbClr val="0000FF"/>
              </a:solidFill>
            </a:endParaRPr>
          </a:p>
          <a:p>
            <a:pPr algn="just">
              <a:lnSpc>
                <a:spcPct val="100000"/>
              </a:lnSpc>
            </a:pPr>
            <a:r>
              <a:rPr lang="zh-CN" altLang="en-US" sz="2400" dirty="0"/>
              <a:t>统计学习的方法是基于数据构建统计模型从而对数据进行预测与分析：</a:t>
            </a:r>
            <a:endParaRPr lang="en-US" altLang="zh-CN" sz="2400" dirty="0"/>
          </a:p>
          <a:p>
            <a:pPr marL="0" indent="0" algn="just">
              <a:buNone/>
            </a:pPr>
            <a:r>
              <a:rPr lang="en-US" altLang="zh-CN" sz="2400" dirty="0"/>
              <a:t>   1) </a:t>
            </a:r>
            <a:r>
              <a:rPr lang="zh-CN" altLang="en-US" sz="2400" dirty="0"/>
              <a:t>监督学习（</a:t>
            </a:r>
            <a:r>
              <a:rPr lang="en-US" altLang="zh-CN" sz="2400" dirty="0"/>
              <a:t>supervised learning</a:t>
            </a:r>
            <a:r>
              <a:rPr lang="zh-CN" altLang="en-US" sz="2400" dirty="0"/>
              <a:t>）</a:t>
            </a:r>
            <a:r>
              <a:rPr lang="en-US" altLang="zh-CN" sz="2400" dirty="0"/>
              <a:t>,</a:t>
            </a:r>
          </a:p>
          <a:p>
            <a:pPr marL="0" indent="0" algn="just">
              <a:buNone/>
            </a:pPr>
            <a:r>
              <a:rPr lang="en-US" altLang="zh-CN" sz="2400" dirty="0"/>
              <a:t>   2) </a:t>
            </a:r>
            <a:r>
              <a:rPr lang="zh-CN" altLang="en-US" sz="2400" dirty="0"/>
              <a:t>非监督学习（</a:t>
            </a:r>
            <a:r>
              <a:rPr lang="en-US" altLang="zh-CN" sz="2400" dirty="0"/>
              <a:t>unsupervised learning</a:t>
            </a:r>
            <a:r>
              <a:rPr lang="zh-CN" altLang="en-US" sz="2400" dirty="0"/>
              <a:t>）</a:t>
            </a:r>
            <a:r>
              <a:rPr lang="en-US" altLang="zh-CN" sz="2400" dirty="0"/>
              <a:t>,</a:t>
            </a:r>
          </a:p>
          <a:p>
            <a:pPr marL="0" indent="0" algn="just">
              <a:buNone/>
            </a:pPr>
            <a:r>
              <a:rPr lang="en-US" altLang="zh-CN" sz="2400" dirty="0"/>
              <a:t>   3) </a:t>
            </a:r>
            <a:r>
              <a:rPr lang="zh-CN" altLang="en-US" sz="2400" dirty="0"/>
              <a:t>半监督学习（</a:t>
            </a:r>
            <a:r>
              <a:rPr lang="en-US" altLang="zh-CN" sz="2400" dirty="0"/>
              <a:t>semi-supervised learning</a:t>
            </a:r>
            <a:r>
              <a:rPr lang="zh-CN" altLang="en-US" sz="2400" dirty="0"/>
              <a:t>）</a:t>
            </a:r>
            <a:r>
              <a:rPr lang="en-US" altLang="zh-CN" sz="2400" dirty="0"/>
              <a:t>,</a:t>
            </a:r>
          </a:p>
          <a:p>
            <a:pPr marL="0" indent="0" algn="just">
              <a:buNone/>
            </a:pPr>
            <a:r>
              <a:rPr lang="en-US" altLang="zh-CN" sz="2400" dirty="0"/>
              <a:t>   4) </a:t>
            </a:r>
            <a:r>
              <a:rPr lang="zh-CN" altLang="en-US" sz="2400" dirty="0"/>
              <a:t>强化学习（</a:t>
            </a:r>
            <a:r>
              <a:rPr lang="en-US" altLang="zh-CN" sz="2400" dirty="0"/>
              <a:t>reinforcement learning</a:t>
            </a:r>
            <a:r>
              <a:rPr lang="zh-CN" altLang="en-US" sz="2400" dirty="0"/>
              <a:t>）</a:t>
            </a:r>
            <a:r>
              <a:rPr lang="en-US" altLang="zh-CN" sz="2400" dirty="0"/>
              <a:t>.</a:t>
            </a:r>
          </a:p>
          <a:p>
            <a:pPr algn="just"/>
            <a:endParaRPr lang="en-US" altLang="zh-CN" sz="2400" dirty="0"/>
          </a:p>
          <a:p>
            <a:pPr algn="just">
              <a:lnSpc>
                <a:spcPct val="100000"/>
              </a:lnSpc>
            </a:pPr>
            <a:r>
              <a:rPr lang="zh-CN" altLang="en-US" sz="2400" dirty="0"/>
              <a:t>统计学习方法的三要素，简称模型（</a:t>
            </a:r>
            <a:r>
              <a:rPr lang="en-US" altLang="zh-CN" sz="2400" dirty="0"/>
              <a:t>model</a:t>
            </a:r>
            <a:r>
              <a:rPr lang="zh-CN" altLang="en-US" sz="2400" dirty="0"/>
              <a:t>）、策略（</a:t>
            </a:r>
            <a:r>
              <a:rPr lang="en-US" altLang="zh-CN" sz="2400" dirty="0"/>
              <a:t>strategy</a:t>
            </a:r>
            <a:r>
              <a:rPr lang="zh-CN" altLang="en-US" sz="2400" dirty="0"/>
              <a:t>）和算法（</a:t>
            </a:r>
            <a:r>
              <a:rPr lang="en-US" altLang="zh-CN" sz="2400" dirty="0"/>
              <a:t>algorithm</a:t>
            </a:r>
            <a:r>
              <a:rPr lang="zh-CN" altLang="en-US" sz="2400" dirty="0"/>
              <a:t>）</a:t>
            </a:r>
            <a:r>
              <a:rPr lang="en-US" altLang="zh-CN" sz="2400" dirty="0"/>
              <a:t>.</a:t>
            </a:r>
            <a:endParaRPr lang="zh-CN" altLang="en-US" sz="2400" dirty="0"/>
          </a:p>
          <a:p>
            <a:pPr algn="just"/>
            <a:endParaRPr lang="en-US" altLang="zh-CN" sz="2400" dirty="0"/>
          </a:p>
          <a:p>
            <a:endParaRPr lang="en-US" altLang="zh-CN" dirty="0"/>
          </a:p>
        </p:txBody>
      </p:sp>
    </p:spTree>
    <p:extLst>
      <p:ext uri="{BB962C8B-B14F-4D97-AF65-F5344CB8AC3E}">
        <p14:creationId xmlns:p14="http://schemas.microsoft.com/office/powerpoint/2010/main" val="412519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统计学习</a:t>
            </a:r>
          </a:p>
        </p:txBody>
      </p:sp>
      <p:sp>
        <p:nvSpPr>
          <p:cNvPr id="3" name="文本占位符 2"/>
          <p:cNvSpPr>
            <a:spLocks noGrp="1"/>
          </p:cNvSpPr>
          <p:nvPr>
            <p:ph idx="1"/>
          </p:nvPr>
        </p:nvSpPr>
        <p:spPr>
          <a:xfrm>
            <a:off x="260350" y="1158536"/>
            <a:ext cx="8795160" cy="5409412"/>
          </a:xfrm>
        </p:spPr>
        <p:txBody>
          <a:bodyPr>
            <a:normAutofit/>
          </a:bodyPr>
          <a:lstStyle/>
          <a:p>
            <a:pPr algn="just"/>
            <a:r>
              <a:rPr lang="en-US" altLang="zh-CN" b="1" dirty="0">
                <a:solidFill>
                  <a:srgbClr val="0000FF"/>
                </a:solidFill>
              </a:rPr>
              <a:t>4.</a:t>
            </a:r>
            <a:r>
              <a:rPr lang="zh-CN" altLang="en-US" b="1" dirty="0">
                <a:solidFill>
                  <a:srgbClr val="0000FF"/>
                </a:solidFill>
              </a:rPr>
              <a:t>统计学习的方法</a:t>
            </a:r>
            <a:endParaRPr lang="en-US" altLang="zh-CN" b="1" dirty="0">
              <a:solidFill>
                <a:srgbClr val="0000FF"/>
              </a:solidFill>
            </a:endParaRPr>
          </a:p>
          <a:p>
            <a:pPr algn="just"/>
            <a:r>
              <a:rPr lang="zh-CN" altLang="en-US" sz="2400" dirty="0"/>
              <a:t>实现统计学习方法的步骤如下：</a:t>
            </a:r>
            <a:endParaRPr lang="en-US" altLang="zh-CN" sz="2400" dirty="0"/>
          </a:p>
          <a:p>
            <a:pPr marL="0" indent="0" algn="just">
              <a:lnSpc>
                <a:spcPct val="150000"/>
              </a:lnSpc>
              <a:buNone/>
            </a:pPr>
            <a:r>
              <a:rPr lang="en-US" altLang="zh-CN" sz="2400" dirty="0"/>
              <a:t>   1) </a:t>
            </a:r>
            <a:r>
              <a:rPr lang="zh-CN" altLang="en-US" sz="2400" dirty="0"/>
              <a:t>得到一个有限的训练数据集合；</a:t>
            </a:r>
            <a:endParaRPr lang="en-US" altLang="zh-CN" sz="2400" dirty="0"/>
          </a:p>
          <a:p>
            <a:pPr marL="0" indent="0" algn="just">
              <a:lnSpc>
                <a:spcPct val="150000"/>
              </a:lnSpc>
              <a:buNone/>
            </a:pPr>
            <a:r>
              <a:rPr lang="en-US" altLang="zh-CN" sz="2400" dirty="0"/>
              <a:t>   2) </a:t>
            </a:r>
            <a:r>
              <a:rPr lang="zh-CN" altLang="en-US" sz="2400" dirty="0"/>
              <a:t>确定包含所有可能的模型的假设空间</a:t>
            </a:r>
            <a:r>
              <a:rPr lang="en-US" altLang="zh-CN" sz="2400" dirty="0"/>
              <a:t>,</a:t>
            </a:r>
            <a:r>
              <a:rPr lang="zh-CN" altLang="en-US" sz="2400" dirty="0"/>
              <a:t>即学习模型的集合；</a:t>
            </a:r>
            <a:endParaRPr lang="en-US" altLang="zh-CN" sz="2400" dirty="0"/>
          </a:p>
          <a:p>
            <a:pPr marL="0" indent="0" algn="just">
              <a:lnSpc>
                <a:spcPct val="150000"/>
              </a:lnSpc>
              <a:buNone/>
            </a:pPr>
            <a:r>
              <a:rPr lang="en-US" altLang="zh-CN" sz="2400" dirty="0"/>
              <a:t>   3) </a:t>
            </a:r>
            <a:r>
              <a:rPr lang="zh-CN" altLang="en-US" sz="2400" dirty="0"/>
              <a:t>确定模型选择的准则</a:t>
            </a:r>
            <a:r>
              <a:rPr lang="en-US" altLang="zh-CN" sz="2400" dirty="0"/>
              <a:t>,</a:t>
            </a:r>
            <a:r>
              <a:rPr lang="zh-CN" altLang="en-US" sz="2400" dirty="0"/>
              <a:t>即学习的策略；</a:t>
            </a:r>
            <a:endParaRPr lang="en-US" altLang="zh-CN" sz="2400" dirty="0"/>
          </a:p>
          <a:p>
            <a:pPr marL="0" indent="0" algn="just">
              <a:lnSpc>
                <a:spcPct val="150000"/>
              </a:lnSpc>
              <a:buNone/>
            </a:pPr>
            <a:r>
              <a:rPr lang="en-US" altLang="zh-CN" sz="2400" dirty="0"/>
              <a:t>   4) </a:t>
            </a:r>
            <a:r>
              <a:rPr lang="zh-CN" altLang="en-US" sz="2400" dirty="0"/>
              <a:t>实现求解最优模型的算法</a:t>
            </a:r>
            <a:r>
              <a:rPr lang="en-US" altLang="zh-CN" sz="2400" dirty="0"/>
              <a:t>,</a:t>
            </a:r>
            <a:r>
              <a:rPr lang="zh-CN" altLang="en-US" sz="2400" dirty="0"/>
              <a:t>即学习的算法；</a:t>
            </a:r>
            <a:endParaRPr lang="en-US" altLang="zh-CN" sz="2400" dirty="0"/>
          </a:p>
          <a:p>
            <a:pPr marL="0" indent="0" algn="just">
              <a:lnSpc>
                <a:spcPct val="150000"/>
              </a:lnSpc>
              <a:buNone/>
            </a:pPr>
            <a:r>
              <a:rPr lang="en-US" altLang="zh-CN" sz="2400" dirty="0"/>
              <a:t>   5) </a:t>
            </a:r>
            <a:r>
              <a:rPr lang="zh-CN" altLang="en-US" sz="2400" dirty="0"/>
              <a:t>通过学习方法选择最优模型；</a:t>
            </a:r>
            <a:endParaRPr lang="en-US" altLang="zh-CN" sz="2400" dirty="0"/>
          </a:p>
          <a:p>
            <a:pPr marL="0" indent="0" algn="just">
              <a:lnSpc>
                <a:spcPct val="150000"/>
              </a:lnSpc>
              <a:buNone/>
            </a:pPr>
            <a:r>
              <a:rPr lang="en-US" altLang="zh-CN" sz="2400" dirty="0"/>
              <a:t>   6) </a:t>
            </a:r>
            <a:r>
              <a:rPr lang="zh-CN" altLang="en-US" sz="2400" dirty="0"/>
              <a:t>利用学习的最优模型对新数据进行预测或分析</a:t>
            </a:r>
            <a:r>
              <a:rPr lang="en-US" altLang="zh-CN" sz="2400" dirty="0"/>
              <a:t>.</a:t>
            </a:r>
          </a:p>
          <a:p>
            <a:pPr algn="just"/>
            <a:endParaRPr lang="en-US" altLang="zh-CN" sz="2400" dirty="0"/>
          </a:p>
          <a:p>
            <a:pPr marL="0" indent="0" algn="just">
              <a:buNone/>
            </a:pPr>
            <a:endParaRPr lang="en-US" altLang="zh-CN" sz="2400" dirty="0"/>
          </a:p>
          <a:p>
            <a:endParaRPr lang="en-US" altLang="zh-CN" dirty="0"/>
          </a:p>
        </p:txBody>
      </p:sp>
    </p:spTree>
    <p:extLst>
      <p:ext uri="{BB962C8B-B14F-4D97-AF65-F5344CB8AC3E}">
        <p14:creationId xmlns:p14="http://schemas.microsoft.com/office/powerpoint/2010/main" val="1930026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统计学习</a:t>
            </a:r>
          </a:p>
        </p:txBody>
      </p:sp>
      <p:sp>
        <p:nvSpPr>
          <p:cNvPr id="3" name="文本占位符 2"/>
          <p:cNvSpPr>
            <a:spLocks noGrp="1"/>
          </p:cNvSpPr>
          <p:nvPr>
            <p:ph idx="1"/>
          </p:nvPr>
        </p:nvSpPr>
        <p:spPr>
          <a:xfrm>
            <a:off x="260350" y="1158536"/>
            <a:ext cx="8795160" cy="5409412"/>
          </a:xfrm>
        </p:spPr>
        <p:txBody>
          <a:bodyPr>
            <a:normAutofit/>
          </a:bodyPr>
          <a:lstStyle/>
          <a:p>
            <a:pPr algn="just"/>
            <a:r>
              <a:rPr lang="en-US" altLang="zh-CN" b="1" dirty="0">
                <a:solidFill>
                  <a:srgbClr val="0000FF"/>
                </a:solidFill>
              </a:rPr>
              <a:t>5.</a:t>
            </a:r>
            <a:r>
              <a:rPr lang="zh-CN" altLang="en-US" b="1" dirty="0">
                <a:solidFill>
                  <a:srgbClr val="0000FF"/>
                </a:solidFill>
              </a:rPr>
              <a:t>统计学习的研究</a:t>
            </a:r>
            <a:endParaRPr lang="en-US" altLang="zh-CN" b="1" dirty="0">
              <a:solidFill>
                <a:srgbClr val="0000FF"/>
              </a:solidFill>
            </a:endParaRPr>
          </a:p>
          <a:p>
            <a:pPr algn="just"/>
            <a:r>
              <a:rPr lang="zh-CN" altLang="en-US" sz="2400" dirty="0"/>
              <a:t>一般包括三个方面的内容：</a:t>
            </a:r>
            <a:endParaRPr lang="en-US" altLang="zh-CN" sz="2400" dirty="0"/>
          </a:p>
          <a:p>
            <a:pPr marL="0" indent="0" algn="just">
              <a:lnSpc>
                <a:spcPct val="150000"/>
              </a:lnSpc>
              <a:buNone/>
            </a:pPr>
            <a:r>
              <a:rPr lang="en-US" altLang="zh-CN" sz="2400" dirty="0"/>
              <a:t>   1) </a:t>
            </a:r>
            <a:r>
              <a:rPr lang="zh-CN" altLang="en-US" sz="2400" dirty="0">
                <a:solidFill>
                  <a:srgbClr val="FF0000"/>
                </a:solidFill>
              </a:rPr>
              <a:t>统计学习方法</a:t>
            </a:r>
            <a:r>
              <a:rPr lang="zh-CN" altLang="en-US" sz="2400" dirty="0"/>
              <a:t>（</a:t>
            </a:r>
            <a:r>
              <a:rPr lang="en-US" altLang="zh-CN" sz="2400" dirty="0"/>
              <a:t>statistical learning method</a:t>
            </a:r>
            <a:r>
              <a:rPr lang="zh-CN" altLang="en-US" sz="2400" dirty="0"/>
              <a:t>）：开发新的学习方法；</a:t>
            </a:r>
            <a:endParaRPr lang="en-US" altLang="zh-CN" sz="2400" dirty="0"/>
          </a:p>
          <a:p>
            <a:pPr marL="0" indent="0" algn="just">
              <a:lnSpc>
                <a:spcPct val="150000"/>
              </a:lnSpc>
              <a:buNone/>
            </a:pPr>
            <a:r>
              <a:rPr lang="en-US" altLang="zh-CN" sz="2400" dirty="0"/>
              <a:t>   2) </a:t>
            </a:r>
            <a:r>
              <a:rPr lang="zh-CN" altLang="en-US" sz="2400" dirty="0">
                <a:solidFill>
                  <a:srgbClr val="FF0000"/>
                </a:solidFill>
              </a:rPr>
              <a:t>统计学习理论</a:t>
            </a:r>
            <a:r>
              <a:rPr lang="zh-CN" altLang="en-US" sz="2400" dirty="0"/>
              <a:t>（</a:t>
            </a:r>
            <a:r>
              <a:rPr lang="en-US" altLang="zh-CN" sz="2400" dirty="0"/>
              <a:t>statistical learning theory</a:t>
            </a:r>
            <a:r>
              <a:rPr lang="zh-CN" altLang="en-US" sz="2400" dirty="0"/>
              <a:t>）：探求统计学习方法的有效性与效率，以及统计学习的基本理论问题；</a:t>
            </a:r>
            <a:endParaRPr lang="en-US" altLang="zh-CN" sz="2400" dirty="0"/>
          </a:p>
          <a:p>
            <a:pPr marL="0" indent="0" algn="just">
              <a:lnSpc>
                <a:spcPct val="150000"/>
              </a:lnSpc>
              <a:buNone/>
            </a:pPr>
            <a:r>
              <a:rPr lang="en-US" altLang="zh-CN" sz="2400" dirty="0"/>
              <a:t>   3) </a:t>
            </a:r>
            <a:r>
              <a:rPr lang="zh-CN" altLang="en-US" sz="2400" dirty="0">
                <a:solidFill>
                  <a:srgbClr val="FF0000"/>
                </a:solidFill>
              </a:rPr>
              <a:t>统计学习应用</a:t>
            </a:r>
            <a:r>
              <a:rPr lang="zh-CN" altLang="en-US" sz="2400" dirty="0"/>
              <a:t>（</a:t>
            </a:r>
            <a:r>
              <a:rPr lang="en-US" altLang="zh-CN" sz="2400" dirty="0"/>
              <a:t>application of statistical learning</a:t>
            </a:r>
            <a:r>
              <a:rPr lang="zh-CN" altLang="en-US" sz="2400" dirty="0"/>
              <a:t>）：将统计学习方法应用到实际问题中，解决实际问题</a:t>
            </a:r>
            <a:r>
              <a:rPr lang="en-US" altLang="zh-CN" sz="2400" dirty="0"/>
              <a:t>.</a:t>
            </a:r>
          </a:p>
          <a:p>
            <a:pPr algn="just"/>
            <a:endParaRPr lang="en-US" altLang="zh-CN" sz="2400" dirty="0"/>
          </a:p>
          <a:p>
            <a:pPr marL="0" indent="0" algn="just">
              <a:buNone/>
            </a:pPr>
            <a:endParaRPr lang="en-US" altLang="zh-CN" sz="2400" dirty="0"/>
          </a:p>
          <a:p>
            <a:endParaRPr lang="en-US" altLang="zh-CN" dirty="0"/>
          </a:p>
        </p:txBody>
      </p:sp>
    </p:spTree>
    <p:extLst>
      <p:ext uri="{BB962C8B-B14F-4D97-AF65-F5344CB8AC3E}">
        <p14:creationId xmlns:p14="http://schemas.microsoft.com/office/powerpoint/2010/main" val="2455628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统计学习</a:t>
            </a:r>
          </a:p>
        </p:txBody>
      </p:sp>
      <p:sp>
        <p:nvSpPr>
          <p:cNvPr id="3" name="文本占位符 2"/>
          <p:cNvSpPr>
            <a:spLocks noGrp="1"/>
          </p:cNvSpPr>
          <p:nvPr>
            <p:ph idx="1"/>
          </p:nvPr>
        </p:nvSpPr>
        <p:spPr>
          <a:xfrm>
            <a:off x="260350" y="1158536"/>
            <a:ext cx="8795160" cy="5409412"/>
          </a:xfrm>
        </p:spPr>
        <p:txBody>
          <a:bodyPr>
            <a:normAutofit/>
          </a:bodyPr>
          <a:lstStyle/>
          <a:p>
            <a:pPr algn="just"/>
            <a:r>
              <a:rPr lang="en-US" altLang="zh-CN" b="1" dirty="0">
                <a:solidFill>
                  <a:srgbClr val="0000FF"/>
                </a:solidFill>
              </a:rPr>
              <a:t>6.</a:t>
            </a:r>
            <a:r>
              <a:rPr lang="zh-CN" altLang="en-US" b="1" dirty="0">
                <a:solidFill>
                  <a:srgbClr val="0000FF"/>
                </a:solidFill>
              </a:rPr>
              <a:t>统计学习的重要性</a:t>
            </a:r>
            <a:endParaRPr lang="en-US" altLang="zh-CN" b="1" dirty="0">
              <a:solidFill>
                <a:srgbClr val="0000FF"/>
              </a:solidFill>
            </a:endParaRPr>
          </a:p>
          <a:p>
            <a:pPr algn="just"/>
            <a:r>
              <a:rPr lang="zh-CN" altLang="en-US" sz="2400" dirty="0"/>
              <a:t>在科学技术中的重要性主要体现在以下几个方面：</a:t>
            </a:r>
            <a:endParaRPr lang="en-US" altLang="zh-CN" sz="2400" dirty="0"/>
          </a:p>
          <a:p>
            <a:pPr marL="0" indent="0" algn="just">
              <a:lnSpc>
                <a:spcPct val="150000"/>
              </a:lnSpc>
              <a:buNone/>
            </a:pPr>
            <a:r>
              <a:rPr lang="en-US" altLang="zh-CN" sz="2400" dirty="0"/>
              <a:t>   1) </a:t>
            </a:r>
            <a:r>
              <a:rPr lang="zh-CN" altLang="en-US" sz="2400" dirty="0"/>
              <a:t>统计学习是</a:t>
            </a:r>
            <a:r>
              <a:rPr lang="zh-CN" altLang="en-US" sz="2400" dirty="0">
                <a:solidFill>
                  <a:srgbClr val="FF0000"/>
                </a:solidFill>
              </a:rPr>
              <a:t>处理海量数据</a:t>
            </a:r>
            <a:r>
              <a:rPr lang="zh-CN" altLang="en-US" sz="2400" dirty="0"/>
              <a:t>的有效方法；</a:t>
            </a:r>
            <a:endParaRPr lang="en-US" altLang="zh-CN" sz="2400" dirty="0"/>
          </a:p>
          <a:p>
            <a:pPr marL="0" indent="0" algn="just">
              <a:lnSpc>
                <a:spcPct val="150000"/>
              </a:lnSpc>
              <a:buNone/>
            </a:pPr>
            <a:r>
              <a:rPr lang="en-US" altLang="zh-CN" sz="2400" dirty="0"/>
              <a:t>   2) </a:t>
            </a:r>
            <a:r>
              <a:rPr lang="zh-CN" altLang="en-US" sz="2400" dirty="0"/>
              <a:t>统计学习是</a:t>
            </a:r>
            <a:r>
              <a:rPr lang="zh-CN" altLang="en-US" sz="2400" dirty="0">
                <a:solidFill>
                  <a:srgbClr val="FF0000"/>
                </a:solidFill>
              </a:rPr>
              <a:t>计算机智能化</a:t>
            </a:r>
            <a:r>
              <a:rPr lang="zh-CN" altLang="en-US" sz="2400" dirty="0"/>
              <a:t>的有效手段；</a:t>
            </a:r>
            <a:endParaRPr lang="en-US" altLang="zh-CN" sz="2400" dirty="0"/>
          </a:p>
          <a:p>
            <a:pPr marL="0" indent="0" algn="just">
              <a:lnSpc>
                <a:spcPct val="150000"/>
              </a:lnSpc>
              <a:buNone/>
            </a:pPr>
            <a:r>
              <a:rPr lang="en-US" altLang="zh-CN" sz="2400" dirty="0"/>
              <a:t>   3) </a:t>
            </a:r>
            <a:r>
              <a:rPr lang="zh-CN" altLang="en-US" sz="2400" dirty="0"/>
              <a:t>统计学习是</a:t>
            </a:r>
            <a:r>
              <a:rPr lang="zh-CN" altLang="en-US" sz="2400" dirty="0">
                <a:solidFill>
                  <a:srgbClr val="FF0000"/>
                </a:solidFill>
              </a:rPr>
              <a:t>计算机科学发展</a:t>
            </a:r>
            <a:r>
              <a:rPr lang="zh-CN" altLang="en-US" sz="2400" dirty="0"/>
              <a:t>的一个重要组成部分</a:t>
            </a:r>
            <a:r>
              <a:rPr lang="en-US" altLang="zh-CN" sz="2400" dirty="0"/>
              <a:t>.</a:t>
            </a:r>
          </a:p>
          <a:p>
            <a:pPr marL="0" indent="0" algn="just">
              <a:lnSpc>
                <a:spcPct val="150000"/>
              </a:lnSpc>
              <a:buNone/>
            </a:pPr>
            <a:r>
              <a:rPr lang="zh-CN" altLang="en-US" sz="2400" dirty="0"/>
              <a:t>已被成功应用到人工智能、模式识别、数据挖掘、自然语言处理、语音识别、图像识别、信息检索和生物信息等许多计算机应用领域中。</a:t>
            </a:r>
            <a:endParaRPr lang="en-US" altLang="zh-CN" sz="2400" dirty="0"/>
          </a:p>
          <a:p>
            <a:pPr algn="just"/>
            <a:endParaRPr lang="en-US" altLang="zh-CN" sz="2400" dirty="0"/>
          </a:p>
          <a:p>
            <a:pPr marL="0" indent="0" algn="just">
              <a:buNone/>
            </a:pPr>
            <a:endParaRPr lang="en-US" altLang="zh-CN" sz="2400" dirty="0"/>
          </a:p>
          <a:p>
            <a:endParaRPr lang="en-US" altLang="zh-CN" dirty="0"/>
          </a:p>
        </p:txBody>
      </p:sp>
    </p:spTree>
    <p:extLst>
      <p:ext uri="{BB962C8B-B14F-4D97-AF65-F5344CB8AC3E}">
        <p14:creationId xmlns:p14="http://schemas.microsoft.com/office/powerpoint/2010/main" val="410032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lnSpc>
                <a:spcPct val="150000"/>
              </a:lnSpc>
            </a:pPr>
            <a:r>
              <a:rPr lang="zh-CN" altLang="en-US" sz="3200" dirty="0"/>
              <a:t>第</a:t>
            </a:r>
            <a:r>
              <a:rPr lang="en-US" altLang="zh-CN" sz="3200" dirty="0"/>
              <a:t>1</a:t>
            </a:r>
            <a:r>
              <a:rPr lang="zh-CN" altLang="en-US" sz="3200" dirty="0"/>
              <a:t>章</a:t>
            </a:r>
            <a:r>
              <a:rPr lang="en-US" altLang="zh-CN" sz="3200" dirty="0"/>
              <a:t> </a:t>
            </a:r>
            <a:r>
              <a:rPr lang="zh-CN" altLang="en-US" sz="3200" dirty="0"/>
              <a:t>统计学习方法概论</a:t>
            </a:r>
            <a:endParaRPr lang="en-US" altLang="zh-CN" sz="3200" dirty="0"/>
          </a:p>
        </p:txBody>
      </p:sp>
      <p:sp>
        <p:nvSpPr>
          <p:cNvPr id="3" name="内容占位符 2"/>
          <p:cNvSpPr>
            <a:spLocks noGrp="1"/>
          </p:cNvSpPr>
          <p:nvPr>
            <p:ph idx="1"/>
          </p:nvPr>
        </p:nvSpPr>
        <p:spPr>
          <a:xfrm>
            <a:off x="260350" y="953729"/>
            <a:ext cx="8616950" cy="5742039"/>
          </a:xfrm>
        </p:spPr>
        <p:txBody>
          <a:bodyPr>
            <a:normAutofit fontScale="92500" lnSpcReduction="20000"/>
          </a:bodyPr>
          <a:lstStyle/>
          <a:p>
            <a:pPr>
              <a:lnSpc>
                <a:spcPct val="150000"/>
              </a:lnSpc>
            </a:pPr>
            <a:r>
              <a:rPr lang="en-US" altLang="zh-CN" sz="2400" b="1" dirty="0"/>
              <a:t>1.1 </a:t>
            </a:r>
            <a:r>
              <a:rPr lang="zh-CN" altLang="en-US" sz="2400" b="1" dirty="0"/>
              <a:t>统计学习</a:t>
            </a:r>
          </a:p>
          <a:p>
            <a:pPr>
              <a:lnSpc>
                <a:spcPct val="150000"/>
              </a:lnSpc>
            </a:pPr>
            <a:r>
              <a:rPr lang="en-US" altLang="zh-CN" sz="2400" b="1" dirty="0">
                <a:solidFill>
                  <a:srgbClr val="FF0000"/>
                </a:solidFill>
              </a:rPr>
              <a:t>1.2 </a:t>
            </a:r>
            <a:r>
              <a:rPr lang="zh-CN" altLang="en-US" sz="2400" b="1" dirty="0">
                <a:solidFill>
                  <a:srgbClr val="FF0000"/>
                </a:solidFill>
              </a:rPr>
              <a:t>监督学习</a:t>
            </a:r>
          </a:p>
          <a:p>
            <a:pPr>
              <a:lnSpc>
                <a:spcPct val="150000"/>
              </a:lnSpc>
            </a:pPr>
            <a:r>
              <a:rPr lang="en-US" altLang="zh-CN" sz="2400" b="1" dirty="0"/>
              <a:t>1.3 </a:t>
            </a:r>
            <a:r>
              <a:rPr lang="zh-CN" altLang="en-US" sz="2400" b="1" dirty="0"/>
              <a:t>统计学习三要素</a:t>
            </a:r>
          </a:p>
          <a:p>
            <a:pPr>
              <a:lnSpc>
                <a:spcPct val="150000"/>
              </a:lnSpc>
            </a:pPr>
            <a:r>
              <a:rPr lang="en-US" altLang="zh-CN" sz="2400" b="1" dirty="0"/>
              <a:t>1.4 </a:t>
            </a:r>
            <a:r>
              <a:rPr lang="zh-CN" altLang="en-US" sz="2400" b="1" dirty="0"/>
              <a:t>模型评估与模型选择</a:t>
            </a:r>
          </a:p>
          <a:p>
            <a:pPr>
              <a:lnSpc>
                <a:spcPct val="150000"/>
              </a:lnSpc>
            </a:pPr>
            <a:r>
              <a:rPr lang="en-US" altLang="zh-CN" sz="2400" b="1" dirty="0"/>
              <a:t>1.5 </a:t>
            </a:r>
            <a:r>
              <a:rPr lang="zh-CN" altLang="en-US" sz="2400" b="1" dirty="0"/>
              <a:t>正则化与交叉验证</a:t>
            </a:r>
            <a:endParaRPr lang="en-US" altLang="zh-CN" sz="2400" b="1" dirty="0"/>
          </a:p>
          <a:p>
            <a:pPr>
              <a:lnSpc>
                <a:spcPct val="150000"/>
              </a:lnSpc>
            </a:pPr>
            <a:r>
              <a:rPr lang="en-US" altLang="zh-CN" sz="2400" b="1" dirty="0"/>
              <a:t>1.6 </a:t>
            </a:r>
            <a:r>
              <a:rPr lang="zh-CN" altLang="en-US" sz="2400" b="1" dirty="0"/>
              <a:t>泛化能力</a:t>
            </a:r>
          </a:p>
          <a:p>
            <a:pPr>
              <a:lnSpc>
                <a:spcPct val="150000"/>
              </a:lnSpc>
            </a:pPr>
            <a:r>
              <a:rPr lang="en-US" altLang="zh-CN" sz="2400" b="1" dirty="0"/>
              <a:t>1.7 </a:t>
            </a:r>
            <a:r>
              <a:rPr lang="zh-CN" altLang="en-US" sz="2400" b="1" dirty="0"/>
              <a:t>生成模型与判别模型</a:t>
            </a:r>
          </a:p>
          <a:p>
            <a:pPr>
              <a:lnSpc>
                <a:spcPct val="150000"/>
              </a:lnSpc>
            </a:pPr>
            <a:r>
              <a:rPr lang="en-US" altLang="zh-CN" sz="2400" b="1" dirty="0"/>
              <a:t>1.8 </a:t>
            </a:r>
            <a:r>
              <a:rPr lang="zh-CN" altLang="en-US" sz="2400" b="1" dirty="0"/>
              <a:t>分类问题</a:t>
            </a:r>
          </a:p>
          <a:p>
            <a:pPr>
              <a:lnSpc>
                <a:spcPct val="150000"/>
              </a:lnSpc>
            </a:pPr>
            <a:r>
              <a:rPr lang="en-US" altLang="zh-CN" sz="2400" b="1" dirty="0"/>
              <a:t>1.9 </a:t>
            </a:r>
            <a:r>
              <a:rPr lang="zh-CN" altLang="en-US" sz="2400" b="1" dirty="0"/>
              <a:t>标注问题</a:t>
            </a:r>
          </a:p>
          <a:p>
            <a:pPr>
              <a:lnSpc>
                <a:spcPct val="150000"/>
              </a:lnSpc>
            </a:pPr>
            <a:r>
              <a:rPr lang="en-US" altLang="zh-CN" sz="2400" b="1" dirty="0"/>
              <a:t>1.10</a:t>
            </a:r>
            <a:r>
              <a:rPr lang="zh-CN" altLang="en-US" sz="2400" b="1" dirty="0"/>
              <a:t>回归问题</a:t>
            </a:r>
            <a:endParaRPr lang="zh-CN" altLang="en-US" sz="2400" dirty="0"/>
          </a:p>
          <a:p>
            <a:pPr>
              <a:lnSpc>
                <a:spcPct val="150000"/>
              </a:lnSpc>
            </a:pPr>
            <a:endParaRPr lang="zh-CN" altLang="en-US" sz="2400" b="1" dirty="0"/>
          </a:p>
        </p:txBody>
      </p:sp>
    </p:spTree>
    <p:extLst>
      <p:ext uri="{BB962C8B-B14F-4D97-AF65-F5344CB8AC3E}">
        <p14:creationId xmlns:p14="http://schemas.microsoft.com/office/powerpoint/2010/main" val="2490201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监督学习</a:t>
            </a:r>
          </a:p>
        </p:txBody>
      </p:sp>
      <p:sp>
        <p:nvSpPr>
          <p:cNvPr id="3" name="文本占位符 2"/>
          <p:cNvSpPr>
            <a:spLocks noGrp="1"/>
          </p:cNvSpPr>
          <p:nvPr>
            <p:ph idx="1"/>
          </p:nvPr>
        </p:nvSpPr>
        <p:spPr>
          <a:xfrm>
            <a:off x="260350" y="1907458"/>
            <a:ext cx="8616950" cy="4181853"/>
          </a:xfrm>
        </p:spPr>
        <p:txBody>
          <a:bodyPr>
            <a:normAutofit/>
          </a:bodyPr>
          <a:lstStyle/>
          <a:p>
            <a:pPr marL="0" indent="0" algn="just">
              <a:lnSpc>
                <a:spcPct val="100000"/>
              </a:lnSpc>
              <a:buNone/>
            </a:pPr>
            <a:r>
              <a:rPr lang="en-US" altLang="zh-CN" dirty="0"/>
              <a:t>	</a:t>
            </a:r>
            <a:r>
              <a:rPr lang="zh-CN" altLang="en-US" dirty="0"/>
              <a:t>监督学习（</a:t>
            </a:r>
            <a:r>
              <a:rPr lang="en-US" altLang="zh-CN" dirty="0"/>
              <a:t>supervised learning</a:t>
            </a:r>
            <a:r>
              <a:rPr lang="zh-CN" altLang="en-US" dirty="0"/>
              <a:t>）的任务是学习一个模型，使模型能够对任意给定的输入，对其相应的输出做出一个好的预测。</a:t>
            </a:r>
            <a:endParaRPr lang="en-US" altLang="zh-CN" sz="2400" dirty="0"/>
          </a:p>
          <a:p>
            <a:pPr algn="just"/>
            <a:endParaRPr lang="en-US" altLang="zh-CN" sz="2400" dirty="0"/>
          </a:p>
          <a:p>
            <a:pPr marL="0" indent="0" algn="just">
              <a:buNone/>
            </a:pPr>
            <a:endParaRPr lang="en-US" altLang="zh-CN" sz="2400" dirty="0"/>
          </a:p>
          <a:p>
            <a:endParaRPr lang="en-US" altLang="zh-CN" dirty="0"/>
          </a:p>
        </p:txBody>
      </p:sp>
    </p:spTree>
    <p:extLst>
      <p:ext uri="{BB962C8B-B14F-4D97-AF65-F5344CB8AC3E}">
        <p14:creationId xmlns:p14="http://schemas.microsoft.com/office/powerpoint/2010/main" val="1923797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 </a:t>
            </a:r>
            <a:r>
              <a:rPr lang="zh-CN" altLang="en-US" dirty="0"/>
              <a:t>基本概念</a:t>
            </a:r>
          </a:p>
        </p:txBody>
      </p:sp>
      <p:sp>
        <p:nvSpPr>
          <p:cNvPr id="3" name="文本占位符 2"/>
          <p:cNvSpPr>
            <a:spLocks noGrp="1"/>
          </p:cNvSpPr>
          <p:nvPr>
            <p:ph idx="1"/>
          </p:nvPr>
        </p:nvSpPr>
        <p:spPr>
          <a:xfrm>
            <a:off x="260350" y="1158536"/>
            <a:ext cx="8795160" cy="5409412"/>
          </a:xfrm>
        </p:spPr>
        <p:txBody>
          <a:bodyPr>
            <a:normAutofit/>
          </a:bodyPr>
          <a:lstStyle/>
          <a:p>
            <a:pPr algn="just"/>
            <a:r>
              <a:rPr lang="en-US" altLang="zh-CN" b="1" dirty="0">
                <a:solidFill>
                  <a:srgbClr val="0000FF"/>
                </a:solidFill>
              </a:rPr>
              <a:t>1.</a:t>
            </a:r>
            <a:r>
              <a:rPr lang="zh-CN" altLang="en-US" b="1" dirty="0">
                <a:solidFill>
                  <a:srgbClr val="0000FF"/>
                </a:solidFill>
              </a:rPr>
              <a:t>输入空间、特征空间与输出空间</a:t>
            </a:r>
            <a:endParaRPr lang="en-US" altLang="zh-CN" b="1" dirty="0">
              <a:solidFill>
                <a:srgbClr val="0000FF"/>
              </a:solidFill>
            </a:endParaRPr>
          </a:p>
          <a:p>
            <a:pPr algn="just"/>
            <a:endParaRPr lang="en-US" altLang="zh-CN" sz="2400" dirty="0"/>
          </a:p>
          <a:p>
            <a:pPr marL="0" indent="0" algn="just">
              <a:lnSpc>
                <a:spcPct val="150000"/>
              </a:lnSpc>
              <a:buNone/>
            </a:pPr>
            <a:r>
              <a:rPr lang="en-US" altLang="zh-CN" sz="2400" dirty="0"/>
              <a:t>   </a:t>
            </a:r>
          </a:p>
          <a:p>
            <a:pPr marL="0" indent="0" algn="just">
              <a:buNone/>
            </a:pPr>
            <a:endParaRPr lang="en-US" altLang="zh-CN" sz="2400" dirty="0"/>
          </a:p>
          <a:p>
            <a:endParaRPr lang="en-US" altLang="zh-CN" dirty="0"/>
          </a:p>
        </p:txBody>
      </p:sp>
      <p:sp>
        <p:nvSpPr>
          <p:cNvPr id="4" name="內容版面配置區 2">
            <a:extLst>
              <a:ext uri="{FF2B5EF4-FFF2-40B4-BE49-F238E27FC236}">
                <a16:creationId xmlns:a16="http://schemas.microsoft.com/office/drawing/2014/main" id="{2471D309-5C90-46B8-89F1-F600E0E4279D}"/>
              </a:ext>
            </a:extLst>
          </p:cNvPr>
          <p:cNvSpPr txBox="1">
            <a:spLocks/>
          </p:cNvSpPr>
          <p:nvPr/>
        </p:nvSpPr>
        <p:spPr>
          <a:xfrm>
            <a:off x="499799" y="1823150"/>
            <a:ext cx="7886700" cy="4918843"/>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800" kern="1200" baseline="0" dirty="0" smtClean="0">
                <a:solidFill>
                  <a:schemeClr val="tx1"/>
                </a:solidFill>
                <a:latin typeface="微软雅黑" panose="020B0503020204020204" pitchFamily="34" charset="-122"/>
                <a:ea typeface="微软雅黑" panose="020B0503020204020204" pitchFamily="34"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400" kern="1200" baseline="0">
                <a:solidFill>
                  <a:schemeClr val="tx1"/>
                </a:solidFill>
                <a:latin typeface="微软雅黑" panose="020B0503020204020204" pitchFamily="34" charset="-122"/>
                <a:ea typeface="微软雅黑" panose="020B0503020204020204" pitchFamily="34"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微软雅黑" panose="020B0503020204020204" pitchFamily="34" charset="-122"/>
                <a:ea typeface="微软雅黑" panose="020B0503020204020204" pitchFamily="34"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微软雅黑" panose="020B0503020204020204" pitchFamily="34" charset="-122"/>
                <a:ea typeface="微软雅黑" panose="020B0503020204020204" pitchFamily="34"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微软雅黑" panose="020B0503020204020204" pitchFamily="34" charset="-122"/>
                <a:ea typeface="微软雅黑" panose="020B0503020204020204" pitchFamily="34"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语音识别（</a:t>
            </a:r>
            <a:r>
              <a:rPr lang="en-US" altLang="zh-TW" dirty="0"/>
              <a:t>Speech Recognition</a:t>
            </a:r>
            <a:r>
              <a:rPr lang="zh-CN" altLang="en-US" dirty="0"/>
              <a:t>）</a:t>
            </a:r>
            <a:endParaRPr lang="en-US" altLang="zh-TW" dirty="0"/>
          </a:p>
          <a:p>
            <a:endParaRPr lang="en-US" altLang="zh-TW" dirty="0"/>
          </a:p>
          <a:p>
            <a:r>
              <a:rPr lang="zh-CN" altLang="en-US" dirty="0"/>
              <a:t>图像识别（</a:t>
            </a:r>
            <a:r>
              <a:rPr lang="en-US" altLang="zh-TW" dirty="0"/>
              <a:t>Image Recognition</a:t>
            </a:r>
            <a:r>
              <a:rPr lang="zh-CN" altLang="en-US" dirty="0"/>
              <a:t>）</a:t>
            </a:r>
            <a:endParaRPr lang="en-US" altLang="zh-TW" dirty="0"/>
          </a:p>
          <a:p>
            <a:endParaRPr lang="en-US" altLang="zh-TW" dirty="0"/>
          </a:p>
          <a:p>
            <a:r>
              <a:rPr lang="zh-CN" altLang="en-US" dirty="0"/>
              <a:t>下围棋（</a:t>
            </a:r>
            <a:r>
              <a:rPr lang="en-US" altLang="zh-TW" dirty="0"/>
              <a:t>Playing </a:t>
            </a:r>
            <a:r>
              <a:rPr lang="en-US" altLang="zh-CN" dirty="0"/>
              <a:t>chees</a:t>
            </a:r>
            <a:r>
              <a:rPr lang="zh-CN" altLang="en-US" dirty="0"/>
              <a:t>）</a:t>
            </a:r>
            <a:endParaRPr lang="en-US" altLang="zh-TW" dirty="0"/>
          </a:p>
          <a:p>
            <a:endParaRPr lang="en-US" altLang="zh-TW" dirty="0"/>
          </a:p>
          <a:p>
            <a:r>
              <a:rPr lang="zh-CN" altLang="en-US" dirty="0"/>
              <a:t>对话系统（</a:t>
            </a:r>
            <a:r>
              <a:rPr lang="en-US" altLang="zh-TW" dirty="0"/>
              <a:t>Dialogue System</a:t>
            </a:r>
            <a:r>
              <a:rPr lang="zh-CN" altLang="en-US" dirty="0"/>
              <a:t>）</a:t>
            </a:r>
            <a:endParaRPr lang="zh-TW" dirty="0"/>
          </a:p>
        </p:txBody>
      </p:sp>
      <p:graphicFrame>
        <p:nvGraphicFramePr>
          <p:cNvPr id="5" name="Object 12">
            <a:extLst>
              <a:ext uri="{FF2B5EF4-FFF2-40B4-BE49-F238E27FC236}">
                <a16:creationId xmlns:a16="http://schemas.microsoft.com/office/drawing/2014/main" id="{2E17CD9F-CC41-4A8F-81FB-4F405E9C654E}"/>
              </a:ext>
            </a:extLst>
          </p:cNvPr>
          <p:cNvGraphicFramePr>
            <a:graphicFrameLocks noChangeAspect="1"/>
          </p:cNvGraphicFramePr>
          <p:nvPr>
            <p:extLst>
              <p:ext uri="{D42A27DB-BD31-4B8C-83A1-F6EECF244321}">
                <p14:modId xmlns:p14="http://schemas.microsoft.com/office/powerpoint/2010/main" val="247446235"/>
              </p:ext>
            </p:extLst>
          </p:nvPr>
        </p:nvGraphicFramePr>
        <p:xfrm>
          <a:off x="1833562" y="2390524"/>
          <a:ext cx="3822700" cy="460375"/>
        </p:xfrm>
        <a:graphic>
          <a:graphicData uri="http://schemas.openxmlformats.org/presentationml/2006/ole">
            <mc:AlternateContent xmlns:mc="http://schemas.openxmlformats.org/markup-compatibility/2006">
              <mc:Choice xmlns:v="urn:schemas-microsoft-com:vml" Requires="v">
                <p:oleObj spid="_x0000_s114070" name="方程式" r:id="rId3" imgW="1790640" imgH="215640" progId="Equation.3">
                  <p:embed/>
                </p:oleObj>
              </mc:Choice>
              <mc:Fallback>
                <p:oleObj name="方程式" r:id="rId3" imgW="1790640" imgH="215640" progId="Equation.3">
                  <p:embed/>
                  <p:pic>
                    <p:nvPicPr>
                      <p:cNvPr id="4" name="Object 12"/>
                      <p:cNvPicPr>
                        <a:picLocks noChangeAspect="1" noChangeArrowheads="1"/>
                      </p:cNvPicPr>
                      <p:nvPr/>
                    </p:nvPicPr>
                    <p:blipFill>
                      <a:blip r:embed="rId4"/>
                      <a:srcRect/>
                      <a:stretch>
                        <a:fillRect/>
                      </a:stretch>
                    </p:blipFill>
                    <p:spPr bwMode="auto">
                      <a:xfrm>
                        <a:off x="1833562" y="2390524"/>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2">
            <a:extLst>
              <a:ext uri="{FF2B5EF4-FFF2-40B4-BE49-F238E27FC236}">
                <a16:creationId xmlns:a16="http://schemas.microsoft.com/office/drawing/2014/main" id="{71C56C13-F3CF-47F7-8FFC-8FCE98031E70}"/>
              </a:ext>
            </a:extLst>
          </p:cNvPr>
          <p:cNvGraphicFramePr>
            <a:graphicFrameLocks noChangeAspect="1"/>
          </p:cNvGraphicFramePr>
          <p:nvPr>
            <p:extLst>
              <p:ext uri="{D42A27DB-BD31-4B8C-83A1-F6EECF244321}">
                <p14:modId xmlns:p14="http://schemas.microsoft.com/office/powerpoint/2010/main" val="2819379777"/>
              </p:ext>
            </p:extLst>
          </p:nvPr>
        </p:nvGraphicFramePr>
        <p:xfrm>
          <a:off x="1831707" y="3401180"/>
          <a:ext cx="3822700" cy="460375"/>
        </p:xfrm>
        <a:graphic>
          <a:graphicData uri="http://schemas.openxmlformats.org/presentationml/2006/ole">
            <mc:AlternateContent xmlns:mc="http://schemas.openxmlformats.org/markup-compatibility/2006">
              <mc:Choice xmlns:v="urn:schemas-microsoft-com:vml" Requires="v">
                <p:oleObj spid="_x0000_s114071" name="方程式" r:id="rId5" imgW="1790640" imgH="215640" progId="Equation.3">
                  <p:embed/>
                </p:oleObj>
              </mc:Choice>
              <mc:Fallback>
                <p:oleObj name="方程式" r:id="rId5" imgW="1790640" imgH="215640" progId="Equation.3">
                  <p:embed/>
                  <p:pic>
                    <p:nvPicPr>
                      <p:cNvPr id="5" name="Object 12"/>
                      <p:cNvPicPr>
                        <a:picLocks noChangeAspect="1" noChangeArrowheads="1"/>
                      </p:cNvPicPr>
                      <p:nvPr/>
                    </p:nvPicPr>
                    <p:blipFill>
                      <a:blip r:embed="rId4"/>
                      <a:srcRect/>
                      <a:stretch>
                        <a:fillRect/>
                      </a:stretch>
                    </p:blipFill>
                    <p:spPr bwMode="auto">
                      <a:xfrm>
                        <a:off x="1831707" y="3401180"/>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2">
            <a:extLst>
              <a:ext uri="{FF2B5EF4-FFF2-40B4-BE49-F238E27FC236}">
                <a16:creationId xmlns:a16="http://schemas.microsoft.com/office/drawing/2014/main" id="{A9D18C0B-B6B4-47D2-8196-7788F0C582DF}"/>
              </a:ext>
            </a:extLst>
          </p:cNvPr>
          <p:cNvGraphicFramePr>
            <a:graphicFrameLocks noChangeAspect="1"/>
          </p:cNvGraphicFramePr>
          <p:nvPr>
            <p:extLst>
              <p:ext uri="{D42A27DB-BD31-4B8C-83A1-F6EECF244321}">
                <p14:modId xmlns:p14="http://schemas.microsoft.com/office/powerpoint/2010/main" val="1658352689"/>
              </p:ext>
            </p:extLst>
          </p:nvPr>
        </p:nvGraphicFramePr>
        <p:xfrm>
          <a:off x="1795692" y="4400831"/>
          <a:ext cx="3927130" cy="460375"/>
        </p:xfrm>
        <a:graphic>
          <a:graphicData uri="http://schemas.openxmlformats.org/presentationml/2006/ole">
            <mc:AlternateContent xmlns:mc="http://schemas.openxmlformats.org/markup-compatibility/2006">
              <mc:Choice xmlns:v="urn:schemas-microsoft-com:vml" Requires="v">
                <p:oleObj spid="_x0000_s114072" name="方程式" r:id="rId6" imgW="1790640" imgH="215640" progId="Equation.3">
                  <p:embed/>
                </p:oleObj>
              </mc:Choice>
              <mc:Fallback>
                <p:oleObj name="方程式" r:id="rId6" imgW="1790640" imgH="215640" progId="Equation.3">
                  <p:embed/>
                  <p:pic>
                    <p:nvPicPr>
                      <p:cNvPr id="6" name="Object 12"/>
                      <p:cNvPicPr>
                        <a:picLocks noChangeAspect="1" noChangeArrowheads="1"/>
                      </p:cNvPicPr>
                      <p:nvPr/>
                    </p:nvPicPr>
                    <p:blipFill>
                      <a:blip r:embed="rId4"/>
                      <a:srcRect/>
                      <a:stretch>
                        <a:fillRect/>
                      </a:stretch>
                    </p:blipFill>
                    <p:spPr bwMode="auto">
                      <a:xfrm>
                        <a:off x="1795692" y="4400831"/>
                        <a:ext cx="3927130" cy="460375"/>
                      </a:xfrm>
                      <a:prstGeom prst="rect">
                        <a:avLst/>
                      </a:prstGeom>
                      <a:noFill/>
                      <a:extLst/>
                    </p:spPr>
                  </p:pic>
                </p:oleObj>
              </mc:Fallback>
            </mc:AlternateContent>
          </a:graphicData>
        </a:graphic>
      </p:graphicFrame>
      <p:graphicFrame>
        <p:nvGraphicFramePr>
          <p:cNvPr id="8" name="Object 12">
            <a:extLst>
              <a:ext uri="{FF2B5EF4-FFF2-40B4-BE49-F238E27FC236}">
                <a16:creationId xmlns:a16="http://schemas.microsoft.com/office/drawing/2014/main" id="{62CA2055-701D-46E4-8850-E5F1267B78A2}"/>
              </a:ext>
            </a:extLst>
          </p:cNvPr>
          <p:cNvGraphicFramePr>
            <a:graphicFrameLocks noChangeAspect="1"/>
          </p:cNvGraphicFramePr>
          <p:nvPr>
            <p:extLst>
              <p:ext uri="{D42A27DB-BD31-4B8C-83A1-F6EECF244321}">
                <p14:modId xmlns:p14="http://schemas.microsoft.com/office/powerpoint/2010/main" val="3390629534"/>
              </p:ext>
            </p:extLst>
          </p:nvPr>
        </p:nvGraphicFramePr>
        <p:xfrm>
          <a:off x="1808864" y="5446331"/>
          <a:ext cx="3927130" cy="460375"/>
        </p:xfrm>
        <a:graphic>
          <a:graphicData uri="http://schemas.openxmlformats.org/presentationml/2006/ole">
            <mc:AlternateContent xmlns:mc="http://schemas.openxmlformats.org/markup-compatibility/2006">
              <mc:Choice xmlns:v="urn:schemas-microsoft-com:vml" Requires="v">
                <p:oleObj spid="_x0000_s114073" name="方程式" r:id="rId7" imgW="1676160" imgH="215640" progId="Equation.3">
                  <p:embed/>
                </p:oleObj>
              </mc:Choice>
              <mc:Fallback>
                <p:oleObj name="方程式" r:id="rId7" imgW="1676160" imgH="215640" progId="Equation.3">
                  <p:embed/>
                  <p:pic>
                    <p:nvPicPr>
                      <p:cNvPr id="7" name="Object 12"/>
                      <p:cNvPicPr>
                        <a:picLocks noChangeAspect="1" noChangeArrowheads="1"/>
                      </p:cNvPicPr>
                      <p:nvPr/>
                    </p:nvPicPr>
                    <p:blipFill>
                      <a:blip r:embed="rId8"/>
                      <a:srcRect/>
                      <a:stretch>
                        <a:fillRect/>
                      </a:stretch>
                    </p:blipFill>
                    <p:spPr bwMode="auto">
                      <a:xfrm>
                        <a:off x="1808864" y="5446331"/>
                        <a:ext cx="3927130" cy="460375"/>
                      </a:xfrm>
                      <a:prstGeom prst="rect">
                        <a:avLst/>
                      </a:prstGeom>
                      <a:noFill/>
                      <a:extLst/>
                    </p:spPr>
                  </p:pic>
                </p:oleObj>
              </mc:Fallback>
            </mc:AlternateContent>
          </a:graphicData>
        </a:graphic>
      </p:graphicFrame>
      <p:sp>
        <p:nvSpPr>
          <p:cNvPr id="9" name="文字方塊 7">
            <a:extLst>
              <a:ext uri="{FF2B5EF4-FFF2-40B4-BE49-F238E27FC236}">
                <a16:creationId xmlns:a16="http://schemas.microsoft.com/office/drawing/2014/main" id="{93DA0DD4-E3EF-4100-827A-9BE46B32EF27}"/>
              </a:ext>
            </a:extLst>
          </p:cNvPr>
          <p:cNvSpPr txBox="1"/>
          <p:nvPr/>
        </p:nvSpPr>
        <p:spPr>
          <a:xfrm>
            <a:off x="5717715" y="3372436"/>
            <a:ext cx="1368442" cy="523220"/>
          </a:xfrm>
          <a:prstGeom prst="rect">
            <a:avLst/>
          </a:prstGeom>
          <a:noFill/>
        </p:spPr>
        <p:txBody>
          <a:bodyPr wrap="square" rtlCol="0">
            <a:spAutoFit/>
          </a:bodyPr>
          <a:lstStyle/>
          <a:p>
            <a:r>
              <a:rPr lang="en-US" altLang="zh-TW" sz="2800" dirty="0"/>
              <a:t>“Cat”</a:t>
            </a:r>
            <a:endParaRPr lang="zh-TW" altLang="en-US" sz="2800" dirty="0"/>
          </a:p>
        </p:txBody>
      </p:sp>
      <p:sp>
        <p:nvSpPr>
          <p:cNvPr id="10" name="文字方塊 8">
            <a:extLst>
              <a:ext uri="{FF2B5EF4-FFF2-40B4-BE49-F238E27FC236}">
                <a16:creationId xmlns:a16="http://schemas.microsoft.com/office/drawing/2014/main" id="{7849E3B9-326E-43DC-82D6-C1AF5A2C6035}"/>
              </a:ext>
            </a:extLst>
          </p:cNvPr>
          <p:cNvSpPr txBox="1"/>
          <p:nvPr/>
        </p:nvSpPr>
        <p:spPr>
          <a:xfrm>
            <a:off x="5685758" y="2359341"/>
            <a:ext cx="3065002" cy="523220"/>
          </a:xfrm>
          <a:prstGeom prst="rect">
            <a:avLst/>
          </a:prstGeom>
          <a:noFill/>
        </p:spPr>
        <p:txBody>
          <a:bodyPr wrap="square" rtlCol="0">
            <a:spAutoFit/>
          </a:bodyPr>
          <a:lstStyle/>
          <a:p>
            <a:r>
              <a:rPr lang="en-US" altLang="zh-TW" sz="2800" dirty="0"/>
              <a:t>“How are you”</a:t>
            </a:r>
            <a:endParaRPr lang="zh-TW" altLang="en-US" sz="2800" dirty="0"/>
          </a:p>
        </p:txBody>
      </p:sp>
      <p:sp>
        <p:nvSpPr>
          <p:cNvPr id="11" name="文字方塊 9">
            <a:extLst>
              <a:ext uri="{FF2B5EF4-FFF2-40B4-BE49-F238E27FC236}">
                <a16:creationId xmlns:a16="http://schemas.microsoft.com/office/drawing/2014/main" id="{A73BB987-0B4F-4047-ACB4-9E55533E70C0}"/>
              </a:ext>
            </a:extLst>
          </p:cNvPr>
          <p:cNvSpPr txBox="1"/>
          <p:nvPr/>
        </p:nvSpPr>
        <p:spPr>
          <a:xfrm>
            <a:off x="5722822" y="4375314"/>
            <a:ext cx="1239914" cy="523220"/>
          </a:xfrm>
          <a:prstGeom prst="rect">
            <a:avLst/>
          </a:prstGeom>
          <a:noFill/>
        </p:spPr>
        <p:txBody>
          <a:bodyPr wrap="square" rtlCol="0">
            <a:spAutoFit/>
          </a:bodyPr>
          <a:lstStyle/>
          <a:p>
            <a:r>
              <a:rPr lang="en-US" altLang="zh-TW" sz="2800" dirty="0"/>
              <a:t>“5-5”</a:t>
            </a:r>
            <a:endParaRPr lang="zh-TW" altLang="en-US" sz="2800" dirty="0"/>
          </a:p>
        </p:txBody>
      </p:sp>
      <p:sp>
        <p:nvSpPr>
          <p:cNvPr id="12" name="文字方塊 10">
            <a:extLst>
              <a:ext uri="{FF2B5EF4-FFF2-40B4-BE49-F238E27FC236}">
                <a16:creationId xmlns:a16="http://schemas.microsoft.com/office/drawing/2014/main" id="{5BBC010A-10E4-49E5-AF20-C00D9ABAA140}"/>
              </a:ext>
            </a:extLst>
          </p:cNvPr>
          <p:cNvSpPr txBox="1"/>
          <p:nvPr/>
        </p:nvSpPr>
        <p:spPr>
          <a:xfrm>
            <a:off x="5665866" y="5391342"/>
            <a:ext cx="1499137" cy="523220"/>
          </a:xfrm>
          <a:prstGeom prst="rect">
            <a:avLst/>
          </a:prstGeom>
          <a:noFill/>
        </p:spPr>
        <p:txBody>
          <a:bodyPr wrap="square" rtlCol="0">
            <a:spAutoFit/>
          </a:bodyPr>
          <a:lstStyle/>
          <a:p>
            <a:r>
              <a:rPr lang="en-US" altLang="zh-TW" sz="2800" dirty="0"/>
              <a:t>“Hello”</a:t>
            </a:r>
            <a:endParaRPr lang="zh-TW" altLang="en-US" sz="2800" dirty="0"/>
          </a:p>
        </p:txBody>
      </p:sp>
      <p:pic>
        <p:nvPicPr>
          <p:cNvPr id="13" name="圖片 11">
            <a:extLst>
              <a:ext uri="{FF2B5EF4-FFF2-40B4-BE49-F238E27FC236}">
                <a16:creationId xmlns:a16="http://schemas.microsoft.com/office/drawing/2014/main" id="{E9977D60-0B24-4428-A670-C8C0D7CB42F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78088" y="2334055"/>
            <a:ext cx="2921108" cy="516844"/>
          </a:xfrm>
          <a:prstGeom prst="rect">
            <a:avLst/>
          </a:prstGeom>
        </p:spPr>
      </p:pic>
      <p:sp>
        <p:nvSpPr>
          <p:cNvPr id="14" name="矩形 13">
            <a:extLst>
              <a:ext uri="{FF2B5EF4-FFF2-40B4-BE49-F238E27FC236}">
                <a16:creationId xmlns:a16="http://schemas.microsoft.com/office/drawing/2014/main" id="{8657CD86-61BB-4E32-A3BB-E5A34BD16FFD}"/>
              </a:ext>
            </a:extLst>
          </p:cNvPr>
          <p:cNvSpPr/>
          <p:nvPr/>
        </p:nvSpPr>
        <p:spPr>
          <a:xfrm>
            <a:off x="2268056" y="5391342"/>
            <a:ext cx="2659840" cy="523220"/>
          </a:xfrm>
          <a:prstGeom prst="rect">
            <a:avLst/>
          </a:prstGeom>
        </p:spPr>
        <p:txBody>
          <a:bodyPr wrap="square">
            <a:spAutoFit/>
          </a:bodyPr>
          <a:lstStyle/>
          <a:p>
            <a:pPr algn="ctr"/>
            <a:r>
              <a:rPr lang="en-US" altLang="zh-TW" sz="2800" dirty="0"/>
              <a:t>“Hi”</a:t>
            </a:r>
            <a:endParaRPr lang="zh-TW" altLang="en-US" sz="2800" dirty="0"/>
          </a:p>
        </p:txBody>
      </p:sp>
      <p:pic>
        <p:nvPicPr>
          <p:cNvPr id="15" name="Picture 2" descr="http://y2.ifengimg.com/a/2016_11/2c7ef418c729099.jpg">
            <a:extLst>
              <a:ext uri="{FF2B5EF4-FFF2-40B4-BE49-F238E27FC236}">
                <a16:creationId xmlns:a16="http://schemas.microsoft.com/office/drawing/2014/main" id="{00A61347-3EB7-4E6F-84F1-C2E0DE8A62ED}"/>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283768" y="4308993"/>
            <a:ext cx="846548" cy="634911"/>
          </a:xfrm>
          <a:prstGeom prst="rect">
            <a:avLst/>
          </a:prstGeom>
          <a:noFill/>
          <a:extLst>
            <a:ext uri="{909E8E84-426E-40DD-AFC4-6F175D3DCCD1}">
              <a14:hiddenFill xmlns:a14="http://schemas.microsoft.com/office/drawing/2010/main">
                <a:solidFill>
                  <a:srgbClr val="FFFFFF"/>
                </a:solidFill>
              </a14:hiddenFill>
            </a:ext>
          </a:extLst>
        </p:spPr>
      </p:pic>
      <p:sp>
        <p:nvSpPr>
          <p:cNvPr id="16" name="文字方塊 15">
            <a:extLst>
              <a:ext uri="{FF2B5EF4-FFF2-40B4-BE49-F238E27FC236}">
                <a16:creationId xmlns:a16="http://schemas.microsoft.com/office/drawing/2014/main" id="{AAC7EDEC-7F22-4961-94FE-E4B1CD8845AC}"/>
              </a:ext>
            </a:extLst>
          </p:cNvPr>
          <p:cNvSpPr txBox="1"/>
          <p:nvPr/>
        </p:nvSpPr>
        <p:spPr>
          <a:xfrm>
            <a:off x="3097442" y="5916800"/>
            <a:ext cx="1219200" cy="461665"/>
          </a:xfrm>
          <a:prstGeom prst="rect">
            <a:avLst/>
          </a:prstGeom>
          <a:noFill/>
        </p:spPr>
        <p:txBody>
          <a:bodyPr wrap="square" rtlCol="0">
            <a:spAutoFit/>
          </a:bodyPr>
          <a:lstStyle/>
          <a:p>
            <a:pPr algn="ctr"/>
            <a:r>
              <a:rPr lang="en-US" altLang="zh-TW" sz="2400" dirty="0"/>
              <a:t>(</a:t>
            </a:r>
            <a:r>
              <a:rPr lang="zh-CN" altLang="en-US" sz="2400" dirty="0"/>
              <a:t>用户</a:t>
            </a:r>
            <a:r>
              <a:rPr lang="en-US" altLang="zh-TW" sz="2400" dirty="0"/>
              <a:t>)</a:t>
            </a:r>
            <a:endParaRPr lang="zh-TW" altLang="en-US" sz="2400" dirty="0"/>
          </a:p>
        </p:txBody>
      </p:sp>
      <p:sp>
        <p:nvSpPr>
          <p:cNvPr id="17" name="文字方塊 18">
            <a:extLst>
              <a:ext uri="{FF2B5EF4-FFF2-40B4-BE49-F238E27FC236}">
                <a16:creationId xmlns:a16="http://schemas.microsoft.com/office/drawing/2014/main" id="{8AF43E1A-062C-4AB4-ADAA-A31B1801E028}"/>
              </a:ext>
            </a:extLst>
          </p:cNvPr>
          <p:cNvSpPr txBox="1"/>
          <p:nvPr/>
        </p:nvSpPr>
        <p:spPr>
          <a:xfrm>
            <a:off x="5722822" y="5903153"/>
            <a:ext cx="1432524" cy="461665"/>
          </a:xfrm>
          <a:prstGeom prst="rect">
            <a:avLst/>
          </a:prstGeom>
          <a:noFill/>
        </p:spPr>
        <p:txBody>
          <a:bodyPr wrap="square" rtlCol="0">
            <a:spAutoFit/>
          </a:bodyPr>
          <a:lstStyle/>
          <a:p>
            <a:pPr algn="ctr"/>
            <a:r>
              <a:rPr lang="en-US" altLang="zh-TW" sz="2400" dirty="0"/>
              <a:t>(</a:t>
            </a:r>
            <a:r>
              <a:rPr lang="zh-CN" altLang="en-US" sz="2400" dirty="0"/>
              <a:t>机器</a:t>
            </a:r>
            <a:r>
              <a:rPr lang="en-US" altLang="zh-TW" sz="2400" dirty="0"/>
              <a:t>)</a:t>
            </a:r>
            <a:endParaRPr lang="zh-TW" altLang="en-US" sz="2400" dirty="0"/>
          </a:p>
        </p:txBody>
      </p:sp>
      <p:pic>
        <p:nvPicPr>
          <p:cNvPr id="18" name="Picture 12" descr="https://encrypted-tbn1.gstatic.com/images?q=tbn:ANd9GcRcwlRKAlSIaCI4W5PRYVbuBQQXifF-56bFqAjh9DMe-_3Lh8_YKw">
            <a:extLst>
              <a:ext uri="{FF2B5EF4-FFF2-40B4-BE49-F238E27FC236}">
                <a16:creationId xmlns:a16="http://schemas.microsoft.com/office/drawing/2014/main" id="{91507625-A27E-4CDD-94D3-5262F916AF7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166483" y="3289676"/>
            <a:ext cx="862988" cy="655125"/>
          </a:xfrm>
          <a:prstGeom prst="rect">
            <a:avLst/>
          </a:prstGeom>
          <a:noFill/>
          <a:extLst>
            <a:ext uri="{909E8E84-426E-40DD-AFC4-6F175D3DCCD1}">
              <a14:hiddenFill xmlns:a14="http://schemas.microsoft.com/office/drawing/2010/main">
                <a:solidFill>
                  <a:srgbClr val="FFFFFF"/>
                </a:solidFill>
              </a14:hiddenFill>
            </a:ext>
          </a:extLst>
        </p:spPr>
      </p:pic>
      <p:sp>
        <p:nvSpPr>
          <p:cNvPr id="19" name="文字方塊 17">
            <a:extLst>
              <a:ext uri="{FF2B5EF4-FFF2-40B4-BE49-F238E27FC236}">
                <a16:creationId xmlns:a16="http://schemas.microsoft.com/office/drawing/2014/main" id="{F3D2A6B1-952A-467A-B297-D87AD64F55BD}"/>
              </a:ext>
            </a:extLst>
          </p:cNvPr>
          <p:cNvSpPr txBox="1"/>
          <p:nvPr/>
        </p:nvSpPr>
        <p:spPr>
          <a:xfrm>
            <a:off x="6595645" y="4349846"/>
            <a:ext cx="2380665" cy="461665"/>
          </a:xfrm>
          <a:prstGeom prst="rect">
            <a:avLst/>
          </a:prstGeom>
          <a:noFill/>
        </p:spPr>
        <p:txBody>
          <a:bodyPr wrap="square" rtlCol="0">
            <a:spAutoFit/>
          </a:bodyPr>
          <a:lstStyle/>
          <a:p>
            <a:pPr algn="ctr"/>
            <a:r>
              <a:rPr lang="en-US" altLang="zh-TW" sz="2400" dirty="0"/>
              <a:t>(next move)</a:t>
            </a:r>
            <a:endParaRPr lang="zh-TW" altLang="en-US" sz="2400" dirty="0"/>
          </a:p>
        </p:txBody>
      </p:sp>
    </p:spTree>
    <p:extLst>
      <p:ext uri="{BB962C8B-B14F-4D97-AF65-F5344CB8AC3E}">
        <p14:creationId xmlns:p14="http://schemas.microsoft.com/office/powerpoint/2010/main" val="4265164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9" grpId="0"/>
      <p:bldP spid="10" grpId="0"/>
      <p:bldP spid="11" grpId="0"/>
      <p:bldP spid="12" grpId="0"/>
      <p:bldP spid="14" grpId="0"/>
      <p:bldP spid="16" grpId="0"/>
      <p:bldP spid="17"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 </a:t>
            </a:r>
            <a:r>
              <a:rPr lang="zh-CN" altLang="en-US" dirty="0"/>
              <a:t>基本概念</a:t>
            </a:r>
          </a:p>
        </p:txBody>
      </p:sp>
      <p:sp>
        <p:nvSpPr>
          <p:cNvPr id="3" name="文本占位符 2"/>
          <p:cNvSpPr>
            <a:spLocks noGrp="1"/>
          </p:cNvSpPr>
          <p:nvPr>
            <p:ph idx="1"/>
          </p:nvPr>
        </p:nvSpPr>
        <p:spPr>
          <a:xfrm>
            <a:off x="260350" y="1158536"/>
            <a:ext cx="8795160" cy="5409412"/>
          </a:xfrm>
        </p:spPr>
        <p:txBody>
          <a:bodyPr>
            <a:normAutofit/>
          </a:bodyPr>
          <a:lstStyle/>
          <a:p>
            <a:pPr algn="just"/>
            <a:r>
              <a:rPr lang="en-US" altLang="zh-CN" b="1" dirty="0">
                <a:solidFill>
                  <a:srgbClr val="0000FF"/>
                </a:solidFill>
              </a:rPr>
              <a:t>1.</a:t>
            </a:r>
            <a:r>
              <a:rPr lang="zh-CN" altLang="en-US" b="1" dirty="0">
                <a:solidFill>
                  <a:srgbClr val="0000FF"/>
                </a:solidFill>
              </a:rPr>
              <a:t>输入空间、特征空间与输出空间</a:t>
            </a:r>
            <a:endParaRPr lang="en-US" altLang="zh-CN" b="1" dirty="0">
              <a:solidFill>
                <a:srgbClr val="0000FF"/>
              </a:solidFill>
            </a:endParaRPr>
          </a:p>
          <a:p>
            <a:pPr marL="0" indent="0" algn="just">
              <a:buNone/>
            </a:pPr>
            <a:endParaRPr lang="en-US" altLang="zh-CN" sz="2400" dirty="0"/>
          </a:p>
          <a:p>
            <a:pPr marL="0" indent="0" algn="just">
              <a:lnSpc>
                <a:spcPct val="150000"/>
              </a:lnSpc>
              <a:buNone/>
            </a:pPr>
            <a:r>
              <a:rPr lang="en-US" altLang="zh-CN" sz="2400" dirty="0"/>
              <a:t>   </a:t>
            </a:r>
          </a:p>
          <a:p>
            <a:pPr marL="0" indent="0" algn="just">
              <a:buNone/>
            </a:pPr>
            <a:endParaRPr lang="en-US" altLang="zh-CN" sz="2400" dirty="0"/>
          </a:p>
          <a:p>
            <a:endParaRPr lang="en-US" altLang="zh-CN" dirty="0"/>
          </a:p>
        </p:txBody>
      </p:sp>
      <p:pic>
        <p:nvPicPr>
          <p:cNvPr id="4" name="Picture 12" descr="https://encrypted-tbn1.gstatic.com/images?q=tbn:ANd9GcRcwlRKAlSIaCI4W5PRYVbuBQQXifF-56bFqAjh9DMe-_3Lh8_YKw">
            <a:extLst>
              <a:ext uri="{FF2B5EF4-FFF2-40B4-BE49-F238E27FC236}">
                <a16:creationId xmlns:a16="http://schemas.microsoft.com/office/drawing/2014/main" id="{A4907890-6DE6-42CE-9B70-EA3F00422FB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9927" y="1991816"/>
            <a:ext cx="1130214" cy="938195"/>
          </a:xfrm>
          <a:prstGeom prst="rect">
            <a:avLst/>
          </a:prstGeom>
          <a:noFill/>
          <a:extLst>
            <a:ext uri="{909E8E84-426E-40DD-AFC4-6F175D3DCCD1}">
              <a14:hiddenFill xmlns:a14="http://schemas.microsoft.com/office/drawing/2010/main">
                <a:solidFill>
                  <a:srgbClr val="FFFFFF"/>
                </a:solidFill>
              </a14:hiddenFill>
            </a:ext>
          </a:extLst>
        </p:spPr>
      </p:pic>
      <p:sp>
        <p:nvSpPr>
          <p:cNvPr id="5" name="箭头: 右 4">
            <a:extLst>
              <a:ext uri="{FF2B5EF4-FFF2-40B4-BE49-F238E27FC236}">
                <a16:creationId xmlns:a16="http://schemas.microsoft.com/office/drawing/2014/main" id="{B382249B-21CA-49F9-A5ED-0F0F9810BE24}"/>
              </a:ext>
            </a:extLst>
          </p:cNvPr>
          <p:cNvSpPr/>
          <p:nvPr/>
        </p:nvSpPr>
        <p:spPr>
          <a:xfrm>
            <a:off x="2031062" y="2331517"/>
            <a:ext cx="639097" cy="3342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4207BCE3-C85C-4990-B2AD-2A9B5F207B3A}"/>
              </a:ext>
            </a:extLst>
          </p:cNvPr>
          <p:cNvSpPr txBox="1"/>
          <p:nvPr/>
        </p:nvSpPr>
        <p:spPr>
          <a:xfrm>
            <a:off x="2951652" y="2694042"/>
            <a:ext cx="1573162" cy="369332"/>
          </a:xfrm>
          <a:prstGeom prst="rect">
            <a:avLst/>
          </a:prstGeom>
          <a:noFill/>
        </p:spPr>
        <p:txBody>
          <a:bodyPr wrap="square" rtlCol="0">
            <a:spAutoFit/>
          </a:bodyPr>
          <a:lstStyle/>
          <a:p>
            <a:r>
              <a:rPr lang="en-US" altLang="zh-CN" dirty="0" err="1"/>
              <a:t>y</a:t>
            </a:r>
            <a:r>
              <a:rPr lang="en-US" altLang="zh-CN" baseline="-25000" dirty="0" err="1"/>
              <a:t>i</a:t>
            </a:r>
            <a:r>
              <a:rPr lang="en-US" altLang="zh-CN" dirty="0"/>
              <a:t> = </a:t>
            </a:r>
            <a:r>
              <a:rPr lang="zh-CN" altLang="en-US" dirty="0"/>
              <a:t>“</a:t>
            </a:r>
            <a:r>
              <a:rPr lang="en-US" altLang="zh-CN" dirty="0"/>
              <a:t>Cat</a:t>
            </a:r>
            <a:r>
              <a:rPr lang="zh-CN" altLang="en-US" dirty="0"/>
              <a:t>”</a:t>
            </a: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EBC64561-E609-43FD-8EEF-0CDE87559724}"/>
                  </a:ext>
                </a:extLst>
              </p:cNvPr>
              <p:cNvSpPr/>
              <p:nvPr/>
            </p:nvSpPr>
            <p:spPr>
              <a:xfrm>
                <a:off x="2842928" y="1804868"/>
                <a:ext cx="4677755" cy="7256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𝒙</m:t>
                          </m:r>
                        </m:e>
                        <m:sub>
                          <m:r>
                            <a:rPr lang="zh-CN" altLang="en-US" sz="2400" b="1" i="1">
                              <a:latin typeface="Cambria Math" panose="02040503050406030204" pitchFamily="18" charset="0"/>
                            </a:rPr>
                            <m:t>𝒊</m:t>
                          </m:r>
                        </m:sub>
                      </m:sSub>
                      <m:r>
                        <a:rPr lang="zh-CN" altLang="en-US" sz="2400" b="1" i="0">
                          <a:latin typeface="Cambria Math" panose="02040503050406030204" pitchFamily="18" charset="0"/>
                        </a:rPr>
                        <m:t>=</m:t>
                      </m:r>
                      <m:sSup>
                        <m:sSupPr>
                          <m:ctrlPr>
                            <a:rPr lang="zh-CN" altLang="en-US" sz="2400" b="1" i="1">
                              <a:latin typeface="Cambria Math" panose="02040503050406030204" pitchFamily="18" charset="0"/>
                            </a:rPr>
                          </m:ctrlPr>
                        </m:sSupPr>
                        <m:e>
                          <m:d>
                            <m:dPr>
                              <m:ctrlPr>
                                <a:rPr lang="zh-CN" altLang="en-US" sz="2400" b="1" i="1">
                                  <a:latin typeface="Cambria Math" panose="02040503050406030204" pitchFamily="18" charset="0"/>
                                </a:rPr>
                              </m:ctrlPr>
                            </m:dPr>
                            <m:e>
                              <m:sSubSup>
                                <m:sSubSupPr>
                                  <m:ctrlPr>
                                    <a:rPr lang="zh-CN" altLang="en-US" sz="2400" b="1" i="1">
                                      <a:latin typeface="Cambria Math" panose="02040503050406030204" pitchFamily="18" charset="0"/>
                                    </a:rPr>
                                  </m:ctrlPr>
                                </m:sSubSupPr>
                                <m:e>
                                  <m:r>
                                    <a:rPr lang="zh-CN" altLang="en-US" sz="2400" b="1" i="1">
                                      <a:latin typeface="Cambria Math" panose="02040503050406030204" pitchFamily="18" charset="0"/>
                                    </a:rPr>
                                    <m:t>𝒙</m:t>
                                  </m:r>
                                </m:e>
                                <m:sub>
                                  <m:r>
                                    <a:rPr lang="zh-CN" altLang="en-US" sz="2400" b="1" i="1">
                                      <a:latin typeface="Cambria Math" panose="02040503050406030204" pitchFamily="18" charset="0"/>
                                    </a:rPr>
                                    <m:t>𝒊</m:t>
                                  </m:r>
                                </m:sub>
                                <m:sup>
                                  <m:d>
                                    <m:dPr>
                                      <m:ctrlPr>
                                        <a:rPr lang="zh-CN" altLang="en-US" sz="2400" b="1" i="1">
                                          <a:latin typeface="Cambria Math" panose="02040503050406030204" pitchFamily="18" charset="0"/>
                                        </a:rPr>
                                      </m:ctrlPr>
                                    </m:dPr>
                                    <m:e>
                                      <m:r>
                                        <a:rPr lang="zh-CN" altLang="en-US" sz="2400" b="1" i="0">
                                          <a:latin typeface="Cambria Math" panose="02040503050406030204" pitchFamily="18" charset="0"/>
                                        </a:rPr>
                                        <m:t>𝟏</m:t>
                                      </m:r>
                                    </m:e>
                                  </m:d>
                                </m:sup>
                              </m:sSubSup>
                              <m:r>
                                <a:rPr lang="zh-CN" altLang="en-US" sz="2400" b="1" i="0">
                                  <a:latin typeface="Cambria Math" panose="02040503050406030204" pitchFamily="18" charset="0"/>
                                </a:rPr>
                                <m:t>,</m:t>
                              </m:r>
                              <m:sSubSup>
                                <m:sSubSupPr>
                                  <m:ctrlPr>
                                    <a:rPr lang="zh-CN" altLang="en-US" sz="2400" b="1" i="1">
                                      <a:latin typeface="Cambria Math" panose="02040503050406030204" pitchFamily="18" charset="0"/>
                                    </a:rPr>
                                  </m:ctrlPr>
                                </m:sSubSupPr>
                                <m:e>
                                  <m:r>
                                    <a:rPr lang="zh-CN" altLang="en-US" sz="2400" b="1" i="1">
                                      <a:latin typeface="Cambria Math" panose="02040503050406030204" pitchFamily="18" charset="0"/>
                                    </a:rPr>
                                    <m:t>𝒙</m:t>
                                  </m:r>
                                </m:e>
                                <m:sub>
                                  <m:r>
                                    <a:rPr lang="zh-CN" altLang="en-US" sz="2400" b="1" i="1">
                                      <a:latin typeface="Cambria Math" panose="02040503050406030204" pitchFamily="18" charset="0"/>
                                    </a:rPr>
                                    <m:t>𝒊</m:t>
                                  </m:r>
                                </m:sub>
                                <m:sup>
                                  <m:d>
                                    <m:dPr>
                                      <m:ctrlPr>
                                        <a:rPr lang="zh-CN" altLang="en-US" sz="2400" b="1" i="1">
                                          <a:latin typeface="Cambria Math" panose="02040503050406030204" pitchFamily="18" charset="0"/>
                                        </a:rPr>
                                      </m:ctrlPr>
                                    </m:dPr>
                                    <m:e>
                                      <m:r>
                                        <a:rPr lang="zh-CN" altLang="en-US" sz="2400" b="1" i="0">
                                          <a:latin typeface="Cambria Math" panose="02040503050406030204" pitchFamily="18" charset="0"/>
                                        </a:rPr>
                                        <m:t>𝟐</m:t>
                                      </m:r>
                                    </m:e>
                                  </m:d>
                                </m:sup>
                              </m:sSubSup>
                              <m:r>
                                <a:rPr lang="zh-CN" altLang="en-US" sz="2400" b="1" i="0">
                                  <a:latin typeface="Cambria Math" panose="02040503050406030204" pitchFamily="18" charset="0"/>
                                </a:rPr>
                                <m:t>,...,</m:t>
                              </m:r>
                              <m:sSubSup>
                                <m:sSubSupPr>
                                  <m:ctrlPr>
                                    <a:rPr lang="zh-CN" altLang="en-US" sz="2400" b="1" i="1">
                                      <a:latin typeface="Cambria Math" panose="02040503050406030204" pitchFamily="18" charset="0"/>
                                    </a:rPr>
                                  </m:ctrlPr>
                                </m:sSubSupPr>
                                <m:e>
                                  <m:r>
                                    <a:rPr lang="zh-CN" altLang="en-US" sz="2400" b="1" i="1">
                                      <a:latin typeface="Cambria Math" panose="02040503050406030204" pitchFamily="18" charset="0"/>
                                    </a:rPr>
                                    <m:t>𝒙</m:t>
                                  </m:r>
                                </m:e>
                                <m:sub>
                                  <m:r>
                                    <a:rPr lang="zh-CN" altLang="en-US" sz="2400" b="1" i="1">
                                      <a:latin typeface="Cambria Math" panose="02040503050406030204" pitchFamily="18" charset="0"/>
                                    </a:rPr>
                                    <m:t>𝒊</m:t>
                                  </m:r>
                                </m:sub>
                                <m:sup>
                                  <m:d>
                                    <m:dPr>
                                      <m:ctrlPr>
                                        <a:rPr lang="zh-CN" altLang="en-US" sz="2400" b="1" i="1">
                                          <a:latin typeface="Cambria Math" panose="02040503050406030204" pitchFamily="18" charset="0"/>
                                        </a:rPr>
                                      </m:ctrlPr>
                                    </m:dPr>
                                    <m:e>
                                      <m:r>
                                        <a:rPr lang="zh-CN" altLang="en-US" sz="2400" b="1" i="1">
                                          <a:latin typeface="Cambria Math" panose="02040503050406030204" pitchFamily="18" charset="0"/>
                                        </a:rPr>
                                        <m:t>𝒊</m:t>
                                      </m:r>
                                    </m:e>
                                  </m:d>
                                </m:sup>
                              </m:sSubSup>
                              <m:r>
                                <a:rPr lang="zh-CN" altLang="en-US" sz="2400" b="1" i="0">
                                  <a:latin typeface="Cambria Math" panose="02040503050406030204" pitchFamily="18" charset="0"/>
                                </a:rPr>
                                <m:t>,...,</m:t>
                              </m:r>
                              <m:sSubSup>
                                <m:sSubSupPr>
                                  <m:ctrlPr>
                                    <a:rPr lang="zh-CN" altLang="en-US" sz="2400" b="1" i="1">
                                      <a:latin typeface="Cambria Math" panose="02040503050406030204" pitchFamily="18" charset="0"/>
                                    </a:rPr>
                                  </m:ctrlPr>
                                </m:sSubSupPr>
                                <m:e>
                                  <m:r>
                                    <a:rPr lang="zh-CN" altLang="en-US" sz="2400" b="1" i="1">
                                      <a:latin typeface="Cambria Math" panose="02040503050406030204" pitchFamily="18" charset="0"/>
                                    </a:rPr>
                                    <m:t>𝒙</m:t>
                                  </m:r>
                                </m:e>
                                <m:sub>
                                  <m:r>
                                    <a:rPr lang="zh-CN" altLang="en-US" sz="2400" b="1" i="1">
                                      <a:latin typeface="Cambria Math" panose="02040503050406030204" pitchFamily="18" charset="0"/>
                                    </a:rPr>
                                    <m:t>𝒊</m:t>
                                  </m:r>
                                </m:sub>
                                <m:sup>
                                  <m:d>
                                    <m:dPr>
                                      <m:ctrlPr>
                                        <a:rPr lang="zh-CN" altLang="en-US" sz="2400" b="1" i="1">
                                          <a:latin typeface="Cambria Math" panose="02040503050406030204" pitchFamily="18" charset="0"/>
                                        </a:rPr>
                                      </m:ctrlPr>
                                    </m:dPr>
                                    <m:e>
                                      <m:r>
                                        <a:rPr lang="zh-CN" altLang="en-US" sz="2400" b="1" i="1">
                                          <a:latin typeface="Cambria Math" panose="02040503050406030204" pitchFamily="18" charset="0"/>
                                        </a:rPr>
                                        <m:t>𝒏</m:t>
                                      </m:r>
                                    </m:e>
                                  </m:d>
                                </m:sup>
                              </m:sSubSup>
                            </m:e>
                          </m:d>
                        </m:e>
                        <m:sup>
                          <m:r>
                            <a:rPr lang="zh-CN" altLang="en-US" sz="2400" b="1" i="1">
                              <a:latin typeface="Cambria Math" panose="02040503050406030204" pitchFamily="18" charset="0"/>
                            </a:rPr>
                            <m:t>𝑻</m:t>
                          </m:r>
                        </m:sup>
                      </m:sSup>
                    </m:oMath>
                  </m:oMathPara>
                </a14:m>
                <a:endParaRPr lang="zh-CN" altLang="en-US" sz="2400" b="1" dirty="0"/>
              </a:p>
            </p:txBody>
          </p:sp>
        </mc:Choice>
        <mc:Fallback xmlns="">
          <p:sp>
            <p:nvSpPr>
              <p:cNvPr id="9" name="矩形 8">
                <a:extLst>
                  <a:ext uri="{FF2B5EF4-FFF2-40B4-BE49-F238E27FC236}">
                    <a16:creationId xmlns:a16="http://schemas.microsoft.com/office/drawing/2014/main" id="{EBC64561-E609-43FD-8EEF-0CDE87559724}"/>
                  </a:ext>
                </a:extLst>
              </p:cNvPr>
              <p:cNvSpPr>
                <a:spLocks noRot="1" noChangeAspect="1" noMove="1" noResize="1" noEditPoints="1" noAdjustHandles="1" noChangeArrowheads="1" noChangeShapeType="1" noTextEdit="1"/>
              </p:cNvSpPr>
              <p:nvPr/>
            </p:nvSpPr>
            <p:spPr>
              <a:xfrm>
                <a:off x="2842928" y="1804868"/>
                <a:ext cx="4677755" cy="725648"/>
              </a:xfrm>
              <a:prstGeom prst="rect">
                <a:avLst/>
              </a:prstGeom>
              <a:blipFill>
                <a:blip r:embed="rId3"/>
                <a:stretch>
                  <a:fillRect/>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991A68F7-CA8E-4E25-892B-699FADD4975A}"/>
              </a:ext>
            </a:extLst>
          </p:cNvPr>
          <p:cNvSpPr txBox="1"/>
          <p:nvPr/>
        </p:nvSpPr>
        <p:spPr>
          <a:xfrm>
            <a:off x="619927" y="3518268"/>
            <a:ext cx="5584228"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个训练集（</a:t>
            </a:r>
            <a:r>
              <a:rPr lang="en-US" altLang="zh-CN" sz="2400" dirty="0">
                <a:latin typeface="微软雅黑" panose="020B0503020204020204" pitchFamily="34" charset="-122"/>
                <a:ea typeface="微软雅黑" panose="020B0503020204020204" pitchFamily="34" charset="-122"/>
              </a:rPr>
              <a:t>training data</a:t>
            </a:r>
            <a:r>
              <a:rPr lang="zh-CN" altLang="en-US" sz="2400" dirty="0">
                <a:latin typeface="微软雅黑" panose="020B0503020204020204" pitchFamily="34" charset="-122"/>
                <a:ea typeface="微软雅黑" panose="020B0503020204020204" pitchFamily="34" charset="-122"/>
              </a:rPr>
              <a:t>）表示为：</a:t>
            </a:r>
          </a:p>
        </p:txBody>
      </p: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3BB99EBB-40A0-4E31-BEBE-9ABF158473F5}"/>
                  </a:ext>
                </a:extLst>
              </p:cNvPr>
              <p:cNvSpPr/>
              <p:nvPr/>
            </p:nvSpPr>
            <p:spPr>
              <a:xfrm>
                <a:off x="2517175" y="4096788"/>
                <a:ext cx="49564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2400" b="1" i="1">
                              <a:latin typeface="Cambria Math" panose="02040503050406030204" pitchFamily="18" charset="0"/>
                            </a:rPr>
                          </m:ctrlPr>
                        </m:dPr>
                        <m:e>
                          <m:r>
                            <a:rPr lang="zh-CN" altLang="en-US" sz="2400" b="1" i="1">
                              <a:latin typeface="Cambria Math" panose="02040503050406030204" pitchFamily="18" charset="0"/>
                            </a:rPr>
                            <m:t>𝑻</m:t>
                          </m:r>
                          <m:r>
                            <a:rPr lang="zh-CN" altLang="en-US" sz="2400" b="1" i="0">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𝒙</m:t>
                              </m:r>
                            </m:e>
                            <m:sub>
                              <m:r>
                                <a:rPr lang="zh-CN" altLang="en-US" sz="2400" b="1" i="0">
                                  <a:latin typeface="Cambria Math" panose="02040503050406030204" pitchFamily="18" charset="0"/>
                                </a:rPr>
                                <m:t>𝟏</m:t>
                              </m:r>
                            </m:sub>
                          </m:sSub>
                          <m:r>
                            <a:rPr lang="zh-CN" altLang="en-US" sz="2400" b="1" i="0">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𝒚</m:t>
                              </m:r>
                            </m:e>
                            <m:sub>
                              <m:r>
                                <a:rPr lang="zh-CN" altLang="en-US" sz="2400" b="1" i="0">
                                  <a:latin typeface="Cambria Math" panose="02040503050406030204" pitchFamily="18" charset="0"/>
                                </a:rPr>
                                <m:t>𝟏</m:t>
                              </m:r>
                            </m:sub>
                          </m:sSub>
                          <m:r>
                            <a:rPr lang="zh-CN" altLang="en-US" sz="2400" b="1" i="0">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𝒙</m:t>
                              </m:r>
                            </m:e>
                            <m:sub>
                              <m:r>
                                <a:rPr lang="zh-CN" altLang="en-US" sz="2400" b="1" i="0">
                                  <a:latin typeface="Cambria Math" panose="02040503050406030204" pitchFamily="18" charset="0"/>
                                </a:rPr>
                                <m:t>𝟐</m:t>
                              </m:r>
                            </m:sub>
                          </m:sSub>
                          <m:r>
                            <a:rPr lang="zh-CN" altLang="en-US" sz="2400" b="1" i="0">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𝒚</m:t>
                              </m:r>
                            </m:e>
                            <m:sub>
                              <m:r>
                                <a:rPr lang="zh-CN" altLang="en-US" sz="2400" b="1" i="0">
                                  <a:latin typeface="Cambria Math" panose="02040503050406030204" pitchFamily="18" charset="0"/>
                                </a:rPr>
                                <m:t>𝟐</m:t>
                              </m:r>
                            </m:sub>
                          </m:sSub>
                          <m:r>
                            <a:rPr lang="zh-CN" altLang="en-US" sz="2400" b="1" i="0">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𝒙</m:t>
                              </m:r>
                            </m:e>
                            <m:sub>
                              <m:r>
                                <a:rPr lang="zh-CN" altLang="en-US" sz="2400" b="1" i="1">
                                  <a:latin typeface="Cambria Math" panose="02040503050406030204" pitchFamily="18" charset="0"/>
                                </a:rPr>
                                <m:t>𝑵</m:t>
                              </m:r>
                            </m:sub>
                          </m:sSub>
                          <m:r>
                            <a:rPr lang="zh-CN" altLang="en-US" sz="2400" b="1" i="0">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𝒚</m:t>
                              </m:r>
                            </m:e>
                            <m:sub>
                              <m:r>
                                <a:rPr lang="zh-CN" altLang="en-US" sz="2400" b="1" i="1">
                                  <a:latin typeface="Cambria Math" panose="02040503050406030204" pitchFamily="18" charset="0"/>
                                </a:rPr>
                                <m:t>𝑵</m:t>
                              </m:r>
                            </m:sub>
                          </m:sSub>
                          <m:r>
                            <a:rPr lang="zh-CN" altLang="en-US" sz="2400" b="1" i="0">
                              <a:latin typeface="Cambria Math" panose="02040503050406030204" pitchFamily="18" charset="0"/>
                            </a:rPr>
                            <m:t>)</m:t>
                          </m:r>
                        </m:e>
                      </m:d>
                    </m:oMath>
                  </m:oMathPara>
                </a14:m>
                <a:endParaRPr lang="zh-CN" altLang="en-US" sz="2400" b="1" dirty="0"/>
              </a:p>
            </p:txBody>
          </p:sp>
        </mc:Choice>
        <mc:Fallback xmlns="">
          <p:sp>
            <p:nvSpPr>
              <p:cNvPr id="11" name="矩形 10">
                <a:extLst>
                  <a:ext uri="{FF2B5EF4-FFF2-40B4-BE49-F238E27FC236}">
                    <a16:creationId xmlns:a16="http://schemas.microsoft.com/office/drawing/2014/main" id="{3BB99EBB-40A0-4E31-BEBE-9ABF158473F5}"/>
                  </a:ext>
                </a:extLst>
              </p:cNvPr>
              <p:cNvSpPr>
                <a:spLocks noRot="1" noChangeAspect="1" noMove="1" noResize="1" noEditPoints="1" noAdjustHandles="1" noChangeArrowheads="1" noChangeShapeType="1" noTextEdit="1"/>
              </p:cNvSpPr>
              <p:nvPr/>
            </p:nvSpPr>
            <p:spPr>
              <a:xfrm>
                <a:off x="2517175" y="4096788"/>
                <a:ext cx="4956421" cy="461665"/>
              </a:xfrm>
              <a:prstGeom prst="rect">
                <a:avLst/>
              </a:prstGeom>
              <a:blipFill>
                <a:blip r:embed="rId4"/>
                <a:stretch>
                  <a:fillRect t="-127632" r="-13530" b="-1973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45187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 </a:t>
            </a:r>
            <a:r>
              <a:rPr lang="zh-CN" altLang="en-US" dirty="0"/>
              <a:t>基本概念</a:t>
            </a:r>
          </a:p>
        </p:txBody>
      </p:sp>
      <p:sp>
        <p:nvSpPr>
          <p:cNvPr id="3" name="文本占位符 2"/>
          <p:cNvSpPr>
            <a:spLocks noGrp="1"/>
          </p:cNvSpPr>
          <p:nvPr>
            <p:ph idx="1"/>
          </p:nvPr>
        </p:nvSpPr>
        <p:spPr>
          <a:xfrm>
            <a:off x="260350" y="1158536"/>
            <a:ext cx="8795160" cy="5409412"/>
          </a:xfrm>
        </p:spPr>
        <p:txBody>
          <a:bodyPr>
            <a:normAutofit/>
          </a:bodyPr>
          <a:lstStyle/>
          <a:p>
            <a:pPr algn="just"/>
            <a:r>
              <a:rPr lang="en-US" altLang="zh-CN" b="1" dirty="0">
                <a:solidFill>
                  <a:srgbClr val="0000FF"/>
                </a:solidFill>
              </a:rPr>
              <a:t>1.</a:t>
            </a:r>
            <a:r>
              <a:rPr lang="zh-CN" altLang="en-US" b="1" dirty="0">
                <a:solidFill>
                  <a:srgbClr val="0000FF"/>
                </a:solidFill>
              </a:rPr>
              <a:t>输入空间、特征空间与输出空间</a:t>
            </a:r>
            <a:endParaRPr lang="en-US" altLang="zh-CN" b="1" dirty="0">
              <a:solidFill>
                <a:srgbClr val="0000FF"/>
              </a:solidFill>
            </a:endParaRPr>
          </a:p>
          <a:p>
            <a:pPr marL="342900" indent="-342900" algn="just">
              <a:lnSpc>
                <a:spcPct val="150000"/>
              </a:lnSpc>
              <a:buFont typeface="Wingdings" panose="05000000000000000000" pitchFamily="2" charset="2"/>
              <a:buChar char="ü"/>
            </a:pPr>
            <a:r>
              <a:rPr lang="zh-CN" altLang="en-US" sz="2400" dirty="0"/>
              <a:t>分类问题：输出变量为有限个离散变量的预测问题</a:t>
            </a:r>
            <a:endParaRPr lang="en-US" altLang="zh-CN" sz="2400" dirty="0"/>
          </a:p>
          <a:p>
            <a:pPr marL="342900" indent="-342900" algn="just">
              <a:lnSpc>
                <a:spcPct val="150000"/>
              </a:lnSpc>
              <a:buFont typeface="Wingdings" panose="05000000000000000000" pitchFamily="2" charset="2"/>
              <a:buChar char="ü"/>
            </a:pPr>
            <a:r>
              <a:rPr lang="zh-CN" altLang="en-US" sz="2400" dirty="0"/>
              <a:t>回归问题：输入变量与输出变量均为连续变量的预测问题</a:t>
            </a:r>
            <a:endParaRPr lang="en-US" altLang="zh-CN" sz="2400" dirty="0"/>
          </a:p>
          <a:p>
            <a:pPr marL="342900" indent="-342900" algn="just">
              <a:lnSpc>
                <a:spcPct val="150000"/>
              </a:lnSpc>
              <a:buFont typeface="Wingdings" panose="05000000000000000000" pitchFamily="2" charset="2"/>
              <a:buChar char="ü"/>
            </a:pPr>
            <a:r>
              <a:rPr lang="zh-CN" altLang="en-US" sz="2400" dirty="0"/>
              <a:t>标注问题：输入变量与输出变量均为变量序列的预测问题</a:t>
            </a:r>
            <a:endParaRPr lang="en-US" altLang="zh-CN" sz="2400" dirty="0"/>
          </a:p>
          <a:p>
            <a:pPr marL="0" indent="0" algn="just">
              <a:buNone/>
            </a:pPr>
            <a:endParaRPr lang="en-US" altLang="zh-CN" sz="2400" dirty="0"/>
          </a:p>
          <a:p>
            <a:endParaRPr lang="en-US" altLang="zh-CN" dirty="0"/>
          </a:p>
        </p:txBody>
      </p:sp>
    </p:spTree>
    <p:extLst>
      <p:ext uri="{BB962C8B-B14F-4D97-AF65-F5344CB8AC3E}">
        <p14:creationId xmlns:p14="http://schemas.microsoft.com/office/powerpoint/2010/main" val="1481653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 </a:t>
            </a:r>
            <a:r>
              <a:rPr lang="zh-CN" altLang="en-US" dirty="0"/>
              <a:t>基本概念</a:t>
            </a:r>
          </a:p>
        </p:txBody>
      </p:sp>
      <p:grpSp>
        <p:nvGrpSpPr>
          <p:cNvPr id="6" name="组合 5">
            <a:extLst>
              <a:ext uri="{FF2B5EF4-FFF2-40B4-BE49-F238E27FC236}">
                <a16:creationId xmlns:a16="http://schemas.microsoft.com/office/drawing/2014/main" id="{32700BC8-F99A-4A41-80AA-A5C4105B1630}"/>
              </a:ext>
            </a:extLst>
          </p:cNvPr>
          <p:cNvGrpSpPr/>
          <p:nvPr/>
        </p:nvGrpSpPr>
        <p:grpSpPr>
          <a:xfrm>
            <a:off x="1978592" y="2010259"/>
            <a:ext cx="6799648" cy="3311541"/>
            <a:chOff x="2303748" y="2498116"/>
            <a:chExt cx="4513921" cy="1861768"/>
          </a:xfrm>
        </p:grpSpPr>
        <p:pic>
          <p:nvPicPr>
            <p:cNvPr id="7" name="Picture 2" descr="D:\老板的书\1.1.png">
              <a:extLst>
                <a:ext uri="{FF2B5EF4-FFF2-40B4-BE49-F238E27FC236}">
                  <a16:creationId xmlns:a16="http://schemas.microsoft.com/office/drawing/2014/main" id="{48C94579-A16E-42DF-B426-A2308A7CBE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3748" y="2498116"/>
              <a:ext cx="4513921" cy="151216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descr="C:\Users\sylar\Desktop\1.2.png">
              <a:extLst>
                <a:ext uri="{FF2B5EF4-FFF2-40B4-BE49-F238E27FC236}">
                  <a16:creationId xmlns:a16="http://schemas.microsoft.com/office/drawing/2014/main" id="{B9EDF3D7-E84B-4FBB-BDC4-AD7FEA20E4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5363" y="4014779"/>
              <a:ext cx="4509131" cy="34510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9" name="直接箭头连接符 8">
            <a:extLst>
              <a:ext uri="{FF2B5EF4-FFF2-40B4-BE49-F238E27FC236}">
                <a16:creationId xmlns:a16="http://schemas.microsoft.com/office/drawing/2014/main" id="{10249003-3039-4002-B356-5F3F175919CE}"/>
              </a:ext>
            </a:extLst>
          </p:cNvPr>
          <p:cNvCxnSpPr>
            <a:cxnSpLocks/>
          </p:cNvCxnSpPr>
          <p:nvPr/>
        </p:nvCxnSpPr>
        <p:spPr bwMode="auto">
          <a:xfrm>
            <a:off x="1667339" y="3181783"/>
            <a:ext cx="399205" cy="0"/>
          </a:xfrm>
          <a:prstGeom prst="straightConnector1">
            <a:avLst/>
          </a:prstGeom>
          <a:ln w="38100">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0" name="TextBox 18">
            <a:extLst>
              <a:ext uri="{FF2B5EF4-FFF2-40B4-BE49-F238E27FC236}">
                <a16:creationId xmlns:a16="http://schemas.microsoft.com/office/drawing/2014/main" id="{E33A8781-4AC0-4866-BDBC-654906843FF2}"/>
              </a:ext>
            </a:extLst>
          </p:cNvPr>
          <p:cNvSpPr txBox="1"/>
          <p:nvPr/>
        </p:nvSpPr>
        <p:spPr>
          <a:xfrm>
            <a:off x="365760" y="2983170"/>
            <a:ext cx="1311578" cy="461665"/>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chemeClr val="accent4"/>
                </a:solidFill>
                <a:effectLst/>
                <a:uLnTx/>
                <a:uFillTx/>
                <a:latin typeface="微软雅黑" panose="020B0503020204020204" pitchFamily="34" charset="-122"/>
                <a:ea typeface="微软雅黑" panose="020B0503020204020204" pitchFamily="34" charset="-122"/>
                <a:cs typeface="Verdana" pitchFamily="34" charset="0"/>
              </a:rPr>
              <a:t>训练集</a:t>
            </a:r>
          </a:p>
        </p:txBody>
      </p:sp>
      <p:sp>
        <p:nvSpPr>
          <p:cNvPr id="11" name="TextBox 18">
            <a:extLst>
              <a:ext uri="{FF2B5EF4-FFF2-40B4-BE49-F238E27FC236}">
                <a16:creationId xmlns:a16="http://schemas.microsoft.com/office/drawing/2014/main" id="{CE48A383-4127-4438-B385-80A5893F7C11}"/>
              </a:ext>
            </a:extLst>
          </p:cNvPr>
          <p:cNvSpPr txBox="1"/>
          <p:nvPr/>
        </p:nvSpPr>
        <p:spPr>
          <a:xfrm>
            <a:off x="471948" y="4743472"/>
            <a:ext cx="1195391" cy="461665"/>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chemeClr val="accent4"/>
                </a:solidFill>
                <a:effectLst/>
                <a:uLnTx/>
                <a:uFillTx/>
                <a:latin typeface="微软雅黑" panose="020B0503020204020204" pitchFamily="34" charset="-122"/>
                <a:ea typeface="微软雅黑" panose="020B0503020204020204" pitchFamily="34" charset="-122"/>
                <a:cs typeface="Verdana" pitchFamily="34" charset="0"/>
              </a:rPr>
              <a:t>测试集</a:t>
            </a:r>
          </a:p>
        </p:txBody>
      </p:sp>
      <p:cxnSp>
        <p:nvCxnSpPr>
          <p:cNvPr id="12" name="直接箭头连接符 11">
            <a:extLst>
              <a:ext uri="{FF2B5EF4-FFF2-40B4-BE49-F238E27FC236}">
                <a16:creationId xmlns:a16="http://schemas.microsoft.com/office/drawing/2014/main" id="{234FF27D-EF76-4CC8-9917-436210CC18DF}"/>
              </a:ext>
            </a:extLst>
          </p:cNvPr>
          <p:cNvCxnSpPr>
            <a:cxnSpLocks/>
          </p:cNvCxnSpPr>
          <p:nvPr/>
        </p:nvCxnSpPr>
        <p:spPr bwMode="auto">
          <a:xfrm>
            <a:off x="4897920" y="1736255"/>
            <a:ext cx="0" cy="238047"/>
          </a:xfrm>
          <a:prstGeom prst="straightConnector1">
            <a:avLst/>
          </a:prstGeom>
          <a:noFill/>
          <a:ln w="38100" cap="flat" cmpd="sng" algn="ctr">
            <a:solidFill>
              <a:srgbClr val="800000">
                <a:lumMod val="40000"/>
                <a:lumOff val="60000"/>
              </a:srgbClr>
            </a:solidFill>
            <a:prstDash val="solid"/>
            <a:headEnd type="none" w="med" len="med"/>
            <a:tailEnd type="arrow"/>
          </a:ln>
          <a:effectLst/>
        </p:spPr>
      </p:cxnSp>
      <p:sp>
        <p:nvSpPr>
          <p:cNvPr id="13" name="TextBox 18">
            <a:extLst>
              <a:ext uri="{FF2B5EF4-FFF2-40B4-BE49-F238E27FC236}">
                <a16:creationId xmlns:a16="http://schemas.microsoft.com/office/drawing/2014/main" id="{6AABA96B-9F5F-4086-B152-4BAFEF03CE72}"/>
              </a:ext>
            </a:extLst>
          </p:cNvPr>
          <p:cNvSpPr txBox="1"/>
          <p:nvPr/>
        </p:nvSpPr>
        <p:spPr>
          <a:xfrm>
            <a:off x="4572000" y="1336145"/>
            <a:ext cx="901481" cy="461665"/>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chemeClr val="accent4"/>
                </a:solidFill>
                <a:effectLst/>
                <a:uLnTx/>
                <a:uFillTx/>
                <a:latin typeface="微软雅黑" panose="020B0503020204020204" pitchFamily="34" charset="-122"/>
                <a:ea typeface="微软雅黑" panose="020B0503020204020204" pitchFamily="34" charset="-122"/>
                <a:cs typeface="Verdana" pitchFamily="34" charset="0"/>
              </a:rPr>
              <a:t>特征</a:t>
            </a:r>
          </a:p>
        </p:txBody>
      </p:sp>
      <p:cxnSp>
        <p:nvCxnSpPr>
          <p:cNvPr id="14" name="直接箭头连接符 13">
            <a:extLst>
              <a:ext uri="{FF2B5EF4-FFF2-40B4-BE49-F238E27FC236}">
                <a16:creationId xmlns:a16="http://schemas.microsoft.com/office/drawing/2014/main" id="{D023B819-19C5-44D8-BE54-0C2CD9A7CF74}"/>
              </a:ext>
            </a:extLst>
          </p:cNvPr>
          <p:cNvCxnSpPr>
            <a:cxnSpLocks/>
          </p:cNvCxnSpPr>
          <p:nvPr/>
        </p:nvCxnSpPr>
        <p:spPr bwMode="auto">
          <a:xfrm>
            <a:off x="8022230" y="1668719"/>
            <a:ext cx="0" cy="266855"/>
          </a:xfrm>
          <a:prstGeom prst="straightConnector1">
            <a:avLst/>
          </a:prstGeom>
          <a:noFill/>
          <a:ln w="38100" cap="flat" cmpd="sng" algn="ctr">
            <a:solidFill>
              <a:srgbClr val="800000">
                <a:lumMod val="40000"/>
                <a:lumOff val="60000"/>
              </a:srgbClr>
            </a:solidFill>
            <a:prstDash val="solid"/>
            <a:headEnd type="none" w="med" len="med"/>
            <a:tailEnd type="arrow"/>
          </a:ln>
          <a:effectLst/>
        </p:spPr>
      </p:cxnSp>
      <p:sp>
        <p:nvSpPr>
          <p:cNvPr id="15" name="TextBox 18">
            <a:extLst>
              <a:ext uri="{FF2B5EF4-FFF2-40B4-BE49-F238E27FC236}">
                <a16:creationId xmlns:a16="http://schemas.microsoft.com/office/drawing/2014/main" id="{5F4E55E8-A2C7-43F0-9177-7D2D74EECA23}"/>
              </a:ext>
            </a:extLst>
          </p:cNvPr>
          <p:cNvSpPr txBox="1"/>
          <p:nvPr/>
        </p:nvSpPr>
        <p:spPr>
          <a:xfrm>
            <a:off x="7696309" y="1306381"/>
            <a:ext cx="901481" cy="461665"/>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zh-CN" altLang="en-US" sz="2400" kern="0" dirty="0">
                <a:solidFill>
                  <a:schemeClr val="accent4"/>
                </a:solidFill>
                <a:latin typeface="微软雅黑" panose="020B0503020204020204" pitchFamily="34" charset="-122"/>
                <a:ea typeface="微软雅黑" panose="020B0503020204020204" pitchFamily="34" charset="-122"/>
                <a:cs typeface="Verdana" pitchFamily="34" charset="0"/>
              </a:rPr>
              <a:t>标记</a:t>
            </a:r>
            <a:endParaRPr kumimoji="0" lang="zh-CN" altLang="en-US" sz="2400" b="0" i="0" u="none" strike="noStrike" kern="0" cap="none" spc="0" normalizeH="0" baseline="0" noProof="0" dirty="0">
              <a:ln>
                <a:noFill/>
              </a:ln>
              <a:solidFill>
                <a:schemeClr val="accent4"/>
              </a:solidFill>
              <a:effectLst/>
              <a:uLnTx/>
              <a:uFillTx/>
              <a:latin typeface="微软雅黑" panose="020B0503020204020204" pitchFamily="34" charset="-122"/>
              <a:ea typeface="微软雅黑" panose="020B0503020204020204" pitchFamily="34" charset="-122"/>
              <a:cs typeface="Verdana" pitchFamily="34" charset="0"/>
            </a:endParaRPr>
          </a:p>
        </p:txBody>
      </p:sp>
      <p:cxnSp>
        <p:nvCxnSpPr>
          <p:cNvPr id="17" name="直接箭头连接符 16">
            <a:extLst>
              <a:ext uri="{FF2B5EF4-FFF2-40B4-BE49-F238E27FC236}">
                <a16:creationId xmlns:a16="http://schemas.microsoft.com/office/drawing/2014/main" id="{2BA5DE19-2CE9-4F8C-BD13-5576956F29E2}"/>
              </a:ext>
            </a:extLst>
          </p:cNvPr>
          <p:cNvCxnSpPr>
            <a:cxnSpLocks/>
          </p:cNvCxnSpPr>
          <p:nvPr/>
        </p:nvCxnSpPr>
        <p:spPr bwMode="auto">
          <a:xfrm>
            <a:off x="1677338" y="5015499"/>
            <a:ext cx="399205" cy="0"/>
          </a:xfrm>
          <a:prstGeom prst="straightConnector1">
            <a:avLst/>
          </a:prstGeom>
          <a:ln w="38100">
            <a:headEnd type="none" w="med" len="med"/>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74954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1000"/>
                                        <p:tgtEl>
                                          <p:spTgt spid="17"/>
                                        </p:tgtEl>
                                      </p:cBhvr>
                                    </p:animEffect>
                                    <p:anim calcmode="lin" valueType="num">
                                      <p:cBhvr>
                                        <p:cTn id="25" dur="1000" fill="hold"/>
                                        <p:tgtEl>
                                          <p:spTgt spid="17"/>
                                        </p:tgtEl>
                                        <p:attrNameLst>
                                          <p:attrName>ppt_x</p:attrName>
                                        </p:attrNameLst>
                                      </p:cBhvr>
                                      <p:tavLst>
                                        <p:tav tm="0">
                                          <p:val>
                                            <p:strVal val="#ppt_x"/>
                                          </p:val>
                                        </p:tav>
                                        <p:tav tm="100000">
                                          <p:val>
                                            <p:strVal val="#ppt_x"/>
                                          </p:val>
                                        </p:tav>
                                      </p:tavLst>
                                    </p:anim>
                                    <p:anim calcmode="lin" valueType="num">
                                      <p:cBhvr>
                                        <p:cTn id="2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anim calcmode="lin" valueType="num">
                                      <p:cBhvr>
                                        <p:cTn id="32" dur="1000" fill="hold"/>
                                        <p:tgtEl>
                                          <p:spTgt spid="13"/>
                                        </p:tgtEl>
                                        <p:attrNameLst>
                                          <p:attrName>ppt_x</p:attrName>
                                        </p:attrNameLst>
                                      </p:cBhvr>
                                      <p:tavLst>
                                        <p:tav tm="0">
                                          <p:val>
                                            <p:strVal val="#ppt_x"/>
                                          </p:val>
                                        </p:tav>
                                        <p:tav tm="100000">
                                          <p:val>
                                            <p:strVal val="#ppt_x"/>
                                          </p:val>
                                        </p:tav>
                                      </p:tavLst>
                                    </p:anim>
                                    <p:anim calcmode="lin" valueType="num">
                                      <p:cBhvr>
                                        <p:cTn id="33" dur="1000" fill="hold"/>
                                        <p:tgtEl>
                                          <p:spTgt spid="13"/>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1000"/>
                                        <p:tgtEl>
                                          <p:spTgt spid="12"/>
                                        </p:tgtEl>
                                      </p:cBhvr>
                                    </p:animEffect>
                                    <p:anim calcmode="lin" valueType="num">
                                      <p:cBhvr>
                                        <p:cTn id="37" dur="1000" fill="hold"/>
                                        <p:tgtEl>
                                          <p:spTgt spid="12"/>
                                        </p:tgtEl>
                                        <p:attrNameLst>
                                          <p:attrName>ppt_x</p:attrName>
                                        </p:attrNameLst>
                                      </p:cBhvr>
                                      <p:tavLst>
                                        <p:tav tm="0">
                                          <p:val>
                                            <p:strVal val="#ppt_x"/>
                                          </p:val>
                                        </p:tav>
                                        <p:tav tm="100000">
                                          <p:val>
                                            <p:strVal val="#ppt_x"/>
                                          </p:val>
                                        </p:tav>
                                      </p:tavLst>
                                    </p:anim>
                                    <p:anim calcmode="lin" valueType="num">
                                      <p:cBhvr>
                                        <p:cTn id="3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1000"/>
                                        <p:tgtEl>
                                          <p:spTgt spid="15"/>
                                        </p:tgtEl>
                                      </p:cBhvr>
                                    </p:animEffect>
                                    <p:anim calcmode="lin" valueType="num">
                                      <p:cBhvr>
                                        <p:cTn id="44" dur="1000" fill="hold"/>
                                        <p:tgtEl>
                                          <p:spTgt spid="15"/>
                                        </p:tgtEl>
                                        <p:attrNameLst>
                                          <p:attrName>ppt_x</p:attrName>
                                        </p:attrNameLst>
                                      </p:cBhvr>
                                      <p:tavLst>
                                        <p:tav tm="0">
                                          <p:val>
                                            <p:strVal val="#ppt_x"/>
                                          </p:val>
                                        </p:tav>
                                        <p:tav tm="100000">
                                          <p:val>
                                            <p:strVal val="#ppt_x"/>
                                          </p:val>
                                        </p:tav>
                                      </p:tavLst>
                                    </p:anim>
                                    <p:anim calcmode="lin" valueType="num">
                                      <p:cBhvr>
                                        <p:cTn id="45" dur="1000" fill="hold"/>
                                        <p:tgtEl>
                                          <p:spTgt spid="15"/>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1000"/>
                                        <p:tgtEl>
                                          <p:spTgt spid="14"/>
                                        </p:tgtEl>
                                      </p:cBhvr>
                                    </p:animEffect>
                                    <p:anim calcmode="lin" valueType="num">
                                      <p:cBhvr>
                                        <p:cTn id="49" dur="1000" fill="hold"/>
                                        <p:tgtEl>
                                          <p:spTgt spid="14"/>
                                        </p:tgtEl>
                                        <p:attrNameLst>
                                          <p:attrName>ppt_x</p:attrName>
                                        </p:attrNameLst>
                                      </p:cBhvr>
                                      <p:tavLst>
                                        <p:tav tm="0">
                                          <p:val>
                                            <p:strVal val="#ppt_x"/>
                                          </p:val>
                                        </p:tav>
                                        <p:tav tm="100000">
                                          <p:val>
                                            <p:strVal val="#ppt_x"/>
                                          </p:val>
                                        </p:tav>
                                      </p:tavLst>
                                    </p:anim>
                                    <p:anim calcmode="lin" valueType="num">
                                      <p:cBhvr>
                                        <p:cTn id="5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2" name="Picture 4" descr="https://img3.doubanio.com/view/subject/l/public/s6093730.jpg">
            <a:extLst>
              <a:ext uri="{FF2B5EF4-FFF2-40B4-BE49-F238E27FC236}">
                <a16:creationId xmlns:a16="http://schemas.microsoft.com/office/drawing/2014/main" id="{71F991CB-1C85-41DB-B3E1-5644723BF0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9290" y="191407"/>
            <a:ext cx="2475137" cy="3158373"/>
          </a:xfrm>
          <a:prstGeom prst="rect">
            <a:avLst/>
          </a:prstGeom>
          <a:noFill/>
          <a:extLst>
            <a:ext uri="{909E8E84-426E-40DD-AFC4-6F175D3DCCD1}">
              <a14:hiddenFill xmlns:a14="http://schemas.microsoft.com/office/drawing/2010/main">
                <a:solidFill>
                  <a:srgbClr val="FFFFFF"/>
                </a:solidFill>
              </a14:hiddenFill>
            </a:ext>
          </a:extLst>
        </p:spPr>
      </p:pic>
      <p:pic>
        <p:nvPicPr>
          <p:cNvPr id="114694" name="Picture 6" descr="https://gss1.bdstatic.com/-vo3dSag_xI4khGkpoWK1HF6hhy/baike/w%3D268%3Bg%3D0/sign=d54ae9e3cefdfc03e578e4beec04e0a9/242dd42a2834349b1e8d7198c4ea15ce36d3be27.jpg">
            <a:extLst>
              <a:ext uri="{FF2B5EF4-FFF2-40B4-BE49-F238E27FC236}">
                <a16:creationId xmlns:a16="http://schemas.microsoft.com/office/drawing/2014/main" id="{C1101578-E9E9-4924-A0F7-AB42EC9AAC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189" y="3624626"/>
            <a:ext cx="2106519" cy="2790352"/>
          </a:xfrm>
          <a:prstGeom prst="rect">
            <a:avLst/>
          </a:prstGeom>
          <a:noFill/>
          <a:extLst>
            <a:ext uri="{909E8E84-426E-40DD-AFC4-6F175D3DCCD1}">
              <a14:hiddenFill xmlns:a14="http://schemas.microsoft.com/office/drawing/2010/main">
                <a:solidFill>
                  <a:srgbClr val="FFFFFF"/>
                </a:solidFill>
              </a14:hiddenFill>
            </a:ext>
          </a:extLst>
        </p:spPr>
      </p:pic>
      <p:pic>
        <p:nvPicPr>
          <p:cNvPr id="114696" name="Picture 8" descr="https://gss3.bdstatic.com/-Po3dSag_xI4khGkpoWK1HF6hhy/baike/w%3D268%3Bg%3D0/sign=40529ecea664034f0fcdc50097f81e0c/8c1001e93901213fb3a71ecf59e736d12f2e9508.jpg">
            <a:extLst>
              <a:ext uri="{FF2B5EF4-FFF2-40B4-BE49-F238E27FC236}">
                <a16:creationId xmlns:a16="http://schemas.microsoft.com/office/drawing/2014/main" id="{05AC94CA-3A2E-4F08-A594-2DC44C4D38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9883" y="3624626"/>
            <a:ext cx="2552700" cy="2552700"/>
          </a:xfrm>
          <a:prstGeom prst="rect">
            <a:avLst/>
          </a:prstGeom>
          <a:noFill/>
          <a:extLst>
            <a:ext uri="{909E8E84-426E-40DD-AFC4-6F175D3DCCD1}">
              <a14:hiddenFill xmlns:a14="http://schemas.microsoft.com/office/drawing/2010/main">
                <a:solidFill>
                  <a:srgbClr val="FFFFFF"/>
                </a:solidFill>
              </a14:hiddenFill>
            </a:ext>
          </a:extLst>
        </p:spPr>
      </p:pic>
      <p:pic>
        <p:nvPicPr>
          <p:cNvPr id="114698" name="Picture 10" descr="Tom Mitchell photo">
            <a:extLst>
              <a:ext uri="{FF2B5EF4-FFF2-40B4-BE49-F238E27FC236}">
                <a16:creationId xmlns:a16="http://schemas.microsoft.com/office/drawing/2014/main" id="{70439BF5-35A9-40A9-B5E2-3E0BAE3F489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97194" y="4109884"/>
            <a:ext cx="2767233" cy="1556569"/>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9349DF6B-B853-4B17-AD0A-BD265DD63D46}"/>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7462" t="7311" b="13290"/>
          <a:stretch/>
        </p:blipFill>
        <p:spPr>
          <a:xfrm rot="10800000">
            <a:off x="3211417" y="236754"/>
            <a:ext cx="2721166" cy="3113025"/>
          </a:xfrm>
          <a:prstGeom prst="rect">
            <a:avLst/>
          </a:prstGeom>
        </p:spPr>
      </p:pic>
      <p:pic>
        <p:nvPicPr>
          <p:cNvPr id="9" name="图片 8">
            <a:extLst>
              <a:ext uri="{FF2B5EF4-FFF2-40B4-BE49-F238E27FC236}">
                <a16:creationId xmlns:a16="http://schemas.microsoft.com/office/drawing/2014/main" id="{780D023D-2973-4E9A-AABE-23FC541CD52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9155" t="3998" r="10098" b="4229"/>
          <a:stretch/>
        </p:blipFill>
        <p:spPr>
          <a:xfrm rot="10800000">
            <a:off x="548190" y="157530"/>
            <a:ext cx="2106518" cy="3192249"/>
          </a:xfrm>
          <a:prstGeom prst="rect">
            <a:avLst/>
          </a:prstGeom>
        </p:spPr>
      </p:pic>
    </p:spTree>
    <p:extLst>
      <p:ext uri="{BB962C8B-B14F-4D97-AF65-F5344CB8AC3E}">
        <p14:creationId xmlns:p14="http://schemas.microsoft.com/office/powerpoint/2010/main" val="1757997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469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46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1.2.2 </a:t>
            </a:r>
            <a:r>
              <a:rPr lang="zh-CN" altLang="en-US" dirty="0"/>
              <a:t>问题的形式化</a:t>
            </a:r>
          </a:p>
        </p:txBody>
      </p:sp>
      <p:grpSp>
        <p:nvGrpSpPr>
          <p:cNvPr id="24" name="组合 23">
            <a:extLst>
              <a:ext uri="{FF2B5EF4-FFF2-40B4-BE49-F238E27FC236}">
                <a16:creationId xmlns:a16="http://schemas.microsoft.com/office/drawing/2014/main" id="{79646E68-7477-4F3F-89C4-877CA15D4835}"/>
              </a:ext>
            </a:extLst>
          </p:cNvPr>
          <p:cNvGrpSpPr/>
          <p:nvPr/>
        </p:nvGrpSpPr>
        <p:grpSpPr>
          <a:xfrm>
            <a:off x="49164" y="1569190"/>
            <a:ext cx="8996514" cy="2953649"/>
            <a:chOff x="49164" y="1569190"/>
            <a:chExt cx="8996514" cy="2953649"/>
          </a:xfrm>
        </p:grpSpPr>
        <p:grpSp>
          <p:nvGrpSpPr>
            <p:cNvPr id="18" name="组合 17">
              <a:extLst>
                <a:ext uri="{FF2B5EF4-FFF2-40B4-BE49-F238E27FC236}">
                  <a16:creationId xmlns:a16="http://schemas.microsoft.com/office/drawing/2014/main" id="{CA231037-C52D-4A68-B620-361F73D75744}"/>
                </a:ext>
              </a:extLst>
            </p:cNvPr>
            <p:cNvGrpSpPr/>
            <p:nvPr/>
          </p:nvGrpSpPr>
          <p:grpSpPr>
            <a:xfrm>
              <a:off x="1484664" y="1807468"/>
              <a:ext cx="6174657" cy="2715371"/>
              <a:chOff x="304800" y="1001226"/>
              <a:chExt cx="6174657" cy="2427773"/>
            </a:xfrm>
          </p:grpSpPr>
          <p:sp>
            <p:nvSpPr>
              <p:cNvPr id="4" name="矩形 3">
                <a:extLst>
                  <a:ext uri="{FF2B5EF4-FFF2-40B4-BE49-F238E27FC236}">
                    <a16:creationId xmlns:a16="http://schemas.microsoft.com/office/drawing/2014/main" id="{8B209E70-B1B7-45BB-ABF9-E9E871F1BCD4}"/>
                  </a:ext>
                </a:extLst>
              </p:cNvPr>
              <p:cNvSpPr/>
              <p:nvPr/>
            </p:nvSpPr>
            <p:spPr>
              <a:xfrm>
                <a:off x="1907458" y="1306565"/>
                <a:ext cx="1995948" cy="625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学习系统</a:t>
                </a:r>
              </a:p>
            </p:txBody>
          </p:sp>
          <p:sp>
            <p:nvSpPr>
              <p:cNvPr id="5" name="矩形 4">
                <a:extLst>
                  <a:ext uri="{FF2B5EF4-FFF2-40B4-BE49-F238E27FC236}">
                    <a16:creationId xmlns:a16="http://schemas.microsoft.com/office/drawing/2014/main" id="{13C2870F-3068-49AF-8C37-5080989EF642}"/>
                  </a:ext>
                </a:extLst>
              </p:cNvPr>
              <p:cNvSpPr/>
              <p:nvPr/>
            </p:nvSpPr>
            <p:spPr>
              <a:xfrm>
                <a:off x="1907458" y="2803524"/>
                <a:ext cx="1995948" cy="625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预测系统</a:t>
                </a:r>
              </a:p>
            </p:txBody>
          </p:sp>
          <p:sp>
            <p:nvSpPr>
              <p:cNvPr id="6" name="圆柱体 5">
                <a:extLst>
                  <a:ext uri="{FF2B5EF4-FFF2-40B4-BE49-F238E27FC236}">
                    <a16:creationId xmlns:a16="http://schemas.microsoft.com/office/drawing/2014/main" id="{107566D1-E3EE-42BA-B108-C4E501C4EA19}"/>
                  </a:ext>
                </a:extLst>
              </p:cNvPr>
              <p:cNvSpPr/>
              <p:nvPr/>
            </p:nvSpPr>
            <p:spPr>
              <a:xfrm>
                <a:off x="5506064" y="1001226"/>
                <a:ext cx="973393" cy="123615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模型</a:t>
                </a:r>
                <a:endParaRPr lang="zh-CN" altLang="en-US" b="1" dirty="0"/>
              </a:p>
            </p:txBody>
          </p:sp>
          <p:cxnSp>
            <p:nvCxnSpPr>
              <p:cNvPr id="8" name="直接箭头连接符 7">
                <a:extLst>
                  <a:ext uri="{FF2B5EF4-FFF2-40B4-BE49-F238E27FC236}">
                    <a16:creationId xmlns:a16="http://schemas.microsoft.com/office/drawing/2014/main" id="{ADADE283-18A8-4EEB-BE98-0BF90491A405}"/>
                  </a:ext>
                </a:extLst>
              </p:cNvPr>
              <p:cNvCxnSpPr>
                <a:cxnSpLocks/>
                <a:stCxn id="4" idx="3"/>
                <a:endCxn id="6" idx="2"/>
              </p:cNvCxnSpPr>
              <p:nvPr/>
            </p:nvCxnSpPr>
            <p:spPr>
              <a:xfrm flipV="1">
                <a:off x="3903406" y="1619302"/>
                <a:ext cx="1602658" cy="1"/>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直接箭头连接符 9">
                <a:extLst>
                  <a:ext uri="{FF2B5EF4-FFF2-40B4-BE49-F238E27FC236}">
                    <a16:creationId xmlns:a16="http://schemas.microsoft.com/office/drawing/2014/main" id="{88F86A79-E78F-4B2A-879A-4A9C238A7ABA}"/>
                  </a:ext>
                </a:extLst>
              </p:cNvPr>
              <p:cNvCxnSpPr>
                <a:cxnSpLocks/>
              </p:cNvCxnSpPr>
              <p:nvPr/>
            </p:nvCxnSpPr>
            <p:spPr>
              <a:xfrm flipV="1">
                <a:off x="304800" y="1629621"/>
                <a:ext cx="1602658" cy="1"/>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直接箭头连接符 10">
                <a:extLst>
                  <a:ext uri="{FF2B5EF4-FFF2-40B4-BE49-F238E27FC236}">
                    <a16:creationId xmlns:a16="http://schemas.microsoft.com/office/drawing/2014/main" id="{7DE32FB2-4054-4E76-BD3D-487C7B497E95}"/>
                  </a:ext>
                </a:extLst>
              </p:cNvPr>
              <p:cNvCxnSpPr>
                <a:cxnSpLocks/>
              </p:cNvCxnSpPr>
              <p:nvPr/>
            </p:nvCxnSpPr>
            <p:spPr>
              <a:xfrm flipV="1">
                <a:off x="309510" y="3116260"/>
                <a:ext cx="1602658" cy="1"/>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直接箭头连接符 11">
                <a:extLst>
                  <a:ext uri="{FF2B5EF4-FFF2-40B4-BE49-F238E27FC236}">
                    <a16:creationId xmlns:a16="http://schemas.microsoft.com/office/drawing/2014/main" id="{C230ACCB-3292-4DB5-B527-35AD5BE7BF65}"/>
                  </a:ext>
                </a:extLst>
              </p:cNvPr>
              <p:cNvCxnSpPr>
                <a:cxnSpLocks/>
              </p:cNvCxnSpPr>
              <p:nvPr/>
            </p:nvCxnSpPr>
            <p:spPr>
              <a:xfrm flipV="1">
                <a:off x="3895929" y="3095082"/>
                <a:ext cx="1602658" cy="1"/>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直接箭头连接符 12">
                <a:extLst>
                  <a:ext uri="{FF2B5EF4-FFF2-40B4-BE49-F238E27FC236}">
                    <a16:creationId xmlns:a16="http://schemas.microsoft.com/office/drawing/2014/main" id="{61C452D0-0740-4035-A45F-2807A1699816}"/>
                  </a:ext>
                </a:extLst>
              </p:cNvPr>
              <p:cNvCxnSpPr>
                <a:cxnSpLocks/>
                <a:stCxn id="5" idx="0"/>
              </p:cNvCxnSpPr>
              <p:nvPr/>
            </p:nvCxnSpPr>
            <p:spPr>
              <a:xfrm flipV="1">
                <a:off x="2905432" y="1775671"/>
                <a:ext cx="2593155" cy="1027853"/>
              </a:xfrm>
              <a:prstGeom prst="straightConnector1">
                <a:avLst/>
              </a:prstGeom>
              <a:ln w="3810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47C06BDD-DB4A-424E-8C3A-33E70A324C20}"/>
                    </a:ext>
                  </a:extLst>
                </p:cNvPr>
                <p:cNvSpPr/>
                <p:nvPr/>
              </p:nvSpPr>
              <p:spPr>
                <a:xfrm>
                  <a:off x="49164" y="1569190"/>
                  <a:ext cx="412504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zh-CN" altLang="en-US" sz="2400" b="1" i="1">
                                <a:latin typeface="Cambria Math" panose="02040503050406030204" pitchFamily="18" charset="0"/>
                              </a:rPr>
                            </m:ctrlPr>
                          </m:dPr>
                          <m:e>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𝒙</m:t>
                                </m:r>
                              </m:e>
                              <m:sub>
                                <m:r>
                                  <a:rPr lang="zh-CN" altLang="en-US" sz="2400" b="1" i="0">
                                    <a:latin typeface="Cambria Math" panose="02040503050406030204" pitchFamily="18" charset="0"/>
                                  </a:rPr>
                                  <m:t>𝟏</m:t>
                                </m:r>
                              </m:sub>
                            </m:sSub>
                            <m:r>
                              <a:rPr lang="zh-CN" altLang="en-US" sz="2400" b="1" i="0">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𝒚</m:t>
                                </m:r>
                              </m:e>
                              <m:sub>
                                <m:r>
                                  <a:rPr lang="zh-CN" altLang="en-US" sz="2400" b="1" i="0">
                                    <a:latin typeface="Cambria Math" panose="02040503050406030204" pitchFamily="18" charset="0"/>
                                  </a:rPr>
                                  <m:t>𝟏</m:t>
                                </m:r>
                              </m:sub>
                            </m:sSub>
                            <m:r>
                              <a:rPr lang="zh-CN" altLang="en-US" sz="2400" b="1" i="0">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𝒙</m:t>
                                </m:r>
                              </m:e>
                              <m:sub>
                                <m:r>
                                  <a:rPr lang="zh-CN" altLang="en-US" sz="2400" b="1" i="0">
                                    <a:latin typeface="Cambria Math" panose="02040503050406030204" pitchFamily="18" charset="0"/>
                                  </a:rPr>
                                  <m:t>𝟐</m:t>
                                </m:r>
                              </m:sub>
                            </m:sSub>
                            <m:r>
                              <a:rPr lang="zh-CN" altLang="en-US" sz="2400" b="1" i="0">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𝒚</m:t>
                                </m:r>
                              </m:e>
                              <m:sub>
                                <m:r>
                                  <a:rPr lang="zh-CN" altLang="en-US" sz="2400" b="1" i="0">
                                    <a:latin typeface="Cambria Math" panose="02040503050406030204" pitchFamily="18" charset="0"/>
                                  </a:rPr>
                                  <m:t>𝟐</m:t>
                                </m:r>
                              </m:sub>
                            </m:sSub>
                            <m:r>
                              <a:rPr lang="zh-CN" altLang="en-US" sz="2400" b="1" i="0">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𝒙</m:t>
                                </m:r>
                              </m:e>
                              <m:sub>
                                <m:r>
                                  <a:rPr lang="zh-CN" altLang="en-US" sz="2400" b="1" i="1">
                                    <a:latin typeface="Cambria Math" panose="02040503050406030204" pitchFamily="18" charset="0"/>
                                  </a:rPr>
                                  <m:t>𝑵</m:t>
                                </m:r>
                              </m:sub>
                            </m:sSub>
                            <m:r>
                              <a:rPr lang="zh-CN" altLang="en-US" sz="2400" b="1" i="0">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𝒚</m:t>
                                </m:r>
                              </m:e>
                              <m:sub>
                                <m:r>
                                  <a:rPr lang="zh-CN" altLang="en-US" sz="2400" b="1" i="1">
                                    <a:latin typeface="Cambria Math" panose="02040503050406030204" pitchFamily="18" charset="0"/>
                                  </a:rPr>
                                  <m:t>𝑵</m:t>
                                </m:r>
                              </m:sub>
                            </m:sSub>
                          </m:e>
                        </m:d>
                      </m:oMath>
                    </m:oMathPara>
                  </a14:m>
                  <a:endParaRPr lang="zh-CN" altLang="en-US" sz="2400" b="1" dirty="0"/>
                </a:p>
              </p:txBody>
            </p:sp>
          </mc:Choice>
          <mc:Fallback xmlns="">
            <p:sp>
              <p:nvSpPr>
                <p:cNvPr id="17" name="矩形 16">
                  <a:extLst>
                    <a:ext uri="{FF2B5EF4-FFF2-40B4-BE49-F238E27FC236}">
                      <a16:creationId xmlns:a16="http://schemas.microsoft.com/office/drawing/2014/main" id="{47C06BDD-DB4A-424E-8C3A-33E70A324C20}"/>
                    </a:ext>
                  </a:extLst>
                </p:cNvPr>
                <p:cNvSpPr>
                  <a:spLocks noRot="1" noChangeAspect="1" noMove="1" noResize="1" noEditPoints="1" noAdjustHandles="1" noChangeArrowheads="1" noChangeShapeType="1" noTextEdit="1"/>
                </p:cNvSpPr>
                <p:nvPr/>
              </p:nvSpPr>
              <p:spPr>
                <a:xfrm>
                  <a:off x="49164" y="1569190"/>
                  <a:ext cx="4125040" cy="461665"/>
                </a:xfrm>
                <a:prstGeom prst="rect">
                  <a:avLst/>
                </a:prstGeom>
                <a:blipFill>
                  <a:blip r:embed="rId2"/>
                  <a:stretch>
                    <a:fillRect b="-197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9220E6CC-2372-4009-B1E2-DA753FD61769}"/>
                    </a:ext>
                  </a:extLst>
                </p:cNvPr>
                <p:cNvSpPr/>
                <p:nvPr/>
              </p:nvSpPr>
              <p:spPr>
                <a:xfrm>
                  <a:off x="1511908" y="3542855"/>
                  <a:ext cx="9492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𝒙</m:t>
                            </m:r>
                          </m:e>
                          <m:sub>
                            <m:r>
                              <a:rPr lang="zh-CN" altLang="en-US" sz="2400" b="1" i="1">
                                <a:latin typeface="Cambria Math" panose="02040503050406030204" pitchFamily="18" charset="0"/>
                              </a:rPr>
                              <m:t>𝑵</m:t>
                            </m:r>
                            <m:r>
                              <a:rPr lang="zh-CN" altLang="en-US" sz="2400" b="1" i="0">
                                <a:latin typeface="Cambria Math" panose="02040503050406030204" pitchFamily="18" charset="0"/>
                              </a:rPr>
                              <m:t>+</m:t>
                            </m:r>
                            <m:r>
                              <a:rPr lang="zh-CN" altLang="en-US" sz="2400" b="1" i="0">
                                <a:latin typeface="Cambria Math" panose="02040503050406030204" pitchFamily="18" charset="0"/>
                              </a:rPr>
                              <m:t>𝟏</m:t>
                            </m:r>
                          </m:sub>
                        </m:sSub>
                      </m:oMath>
                    </m:oMathPara>
                  </a14:m>
                  <a:endParaRPr lang="zh-CN" altLang="en-US" sz="2400" b="1" dirty="0"/>
                </a:p>
              </p:txBody>
            </p:sp>
          </mc:Choice>
          <mc:Fallback xmlns="">
            <p:sp>
              <p:nvSpPr>
                <p:cNvPr id="19" name="矩形 18">
                  <a:extLst>
                    <a:ext uri="{FF2B5EF4-FFF2-40B4-BE49-F238E27FC236}">
                      <a16:creationId xmlns:a16="http://schemas.microsoft.com/office/drawing/2014/main" id="{9220E6CC-2372-4009-B1E2-DA753FD61769}"/>
                    </a:ext>
                  </a:extLst>
                </p:cNvPr>
                <p:cNvSpPr>
                  <a:spLocks noRot="1" noChangeAspect="1" noMove="1" noResize="1" noEditPoints="1" noAdjustHandles="1" noChangeArrowheads="1" noChangeShapeType="1" noTextEdit="1"/>
                </p:cNvSpPr>
                <p:nvPr/>
              </p:nvSpPr>
              <p:spPr>
                <a:xfrm>
                  <a:off x="1511908" y="3542855"/>
                  <a:ext cx="949234" cy="461665"/>
                </a:xfrm>
                <a:prstGeom prst="rect">
                  <a:avLst/>
                </a:prstGeom>
                <a:blipFill>
                  <a:blip r:embed="rId3"/>
                  <a:stretch>
                    <a:fillRect b="-5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239EC4B6-E409-44B1-9C1D-9B28DF9F87E5}"/>
                    </a:ext>
                  </a:extLst>
                </p:cNvPr>
                <p:cNvSpPr/>
                <p:nvPr/>
              </p:nvSpPr>
              <p:spPr>
                <a:xfrm>
                  <a:off x="5421203" y="3564642"/>
                  <a:ext cx="9267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b="1" i="1">
                                <a:latin typeface="Cambria Math" panose="02040503050406030204" pitchFamily="18" charset="0"/>
                              </a:rPr>
                            </m:ctrlPr>
                          </m:sSubPr>
                          <m:e>
                            <m:r>
                              <m:rPr>
                                <m:sty m:val="p"/>
                              </m:rPr>
                              <a:rPr lang="en-US" altLang="zh-CN" sz="2400" b="1" i="1" smtClean="0">
                                <a:latin typeface="Cambria Math" panose="02040503050406030204" pitchFamily="18" charset="0"/>
                              </a:rPr>
                              <m:t>y</m:t>
                            </m:r>
                          </m:e>
                          <m:sub>
                            <m:r>
                              <a:rPr lang="zh-CN" altLang="en-US" sz="2400" b="1" i="1">
                                <a:latin typeface="Cambria Math" panose="02040503050406030204" pitchFamily="18" charset="0"/>
                              </a:rPr>
                              <m:t>𝑵</m:t>
                            </m:r>
                            <m:r>
                              <a:rPr lang="zh-CN" altLang="en-US" sz="2400" b="1" i="0">
                                <a:latin typeface="Cambria Math" panose="02040503050406030204" pitchFamily="18" charset="0"/>
                              </a:rPr>
                              <m:t>+</m:t>
                            </m:r>
                            <m:r>
                              <a:rPr lang="zh-CN" altLang="en-US" sz="2400" b="1" i="0">
                                <a:latin typeface="Cambria Math" panose="02040503050406030204" pitchFamily="18" charset="0"/>
                              </a:rPr>
                              <m:t>𝟏</m:t>
                            </m:r>
                          </m:sub>
                        </m:sSub>
                      </m:oMath>
                    </m:oMathPara>
                  </a14:m>
                  <a:endParaRPr lang="zh-CN" altLang="en-US" sz="2400" b="1" dirty="0"/>
                </a:p>
              </p:txBody>
            </p:sp>
          </mc:Choice>
          <mc:Fallback xmlns="">
            <p:sp>
              <p:nvSpPr>
                <p:cNvPr id="20" name="矩形 19">
                  <a:extLst>
                    <a:ext uri="{FF2B5EF4-FFF2-40B4-BE49-F238E27FC236}">
                      <a16:creationId xmlns:a16="http://schemas.microsoft.com/office/drawing/2014/main" id="{239EC4B6-E409-44B1-9C1D-9B28DF9F87E5}"/>
                    </a:ext>
                  </a:extLst>
                </p:cNvPr>
                <p:cNvSpPr>
                  <a:spLocks noRot="1" noChangeAspect="1" noMove="1" noResize="1" noEditPoints="1" noAdjustHandles="1" noChangeArrowheads="1" noChangeShapeType="1" noTextEdit="1"/>
                </p:cNvSpPr>
                <p:nvPr/>
              </p:nvSpPr>
              <p:spPr>
                <a:xfrm>
                  <a:off x="5421203" y="3564642"/>
                  <a:ext cx="926792" cy="461665"/>
                </a:xfrm>
                <a:prstGeom prst="rect">
                  <a:avLst/>
                </a:prstGeom>
                <a:blipFill>
                  <a:blip r:embed="rId4"/>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BD93C3A5-D631-47F4-AEB8-1CDC1E06AF44}"/>
                    </a:ext>
                  </a:extLst>
                </p:cNvPr>
                <p:cNvSpPr/>
                <p:nvPr/>
              </p:nvSpPr>
              <p:spPr>
                <a:xfrm>
                  <a:off x="7723536" y="2193685"/>
                  <a:ext cx="1322142" cy="83356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m>
                          <m:mPr>
                            <m:plcHide m:val="on"/>
                            <m:mcs>
                              <m:mc>
                                <m:mcPr>
                                  <m:count m:val="1"/>
                                  <m:mcJc m:val="center"/>
                                </m:mcPr>
                              </m:mc>
                            </m:mcs>
                            <m:ctrlPr>
                              <a:rPr lang="zh-CN" altLang="en-US" sz="2000" b="1" i="1">
                                <a:latin typeface="Cambria Math" panose="02040503050406030204" pitchFamily="18" charset="0"/>
                              </a:rPr>
                            </m:ctrlPr>
                          </m:mPr>
                          <m:mr>
                            <m:e>
                              <m:d>
                                <m:dPr>
                                  <m:begChr m:val=""/>
                                  <m:ctrlPr>
                                    <a:rPr lang="zh-CN" altLang="en-US" sz="2000" b="1" i="1">
                                      <a:latin typeface="Cambria Math" panose="02040503050406030204" pitchFamily="18" charset="0"/>
                                    </a:rPr>
                                  </m:ctrlPr>
                                </m:dPr>
                                <m:e>
                                  <m:r>
                                    <a:rPr lang="zh-CN" altLang="en-US" sz="2000" b="1" i="1">
                                      <a:latin typeface="Cambria Math" panose="02040503050406030204" pitchFamily="18" charset="0"/>
                                    </a:rPr>
                                    <m:t>𝒀</m:t>
                                  </m:r>
                                  <m:r>
                                    <a:rPr lang="zh-CN" altLang="en-US" sz="2000" b="1" i="0">
                                      <a:latin typeface="Cambria Math" panose="02040503050406030204" pitchFamily="18" charset="0"/>
                                    </a:rPr>
                                    <m:t>=</m:t>
                                  </m:r>
                                  <m:acc>
                                    <m:accPr>
                                      <m:chr m:val="̂"/>
                                      <m:ctrlPr>
                                        <a:rPr lang="zh-CN" altLang="en-US" sz="2000" b="1" i="1">
                                          <a:latin typeface="Cambria Math" panose="02040503050406030204" pitchFamily="18" charset="0"/>
                                        </a:rPr>
                                      </m:ctrlPr>
                                    </m:accPr>
                                    <m:e>
                                      <m:r>
                                        <a:rPr lang="zh-CN" altLang="en-US" sz="2000" b="1" i="1">
                                          <a:latin typeface="Cambria Math" panose="02040503050406030204" pitchFamily="18" charset="0"/>
                                        </a:rPr>
                                        <m:t>𝒇</m:t>
                                      </m:r>
                                    </m:e>
                                  </m:acc>
                                  <m:r>
                                    <a:rPr lang="zh-CN" altLang="en-US" sz="2000" b="1" i="0">
                                      <a:latin typeface="Cambria Math" panose="02040503050406030204" pitchFamily="18" charset="0"/>
                                    </a:rPr>
                                    <m:t>(</m:t>
                                  </m:r>
                                  <m:r>
                                    <a:rPr lang="zh-CN" altLang="en-US" sz="2000" b="1" i="1">
                                      <a:latin typeface="Cambria Math" panose="02040503050406030204" pitchFamily="18" charset="0"/>
                                    </a:rPr>
                                    <m:t>𝑿</m:t>
                                  </m:r>
                                </m:e>
                              </m:d>
                            </m:e>
                          </m:mr>
                          <m:mr>
                            <m:e>
                              <m:d>
                                <m:dPr>
                                  <m:begChr m:val=""/>
                                  <m:ctrlPr>
                                    <a:rPr lang="zh-CN" altLang="en-US" sz="2000" b="1" i="1">
                                      <a:latin typeface="Cambria Math" panose="02040503050406030204" pitchFamily="18" charset="0"/>
                                    </a:rPr>
                                  </m:ctrlPr>
                                </m:dPr>
                                <m:e>
                                  <m:acc>
                                    <m:accPr>
                                      <m:chr m:val="̂"/>
                                      <m:ctrlPr>
                                        <a:rPr lang="zh-CN" altLang="en-US" sz="2000" b="1" i="1">
                                          <a:latin typeface="Cambria Math" panose="02040503050406030204" pitchFamily="18" charset="0"/>
                                        </a:rPr>
                                      </m:ctrlPr>
                                    </m:accPr>
                                    <m:e>
                                      <m:r>
                                        <a:rPr lang="zh-CN" altLang="en-US" sz="2000" b="1" i="1">
                                          <a:latin typeface="Cambria Math" panose="02040503050406030204" pitchFamily="18" charset="0"/>
                                        </a:rPr>
                                        <m:t>𝑷</m:t>
                                      </m:r>
                                    </m:e>
                                  </m:acc>
                                  <m:r>
                                    <a:rPr lang="zh-CN" altLang="en-US" sz="2000" b="1" i="0">
                                      <a:latin typeface="Cambria Math" panose="02040503050406030204" pitchFamily="18" charset="0"/>
                                    </a:rPr>
                                    <m:t>(</m:t>
                                  </m:r>
                                  <m:f>
                                    <m:fPr>
                                      <m:type m:val="lin"/>
                                      <m:ctrlPr>
                                        <a:rPr lang="zh-CN" altLang="en-US" sz="2000" b="1" i="1">
                                          <a:latin typeface="Cambria Math" panose="02040503050406030204" pitchFamily="18" charset="0"/>
                                        </a:rPr>
                                      </m:ctrlPr>
                                    </m:fPr>
                                    <m:num>
                                      <m:r>
                                        <a:rPr lang="zh-CN" altLang="en-US" sz="2000" b="1" i="1">
                                          <a:latin typeface="Cambria Math" panose="02040503050406030204" pitchFamily="18" charset="0"/>
                                        </a:rPr>
                                        <m:t>𝒀</m:t>
                                      </m:r>
                                    </m:num>
                                    <m:den>
                                      <m:r>
                                        <a:rPr lang="zh-CN" altLang="en-US" sz="2000" b="1" i="1">
                                          <a:latin typeface="Cambria Math" panose="02040503050406030204" pitchFamily="18" charset="0"/>
                                        </a:rPr>
                                        <m:t>𝑿</m:t>
                                      </m:r>
                                    </m:den>
                                  </m:f>
                                </m:e>
                              </m:d>
                            </m:e>
                          </m:mr>
                        </m:m>
                      </m:oMath>
                    </m:oMathPara>
                  </a14:m>
                  <a:endParaRPr lang="zh-CN" altLang="en-US" sz="2000" b="1" dirty="0"/>
                </a:p>
              </p:txBody>
            </p:sp>
          </mc:Choice>
          <mc:Fallback xmlns="">
            <p:sp>
              <p:nvSpPr>
                <p:cNvPr id="21" name="矩形 20">
                  <a:extLst>
                    <a:ext uri="{FF2B5EF4-FFF2-40B4-BE49-F238E27FC236}">
                      <a16:creationId xmlns:a16="http://schemas.microsoft.com/office/drawing/2014/main" id="{BD93C3A5-D631-47F4-AEB8-1CDC1E06AF44}"/>
                    </a:ext>
                  </a:extLst>
                </p:cNvPr>
                <p:cNvSpPr>
                  <a:spLocks noRot="1" noChangeAspect="1" noMove="1" noResize="1" noEditPoints="1" noAdjustHandles="1" noChangeArrowheads="1" noChangeShapeType="1" noTextEdit="1"/>
                </p:cNvSpPr>
                <p:nvPr/>
              </p:nvSpPr>
              <p:spPr>
                <a:xfrm>
                  <a:off x="7723536" y="2193685"/>
                  <a:ext cx="1322142" cy="833562"/>
                </a:xfrm>
                <a:prstGeom prst="rect">
                  <a:avLst/>
                </a:prstGeom>
                <a:blipFill>
                  <a:blip r:embed="rId5"/>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747913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lnSpc>
                <a:spcPct val="150000"/>
              </a:lnSpc>
            </a:pPr>
            <a:r>
              <a:rPr lang="zh-CN" altLang="en-US" sz="3200" dirty="0"/>
              <a:t>第</a:t>
            </a:r>
            <a:r>
              <a:rPr lang="en-US" altLang="zh-CN" sz="3200" dirty="0"/>
              <a:t>1</a:t>
            </a:r>
            <a:r>
              <a:rPr lang="zh-CN" altLang="en-US" sz="3200" dirty="0"/>
              <a:t>章</a:t>
            </a:r>
            <a:r>
              <a:rPr lang="en-US" altLang="zh-CN" sz="3200" dirty="0"/>
              <a:t> </a:t>
            </a:r>
            <a:r>
              <a:rPr lang="zh-CN" altLang="en-US" sz="3200" dirty="0"/>
              <a:t>统计学习方法概论</a:t>
            </a:r>
            <a:endParaRPr lang="en-US" altLang="zh-CN" sz="3200" dirty="0"/>
          </a:p>
        </p:txBody>
      </p:sp>
      <p:sp>
        <p:nvSpPr>
          <p:cNvPr id="3" name="内容占位符 2"/>
          <p:cNvSpPr>
            <a:spLocks noGrp="1"/>
          </p:cNvSpPr>
          <p:nvPr>
            <p:ph idx="1"/>
          </p:nvPr>
        </p:nvSpPr>
        <p:spPr>
          <a:xfrm>
            <a:off x="260350" y="953729"/>
            <a:ext cx="8616950" cy="5742039"/>
          </a:xfrm>
        </p:spPr>
        <p:txBody>
          <a:bodyPr>
            <a:normAutofit fontScale="92500" lnSpcReduction="20000"/>
          </a:bodyPr>
          <a:lstStyle/>
          <a:p>
            <a:pPr>
              <a:lnSpc>
                <a:spcPct val="150000"/>
              </a:lnSpc>
            </a:pPr>
            <a:r>
              <a:rPr lang="en-US" altLang="zh-CN" sz="2400" b="1" dirty="0"/>
              <a:t>1.1 </a:t>
            </a:r>
            <a:r>
              <a:rPr lang="zh-CN" altLang="en-US" sz="2400" b="1" dirty="0"/>
              <a:t>统计学习</a:t>
            </a:r>
          </a:p>
          <a:p>
            <a:pPr>
              <a:lnSpc>
                <a:spcPct val="150000"/>
              </a:lnSpc>
            </a:pPr>
            <a:r>
              <a:rPr lang="en-US" altLang="zh-CN" sz="2400" b="1" dirty="0"/>
              <a:t>1.2 </a:t>
            </a:r>
            <a:r>
              <a:rPr lang="zh-CN" altLang="en-US" sz="2400" b="1" dirty="0"/>
              <a:t>监督学习</a:t>
            </a:r>
          </a:p>
          <a:p>
            <a:pPr>
              <a:lnSpc>
                <a:spcPct val="150000"/>
              </a:lnSpc>
            </a:pPr>
            <a:r>
              <a:rPr lang="en-US" altLang="zh-CN" sz="2400" b="1" dirty="0">
                <a:solidFill>
                  <a:srgbClr val="FF0000"/>
                </a:solidFill>
              </a:rPr>
              <a:t>1.3 </a:t>
            </a:r>
            <a:r>
              <a:rPr lang="zh-CN" altLang="en-US" sz="2400" b="1" dirty="0">
                <a:solidFill>
                  <a:srgbClr val="FF0000"/>
                </a:solidFill>
              </a:rPr>
              <a:t>统计学习三要素</a:t>
            </a:r>
          </a:p>
          <a:p>
            <a:pPr>
              <a:lnSpc>
                <a:spcPct val="150000"/>
              </a:lnSpc>
            </a:pPr>
            <a:r>
              <a:rPr lang="en-US" altLang="zh-CN" sz="2400" b="1" dirty="0"/>
              <a:t>1.4 </a:t>
            </a:r>
            <a:r>
              <a:rPr lang="zh-CN" altLang="en-US" sz="2400" b="1" dirty="0"/>
              <a:t>模型评估与模型选择</a:t>
            </a:r>
          </a:p>
          <a:p>
            <a:pPr>
              <a:lnSpc>
                <a:spcPct val="150000"/>
              </a:lnSpc>
            </a:pPr>
            <a:r>
              <a:rPr lang="en-US" altLang="zh-CN" sz="2400" b="1" dirty="0"/>
              <a:t>1.5 </a:t>
            </a:r>
            <a:r>
              <a:rPr lang="zh-CN" altLang="en-US" sz="2400" b="1" dirty="0"/>
              <a:t>正则化与交叉验证</a:t>
            </a:r>
            <a:endParaRPr lang="en-US" altLang="zh-CN" sz="2400" b="1" dirty="0"/>
          </a:p>
          <a:p>
            <a:pPr>
              <a:lnSpc>
                <a:spcPct val="150000"/>
              </a:lnSpc>
            </a:pPr>
            <a:r>
              <a:rPr lang="en-US" altLang="zh-CN" sz="2400" b="1" dirty="0"/>
              <a:t>1.6 </a:t>
            </a:r>
            <a:r>
              <a:rPr lang="zh-CN" altLang="en-US" sz="2400" b="1" dirty="0"/>
              <a:t>泛化能力</a:t>
            </a:r>
          </a:p>
          <a:p>
            <a:pPr>
              <a:lnSpc>
                <a:spcPct val="150000"/>
              </a:lnSpc>
            </a:pPr>
            <a:r>
              <a:rPr lang="en-US" altLang="zh-CN" sz="2400" b="1" dirty="0"/>
              <a:t>1.7 </a:t>
            </a:r>
            <a:r>
              <a:rPr lang="zh-CN" altLang="en-US" sz="2400" b="1" dirty="0"/>
              <a:t>生成模型与判别模型</a:t>
            </a:r>
          </a:p>
          <a:p>
            <a:pPr>
              <a:lnSpc>
                <a:spcPct val="150000"/>
              </a:lnSpc>
            </a:pPr>
            <a:r>
              <a:rPr lang="en-US" altLang="zh-CN" sz="2400" b="1" dirty="0"/>
              <a:t>1.8 </a:t>
            </a:r>
            <a:r>
              <a:rPr lang="zh-CN" altLang="en-US" sz="2400" b="1" dirty="0"/>
              <a:t>分类问题</a:t>
            </a:r>
          </a:p>
          <a:p>
            <a:pPr>
              <a:lnSpc>
                <a:spcPct val="150000"/>
              </a:lnSpc>
            </a:pPr>
            <a:r>
              <a:rPr lang="en-US" altLang="zh-CN" sz="2400" b="1" dirty="0"/>
              <a:t>1.9 </a:t>
            </a:r>
            <a:r>
              <a:rPr lang="zh-CN" altLang="en-US" sz="2400" b="1" dirty="0"/>
              <a:t>标注问题</a:t>
            </a:r>
          </a:p>
          <a:p>
            <a:pPr>
              <a:lnSpc>
                <a:spcPct val="150000"/>
              </a:lnSpc>
            </a:pPr>
            <a:r>
              <a:rPr lang="en-US" altLang="zh-CN" sz="2400" b="1" dirty="0"/>
              <a:t>1.10</a:t>
            </a:r>
            <a:r>
              <a:rPr lang="zh-CN" altLang="en-US" sz="2400" b="1" dirty="0"/>
              <a:t>回归问题</a:t>
            </a:r>
            <a:endParaRPr lang="zh-CN" altLang="en-US" sz="2400" dirty="0"/>
          </a:p>
          <a:p>
            <a:pPr>
              <a:lnSpc>
                <a:spcPct val="150000"/>
              </a:lnSpc>
            </a:pPr>
            <a:endParaRPr lang="zh-CN" altLang="en-US" sz="2400" b="1" dirty="0"/>
          </a:p>
        </p:txBody>
      </p:sp>
    </p:spTree>
    <p:extLst>
      <p:ext uri="{BB962C8B-B14F-4D97-AF65-F5344CB8AC3E}">
        <p14:creationId xmlns:p14="http://schemas.microsoft.com/office/powerpoint/2010/main" val="3717328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en-US" dirty="0"/>
              <a:t>统计学习三要素</a:t>
            </a:r>
          </a:p>
        </p:txBody>
      </p:sp>
      <p:sp>
        <p:nvSpPr>
          <p:cNvPr id="3" name="文本占位符 2"/>
          <p:cNvSpPr>
            <a:spLocks noGrp="1"/>
          </p:cNvSpPr>
          <p:nvPr>
            <p:ph idx="1"/>
          </p:nvPr>
        </p:nvSpPr>
        <p:spPr>
          <a:xfrm>
            <a:off x="260350" y="1494502"/>
            <a:ext cx="8795160" cy="5073445"/>
          </a:xfrm>
        </p:spPr>
        <p:txBody>
          <a:bodyPr>
            <a:normAutofit/>
          </a:bodyPr>
          <a:lstStyle/>
          <a:p>
            <a:pPr marL="0" indent="0" algn="just">
              <a:lnSpc>
                <a:spcPct val="100000"/>
              </a:lnSpc>
              <a:buNone/>
            </a:pPr>
            <a:r>
              <a:rPr lang="en-US" altLang="zh-CN" dirty="0"/>
              <a:t>	</a:t>
            </a:r>
            <a:r>
              <a:rPr lang="zh-CN" altLang="en-US" dirty="0"/>
              <a:t>统计学习方法都是由模型、策略和算法构成的，可以简单地表示为：</a:t>
            </a:r>
            <a:endParaRPr lang="en-US" altLang="zh-CN" dirty="0"/>
          </a:p>
          <a:p>
            <a:pPr marL="0" indent="0" algn="just">
              <a:buNone/>
            </a:pPr>
            <a:r>
              <a:rPr lang="en-US" altLang="zh-CN" dirty="0"/>
              <a:t>                  </a:t>
            </a:r>
            <a:r>
              <a:rPr lang="zh-CN" altLang="en-US" dirty="0"/>
              <a:t>方法 </a:t>
            </a:r>
            <a:r>
              <a:rPr lang="en-US" altLang="zh-CN" dirty="0"/>
              <a:t>= </a:t>
            </a:r>
            <a:r>
              <a:rPr lang="zh-CN" altLang="en-US" dirty="0"/>
              <a:t>模型 </a:t>
            </a:r>
            <a:r>
              <a:rPr lang="en-US" altLang="zh-CN" dirty="0"/>
              <a:t>+ </a:t>
            </a:r>
            <a:r>
              <a:rPr lang="zh-CN" altLang="en-US" dirty="0"/>
              <a:t>策略 </a:t>
            </a:r>
            <a:r>
              <a:rPr lang="en-US" altLang="zh-CN" dirty="0"/>
              <a:t>+ </a:t>
            </a:r>
            <a:r>
              <a:rPr lang="zh-CN" altLang="en-US" dirty="0"/>
              <a:t>算法</a:t>
            </a:r>
            <a:endParaRPr lang="en-US" altLang="zh-CN" dirty="0"/>
          </a:p>
          <a:p>
            <a:pPr marL="0" indent="0" algn="just">
              <a:lnSpc>
                <a:spcPct val="150000"/>
              </a:lnSpc>
              <a:buNone/>
            </a:pPr>
            <a:endParaRPr lang="en-US" altLang="zh-CN" sz="2400" dirty="0"/>
          </a:p>
          <a:p>
            <a:pPr marL="0" indent="0" algn="just">
              <a:lnSpc>
                <a:spcPct val="150000"/>
              </a:lnSpc>
              <a:buNone/>
            </a:pPr>
            <a:r>
              <a:rPr lang="en-US" altLang="zh-CN" sz="2400" dirty="0"/>
              <a:t>	</a:t>
            </a:r>
            <a:r>
              <a:rPr lang="zh-CN" altLang="en-US" dirty="0"/>
              <a:t>非监督学习、强化学习也同样拥有这三要素。</a:t>
            </a:r>
            <a:r>
              <a:rPr lang="en-US" altLang="zh-CN" dirty="0"/>
              <a:t>   </a:t>
            </a:r>
          </a:p>
          <a:p>
            <a:pPr marL="0" indent="0" algn="just">
              <a:buNone/>
            </a:pPr>
            <a:endParaRPr lang="en-US" altLang="zh-CN" sz="2400" dirty="0"/>
          </a:p>
          <a:p>
            <a:endParaRPr lang="en-US" altLang="zh-CN" dirty="0"/>
          </a:p>
        </p:txBody>
      </p:sp>
    </p:spTree>
    <p:extLst>
      <p:ext uri="{BB962C8B-B14F-4D97-AF65-F5344CB8AC3E}">
        <p14:creationId xmlns:p14="http://schemas.microsoft.com/office/powerpoint/2010/main" val="2793845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en-US" dirty="0"/>
              <a:t>统计学习三要素</a:t>
            </a:r>
          </a:p>
        </p:txBody>
      </p:sp>
      <p:sp>
        <p:nvSpPr>
          <p:cNvPr id="3" name="文本占位符 2"/>
          <p:cNvSpPr>
            <a:spLocks noGrp="1"/>
          </p:cNvSpPr>
          <p:nvPr>
            <p:ph idx="1"/>
          </p:nvPr>
        </p:nvSpPr>
        <p:spPr>
          <a:xfrm>
            <a:off x="260350" y="1158536"/>
            <a:ext cx="8795160" cy="5409412"/>
          </a:xfrm>
        </p:spPr>
        <p:txBody>
          <a:bodyPr>
            <a:normAutofit/>
          </a:bodyPr>
          <a:lstStyle/>
          <a:p>
            <a:pPr algn="just"/>
            <a:r>
              <a:rPr lang="en-US" altLang="zh-CN" b="1" dirty="0">
                <a:solidFill>
                  <a:srgbClr val="0000FF"/>
                </a:solidFill>
              </a:rPr>
              <a:t>1.3.1</a:t>
            </a:r>
            <a:r>
              <a:rPr lang="zh-CN" altLang="en-US" b="1" dirty="0">
                <a:solidFill>
                  <a:srgbClr val="0000FF"/>
                </a:solidFill>
              </a:rPr>
              <a:t>模型</a:t>
            </a:r>
            <a:endParaRPr lang="en-US" altLang="zh-CN" b="1" dirty="0">
              <a:solidFill>
                <a:srgbClr val="0000FF"/>
              </a:solidFill>
            </a:endParaRPr>
          </a:p>
          <a:p>
            <a:pPr marL="0" indent="0" algn="just">
              <a:lnSpc>
                <a:spcPct val="100000"/>
              </a:lnSpc>
              <a:buNone/>
            </a:pPr>
            <a:r>
              <a:rPr lang="en-US" altLang="zh-CN" sz="2400" dirty="0"/>
              <a:t>	</a:t>
            </a:r>
            <a:r>
              <a:rPr lang="zh-CN" altLang="en-US" sz="2400" dirty="0"/>
              <a:t>统计学习首要考虑的问题是学习什么样的模型。在监督学习过程中，</a:t>
            </a:r>
            <a:r>
              <a:rPr lang="zh-CN" altLang="en-US" sz="2400" dirty="0">
                <a:solidFill>
                  <a:srgbClr val="FF0000"/>
                </a:solidFill>
              </a:rPr>
              <a:t>模型就是所要学习的条件概率分布或决策函数</a:t>
            </a:r>
            <a:r>
              <a:rPr lang="zh-CN" altLang="en-US" sz="2400" dirty="0"/>
              <a:t>。</a:t>
            </a:r>
            <a:endParaRPr lang="en-US" altLang="zh-CN" sz="2400" dirty="0"/>
          </a:p>
          <a:p>
            <a:pPr marL="0" indent="0" algn="just">
              <a:buNone/>
            </a:pPr>
            <a:r>
              <a:rPr lang="en-US" altLang="zh-CN" sz="2400" dirty="0"/>
              <a:t>	</a:t>
            </a:r>
          </a:p>
          <a:p>
            <a:pPr marL="0" indent="0" algn="just">
              <a:lnSpc>
                <a:spcPct val="100000"/>
              </a:lnSpc>
              <a:buNone/>
            </a:pPr>
            <a:r>
              <a:rPr lang="en-US" altLang="zh-CN" sz="2400" dirty="0"/>
              <a:t>	</a:t>
            </a:r>
            <a:r>
              <a:rPr lang="zh-CN" altLang="en-US" sz="2400" dirty="0"/>
              <a:t>模型的</a:t>
            </a:r>
            <a:r>
              <a:rPr lang="zh-CN" altLang="en-US" sz="2400" dirty="0">
                <a:solidFill>
                  <a:srgbClr val="FF0000"/>
                </a:solidFill>
              </a:rPr>
              <a:t>假设空间</a:t>
            </a:r>
            <a:r>
              <a:rPr lang="zh-CN" altLang="en-US" sz="2400" dirty="0"/>
              <a:t>（</a:t>
            </a:r>
            <a:r>
              <a:rPr lang="en-US" altLang="zh-CN" sz="2400" dirty="0"/>
              <a:t>hypothesis space</a:t>
            </a:r>
            <a:r>
              <a:rPr lang="zh-CN" altLang="en-US" sz="2400" dirty="0"/>
              <a:t>）包含所有可能的条件概率分布或决策函数。</a:t>
            </a:r>
            <a:endParaRPr lang="en-US" altLang="zh-CN" sz="2400" dirty="0"/>
          </a:p>
          <a:p>
            <a:pPr marL="0" indent="0" algn="just">
              <a:lnSpc>
                <a:spcPct val="150000"/>
              </a:lnSpc>
              <a:buNone/>
            </a:pPr>
            <a:r>
              <a:rPr lang="en-US" altLang="zh-CN" sz="2400" dirty="0"/>
              <a:t>   </a:t>
            </a:r>
          </a:p>
          <a:p>
            <a:pPr marL="0" indent="0" algn="just">
              <a:buNone/>
            </a:pPr>
            <a:endParaRPr lang="en-US" altLang="zh-CN" sz="2400" dirty="0"/>
          </a:p>
          <a:p>
            <a:endParaRPr lang="en-US" altLang="zh-CN" dirty="0"/>
          </a:p>
        </p:txBody>
      </p:sp>
    </p:spTree>
    <p:extLst>
      <p:ext uri="{BB962C8B-B14F-4D97-AF65-F5344CB8AC3E}">
        <p14:creationId xmlns:p14="http://schemas.microsoft.com/office/powerpoint/2010/main" val="201115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假设空间</a:t>
            </a:r>
          </a:p>
        </p:txBody>
      </p:sp>
      <p:grpSp>
        <p:nvGrpSpPr>
          <p:cNvPr id="4" name="组合 3">
            <a:extLst>
              <a:ext uri="{FF2B5EF4-FFF2-40B4-BE49-F238E27FC236}">
                <a16:creationId xmlns:a16="http://schemas.microsoft.com/office/drawing/2014/main" id="{520B9171-B394-4D5A-98D8-2A740B29BB98}"/>
              </a:ext>
            </a:extLst>
          </p:cNvPr>
          <p:cNvGrpSpPr/>
          <p:nvPr/>
        </p:nvGrpSpPr>
        <p:grpSpPr>
          <a:xfrm>
            <a:off x="1024128" y="1069848"/>
            <a:ext cx="7104633" cy="3484881"/>
            <a:chOff x="1080002" y="2389022"/>
            <a:chExt cx="5172817" cy="2653854"/>
          </a:xfrm>
        </p:grpSpPr>
        <p:pic>
          <p:nvPicPr>
            <p:cNvPr id="5" name="Picture 2" descr="D:\老板的书\1.1.png">
              <a:extLst>
                <a:ext uri="{FF2B5EF4-FFF2-40B4-BE49-F238E27FC236}">
                  <a16:creationId xmlns:a16="http://schemas.microsoft.com/office/drawing/2014/main" id="{1A6F7D2E-4FFB-486B-81A8-9A9D06B938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002" y="2389022"/>
              <a:ext cx="5172817" cy="193565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EDC86DCC-72E0-463D-8FD1-9105B23671B9}"/>
                    </a:ext>
                  </a:extLst>
                </p:cNvPr>
                <p:cNvSpPr>
                  <a:spLocks noChangeArrowheads="1"/>
                </p:cNvSpPr>
                <p:nvPr/>
              </p:nvSpPr>
              <p:spPr bwMode="auto">
                <a:xfrm>
                  <a:off x="1080002" y="4476835"/>
                  <a:ext cx="5169180" cy="566041"/>
                </a:xfrm>
                <a:prstGeom prst="rect">
                  <a:avLst/>
                </a:prstGeom>
                <a:ln w="38100"/>
                <a:extLst/>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gn="ctr">
                    <a:lnSpc>
                      <a:spcPts val="3200"/>
                    </a:lnSpc>
                    <a:buNone/>
                  </a:pPr>
                  <a:r>
                    <a:rPr lang="en-US" altLang="zh-CN" sz="2200" b="1" dirty="0">
                      <a:solidFill>
                        <a:srgbClr val="C30D23"/>
                      </a:solidFill>
                      <a:latin typeface="幼圆" panose="02010509060101010101" pitchFamily="49" charset="-122"/>
                      <a:ea typeface="幼圆" panose="02010509060101010101" pitchFamily="49" charset="-122"/>
                    </a:rPr>
                    <a:t>(</a:t>
                  </a:r>
                  <a:r>
                    <a:rPr lang="zh-CN" altLang="en-US" sz="2200" b="1" dirty="0">
                      <a:solidFill>
                        <a:srgbClr val="C30D23"/>
                      </a:solidFill>
                      <a:latin typeface="幼圆" panose="02010509060101010101" pitchFamily="49" charset="-122"/>
                      <a:ea typeface="幼圆" panose="02010509060101010101" pitchFamily="49" charset="-122"/>
                    </a:rPr>
                    <a:t>色泽</a:t>
                  </a:r>
                  <a:r>
                    <a:rPr lang="en-US" altLang="zh-CN" sz="2200" b="1" dirty="0">
                      <a:solidFill>
                        <a:srgbClr val="C30D23"/>
                      </a:solidFill>
                      <a:latin typeface="幼圆" panose="02010509060101010101" pitchFamily="49" charset="-122"/>
                      <a:ea typeface="幼圆" panose="02010509060101010101" pitchFamily="49" charset="-122"/>
                    </a:rPr>
                    <a:t>=?)</a:t>
                  </a:r>
                  <a14:m>
                    <m:oMath xmlns:m="http://schemas.openxmlformats.org/officeDocument/2006/math">
                      <m:r>
                        <a:rPr lang="en-US" altLang="zh-CN" sz="2200" b="1" i="1" smtClean="0">
                          <a:solidFill>
                            <a:srgbClr val="C30D23"/>
                          </a:solidFill>
                          <a:latin typeface="Cambria Math"/>
                          <a:ea typeface="Cambria Math"/>
                        </a:rPr>
                        <m:t>⋀</m:t>
                      </m:r>
                      <m:r>
                        <m:rPr>
                          <m:nor/>
                        </m:rPr>
                        <a:rPr lang="en-US" altLang="zh-CN" sz="2200" b="1" dirty="0">
                          <a:solidFill>
                            <a:srgbClr val="C30D23"/>
                          </a:solidFill>
                          <a:latin typeface="幼圆" panose="02010509060101010101" pitchFamily="49" charset="-122"/>
                          <a:ea typeface="幼圆" panose="02010509060101010101" pitchFamily="49" charset="-122"/>
                        </a:rPr>
                        <m:t>(</m:t>
                      </m:r>
                      <m:r>
                        <m:rPr>
                          <m:nor/>
                        </m:rPr>
                        <a:rPr lang="zh-CN" altLang="en-US" sz="2200" b="1" dirty="0">
                          <a:solidFill>
                            <a:srgbClr val="C30D23"/>
                          </a:solidFill>
                          <a:latin typeface="幼圆" panose="02010509060101010101" pitchFamily="49" charset="-122"/>
                          <a:ea typeface="幼圆" panose="02010509060101010101" pitchFamily="49" charset="-122"/>
                        </a:rPr>
                        <m:t>根蒂</m:t>
                      </m:r>
                      <m:r>
                        <m:rPr>
                          <m:nor/>
                        </m:rPr>
                        <a:rPr lang="en-US" altLang="zh-CN" sz="2200" b="1" dirty="0">
                          <a:solidFill>
                            <a:srgbClr val="C30D23"/>
                          </a:solidFill>
                          <a:latin typeface="幼圆" panose="02010509060101010101" pitchFamily="49" charset="-122"/>
                          <a:ea typeface="幼圆" panose="02010509060101010101" pitchFamily="49" charset="-122"/>
                        </a:rPr>
                        <m:t>=?)</m:t>
                      </m:r>
                      <m:r>
                        <a:rPr lang="en-US" altLang="zh-CN" sz="2200" b="1" i="1">
                          <a:solidFill>
                            <a:srgbClr val="C30D23"/>
                          </a:solidFill>
                          <a:latin typeface="Cambria Math"/>
                          <a:ea typeface="Cambria Math"/>
                        </a:rPr>
                        <m:t>⋀</m:t>
                      </m:r>
                    </m:oMath>
                  </a14:m>
                  <a:r>
                    <a:rPr lang="en-US" altLang="zh-CN" sz="2200" b="1" dirty="0">
                      <a:solidFill>
                        <a:srgbClr val="C30D23"/>
                      </a:solidFill>
                      <a:latin typeface="幼圆" panose="02010509060101010101" pitchFamily="49" charset="-122"/>
                      <a:ea typeface="幼圆" panose="02010509060101010101" pitchFamily="49" charset="-122"/>
                    </a:rPr>
                    <a:t>(</a:t>
                  </a:r>
                  <a:r>
                    <a:rPr lang="zh-CN" altLang="en-US" sz="2200" b="1" dirty="0">
                      <a:solidFill>
                        <a:srgbClr val="C30D23"/>
                      </a:solidFill>
                      <a:latin typeface="幼圆" panose="02010509060101010101" pitchFamily="49" charset="-122"/>
                      <a:ea typeface="幼圆" panose="02010509060101010101" pitchFamily="49" charset="-122"/>
                    </a:rPr>
                    <a:t>敲声</a:t>
                  </a:r>
                  <a:r>
                    <a:rPr lang="en-US" altLang="zh-CN" sz="2200" b="1" dirty="0">
                      <a:solidFill>
                        <a:srgbClr val="C30D23"/>
                      </a:solidFill>
                      <a:latin typeface="幼圆" panose="02010509060101010101" pitchFamily="49" charset="-122"/>
                      <a:ea typeface="幼圆" panose="02010509060101010101" pitchFamily="49" charset="-122"/>
                    </a:rPr>
                    <a:t>=?)</a:t>
                  </a:r>
                  <a14:m>
                    <m:oMath xmlns:m="http://schemas.openxmlformats.org/officeDocument/2006/math">
                      <m:r>
                        <a:rPr lang="en-US" altLang="zh-CN" sz="2200" b="1" i="1" smtClean="0">
                          <a:solidFill>
                            <a:srgbClr val="C30D23"/>
                          </a:solidFill>
                          <a:latin typeface="Cambria Math"/>
                          <a:ea typeface="Cambria Math"/>
                        </a:rPr>
                        <m:t>↔</m:t>
                      </m:r>
                    </m:oMath>
                  </a14:m>
                  <a:r>
                    <a:rPr lang="zh-CN" altLang="en-US" sz="2200" b="1" dirty="0">
                      <a:solidFill>
                        <a:srgbClr val="C30D23"/>
                      </a:solidFill>
                      <a:latin typeface="幼圆" panose="02010509060101010101" pitchFamily="49" charset="-122"/>
                      <a:ea typeface="幼圆" panose="02010509060101010101" pitchFamily="49" charset="-122"/>
                    </a:rPr>
                    <a:t>好瓜</a:t>
                  </a:r>
                  <a:endParaRPr lang="zh-CN" altLang="en-US" sz="2200" i="0" dirty="0">
                    <a:latin typeface="幼圆" panose="02010509060101010101" pitchFamily="49" charset="-122"/>
                    <a:ea typeface="幼圆" panose="02010509060101010101" pitchFamily="49" charset="-122"/>
                  </a:endParaRPr>
                </a:p>
              </p:txBody>
            </p:sp>
          </mc:Choice>
          <mc:Fallback xmlns="">
            <p:sp>
              <p:nvSpPr>
                <p:cNvPr id="13" name="Rectangle 3"/>
                <p:cNvSpPr>
                  <a:spLocks noRot="1" noChangeAspect="1" noMove="1" noResize="1" noEditPoints="1" noAdjustHandles="1" noChangeArrowheads="1" noChangeShapeType="1" noTextEdit="1"/>
                </p:cNvSpPr>
                <p:nvPr/>
              </p:nvSpPr>
              <p:spPr bwMode="auto">
                <a:xfrm>
                  <a:off x="1080002" y="4476835"/>
                  <a:ext cx="5169180" cy="566041"/>
                </a:xfrm>
                <a:prstGeom prst="rect">
                  <a:avLst/>
                </a:prstGeom>
                <a:blipFill>
                  <a:blip r:embed="rId3"/>
                  <a:stretch>
                    <a:fillRect t="-1563"/>
                  </a:stretch>
                </a:blipFill>
                <a:ln w="38100"/>
                <a:extLst/>
              </p:spPr>
              <p:txBody>
                <a:bodyPr/>
                <a:lstStyle/>
                <a:p>
                  <a:r>
                    <a:rPr lang="zh-CN" altLang="en-US">
                      <a:noFill/>
                    </a:rPr>
                    <a:t> </a:t>
                  </a:r>
                </a:p>
              </p:txBody>
            </p:sp>
          </mc:Fallback>
        </mc:AlternateContent>
      </p:grpSp>
      <p:sp>
        <p:nvSpPr>
          <p:cNvPr id="7" name="Rectangle 3">
            <a:extLst>
              <a:ext uri="{FF2B5EF4-FFF2-40B4-BE49-F238E27FC236}">
                <a16:creationId xmlns:a16="http://schemas.microsoft.com/office/drawing/2014/main" id="{BC2C1680-9672-45D6-85DC-73DD6F091DF5}"/>
              </a:ext>
            </a:extLst>
          </p:cNvPr>
          <p:cNvSpPr>
            <a:spLocks noChangeArrowheads="1"/>
          </p:cNvSpPr>
          <p:nvPr/>
        </p:nvSpPr>
        <p:spPr bwMode="auto">
          <a:xfrm>
            <a:off x="1774192" y="4801617"/>
            <a:ext cx="5595872" cy="1000067"/>
          </a:xfrm>
          <a:prstGeom prst="rect">
            <a:avLst/>
          </a:prstGeom>
          <a:ln w="38100"/>
          <a:extLst/>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nSpc>
                <a:spcPts val="3200"/>
              </a:lnSpc>
              <a:buNone/>
            </a:pPr>
            <a:r>
              <a:rPr lang="zh-CN" altLang="en-US" sz="2400" b="1" dirty="0">
                <a:solidFill>
                  <a:srgbClr val="C30D23"/>
                </a:solidFill>
                <a:latin typeface="幼圆" panose="02010509060101010101" pitchFamily="49" charset="-122"/>
                <a:ea typeface="幼圆" panose="02010509060101010101" pitchFamily="49" charset="-122"/>
              </a:rPr>
              <a:t>在模型空间中搜索不违背训练集的假设</a:t>
            </a:r>
            <a:endParaRPr lang="en-US" altLang="zh-CN" sz="2400" b="1" dirty="0">
              <a:solidFill>
                <a:srgbClr val="C30D23"/>
              </a:solidFill>
              <a:latin typeface="幼圆" panose="02010509060101010101" pitchFamily="49" charset="-122"/>
              <a:ea typeface="幼圆" panose="02010509060101010101" pitchFamily="49" charset="-122"/>
            </a:endParaRPr>
          </a:p>
          <a:p>
            <a:pPr marL="0" indent="0">
              <a:lnSpc>
                <a:spcPts val="3200"/>
              </a:lnSpc>
              <a:buNone/>
            </a:pPr>
            <a:r>
              <a:rPr lang="zh-CN" altLang="en-US" sz="2400" b="1" dirty="0">
                <a:solidFill>
                  <a:srgbClr val="C30D23"/>
                </a:solidFill>
                <a:latin typeface="幼圆" panose="02010509060101010101" pitchFamily="49" charset="-122"/>
                <a:ea typeface="幼圆" panose="02010509060101010101" pitchFamily="49" charset="-122"/>
              </a:rPr>
              <a:t>假设空间大小：</a:t>
            </a:r>
            <a:r>
              <a:rPr lang="en-US" altLang="zh-CN" sz="2400" b="1" dirty="0">
                <a:solidFill>
                  <a:srgbClr val="C30D23"/>
                </a:solidFill>
                <a:latin typeface="幼圆" panose="02010509060101010101" pitchFamily="49" charset="-122"/>
                <a:ea typeface="幼圆" panose="02010509060101010101" pitchFamily="49" charset="-122"/>
              </a:rPr>
              <a:t>3*4</a:t>
            </a:r>
            <a:r>
              <a:rPr lang="zh-CN" altLang="en-US" sz="2400" b="1" dirty="0">
                <a:solidFill>
                  <a:srgbClr val="C30D23"/>
                </a:solidFill>
                <a:latin typeface="幼圆" panose="02010509060101010101" pitchFamily="49" charset="-122"/>
                <a:ea typeface="幼圆" panose="02010509060101010101" pitchFamily="49" charset="-122"/>
              </a:rPr>
              <a:t>*</a:t>
            </a:r>
            <a:r>
              <a:rPr lang="en-US" altLang="zh-CN" sz="2400" b="1" dirty="0">
                <a:solidFill>
                  <a:srgbClr val="C30D23"/>
                </a:solidFill>
                <a:latin typeface="幼圆" panose="02010509060101010101" pitchFamily="49" charset="-122"/>
                <a:ea typeface="幼圆" panose="02010509060101010101" pitchFamily="49" charset="-122"/>
              </a:rPr>
              <a:t>4+1=49</a:t>
            </a:r>
            <a:endParaRPr lang="zh-CN" altLang="en-US" sz="2400" i="0"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10224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2BB028-75A9-48BE-9441-8DE50C4B6B2C}"/>
              </a:ext>
            </a:extLst>
          </p:cNvPr>
          <p:cNvSpPr>
            <a:spLocks noGrp="1"/>
          </p:cNvSpPr>
          <p:nvPr>
            <p:ph type="title"/>
          </p:nvPr>
        </p:nvSpPr>
        <p:spPr/>
        <p:txBody>
          <a:bodyPr/>
          <a:lstStyle/>
          <a:p>
            <a:r>
              <a:rPr lang="zh-CN" altLang="en-US" dirty="0"/>
              <a:t>假设空间</a:t>
            </a:r>
          </a:p>
        </p:txBody>
      </p:sp>
      <p:sp>
        <p:nvSpPr>
          <p:cNvPr id="3" name="内容占位符 4">
            <a:extLst>
              <a:ext uri="{FF2B5EF4-FFF2-40B4-BE49-F238E27FC236}">
                <a16:creationId xmlns:a16="http://schemas.microsoft.com/office/drawing/2014/main" id="{4B5297DF-F072-4C7D-BFFF-42628A6D8283}"/>
              </a:ext>
            </a:extLst>
          </p:cNvPr>
          <p:cNvSpPr txBox="1">
            <a:spLocks/>
          </p:cNvSpPr>
          <p:nvPr/>
        </p:nvSpPr>
        <p:spPr>
          <a:xfrm>
            <a:off x="708406" y="857314"/>
            <a:ext cx="7740650" cy="5159438"/>
          </a:xfrm>
          <a:prstGeom prst="rect">
            <a:avLst/>
          </a:prstGeom>
        </p:spPr>
        <p:txBody>
          <a:bodyPr>
            <a:normAutofit/>
          </a:bodyPr>
          <a:lst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Font typeface="Wingdings" panose="05000000000000000000" pitchFamily="2" charset="2"/>
              <a:buNone/>
            </a:pPr>
            <a:r>
              <a:rPr lang="zh-CN" altLang="en-US" sz="2400"/>
              <a:t>（</a:t>
            </a:r>
            <a:r>
              <a:rPr lang="en-US" altLang="zh-CN" sz="2400"/>
              <a:t>1</a:t>
            </a:r>
            <a:r>
              <a:rPr lang="zh-CN" altLang="en-US" sz="2400"/>
              <a:t>）（色泽</a:t>
            </a:r>
            <a:r>
              <a:rPr lang="en-US" altLang="zh-CN" sz="2400"/>
              <a:t>=</a:t>
            </a:r>
            <a:r>
              <a:rPr lang="zh-CN" altLang="en-US" sz="2400"/>
              <a:t>青绿）</a:t>
            </a:r>
            <a:r>
              <a:rPr lang="en-US" altLang="zh-CN" sz="2400"/>
              <a:t>^</a:t>
            </a:r>
            <a:r>
              <a:rPr lang="zh-CN" altLang="en-US" sz="2400"/>
              <a:t>（根蒂</a:t>
            </a:r>
            <a:r>
              <a:rPr lang="en-US" altLang="zh-CN" sz="2400"/>
              <a:t>=</a:t>
            </a:r>
            <a:r>
              <a:rPr lang="zh-CN" altLang="en-US" sz="2400"/>
              <a:t>蜷缩）</a:t>
            </a:r>
            <a:r>
              <a:rPr lang="en-US" altLang="zh-CN" sz="2400"/>
              <a:t>^</a:t>
            </a:r>
            <a:r>
              <a:rPr lang="zh-CN" altLang="en-US" sz="2400"/>
              <a:t>（敲声</a:t>
            </a:r>
            <a:r>
              <a:rPr lang="en-US" altLang="zh-CN" sz="2400"/>
              <a:t>=</a:t>
            </a:r>
            <a:r>
              <a:rPr lang="zh-CN" altLang="en-US" sz="2400"/>
              <a:t>浊响）</a:t>
            </a:r>
          </a:p>
          <a:p>
            <a:pPr marL="0" indent="0">
              <a:lnSpc>
                <a:spcPct val="150000"/>
              </a:lnSpc>
              <a:spcBef>
                <a:spcPts val="0"/>
              </a:spcBef>
              <a:buFont typeface="Wingdings" panose="05000000000000000000" pitchFamily="2" charset="2"/>
              <a:buNone/>
            </a:pPr>
            <a:r>
              <a:rPr lang="zh-CN" altLang="en-US" sz="2400"/>
              <a:t>（</a:t>
            </a:r>
            <a:r>
              <a:rPr lang="en-US" altLang="zh-CN" sz="2400"/>
              <a:t>2</a:t>
            </a:r>
            <a:r>
              <a:rPr lang="zh-CN" altLang="en-US" sz="2400"/>
              <a:t>）（色泽</a:t>
            </a:r>
            <a:r>
              <a:rPr lang="en-US" altLang="zh-CN" sz="2400"/>
              <a:t>=</a:t>
            </a:r>
            <a:r>
              <a:rPr lang="zh-CN" altLang="en-US" sz="2400"/>
              <a:t>青绿）</a:t>
            </a:r>
            <a:r>
              <a:rPr lang="en-US" altLang="zh-CN" sz="2400"/>
              <a:t>^</a:t>
            </a:r>
            <a:r>
              <a:rPr lang="zh-CN" altLang="en-US" sz="2400"/>
              <a:t>（根蒂</a:t>
            </a:r>
            <a:r>
              <a:rPr lang="en-US" altLang="zh-CN" sz="2400"/>
              <a:t>=</a:t>
            </a:r>
            <a:r>
              <a:rPr lang="zh-CN" altLang="en-US" sz="2400"/>
              <a:t>蜷缩）</a:t>
            </a:r>
            <a:r>
              <a:rPr lang="en-US" altLang="zh-CN" sz="2400"/>
              <a:t>^</a:t>
            </a:r>
            <a:r>
              <a:rPr lang="zh-CN" altLang="en-US" sz="2400"/>
              <a:t>（敲声</a:t>
            </a:r>
            <a:r>
              <a:rPr lang="en-US" altLang="zh-CN" sz="2400"/>
              <a:t>=</a:t>
            </a:r>
            <a:r>
              <a:rPr lang="zh-CN" altLang="en-US" sz="2400"/>
              <a:t>清脆）</a:t>
            </a:r>
          </a:p>
          <a:p>
            <a:pPr marL="0" indent="0">
              <a:lnSpc>
                <a:spcPct val="150000"/>
              </a:lnSpc>
              <a:spcBef>
                <a:spcPts val="0"/>
              </a:spcBef>
              <a:buFont typeface="Wingdings" panose="05000000000000000000" pitchFamily="2" charset="2"/>
              <a:buNone/>
            </a:pPr>
            <a:r>
              <a:rPr lang="zh-CN" altLang="en-US" sz="2400"/>
              <a:t>（</a:t>
            </a:r>
            <a:r>
              <a:rPr lang="en-US" altLang="zh-CN" sz="2400"/>
              <a:t>3</a:t>
            </a:r>
            <a:r>
              <a:rPr lang="zh-CN" altLang="en-US" sz="2400"/>
              <a:t>）（色泽</a:t>
            </a:r>
            <a:r>
              <a:rPr lang="en-US" altLang="zh-CN" sz="2400"/>
              <a:t>=</a:t>
            </a:r>
            <a:r>
              <a:rPr lang="zh-CN" altLang="en-US" sz="2400"/>
              <a:t>青绿）</a:t>
            </a:r>
            <a:r>
              <a:rPr lang="en-US" altLang="zh-CN" sz="2400"/>
              <a:t>^</a:t>
            </a:r>
            <a:r>
              <a:rPr lang="zh-CN" altLang="en-US" sz="2400"/>
              <a:t>（根蒂</a:t>
            </a:r>
            <a:r>
              <a:rPr lang="en-US" altLang="zh-CN" sz="2400"/>
              <a:t>=</a:t>
            </a:r>
            <a:r>
              <a:rPr lang="zh-CN" altLang="en-US" sz="2400"/>
              <a:t>蜷缩）</a:t>
            </a:r>
            <a:r>
              <a:rPr lang="en-US" altLang="zh-CN" sz="2400"/>
              <a:t>^</a:t>
            </a:r>
            <a:r>
              <a:rPr lang="zh-CN" altLang="en-US" sz="2400"/>
              <a:t>（敲声</a:t>
            </a:r>
            <a:r>
              <a:rPr lang="en-US" altLang="zh-CN" sz="2400"/>
              <a:t>=</a:t>
            </a:r>
            <a:r>
              <a:rPr lang="zh-CN" altLang="en-US" sz="2400"/>
              <a:t>沉闷）</a:t>
            </a:r>
          </a:p>
          <a:p>
            <a:pPr marL="0" indent="0">
              <a:lnSpc>
                <a:spcPct val="150000"/>
              </a:lnSpc>
              <a:spcBef>
                <a:spcPts val="0"/>
              </a:spcBef>
              <a:buFont typeface="Wingdings" panose="05000000000000000000" pitchFamily="2" charset="2"/>
              <a:buNone/>
            </a:pPr>
            <a:r>
              <a:rPr lang="zh-CN" altLang="en-US" sz="2400"/>
              <a:t>（</a:t>
            </a:r>
            <a:r>
              <a:rPr lang="en-US" altLang="zh-CN" sz="2400"/>
              <a:t>4</a:t>
            </a:r>
            <a:r>
              <a:rPr lang="zh-CN" altLang="en-US" sz="2400"/>
              <a:t>）（色泽</a:t>
            </a:r>
            <a:r>
              <a:rPr lang="en-US" altLang="zh-CN" sz="2400"/>
              <a:t>=</a:t>
            </a:r>
            <a:r>
              <a:rPr lang="zh-CN" altLang="en-US" sz="2400"/>
              <a:t>青绿）</a:t>
            </a:r>
            <a:r>
              <a:rPr lang="en-US" altLang="zh-CN" sz="2400"/>
              <a:t>^</a:t>
            </a:r>
            <a:r>
              <a:rPr lang="zh-CN" altLang="en-US" sz="2400"/>
              <a:t>（根蒂</a:t>
            </a:r>
            <a:r>
              <a:rPr lang="en-US" altLang="zh-CN" sz="2400"/>
              <a:t>=</a:t>
            </a:r>
            <a:r>
              <a:rPr lang="zh-CN" altLang="en-US" sz="2400"/>
              <a:t>硬挺）</a:t>
            </a:r>
            <a:r>
              <a:rPr lang="en-US" altLang="zh-CN" sz="2400"/>
              <a:t>^</a:t>
            </a:r>
            <a:r>
              <a:rPr lang="zh-CN" altLang="en-US" sz="2400"/>
              <a:t>（敲声</a:t>
            </a:r>
            <a:r>
              <a:rPr lang="en-US" altLang="zh-CN" sz="2400"/>
              <a:t>=</a:t>
            </a:r>
            <a:r>
              <a:rPr lang="zh-CN" altLang="en-US" sz="2400"/>
              <a:t>浊响）</a:t>
            </a:r>
          </a:p>
          <a:p>
            <a:pPr marL="0" indent="0">
              <a:lnSpc>
                <a:spcPct val="150000"/>
              </a:lnSpc>
              <a:spcBef>
                <a:spcPts val="0"/>
              </a:spcBef>
              <a:buFont typeface="Wingdings" panose="05000000000000000000" pitchFamily="2" charset="2"/>
              <a:buNone/>
            </a:pPr>
            <a:r>
              <a:rPr lang="zh-CN" altLang="en-US" sz="2400"/>
              <a:t>（</a:t>
            </a:r>
            <a:r>
              <a:rPr lang="en-US" altLang="zh-CN" sz="2400"/>
              <a:t>5</a:t>
            </a:r>
            <a:r>
              <a:rPr lang="zh-CN" altLang="en-US" sz="2400"/>
              <a:t>）（色泽</a:t>
            </a:r>
            <a:r>
              <a:rPr lang="en-US" altLang="zh-CN" sz="2400"/>
              <a:t>=</a:t>
            </a:r>
            <a:r>
              <a:rPr lang="zh-CN" altLang="en-US" sz="2400"/>
              <a:t>青绿）</a:t>
            </a:r>
            <a:r>
              <a:rPr lang="en-US" altLang="zh-CN" sz="2400"/>
              <a:t>^</a:t>
            </a:r>
            <a:r>
              <a:rPr lang="zh-CN" altLang="en-US" sz="2400"/>
              <a:t>（根蒂</a:t>
            </a:r>
            <a:r>
              <a:rPr lang="en-US" altLang="zh-CN" sz="2400"/>
              <a:t>=</a:t>
            </a:r>
            <a:r>
              <a:rPr lang="zh-CN" altLang="en-US" sz="2400"/>
              <a:t>硬挺）</a:t>
            </a:r>
            <a:r>
              <a:rPr lang="en-US" altLang="zh-CN" sz="2400"/>
              <a:t>^</a:t>
            </a:r>
            <a:r>
              <a:rPr lang="zh-CN" altLang="en-US" sz="2400"/>
              <a:t>（敲声</a:t>
            </a:r>
            <a:r>
              <a:rPr lang="en-US" altLang="zh-CN" sz="2400"/>
              <a:t>=</a:t>
            </a:r>
            <a:r>
              <a:rPr lang="zh-CN" altLang="en-US" sz="2400"/>
              <a:t>清脆）</a:t>
            </a:r>
          </a:p>
          <a:p>
            <a:pPr marL="0" indent="0">
              <a:lnSpc>
                <a:spcPct val="150000"/>
              </a:lnSpc>
              <a:spcBef>
                <a:spcPts val="0"/>
              </a:spcBef>
              <a:buFont typeface="Wingdings" panose="05000000000000000000" pitchFamily="2" charset="2"/>
              <a:buNone/>
            </a:pPr>
            <a:r>
              <a:rPr lang="zh-CN" altLang="en-US" sz="2400"/>
              <a:t>（</a:t>
            </a:r>
            <a:r>
              <a:rPr lang="en-US" altLang="zh-CN" sz="2400"/>
              <a:t>6</a:t>
            </a:r>
            <a:r>
              <a:rPr lang="zh-CN" altLang="en-US" sz="2400"/>
              <a:t>）（色泽</a:t>
            </a:r>
            <a:r>
              <a:rPr lang="en-US" altLang="zh-CN" sz="2400"/>
              <a:t>=</a:t>
            </a:r>
            <a:r>
              <a:rPr lang="zh-CN" altLang="en-US" sz="2400"/>
              <a:t>青绿）</a:t>
            </a:r>
            <a:r>
              <a:rPr lang="en-US" altLang="zh-CN" sz="2400"/>
              <a:t>^</a:t>
            </a:r>
            <a:r>
              <a:rPr lang="zh-CN" altLang="en-US" sz="2400"/>
              <a:t>（根蒂</a:t>
            </a:r>
            <a:r>
              <a:rPr lang="en-US" altLang="zh-CN" sz="2400"/>
              <a:t>=</a:t>
            </a:r>
            <a:r>
              <a:rPr lang="zh-CN" altLang="en-US" sz="2400"/>
              <a:t>硬挺）</a:t>
            </a:r>
            <a:r>
              <a:rPr lang="en-US" altLang="zh-CN" sz="2400"/>
              <a:t>^</a:t>
            </a:r>
            <a:r>
              <a:rPr lang="zh-CN" altLang="en-US" sz="2400"/>
              <a:t>（敲声</a:t>
            </a:r>
            <a:r>
              <a:rPr lang="en-US" altLang="zh-CN" sz="2400"/>
              <a:t>=</a:t>
            </a:r>
            <a:r>
              <a:rPr lang="zh-CN" altLang="en-US" sz="2400"/>
              <a:t>沉闷）</a:t>
            </a:r>
          </a:p>
          <a:p>
            <a:pPr marL="0" indent="0">
              <a:lnSpc>
                <a:spcPct val="150000"/>
              </a:lnSpc>
              <a:spcBef>
                <a:spcPts val="0"/>
              </a:spcBef>
              <a:buFont typeface="Wingdings" panose="05000000000000000000" pitchFamily="2" charset="2"/>
              <a:buNone/>
            </a:pPr>
            <a:r>
              <a:rPr lang="zh-CN" altLang="en-US" sz="2400"/>
              <a:t>（</a:t>
            </a:r>
            <a:r>
              <a:rPr lang="en-US" altLang="zh-CN" sz="2400"/>
              <a:t>7</a:t>
            </a:r>
            <a:r>
              <a:rPr lang="zh-CN" altLang="en-US" sz="2400"/>
              <a:t>）（色泽</a:t>
            </a:r>
            <a:r>
              <a:rPr lang="en-US" altLang="zh-CN" sz="2400"/>
              <a:t>=</a:t>
            </a:r>
            <a:r>
              <a:rPr lang="zh-CN" altLang="en-US" sz="2400"/>
              <a:t>青绿）</a:t>
            </a:r>
            <a:r>
              <a:rPr lang="en-US" altLang="zh-CN" sz="2400"/>
              <a:t>^</a:t>
            </a:r>
            <a:r>
              <a:rPr lang="zh-CN" altLang="en-US" sz="2400"/>
              <a:t>（根蒂</a:t>
            </a:r>
            <a:r>
              <a:rPr lang="en-US" altLang="zh-CN" sz="2400"/>
              <a:t>=</a:t>
            </a:r>
            <a:r>
              <a:rPr lang="zh-CN" altLang="en-US" sz="2400"/>
              <a:t>稍蜷）</a:t>
            </a:r>
            <a:r>
              <a:rPr lang="en-US" altLang="zh-CN" sz="2400"/>
              <a:t>^</a:t>
            </a:r>
            <a:r>
              <a:rPr lang="zh-CN" altLang="en-US" sz="2400"/>
              <a:t>（敲声</a:t>
            </a:r>
            <a:r>
              <a:rPr lang="en-US" altLang="zh-CN" sz="2400"/>
              <a:t>=</a:t>
            </a:r>
            <a:r>
              <a:rPr lang="zh-CN" altLang="en-US" sz="2400"/>
              <a:t>浊响）</a:t>
            </a:r>
          </a:p>
          <a:p>
            <a:pPr marL="0" indent="0">
              <a:lnSpc>
                <a:spcPct val="150000"/>
              </a:lnSpc>
              <a:spcBef>
                <a:spcPts val="0"/>
              </a:spcBef>
              <a:buFont typeface="Wingdings" panose="05000000000000000000" pitchFamily="2" charset="2"/>
              <a:buNone/>
            </a:pPr>
            <a:r>
              <a:rPr lang="zh-CN" altLang="en-US" sz="2400"/>
              <a:t>（</a:t>
            </a:r>
            <a:r>
              <a:rPr lang="en-US" altLang="zh-CN" sz="2400"/>
              <a:t>8</a:t>
            </a:r>
            <a:r>
              <a:rPr lang="zh-CN" altLang="en-US" sz="2400"/>
              <a:t>）（色泽</a:t>
            </a:r>
            <a:r>
              <a:rPr lang="en-US" altLang="zh-CN" sz="2400"/>
              <a:t>=</a:t>
            </a:r>
            <a:r>
              <a:rPr lang="zh-CN" altLang="en-US" sz="2400"/>
              <a:t>青绿）</a:t>
            </a:r>
            <a:r>
              <a:rPr lang="en-US" altLang="zh-CN" sz="2400"/>
              <a:t>^</a:t>
            </a:r>
            <a:r>
              <a:rPr lang="zh-CN" altLang="en-US" sz="2400"/>
              <a:t>（根蒂</a:t>
            </a:r>
            <a:r>
              <a:rPr lang="en-US" altLang="zh-CN" sz="2400"/>
              <a:t>=</a:t>
            </a:r>
            <a:r>
              <a:rPr lang="zh-CN" altLang="en-US" sz="2400"/>
              <a:t>稍蜷）</a:t>
            </a:r>
            <a:r>
              <a:rPr lang="en-US" altLang="zh-CN" sz="2400"/>
              <a:t>^</a:t>
            </a:r>
            <a:r>
              <a:rPr lang="zh-CN" altLang="en-US" sz="2400"/>
              <a:t>（敲声</a:t>
            </a:r>
            <a:r>
              <a:rPr lang="en-US" altLang="zh-CN" sz="2400"/>
              <a:t>=</a:t>
            </a:r>
            <a:r>
              <a:rPr lang="zh-CN" altLang="en-US" sz="2400"/>
              <a:t>清脆）</a:t>
            </a:r>
            <a:br>
              <a:rPr lang="zh-CN" altLang="en-US" sz="2400"/>
            </a:br>
            <a:r>
              <a:rPr lang="zh-CN" altLang="en-US" sz="2400"/>
              <a:t>（</a:t>
            </a:r>
            <a:r>
              <a:rPr lang="en-US" altLang="zh-CN" sz="2400"/>
              <a:t>9</a:t>
            </a:r>
            <a:r>
              <a:rPr lang="zh-CN" altLang="en-US" sz="2400"/>
              <a:t>）（色泽</a:t>
            </a:r>
            <a:r>
              <a:rPr lang="en-US" altLang="zh-CN" sz="2400"/>
              <a:t>=</a:t>
            </a:r>
            <a:r>
              <a:rPr lang="zh-CN" altLang="en-US" sz="2400"/>
              <a:t>青绿）</a:t>
            </a:r>
            <a:r>
              <a:rPr lang="en-US" altLang="zh-CN" sz="2400"/>
              <a:t>^</a:t>
            </a:r>
            <a:r>
              <a:rPr lang="zh-CN" altLang="en-US" sz="2400"/>
              <a:t>（根蒂</a:t>
            </a:r>
            <a:r>
              <a:rPr lang="en-US" altLang="zh-CN" sz="2400"/>
              <a:t>=</a:t>
            </a:r>
            <a:r>
              <a:rPr lang="zh-CN" altLang="en-US" sz="2400"/>
              <a:t>稍蜷）</a:t>
            </a:r>
            <a:r>
              <a:rPr lang="en-US" altLang="zh-CN" sz="2400"/>
              <a:t>^</a:t>
            </a:r>
            <a:r>
              <a:rPr lang="zh-CN" altLang="en-US" sz="2400"/>
              <a:t>（敲声</a:t>
            </a:r>
            <a:r>
              <a:rPr lang="en-US" altLang="zh-CN" sz="2400"/>
              <a:t>=</a:t>
            </a:r>
            <a:r>
              <a:rPr lang="zh-CN" altLang="en-US" sz="2400"/>
              <a:t>沉闷）</a:t>
            </a:r>
            <a:endParaRPr lang="zh-CN" altLang="en-US" sz="2400" dirty="0"/>
          </a:p>
        </p:txBody>
      </p:sp>
    </p:spTree>
    <p:extLst>
      <p:ext uri="{BB962C8B-B14F-4D97-AF65-F5344CB8AC3E}">
        <p14:creationId xmlns:p14="http://schemas.microsoft.com/office/powerpoint/2010/main" val="2811047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2BB028-75A9-48BE-9441-8DE50C4B6B2C}"/>
              </a:ext>
            </a:extLst>
          </p:cNvPr>
          <p:cNvSpPr>
            <a:spLocks noGrp="1"/>
          </p:cNvSpPr>
          <p:nvPr>
            <p:ph type="title"/>
          </p:nvPr>
        </p:nvSpPr>
        <p:spPr/>
        <p:txBody>
          <a:bodyPr/>
          <a:lstStyle/>
          <a:p>
            <a:r>
              <a:rPr lang="zh-CN" altLang="en-US" dirty="0"/>
              <a:t>假设空间</a:t>
            </a:r>
          </a:p>
        </p:txBody>
      </p:sp>
      <p:sp>
        <p:nvSpPr>
          <p:cNvPr id="3" name="内容占位符 4">
            <a:extLst>
              <a:ext uri="{FF2B5EF4-FFF2-40B4-BE49-F238E27FC236}">
                <a16:creationId xmlns:a16="http://schemas.microsoft.com/office/drawing/2014/main" id="{7E97C93A-DEEC-4BB2-8A31-61C7C1D25B27}"/>
              </a:ext>
            </a:extLst>
          </p:cNvPr>
          <p:cNvSpPr txBox="1">
            <a:spLocks/>
          </p:cNvSpPr>
          <p:nvPr/>
        </p:nvSpPr>
        <p:spPr>
          <a:xfrm>
            <a:off x="635254" y="866458"/>
            <a:ext cx="7886700" cy="5067998"/>
          </a:xfrm>
          <a:prstGeom prst="rect">
            <a:avLst/>
          </a:prstGeom>
        </p:spPr>
        <p:txBody>
          <a:bodyPr>
            <a:normAutofit/>
          </a:bodyPr>
          <a:lst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Font typeface="Wingdings" panose="05000000000000000000" pitchFamily="2" charset="2"/>
              <a:buNone/>
            </a:pPr>
            <a:r>
              <a:rPr lang="zh-CN" altLang="en-US" sz="2400"/>
              <a:t>（</a:t>
            </a:r>
            <a:r>
              <a:rPr lang="en-US" altLang="zh-CN" sz="2400"/>
              <a:t>10</a:t>
            </a:r>
            <a:r>
              <a:rPr lang="zh-CN" altLang="en-US" sz="2400"/>
              <a:t>）（色泽</a:t>
            </a:r>
            <a:r>
              <a:rPr lang="en-US" altLang="zh-CN" sz="2400"/>
              <a:t>=</a:t>
            </a:r>
            <a:r>
              <a:rPr lang="zh-CN" altLang="en-US" sz="2400"/>
              <a:t>乌黑）</a:t>
            </a:r>
            <a:r>
              <a:rPr lang="en-US" altLang="zh-CN" sz="2400"/>
              <a:t>^</a:t>
            </a:r>
            <a:r>
              <a:rPr lang="zh-CN" altLang="en-US" sz="2400"/>
              <a:t>（根蒂</a:t>
            </a:r>
            <a:r>
              <a:rPr lang="en-US" altLang="zh-CN" sz="2400"/>
              <a:t>=</a:t>
            </a:r>
            <a:r>
              <a:rPr lang="zh-CN" altLang="en-US" sz="2400"/>
              <a:t>蜷缩）</a:t>
            </a:r>
            <a:r>
              <a:rPr lang="en-US" altLang="zh-CN" sz="2400"/>
              <a:t>^</a:t>
            </a:r>
            <a:r>
              <a:rPr lang="zh-CN" altLang="en-US" sz="2400"/>
              <a:t>（敲声</a:t>
            </a:r>
            <a:r>
              <a:rPr lang="en-US" altLang="zh-CN" sz="2400"/>
              <a:t>=</a:t>
            </a:r>
            <a:r>
              <a:rPr lang="zh-CN" altLang="en-US" sz="2400"/>
              <a:t>浊响）</a:t>
            </a:r>
          </a:p>
          <a:p>
            <a:pPr marL="0" indent="0">
              <a:lnSpc>
                <a:spcPct val="150000"/>
              </a:lnSpc>
              <a:spcBef>
                <a:spcPts val="0"/>
              </a:spcBef>
              <a:buFont typeface="Wingdings" panose="05000000000000000000" pitchFamily="2" charset="2"/>
              <a:buNone/>
            </a:pPr>
            <a:r>
              <a:rPr lang="zh-CN" altLang="en-US" sz="2400"/>
              <a:t>（</a:t>
            </a:r>
            <a:r>
              <a:rPr lang="en-US" altLang="zh-CN" sz="2400"/>
              <a:t>11</a:t>
            </a:r>
            <a:r>
              <a:rPr lang="zh-CN" altLang="en-US" sz="2400"/>
              <a:t>）（色泽</a:t>
            </a:r>
            <a:r>
              <a:rPr lang="en-US" altLang="zh-CN" sz="2400"/>
              <a:t>=</a:t>
            </a:r>
            <a:r>
              <a:rPr lang="zh-CN" altLang="en-US" sz="2400"/>
              <a:t>乌黑）</a:t>
            </a:r>
            <a:r>
              <a:rPr lang="en-US" altLang="zh-CN" sz="2400"/>
              <a:t>^</a:t>
            </a:r>
            <a:r>
              <a:rPr lang="zh-CN" altLang="en-US" sz="2400"/>
              <a:t>（根蒂</a:t>
            </a:r>
            <a:r>
              <a:rPr lang="en-US" altLang="zh-CN" sz="2400"/>
              <a:t>=</a:t>
            </a:r>
            <a:r>
              <a:rPr lang="zh-CN" altLang="en-US" sz="2400"/>
              <a:t>蜷缩）</a:t>
            </a:r>
            <a:r>
              <a:rPr lang="en-US" altLang="zh-CN" sz="2400"/>
              <a:t>^</a:t>
            </a:r>
            <a:r>
              <a:rPr lang="zh-CN" altLang="en-US" sz="2400"/>
              <a:t>（敲声</a:t>
            </a:r>
            <a:r>
              <a:rPr lang="en-US" altLang="zh-CN" sz="2400"/>
              <a:t>=</a:t>
            </a:r>
            <a:r>
              <a:rPr lang="zh-CN" altLang="en-US" sz="2400"/>
              <a:t>清脆）</a:t>
            </a:r>
            <a:br>
              <a:rPr lang="zh-CN" altLang="en-US" sz="2400"/>
            </a:br>
            <a:r>
              <a:rPr lang="zh-CN" altLang="en-US" sz="2400"/>
              <a:t>（</a:t>
            </a:r>
            <a:r>
              <a:rPr lang="en-US" altLang="zh-CN" sz="2400"/>
              <a:t>12</a:t>
            </a:r>
            <a:r>
              <a:rPr lang="zh-CN" altLang="en-US" sz="2400"/>
              <a:t>）（色泽</a:t>
            </a:r>
            <a:r>
              <a:rPr lang="en-US" altLang="zh-CN" sz="2400"/>
              <a:t>=</a:t>
            </a:r>
            <a:r>
              <a:rPr lang="zh-CN" altLang="en-US" sz="2400"/>
              <a:t>乌黑）</a:t>
            </a:r>
            <a:r>
              <a:rPr lang="en-US" altLang="zh-CN" sz="2400"/>
              <a:t>^</a:t>
            </a:r>
            <a:r>
              <a:rPr lang="zh-CN" altLang="en-US" sz="2400"/>
              <a:t>（根蒂</a:t>
            </a:r>
            <a:r>
              <a:rPr lang="en-US" altLang="zh-CN" sz="2400"/>
              <a:t>=</a:t>
            </a:r>
            <a:r>
              <a:rPr lang="zh-CN" altLang="en-US" sz="2400"/>
              <a:t>蜷缩）</a:t>
            </a:r>
            <a:r>
              <a:rPr lang="en-US" altLang="zh-CN" sz="2400"/>
              <a:t>^</a:t>
            </a:r>
            <a:r>
              <a:rPr lang="zh-CN" altLang="en-US" sz="2400"/>
              <a:t>（敲声</a:t>
            </a:r>
            <a:r>
              <a:rPr lang="en-US" altLang="zh-CN" sz="2400"/>
              <a:t>=</a:t>
            </a:r>
            <a:r>
              <a:rPr lang="zh-CN" altLang="en-US" sz="2400"/>
              <a:t>沉闷）</a:t>
            </a:r>
          </a:p>
          <a:p>
            <a:pPr marL="0" indent="0">
              <a:lnSpc>
                <a:spcPct val="150000"/>
              </a:lnSpc>
              <a:spcBef>
                <a:spcPts val="0"/>
              </a:spcBef>
              <a:buFont typeface="Wingdings" panose="05000000000000000000" pitchFamily="2" charset="2"/>
              <a:buNone/>
            </a:pPr>
            <a:r>
              <a:rPr lang="zh-CN" altLang="en-US" sz="2400"/>
              <a:t>（</a:t>
            </a:r>
            <a:r>
              <a:rPr lang="en-US" altLang="zh-CN" sz="2400"/>
              <a:t>13</a:t>
            </a:r>
            <a:r>
              <a:rPr lang="zh-CN" altLang="en-US" sz="2400"/>
              <a:t>）（色泽</a:t>
            </a:r>
            <a:r>
              <a:rPr lang="en-US" altLang="zh-CN" sz="2400"/>
              <a:t>=</a:t>
            </a:r>
            <a:r>
              <a:rPr lang="zh-CN" altLang="en-US" sz="2400"/>
              <a:t>乌黑）</a:t>
            </a:r>
            <a:r>
              <a:rPr lang="en-US" altLang="zh-CN" sz="2400"/>
              <a:t>^</a:t>
            </a:r>
            <a:r>
              <a:rPr lang="zh-CN" altLang="en-US" sz="2400"/>
              <a:t>（根蒂</a:t>
            </a:r>
            <a:r>
              <a:rPr lang="en-US" altLang="zh-CN" sz="2400"/>
              <a:t>=</a:t>
            </a:r>
            <a:r>
              <a:rPr lang="zh-CN" altLang="en-US" sz="2400"/>
              <a:t>硬挺）</a:t>
            </a:r>
            <a:r>
              <a:rPr lang="en-US" altLang="zh-CN" sz="2400"/>
              <a:t>^</a:t>
            </a:r>
            <a:r>
              <a:rPr lang="zh-CN" altLang="en-US" sz="2400"/>
              <a:t>（敲声</a:t>
            </a:r>
            <a:r>
              <a:rPr lang="en-US" altLang="zh-CN" sz="2400"/>
              <a:t>=</a:t>
            </a:r>
            <a:r>
              <a:rPr lang="zh-CN" altLang="en-US" sz="2400"/>
              <a:t>浊响）</a:t>
            </a:r>
          </a:p>
          <a:p>
            <a:pPr marL="0" indent="0">
              <a:lnSpc>
                <a:spcPct val="150000"/>
              </a:lnSpc>
              <a:spcBef>
                <a:spcPts val="0"/>
              </a:spcBef>
              <a:buFont typeface="Wingdings" panose="05000000000000000000" pitchFamily="2" charset="2"/>
              <a:buNone/>
            </a:pPr>
            <a:r>
              <a:rPr lang="zh-CN" altLang="en-US" sz="2400"/>
              <a:t>（</a:t>
            </a:r>
            <a:r>
              <a:rPr lang="en-US" altLang="zh-CN" sz="2400"/>
              <a:t>14</a:t>
            </a:r>
            <a:r>
              <a:rPr lang="zh-CN" altLang="en-US" sz="2400"/>
              <a:t>）（色泽</a:t>
            </a:r>
            <a:r>
              <a:rPr lang="en-US" altLang="zh-CN" sz="2400"/>
              <a:t>=</a:t>
            </a:r>
            <a:r>
              <a:rPr lang="zh-CN" altLang="en-US" sz="2400"/>
              <a:t>乌黑）</a:t>
            </a:r>
            <a:r>
              <a:rPr lang="en-US" altLang="zh-CN" sz="2400"/>
              <a:t>^</a:t>
            </a:r>
            <a:r>
              <a:rPr lang="zh-CN" altLang="en-US" sz="2400"/>
              <a:t>（根蒂</a:t>
            </a:r>
            <a:r>
              <a:rPr lang="en-US" altLang="zh-CN" sz="2400"/>
              <a:t>=</a:t>
            </a:r>
            <a:r>
              <a:rPr lang="zh-CN" altLang="en-US" sz="2400"/>
              <a:t>硬挺）</a:t>
            </a:r>
            <a:r>
              <a:rPr lang="en-US" altLang="zh-CN" sz="2400"/>
              <a:t>^</a:t>
            </a:r>
            <a:r>
              <a:rPr lang="zh-CN" altLang="en-US" sz="2400"/>
              <a:t>（敲声</a:t>
            </a:r>
            <a:r>
              <a:rPr lang="en-US" altLang="zh-CN" sz="2400"/>
              <a:t>=</a:t>
            </a:r>
            <a:r>
              <a:rPr lang="zh-CN" altLang="en-US" sz="2400"/>
              <a:t>清脆）</a:t>
            </a:r>
            <a:br>
              <a:rPr lang="zh-CN" altLang="en-US" sz="2400"/>
            </a:br>
            <a:r>
              <a:rPr lang="zh-CN" altLang="en-US" sz="2400"/>
              <a:t>（</a:t>
            </a:r>
            <a:r>
              <a:rPr lang="en-US" altLang="zh-CN" sz="2400"/>
              <a:t>15</a:t>
            </a:r>
            <a:r>
              <a:rPr lang="zh-CN" altLang="en-US" sz="2400"/>
              <a:t>）（色泽</a:t>
            </a:r>
            <a:r>
              <a:rPr lang="en-US" altLang="zh-CN" sz="2400"/>
              <a:t>=</a:t>
            </a:r>
            <a:r>
              <a:rPr lang="zh-CN" altLang="en-US" sz="2400"/>
              <a:t>乌黑）</a:t>
            </a:r>
            <a:r>
              <a:rPr lang="en-US" altLang="zh-CN" sz="2400"/>
              <a:t>^</a:t>
            </a:r>
            <a:r>
              <a:rPr lang="zh-CN" altLang="en-US" sz="2400"/>
              <a:t>（根蒂</a:t>
            </a:r>
            <a:r>
              <a:rPr lang="en-US" altLang="zh-CN" sz="2400"/>
              <a:t>=</a:t>
            </a:r>
            <a:r>
              <a:rPr lang="zh-CN" altLang="en-US" sz="2400"/>
              <a:t>硬挺）</a:t>
            </a:r>
            <a:r>
              <a:rPr lang="en-US" altLang="zh-CN" sz="2400"/>
              <a:t>^</a:t>
            </a:r>
            <a:r>
              <a:rPr lang="zh-CN" altLang="en-US" sz="2400"/>
              <a:t>（敲声</a:t>
            </a:r>
            <a:r>
              <a:rPr lang="en-US" altLang="zh-CN" sz="2400"/>
              <a:t>=</a:t>
            </a:r>
            <a:r>
              <a:rPr lang="zh-CN" altLang="en-US" sz="2400"/>
              <a:t>沉闷）</a:t>
            </a:r>
          </a:p>
          <a:p>
            <a:pPr marL="0" indent="0">
              <a:lnSpc>
                <a:spcPct val="150000"/>
              </a:lnSpc>
              <a:spcBef>
                <a:spcPts val="0"/>
              </a:spcBef>
              <a:buFont typeface="Wingdings" panose="05000000000000000000" pitchFamily="2" charset="2"/>
              <a:buNone/>
            </a:pPr>
            <a:r>
              <a:rPr lang="zh-CN" altLang="en-US" sz="2400"/>
              <a:t>（</a:t>
            </a:r>
            <a:r>
              <a:rPr lang="en-US" altLang="zh-CN" sz="2400"/>
              <a:t>16</a:t>
            </a:r>
            <a:r>
              <a:rPr lang="zh-CN" altLang="en-US" sz="2400"/>
              <a:t>）（色泽</a:t>
            </a:r>
            <a:r>
              <a:rPr lang="en-US" altLang="zh-CN" sz="2400"/>
              <a:t>=</a:t>
            </a:r>
            <a:r>
              <a:rPr lang="zh-CN" altLang="en-US" sz="2400"/>
              <a:t>乌黑）</a:t>
            </a:r>
            <a:r>
              <a:rPr lang="en-US" altLang="zh-CN" sz="2400"/>
              <a:t>^</a:t>
            </a:r>
            <a:r>
              <a:rPr lang="zh-CN" altLang="en-US" sz="2400"/>
              <a:t>（根蒂</a:t>
            </a:r>
            <a:r>
              <a:rPr lang="en-US" altLang="zh-CN" sz="2400"/>
              <a:t>=</a:t>
            </a:r>
            <a:r>
              <a:rPr lang="zh-CN" altLang="en-US" sz="2400"/>
              <a:t>稍蜷）</a:t>
            </a:r>
            <a:r>
              <a:rPr lang="en-US" altLang="zh-CN" sz="2400"/>
              <a:t>^</a:t>
            </a:r>
            <a:r>
              <a:rPr lang="zh-CN" altLang="en-US" sz="2400"/>
              <a:t>（敲声</a:t>
            </a:r>
            <a:r>
              <a:rPr lang="en-US" altLang="zh-CN" sz="2400"/>
              <a:t>=</a:t>
            </a:r>
            <a:r>
              <a:rPr lang="zh-CN" altLang="en-US" sz="2400"/>
              <a:t>浊响）</a:t>
            </a:r>
          </a:p>
          <a:p>
            <a:pPr marL="0" indent="0">
              <a:lnSpc>
                <a:spcPct val="150000"/>
              </a:lnSpc>
              <a:spcBef>
                <a:spcPts val="0"/>
              </a:spcBef>
              <a:buFont typeface="Wingdings" panose="05000000000000000000" pitchFamily="2" charset="2"/>
              <a:buNone/>
            </a:pPr>
            <a:r>
              <a:rPr lang="zh-CN" altLang="en-US" sz="2400"/>
              <a:t>（</a:t>
            </a:r>
            <a:r>
              <a:rPr lang="en-US" altLang="zh-CN" sz="2400"/>
              <a:t>17</a:t>
            </a:r>
            <a:r>
              <a:rPr lang="zh-CN" altLang="en-US" sz="2400"/>
              <a:t>）（色泽</a:t>
            </a:r>
            <a:r>
              <a:rPr lang="en-US" altLang="zh-CN" sz="2400"/>
              <a:t>=</a:t>
            </a:r>
            <a:r>
              <a:rPr lang="zh-CN" altLang="en-US" sz="2400"/>
              <a:t>乌黑）</a:t>
            </a:r>
            <a:r>
              <a:rPr lang="en-US" altLang="zh-CN" sz="2400"/>
              <a:t>^</a:t>
            </a:r>
            <a:r>
              <a:rPr lang="zh-CN" altLang="en-US" sz="2400"/>
              <a:t>（根蒂</a:t>
            </a:r>
            <a:r>
              <a:rPr lang="en-US" altLang="zh-CN" sz="2400"/>
              <a:t>=</a:t>
            </a:r>
            <a:r>
              <a:rPr lang="zh-CN" altLang="en-US" sz="2400"/>
              <a:t>稍蜷）</a:t>
            </a:r>
            <a:r>
              <a:rPr lang="en-US" altLang="zh-CN" sz="2400"/>
              <a:t>^</a:t>
            </a:r>
            <a:r>
              <a:rPr lang="zh-CN" altLang="en-US" sz="2400"/>
              <a:t>（敲声</a:t>
            </a:r>
            <a:r>
              <a:rPr lang="en-US" altLang="zh-CN" sz="2400"/>
              <a:t>=</a:t>
            </a:r>
            <a:r>
              <a:rPr lang="zh-CN" altLang="en-US" sz="2400"/>
              <a:t>清脆）</a:t>
            </a:r>
            <a:br>
              <a:rPr lang="zh-CN" altLang="en-US" sz="2400"/>
            </a:br>
            <a:r>
              <a:rPr lang="zh-CN" altLang="en-US" sz="2400"/>
              <a:t>（</a:t>
            </a:r>
            <a:r>
              <a:rPr lang="en-US" altLang="zh-CN" sz="2400"/>
              <a:t>18</a:t>
            </a:r>
            <a:r>
              <a:rPr lang="zh-CN" altLang="en-US" sz="2400"/>
              <a:t>）（色泽</a:t>
            </a:r>
            <a:r>
              <a:rPr lang="en-US" altLang="zh-CN" sz="2400"/>
              <a:t>=</a:t>
            </a:r>
            <a:r>
              <a:rPr lang="zh-CN" altLang="en-US" sz="2400"/>
              <a:t>乌黑）</a:t>
            </a:r>
            <a:r>
              <a:rPr lang="en-US" altLang="zh-CN" sz="2400"/>
              <a:t>^</a:t>
            </a:r>
            <a:r>
              <a:rPr lang="zh-CN" altLang="en-US" sz="2400"/>
              <a:t>（根蒂</a:t>
            </a:r>
            <a:r>
              <a:rPr lang="en-US" altLang="zh-CN" sz="2400"/>
              <a:t>=</a:t>
            </a:r>
            <a:r>
              <a:rPr lang="zh-CN" altLang="en-US" sz="2400"/>
              <a:t>稍蜷）</a:t>
            </a:r>
            <a:r>
              <a:rPr lang="en-US" altLang="zh-CN" sz="2400"/>
              <a:t>^</a:t>
            </a:r>
            <a:r>
              <a:rPr lang="zh-CN" altLang="en-US" sz="2400"/>
              <a:t>（敲声</a:t>
            </a:r>
            <a:r>
              <a:rPr lang="en-US" altLang="zh-CN" sz="2400"/>
              <a:t>=</a:t>
            </a:r>
            <a:r>
              <a:rPr lang="zh-CN" altLang="en-US" sz="2400"/>
              <a:t>沉闷）</a:t>
            </a:r>
            <a:r>
              <a:rPr lang="en-US" altLang="zh-CN" sz="2400"/>
              <a:t> </a:t>
            </a:r>
            <a:endParaRPr lang="zh-CN" altLang="en-US" sz="2400" dirty="0"/>
          </a:p>
        </p:txBody>
      </p:sp>
    </p:spTree>
    <p:extLst>
      <p:ext uri="{BB962C8B-B14F-4D97-AF65-F5344CB8AC3E}">
        <p14:creationId xmlns:p14="http://schemas.microsoft.com/office/powerpoint/2010/main" val="3267545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2BB028-75A9-48BE-9441-8DE50C4B6B2C}"/>
              </a:ext>
            </a:extLst>
          </p:cNvPr>
          <p:cNvSpPr>
            <a:spLocks noGrp="1"/>
          </p:cNvSpPr>
          <p:nvPr>
            <p:ph type="title"/>
          </p:nvPr>
        </p:nvSpPr>
        <p:spPr/>
        <p:txBody>
          <a:bodyPr/>
          <a:lstStyle/>
          <a:p>
            <a:r>
              <a:rPr lang="zh-CN" altLang="en-US" dirty="0"/>
              <a:t>假设空间</a:t>
            </a:r>
          </a:p>
        </p:txBody>
      </p:sp>
      <p:sp>
        <p:nvSpPr>
          <p:cNvPr id="3" name="内容占位符 15">
            <a:extLst>
              <a:ext uri="{FF2B5EF4-FFF2-40B4-BE49-F238E27FC236}">
                <a16:creationId xmlns:a16="http://schemas.microsoft.com/office/drawing/2014/main" id="{734321B3-EC07-487A-9401-394B67F627AC}"/>
              </a:ext>
            </a:extLst>
          </p:cNvPr>
          <p:cNvSpPr txBox="1">
            <a:spLocks/>
          </p:cNvSpPr>
          <p:nvPr/>
        </p:nvSpPr>
        <p:spPr>
          <a:xfrm>
            <a:off x="733679" y="848170"/>
            <a:ext cx="7676642" cy="5698934"/>
          </a:xfrm>
          <a:prstGeom prst="rect">
            <a:avLst/>
          </a:prstGeom>
        </p:spPr>
        <p:txBody>
          <a:bodyPr>
            <a:normAutofit lnSpcReduction="10000"/>
          </a:bodyPr>
          <a:lst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Font typeface="Wingdings" panose="05000000000000000000" pitchFamily="2" charset="2"/>
              <a:buNone/>
            </a:pPr>
            <a:r>
              <a:rPr lang="zh-CN" altLang="en-US" sz="2400">
                <a:solidFill>
                  <a:schemeClr val="tx2"/>
                </a:solidFill>
              </a:rPr>
              <a:t>（</a:t>
            </a:r>
            <a:r>
              <a:rPr lang="en-US" altLang="zh-CN" sz="2400">
                <a:solidFill>
                  <a:schemeClr val="tx2"/>
                </a:solidFill>
              </a:rPr>
              <a:t>19</a:t>
            </a:r>
            <a:r>
              <a:rPr lang="zh-CN" altLang="en-US" sz="2400">
                <a:solidFill>
                  <a:schemeClr val="tx2"/>
                </a:solidFill>
              </a:rPr>
              <a:t>）（色泽</a:t>
            </a:r>
            <a:r>
              <a:rPr lang="en-US" altLang="zh-CN" sz="2400">
                <a:solidFill>
                  <a:schemeClr val="tx2"/>
                </a:solidFill>
              </a:rPr>
              <a:t>=*</a:t>
            </a:r>
            <a:r>
              <a:rPr lang="zh-CN" altLang="en-US" sz="2400">
                <a:solidFill>
                  <a:schemeClr val="tx2"/>
                </a:solidFill>
              </a:rPr>
              <a:t>）</a:t>
            </a:r>
            <a:r>
              <a:rPr lang="en-US" altLang="zh-CN" sz="2400">
                <a:solidFill>
                  <a:schemeClr val="tx2"/>
                </a:solidFill>
              </a:rPr>
              <a:t>^</a:t>
            </a:r>
            <a:r>
              <a:rPr lang="zh-CN" altLang="en-US" sz="2400">
                <a:solidFill>
                  <a:schemeClr val="tx2"/>
                </a:solidFill>
              </a:rPr>
              <a:t>（根蒂</a:t>
            </a:r>
            <a:r>
              <a:rPr lang="en-US" altLang="zh-CN" sz="2400">
                <a:solidFill>
                  <a:schemeClr val="tx2"/>
                </a:solidFill>
              </a:rPr>
              <a:t>=</a:t>
            </a:r>
            <a:r>
              <a:rPr lang="zh-CN" altLang="en-US" sz="2400">
                <a:solidFill>
                  <a:schemeClr val="tx2"/>
                </a:solidFill>
              </a:rPr>
              <a:t>蜷缩）</a:t>
            </a:r>
            <a:r>
              <a:rPr lang="en-US" altLang="zh-CN" sz="2400">
                <a:solidFill>
                  <a:schemeClr val="tx2"/>
                </a:solidFill>
              </a:rPr>
              <a:t>^</a:t>
            </a:r>
            <a:r>
              <a:rPr lang="zh-CN" altLang="en-US" sz="2400">
                <a:solidFill>
                  <a:schemeClr val="tx2"/>
                </a:solidFill>
              </a:rPr>
              <a:t>（敲声</a:t>
            </a:r>
            <a:r>
              <a:rPr lang="en-US" altLang="zh-CN" sz="2400">
                <a:solidFill>
                  <a:schemeClr val="tx2"/>
                </a:solidFill>
              </a:rPr>
              <a:t>=</a:t>
            </a:r>
            <a:r>
              <a:rPr lang="zh-CN" altLang="en-US" sz="2400">
                <a:solidFill>
                  <a:schemeClr val="tx2"/>
                </a:solidFill>
              </a:rPr>
              <a:t>浊响）</a:t>
            </a:r>
          </a:p>
          <a:p>
            <a:pPr marL="0" indent="0">
              <a:lnSpc>
                <a:spcPct val="150000"/>
              </a:lnSpc>
              <a:spcBef>
                <a:spcPts val="0"/>
              </a:spcBef>
              <a:buFont typeface="Wingdings" panose="05000000000000000000" pitchFamily="2" charset="2"/>
              <a:buNone/>
            </a:pPr>
            <a:r>
              <a:rPr lang="zh-CN" altLang="en-US" sz="2400">
                <a:solidFill>
                  <a:schemeClr val="tx2"/>
                </a:solidFill>
              </a:rPr>
              <a:t>（</a:t>
            </a:r>
            <a:r>
              <a:rPr lang="en-US" altLang="zh-CN" sz="2400">
                <a:solidFill>
                  <a:schemeClr val="tx2"/>
                </a:solidFill>
              </a:rPr>
              <a:t>20</a:t>
            </a:r>
            <a:r>
              <a:rPr lang="zh-CN" altLang="en-US" sz="2400">
                <a:solidFill>
                  <a:schemeClr val="tx2"/>
                </a:solidFill>
              </a:rPr>
              <a:t>）（色泽</a:t>
            </a:r>
            <a:r>
              <a:rPr lang="en-US" altLang="zh-CN" sz="2400">
                <a:solidFill>
                  <a:schemeClr val="tx2"/>
                </a:solidFill>
              </a:rPr>
              <a:t>=*</a:t>
            </a:r>
            <a:r>
              <a:rPr lang="zh-CN" altLang="en-US" sz="2400">
                <a:solidFill>
                  <a:schemeClr val="tx2"/>
                </a:solidFill>
              </a:rPr>
              <a:t>）</a:t>
            </a:r>
            <a:r>
              <a:rPr lang="en-US" altLang="zh-CN" sz="2400">
                <a:solidFill>
                  <a:schemeClr val="tx2"/>
                </a:solidFill>
              </a:rPr>
              <a:t>^</a:t>
            </a:r>
            <a:r>
              <a:rPr lang="zh-CN" altLang="en-US" sz="2400">
                <a:solidFill>
                  <a:schemeClr val="tx2"/>
                </a:solidFill>
              </a:rPr>
              <a:t>（根蒂</a:t>
            </a:r>
            <a:r>
              <a:rPr lang="en-US" altLang="zh-CN" sz="2400">
                <a:solidFill>
                  <a:schemeClr val="tx2"/>
                </a:solidFill>
              </a:rPr>
              <a:t>=</a:t>
            </a:r>
            <a:r>
              <a:rPr lang="zh-CN" altLang="en-US" sz="2400">
                <a:solidFill>
                  <a:schemeClr val="tx2"/>
                </a:solidFill>
              </a:rPr>
              <a:t>蜷缩）</a:t>
            </a:r>
            <a:r>
              <a:rPr lang="en-US" altLang="zh-CN" sz="2400">
                <a:solidFill>
                  <a:schemeClr val="tx2"/>
                </a:solidFill>
              </a:rPr>
              <a:t>^</a:t>
            </a:r>
            <a:r>
              <a:rPr lang="zh-CN" altLang="en-US" sz="2400">
                <a:solidFill>
                  <a:schemeClr val="tx2"/>
                </a:solidFill>
              </a:rPr>
              <a:t>（敲声</a:t>
            </a:r>
            <a:r>
              <a:rPr lang="en-US" altLang="zh-CN" sz="2400">
                <a:solidFill>
                  <a:schemeClr val="tx2"/>
                </a:solidFill>
              </a:rPr>
              <a:t>=</a:t>
            </a:r>
            <a:r>
              <a:rPr lang="zh-CN" altLang="en-US" sz="2400">
                <a:solidFill>
                  <a:schemeClr val="tx2"/>
                </a:solidFill>
              </a:rPr>
              <a:t>清脆）</a:t>
            </a:r>
            <a:br>
              <a:rPr lang="zh-CN" altLang="en-US" sz="2400">
                <a:solidFill>
                  <a:schemeClr val="tx2"/>
                </a:solidFill>
              </a:rPr>
            </a:br>
            <a:r>
              <a:rPr lang="zh-CN" altLang="en-US" sz="2400">
                <a:solidFill>
                  <a:schemeClr val="tx2"/>
                </a:solidFill>
              </a:rPr>
              <a:t>（</a:t>
            </a:r>
            <a:r>
              <a:rPr lang="en-US" altLang="zh-CN" sz="2400">
                <a:solidFill>
                  <a:schemeClr val="tx2"/>
                </a:solidFill>
              </a:rPr>
              <a:t>21</a:t>
            </a:r>
            <a:r>
              <a:rPr lang="zh-CN" altLang="en-US" sz="2400">
                <a:solidFill>
                  <a:schemeClr val="tx2"/>
                </a:solidFill>
              </a:rPr>
              <a:t>）（色泽</a:t>
            </a:r>
            <a:r>
              <a:rPr lang="en-US" altLang="zh-CN" sz="2400">
                <a:solidFill>
                  <a:schemeClr val="tx2"/>
                </a:solidFill>
              </a:rPr>
              <a:t>=*</a:t>
            </a:r>
            <a:r>
              <a:rPr lang="zh-CN" altLang="en-US" sz="2400">
                <a:solidFill>
                  <a:schemeClr val="tx2"/>
                </a:solidFill>
              </a:rPr>
              <a:t>）</a:t>
            </a:r>
            <a:r>
              <a:rPr lang="en-US" altLang="zh-CN" sz="2400">
                <a:solidFill>
                  <a:schemeClr val="tx2"/>
                </a:solidFill>
              </a:rPr>
              <a:t>^</a:t>
            </a:r>
            <a:r>
              <a:rPr lang="zh-CN" altLang="en-US" sz="2400">
                <a:solidFill>
                  <a:schemeClr val="tx2"/>
                </a:solidFill>
              </a:rPr>
              <a:t>（根蒂</a:t>
            </a:r>
            <a:r>
              <a:rPr lang="en-US" altLang="zh-CN" sz="2400">
                <a:solidFill>
                  <a:schemeClr val="tx2"/>
                </a:solidFill>
              </a:rPr>
              <a:t>=</a:t>
            </a:r>
            <a:r>
              <a:rPr lang="zh-CN" altLang="en-US" sz="2400">
                <a:solidFill>
                  <a:schemeClr val="tx2"/>
                </a:solidFill>
              </a:rPr>
              <a:t>蜷缩）</a:t>
            </a:r>
            <a:r>
              <a:rPr lang="en-US" altLang="zh-CN" sz="2400">
                <a:solidFill>
                  <a:schemeClr val="tx2"/>
                </a:solidFill>
              </a:rPr>
              <a:t>^</a:t>
            </a:r>
            <a:r>
              <a:rPr lang="zh-CN" altLang="en-US" sz="2400">
                <a:solidFill>
                  <a:schemeClr val="tx2"/>
                </a:solidFill>
              </a:rPr>
              <a:t>（敲声</a:t>
            </a:r>
            <a:r>
              <a:rPr lang="en-US" altLang="zh-CN" sz="2400">
                <a:solidFill>
                  <a:schemeClr val="tx2"/>
                </a:solidFill>
              </a:rPr>
              <a:t>=</a:t>
            </a:r>
            <a:r>
              <a:rPr lang="zh-CN" altLang="en-US" sz="2400">
                <a:solidFill>
                  <a:schemeClr val="tx2"/>
                </a:solidFill>
              </a:rPr>
              <a:t>沉闷）</a:t>
            </a:r>
          </a:p>
          <a:p>
            <a:pPr marL="0" indent="0">
              <a:lnSpc>
                <a:spcPct val="150000"/>
              </a:lnSpc>
              <a:spcBef>
                <a:spcPts val="0"/>
              </a:spcBef>
              <a:buFont typeface="Wingdings" panose="05000000000000000000" pitchFamily="2" charset="2"/>
              <a:buNone/>
            </a:pPr>
            <a:r>
              <a:rPr lang="zh-CN" altLang="en-US" sz="2400">
                <a:solidFill>
                  <a:schemeClr val="tx2"/>
                </a:solidFill>
              </a:rPr>
              <a:t>（</a:t>
            </a:r>
            <a:r>
              <a:rPr lang="en-US" altLang="zh-CN" sz="2400">
                <a:solidFill>
                  <a:schemeClr val="tx2"/>
                </a:solidFill>
              </a:rPr>
              <a:t>22</a:t>
            </a:r>
            <a:r>
              <a:rPr lang="zh-CN" altLang="en-US" sz="2400">
                <a:solidFill>
                  <a:schemeClr val="tx2"/>
                </a:solidFill>
              </a:rPr>
              <a:t>）（色泽</a:t>
            </a:r>
            <a:r>
              <a:rPr lang="en-US" altLang="zh-CN" sz="2400">
                <a:solidFill>
                  <a:schemeClr val="tx2"/>
                </a:solidFill>
              </a:rPr>
              <a:t>=*</a:t>
            </a:r>
            <a:r>
              <a:rPr lang="zh-CN" altLang="en-US" sz="2400">
                <a:solidFill>
                  <a:schemeClr val="tx2"/>
                </a:solidFill>
              </a:rPr>
              <a:t>）</a:t>
            </a:r>
            <a:r>
              <a:rPr lang="en-US" altLang="zh-CN" sz="2400">
                <a:solidFill>
                  <a:schemeClr val="tx2"/>
                </a:solidFill>
              </a:rPr>
              <a:t>^</a:t>
            </a:r>
            <a:r>
              <a:rPr lang="zh-CN" altLang="en-US" sz="2400">
                <a:solidFill>
                  <a:schemeClr val="tx2"/>
                </a:solidFill>
              </a:rPr>
              <a:t>（根蒂</a:t>
            </a:r>
            <a:r>
              <a:rPr lang="en-US" altLang="zh-CN" sz="2400">
                <a:solidFill>
                  <a:schemeClr val="tx2"/>
                </a:solidFill>
              </a:rPr>
              <a:t>=</a:t>
            </a:r>
            <a:r>
              <a:rPr lang="zh-CN" altLang="en-US" sz="2400">
                <a:solidFill>
                  <a:schemeClr val="tx2"/>
                </a:solidFill>
              </a:rPr>
              <a:t>硬挺）</a:t>
            </a:r>
            <a:r>
              <a:rPr lang="en-US" altLang="zh-CN" sz="2400">
                <a:solidFill>
                  <a:schemeClr val="tx2"/>
                </a:solidFill>
              </a:rPr>
              <a:t>^</a:t>
            </a:r>
            <a:r>
              <a:rPr lang="zh-CN" altLang="en-US" sz="2400">
                <a:solidFill>
                  <a:schemeClr val="tx2"/>
                </a:solidFill>
              </a:rPr>
              <a:t>（敲声</a:t>
            </a:r>
            <a:r>
              <a:rPr lang="en-US" altLang="zh-CN" sz="2400">
                <a:solidFill>
                  <a:schemeClr val="tx2"/>
                </a:solidFill>
              </a:rPr>
              <a:t>=</a:t>
            </a:r>
            <a:r>
              <a:rPr lang="zh-CN" altLang="en-US" sz="2400">
                <a:solidFill>
                  <a:schemeClr val="tx2"/>
                </a:solidFill>
              </a:rPr>
              <a:t>浊响）</a:t>
            </a:r>
          </a:p>
          <a:p>
            <a:pPr marL="0" indent="0">
              <a:lnSpc>
                <a:spcPct val="150000"/>
              </a:lnSpc>
              <a:spcBef>
                <a:spcPts val="0"/>
              </a:spcBef>
              <a:buFont typeface="Wingdings" panose="05000000000000000000" pitchFamily="2" charset="2"/>
              <a:buNone/>
            </a:pPr>
            <a:r>
              <a:rPr lang="zh-CN" altLang="en-US" sz="2400">
                <a:solidFill>
                  <a:schemeClr val="tx2"/>
                </a:solidFill>
              </a:rPr>
              <a:t>（</a:t>
            </a:r>
            <a:r>
              <a:rPr lang="en-US" altLang="zh-CN" sz="2400">
                <a:solidFill>
                  <a:schemeClr val="tx2"/>
                </a:solidFill>
              </a:rPr>
              <a:t>23</a:t>
            </a:r>
            <a:r>
              <a:rPr lang="zh-CN" altLang="en-US" sz="2400">
                <a:solidFill>
                  <a:schemeClr val="tx2"/>
                </a:solidFill>
              </a:rPr>
              <a:t>）（色泽</a:t>
            </a:r>
            <a:r>
              <a:rPr lang="en-US" altLang="zh-CN" sz="2400">
                <a:solidFill>
                  <a:schemeClr val="tx2"/>
                </a:solidFill>
              </a:rPr>
              <a:t>=*</a:t>
            </a:r>
            <a:r>
              <a:rPr lang="zh-CN" altLang="en-US" sz="2400">
                <a:solidFill>
                  <a:schemeClr val="tx2"/>
                </a:solidFill>
              </a:rPr>
              <a:t>）</a:t>
            </a:r>
            <a:r>
              <a:rPr lang="en-US" altLang="zh-CN" sz="2400">
                <a:solidFill>
                  <a:schemeClr val="tx2"/>
                </a:solidFill>
              </a:rPr>
              <a:t>^</a:t>
            </a:r>
            <a:r>
              <a:rPr lang="zh-CN" altLang="en-US" sz="2400">
                <a:solidFill>
                  <a:schemeClr val="tx2"/>
                </a:solidFill>
              </a:rPr>
              <a:t>（根蒂</a:t>
            </a:r>
            <a:r>
              <a:rPr lang="en-US" altLang="zh-CN" sz="2400">
                <a:solidFill>
                  <a:schemeClr val="tx2"/>
                </a:solidFill>
              </a:rPr>
              <a:t>=</a:t>
            </a:r>
            <a:r>
              <a:rPr lang="zh-CN" altLang="en-US" sz="2400">
                <a:solidFill>
                  <a:schemeClr val="tx2"/>
                </a:solidFill>
              </a:rPr>
              <a:t>硬挺）</a:t>
            </a:r>
            <a:r>
              <a:rPr lang="en-US" altLang="zh-CN" sz="2400">
                <a:solidFill>
                  <a:schemeClr val="tx2"/>
                </a:solidFill>
              </a:rPr>
              <a:t>^</a:t>
            </a:r>
            <a:r>
              <a:rPr lang="zh-CN" altLang="en-US" sz="2400">
                <a:solidFill>
                  <a:schemeClr val="tx2"/>
                </a:solidFill>
              </a:rPr>
              <a:t>（敲声</a:t>
            </a:r>
            <a:r>
              <a:rPr lang="en-US" altLang="zh-CN" sz="2400">
                <a:solidFill>
                  <a:schemeClr val="tx2"/>
                </a:solidFill>
              </a:rPr>
              <a:t>=</a:t>
            </a:r>
            <a:r>
              <a:rPr lang="zh-CN" altLang="en-US" sz="2400">
                <a:solidFill>
                  <a:schemeClr val="tx2"/>
                </a:solidFill>
              </a:rPr>
              <a:t>清脆）</a:t>
            </a:r>
            <a:br>
              <a:rPr lang="zh-CN" altLang="en-US" sz="2400">
                <a:solidFill>
                  <a:schemeClr val="tx2"/>
                </a:solidFill>
              </a:rPr>
            </a:br>
            <a:r>
              <a:rPr lang="zh-CN" altLang="en-US" sz="2400">
                <a:solidFill>
                  <a:schemeClr val="tx2"/>
                </a:solidFill>
              </a:rPr>
              <a:t>（</a:t>
            </a:r>
            <a:r>
              <a:rPr lang="en-US" altLang="zh-CN" sz="2400">
                <a:solidFill>
                  <a:schemeClr val="tx2"/>
                </a:solidFill>
              </a:rPr>
              <a:t>24</a:t>
            </a:r>
            <a:r>
              <a:rPr lang="zh-CN" altLang="en-US" sz="2400">
                <a:solidFill>
                  <a:schemeClr val="tx2"/>
                </a:solidFill>
              </a:rPr>
              <a:t>）（色泽</a:t>
            </a:r>
            <a:r>
              <a:rPr lang="en-US" altLang="zh-CN" sz="2400">
                <a:solidFill>
                  <a:schemeClr val="tx2"/>
                </a:solidFill>
              </a:rPr>
              <a:t>=*</a:t>
            </a:r>
            <a:r>
              <a:rPr lang="zh-CN" altLang="en-US" sz="2400">
                <a:solidFill>
                  <a:schemeClr val="tx2"/>
                </a:solidFill>
              </a:rPr>
              <a:t>）</a:t>
            </a:r>
            <a:r>
              <a:rPr lang="en-US" altLang="zh-CN" sz="2400">
                <a:solidFill>
                  <a:schemeClr val="tx2"/>
                </a:solidFill>
              </a:rPr>
              <a:t>^</a:t>
            </a:r>
            <a:r>
              <a:rPr lang="zh-CN" altLang="en-US" sz="2400">
                <a:solidFill>
                  <a:schemeClr val="tx2"/>
                </a:solidFill>
              </a:rPr>
              <a:t>（根蒂</a:t>
            </a:r>
            <a:r>
              <a:rPr lang="en-US" altLang="zh-CN" sz="2400">
                <a:solidFill>
                  <a:schemeClr val="tx2"/>
                </a:solidFill>
              </a:rPr>
              <a:t>=</a:t>
            </a:r>
            <a:r>
              <a:rPr lang="zh-CN" altLang="en-US" sz="2400">
                <a:solidFill>
                  <a:schemeClr val="tx2"/>
                </a:solidFill>
              </a:rPr>
              <a:t>硬挺）</a:t>
            </a:r>
            <a:r>
              <a:rPr lang="en-US" altLang="zh-CN" sz="2400">
                <a:solidFill>
                  <a:schemeClr val="tx2"/>
                </a:solidFill>
              </a:rPr>
              <a:t>^</a:t>
            </a:r>
            <a:r>
              <a:rPr lang="zh-CN" altLang="en-US" sz="2400">
                <a:solidFill>
                  <a:schemeClr val="tx2"/>
                </a:solidFill>
              </a:rPr>
              <a:t>（敲声</a:t>
            </a:r>
            <a:r>
              <a:rPr lang="en-US" altLang="zh-CN" sz="2400">
                <a:solidFill>
                  <a:schemeClr val="tx2"/>
                </a:solidFill>
              </a:rPr>
              <a:t>=</a:t>
            </a:r>
            <a:r>
              <a:rPr lang="zh-CN" altLang="en-US" sz="2400">
                <a:solidFill>
                  <a:schemeClr val="tx2"/>
                </a:solidFill>
              </a:rPr>
              <a:t>沉闷）</a:t>
            </a:r>
          </a:p>
          <a:p>
            <a:pPr marL="0" indent="0">
              <a:lnSpc>
                <a:spcPct val="150000"/>
              </a:lnSpc>
              <a:spcBef>
                <a:spcPts val="0"/>
              </a:spcBef>
              <a:buFont typeface="Wingdings" panose="05000000000000000000" pitchFamily="2" charset="2"/>
              <a:buNone/>
            </a:pPr>
            <a:r>
              <a:rPr lang="zh-CN" altLang="en-US" sz="2400">
                <a:solidFill>
                  <a:schemeClr val="tx2"/>
                </a:solidFill>
              </a:rPr>
              <a:t>（</a:t>
            </a:r>
            <a:r>
              <a:rPr lang="en-US" altLang="zh-CN" sz="2400">
                <a:solidFill>
                  <a:schemeClr val="tx2"/>
                </a:solidFill>
              </a:rPr>
              <a:t>25</a:t>
            </a:r>
            <a:r>
              <a:rPr lang="zh-CN" altLang="en-US" sz="2400">
                <a:solidFill>
                  <a:schemeClr val="tx2"/>
                </a:solidFill>
              </a:rPr>
              <a:t>）（色泽</a:t>
            </a:r>
            <a:r>
              <a:rPr lang="en-US" altLang="zh-CN" sz="2400">
                <a:solidFill>
                  <a:schemeClr val="tx2"/>
                </a:solidFill>
              </a:rPr>
              <a:t>=*</a:t>
            </a:r>
            <a:r>
              <a:rPr lang="zh-CN" altLang="en-US" sz="2400">
                <a:solidFill>
                  <a:schemeClr val="tx2"/>
                </a:solidFill>
              </a:rPr>
              <a:t>）</a:t>
            </a:r>
            <a:r>
              <a:rPr lang="en-US" altLang="zh-CN" sz="2400">
                <a:solidFill>
                  <a:schemeClr val="tx2"/>
                </a:solidFill>
              </a:rPr>
              <a:t>^</a:t>
            </a:r>
            <a:r>
              <a:rPr lang="zh-CN" altLang="en-US" sz="2400">
                <a:solidFill>
                  <a:schemeClr val="tx2"/>
                </a:solidFill>
              </a:rPr>
              <a:t>（根蒂</a:t>
            </a:r>
            <a:r>
              <a:rPr lang="en-US" altLang="zh-CN" sz="2400">
                <a:solidFill>
                  <a:schemeClr val="tx2"/>
                </a:solidFill>
              </a:rPr>
              <a:t>=</a:t>
            </a:r>
            <a:r>
              <a:rPr lang="zh-CN" altLang="en-US" sz="2400">
                <a:solidFill>
                  <a:schemeClr val="tx2"/>
                </a:solidFill>
              </a:rPr>
              <a:t>稍蜷）</a:t>
            </a:r>
            <a:r>
              <a:rPr lang="en-US" altLang="zh-CN" sz="2400">
                <a:solidFill>
                  <a:schemeClr val="tx2"/>
                </a:solidFill>
              </a:rPr>
              <a:t>^</a:t>
            </a:r>
            <a:r>
              <a:rPr lang="zh-CN" altLang="en-US" sz="2400">
                <a:solidFill>
                  <a:schemeClr val="tx2"/>
                </a:solidFill>
              </a:rPr>
              <a:t>（敲声</a:t>
            </a:r>
            <a:r>
              <a:rPr lang="en-US" altLang="zh-CN" sz="2400">
                <a:solidFill>
                  <a:schemeClr val="tx2"/>
                </a:solidFill>
              </a:rPr>
              <a:t>=</a:t>
            </a:r>
            <a:r>
              <a:rPr lang="zh-CN" altLang="en-US" sz="2400">
                <a:solidFill>
                  <a:schemeClr val="tx2"/>
                </a:solidFill>
              </a:rPr>
              <a:t>浊响）</a:t>
            </a:r>
          </a:p>
          <a:p>
            <a:pPr marL="0" indent="0">
              <a:lnSpc>
                <a:spcPct val="150000"/>
              </a:lnSpc>
              <a:spcBef>
                <a:spcPts val="0"/>
              </a:spcBef>
              <a:buFont typeface="Wingdings" panose="05000000000000000000" pitchFamily="2" charset="2"/>
              <a:buNone/>
            </a:pPr>
            <a:r>
              <a:rPr lang="zh-CN" altLang="en-US" sz="2400">
                <a:solidFill>
                  <a:schemeClr val="tx2"/>
                </a:solidFill>
              </a:rPr>
              <a:t>（</a:t>
            </a:r>
            <a:r>
              <a:rPr lang="en-US" altLang="zh-CN" sz="2400">
                <a:solidFill>
                  <a:schemeClr val="tx2"/>
                </a:solidFill>
              </a:rPr>
              <a:t>26</a:t>
            </a:r>
            <a:r>
              <a:rPr lang="zh-CN" altLang="en-US" sz="2400">
                <a:solidFill>
                  <a:schemeClr val="tx2"/>
                </a:solidFill>
              </a:rPr>
              <a:t>）（色泽</a:t>
            </a:r>
            <a:r>
              <a:rPr lang="en-US" altLang="zh-CN" sz="2400">
                <a:solidFill>
                  <a:schemeClr val="tx2"/>
                </a:solidFill>
              </a:rPr>
              <a:t>=*</a:t>
            </a:r>
            <a:r>
              <a:rPr lang="zh-CN" altLang="en-US" sz="2400">
                <a:solidFill>
                  <a:schemeClr val="tx2"/>
                </a:solidFill>
              </a:rPr>
              <a:t>）</a:t>
            </a:r>
            <a:r>
              <a:rPr lang="en-US" altLang="zh-CN" sz="2400">
                <a:solidFill>
                  <a:schemeClr val="tx2"/>
                </a:solidFill>
              </a:rPr>
              <a:t>^</a:t>
            </a:r>
            <a:r>
              <a:rPr lang="zh-CN" altLang="en-US" sz="2400">
                <a:solidFill>
                  <a:schemeClr val="tx2"/>
                </a:solidFill>
              </a:rPr>
              <a:t>（根蒂</a:t>
            </a:r>
            <a:r>
              <a:rPr lang="en-US" altLang="zh-CN" sz="2400">
                <a:solidFill>
                  <a:schemeClr val="tx2"/>
                </a:solidFill>
              </a:rPr>
              <a:t>=</a:t>
            </a:r>
            <a:r>
              <a:rPr lang="zh-CN" altLang="en-US" sz="2400">
                <a:solidFill>
                  <a:schemeClr val="tx2"/>
                </a:solidFill>
              </a:rPr>
              <a:t>稍蜷）</a:t>
            </a:r>
            <a:r>
              <a:rPr lang="en-US" altLang="zh-CN" sz="2400">
                <a:solidFill>
                  <a:schemeClr val="tx2"/>
                </a:solidFill>
              </a:rPr>
              <a:t>^</a:t>
            </a:r>
            <a:r>
              <a:rPr lang="zh-CN" altLang="en-US" sz="2400">
                <a:solidFill>
                  <a:schemeClr val="tx2"/>
                </a:solidFill>
              </a:rPr>
              <a:t>（敲声</a:t>
            </a:r>
            <a:r>
              <a:rPr lang="en-US" altLang="zh-CN" sz="2400">
                <a:solidFill>
                  <a:schemeClr val="tx2"/>
                </a:solidFill>
              </a:rPr>
              <a:t>=</a:t>
            </a:r>
            <a:r>
              <a:rPr lang="zh-CN" altLang="en-US" sz="2400">
                <a:solidFill>
                  <a:schemeClr val="tx2"/>
                </a:solidFill>
              </a:rPr>
              <a:t>清脆）</a:t>
            </a:r>
            <a:br>
              <a:rPr lang="zh-CN" altLang="en-US" sz="2400">
                <a:solidFill>
                  <a:schemeClr val="tx2"/>
                </a:solidFill>
              </a:rPr>
            </a:br>
            <a:r>
              <a:rPr lang="zh-CN" altLang="en-US" sz="2400">
                <a:solidFill>
                  <a:schemeClr val="tx2"/>
                </a:solidFill>
              </a:rPr>
              <a:t>（</a:t>
            </a:r>
            <a:r>
              <a:rPr lang="en-US" altLang="zh-CN" sz="2400">
                <a:solidFill>
                  <a:schemeClr val="tx2"/>
                </a:solidFill>
              </a:rPr>
              <a:t>27</a:t>
            </a:r>
            <a:r>
              <a:rPr lang="zh-CN" altLang="en-US" sz="2400">
                <a:solidFill>
                  <a:schemeClr val="tx2"/>
                </a:solidFill>
              </a:rPr>
              <a:t>）（色泽</a:t>
            </a:r>
            <a:r>
              <a:rPr lang="en-US" altLang="zh-CN" sz="2400">
                <a:solidFill>
                  <a:schemeClr val="tx2"/>
                </a:solidFill>
              </a:rPr>
              <a:t>=*</a:t>
            </a:r>
            <a:r>
              <a:rPr lang="zh-CN" altLang="en-US" sz="2400">
                <a:solidFill>
                  <a:schemeClr val="tx2"/>
                </a:solidFill>
              </a:rPr>
              <a:t>）</a:t>
            </a:r>
            <a:r>
              <a:rPr lang="en-US" altLang="zh-CN" sz="2400">
                <a:solidFill>
                  <a:schemeClr val="tx2"/>
                </a:solidFill>
              </a:rPr>
              <a:t>^</a:t>
            </a:r>
            <a:r>
              <a:rPr lang="zh-CN" altLang="en-US" sz="2400">
                <a:solidFill>
                  <a:schemeClr val="tx2"/>
                </a:solidFill>
              </a:rPr>
              <a:t>（根蒂</a:t>
            </a:r>
            <a:r>
              <a:rPr lang="en-US" altLang="zh-CN" sz="2400">
                <a:solidFill>
                  <a:schemeClr val="tx2"/>
                </a:solidFill>
              </a:rPr>
              <a:t>=</a:t>
            </a:r>
            <a:r>
              <a:rPr lang="zh-CN" altLang="en-US" sz="2400">
                <a:solidFill>
                  <a:schemeClr val="tx2"/>
                </a:solidFill>
              </a:rPr>
              <a:t>稍蜷）</a:t>
            </a:r>
            <a:r>
              <a:rPr lang="en-US" altLang="zh-CN" sz="2400">
                <a:solidFill>
                  <a:schemeClr val="tx2"/>
                </a:solidFill>
              </a:rPr>
              <a:t>^</a:t>
            </a:r>
            <a:r>
              <a:rPr lang="zh-CN" altLang="en-US" sz="2400">
                <a:solidFill>
                  <a:schemeClr val="tx2"/>
                </a:solidFill>
              </a:rPr>
              <a:t>（敲声</a:t>
            </a:r>
            <a:r>
              <a:rPr lang="en-US" altLang="zh-CN" sz="2400">
                <a:solidFill>
                  <a:schemeClr val="tx2"/>
                </a:solidFill>
              </a:rPr>
              <a:t>=</a:t>
            </a:r>
            <a:r>
              <a:rPr lang="zh-CN" altLang="en-US" sz="2400">
                <a:solidFill>
                  <a:schemeClr val="tx2"/>
                </a:solidFill>
              </a:rPr>
              <a:t>沉闷）</a:t>
            </a:r>
          </a:p>
          <a:p>
            <a:pPr marL="0" indent="0">
              <a:lnSpc>
                <a:spcPct val="150000"/>
              </a:lnSpc>
              <a:spcBef>
                <a:spcPts val="0"/>
              </a:spcBef>
              <a:buFont typeface="Wingdings" panose="05000000000000000000" pitchFamily="2" charset="2"/>
              <a:buNone/>
            </a:pPr>
            <a:r>
              <a:rPr lang="zh-CN" altLang="en-US" sz="2400">
                <a:solidFill>
                  <a:schemeClr val="tx2"/>
                </a:solidFill>
              </a:rPr>
              <a:t>（</a:t>
            </a:r>
            <a:r>
              <a:rPr lang="en-US" altLang="zh-CN" sz="2400">
                <a:solidFill>
                  <a:schemeClr val="tx2"/>
                </a:solidFill>
              </a:rPr>
              <a:t>28</a:t>
            </a:r>
            <a:r>
              <a:rPr lang="zh-CN" altLang="en-US" sz="2400">
                <a:solidFill>
                  <a:schemeClr val="tx2"/>
                </a:solidFill>
              </a:rPr>
              <a:t>）（色泽</a:t>
            </a:r>
            <a:r>
              <a:rPr lang="en-US" altLang="zh-CN" sz="2400">
                <a:solidFill>
                  <a:schemeClr val="tx2"/>
                </a:solidFill>
              </a:rPr>
              <a:t>=</a:t>
            </a:r>
            <a:r>
              <a:rPr lang="zh-CN" altLang="en-US" sz="2400">
                <a:solidFill>
                  <a:schemeClr val="tx2"/>
                </a:solidFill>
              </a:rPr>
              <a:t>青绿）</a:t>
            </a:r>
            <a:r>
              <a:rPr lang="en-US" altLang="zh-CN" sz="2400">
                <a:solidFill>
                  <a:schemeClr val="tx2"/>
                </a:solidFill>
              </a:rPr>
              <a:t>^</a:t>
            </a:r>
            <a:r>
              <a:rPr lang="zh-CN" altLang="en-US" sz="2400">
                <a:solidFill>
                  <a:schemeClr val="tx2"/>
                </a:solidFill>
              </a:rPr>
              <a:t>（根蒂</a:t>
            </a:r>
            <a:r>
              <a:rPr lang="en-US" altLang="zh-CN" sz="2400">
                <a:solidFill>
                  <a:schemeClr val="tx2"/>
                </a:solidFill>
              </a:rPr>
              <a:t>=*</a:t>
            </a:r>
            <a:r>
              <a:rPr lang="zh-CN" altLang="en-US" sz="2400">
                <a:solidFill>
                  <a:schemeClr val="tx2"/>
                </a:solidFill>
              </a:rPr>
              <a:t>）</a:t>
            </a:r>
            <a:r>
              <a:rPr lang="en-US" altLang="zh-CN" sz="2400">
                <a:solidFill>
                  <a:schemeClr val="tx2"/>
                </a:solidFill>
              </a:rPr>
              <a:t>^</a:t>
            </a:r>
            <a:r>
              <a:rPr lang="zh-CN" altLang="en-US" sz="2400">
                <a:solidFill>
                  <a:schemeClr val="tx2"/>
                </a:solidFill>
              </a:rPr>
              <a:t>（敲声</a:t>
            </a:r>
            <a:r>
              <a:rPr lang="en-US" altLang="zh-CN" sz="2400">
                <a:solidFill>
                  <a:schemeClr val="tx2"/>
                </a:solidFill>
              </a:rPr>
              <a:t>=</a:t>
            </a:r>
            <a:r>
              <a:rPr lang="zh-CN" altLang="en-US" sz="2400">
                <a:solidFill>
                  <a:schemeClr val="tx2"/>
                </a:solidFill>
              </a:rPr>
              <a:t>浊响）</a:t>
            </a:r>
          </a:p>
          <a:p>
            <a:pPr marL="0" indent="0">
              <a:lnSpc>
                <a:spcPct val="150000"/>
              </a:lnSpc>
              <a:spcBef>
                <a:spcPts val="0"/>
              </a:spcBef>
              <a:buFont typeface="Wingdings" panose="05000000000000000000" pitchFamily="2" charset="2"/>
              <a:buNone/>
            </a:pPr>
            <a:r>
              <a:rPr lang="zh-CN" altLang="en-US" sz="2400">
                <a:solidFill>
                  <a:schemeClr val="tx2"/>
                </a:solidFill>
              </a:rPr>
              <a:t>（</a:t>
            </a:r>
            <a:r>
              <a:rPr lang="en-US" altLang="zh-CN" sz="2400">
                <a:solidFill>
                  <a:schemeClr val="tx2"/>
                </a:solidFill>
              </a:rPr>
              <a:t>29</a:t>
            </a:r>
            <a:r>
              <a:rPr lang="zh-CN" altLang="en-US" sz="2400">
                <a:solidFill>
                  <a:schemeClr val="tx2"/>
                </a:solidFill>
              </a:rPr>
              <a:t>）（色泽</a:t>
            </a:r>
            <a:r>
              <a:rPr lang="en-US" altLang="zh-CN" sz="2400">
                <a:solidFill>
                  <a:schemeClr val="tx2"/>
                </a:solidFill>
              </a:rPr>
              <a:t>=</a:t>
            </a:r>
            <a:r>
              <a:rPr lang="zh-CN" altLang="en-US" sz="2400">
                <a:solidFill>
                  <a:schemeClr val="tx2"/>
                </a:solidFill>
              </a:rPr>
              <a:t>青绿）</a:t>
            </a:r>
            <a:r>
              <a:rPr lang="en-US" altLang="zh-CN" sz="2400">
                <a:solidFill>
                  <a:schemeClr val="tx2"/>
                </a:solidFill>
              </a:rPr>
              <a:t>^</a:t>
            </a:r>
            <a:r>
              <a:rPr lang="zh-CN" altLang="en-US" sz="2400">
                <a:solidFill>
                  <a:schemeClr val="tx2"/>
                </a:solidFill>
              </a:rPr>
              <a:t>（根蒂</a:t>
            </a:r>
            <a:r>
              <a:rPr lang="en-US" altLang="zh-CN" sz="2400">
                <a:solidFill>
                  <a:schemeClr val="tx2"/>
                </a:solidFill>
              </a:rPr>
              <a:t>=*</a:t>
            </a:r>
            <a:r>
              <a:rPr lang="zh-CN" altLang="en-US" sz="2400">
                <a:solidFill>
                  <a:schemeClr val="tx2"/>
                </a:solidFill>
              </a:rPr>
              <a:t>）</a:t>
            </a:r>
            <a:r>
              <a:rPr lang="en-US" altLang="zh-CN" sz="2400">
                <a:solidFill>
                  <a:schemeClr val="tx2"/>
                </a:solidFill>
              </a:rPr>
              <a:t>^</a:t>
            </a:r>
            <a:r>
              <a:rPr lang="zh-CN" altLang="en-US" sz="2400">
                <a:solidFill>
                  <a:schemeClr val="tx2"/>
                </a:solidFill>
              </a:rPr>
              <a:t>（敲声</a:t>
            </a:r>
            <a:r>
              <a:rPr lang="en-US" altLang="zh-CN" sz="2400">
                <a:solidFill>
                  <a:schemeClr val="tx2"/>
                </a:solidFill>
              </a:rPr>
              <a:t>=</a:t>
            </a:r>
            <a:r>
              <a:rPr lang="zh-CN" altLang="en-US" sz="2400">
                <a:solidFill>
                  <a:schemeClr val="tx2"/>
                </a:solidFill>
              </a:rPr>
              <a:t>清脆）</a:t>
            </a:r>
            <a:endParaRPr lang="zh-CN" altLang="en-US" sz="2400" dirty="0">
              <a:solidFill>
                <a:schemeClr val="tx2"/>
              </a:solidFill>
            </a:endParaRPr>
          </a:p>
        </p:txBody>
      </p:sp>
    </p:spTree>
    <p:extLst>
      <p:ext uri="{BB962C8B-B14F-4D97-AF65-F5344CB8AC3E}">
        <p14:creationId xmlns:p14="http://schemas.microsoft.com/office/powerpoint/2010/main" val="2430849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2BB028-75A9-48BE-9441-8DE50C4B6B2C}"/>
              </a:ext>
            </a:extLst>
          </p:cNvPr>
          <p:cNvSpPr>
            <a:spLocks noGrp="1"/>
          </p:cNvSpPr>
          <p:nvPr>
            <p:ph type="title"/>
          </p:nvPr>
        </p:nvSpPr>
        <p:spPr/>
        <p:txBody>
          <a:bodyPr/>
          <a:lstStyle/>
          <a:p>
            <a:r>
              <a:rPr lang="zh-CN" altLang="en-US" dirty="0"/>
              <a:t>假设空间</a:t>
            </a:r>
          </a:p>
        </p:txBody>
      </p:sp>
      <p:sp>
        <p:nvSpPr>
          <p:cNvPr id="3" name="内容占位符 15">
            <a:extLst>
              <a:ext uri="{FF2B5EF4-FFF2-40B4-BE49-F238E27FC236}">
                <a16:creationId xmlns:a16="http://schemas.microsoft.com/office/drawing/2014/main" id="{DCB2632A-D1B2-4966-9613-F778F6036811}"/>
              </a:ext>
            </a:extLst>
          </p:cNvPr>
          <p:cNvSpPr txBox="1">
            <a:spLocks/>
          </p:cNvSpPr>
          <p:nvPr/>
        </p:nvSpPr>
        <p:spPr>
          <a:xfrm>
            <a:off x="688848" y="884216"/>
            <a:ext cx="7769352" cy="5754328"/>
          </a:xfrm>
          <a:prstGeom prst="rect">
            <a:avLst/>
          </a:prstGeom>
        </p:spPr>
        <p:txBody>
          <a:bodyPr>
            <a:normAutofit/>
          </a:bodyPr>
          <a:lst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Font typeface="Wingdings" panose="05000000000000000000" pitchFamily="2" charset="2"/>
              <a:buNone/>
            </a:pPr>
            <a:r>
              <a:rPr lang="zh-CN" altLang="en-US" sz="2400">
                <a:solidFill>
                  <a:schemeClr val="tx2"/>
                </a:solidFill>
              </a:rPr>
              <a:t>（</a:t>
            </a:r>
            <a:r>
              <a:rPr lang="en-US" altLang="zh-CN" sz="2400">
                <a:solidFill>
                  <a:schemeClr val="tx2"/>
                </a:solidFill>
              </a:rPr>
              <a:t>30</a:t>
            </a:r>
            <a:r>
              <a:rPr lang="zh-CN" altLang="en-US" sz="2400">
                <a:solidFill>
                  <a:schemeClr val="tx2"/>
                </a:solidFill>
              </a:rPr>
              <a:t>）（色泽</a:t>
            </a:r>
            <a:r>
              <a:rPr lang="en-US" altLang="zh-CN" sz="2400">
                <a:solidFill>
                  <a:schemeClr val="tx2"/>
                </a:solidFill>
              </a:rPr>
              <a:t>=</a:t>
            </a:r>
            <a:r>
              <a:rPr lang="zh-CN" altLang="en-US" sz="2400">
                <a:solidFill>
                  <a:schemeClr val="tx2"/>
                </a:solidFill>
              </a:rPr>
              <a:t>青绿）</a:t>
            </a:r>
            <a:r>
              <a:rPr lang="en-US" altLang="zh-CN" sz="2400">
                <a:solidFill>
                  <a:schemeClr val="tx2"/>
                </a:solidFill>
              </a:rPr>
              <a:t>^</a:t>
            </a:r>
            <a:r>
              <a:rPr lang="zh-CN" altLang="en-US" sz="2400">
                <a:solidFill>
                  <a:schemeClr val="tx2"/>
                </a:solidFill>
              </a:rPr>
              <a:t>（根蒂</a:t>
            </a:r>
            <a:r>
              <a:rPr lang="en-US" altLang="zh-CN" sz="2400">
                <a:solidFill>
                  <a:schemeClr val="tx2"/>
                </a:solidFill>
              </a:rPr>
              <a:t>=*</a:t>
            </a:r>
            <a:r>
              <a:rPr lang="zh-CN" altLang="en-US" sz="2400">
                <a:solidFill>
                  <a:schemeClr val="tx2"/>
                </a:solidFill>
              </a:rPr>
              <a:t>）</a:t>
            </a:r>
            <a:r>
              <a:rPr lang="en-US" altLang="zh-CN" sz="2400">
                <a:solidFill>
                  <a:schemeClr val="tx2"/>
                </a:solidFill>
              </a:rPr>
              <a:t>^</a:t>
            </a:r>
            <a:r>
              <a:rPr lang="zh-CN" altLang="en-US" sz="2400">
                <a:solidFill>
                  <a:schemeClr val="tx2"/>
                </a:solidFill>
              </a:rPr>
              <a:t>（敲声</a:t>
            </a:r>
            <a:r>
              <a:rPr lang="en-US" altLang="zh-CN" sz="2400">
                <a:solidFill>
                  <a:schemeClr val="tx2"/>
                </a:solidFill>
              </a:rPr>
              <a:t>=</a:t>
            </a:r>
            <a:r>
              <a:rPr lang="zh-CN" altLang="en-US" sz="2400">
                <a:solidFill>
                  <a:schemeClr val="tx2"/>
                </a:solidFill>
              </a:rPr>
              <a:t>沉闷）</a:t>
            </a:r>
          </a:p>
          <a:p>
            <a:pPr marL="0" indent="0">
              <a:lnSpc>
                <a:spcPct val="150000"/>
              </a:lnSpc>
              <a:spcBef>
                <a:spcPts val="0"/>
              </a:spcBef>
              <a:buFont typeface="Wingdings" panose="05000000000000000000" pitchFamily="2" charset="2"/>
              <a:buNone/>
            </a:pPr>
            <a:r>
              <a:rPr lang="zh-CN" altLang="en-US" sz="2400">
                <a:solidFill>
                  <a:schemeClr val="tx2"/>
                </a:solidFill>
              </a:rPr>
              <a:t>（</a:t>
            </a:r>
            <a:r>
              <a:rPr lang="en-US" altLang="zh-CN" sz="2400">
                <a:solidFill>
                  <a:schemeClr val="tx2"/>
                </a:solidFill>
              </a:rPr>
              <a:t>31</a:t>
            </a:r>
            <a:r>
              <a:rPr lang="zh-CN" altLang="en-US" sz="2400">
                <a:solidFill>
                  <a:schemeClr val="tx2"/>
                </a:solidFill>
              </a:rPr>
              <a:t>）（色泽</a:t>
            </a:r>
            <a:r>
              <a:rPr lang="en-US" altLang="zh-CN" sz="2400">
                <a:solidFill>
                  <a:schemeClr val="tx2"/>
                </a:solidFill>
              </a:rPr>
              <a:t>=</a:t>
            </a:r>
            <a:r>
              <a:rPr lang="zh-CN" altLang="en-US" sz="2400">
                <a:solidFill>
                  <a:schemeClr val="tx2"/>
                </a:solidFill>
              </a:rPr>
              <a:t>乌黑）</a:t>
            </a:r>
            <a:r>
              <a:rPr lang="en-US" altLang="zh-CN" sz="2400">
                <a:solidFill>
                  <a:schemeClr val="tx2"/>
                </a:solidFill>
              </a:rPr>
              <a:t>^</a:t>
            </a:r>
            <a:r>
              <a:rPr lang="zh-CN" altLang="en-US" sz="2400">
                <a:solidFill>
                  <a:schemeClr val="tx2"/>
                </a:solidFill>
              </a:rPr>
              <a:t>（根蒂</a:t>
            </a:r>
            <a:r>
              <a:rPr lang="en-US" altLang="zh-CN" sz="2400">
                <a:solidFill>
                  <a:schemeClr val="tx2"/>
                </a:solidFill>
              </a:rPr>
              <a:t>=*</a:t>
            </a:r>
            <a:r>
              <a:rPr lang="zh-CN" altLang="en-US" sz="2400">
                <a:solidFill>
                  <a:schemeClr val="tx2"/>
                </a:solidFill>
              </a:rPr>
              <a:t>）</a:t>
            </a:r>
            <a:r>
              <a:rPr lang="en-US" altLang="zh-CN" sz="2400">
                <a:solidFill>
                  <a:schemeClr val="tx2"/>
                </a:solidFill>
              </a:rPr>
              <a:t>^</a:t>
            </a:r>
            <a:r>
              <a:rPr lang="zh-CN" altLang="en-US" sz="2400">
                <a:solidFill>
                  <a:schemeClr val="tx2"/>
                </a:solidFill>
              </a:rPr>
              <a:t>（敲声</a:t>
            </a:r>
            <a:r>
              <a:rPr lang="en-US" altLang="zh-CN" sz="2400">
                <a:solidFill>
                  <a:schemeClr val="tx2"/>
                </a:solidFill>
              </a:rPr>
              <a:t>=</a:t>
            </a:r>
            <a:r>
              <a:rPr lang="zh-CN" altLang="en-US" sz="2400">
                <a:solidFill>
                  <a:schemeClr val="tx2"/>
                </a:solidFill>
              </a:rPr>
              <a:t>浊响）</a:t>
            </a:r>
          </a:p>
          <a:p>
            <a:pPr marL="0" indent="0">
              <a:lnSpc>
                <a:spcPct val="150000"/>
              </a:lnSpc>
              <a:spcBef>
                <a:spcPts val="0"/>
              </a:spcBef>
              <a:buFont typeface="Wingdings" panose="05000000000000000000" pitchFamily="2" charset="2"/>
              <a:buNone/>
            </a:pPr>
            <a:r>
              <a:rPr lang="zh-CN" altLang="en-US" sz="2400">
                <a:solidFill>
                  <a:schemeClr val="tx2"/>
                </a:solidFill>
              </a:rPr>
              <a:t>（</a:t>
            </a:r>
            <a:r>
              <a:rPr lang="en-US" altLang="zh-CN" sz="2400">
                <a:solidFill>
                  <a:schemeClr val="tx2"/>
                </a:solidFill>
              </a:rPr>
              <a:t>32</a:t>
            </a:r>
            <a:r>
              <a:rPr lang="zh-CN" altLang="en-US" sz="2400">
                <a:solidFill>
                  <a:schemeClr val="tx2"/>
                </a:solidFill>
              </a:rPr>
              <a:t>）（色泽</a:t>
            </a:r>
            <a:r>
              <a:rPr lang="en-US" altLang="zh-CN" sz="2400">
                <a:solidFill>
                  <a:schemeClr val="tx2"/>
                </a:solidFill>
              </a:rPr>
              <a:t>=</a:t>
            </a:r>
            <a:r>
              <a:rPr lang="zh-CN" altLang="en-US" sz="2400">
                <a:solidFill>
                  <a:schemeClr val="tx2"/>
                </a:solidFill>
              </a:rPr>
              <a:t>乌黑）</a:t>
            </a:r>
            <a:r>
              <a:rPr lang="en-US" altLang="zh-CN" sz="2400">
                <a:solidFill>
                  <a:schemeClr val="tx2"/>
                </a:solidFill>
              </a:rPr>
              <a:t>^</a:t>
            </a:r>
            <a:r>
              <a:rPr lang="zh-CN" altLang="en-US" sz="2400">
                <a:solidFill>
                  <a:schemeClr val="tx2"/>
                </a:solidFill>
              </a:rPr>
              <a:t>（根蒂</a:t>
            </a:r>
            <a:r>
              <a:rPr lang="en-US" altLang="zh-CN" sz="2400">
                <a:solidFill>
                  <a:schemeClr val="tx2"/>
                </a:solidFill>
              </a:rPr>
              <a:t>=*</a:t>
            </a:r>
            <a:r>
              <a:rPr lang="zh-CN" altLang="en-US" sz="2400">
                <a:solidFill>
                  <a:schemeClr val="tx2"/>
                </a:solidFill>
              </a:rPr>
              <a:t>）</a:t>
            </a:r>
            <a:r>
              <a:rPr lang="en-US" altLang="zh-CN" sz="2400">
                <a:solidFill>
                  <a:schemeClr val="tx2"/>
                </a:solidFill>
              </a:rPr>
              <a:t>^</a:t>
            </a:r>
            <a:r>
              <a:rPr lang="zh-CN" altLang="en-US" sz="2400">
                <a:solidFill>
                  <a:schemeClr val="tx2"/>
                </a:solidFill>
              </a:rPr>
              <a:t>（敲声</a:t>
            </a:r>
            <a:r>
              <a:rPr lang="en-US" altLang="zh-CN" sz="2400">
                <a:solidFill>
                  <a:schemeClr val="tx2"/>
                </a:solidFill>
              </a:rPr>
              <a:t>=</a:t>
            </a:r>
            <a:r>
              <a:rPr lang="zh-CN" altLang="en-US" sz="2400">
                <a:solidFill>
                  <a:schemeClr val="tx2"/>
                </a:solidFill>
              </a:rPr>
              <a:t>清脆）</a:t>
            </a:r>
            <a:br>
              <a:rPr lang="zh-CN" altLang="en-US" sz="2400">
                <a:solidFill>
                  <a:schemeClr val="tx2"/>
                </a:solidFill>
              </a:rPr>
            </a:br>
            <a:r>
              <a:rPr lang="zh-CN" altLang="en-US" sz="2400">
                <a:solidFill>
                  <a:schemeClr val="tx2"/>
                </a:solidFill>
              </a:rPr>
              <a:t>（</a:t>
            </a:r>
            <a:r>
              <a:rPr lang="en-US" altLang="zh-CN" sz="2400">
                <a:solidFill>
                  <a:schemeClr val="tx2"/>
                </a:solidFill>
              </a:rPr>
              <a:t>33</a:t>
            </a:r>
            <a:r>
              <a:rPr lang="zh-CN" altLang="en-US" sz="2400">
                <a:solidFill>
                  <a:schemeClr val="tx2"/>
                </a:solidFill>
              </a:rPr>
              <a:t>）（色泽</a:t>
            </a:r>
            <a:r>
              <a:rPr lang="en-US" altLang="zh-CN" sz="2400">
                <a:solidFill>
                  <a:schemeClr val="tx2"/>
                </a:solidFill>
              </a:rPr>
              <a:t>=</a:t>
            </a:r>
            <a:r>
              <a:rPr lang="zh-CN" altLang="en-US" sz="2400">
                <a:solidFill>
                  <a:schemeClr val="tx2"/>
                </a:solidFill>
              </a:rPr>
              <a:t>乌黑）</a:t>
            </a:r>
            <a:r>
              <a:rPr lang="en-US" altLang="zh-CN" sz="2400">
                <a:solidFill>
                  <a:schemeClr val="tx2"/>
                </a:solidFill>
              </a:rPr>
              <a:t>^</a:t>
            </a:r>
            <a:r>
              <a:rPr lang="zh-CN" altLang="en-US" sz="2400">
                <a:solidFill>
                  <a:schemeClr val="tx2"/>
                </a:solidFill>
              </a:rPr>
              <a:t>（根蒂</a:t>
            </a:r>
            <a:r>
              <a:rPr lang="en-US" altLang="zh-CN" sz="2400">
                <a:solidFill>
                  <a:schemeClr val="tx2"/>
                </a:solidFill>
              </a:rPr>
              <a:t>=*</a:t>
            </a:r>
            <a:r>
              <a:rPr lang="zh-CN" altLang="en-US" sz="2400">
                <a:solidFill>
                  <a:schemeClr val="tx2"/>
                </a:solidFill>
              </a:rPr>
              <a:t>）</a:t>
            </a:r>
            <a:r>
              <a:rPr lang="en-US" altLang="zh-CN" sz="2400">
                <a:solidFill>
                  <a:schemeClr val="tx2"/>
                </a:solidFill>
              </a:rPr>
              <a:t>^</a:t>
            </a:r>
            <a:r>
              <a:rPr lang="zh-CN" altLang="en-US" sz="2400">
                <a:solidFill>
                  <a:schemeClr val="tx2"/>
                </a:solidFill>
              </a:rPr>
              <a:t>（敲声</a:t>
            </a:r>
            <a:r>
              <a:rPr lang="en-US" altLang="zh-CN" sz="2400">
                <a:solidFill>
                  <a:schemeClr val="tx2"/>
                </a:solidFill>
              </a:rPr>
              <a:t>=</a:t>
            </a:r>
            <a:r>
              <a:rPr lang="zh-CN" altLang="en-US" sz="2400">
                <a:solidFill>
                  <a:schemeClr val="tx2"/>
                </a:solidFill>
              </a:rPr>
              <a:t>沉闷）</a:t>
            </a:r>
          </a:p>
          <a:p>
            <a:pPr marL="0" indent="0">
              <a:lnSpc>
                <a:spcPct val="150000"/>
              </a:lnSpc>
              <a:spcBef>
                <a:spcPts val="0"/>
              </a:spcBef>
              <a:buFont typeface="Wingdings" panose="05000000000000000000" pitchFamily="2" charset="2"/>
              <a:buNone/>
            </a:pPr>
            <a:r>
              <a:rPr lang="zh-CN" altLang="en-US" sz="2400">
                <a:solidFill>
                  <a:schemeClr val="tx2"/>
                </a:solidFill>
              </a:rPr>
              <a:t>（</a:t>
            </a:r>
            <a:r>
              <a:rPr lang="en-US" altLang="zh-CN" sz="2400">
                <a:solidFill>
                  <a:schemeClr val="tx2"/>
                </a:solidFill>
              </a:rPr>
              <a:t>34</a:t>
            </a:r>
            <a:r>
              <a:rPr lang="zh-CN" altLang="en-US" sz="2400">
                <a:solidFill>
                  <a:schemeClr val="tx2"/>
                </a:solidFill>
              </a:rPr>
              <a:t>）（色泽</a:t>
            </a:r>
            <a:r>
              <a:rPr lang="en-US" altLang="zh-CN" sz="2400">
                <a:solidFill>
                  <a:schemeClr val="tx2"/>
                </a:solidFill>
              </a:rPr>
              <a:t>=</a:t>
            </a:r>
            <a:r>
              <a:rPr lang="zh-CN" altLang="en-US" sz="2400">
                <a:solidFill>
                  <a:schemeClr val="tx2"/>
                </a:solidFill>
              </a:rPr>
              <a:t>青绿）</a:t>
            </a:r>
            <a:r>
              <a:rPr lang="en-US" altLang="zh-CN" sz="2400">
                <a:solidFill>
                  <a:schemeClr val="tx2"/>
                </a:solidFill>
              </a:rPr>
              <a:t>^</a:t>
            </a:r>
            <a:r>
              <a:rPr lang="zh-CN" altLang="en-US" sz="2400">
                <a:solidFill>
                  <a:schemeClr val="tx2"/>
                </a:solidFill>
              </a:rPr>
              <a:t>（根蒂</a:t>
            </a:r>
            <a:r>
              <a:rPr lang="en-US" altLang="zh-CN" sz="2400">
                <a:solidFill>
                  <a:schemeClr val="tx2"/>
                </a:solidFill>
              </a:rPr>
              <a:t>=</a:t>
            </a:r>
            <a:r>
              <a:rPr lang="zh-CN" altLang="en-US" sz="2400">
                <a:solidFill>
                  <a:schemeClr val="tx2"/>
                </a:solidFill>
              </a:rPr>
              <a:t>蜷缩）</a:t>
            </a:r>
            <a:r>
              <a:rPr lang="en-US" altLang="zh-CN" sz="2400">
                <a:solidFill>
                  <a:schemeClr val="tx2"/>
                </a:solidFill>
              </a:rPr>
              <a:t>^</a:t>
            </a:r>
            <a:r>
              <a:rPr lang="zh-CN" altLang="en-US" sz="2400">
                <a:solidFill>
                  <a:schemeClr val="tx2"/>
                </a:solidFill>
              </a:rPr>
              <a:t>（敲声</a:t>
            </a:r>
            <a:r>
              <a:rPr lang="en-US" altLang="zh-CN" sz="2400">
                <a:solidFill>
                  <a:schemeClr val="tx2"/>
                </a:solidFill>
              </a:rPr>
              <a:t>=*</a:t>
            </a:r>
            <a:r>
              <a:rPr lang="zh-CN" altLang="en-US" sz="2400">
                <a:solidFill>
                  <a:schemeClr val="tx2"/>
                </a:solidFill>
              </a:rPr>
              <a:t>）</a:t>
            </a:r>
          </a:p>
          <a:p>
            <a:pPr marL="0" indent="0">
              <a:lnSpc>
                <a:spcPct val="150000"/>
              </a:lnSpc>
              <a:spcBef>
                <a:spcPts val="0"/>
              </a:spcBef>
              <a:buFont typeface="Wingdings" panose="05000000000000000000" pitchFamily="2" charset="2"/>
              <a:buNone/>
            </a:pPr>
            <a:r>
              <a:rPr lang="zh-CN" altLang="en-US" sz="2400">
                <a:solidFill>
                  <a:schemeClr val="tx2"/>
                </a:solidFill>
              </a:rPr>
              <a:t>（</a:t>
            </a:r>
            <a:r>
              <a:rPr lang="en-US" altLang="zh-CN" sz="2400">
                <a:solidFill>
                  <a:schemeClr val="tx2"/>
                </a:solidFill>
              </a:rPr>
              <a:t>35</a:t>
            </a:r>
            <a:r>
              <a:rPr lang="zh-CN" altLang="en-US" sz="2400">
                <a:solidFill>
                  <a:schemeClr val="tx2"/>
                </a:solidFill>
              </a:rPr>
              <a:t>）（色泽</a:t>
            </a:r>
            <a:r>
              <a:rPr lang="en-US" altLang="zh-CN" sz="2400">
                <a:solidFill>
                  <a:schemeClr val="tx2"/>
                </a:solidFill>
              </a:rPr>
              <a:t>=</a:t>
            </a:r>
            <a:r>
              <a:rPr lang="zh-CN" altLang="en-US" sz="2400">
                <a:solidFill>
                  <a:schemeClr val="tx2"/>
                </a:solidFill>
              </a:rPr>
              <a:t>青绿）</a:t>
            </a:r>
            <a:r>
              <a:rPr lang="en-US" altLang="zh-CN" sz="2400">
                <a:solidFill>
                  <a:schemeClr val="tx2"/>
                </a:solidFill>
              </a:rPr>
              <a:t>^</a:t>
            </a:r>
            <a:r>
              <a:rPr lang="zh-CN" altLang="en-US" sz="2400">
                <a:solidFill>
                  <a:schemeClr val="tx2"/>
                </a:solidFill>
              </a:rPr>
              <a:t>（根蒂</a:t>
            </a:r>
            <a:r>
              <a:rPr lang="en-US" altLang="zh-CN" sz="2400">
                <a:solidFill>
                  <a:schemeClr val="tx2"/>
                </a:solidFill>
              </a:rPr>
              <a:t>=</a:t>
            </a:r>
            <a:r>
              <a:rPr lang="zh-CN" altLang="en-US" sz="2400">
                <a:solidFill>
                  <a:schemeClr val="tx2"/>
                </a:solidFill>
              </a:rPr>
              <a:t>硬挺）</a:t>
            </a:r>
            <a:r>
              <a:rPr lang="en-US" altLang="zh-CN" sz="2400">
                <a:solidFill>
                  <a:schemeClr val="tx2"/>
                </a:solidFill>
              </a:rPr>
              <a:t>^</a:t>
            </a:r>
            <a:r>
              <a:rPr lang="zh-CN" altLang="en-US" sz="2400">
                <a:solidFill>
                  <a:schemeClr val="tx2"/>
                </a:solidFill>
              </a:rPr>
              <a:t>（敲声</a:t>
            </a:r>
            <a:r>
              <a:rPr lang="en-US" altLang="zh-CN" sz="2400">
                <a:solidFill>
                  <a:schemeClr val="tx2"/>
                </a:solidFill>
              </a:rPr>
              <a:t>=*</a:t>
            </a:r>
            <a:r>
              <a:rPr lang="zh-CN" altLang="en-US" sz="2400">
                <a:solidFill>
                  <a:schemeClr val="tx2"/>
                </a:solidFill>
              </a:rPr>
              <a:t>）</a:t>
            </a:r>
            <a:br>
              <a:rPr lang="zh-CN" altLang="en-US" sz="2400">
                <a:solidFill>
                  <a:schemeClr val="tx2"/>
                </a:solidFill>
              </a:rPr>
            </a:br>
            <a:r>
              <a:rPr lang="zh-CN" altLang="en-US" sz="2400">
                <a:solidFill>
                  <a:schemeClr val="tx2"/>
                </a:solidFill>
              </a:rPr>
              <a:t>（</a:t>
            </a:r>
            <a:r>
              <a:rPr lang="en-US" altLang="zh-CN" sz="2400">
                <a:solidFill>
                  <a:schemeClr val="tx2"/>
                </a:solidFill>
              </a:rPr>
              <a:t>36</a:t>
            </a:r>
            <a:r>
              <a:rPr lang="zh-CN" altLang="en-US" sz="2400">
                <a:solidFill>
                  <a:schemeClr val="tx2"/>
                </a:solidFill>
              </a:rPr>
              <a:t>）（色泽</a:t>
            </a:r>
            <a:r>
              <a:rPr lang="en-US" altLang="zh-CN" sz="2400">
                <a:solidFill>
                  <a:schemeClr val="tx2"/>
                </a:solidFill>
              </a:rPr>
              <a:t>=</a:t>
            </a:r>
            <a:r>
              <a:rPr lang="zh-CN" altLang="en-US" sz="2400">
                <a:solidFill>
                  <a:schemeClr val="tx2"/>
                </a:solidFill>
              </a:rPr>
              <a:t>青绿）</a:t>
            </a:r>
            <a:r>
              <a:rPr lang="en-US" altLang="zh-CN" sz="2400">
                <a:solidFill>
                  <a:schemeClr val="tx2"/>
                </a:solidFill>
              </a:rPr>
              <a:t>^</a:t>
            </a:r>
            <a:r>
              <a:rPr lang="zh-CN" altLang="en-US" sz="2400">
                <a:solidFill>
                  <a:schemeClr val="tx2"/>
                </a:solidFill>
              </a:rPr>
              <a:t>（根蒂</a:t>
            </a:r>
            <a:r>
              <a:rPr lang="en-US" altLang="zh-CN" sz="2400">
                <a:solidFill>
                  <a:schemeClr val="tx2"/>
                </a:solidFill>
              </a:rPr>
              <a:t>=</a:t>
            </a:r>
            <a:r>
              <a:rPr lang="zh-CN" altLang="en-US" sz="2400">
                <a:solidFill>
                  <a:schemeClr val="tx2"/>
                </a:solidFill>
              </a:rPr>
              <a:t>稍蜷）</a:t>
            </a:r>
            <a:r>
              <a:rPr lang="en-US" altLang="zh-CN" sz="2400">
                <a:solidFill>
                  <a:schemeClr val="tx2"/>
                </a:solidFill>
              </a:rPr>
              <a:t>^</a:t>
            </a:r>
            <a:r>
              <a:rPr lang="zh-CN" altLang="en-US" sz="2400">
                <a:solidFill>
                  <a:schemeClr val="tx2"/>
                </a:solidFill>
              </a:rPr>
              <a:t>（敲声</a:t>
            </a:r>
            <a:r>
              <a:rPr lang="en-US" altLang="zh-CN" sz="2400">
                <a:solidFill>
                  <a:schemeClr val="tx2"/>
                </a:solidFill>
              </a:rPr>
              <a:t>=*</a:t>
            </a:r>
            <a:r>
              <a:rPr lang="zh-CN" altLang="en-US" sz="2400">
                <a:solidFill>
                  <a:schemeClr val="tx2"/>
                </a:solidFill>
              </a:rPr>
              <a:t>）</a:t>
            </a:r>
          </a:p>
          <a:p>
            <a:pPr marL="0" indent="0">
              <a:lnSpc>
                <a:spcPct val="150000"/>
              </a:lnSpc>
              <a:spcBef>
                <a:spcPts val="0"/>
              </a:spcBef>
              <a:buFont typeface="Wingdings" panose="05000000000000000000" pitchFamily="2" charset="2"/>
              <a:buNone/>
            </a:pPr>
            <a:r>
              <a:rPr lang="zh-CN" altLang="en-US" sz="2400">
                <a:solidFill>
                  <a:schemeClr val="tx2"/>
                </a:solidFill>
              </a:rPr>
              <a:t>（</a:t>
            </a:r>
            <a:r>
              <a:rPr lang="en-US" altLang="zh-CN" sz="2400">
                <a:solidFill>
                  <a:schemeClr val="tx2"/>
                </a:solidFill>
              </a:rPr>
              <a:t>37</a:t>
            </a:r>
            <a:r>
              <a:rPr lang="zh-CN" altLang="en-US" sz="2400">
                <a:solidFill>
                  <a:schemeClr val="tx2"/>
                </a:solidFill>
              </a:rPr>
              <a:t>）（色泽</a:t>
            </a:r>
            <a:r>
              <a:rPr lang="en-US" altLang="zh-CN" sz="2400">
                <a:solidFill>
                  <a:schemeClr val="tx2"/>
                </a:solidFill>
              </a:rPr>
              <a:t>=</a:t>
            </a:r>
            <a:r>
              <a:rPr lang="zh-CN" altLang="en-US" sz="2400">
                <a:solidFill>
                  <a:schemeClr val="tx2"/>
                </a:solidFill>
              </a:rPr>
              <a:t>乌黑）</a:t>
            </a:r>
            <a:r>
              <a:rPr lang="en-US" altLang="zh-CN" sz="2400">
                <a:solidFill>
                  <a:schemeClr val="tx2"/>
                </a:solidFill>
              </a:rPr>
              <a:t>^</a:t>
            </a:r>
            <a:r>
              <a:rPr lang="zh-CN" altLang="en-US" sz="2400">
                <a:solidFill>
                  <a:schemeClr val="tx2"/>
                </a:solidFill>
              </a:rPr>
              <a:t>（根蒂</a:t>
            </a:r>
            <a:r>
              <a:rPr lang="en-US" altLang="zh-CN" sz="2400">
                <a:solidFill>
                  <a:schemeClr val="tx2"/>
                </a:solidFill>
              </a:rPr>
              <a:t>=</a:t>
            </a:r>
            <a:r>
              <a:rPr lang="zh-CN" altLang="en-US" sz="2400">
                <a:solidFill>
                  <a:schemeClr val="tx2"/>
                </a:solidFill>
              </a:rPr>
              <a:t>蜷缩）</a:t>
            </a:r>
            <a:r>
              <a:rPr lang="en-US" altLang="zh-CN" sz="2400">
                <a:solidFill>
                  <a:schemeClr val="tx2"/>
                </a:solidFill>
              </a:rPr>
              <a:t>^</a:t>
            </a:r>
            <a:r>
              <a:rPr lang="zh-CN" altLang="en-US" sz="2400">
                <a:solidFill>
                  <a:schemeClr val="tx2"/>
                </a:solidFill>
              </a:rPr>
              <a:t>（敲声</a:t>
            </a:r>
            <a:r>
              <a:rPr lang="en-US" altLang="zh-CN" sz="2400">
                <a:solidFill>
                  <a:schemeClr val="tx2"/>
                </a:solidFill>
              </a:rPr>
              <a:t>=*</a:t>
            </a:r>
            <a:r>
              <a:rPr lang="zh-CN" altLang="en-US" sz="2400">
                <a:solidFill>
                  <a:schemeClr val="tx2"/>
                </a:solidFill>
              </a:rPr>
              <a:t>）</a:t>
            </a:r>
          </a:p>
          <a:p>
            <a:pPr marL="0" indent="0">
              <a:lnSpc>
                <a:spcPct val="150000"/>
              </a:lnSpc>
              <a:spcBef>
                <a:spcPts val="0"/>
              </a:spcBef>
              <a:buFont typeface="Wingdings" panose="05000000000000000000" pitchFamily="2" charset="2"/>
              <a:buNone/>
            </a:pPr>
            <a:r>
              <a:rPr lang="zh-CN" altLang="en-US" sz="2400">
                <a:solidFill>
                  <a:schemeClr val="tx2"/>
                </a:solidFill>
              </a:rPr>
              <a:t>（</a:t>
            </a:r>
            <a:r>
              <a:rPr lang="en-US" altLang="zh-CN" sz="2400">
                <a:solidFill>
                  <a:schemeClr val="tx2"/>
                </a:solidFill>
              </a:rPr>
              <a:t>38</a:t>
            </a:r>
            <a:r>
              <a:rPr lang="zh-CN" altLang="en-US" sz="2400">
                <a:solidFill>
                  <a:schemeClr val="tx2"/>
                </a:solidFill>
              </a:rPr>
              <a:t>）（色泽</a:t>
            </a:r>
            <a:r>
              <a:rPr lang="en-US" altLang="zh-CN" sz="2400">
                <a:solidFill>
                  <a:schemeClr val="tx2"/>
                </a:solidFill>
              </a:rPr>
              <a:t>=</a:t>
            </a:r>
            <a:r>
              <a:rPr lang="zh-CN" altLang="en-US" sz="2400">
                <a:solidFill>
                  <a:schemeClr val="tx2"/>
                </a:solidFill>
              </a:rPr>
              <a:t>乌黑）</a:t>
            </a:r>
            <a:r>
              <a:rPr lang="en-US" altLang="zh-CN" sz="2400">
                <a:solidFill>
                  <a:schemeClr val="tx2"/>
                </a:solidFill>
              </a:rPr>
              <a:t>^</a:t>
            </a:r>
            <a:r>
              <a:rPr lang="zh-CN" altLang="en-US" sz="2400">
                <a:solidFill>
                  <a:schemeClr val="tx2"/>
                </a:solidFill>
              </a:rPr>
              <a:t>（根蒂</a:t>
            </a:r>
            <a:r>
              <a:rPr lang="en-US" altLang="zh-CN" sz="2400">
                <a:solidFill>
                  <a:schemeClr val="tx2"/>
                </a:solidFill>
              </a:rPr>
              <a:t>=</a:t>
            </a:r>
            <a:r>
              <a:rPr lang="zh-CN" altLang="en-US" sz="2400">
                <a:solidFill>
                  <a:schemeClr val="tx2"/>
                </a:solidFill>
              </a:rPr>
              <a:t>硬挺）</a:t>
            </a:r>
            <a:r>
              <a:rPr lang="en-US" altLang="zh-CN" sz="2400">
                <a:solidFill>
                  <a:schemeClr val="tx2"/>
                </a:solidFill>
              </a:rPr>
              <a:t>^</a:t>
            </a:r>
            <a:r>
              <a:rPr lang="zh-CN" altLang="en-US" sz="2400">
                <a:solidFill>
                  <a:schemeClr val="tx2"/>
                </a:solidFill>
              </a:rPr>
              <a:t>（敲声</a:t>
            </a:r>
            <a:r>
              <a:rPr lang="en-US" altLang="zh-CN" sz="2400">
                <a:solidFill>
                  <a:schemeClr val="tx2"/>
                </a:solidFill>
              </a:rPr>
              <a:t>=*</a:t>
            </a:r>
            <a:r>
              <a:rPr lang="zh-CN" altLang="en-US" sz="2400">
                <a:solidFill>
                  <a:schemeClr val="tx2"/>
                </a:solidFill>
              </a:rPr>
              <a:t>）</a:t>
            </a:r>
            <a:br>
              <a:rPr lang="zh-CN" altLang="en-US" sz="2400">
                <a:solidFill>
                  <a:schemeClr val="tx2"/>
                </a:solidFill>
              </a:rPr>
            </a:br>
            <a:r>
              <a:rPr lang="zh-CN" altLang="en-US" sz="2400">
                <a:solidFill>
                  <a:schemeClr val="tx2"/>
                </a:solidFill>
              </a:rPr>
              <a:t>（</a:t>
            </a:r>
            <a:r>
              <a:rPr lang="en-US" altLang="zh-CN" sz="2400">
                <a:solidFill>
                  <a:schemeClr val="tx2"/>
                </a:solidFill>
              </a:rPr>
              <a:t>39</a:t>
            </a:r>
            <a:r>
              <a:rPr lang="zh-CN" altLang="en-US" sz="2400">
                <a:solidFill>
                  <a:schemeClr val="tx2"/>
                </a:solidFill>
              </a:rPr>
              <a:t>）（色泽</a:t>
            </a:r>
            <a:r>
              <a:rPr lang="en-US" altLang="zh-CN" sz="2400">
                <a:solidFill>
                  <a:schemeClr val="tx2"/>
                </a:solidFill>
              </a:rPr>
              <a:t>=</a:t>
            </a:r>
            <a:r>
              <a:rPr lang="zh-CN" altLang="en-US" sz="2400">
                <a:solidFill>
                  <a:schemeClr val="tx2"/>
                </a:solidFill>
              </a:rPr>
              <a:t>乌黑）</a:t>
            </a:r>
            <a:r>
              <a:rPr lang="en-US" altLang="zh-CN" sz="2400">
                <a:solidFill>
                  <a:schemeClr val="tx2"/>
                </a:solidFill>
              </a:rPr>
              <a:t>^</a:t>
            </a:r>
            <a:r>
              <a:rPr lang="zh-CN" altLang="en-US" sz="2400">
                <a:solidFill>
                  <a:schemeClr val="tx2"/>
                </a:solidFill>
              </a:rPr>
              <a:t>（根蒂</a:t>
            </a:r>
            <a:r>
              <a:rPr lang="en-US" altLang="zh-CN" sz="2400">
                <a:solidFill>
                  <a:schemeClr val="tx2"/>
                </a:solidFill>
              </a:rPr>
              <a:t>=</a:t>
            </a:r>
            <a:r>
              <a:rPr lang="zh-CN" altLang="en-US" sz="2400">
                <a:solidFill>
                  <a:schemeClr val="tx2"/>
                </a:solidFill>
              </a:rPr>
              <a:t>稍蜷）</a:t>
            </a:r>
            <a:r>
              <a:rPr lang="en-US" altLang="zh-CN" sz="2400">
                <a:solidFill>
                  <a:schemeClr val="tx2"/>
                </a:solidFill>
              </a:rPr>
              <a:t>^</a:t>
            </a:r>
            <a:r>
              <a:rPr lang="zh-CN" altLang="en-US" sz="2400">
                <a:solidFill>
                  <a:schemeClr val="tx2"/>
                </a:solidFill>
              </a:rPr>
              <a:t>（敲声</a:t>
            </a:r>
            <a:r>
              <a:rPr lang="en-US" altLang="zh-CN" sz="2400">
                <a:solidFill>
                  <a:schemeClr val="tx2"/>
                </a:solidFill>
              </a:rPr>
              <a:t>=*</a:t>
            </a:r>
            <a:r>
              <a:rPr lang="zh-CN" altLang="en-US" sz="2400">
                <a:solidFill>
                  <a:schemeClr val="tx2"/>
                </a:solidFill>
              </a:rPr>
              <a:t>）</a:t>
            </a:r>
            <a:endParaRPr lang="zh-CN" altLang="en-US" sz="2400" dirty="0">
              <a:solidFill>
                <a:schemeClr val="tx2"/>
              </a:solidFill>
            </a:endParaRPr>
          </a:p>
        </p:txBody>
      </p:sp>
    </p:spTree>
    <p:extLst>
      <p:ext uri="{BB962C8B-B14F-4D97-AF65-F5344CB8AC3E}">
        <p14:creationId xmlns:p14="http://schemas.microsoft.com/office/powerpoint/2010/main" val="23861048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2BB028-75A9-48BE-9441-8DE50C4B6B2C}"/>
              </a:ext>
            </a:extLst>
          </p:cNvPr>
          <p:cNvSpPr>
            <a:spLocks noGrp="1"/>
          </p:cNvSpPr>
          <p:nvPr>
            <p:ph type="title"/>
          </p:nvPr>
        </p:nvSpPr>
        <p:spPr/>
        <p:txBody>
          <a:bodyPr/>
          <a:lstStyle/>
          <a:p>
            <a:r>
              <a:rPr lang="zh-CN" altLang="en-US" dirty="0"/>
              <a:t>假设空间</a:t>
            </a:r>
          </a:p>
        </p:txBody>
      </p:sp>
      <p:sp>
        <p:nvSpPr>
          <p:cNvPr id="3" name="内容占位符 5">
            <a:extLst>
              <a:ext uri="{FF2B5EF4-FFF2-40B4-BE49-F238E27FC236}">
                <a16:creationId xmlns:a16="http://schemas.microsoft.com/office/drawing/2014/main" id="{D792B9F6-D7D2-4358-ADF2-518520A52BF1}"/>
              </a:ext>
            </a:extLst>
          </p:cNvPr>
          <p:cNvSpPr txBox="1">
            <a:spLocks/>
          </p:cNvSpPr>
          <p:nvPr/>
        </p:nvSpPr>
        <p:spPr>
          <a:xfrm>
            <a:off x="1028446" y="802450"/>
            <a:ext cx="7091426" cy="5994398"/>
          </a:xfrm>
          <a:prstGeom prst="rect">
            <a:avLst/>
          </a:prstGeom>
        </p:spPr>
        <p:txBody>
          <a:bodyPr>
            <a:normAutofit fontScale="92500" lnSpcReduction="10000"/>
          </a:bodyPr>
          <a:lst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60000"/>
              </a:lnSpc>
              <a:spcBef>
                <a:spcPts val="0"/>
              </a:spcBef>
              <a:buFont typeface="Wingdings" panose="05000000000000000000" pitchFamily="2" charset="2"/>
              <a:buNone/>
            </a:pPr>
            <a:r>
              <a:rPr lang="zh-CN" altLang="en-US" sz="2400"/>
              <a:t>（</a:t>
            </a:r>
            <a:r>
              <a:rPr lang="en-US" altLang="zh-CN" sz="2400"/>
              <a:t>40</a:t>
            </a:r>
            <a:r>
              <a:rPr lang="zh-CN" altLang="en-US" sz="2400"/>
              <a:t>）（色泽</a:t>
            </a:r>
            <a:r>
              <a:rPr lang="en-US" altLang="zh-CN" sz="2400"/>
              <a:t>=*</a:t>
            </a:r>
            <a:r>
              <a:rPr lang="zh-CN" altLang="en-US" sz="2400"/>
              <a:t>）</a:t>
            </a:r>
            <a:r>
              <a:rPr lang="en-US" altLang="zh-CN" sz="2400"/>
              <a:t>^</a:t>
            </a:r>
            <a:r>
              <a:rPr lang="zh-CN" altLang="en-US" sz="2400"/>
              <a:t>（根蒂</a:t>
            </a:r>
            <a:r>
              <a:rPr lang="en-US" altLang="zh-CN" sz="2400"/>
              <a:t>=*</a:t>
            </a:r>
            <a:r>
              <a:rPr lang="zh-CN" altLang="en-US" sz="2400"/>
              <a:t>）</a:t>
            </a:r>
            <a:r>
              <a:rPr lang="en-US" altLang="zh-CN" sz="2400"/>
              <a:t>^</a:t>
            </a:r>
            <a:r>
              <a:rPr lang="zh-CN" altLang="en-US" sz="2400"/>
              <a:t>（敲声</a:t>
            </a:r>
            <a:r>
              <a:rPr lang="en-US" altLang="zh-CN" sz="2400"/>
              <a:t>=</a:t>
            </a:r>
            <a:r>
              <a:rPr lang="zh-CN" altLang="en-US" sz="2400"/>
              <a:t>浊响）</a:t>
            </a:r>
          </a:p>
          <a:p>
            <a:pPr marL="0" indent="0">
              <a:lnSpc>
                <a:spcPct val="160000"/>
              </a:lnSpc>
              <a:spcBef>
                <a:spcPts val="0"/>
              </a:spcBef>
              <a:buFont typeface="Wingdings" panose="05000000000000000000" pitchFamily="2" charset="2"/>
              <a:buNone/>
            </a:pPr>
            <a:r>
              <a:rPr lang="zh-CN" altLang="en-US" sz="2400"/>
              <a:t>（</a:t>
            </a:r>
            <a:r>
              <a:rPr lang="en-US" altLang="zh-CN" sz="2400"/>
              <a:t>41</a:t>
            </a:r>
            <a:r>
              <a:rPr lang="zh-CN" altLang="en-US" sz="2400"/>
              <a:t>）（色泽</a:t>
            </a:r>
            <a:r>
              <a:rPr lang="en-US" altLang="zh-CN" sz="2400"/>
              <a:t>=*</a:t>
            </a:r>
            <a:r>
              <a:rPr lang="zh-CN" altLang="en-US" sz="2400"/>
              <a:t>）</a:t>
            </a:r>
            <a:r>
              <a:rPr lang="en-US" altLang="zh-CN" sz="2400"/>
              <a:t>^</a:t>
            </a:r>
            <a:r>
              <a:rPr lang="zh-CN" altLang="en-US" sz="2400"/>
              <a:t>（根蒂</a:t>
            </a:r>
            <a:r>
              <a:rPr lang="en-US" altLang="zh-CN" sz="2400"/>
              <a:t>=*</a:t>
            </a:r>
            <a:r>
              <a:rPr lang="zh-CN" altLang="en-US" sz="2400"/>
              <a:t>）</a:t>
            </a:r>
            <a:r>
              <a:rPr lang="en-US" altLang="zh-CN" sz="2400"/>
              <a:t>^</a:t>
            </a:r>
            <a:r>
              <a:rPr lang="zh-CN" altLang="en-US" sz="2400"/>
              <a:t>（敲声</a:t>
            </a:r>
            <a:r>
              <a:rPr lang="en-US" altLang="zh-CN" sz="2400"/>
              <a:t>=</a:t>
            </a:r>
            <a:r>
              <a:rPr lang="zh-CN" altLang="en-US" sz="2400"/>
              <a:t>清脆）</a:t>
            </a:r>
          </a:p>
          <a:p>
            <a:pPr marL="0" indent="0">
              <a:lnSpc>
                <a:spcPct val="160000"/>
              </a:lnSpc>
              <a:spcBef>
                <a:spcPts val="0"/>
              </a:spcBef>
              <a:buFont typeface="Wingdings" panose="05000000000000000000" pitchFamily="2" charset="2"/>
              <a:buNone/>
            </a:pPr>
            <a:r>
              <a:rPr lang="zh-CN" altLang="en-US" sz="2400"/>
              <a:t>（</a:t>
            </a:r>
            <a:r>
              <a:rPr lang="en-US" altLang="zh-CN" sz="2400"/>
              <a:t>42</a:t>
            </a:r>
            <a:r>
              <a:rPr lang="zh-CN" altLang="en-US" sz="2400"/>
              <a:t>）（色泽</a:t>
            </a:r>
            <a:r>
              <a:rPr lang="en-US" altLang="zh-CN" sz="2400"/>
              <a:t>=*</a:t>
            </a:r>
            <a:r>
              <a:rPr lang="zh-CN" altLang="en-US" sz="2400"/>
              <a:t>）</a:t>
            </a:r>
            <a:r>
              <a:rPr lang="en-US" altLang="zh-CN" sz="2400"/>
              <a:t>^</a:t>
            </a:r>
            <a:r>
              <a:rPr lang="zh-CN" altLang="en-US" sz="2400"/>
              <a:t>（根蒂</a:t>
            </a:r>
            <a:r>
              <a:rPr lang="en-US" altLang="zh-CN" sz="2400"/>
              <a:t>=*</a:t>
            </a:r>
            <a:r>
              <a:rPr lang="zh-CN" altLang="en-US" sz="2400"/>
              <a:t>）</a:t>
            </a:r>
            <a:r>
              <a:rPr lang="en-US" altLang="zh-CN" sz="2400"/>
              <a:t>^</a:t>
            </a:r>
            <a:r>
              <a:rPr lang="zh-CN" altLang="en-US" sz="2400"/>
              <a:t>（敲声</a:t>
            </a:r>
            <a:r>
              <a:rPr lang="en-US" altLang="zh-CN" sz="2400"/>
              <a:t>=</a:t>
            </a:r>
            <a:r>
              <a:rPr lang="zh-CN" altLang="en-US" sz="2400"/>
              <a:t>沉闷）</a:t>
            </a:r>
            <a:endParaRPr lang="en-US" altLang="zh-CN" sz="2400"/>
          </a:p>
          <a:p>
            <a:pPr marL="0" indent="0">
              <a:buFont typeface="Wingdings" panose="05000000000000000000" pitchFamily="2" charset="2"/>
              <a:buNone/>
            </a:pPr>
            <a:endParaRPr lang="zh-CN" altLang="en-US" sz="1000"/>
          </a:p>
          <a:p>
            <a:pPr marL="0" indent="0">
              <a:lnSpc>
                <a:spcPct val="150000"/>
              </a:lnSpc>
              <a:spcBef>
                <a:spcPts val="0"/>
              </a:spcBef>
              <a:buFont typeface="Wingdings" panose="05000000000000000000" pitchFamily="2" charset="2"/>
              <a:buNone/>
            </a:pPr>
            <a:r>
              <a:rPr lang="zh-CN" altLang="en-US" sz="2400"/>
              <a:t>（</a:t>
            </a:r>
            <a:r>
              <a:rPr lang="en-US" altLang="zh-CN" sz="2400"/>
              <a:t>43</a:t>
            </a:r>
            <a:r>
              <a:rPr lang="zh-CN" altLang="en-US" sz="2400"/>
              <a:t>）（色泽</a:t>
            </a:r>
            <a:r>
              <a:rPr lang="en-US" altLang="zh-CN" sz="2400"/>
              <a:t>=*</a:t>
            </a:r>
            <a:r>
              <a:rPr lang="zh-CN" altLang="en-US" sz="2400"/>
              <a:t>）</a:t>
            </a:r>
            <a:r>
              <a:rPr lang="en-US" altLang="zh-CN" sz="2400"/>
              <a:t>^</a:t>
            </a:r>
            <a:r>
              <a:rPr lang="zh-CN" altLang="en-US" sz="2400"/>
              <a:t>（根蒂</a:t>
            </a:r>
            <a:r>
              <a:rPr lang="en-US" altLang="zh-CN" sz="2400"/>
              <a:t>=</a:t>
            </a:r>
            <a:r>
              <a:rPr lang="zh-CN" altLang="en-US" sz="2400"/>
              <a:t>蜷缩）</a:t>
            </a:r>
            <a:r>
              <a:rPr lang="en-US" altLang="zh-CN" sz="2400"/>
              <a:t>^</a:t>
            </a:r>
            <a:r>
              <a:rPr lang="zh-CN" altLang="en-US" sz="2400"/>
              <a:t>（敲声</a:t>
            </a:r>
            <a:r>
              <a:rPr lang="en-US" altLang="zh-CN" sz="2400"/>
              <a:t>=*</a:t>
            </a:r>
            <a:r>
              <a:rPr lang="zh-CN" altLang="en-US" sz="2400"/>
              <a:t>）</a:t>
            </a:r>
          </a:p>
          <a:p>
            <a:pPr marL="0" indent="0">
              <a:lnSpc>
                <a:spcPct val="150000"/>
              </a:lnSpc>
              <a:spcBef>
                <a:spcPts val="0"/>
              </a:spcBef>
              <a:buFont typeface="Wingdings" panose="05000000000000000000" pitchFamily="2" charset="2"/>
              <a:buNone/>
            </a:pPr>
            <a:r>
              <a:rPr lang="zh-CN" altLang="en-US" sz="2400"/>
              <a:t>（</a:t>
            </a:r>
            <a:r>
              <a:rPr lang="en-US" altLang="zh-CN" sz="2400"/>
              <a:t>44</a:t>
            </a:r>
            <a:r>
              <a:rPr lang="zh-CN" altLang="en-US" sz="2400"/>
              <a:t>）（色泽</a:t>
            </a:r>
            <a:r>
              <a:rPr lang="en-US" altLang="zh-CN" sz="2400"/>
              <a:t>=*</a:t>
            </a:r>
            <a:r>
              <a:rPr lang="zh-CN" altLang="en-US" sz="2400"/>
              <a:t>）</a:t>
            </a:r>
            <a:r>
              <a:rPr lang="en-US" altLang="zh-CN" sz="2400"/>
              <a:t>^</a:t>
            </a:r>
            <a:r>
              <a:rPr lang="zh-CN" altLang="en-US" sz="2400"/>
              <a:t>（根蒂</a:t>
            </a:r>
            <a:r>
              <a:rPr lang="en-US" altLang="zh-CN" sz="2400"/>
              <a:t>=</a:t>
            </a:r>
            <a:r>
              <a:rPr lang="zh-CN" altLang="en-US" sz="2400"/>
              <a:t>硬挺）</a:t>
            </a:r>
            <a:r>
              <a:rPr lang="en-US" altLang="zh-CN" sz="2400"/>
              <a:t>^</a:t>
            </a:r>
            <a:r>
              <a:rPr lang="zh-CN" altLang="en-US" sz="2400"/>
              <a:t>（敲声</a:t>
            </a:r>
            <a:r>
              <a:rPr lang="en-US" altLang="zh-CN" sz="2400"/>
              <a:t>=*</a:t>
            </a:r>
            <a:r>
              <a:rPr lang="zh-CN" altLang="en-US" sz="2400"/>
              <a:t>）</a:t>
            </a:r>
            <a:br>
              <a:rPr lang="zh-CN" altLang="en-US" sz="2400"/>
            </a:br>
            <a:r>
              <a:rPr lang="zh-CN" altLang="en-US" sz="2400"/>
              <a:t>（</a:t>
            </a:r>
            <a:r>
              <a:rPr lang="en-US" altLang="zh-CN" sz="2400"/>
              <a:t>45</a:t>
            </a:r>
            <a:r>
              <a:rPr lang="zh-CN" altLang="en-US" sz="2400"/>
              <a:t>）（色泽</a:t>
            </a:r>
            <a:r>
              <a:rPr lang="en-US" altLang="zh-CN" sz="2400"/>
              <a:t>=*</a:t>
            </a:r>
            <a:r>
              <a:rPr lang="zh-CN" altLang="en-US" sz="2400"/>
              <a:t>）</a:t>
            </a:r>
            <a:r>
              <a:rPr lang="en-US" altLang="zh-CN" sz="2400"/>
              <a:t>^</a:t>
            </a:r>
            <a:r>
              <a:rPr lang="zh-CN" altLang="en-US" sz="2400"/>
              <a:t>（根蒂</a:t>
            </a:r>
            <a:r>
              <a:rPr lang="en-US" altLang="zh-CN" sz="2400"/>
              <a:t>=</a:t>
            </a:r>
            <a:r>
              <a:rPr lang="zh-CN" altLang="en-US" sz="2400"/>
              <a:t>稍蜷）</a:t>
            </a:r>
            <a:r>
              <a:rPr lang="en-US" altLang="zh-CN" sz="2400"/>
              <a:t>^</a:t>
            </a:r>
            <a:r>
              <a:rPr lang="zh-CN" altLang="en-US" sz="2400"/>
              <a:t>（敲声</a:t>
            </a:r>
            <a:r>
              <a:rPr lang="en-US" altLang="zh-CN" sz="2400"/>
              <a:t>=*</a:t>
            </a:r>
            <a:r>
              <a:rPr lang="zh-CN" altLang="en-US" sz="2400"/>
              <a:t>）</a:t>
            </a:r>
            <a:endParaRPr lang="en-US" altLang="zh-CN" sz="2400"/>
          </a:p>
          <a:p>
            <a:pPr marL="0" indent="0">
              <a:buFont typeface="Wingdings" panose="05000000000000000000" pitchFamily="2" charset="2"/>
              <a:buNone/>
            </a:pPr>
            <a:endParaRPr lang="zh-CN" altLang="en-US" sz="1000"/>
          </a:p>
          <a:p>
            <a:pPr marL="0" indent="0">
              <a:lnSpc>
                <a:spcPct val="170000"/>
              </a:lnSpc>
              <a:spcBef>
                <a:spcPts val="0"/>
              </a:spcBef>
              <a:buFont typeface="Wingdings" panose="05000000000000000000" pitchFamily="2" charset="2"/>
              <a:buNone/>
            </a:pPr>
            <a:r>
              <a:rPr lang="zh-CN" altLang="en-US" sz="2400"/>
              <a:t>（</a:t>
            </a:r>
            <a:r>
              <a:rPr lang="en-US" altLang="zh-CN" sz="2400"/>
              <a:t>46</a:t>
            </a:r>
            <a:r>
              <a:rPr lang="zh-CN" altLang="en-US" sz="2400"/>
              <a:t>）（色泽</a:t>
            </a:r>
            <a:r>
              <a:rPr lang="en-US" altLang="zh-CN" sz="2400"/>
              <a:t>=</a:t>
            </a:r>
            <a:r>
              <a:rPr lang="zh-CN" altLang="en-US" sz="2400"/>
              <a:t>青绿）</a:t>
            </a:r>
            <a:r>
              <a:rPr lang="en-US" altLang="zh-CN" sz="2400"/>
              <a:t>^</a:t>
            </a:r>
            <a:r>
              <a:rPr lang="zh-CN" altLang="en-US" sz="2400"/>
              <a:t>（根蒂</a:t>
            </a:r>
            <a:r>
              <a:rPr lang="en-US" altLang="zh-CN" sz="2400"/>
              <a:t>=*</a:t>
            </a:r>
            <a:r>
              <a:rPr lang="zh-CN" altLang="en-US" sz="2400"/>
              <a:t>）</a:t>
            </a:r>
            <a:r>
              <a:rPr lang="en-US" altLang="zh-CN" sz="2400"/>
              <a:t>^</a:t>
            </a:r>
            <a:r>
              <a:rPr lang="zh-CN" altLang="en-US" sz="2400"/>
              <a:t>（敲声</a:t>
            </a:r>
            <a:r>
              <a:rPr lang="en-US" altLang="zh-CN" sz="2400"/>
              <a:t>=*</a:t>
            </a:r>
            <a:r>
              <a:rPr lang="zh-CN" altLang="en-US" sz="2400"/>
              <a:t>）</a:t>
            </a:r>
            <a:br>
              <a:rPr lang="zh-CN" altLang="en-US" sz="2400"/>
            </a:br>
            <a:r>
              <a:rPr lang="zh-CN" altLang="en-US" sz="2400"/>
              <a:t>（</a:t>
            </a:r>
            <a:r>
              <a:rPr lang="en-US" altLang="zh-CN" sz="2400"/>
              <a:t>47</a:t>
            </a:r>
            <a:r>
              <a:rPr lang="zh-CN" altLang="en-US" sz="2400"/>
              <a:t>）（色泽</a:t>
            </a:r>
            <a:r>
              <a:rPr lang="en-US" altLang="zh-CN" sz="2400"/>
              <a:t>=</a:t>
            </a:r>
            <a:r>
              <a:rPr lang="zh-CN" altLang="en-US" sz="2400"/>
              <a:t>乌黑）</a:t>
            </a:r>
            <a:r>
              <a:rPr lang="en-US" altLang="zh-CN" sz="2400"/>
              <a:t>^</a:t>
            </a:r>
            <a:r>
              <a:rPr lang="zh-CN" altLang="en-US" sz="2400"/>
              <a:t>（根蒂</a:t>
            </a:r>
            <a:r>
              <a:rPr lang="en-US" altLang="zh-CN" sz="2400"/>
              <a:t>=*</a:t>
            </a:r>
            <a:r>
              <a:rPr lang="zh-CN" altLang="en-US" sz="2400"/>
              <a:t>）</a:t>
            </a:r>
            <a:r>
              <a:rPr lang="en-US" altLang="zh-CN" sz="2400"/>
              <a:t>^</a:t>
            </a:r>
            <a:r>
              <a:rPr lang="zh-CN" altLang="en-US" sz="2400"/>
              <a:t>（敲声</a:t>
            </a:r>
            <a:r>
              <a:rPr lang="en-US" altLang="zh-CN" sz="2400"/>
              <a:t>=*</a:t>
            </a:r>
            <a:r>
              <a:rPr lang="zh-CN" altLang="en-US" sz="2400"/>
              <a:t>）</a:t>
            </a:r>
            <a:endParaRPr lang="en-US" altLang="zh-CN" sz="2400"/>
          </a:p>
          <a:p>
            <a:pPr marL="0" indent="0">
              <a:lnSpc>
                <a:spcPct val="170000"/>
              </a:lnSpc>
              <a:spcBef>
                <a:spcPts val="0"/>
              </a:spcBef>
              <a:buFont typeface="Wingdings" panose="05000000000000000000" pitchFamily="2" charset="2"/>
              <a:buNone/>
            </a:pPr>
            <a:endParaRPr lang="en-US" altLang="zh-CN" sz="1000"/>
          </a:p>
          <a:p>
            <a:pPr marL="0" indent="0">
              <a:lnSpc>
                <a:spcPct val="170000"/>
              </a:lnSpc>
              <a:spcBef>
                <a:spcPts val="0"/>
              </a:spcBef>
              <a:buFont typeface="Wingdings" panose="05000000000000000000" pitchFamily="2" charset="2"/>
              <a:buNone/>
            </a:pPr>
            <a:r>
              <a:rPr lang="zh-CN" altLang="en-US" sz="2400">
                <a:solidFill>
                  <a:schemeClr val="tx2"/>
                </a:solidFill>
              </a:rPr>
              <a:t>（</a:t>
            </a:r>
            <a:r>
              <a:rPr lang="en-US" altLang="zh-CN" sz="2400">
                <a:solidFill>
                  <a:schemeClr val="tx2"/>
                </a:solidFill>
              </a:rPr>
              <a:t>48</a:t>
            </a:r>
            <a:r>
              <a:rPr lang="zh-CN" altLang="en-US" sz="2400">
                <a:solidFill>
                  <a:schemeClr val="tx2"/>
                </a:solidFill>
              </a:rPr>
              <a:t>）（色泽</a:t>
            </a:r>
            <a:r>
              <a:rPr lang="en-US" altLang="zh-CN" sz="2400">
                <a:solidFill>
                  <a:schemeClr val="tx2"/>
                </a:solidFill>
              </a:rPr>
              <a:t>=*</a:t>
            </a:r>
            <a:r>
              <a:rPr lang="zh-CN" altLang="en-US" sz="2400">
                <a:solidFill>
                  <a:schemeClr val="tx2"/>
                </a:solidFill>
              </a:rPr>
              <a:t>）</a:t>
            </a:r>
            <a:r>
              <a:rPr lang="en-US" altLang="zh-CN" sz="2400">
                <a:solidFill>
                  <a:schemeClr val="tx2"/>
                </a:solidFill>
              </a:rPr>
              <a:t>^</a:t>
            </a:r>
            <a:r>
              <a:rPr lang="zh-CN" altLang="en-US" sz="2400">
                <a:solidFill>
                  <a:schemeClr val="tx2"/>
                </a:solidFill>
              </a:rPr>
              <a:t>（根蒂</a:t>
            </a:r>
            <a:r>
              <a:rPr lang="en-US" altLang="zh-CN" sz="2400">
                <a:solidFill>
                  <a:schemeClr val="tx2"/>
                </a:solidFill>
              </a:rPr>
              <a:t>=*</a:t>
            </a:r>
            <a:r>
              <a:rPr lang="zh-CN" altLang="en-US" sz="2400">
                <a:solidFill>
                  <a:schemeClr val="tx2"/>
                </a:solidFill>
              </a:rPr>
              <a:t>）</a:t>
            </a:r>
            <a:r>
              <a:rPr lang="en-US" altLang="zh-CN" sz="2400">
                <a:solidFill>
                  <a:schemeClr val="tx2"/>
                </a:solidFill>
              </a:rPr>
              <a:t>^</a:t>
            </a:r>
            <a:r>
              <a:rPr lang="zh-CN" altLang="en-US" sz="2400">
                <a:solidFill>
                  <a:schemeClr val="tx2"/>
                </a:solidFill>
              </a:rPr>
              <a:t>（敲声</a:t>
            </a:r>
            <a:r>
              <a:rPr lang="en-US" altLang="zh-CN" sz="2400">
                <a:solidFill>
                  <a:schemeClr val="tx2"/>
                </a:solidFill>
              </a:rPr>
              <a:t>=*</a:t>
            </a:r>
            <a:r>
              <a:rPr lang="zh-CN" altLang="en-US" sz="2400">
                <a:solidFill>
                  <a:schemeClr val="tx2"/>
                </a:solidFill>
              </a:rPr>
              <a:t>）</a:t>
            </a:r>
            <a:endParaRPr lang="en-US" altLang="zh-CN" sz="2400">
              <a:solidFill>
                <a:schemeClr val="tx2"/>
              </a:solidFill>
            </a:endParaRPr>
          </a:p>
          <a:p>
            <a:pPr marL="0" indent="0">
              <a:buFont typeface="Wingdings" panose="05000000000000000000" pitchFamily="2" charset="2"/>
              <a:buNone/>
            </a:pPr>
            <a:endParaRPr lang="zh-CN" altLang="en-US" sz="1000"/>
          </a:p>
          <a:p>
            <a:pPr marL="0" indent="0">
              <a:buFont typeface="Wingdings" panose="05000000000000000000" pitchFamily="2" charset="2"/>
              <a:buNone/>
            </a:pPr>
            <a:r>
              <a:rPr lang="zh-CN" altLang="en-US" sz="2400"/>
              <a:t>（</a:t>
            </a:r>
            <a:r>
              <a:rPr lang="en-US" altLang="zh-CN" sz="2400"/>
              <a:t>49</a:t>
            </a:r>
            <a:r>
              <a:rPr lang="zh-CN" altLang="en-US" sz="2400"/>
              <a:t>） ∅</a:t>
            </a:r>
            <a:endParaRPr lang="zh-CN" altLang="en-US" sz="2400" dirty="0"/>
          </a:p>
        </p:txBody>
      </p:sp>
    </p:spTree>
    <p:extLst>
      <p:ext uri="{BB962C8B-B14F-4D97-AF65-F5344CB8AC3E}">
        <p14:creationId xmlns:p14="http://schemas.microsoft.com/office/powerpoint/2010/main" val="853130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目录</a:t>
            </a:r>
          </a:p>
        </p:txBody>
      </p:sp>
      <p:sp>
        <p:nvSpPr>
          <p:cNvPr id="3" name="内容占位符 2"/>
          <p:cNvSpPr>
            <a:spLocks noGrp="1"/>
          </p:cNvSpPr>
          <p:nvPr>
            <p:ph idx="1"/>
          </p:nvPr>
        </p:nvSpPr>
        <p:spPr/>
        <p:txBody>
          <a:bodyPr>
            <a:noAutofit/>
          </a:bodyPr>
          <a:lstStyle/>
          <a:p>
            <a:pPr>
              <a:lnSpc>
                <a:spcPct val="150000"/>
              </a:lnSpc>
            </a:pPr>
            <a:r>
              <a:rPr lang="zh-CN" altLang="en-US" sz="3200" b="1" dirty="0"/>
              <a:t>第</a:t>
            </a:r>
            <a:r>
              <a:rPr lang="en-US" altLang="zh-CN" sz="3200" b="1" dirty="0"/>
              <a:t>1</a:t>
            </a:r>
            <a:r>
              <a:rPr lang="zh-CN" altLang="en-US" sz="3200" b="1" dirty="0"/>
              <a:t>章</a:t>
            </a:r>
            <a:r>
              <a:rPr lang="en-US" altLang="zh-CN" sz="3200" b="1" dirty="0"/>
              <a:t> </a:t>
            </a:r>
            <a:r>
              <a:rPr lang="zh-CN" altLang="en-US" sz="3200" b="1" dirty="0"/>
              <a:t>统计学习方法概论</a:t>
            </a:r>
            <a:endParaRPr lang="en-US" altLang="zh-CN" sz="3200" b="1" dirty="0"/>
          </a:p>
          <a:p>
            <a:pPr>
              <a:lnSpc>
                <a:spcPct val="150000"/>
              </a:lnSpc>
            </a:pPr>
            <a:r>
              <a:rPr lang="zh-CN" altLang="en-US" sz="3200" b="1" dirty="0"/>
              <a:t>第</a:t>
            </a:r>
            <a:r>
              <a:rPr lang="en-US" altLang="zh-CN" sz="3200" b="1" dirty="0"/>
              <a:t>2</a:t>
            </a:r>
            <a:r>
              <a:rPr lang="zh-CN" altLang="en-US" sz="3200" b="1" dirty="0"/>
              <a:t>章 感知机</a:t>
            </a:r>
            <a:endParaRPr lang="en-US" altLang="zh-CN" sz="3200" b="1" dirty="0"/>
          </a:p>
          <a:p>
            <a:pPr>
              <a:lnSpc>
                <a:spcPct val="150000"/>
              </a:lnSpc>
            </a:pPr>
            <a:r>
              <a:rPr lang="zh-CN" altLang="en-US" sz="3200" b="1" dirty="0"/>
              <a:t>第</a:t>
            </a:r>
            <a:r>
              <a:rPr lang="en-US" altLang="zh-CN" sz="3200" b="1" dirty="0"/>
              <a:t>3</a:t>
            </a:r>
            <a:r>
              <a:rPr lang="zh-CN" altLang="en-US" sz="3200" b="1" dirty="0"/>
              <a:t>章</a:t>
            </a:r>
            <a:r>
              <a:rPr lang="en-US" altLang="zh-CN" sz="3200" b="1" dirty="0"/>
              <a:t> K</a:t>
            </a:r>
            <a:r>
              <a:rPr lang="zh-CN" altLang="en-US" sz="3200" b="1" dirty="0"/>
              <a:t>近邻法</a:t>
            </a:r>
            <a:endParaRPr lang="en-US" altLang="zh-CN" sz="3200" b="1" dirty="0"/>
          </a:p>
          <a:p>
            <a:pPr>
              <a:lnSpc>
                <a:spcPct val="150000"/>
              </a:lnSpc>
            </a:pPr>
            <a:r>
              <a:rPr lang="zh-CN" altLang="en-US" sz="3200" b="1" dirty="0"/>
              <a:t>第</a:t>
            </a:r>
            <a:r>
              <a:rPr lang="en-US" altLang="zh-CN" sz="3200" b="1" dirty="0"/>
              <a:t>4</a:t>
            </a:r>
            <a:r>
              <a:rPr lang="zh-CN" altLang="en-US" sz="3200" b="1" dirty="0"/>
              <a:t>章 朴素贝叶斯法</a:t>
            </a:r>
            <a:endParaRPr lang="en-US" altLang="zh-CN" sz="3200" b="1" dirty="0"/>
          </a:p>
          <a:p>
            <a:pPr>
              <a:lnSpc>
                <a:spcPct val="150000"/>
              </a:lnSpc>
            </a:pPr>
            <a:r>
              <a:rPr lang="zh-CN" altLang="en-US" sz="3200" b="1" dirty="0"/>
              <a:t>第</a:t>
            </a:r>
            <a:r>
              <a:rPr lang="en-US" altLang="zh-CN" sz="3200" b="1" dirty="0"/>
              <a:t>5</a:t>
            </a:r>
            <a:r>
              <a:rPr lang="zh-CN" altLang="en-US" sz="3200" b="1" dirty="0"/>
              <a:t>章</a:t>
            </a:r>
            <a:r>
              <a:rPr lang="en-US" altLang="zh-CN" sz="3200" b="1" dirty="0"/>
              <a:t> </a:t>
            </a:r>
            <a:r>
              <a:rPr lang="zh-CN" altLang="en-US" sz="3200" b="1" dirty="0"/>
              <a:t>决策树</a:t>
            </a:r>
            <a:endParaRPr lang="en-US" altLang="zh-CN" sz="3200" b="1" dirty="0"/>
          </a:p>
          <a:p>
            <a:pPr>
              <a:lnSpc>
                <a:spcPct val="150000"/>
              </a:lnSpc>
            </a:pPr>
            <a:r>
              <a:rPr lang="zh-CN" altLang="en-US" sz="3200" b="1" dirty="0"/>
              <a:t>第</a:t>
            </a:r>
            <a:r>
              <a:rPr lang="en-US" altLang="zh-CN" sz="3200" b="1" dirty="0"/>
              <a:t>6</a:t>
            </a:r>
            <a:r>
              <a:rPr lang="zh-CN" altLang="en-US" sz="3200" b="1" dirty="0"/>
              <a:t>章 逻辑斯蒂回归与最大熵模型</a:t>
            </a:r>
            <a:endParaRPr lang="en-US" altLang="zh-CN" sz="3200" b="1" dirty="0"/>
          </a:p>
          <a:p>
            <a:pPr>
              <a:lnSpc>
                <a:spcPct val="150000"/>
              </a:lnSpc>
            </a:pPr>
            <a:endParaRPr lang="en-US" altLang="zh-CN" sz="3200" b="1" dirty="0"/>
          </a:p>
          <a:p>
            <a:pPr>
              <a:lnSpc>
                <a:spcPct val="150000"/>
              </a:lnSpc>
            </a:pPr>
            <a:endParaRPr lang="en-US" altLang="zh-CN" sz="3200" b="1" dirty="0"/>
          </a:p>
          <a:p>
            <a:pPr>
              <a:lnSpc>
                <a:spcPct val="150000"/>
              </a:lnSpc>
            </a:pPr>
            <a:endParaRPr lang="en-US" altLang="zh-CN" sz="3200" b="1" dirty="0"/>
          </a:p>
        </p:txBody>
      </p:sp>
    </p:spTree>
    <p:extLst>
      <p:ext uri="{BB962C8B-B14F-4D97-AF65-F5344CB8AC3E}">
        <p14:creationId xmlns:p14="http://schemas.microsoft.com/office/powerpoint/2010/main" val="18410030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en-US" dirty="0"/>
              <a:t>统计学习三要素</a:t>
            </a:r>
          </a:p>
        </p:txBody>
      </p:sp>
      <p:sp>
        <p:nvSpPr>
          <p:cNvPr id="3" name="文本占位符 2"/>
          <p:cNvSpPr>
            <a:spLocks noGrp="1"/>
          </p:cNvSpPr>
          <p:nvPr>
            <p:ph idx="1"/>
          </p:nvPr>
        </p:nvSpPr>
        <p:spPr>
          <a:xfrm>
            <a:off x="260350" y="1158536"/>
            <a:ext cx="8795160" cy="5409412"/>
          </a:xfrm>
        </p:spPr>
        <p:txBody>
          <a:bodyPr>
            <a:normAutofit/>
          </a:bodyPr>
          <a:lstStyle/>
          <a:p>
            <a:pPr algn="just"/>
            <a:r>
              <a:rPr lang="en-US" altLang="zh-CN" b="1" dirty="0">
                <a:solidFill>
                  <a:srgbClr val="0000FF"/>
                </a:solidFill>
              </a:rPr>
              <a:t>1.3.2 </a:t>
            </a:r>
            <a:r>
              <a:rPr lang="zh-CN" altLang="en-US" b="1" dirty="0">
                <a:solidFill>
                  <a:srgbClr val="0000FF"/>
                </a:solidFill>
              </a:rPr>
              <a:t>策略</a:t>
            </a:r>
            <a:endParaRPr lang="en-US" altLang="zh-CN" b="1" dirty="0">
              <a:solidFill>
                <a:srgbClr val="0000FF"/>
              </a:solidFill>
            </a:endParaRPr>
          </a:p>
          <a:p>
            <a:pPr marL="0" indent="0" algn="just">
              <a:lnSpc>
                <a:spcPct val="100000"/>
              </a:lnSpc>
              <a:buNone/>
            </a:pPr>
            <a:r>
              <a:rPr lang="en-US" altLang="zh-CN" sz="2400" dirty="0"/>
              <a:t>	</a:t>
            </a:r>
            <a:r>
              <a:rPr lang="zh-CN" altLang="en-US" sz="2400" dirty="0"/>
              <a:t>有了模型的假设空间，统计学习还需要考虑的是按照什么样的准则学习或选择最优的模型。统计学习的目标在于从假设空间中</a:t>
            </a:r>
            <a:r>
              <a:rPr lang="zh-CN" altLang="en-US" sz="2400" dirty="0">
                <a:solidFill>
                  <a:srgbClr val="FF0000"/>
                </a:solidFill>
              </a:rPr>
              <a:t>选取最优模型</a:t>
            </a:r>
            <a:r>
              <a:rPr lang="zh-CN" altLang="en-US" sz="2400" dirty="0"/>
              <a:t>。</a:t>
            </a:r>
            <a:endParaRPr lang="en-US" altLang="zh-CN" sz="2400" dirty="0"/>
          </a:p>
          <a:p>
            <a:pPr marL="0" indent="0" algn="just">
              <a:buNone/>
            </a:pPr>
            <a:endParaRPr lang="en-US" altLang="zh-CN" sz="2400" dirty="0"/>
          </a:p>
          <a:p>
            <a:pPr marL="0" indent="0" algn="just">
              <a:lnSpc>
                <a:spcPct val="100000"/>
              </a:lnSpc>
              <a:buNone/>
            </a:pPr>
            <a:r>
              <a:rPr lang="en-US" altLang="zh-CN" sz="2400" dirty="0"/>
              <a:t>	</a:t>
            </a:r>
            <a:r>
              <a:rPr lang="zh-CN" altLang="en-US" sz="2400" dirty="0"/>
              <a:t>监督学习问题是在假设空间</a:t>
            </a:r>
            <a:r>
              <a:rPr lang="en-US" altLang="zh-CN" sz="2400" dirty="0"/>
              <a:t>F</a:t>
            </a:r>
            <a:r>
              <a:rPr lang="zh-CN" altLang="en-US" sz="2400" dirty="0"/>
              <a:t>中选取模型</a:t>
            </a:r>
            <a:r>
              <a:rPr lang="en-US" altLang="zh-CN" sz="2400" dirty="0"/>
              <a:t>f</a:t>
            </a:r>
            <a:r>
              <a:rPr lang="zh-CN" altLang="en-US" sz="2400" dirty="0"/>
              <a:t>作为决策函数，对于给定的输入</a:t>
            </a:r>
            <a:r>
              <a:rPr lang="en-US" altLang="zh-CN" sz="2400" dirty="0"/>
              <a:t>X</a:t>
            </a:r>
            <a:r>
              <a:rPr lang="zh-CN" altLang="en-US" sz="2400" dirty="0"/>
              <a:t>，由</a:t>
            </a:r>
            <a:r>
              <a:rPr lang="en-US" altLang="zh-CN" sz="2400" dirty="0"/>
              <a:t>f(X)</a:t>
            </a:r>
            <a:r>
              <a:rPr lang="zh-CN" altLang="en-US" sz="2400" dirty="0"/>
              <a:t>给出相应的输出</a:t>
            </a:r>
            <a:r>
              <a:rPr lang="en-US" altLang="zh-CN" sz="2400" dirty="0"/>
              <a:t>Y</a:t>
            </a:r>
            <a:r>
              <a:rPr lang="zh-CN" altLang="en-US" sz="2400" dirty="0"/>
              <a:t>，这个输出的预测值</a:t>
            </a:r>
            <a:r>
              <a:rPr lang="en-US" altLang="zh-CN" sz="2400" dirty="0"/>
              <a:t>f(X)</a:t>
            </a:r>
            <a:r>
              <a:rPr lang="zh-CN" altLang="en-US" sz="2400" dirty="0"/>
              <a:t>与真实值可能一致也可能不一致，用一个</a:t>
            </a:r>
            <a:r>
              <a:rPr lang="zh-CN" altLang="en-US" sz="2400" dirty="0">
                <a:solidFill>
                  <a:srgbClr val="FF0000"/>
                </a:solidFill>
              </a:rPr>
              <a:t>损失函数（</a:t>
            </a:r>
            <a:r>
              <a:rPr lang="en-US" altLang="zh-CN" sz="2400" dirty="0">
                <a:solidFill>
                  <a:srgbClr val="FF0000"/>
                </a:solidFill>
              </a:rPr>
              <a:t>loss function</a:t>
            </a:r>
            <a:r>
              <a:rPr lang="zh-CN" altLang="en-US" sz="2400" dirty="0">
                <a:solidFill>
                  <a:srgbClr val="FF0000"/>
                </a:solidFill>
              </a:rPr>
              <a:t>）</a:t>
            </a:r>
            <a:r>
              <a:rPr lang="zh-CN" altLang="en-US" sz="2400" dirty="0"/>
              <a:t>或者</a:t>
            </a:r>
            <a:r>
              <a:rPr lang="zh-CN" altLang="en-US" sz="2400" dirty="0">
                <a:solidFill>
                  <a:srgbClr val="FF0000"/>
                </a:solidFill>
              </a:rPr>
              <a:t>代价函数（</a:t>
            </a:r>
            <a:r>
              <a:rPr lang="en-US" altLang="zh-CN" sz="2400" dirty="0">
                <a:solidFill>
                  <a:srgbClr val="FF0000"/>
                </a:solidFill>
              </a:rPr>
              <a:t>cost function</a:t>
            </a:r>
            <a:r>
              <a:rPr lang="zh-CN" altLang="en-US" sz="2400" dirty="0">
                <a:solidFill>
                  <a:srgbClr val="FF0000"/>
                </a:solidFill>
              </a:rPr>
              <a:t>）</a:t>
            </a:r>
            <a:r>
              <a:rPr lang="zh-CN" altLang="en-US" sz="2400" dirty="0"/>
              <a:t>来度量预测错误的程度。</a:t>
            </a:r>
            <a:r>
              <a:rPr lang="en-US" altLang="zh-CN" sz="2400" dirty="0"/>
              <a:t>   </a:t>
            </a:r>
          </a:p>
          <a:p>
            <a:pPr marL="0" indent="0" algn="just">
              <a:buNone/>
            </a:pPr>
            <a:r>
              <a:rPr lang="en-US" altLang="zh-CN" sz="2400" dirty="0"/>
              <a:t>	</a:t>
            </a:r>
            <a:r>
              <a:rPr lang="zh-CN" altLang="en-US" sz="2400" dirty="0"/>
              <a:t>损失函数是</a:t>
            </a:r>
            <a:r>
              <a:rPr lang="en-US" altLang="zh-CN" sz="2400" dirty="0"/>
              <a:t>f(X)</a:t>
            </a:r>
            <a:r>
              <a:rPr lang="zh-CN" altLang="en-US" sz="2400" dirty="0"/>
              <a:t>和</a:t>
            </a:r>
            <a:r>
              <a:rPr lang="en-US" altLang="zh-CN" sz="2400" dirty="0"/>
              <a:t>Y</a:t>
            </a:r>
            <a:r>
              <a:rPr lang="zh-CN" altLang="en-US" sz="2400" dirty="0"/>
              <a:t>的非负实值函数，记作</a:t>
            </a:r>
            <a:r>
              <a:rPr lang="en-US" altLang="zh-CN" sz="2400" dirty="0">
                <a:solidFill>
                  <a:srgbClr val="FF0000"/>
                </a:solidFill>
              </a:rPr>
              <a:t>L(Y, f(X))</a:t>
            </a:r>
            <a:r>
              <a:rPr lang="zh-CN" altLang="en-US" sz="2400" dirty="0"/>
              <a:t>。</a:t>
            </a:r>
            <a:endParaRPr lang="en-US" altLang="zh-CN" sz="2400" dirty="0"/>
          </a:p>
          <a:p>
            <a:pPr marL="0" indent="0" algn="just">
              <a:buNone/>
            </a:pPr>
            <a:endParaRPr lang="en-US" altLang="zh-CN" sz="2400" dirty="0"/>
          </a:p>
          <a:p>
            <a:endParaRPr lang="en-US" altLang="zh-CN" dirty="0"/>
          </a:p>
        </p:txBody>
      </p:sp>
    </p:spTree>
    <p:extLst>
      <p:ext uri="{BB962C8B-B14F-4D97-AF65-F5344CB8AC3E}">
        <p14:creationId xmlns:p14="http://schemas.microsoft.com/office/powerpoint/2010/main" val="1451958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en-US" dirty="0"/>
              <a:t>统计学习三要素</a:t>
            </a:r>
          </a:p>
        </p:txBody>
      </p:sp>
      <p:sp>
        <p:nvSpPr>
          <p:cNvPr id="3" name="文本占位符 2"/>
          <p:cNvSpPr>
            <a:spLocks noGrp="1"/>
          </p:cNvSpPr>
          <p:nvPr>
            <p:ph idx="1"/>
          </p:nvPr>
        </p:nvSpPr>
        <p:spPr>
          <a:xfrm>
            <a:off x="260350" y="1158536"/>
            <a:ext cx="8795160" cy="5656600"/>
          </a:xfrm>
        </p:spPr>
        <p:txBody>
          <a:bodyPr>
            <a:normAutofit/>
          </a:bodyPr>
          <a:lstStyle/>
          <a:p>
            <a:pPr algn="just"/>
            <a:r>
              <a:rPr lang="en-US" altLang="zh-CN" b="1" dirty="0">
                <a:solidFill>
                  <a:srgbClr val="0000FF"/>
                </a:solidFill>
              </a:rPr>
              <a:t>1.3.2 </a:t>
            </a:r>
            <a:r>
              <a:rPr lang="zh-CN" altLang="en-US" b="1" dirty="0">
                <a:solidFill>
                  <a:srgbClr val="0000FF"/>
                </a:solidFill>
              </a:rPr>
              <a:t>策略</a:t>
            </a:r>
            <a:endParaRPr lang="en-US" altLang="zh-CN" b="1" dirty="0">
              <a:solidFill>
                <a:srgbClr val="0000FF"/>
              </a:solidFill>
            </a:endParaRPr>
          </a:p>
          <a:p>
            <a:pPr algn="just"/>
            <a:r>
              <a:rPr lang="zh-CN" altLang="en-US" sz="2400" dirty="0"/>
              <a:t>常用的损失函数：</a:t>
            </a:r>
            <a:endParaRPr lang="en-US" altLang="zh-CN" sz="2400" dirty="0"/>
          </a:p>
          <a:p>
            <a:pPr marL="0" indent="0" algn="just">
              <a:buNone/>
            </a:pPr>
            <a:r>
              <a:rPr lang="zh-CN" altLang="en-US" sz="2400" dirty="0"/>
              <a:t>（</a:t>
            </a:r>
            <a:r>
              <a:rPr lang="en-US" altLang="zh-CN" sz="2000" dirty="0"/>
              <a:t>1</a:t>
            </a:r>
            <a:r>
              <a:rPr lang="zh-CN" altLang="en-US" sz="2000" dirty="0"/>
              <a:t>）</a:t>
            </a:r>
            <a:r>
              <a:rPr lang="en-US" altLang="zh-CN" sz="2000" dirty="0"/>
              <a:t>0-1</a:t>
            </a:r>
            <a:r>
              <a:rPr lang="zh-CN" altLang="en-US" sz="2000" dirty="0"/>
              <a:t>损失函数（</a:t>
            </a:r>
            <a:r>
              <a:rPr lang="en-US" altLang="zh-CN" sz="2000" dirty="0"/>
              <a:t>0-1 lost function</a:t>
            </a:r>
            <a:r>
              <a:rPr lang="zh-CN" altLang="en-US" sz="2000" dirty="0"/>
              <a:t>）</a:t>
            </a:r>
            <a:endParaRPr lang="en-US" altLang="zh-CN" sz="2000" dirty="0"/>
          </a:p>
          <a:p>
            <a:pPr marL="0" indent="0" algn="just">
              <a:buNone/>
            </a:pPr>
            <a:endParaRPr lang="en-US" altLang="zh-CN" sz="2000" dirty="0"/>
          </a:p>
          <a:p>
            <a:pPr marL="0" indent="0" algn="just">
              <a:buNone/>
            </a:pPr>
            <a:r>
              <a:rPr lang="zh-CN" altLang="en-US" sz="2000" dirty="0"/>
              <a:t>（</a:t>
            </a:r>
            <a:r>
              <a:rPr lang="en-US" altLang="zh-CN" sz="2000" dirty="0"/>
              <a:t>2</a:t>
            </a:r>
            <a:r>
              <a:rPr lang="zh-CN" altLang="en-US" sz="2000" dirty="0"/>
              <a:t>）平方损失函数（</a:t>
            </a:r>
            <a:r>
              <a:rPr lang="en-US" altLang="zh-CN" sz="2000" dirty="0"/>
              <a:t>quadratic loss function</a:t>
            </a:r>
            <a:r>
              <a:rPr lang="zh-CN" altLang="en-US" sz="2000" dirty="0"/>
              <a:t>）</a:t>
            </a:r>
            <a:endParaRPr lang="en-US" altLang="zh-CN" sz="2000" dirty="0"/>
          </a:p>
          <a:p>
            <a:pPr marL="0" indent="0" algn="just">
              <a:buNone/>
            </a:pPr>
            <a:endParaRPr lang="en-US" altLang="zh-CN" sz="2000" dirty="0"/>
          </a:p>
          <a:p>
            <a:pPr marL="0" indent="0" algn="just">
              <a:buNone/>
            </a:pPr>
            <a:r>
              <a:rPr lang="zh-CN" altLang="en-US" sz="2000" dirty="0"/>
              <a:t>（</a:t>
            </a:r>
            <a:r>
              <a:rPr lang="en-US" altLang="zh-CN" sz="2000" dirty="0"/>
              <a:t>3</a:t>
            </a:r>
            <a:r>
              <a:rPr lang="zh-CN" altLang="en-US" sz="2000" dirty="0"/>
              <a:t>）绝对损失函数（</a:t>
            </a:r>
            <a:r>
              <a:rPr lang="en-US" altLang="zh-CN" sz="2000" dirty="0"/>
              <a:t>absolute loss function</a:t>
            </a:r>
            <a:r>
              <a:rPr lang="zh-CN" altLang="en-US" sz="2000" dirty="0"/>
              <a:t>）</a:t>
            </a:r>
            <a:endParaRPr lang="en-US" altLang="zh-CN" sz="2000" dirty="0"/>
          </a:p>
          <a:p>
            <a:pPr marL="0" indent="0" algn="just">
              <a:buNone/>
            </a:pPr>
            <a:endParaRPr lang="en-US" altLang="zh-CN" sz="2000" dirty="0"/>
          </a:p>
          <a:p>
            <a:pPr marL="0" indent="0" algn="just">
              <a:buNone/>
            </a:pPr>
            <a:r>
              <a:rPr lang="zh-CN" altLang="en-US" sz="2000" dirty="0"/>
              <a:t>（</a:t>
            </a:r>
            <a:r>
              <a:rPr lang="en-US" altLang="zh-CN" sz="2000" dirty="0"/>
              <a:t>4</a:t>
            </a:r>
            <a:r>
              <a:rPr lang="zh-CN" altLang="en-US" sz="2000" dirty="0"/>
              <a:t>）对数损失函数（</a:t>
            </a:r>
            <a:r>
              <a:rPr lang="en-US" altLang="zh-CN" sz="2000" dirty="0"/>
              <a:t>logarithmic loss function</a:t>
            </a:r>
            <a:r>
              <a:rPr lang="zh-CN" altLang="en-US" sz="2000" dirty="0"/>
              <a:t>）或对数似然损失函数（</a:t>
            </a:r>
            <a:r>
              <a:rPr lang="en-US" altLang="zh-CN" sz="2000" dirty="0"/>
              <a:t>loglikelihood loss function</a:t>
            </a:r>
            <a:r>
              <a:rPr lang="zh-CN" altLang="en-US" sz="2000" dirty="0"/>
              <a:t>）</a:t>
            </a:r>
            <a:r>
              <a:rPr lang="en-US" altLang="zh-CN" sz="2000" dirty="0"/>
              <a:t>   </a:t>
            </a:r>
          </a:p>
          <a:p>
            <a:pPr marL="0" indent="0" algn="just">
              <a:buNone/>
            </a:pPr>
            <a:endParaRPr lang="en-US" altLang="zh-CN" sz="2400" dirty="0"/>
          </a:p>
          <a:p>
            <a:endParaRPr lang="en-US" altLang="zh-CN" dirty="0"/>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C8518F4F-C8C3-4CBE-8C49-77893A7830FE}"/>
                  </a:ext>
                </a:extLst>
              </p:cNvPr>
              <p:cNvSpPr/>
              <p:nvPr/>
            </p:nvSpPr>
            <p:spPr>
              <a:xfrm>
                <a:off x="5611133" y="1923528"/>
                <a:ext cx="3224281" cy="7788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b="1" i="1" smtClean="0">
                          <a:solidFill>
                            <a:srgbClr val="FF0000"/>
                          </a:solidFill>
                          <a:latin typeface="Cambria Math" panose="02040503050406030204" pitchFamily="18" charset="0"/>
                        </a:rPr>
                        <m:t>𝑳</m:t>
                      </m:r>
                      <m:r>
                        <a:rPr lang="zh-CN" altLang="en-US" sz="2000" b="1" i="0">
                          <a:solidFill>
                            <a:srgbClr val="FF0000"/>
                          </a:solidFill>
                          <a:latin typeface="Cambria Math" panose="02040503050406030204" pitchFamily="18" charset="0"/>
                        </a:rPr>
                        <m:t>(</m:t>
                      </m:r>
                      <m:r>
                        <a:rPr lang="zh-CN" altLang="en-US" sz="2000" b="1" i="1">
                          <a:solidFill>
                            <a:srgbClr val="FF0000"/>
                          </a:solidFill>
                          <a:latin typeface="Cambria Math" panose="02040503050406030204" pitchFamily="18" charset="0"/>
                        </a:rPr>
                        <m:t>𝒀</m:t>
                      </m:r>
                      <m:r>
                        <a:rPr lang="zh-CN" altLang="en-US" sz="2000" b="1" i="0">
                          <a:solidFill>
                            <a:srgbClr val="FF0000"/>
                          </a:solidFill>
                          <a:latin typeface="Cambria Math" panose="02040503050406030204" pitchFamily="18" charset="0"/>
                        </a:rPr>
                        <m:t>,</m:t>
                      </m:r>
                      <m:r>
                        <a:rPr lang="zh-CN" altLang="en-US" sz="2000" b="1" i="1">
                          <a:solidFill>
                            <a:srgbClr val="FF0000"/>
                          </a:solidFill>
                          <a:latin typeface="Cambria Math" panose="02040503050406030204" pitchFamily="18" charset="0"/>
                        </a:rPr>
                        <m:t>𝒇</m:t>
                      </m:r>
                      <m:r>
                        <a:rPr lang="zh-CN" altLang="en-US" sz="2000" b="1" i="0">
                          <a:solidFill>
                            <a:srgbClr val="FF0000"/>
                          </a:solidFill>
                          <a:latin typeface="Cambria Math" panose="02040503050406030204" pitchFamily="18" charset="0"/>
                        </a:rPr>
                        <m:t>(</m:t>
                      </m:r>
                      <m:r>
                        <a:rPr lang="zh-CN" altLang="en-US" sz="2000" b="1" i="1">
                          <a:solidFill>
                            <a:srgbClr val="FF0000"/>
                          </a:solidFill>
                          <a:latin typeface="Cambria Math" panose="02040503050406030204" pitchFamily="18" charset="0"/>
                        </a:rPr>
                        <m:t>𝑿</m:t>
                      </m:r>
                      <m:r>
                        <a:rPr lang="zh-CN" altLang="en-US" sz="2000" b="1" i="0">
                          <a:solidFill>
                            <a:srgbClr val="FF0000"/>
                          </a:solidFill>
                          <a:latin typeface="Cambria Math" panose="02040503050406030204" pitchFamily="18" charset="0"/>
                        </a:rPr>
                        <m:t>))=</m:t>
                      </m:r>
                      <m:d>
                        <m:dPr>
                          <m:begChr m:val="{"/>
                          <m:endChr m:val=""/>
                          <m:ctrlPr>
                            <a:rPr lang="zh-CN" altLang="en-US" sz="2000" b="1" i="1">
                              <a:solidFill>
                                <a:srgbClr val="FF0000"/>
                              </a:solidFill>
                              <a:latin typeface="Cambria Math" panose="02040503050406030204" pitchFamily="18" charset="0"/>
                            </a:rPr>
                          </m:ctrlPr>
                        </m:dPr>
                        <m:e>
                          <m:m>
                            <m:mPr>
                              <m:plcHide m:val="on"/>
                              <m:mcs>
                                <m:mc>
                                  <m:mcPr>
                                    <m:count m:val="1"/>
                                    <m:mcJc m:val="center"/>
                                  </m:mcPr>
                                </m:mc>
                              </m:mcs>
                              <m:ctrlPr>
                                <a:rPr lang="zh-CN" altLang="en-US" sz="2000" b="1" i="1">
                                  <a:solidFill>
                                    <a:srgbClr val="FF0000"/>
                                  </a:solidFill>
                                  <a:latin typeface="Cambria Math" panose="02040503050406030204" pitchFamily="18" charset="0"/>
                                </a:rPr>
                              </m:ctrlPr>
                            </m:mPr>
                            <m:mr>
                              <m:e>
                                <m:d>
                                  <m:dPr>
                                    <m:begChr m:val=""/>
                                    <m:ctrlPr>
                                      <a:rPr lang="zh-CN" altLang="en-US" sz="2000" b="1" i="1">
                                        <a:solidFill>
                                          <a:srgbClr val="FF0000"/>
                                        </a:solidFill>
                                        <a:latin typeface="Cambria Math" panose="02040503050406030204" pitchFamily="18" charset="0"/>
                                      </a:rPr>
                                    </m:ctrlPr>
                                  </m:dPr>
                                  <m:e>
                                    <m:r>
                                      <a:rPr lang="zh-CN" altLang="en-US" sz="2000" b="1" i="0">
                                        <a:solidFill>
                                          <a:srgbClr val="FF0000"/>
                                        </a:solidFill>
                                        <a:latin typeface="Cambria Math" panose="02040503050406030204" pitchFamily="18" charset="0"/>
                                      </a:rPr>
                                      <m:t>𝟏</m:t>
                                    </m:r>
                                    <m:r>
                                      <a:rPr lang="zh-CN" altLang="en-US" sz="2000" b="1" i="0">
                                        <a:solidFill>
                                          <a:srgbClr val="FF0000"/>
                                        </a:solidFill>
                                        <a:latin typeface="Cambria Math" panose="02040503050406030204" pitchFamily="18" charset="0"/>
                                      </a:rPr>
                                      <m:t>,</m:t>
                                    </m:r>
                                    <m:r>
                                      <m:rPr>
                                        <m:nor/>
                                      </m:rPr>
                                      <a:rPr lang="zh-CN" altLang="en-US" sz="2000" b="1" i="1">
                                        <a:solidFill>
                                          <a:srgbClr val="FF0000"/>
                                        </a:solidFill>
                                        <a:latin typeface="Cambria Math" panose="02040503050406030204" pitchFamily="18" charset="0"/>
                                      </a:rPr>
                                      <m:t> </m:t>
                                    </m:r>
                                    <m:r>
                                      <a:rPr lang="zh-CN" altLang="en-US" sz="2000" b="1" i="1">
                                        <a:solidFill>
                                          <a:srgbClr val="FF0000"/>
                                        </a:solidFill>
                                        <a:latin typeface="Cambria Math" panose="02040503050406030204" pitchFamily="18" charset="0"/>
                                      </a:rPr>
                                      <m:t>𝒀</m:t>
                                    </m:r>
                                    <m:r>
                                      <a:rPr lang="zh-CN" altLang="en-US" sz="2000" b="1" i="0">
                                        <a:solidFill>
                                          <a:srgbClr val="FF0000"/>
                                        </a:solidFill>
                                        <a:latin typeface="Cambria Math" panose="02040503050406030204" pitchFamily="18" charset="0"/>
                                      </a:rPr>
                                      <m:t>≠</m:t>
                                    </m:r>
                                    <m:r>
                                      <a:rPr lang="zh-CN" altLang="en-US" sz="2000" b="1" i="1">
                                        <a:solidFill>
                                          <a:srgbClr val="FF0000"/>
                                        </a:solidFill>
                                        <a:latin typeface="Cambria Math" panose="02040503050406030204" pitchFamily="18" charset="0"/>
                                      </a:rPr>
                                      <m:t>𝒇</m:t>
                                    </m:r>
                                    <m:r>
                                      <a:rPr lang="zh-CN" altLang="en-US" sz="2000" b="1" i="0">
                                        <a:solidFill>
                                          <a:srgbClr val="FF0000"/>
                                        </a:solidFill>
                                        <a:latin typeface="Cambria Math" panose="02040503050406030204" pitchFamily="18" charset="0"/>
                                      </a:rPr>
                                      <m:t>(</m:t>
                                    </m:r>
                                    <m:r>
                                      <a:rPr lang="zh-CN" altLang="en-US" sz="2000" b="1" i="1">
                                        <a:solidFill>
                                          <a:srgbClr val="FF0000"/>
                                        </a:solidFill>
                                        <a:latin typeface="Cambria Math" panose="02040503050406030204" pitchFamily="18" charset="0"/>
                                      </a:rPr>
                                      <m:t>𝑿</m:t>
                                    </m:r>
                                  </m:e>
                                </m:d>
                              </m:e>
                            </m:mr>
                            <m:mr>
                              <m:e>
                                <m:d>
                                  <m:dPr>
                                    <m:begChr m:val=""/>
                                    <m:ctrlPr>
                                      <a:rPr lang="zh-CN" altLang="en-US" sz="2000" b="1" i="1">
                                        <a:solidFill>
                                          <a:srgbClr val="FF0000"/>
                                        </a:solidFill>
                                        <a:latin typeface="Cambria Math" panose="02040503050406030204" pitchFamily="18" charset="0"/>
                                      </a:rPr>
                                    </m:ctrlPr>
                                  </m:dPr>
                                  <m:e>
                                    <m:r>
                                      <a:rPr lang="zh-CN" altLang="en-US" sz="2000" b="1" i="0">
                                        <a:solidFill>
                                          <a:srgbClr val="FF0000"/>
                                        </a:solidFill>
                                        <a:latin typeface="Cambria Math" panose="02040503050406030204" pitchFamily="18" charset="0"/>
                                      </a:rPr>
                                      <m:t>𝟎</m:t>
                                    </m:r>
                                    <m:r>
                                      <a:rPr lang="zh-CN" altLang="en-US" sz="2000" b="1" i="0">
                                        <a:solidFill>
                                          <a:srgbClr val="FF0000"/>
                                        </a:solidFill>
                                        <a:latin typeface="Cambria Math" panose="02040503050406030204" pitchFamily="18" charset="0"/>
                                      </a:rPr>
                                      <m:t>,</m:t>
                                    </m:r>
                                    <m:r>
                                      <a:rPr lang="en-US" altLang="zh-CN" sz="2000" b="1" i="1" smtClean="0">
                                        <a:solidFill>
                                          <a:srgbClr val="FF0000"/>
                                        </a:solidFill>
                                        <a:latin typeface="Cambria Math" panose="02040503050406030204" pitchFamily="18" charset="0"/>
                                      </a:rPr>
                                      <m:t> </m:t>
                                    </m:r>
                                    <m:r>
                                      <a:rPr lang="zh-CN" altLang="en-US" sz="2000" b="1" i="1">
                                        <a:solidFill>
                                          <a:srgbClr val="FF0000"/>
                                        </a:solidFill>
                                        <a:latin typeface="Cambria Math" panose="02040503050406030204" pitchFamily="18" charset="0"/>
                                      </a:rPr>
                                      <m:t>𝒀</m:t>
                                    </m:r>
                                    <m:r>
                                      <a:rPr lang="zh-CN" altLang="en-US" sz="2000" b="1" i="0">
                                        <a:solidFill>
                                          <a:srgbClr val="FF0000"/>
                                        </a:solidFill>
                                        <a:latin typeface="Cambria Math" panose="02040503050406030204" pitchFamily="18" charset="0"/>
                                      </a:rPr>
                                      <m:t>=</m:t>
                                    </m:r>
                                    <m:r>
                                      <a:rPr lang="zh-CN" altLang="en-US" sz="2000" b="1" i="1">
                                        <a:solidFill>
                                          <a:srgbClr val="FF0000"/>
                                        </a:solidFill>
                                        <a:latin typeface="Cambria Math" panose="02040503050406030204" pitchFamily="18" charset="0"/>
                                      </a:rPr>
                                      <m:t>𝒇</m:t>
                                    </m:r>
                                    <m:r>
                                      <a:rPr lang="zh-CN" altLang="en-US" sz="2000" b="1" i="0">
                                        <a:solidFill>
                                          <a:srgbClr val="FF0000"/>
                                        </a:solidFill>
                                        <a:latin typeface="Cambria Math" panose="02040503050406030204" pitchFamily="18" charset="0"/>
                                      </a:rPr>
                                      <m:t>(</m:t>
                                    </m:r>
                                    <m:r>
                                      <a:rPr lang="zh-CN" altLang="en-US" sz="2000" b="1" i="1">
                                        <a:solidFill>
                                          <a:srgbClr val="FF0000"/>
                                        </a:solidFill>
                                        <a:latin typeface="Cambria Math" panose="02040503050406030204" pitchFamily="18" charset="0"/>
                                      </a:rPr>
                                      <m:t>𝑿</m:t>
                                    </m:r>
                                  </m:e>
                                </m:d>
                              </m:e>
                            </m:mr>
                          </m:m>
                        </m:e>
                      </m:d>
                    </m:oMath>
                  </m:oMathPara>
                </a14:m>
                <a:endParaRPr lang="zh-CN" altLang="en-US" sz="2000" b="1" dirty="0">
                  <a:solidFill>
                    <a:srgbClr val="FF0000"/>
                  </a:solidFill>
                </a:endParaRPr>
              </a:p>
            </p:txBody>
          </p:sp>
        </mc:Choice>
        <mc:Fallback xmlns="">
          <p:sp>
            <p:nvSpPr>
              <p:cNvPr id="4" name="矩形 3">
                <a:extLst>
                  <a:ext uri="{FF2B5EF4-FFF2-40B4-BE49-F238E27FC236}">
                    <a16:creationId xmlns:a16="http://schemas.microsoft.com/office/drawing/2014/main" id="{C8518F4F-C8C3-4CBE-8C49-77893A7830FE}"/>
                  </a:ext>
                </a:extLst>
              </p:cNvPr>
              <p:cNvSpPr>
                <a:spLocks noRot="1" noChangeAspect="1" noMove="1" noResize="1" noEditPoints="1" noAdjustHandles="1" noChangeArrowheads="1" noChangeShapeType="1" noTextEdit="1"/>
              </p:cNvSpPr>
              <p:nvPr/>
            </p:nvSpPr>
            <p:spPr>
              <a:xfrm>
                <a:off x="5611133" y="1923528"/>
                <a:ext cx="3224281" cy="778868"/>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3C5BB730-E7E0-453F-967B-CC6DA83310E4}"/>
                  </a:ext>
                </a:extLst>
              </p:cNvPr>
              <p:cNvSpPr/>
              <p:nvPr/>
            </p:nvSpPr>
            <p:spPr>
              <a:xfrm>
                <a:off x="5737899" y="2918929"/>
                <a:ext cx="3097515" cy="4070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b="1" i="1" smtClean="0">
                          <a:solidFill>
                            <a:srgbClr val="FF0000"/>
                          </a:solidFill>
                          <a:latin typeface="Cambria Math" panose="02040503050406030204" pitchFamily="18" charset="0"/>
                        </a:rPr>
                        <m:t>𝑳</m:t>
                      </m:r>
                      <m:r>
                        <a:rPr lang="zh-CN" altLang="en-US" sz="2000" b="1" i="0">
                          <a:solidFill>
                            <a:srgbClr val="FF0000"/>
                          </a:solidFill>
                          <a:latin typeface="Cambria Math" panose="02040503050406030204" pitchFamily="18" charset="0"/>
                        </a:rPr>
                        <m:t>(</m:t>
                      </m:r>
                      <m:r>
                        <a:rPr lang="zh-CN" altLang="en-US" sz="2000" b="1" i="1">
                          <a:solidFill>
                            <a:srgbClr val="FF0000"/>
                          </a:solidFill>
                          <a:latin typeface="Cambria Math" panose="02040503050406030204" pitchFamily="18" charset="0"/>
                        </a:rPr>
                        <m:t>𝒀</m:t>
                      </m:r>
                      <m:r>
                        <a:rPr lang="zh-CN" altLang="en-US" sz="2000" b="1" i="0">
                          <a:solidFill>
                            <a:srgbClr val="FF0000"/>
                          </a:solidFill>
                          <a:latin typeface="Cambria Math" panose="02040503050406030204" pitchFamily="18" charset="0"/>
                        </a:rPr>
                        <m:t>,</m:t>
                      </m:r>
                      <m:r>
                        <a:rPr lang="zh-CN" altLang="en-US" sz="2000" b="1" i="1">
                          <a:solidFill>
                            <a:srgbClr val="FF0000"/>
                          </a:solidFill>
                          <a:latin typeface="Cambria Math" panose="02040503050406030204" pitchFamily="18" charset="0"/>
                        </a:rPr>
                        <m:t>𝒇</m:t>
                      </m:r>
                      <m:r>
                        <a:rPr lang="zh-CN" altLang="en-US" sz="2000" b="1" i="0">
                          <a:solidFill>
                            <a:srgbClr val="FF0000"/>
                          </a:solidFill>
                          <a:latin typeface="Cambria Math" panose="02040503050406030204" pitchFamily="18" charset="0"/>
                        </a:rPr>
                        <m:t>(</m:t>
                      </m:r>
                      <m:r>
                        <a:rPr lang="zh-CN" altLang="en-US" sz="2000" b="1" i="1">
                          <a:solidFill>
                            <a:srgbClr val="FF0000"/>
                          </a:solidFill>
                          <a:latin typeface="Cambria Math" panose="02040503050406030204" pitchFamily="18" charset="0"/>
                        </a:rPr>
                        <m:t>𝑿</m:t>
                      </m:r>
                      <m:r>
                        <a:rPr lang="zh-CN" altLang="en-US" sz="2000" b="1" i="0">
                          <a:solidFill>
                            <a:srgbClr val="FF0000"/>
                          </a:solidFill>
                          <a:latin typeface="Cambria Math" panose="02040503050406030204" pitchFamily="18" charset="0"/>
                        </a:rPr>
                        <m:t>))=</m:t>
                      </m:r>
                      <m:sSup>
                        <m:sSupPr>
                          <m:ctrlPr>
                            <a:rPr lang="zh-CN" altLang="en-US" sz="2000" b="1" i="1">
                              <a:solidFill>
                                <a:srgbClr val="FF0000"/>
                              </a:solidFill>
                              <a:latin typeface="Cambria Math" panose="02040503050406030204" pitchFamily="18" charset="0"/>
                            </a:rPr>
                          </m:ctrlPr>
                        </m:sSupPr>
                        <m:e>
                          <m:d>
                            <m:dPr>
                              <m:ctrlPr>
                                <a:rPr lang="zh-CN" altLang="en-US" sz="2000" b="1" i="1">
                                  <a:solidFill>
                                    <a:srgbClr val="FF0000"/>
                                  </a:solidFill>
                                  <a:latin typeface="Cambria Math" panose="02040503050406030204" pitchFamily="18" charset="0"/>
                                </a:rPr>
                              </m:ctrlPr>
                            </m:dPr>
                            <m:e>
                              <m:r>
                                <a:rPr lang="zh-CN" altLang="en-US" sz="2000" b="1" i="1">
                                  <a:solidFill>
                                    <a:srgbClr val="FF0000"/>
                                  </a:solidFill>
                                  <a:latin typeface="Cambria Math" panose="02040503050406030204" pitchFamily="18" charset="0"/>
                                </a:rPr>
                                <m:t>𝒀</m:t>
                              </m:r>
                              <m:r>
                                <a:rPr lang="zh-CN" altLang="en-US" sz="2000" b="1" i="0">
                                  <a:solidFill>
                                    <a:srgbClr val="FF0000"/>
                                  </a:solidFill>
                                  <a:latin typeface="Cambria Math" panose="02040503050406030204" pitchFamily="18" charset="0"/>
                                </a:rPr>
                                <m:t>−</m:t>
                              </m:r>
                              <m:r>
                                <a:rPr lang="zh-CN" altLang="en-US" sz="2000" b="1" i="1">
                                  <a:solidFill>
                                    <a:srgbClr val="FF0000"/>
                                  </a:solidFill>
                                  <a:latin typeface="Cambria Math" panose="02040503050406030204" pitchFamily="18" charset="0"/>
                                </a:rPr>
                                <m:t>𝒇</m:t>
                              </m:r>
                              <m:r>
                                <a:rPr lang="zh-CN" altLang="en-US" sz="2000" b="1" i="0">
                                  <a:solidFill>
                                    <a:srgbClr val="FF0000"/>
                                  </a:solidFill>
                                  <a:latin typeface="Cambria Math" panose="02040503050406030204" pitchFamily="18" charset="0"/>
                                </a:rPr>
                                <m:t>(</m:t>
                              </m:r>
                              <m:r>
                                <a:rPr lang="zh-CN" altLang="en-US" sz="2000" b="1" i="1">
                                  <a:solidFill>
                                    <a:srgbClr val="FF0000"/>
                                  </a:solidFill>
                                  <a:latin typeface="Cambria Math" panose="02040503050406030204" pitchFamily="18" charset="0"/>
                                </a:rPr>
                                <m:t>𝑿</m:t>
                              </m:r>
                              <m:r>
                                <a:rPr lang="zh-CN" altLang="en-US" sz="2000" b="1" i="0">
                                  <a:solidFill>
                                    <a:srgbClr val="FF0000"/>
                                  </a:solidFill>
                                  <a:latin typeface="Cambria Math" panose="02040503050406030204" pitchFamily="18" charset="0"/>
                                </a:rPr>
                                <m:t>)</m:t>
                              </m:r>
                            </m:e>
                          </m:d>
                        </m:e>
                        <m:sup>
                          <m:r>
                            <a:rPr lang="zh-CN" altLang="en-US" sz="2000" b="1" i="0">
                              <a:solidFill>
                                <a:srgbClr val="FF0000"/>
                              </a:solidFill>
                              <a:latin typeface="Cambria Math" panose="02040503050406030204" pitchFamily="18" charset="0"/>
                            </a:rPr>
                            <m:t>𝟐</m:t>
                          </m:r>
                        </m:sup>
                      </m:sSup>
                    </m:oMath>
                  </m:oMathPara>
                </a14:m>
                <a:endParaRPr lang="zh-CN" altLang="en-US" sz="2000" b="1" dirty="0">
                  <a:solidFill>
                    <a:srgbClr val="FF0000"/>
                  </a:solidFill>
                </a:endParaRPr>
              </a:p>
            </p:txBody>
          </p:sp>
        </mc:Choice>
        <mc:Fallback xmlns="">
          <p:sp>
            <p:nvSpPr>
              <p:cNvPr id="5" name="矩形 4">
                <a:extLst>
                  <a:ext uri="{FF2B5EF4-FFF2-40B4-BE49-F238E27FC236}">
                    <a16:creationId xmlns:a16="http://schemas.microsoft.com/office/drawing/2014/main" id="{3C5BB730-E7E0-453F-967B-CC6DA83310E4}"/>
                  </a:ext>
                </a:extLst>
              </p:cNvPr>
              <p:cNvSpPr>
                <a:spLocks noRot="1" noChangeAspect="1" noMove="1" noResize="1" noEditPoints="1" noAdjustHandles="1" noChangeArrowheads="1" noChangeShapeType="1" noTextEdit="1"/>
              </p:cNvSpPr>
              <p:nvPr/>
            </p:nvSpPr>
            <p:spPr>
              <a:xfrm>
                <a:off x="5737899" y="2918929"/>
                <a:ext cx="3097515" cy="407099"/>
              </a:xfrm>
              <a:prstGeom prst="rect">
                <a:avLst/>
              </a:prstGeom>
              <a:blipFill>
                <a:blip r:embed="rId3"/>
                <a:stretch>
                  <a:fillRect b="-164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F9D69352-CD87-4B87-8357-9E1AB9EFAB15}"/>
                  </a:ext>
                </a:extLst>
              </p:cNvPr>
              <p:cNvSpPr/>
              <p:nvPr/>
            </p:nvSpPr>
            <p:spPr>
              <a:xfrm>
                <a:off x="5910126" y="3786273"/>
                <a:ext cx="292528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b="1" i="1" smtClean="0">
                          <a:solidFill>
                            <a:srgbClr val="FF0000"/>
                          </a:solidFill>
                          <a:latin typeface="Cambria Math" panose="02040503050406030204" pitchFamily="18" charset="0"/>
                        </a:rPr>
                        <m:t>𝑳</m:t>
                      </m:r>
                      <m:r>
                        <a:rPr lang="zh-CN" altLang="en-US" sz="2000" b="1" i="0">
                          <a:solidFill>
                            <a:srgbClr val="FF0000"/>
                          </a:solidFill>
                          <a:latin typeface="Cambria Math" panose="02040503050406030204" pitchFamily="18" charset="0"/>
                        </a:rPr>
                        <m:t>(</m:t>
                      </m:r>
                      <m:r>
                        <a:rPr lang="zh-CN" altLang="en-US" sz="2000" b="1" i="1">
                          <a:solidFill>
                            <a:srgbClr val="FF0000"/>
                          </a:solidFill>
                          <a:latin typeface="Cambria Math" panose="02040503050406030204" pitchFamily="18" charset="0"/>
                        </a:rPr>
                        <m:t>𝒀</m:t>
                      </m:r>
                      <m:r>
                        <a:rPr lang="zh-CN" altLang="en-US" sz="2000" b="1" i="0">
                          <a:solidFill>
                            <a:srgbClr val="FF0000"/>
                          </a:solidFill>
                          <a:latin typeface="Cambria Math" panose="02040503050406030204" pitchFamily="18" charset="0"/>
                        </a:rPr>
                        <m:t>,</m:t>
                      </m:r>
                      <m:r>
                        <a:rPr lang="zh-CN" altLang="en-US" sz="2000" b="1" i="1">
                          <a:solidFill>
                            <a:srgbClr val="FF0000"/>
                          </a:solidFill>
                          <a:latin typeface="Cambria Math" panose="02040503050406030204" pitchFamily="18" charset="0"/>
                        </a:rPr>
                        <m:t>𝒇</m:t>
                      </m:r>
                      <m:r>
                        <a:rPr lang="zh-CN" altLang="en-US" sz="2000" b="1" i="0">
                          <a:solidFill>
                            <a:srgbClr val="FF0000"/>
                          </a:solidFill>
                          <a:latin typeface="Cambria Math" panose="02040503050406030204" pitchFamily="18" charset="0"/>
                        </a:rPr>
                        <m:t>(</m:t>
                      </m:r>
                      <m:r>
                        <a:rPr lang="zh-CN" altLang="en-US" sz="2000" b="1" i="1">
                          <a:solidFill>
                            <a:srgbClr val="FF0000"/>
                          </a:solidFill>
                          <a:latin typeface="Cambria Math" panose="02040503050406030204" pitchFamily="18" charset="0"/>
                        </a:rPr>
                        <m:t>𝑿</m:t>
                      </m:r>
                      <m:r>
                        <a:rPr lang="zh-CN" altLang="en-US" sz="2000" b="1" i="0">
                          <a:solidFill>
                            <a:srgbClr val="FF0000"/>
                          </a:solidFill>
                          <a:latin typeface="Cambria Math" panose="02040503050406030204" pitchFamily="18" charset="0"/>
                        </a:rPr>
                        <m:t>))=|</m:t>
                      </m:r>
                      <m:r>
                        <a:rPr lang="zh-CN" altLang="en-US" sz="2000" b="1" i="1">
                          <a:solidFill>
                            <a:srgbClr val="FF0000"/>
                          </a:solidFill>
                          <a:latin typeface="Cambria Math" panose="02040503050406030204" pitchFamily="18" charset="0"/>
                        </a:rPr>
                        <m:t>𝒀</m:t>
                      </m:r>
                      <m:r>
                        <a:rPr lang="zh-CN" altLang="en-US" sz="2000" b="1" i="0">
                          <a:solidFill>
                            <a:srgbClr val="FF0000"/>
                          </a:solidFill>
                          <a:latin typeface="Cambria Math" panose="02040503050406030204" pitchFamily="18" charset="0"/>
                        </a:rPr>
                        <m:t>−</m:t>
                      </m:r>
                      <m:r>
                        <a:rPr lang="zh-CN" altLang="en-US" sz="2000" b="1" i="1">
                          <a:solidFill>
                            <a:srgbClr val="FF0000"/>
                          </a:solidFill>
                          <a:latin typeface="Cambria Math" panose="02040503050406030204" pitchFamily="18" charset="0"/>
                        </a:rPr>
                        <m:t>𝒇</m:t>
                      </m:r>
                      <m:r>
                        <a:rPr lang="zh-CN" altLang="en-US" sz="2000" b="1" i="0">
                          <a:solidFill>
                            <a:srgbClr val="FF0000"/>
                          </a:solidFill>
                          <a:latin typeface="Cambria Math" panose="02040503050406030204" pitchFamily="18" charset="0"/>
                        </a:rPr>
                        <m:t>(</m:t>
                      </m:r>
                      <m:r>
                        <a:rPr lang="zh-CN" altLang="en-US" sz="2000" b="1" i="1">
                          <a:solidFill>
                            <a:srgbClr val="FF0000"/>
                          </a:solidFill>
                          <a:latin typeface="Cambria Math" panose="02040503050406030204" pitchFamily="18" charset="0"/>
                        </a:rPr>
                        <m:t>𝑿</m:t>
                      </m:r>
                      <m:r>
                        <a:rPr lang="zh-CN" altLang="en-US" sz="2000" b="1" i="0">
                          <a:solidFill>
                            <a:srgbClr val="FF0000"/>
                          </a:solidFill>
                          <a:latin typeface="Cambria Math" panose="02040503050406030204" pitchFamily="18" charset="0"/>
                        </a:rPr>
                        <m:t>)|</m:t>
                      </m:r>
                    </m:oMath>
                  </m:oMathPara>
                </a14:m>
                <a:endParaRPr lang="zh-CN" altLang="en-US" sz="2000" b="1" dirty="0">
                  <a:solidFill>
                    <a:srgbClr val="FF0000"/>
                  </a:solidFill>
                </a:endParaRPr>
              </a:p>
            </p:txBody>
          </p:sp>
        </mc:Choice>
        <mc:Fallback xmlns="">
          <p:sp>
            <p:nvSpPr>
              <p:cNvPr id="6" name="矩形 5">
                <a:extLst>
                  <a:ext uri="{FF2B5EF4-FFF2-40B4-BE49-F238E27FC236}">
                    <a16:creationId xmlns:a16="http://schemas.microsoft.com/office/drawing/2014/main" id="{F9D69352-CD87-4B87-8357-9E1AB9EFAB15}"/>
                  </a:ext>
                </a:extLst>
              </p:cNvPr>
              <p:cNvSpPr>
                <a:spLocks noRot="1" noChangeAspect="1" noMove="1" noResize="1" noEditPoints="1" noAdjustHandles="1" noChangeArrowheads="1" noChangeShapeType="1" noTextEdit="1"/>
              </p:cNvSpPr>
              <p:nvPr/>
            </p:nvSpPr>
            <p:spPr>
              <a:xfrm>
                <a:off x="5910126" y="3786273"/>
                <a:ext cx="2925288" cy="400110"/>
              </a:xfrm>
              <a:prstGeom prst="rect">
                <a:avLst/>
              </a:prstGeom>
              <a:blipFill>
                <a:blip r:embed="rId4"/>
                <a:stretch>
                  <a:fillRect b="-181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38066C27-9E1E-4372-8CEF-D364F30F554F}"/>
                  </a:ext>
                </a:extLst>
              </p:cNvPr>
              <p:cNvSpPr/>
              <p:nvPr/>
            </p:nvSpPr>
            <p:spPr>
              <a:xfrm>
                <a:off x="5425570" y="5171305"/>
                <a:ext cx="340984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sz="2000" b="1" i="1" smtClean="0">
                              <a:solidFill>
                                <a:srgbClr val="FF0000"/>
                              </a:solidFill>
                              <a:latin typeface="Cambria Math" panose="02040503050406030204" pitchFamily="18" charset="0"/>
                            </a:rPr>
                          </m:ctrlPr>
                        </m:dPr>
                        <m:e>
                          <m:r>
                            <a:rPr lang="zh-CN" altLang="en-US" sz="2000" b="1" i="1">
                              <a:solidFill>
                                <a:srgbClr val="FF0000"/>
                              </a:solidFill>
                              <a:latin typeface="Cambria Math" panose="02040503050406030204" pitchFamily="18" charset="0"/>
                            </a:rPr>
                            <m:t>𝑳</m:t>
                          </m:r>
                          <m:r>
                            <a:rPr lang="zh-CN" altLang="en-US" sz="2000" b="1" i="0">
                              <a:solidFill>
                                <a:srgbClr val="FF0000"/>
                              </a:solidFill>
                              <a:latin typeface="Cambria Math" panose="02040503050406030204" pitchFamily="18" charset="0"/>
                            </a:rPr>
                            <m:t>(</m:t>
                          </m:r>
                          <m:r>
                            <a:rPr lang="zh-CN" altLang="en-US" sz="2000" b="1" i="1">
                              <a:solidFill>
                                <a:srgbClr val="FF0000"/>
                              </a:solidFill>
                              <a:latin typeface="Cambria Math" panose="02040503050406030204" pitchFamily="18" charset="0"/>
                            </a:rPr>
                            <m:t>𝒀</m:t>
                          </m:r>
                          <m:r>
                            <a:rPr lang="zh-CN" altLang="en-US" sz="2000" b="1" i="0">
                              <a:solidFill>
                                <a:srgbClr val="FF0000"/>
                              </a:solidFill>
                              <a:latin typeface="Cambria Math" panose="02040503050406030204" pitchFamily="18" charset="0"/>
                            </a:rPr>
                            <m:t>,</m:t>
                          </m:r>
                          <m:r>
                            <a:rPr lang="zh-CN" altLang="en-US" sz="2000" b="1" i="1">
                              <a:solidFill>
                                <a:srgbClr val="FF0000"/>
                              </a:solidFill>
                              <a:latin typeface="Cambria Math" panose="02040503050406030204" pitchFamily="18" charset="0"/>
                            </a:rPr>
                            <m:t>𝑷</m:t>
                          </m:r>
                          <m:r>
                            <a:rPr lang="zh-CN" altLang="en-US" sz="2000" b="1" i="0">
                              <a:solidFill>
                                <a:srgbClr val="FF0000"/>
                              </a:solidFill>
                              <a:latin typeface="Cambria Math" panose="02040503050406030204" pitchFamily="18" charset="0"/>
                            </a:rPr>
                            <m:t>(</m:t>
                          </m:r>
                          <m:r>
                            <a:rPr lang="zh-CN" altLang="en-US" sz="2000" b="1" i="1">
                              <a:solidFill>
                                <a:srgbClr val="FF0000"/>
                              </a:solidFill>
                              <a:latin typeface="Cambria Math" panose="02040503050406030204" pitchFamily="18" charset="0"/>
                            </a:rPr>
                            <m:t>𝒀</m:t>
                          </m:r>
                          <m:r>
                            <a:rPr lang="zh-CN" altLang="en-US" sz="2000" b="1" i="0">
                              <a:solidFill>
                                <a:srgbClr val="FF0000"/>
                              </a:solidFill>
                              <a:latin typeface="Cambria Math" panose="02040503050406030204" pitchFamily="18" charset="0"/>
                            </a:rPr>
                            <m:t>|</m:t>
                          </m:r>
                          <m:r>
                            <a:rPr lang="zh-CN" altLang="en-US" sz="2000" b="1" i="1">
                              <a:solidFill>
                                <a:srgbClr val="FF0000"/>
                              </a:solidFill>
                              <a:latin typeface="Cambria Math" panose="02040503050406030204" pitchFamily="18" charset="0"/>
                            </a:rPr>
                            <m:t>𝑿</m:t>
                          </m:r>
                          <m:r>
                            <a:rPr lang="zh-CN" altLang="en-US" sz="2000" b="1" i="0">
                              <a:solidFill>
                                <a:srgbClr val="FF0000"/>
                              </a:solidFill>
                              <a:latin typeface="Cambria Math" panose="02040503050406030204" pitchFamily="18" charset="0"/>
                            </a:rPr>
                            <m:t>))=−</m:t>
                          </m:r>
                          <m:r>
                            <a:rPr lang="zh-CN" altLang="en-US" sz="2000" b="1" i="0">
                              <a:solidFill>
                                <a:srgbClr val="FF0000"/>
                              </a:solidFill>
                              <a:latin typeface="Cambria Math" panose="02040503050406030204" pitchFamily="18" charset="0"/>
                            </a:rPr>
                            <m:t>𝐥𝐨𝐠</m:t>
                          </m:r>
                          <m:r>
                            <a:rPr lang="zh-CN" altLang="en-US" sz="2000" b="1" i="1">
                              <a:solidFill>
                                <a:srgbClr val="FF0000"/>
                              </a:solidFill>
                              <a:latin typeface="Cambria Math" panose="02040503050406030204" pitchFamily="18" charset="0"/>
                            </a:rPr>
                            <m:t>𝑷</m:t>
                          </m:r>
                          <m:r>
                            <a:rPr lang="zh-CN" altLang="en-US" sz="2000" b="1" i="0">
                              <a:solidFill>
                                <a:srgbClr val="FF0000"/>
                              </a:solidFill>
                              <a:latin typeface="Cambria Math" panose="02040503050406030204" pitchFamily="18" charset="0"/>
                            </a:rPr>
                            <m:t>(</m:t>
                          </m:r>
                          <m:r>
                            <a:rPr lang="zh-CN" altLang="en-US" sz="2000" b="1" i="1">
                              <a:solidFill>
                                <a:srgbClr val="FF0000"/>
                              </a:solidFill>
                              <a:latin typeface="Cambria Math" panose="02040503050406030204" pitchFamily="18" charset="0"/>
                            </a:rPr>
                            <m:t>𝒀</m:t>
                          </m:r>
                          <m:r>
                            <a:rPr lang="zh-CN" altLang="en-US" sz="2000" b="1" i="0">
                              <a:solidFill>
                                <a:srgbClr val="FF0000"/>
                              </a:solidFill>
                              <a:latin typeface="Cambria Math" panose="02040503050406030204" pitchFamily="18" charset="0"/>
                            </a:rPr>
                            <m:t>|</m:t>
                          </m:r>
                          <m:r>
                            <a:rPr lang="zh-CN" altLang="en-US" sz="2000" b="1" i="1">
                              <a:solidFill>
                                <a:srgbClr val="FF0000"/>
                              </a:solidFill>
                              <a:latin typeface="Cambria Math" panose="02040503050406030204" pitchFamily="18" charset="0"/>
                            </a:rPr>
                            <m:t>𝑿</m:t>
                          </m:r>
                        </m:e>
                      </m:d>
                    </m:oMath>
                  </m:oMathPara>
                </a14:m>
                <a:endParaRPr lang="zh-CN" altLang="en-US" sz="2000" b="1" dirty="0">
                  <a:solidFill>
                    <a:srgbClr val="FF0000"/>
                  </a:solidFill>
                </a:endParaRPr>
              </a:p>
            </p:txBody>
          </p:sp>
        </mc:Choice>
        <mc:Fallback xmlns="">
          <p:sp>
            <p:nvSpPr>
              <p:cNvPr id="7" name="矩形 6">
                <a:extLst>
                  <a:ext uri="{FF2B5EF4-FFF2-40B4-BE49-F238E27FC236}">
                    <a16:creationId xmlns:a16="http://schemas.microsoft.com/office/drawing/2014/main" id="{38066C27-9E1E-4372-8CEF-D364F30F554F}"/>
                  </a:ext>
                </a:extLst>
              </p:cNvPr>
              <p:cNvSpPr>
                <a:spLocks noRot="1" noChangeAspect="1" noMove="1" noResize="1" noEditPoints="1" noAdjustHandles="1" noChangeArrowheads="1" noChangeShapeType="1" noTextEdit="1"/>
              </p:cNvSpPr>
              <p:nvPr/>
            </p:nvSpPr>
            <p:spPr>
              <a:xfrm>
                <a:off x="5425570" y="5171305"/>
                <a:ext cx="3409844" cy="400110"/>
              </a:xfrm>
              <a:prstGeom prst="rect">
                <a:avLst/>
              </a:prstGeom>
              <a:blipFill>
                <a:blip r:embed="rId5"/>
                <a:stretch>
                  <a:fillRect t="-122727" r="-16816" b="-1924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893122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en-US" dirty="0"/>
              <a:t>统计学习三要素</a:t>
            </a:r>
          </a:p>
        </p:txBody>
      </p:sp>
      <p:sp>
        <p:nvSpPr>
          <p:cNvPr id="3" name="文本占位符 2"/>
          <p:cNvSpPr>
            <a:spLocks noGrp="1"/>
          </p:cNvSpPr>
          <p:nvPr>
            <p:ph idx="1"/>
          </p:nvPr>
        </p:nvSpPr>
        <p:spPr>
          <a:xfrm>
            <a:off x="260350" y="1158536"/>
            <a:ext cx="8795160" cy="5409412"/>
          </a:xfrm>
        </p:spPr>
        <p:txBody>
          <a:bodyPr>
            <a:normAutofit/>
          </a:bodyPr>
          <a:lstStyle/>
          <a:p>
            <a:pPr algn="just"/>
            <a:r>
              <a:rPr lang="en-US" altLang="zh-CN" b="1" dirty="0">
                <a:solidFill>
                  <a:srgbClr val="0000FF"/>
                </a:solidFill>
              </a:rPr>
              <a:t>1.3.2 </a:t>
            </a:r>
            <a:r>
              <a:rPr lang="zh-CN" altLang="en-US" b="1" dirty="0">
                <a:solidFill>
                  <a:srgbClr val="0000FF"/>
                </a:solidFill>
              </a:rPr>
              <a:t>策略</a:t>
            </a:r>
            <a:endParaRPr lang="en-US" altLang="zh-CN" b="1" dirty="0">
              <a:solidFill>
                <a:srgbClr val="0000FF"/>
              </a:solidFill>
            </a:endParaRPr>
          </a:p>
          <a:p>
            <a:pPr algn="just"/>
            <a:r>
              <a:rPr lang="zh-CN" altLang="en-US" sz="2400" dirty="0"/>
              <a:t>经验风险最小化</a:t>
            </a:r>
            <a:endParaRPr lang="en-US" altLang="zh-CN" sz="2400" dirty="0"/>
          </a:p>
          <a:p>
            <a:pPr algn="just"/>
            <a:endParaRPr lang="en-US" altLang="zh-CN" sz="2400" dirty="0"/>
          </a:p>
          <a:p>
            <a:pPr marL="0" indent="0" algn="just">
              <a:buNone/>
            </a:pPr>
            <a:r>
              <a:rPr lang="zh-CN" altLang="en-US" sz="2400" dirty="0"/>
              <a:t>当</a:t>
            </a:r>
            <a:r>
              <a:rPr lang="zh-CN" altLang="en-US" sz="2400" dirty="0">
                <a:solidFill>
                  <a:srgbClr val="FF0000"/>
                </a:solidFill>
              </a:rPr>
              <a:t>样本容量足够大</a:t>
            </a:r>
            <a:r>
              <a:rPr lang="zh-CN" altLang="en-US" sz="2400" dirty="0"/>
              <a:t>时，经验风险最小化能保证有很好的学习效果，但当样本容量很小时，其效果比较差，会产生过拟合现象。</a:t>
            </a:r>
            <a:endParaRPr lang="en-US" altLang="zh-CN" sz="2400" dirty="0"/>
          </a:p>
          <a:p>
            <a:pPr algn="just"/>
            <a:endParaRPr lang="en-US" altLang="zh-CN" sz="2400" dirty="0"/>
          </a:p>
          <a:p>
            <a:pPr algn="just"/>
            <a:r>
              <a:rPr lang="zh-CN" altLang="en-US" sz="2400" dirty="0"/>
              <a:t>结构风险最小化</a:t>
            </a:r>
            <a:endParaRPr lang="en-US" altLang="zh-CN" sz="2400" dirty="0"/>
          </a:p>
          <a:p>
            <a:pPr algn="just"/>
            <a:endParaRPr lang="en-US" altLang="zh-CN" sz="2400" dirty="0"/>
          </a:p>
          <a:p>
            <a:pPr marL="0" indent="0" algn="just">
              <a:buNone/>
            </a:pPr>
            <a:r>
              <a:rPr lang="zh-CN" altLang="en-US" sz="2400" dirty="0">
                <a:solidFill>
                  <a:srgbClr val="FF0000"/>
                </a:solidFill>
              </a:rPr>
              <a:t>结构风险最小化是为了防止过拟合而提出来的策略。</a:t>
            </a:r>
            <a:r>
              <a:rPr lang="zh-CN" altLang="en-US" sz="2400" dirty="0"/>
              <a:t>结构风险最小化等价于正则化（</a:t>
            </a:r>
            <a:r>
              <a:rPr lang="en-US" altLang="zh-CN" sz="2400" dirty="0"/>
              <a:t>regularization</a:t>
            </a:r>
            <a:r>
              <a:rPr lang="zh-CN" altLang="en-US" sz="2400" dirty="0"/>
              <a:t>）。结构风险在经验风险上加上表示模型复杂度的正则化项或惩罚项。</a:t>
            </a:r>
            <a:r>
              <a:rPr lang="zh-CN" altLang="en-US" sz="2400" dirty="0">
                <a:solidFill>
                  <a:srgbClr val="FF0000"/>
                </a:solidFill>
              </a:rPr>
              <a:t>结构风险小的模型对训练数据以及未知的测试数据都有很好的预测</a:t>
            </a:r>
            <a:r>
              <a:rPr lang="en-US" altLang="zh-CN" sz="2400" dirty="0">
                <a:solidFill>
                  <a:srgbClr val="FF0000"/>
                </a:solidFill>
              </a:rPr>
              <a:t>.</a:t>
            </a:r>
          </a:p>
        </p:txBody>
      </p:sp>
      <p:pic>
        <p:nvPicPr>
          <p:cNvPr id="5" name="图片 4">
            <a:extLst>
              <a:ext uri="{FF2B5EF4-FFF2-40B4-BE49-F238E27FC236}">
                <a16:creationId xmlns:a16="http://schemas.microsoft.com/office/drawing/2014/main" id="{21FB9EF6-35FF-40DE-B4E9-2B567DEDAE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041" y="1443806"/>
            <a:ext cx="2877933" cy="886536"/>
          </a:xfrm>
          <a:prstGeom prst="rect">
            <a:avLst/>
          </a:prstGeom>
        </p:spPr>
      </p:pic>
      <p:pic>
        <p:nvPicPr>
          <p:cNvPr id="8" name="图片 7">
            <a:extLst>
              <a:ext uri="{FF2B5EF4-FFF2-40B4-BE49-F238E27FC236}">
                <a16:creationId xmlns:a16="http://schemas.microsoft.com/office/drawing/2014/main" id="{6504343C-0AD1-42F4-AF64-62AC294DD2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7103" y="3621808"/>
            <a:ext cx="4795684" cy="905851"/>
          </a:xfrm>
          <a:prstGeom prst="rect">
            <a:avLst/>
          </a:prstGeom>
        </p:spPr>
      </p:pic>
    </p:spTree>
    <p:extLst>
      <p:ext uri="{BB962C8B-B14F-4D97-AF65-F5344CB8AC3E}">
        <p14:creationId xmlns:p14="http://schemas.microsoft.com/office/powerpoint/2010/main" val="2554076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en-US" dirty="0"/>
              <a:t>统计学习三要素</a:t>
            </a:r>
          </a:p>
        </p:txBody>
      </p:sp>
      <p:sp>
        <p:nvSpPr>
          <p:cNvPr id="3" name="文本占位符 2"/>
          <p:cNvSpPr>
            <a:spLocks noGrp="1"/>
          </p:cNvSpPr>
          <p:nvPr>
            <p:ph idx="1"/>
          </p:nvPr>
        </p:nvSpPr>
        <p:spPr>
          <a:xfrm>
            <a:off x="260350" y="1158536"/>
            <a:ext cx="8795160" cy="5409412"/>
          </a:xfrm>
        </p:spPr>
        <p:txBody>
          <a:bodyPr>
            <a:normAutofit/>
          </a:bodyPr>
          <a:lstStyle/>
          <a:p>
            <a:pPr algn="just"/>
            <a:r>
              <a:rPr lang="en-US" altLang="zh-CN" b="1" dirty="0">
                <a:solidFill>
                  <a:srgbClr val="0000FF"/>
                </a:solidFill>
              </a:rPr>
              <a:t>1.3.3 </a:t>
            </a:r>
            <a:r>
              <a:rPr lang="zh-CN" altLang="en-US" b="1" dirty="0">
                <a:solidFill>
                  <a:srgbClr val="0000FF"/>
                </a:solidFill>
              </a:rPr>
              <a:t>算法</a:t>
            </a:r>
            <a:endParaRPr lang="en-US" altLang="zh-CN" b="1" dirty="0">
              <a:solidFill>
                <a:srgbClr val="0000FF"/>
              </a:solidFill>
            </a:endParaRPr>
          </a:p>
          <a:p>
            <a:pPr algn="just"/>
            <a:r>
              <a:rPr lang="zh-CN" altLang="en-US" sz="2400" dirty="0"/>
              <a:t>算法是指学习模型的具体计算方法。</a:t>
            </a:r>
            <a:endParaRPr lang="en-US" altLang="zh-CN" sz="2400" dirty="0"/>
          </a:p>
          <a:p>
            <a:pPr algn="just"/>
            <a:endParaRPr lang="en-US" altLang="zh-CN" sz="2400" dirty="0"/>
          </a:p>
          <a:p>
            <a:pPr algn="just">
              <a:lnSpc>
                <a:spcPct val="100000"/>
              </a:lnSpc>
            </a:pPr>
            <a:r>
              <a:rPr lang="zh-CN" altLang="en-US" sz="2400" dirty="0"/>
              <a:t>统计学习基于训练数据集，根据学习策略，从假设空间中选择最优模型，最后需要考虑用什么样的计算方法求解最优模型。</a:t>
            </a:r>
            <a:endParaRPr lang="en-US" altLang="zh-CN" sz="2400" dirty="0"/>
          </a:p>
          <a:p>
            <a:pPr algn="just"/>
            <a:endParaRPr lang="en-US" altLang="zh-CN" sz="2400" dirty="0"/>
          </a:p>
          <a:p>
            <a:pPr algn="just">
              <a:lnSpc>
                <a:spcPct val="100000"/>
              </a:lnSpc>
            </a:pPr>
            <a:r>
              <a:rPr lang="zh-CN" altLang="en-US" sz="2400" dirty="0"/>
              <a:t>统计学习问题归结为最优问题，统计学习的算法成为求解最优化问题的算法。</a:t>
            </a:r>
            <a:r>
              <a:rPr lang="zh-CN" altLang="en-US" sz="2400" dirty="0">
                <a:solidFill>
                  <a:srgbClr val="FF0000"/>
                </a:solidFill>
              </a:rPr>
              <a:t>如果最优化问题有显式的解析解，这个最优化问题就比较简单。</a:t>
            </a:r>
            <a:r>
              <a:rPr lang="zh-CN" altLang="en-US" sz="2400" dirty="0">
                <a:solidFill>
                  <a:srgbClr val="0000FF"/>
                </a:solidFill>
              </a:rPr>
              <a:t>但通常解析解不存在，这就需要用数值计算的方法求解。</a:t>
            </a:r>
            <a:r>
              <a:rPr lang="en-US" altLang="zh-CN" sz="2400" dirty="0">
                <a:solidFill>
                  <a:srgbClr val="0000FF"/>
                </a:solidFill>
              </a:rPr>
              <a:t>   </a:t>
            </a:r>
          </a:p>
          <a:p>
            <a:pPr marL="0" indent="0" algn="just">
              <a:buNone/>
            </a:pPr>
            <a:endParaRPr lang="en-US" altLang="zh-CN" sz="2400" dirty="0"/>
          </a:p>
          <a:p>
            <a:endParaRPr lang="en-US" altLang="zh-CN" dirty="0"/>
          </a:p>
        </p:txBody>
      </p:sp>
    </p:spTree>
    <p:extLst>
      <p:ext uri="{BB962C8B-B14F-4D97-AF65-F5344CB8AC3E}">
        <p14:creationId xmlns:p14="http://schemas.microsoft.com/office/powerpoint/2010/main" val="3653682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lnSpc>
                <a:spcPct val="150000"/>
              </a:lnSpc>
            </a:pPr>
            <a:r>
              <a:rPr lang="zh-CN" altLang="en-US" sz="3200" dirty="0"/>
              <a:t>第</a:t>
            </a:r>
            <a:r>
              <a:rPr lang="en-US" altLang="zh-CN" sz="3200" dirty="0"/>
              <a:t>1</a:t>
            </a:r>
            <a:r>
              <a:rPr lang="zh-CN" altLang="en-US" sz="3200" dirty="0"/>
              <a:t>章</a:t>
            </a:r>
            <a:r>
              <a:rPr lang="en-US" altLang="zh-CN" sz="3200" dirty="0"/>
              <a:t> </a:t>
            </a:r>
            <a:r>
              <a:rPr lang="zh-CN" altLang="en-US" sz="3200" dirty="0"/>
              <a:t>统计学习方法概论</a:t>
            </a:r>
            <a:endParaRPr lang="en-US" altLang="zh-CN" sz="3200" dirty="0"/>
          </a:p>
        </p:txBody>
      </p:sp>
      <p:sp>
        <p:nvSpPr>
          <p:cNvPr id="3" name="内容占位符 2"/>
          <p:cNvSpPr>
            <a:spLocks noGrp="1"/>
          </p:cNvSpPr>
          <p:nvPr>
            <p:ph idx="1"/>
          </p:nvPr>
        </p:nvSpPr>
        <p:spPr>
          <a:xfrm>
            <a:off x="260350" y="953729"/>
            <a:ext cx="8616950" cy="5742039"/>
          </a:xfrm>
        </p:spPr>
        <p:txBody>
          <a:bodyPr>
            <a:normAutofit fontScale="92500" lnSpcReduction="20000"/>
          </a:bodyPr>
          <a:lstStyle/>
          <a:p>
            <a:pPr>
              <a:lnSpc>
                <a:spcPct val="150000"/>
              </a:lnSpc>
            </a:pPr>
            <a:r>
              <a:rPr lang="en-US" altLang="zh-CN" sz="2400" b="1" dirty="0"/>
              <a:t>1.1 </a:t>
            </a:r>
            <a:r>
              <a:rPr lang="zh-CN" altLang="en-US" sz="2400" b="1" dirty="0"/>
              <a:t>统计学习</a:t>
            </a:r>
          </a:p>
          <a:p>
            <a:pPr>
              <a:lnSpc>
                <a:spcPct val="150000"/>
              </a:lnSpc>
            </a:pPr>
            <a:r>
              <a:rPr lang="en-US" altLang="zh-CN" sz="2400" b="1" dirty="0"/>
              <a:t>1.2 </a:t>
            </a:r>
            <a:r>
              <a:rPr lang="zh-CN" altLang="en-US" sz="2400" b="1" dirty="0"/>
              <a:t>监督学习</a:t>
            </a:r>
          </a:p>
          <a:p>
            <a:pPr>
              <a:lnSpc>
                <a:spcPct val="150000"/>
              </a:lnSpc>
            </a:pPr>
            <a:r>
              <a:rPr lang="en-US" altLang="zh-CN" sz="2400" b="1" dirty="0"/>
              <a:t>1.3 </a:t>
            </a:r>
            <a:r>
              <a:rPr lang="zh-CN" altLang="en-US" sz="2400" b="1" dirty="0"/>
              <a:t>统计学习三要素</a:t>
            </a:r>
          </a:p>
          <a:p>
            <a:pPr>
              <a:lnSpc>
                <a:spcPct val="150000"/>
              </a:lnSpc>
            </a:pPr>
            <a:r>
              <a:rPr lang="en-US" altLang="zh-CN" sz="2400" b="1" dirty="0">
                <a:solidFill>
                  <a:srgbClr val="FF0000"/>
                </a:solidFill>
              </a:rPr>
              <a:t>1.4 </a:t>
            </a:r>
            <a:r>
              <a:rPr lang="zh-CN" altLang="en-US" sz="2400" b="1" dirty="0">
                <a:solidFill>
                  <a:srgbClr val="FF0000"/>
                </a:solidFill>
              </a:rPr>
              <a:t>模型评估与模型选择</a:t>
            </a:r>
          </a:p>
          <a:p>
            <a:pPr>
              <a:lnSpc>
                <a:spcPct val="150000"/>
              </a:lnSpc>
            </a:pPr>
            <a:r>
              <a:rPr lang="en-US" altLang="zh-CN" sz="2400" b="1" dirty="0"/>
              <a:t>1.5 </a:t>
            </a:r>
            <a:r>
              <a:rPr lang="zh-CN" altLang="en-US" sz="2400" b="1" dirty="0"/>
              <a:t>正则化与交叉验证</a:t>
            </a:r>
            <a:endParaRPr lang="en-US" altLang="zh-CN" sz="2400" b="1" dirty="0"/>
          </a:p>
          <a:p>
            <a:pPr>
              <a:lnSpc>
                <a:spcPct val="150000"/>
              </a:lnSpc>
            </a:pPr>
            <a:r>
              <a:rPr lang="en-US" altLang="zh-CN" sz="2400" b="1" dirty="0"/>
              <a:t>1.6 </a:t>
            </a:r>
            <a:r>
              <a:rPr lang="zh-CN" altLang="en-US" sz="2400" b="1" dirty="0"/>
              <a:t>泛化能力</a:t>
            </a:r>
          </a:p>
          <a:p>
            <a:pPr>
              <a:lnSpc>
                <a:spcPct val="150000"/>
              </a:lnSpc>
            </a:pPr>
            <a:r>
              <a:rPr lang="en-US" altLang="zh-CN" sz="2400" b="1" dirty="0"/>
              <a:t>1.7 </a:t>
            </a:r>
            <a:r>
              <a:rPr lang="zh-CN" altLang="en-US" sz="2400" b="1" dirty="0"/>
              <a:t>生成模型与判别模型</a:t>
            </a:r>
          </a:p>
          <a:p>
            <a:pPr>
              <a:lnSpc>
                <a:spcPct val="150000"/>
              </a:lnSpc>
            </a:pPr>
            <a:r>
              <a:rPr lang="en-US" altLang="zh-CN" sz="2400" b="1" dirty="0"/>
              <a:t>1.8 </a:t>
            </a:r>
            <a:r>
              <a:rPr lang="zh-CN" altLang="en-US" sz="2400" b="1" dirty="0"/>
              <a:t>分类问题</a:t>
            </a:r>
          </a:p>
          <a:p>
            <a:pPr>
              <a:lnSpc>
                <a:spcPct val="150000"/>
              </a:lnSpc>
            </a:pPr>
            <a:r>
              <a:rPr lang="en-US" altLang="zh-CN" sz="2400" b="1" dirty="0"/>
              <a:t>1.9 </a:t>
            </a:r>
            <a:r>
              <a:rPr lang="zh-CN" altLang="en-US" sz="2400" b="1" dirty="0"/>
              <a:t>标注问题</a:t>
            </a:r>
          </a:p>
          <a:p>
            <a:pPr>
              <a:lnSpc>
                <a:spcPct val="150000"/>
              </a:lnSpc>
            </a:pPr>
            <a:r>
              <a:rPr lang="en-US" altLang="zh-CN" sz="2400" b="1" dirty="0"/>
              <a:t>1.10</a:t>
            </a:r>
            <a:r>
              <a:rPr lang="zh-CN" altLang="en-US" sz="2400" b="1" dirty="0"/>
              <a:t>回归问题</a:t>
            </a:r>
            <a:endParaRPr lang="zh-CN" altLang="en-US" sz="2400" dirty="0"/>
          </a:p>
          <a:p>
            <a:pPr>
              <a:lnSpc>
                <a:spcPct val="150000"/>
              </a:lnSpc>
            </a:pPr>
            <a:endParaRPr lang="zh-CN" altLang="en-US" sz="2400" b="1" dirty="0"/>
          </a:p>
        </p:txBody>
      </p:sp>
    </p:spTree>
    <p:extLst>
      <p:ext uri="{BB962C8B-B14F-4D97-AF65-F5344CB8AC3E}">
        <p14:creationId xmlns:p14="http://schemas.microsoft.com/office/powerpoint/2010/main" val="32923204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1.4 </a:t>
            </a:r>
            <a:r>
              <a:rPr lang="zh-CN" altLang="en-US" dirty="0"/>
              <a:t>模型评估与模型选择</a:t>
            </a:r>
          </a:p>
        </p:txBody>
      </p:sp>
      <p:sp>
        <p:nvSpPr>
          <p:cNvPr id="3" name="文本占位符 2"/>
          <p:cNvSpPr>
            <a:spLocks noGrp="1"/>
          </p:cNvSpPr>
          <p:nvPr>
            <p:ph idx="1"/>
          </p:nvPr>
        </p:nvSpPr>
        <p:spPr>
          <a:xfrm>
            <a:off x="260350" y="1158536"/>
            <a:ext cx="8795160" cy="5409412"/>
          </a:xfrm>
        </p:spPr>
        <p:txBody>
          <a:bodyPr>
            <a:normAutofit/>
          </a:bodyPr>
          <a:lstStyle/>
          <a:p>
            <a:pPr algn="just"/>
            <a:r>
              <a:rPr lang="en-US" altLang="zh-CN" b="1" dirty="0">
                <a:solidFill>
                  <a:srgbClr val="0000FF"/>
                </a:solidFill>
              </a:rPr>
              <a:t>1.4.1 </a:t>
            </a:r>
            <a:r>
              <a:rPr lang="zh-CN" altLang="en-US" b="1" dirty="0">
                <a:solidFill>
                  <a:srgbClr val="0000FF"/>
                </a:solidFill>
              </a:rPr>
              <a:t>训练误差与测试误差</a:t>
            </a:r>
            <a:endParaRPr lang="en-US" altLang="zh-CN" b="1" dirty="0">
              <a:solidFill>
                <a:srgbClr val="0000FF"/>
              </a:solidFill>
            </a:endParaRPr>
          </a:p>
          <a:p>
            <a:pPr algn="just">
              <a:lnSpc>
                <a:spcPct val="100000"/>
              </a:lnSpc>
            </a:pPr>
            <a:r>
              <a:rPr lang="zh-CN" altLang="en-US" sz="2400" dirty="0"/>
              <a:t>统计学习的目的是使学到的模型不仅对</a:t>
            </a:r>
            <a:r>
              <a:rPr lang="zh-CN" altLang="en-US" sz="2400" dirty="0">
                <a:solidFill>
                  <a:srgbClr val="FF0000"/>
                </a:solidFill>
              </a:rPr>
              <a:t>已知数据</a:t>
            </a:r>
            <a:r>
              <a:rPr lang="zh-CN" altLang="en-US" sz="2400" dirty="0"/>
              <a:t>而且对</a:t>
            </a:r>
            <a:r>
              <a:rPr lang="zh-CN" altLang="en-US" sz="2400" dirty="0">
                <a:solidFill>
                  <a:srgbClr val="FF0000"/>
                </a:solidFill>
              </a:rPr>
              <a:t>未知数据</a:t>
            </a:r>
            <a:r>
              <a:rPr lang="zh-CN" altLang="en-US" sz="2400" dirty="0"/>
              <a:t>都能有</a:t>
            </a:r>
            <a:r>
              <a:rPr lang="zh-CN" altLang="en-US" sz="2400" dirty="0">
                <a:solidFill>
                  <a:srgbClr val="FF0000"/>
                </a:solidFill>
              </a:rPr>
              <a:t>很好的预测能力</a:t>
            </a:r>
            <a:r>
              <a:rPr lang="en-US" altLang="zh-CN" sz="2400" dirty="0"/>
              <a:t>.</a:t>
            </a:r>
          </a:p>
          <a:p>
            <a:pPr algn="just"/>
            <a:endParaRPr lang="en-US" altLang="zh-CN" sz="1000" dirty="0"/>
          </a:p>
          <a:p>
            <a:pPr algn="just">
              <a:lnSpc>
                <a:spcPct val="100000"/>
              </a:lnSpc>
            </a:pPr>
            <a:r>
              <a:rPr lang="zh-CN" altLang="en-US" sz="2400" dirty="0"/>
              <a:t>当损失函数给定时，基于损失函数的模型的</a:t>
            </a:r>
            <a:r>
              <a:rPr lang="zh-CN" altLang="en-US" sz="2400" dirty="0">
                <a:solidFill>
                  <a:srgbClr val="FF0000"/>
                </a:solidFill>
              </a:rPr>
              <a:t>训练误差</a:t>
            </a:r>
            <a:r>
              <a:rPr lang="zh-CN" altLang="en-US" sz="2400" dirty="0"/>
              <a:t>（</a:t>
            </a:r>
            <a:r>
              <a:rPr lang="en-US" altLang="zh-CN" sz="2400" dirty="0"/>
              <a:t>training error</a:t>
            </a:r>
            <a:r>
              <a:rPr lang="zh-CN" altLang="en-US" sz="2400" dirty="0"/>
              <a:t>）和模型的</a:t>
            </a:r>
            <a:r>
              <a:rPr lang="zh-CN" altLang="en-US" sz="2400" dirty="0">
                <a:solidFill>
                  <a:srgbClr val="FF0000"/>
                </a:solidFill>
              </a:rPr>
              <a:t>测试误差</a:t>
            </a:r>
            <a:r>
              <a:rPr lang="zh-CN" altLang="en-US" sz="2400" dirty="0"/>
              <a:t>（</a:t>
            </a:r>
            <a:r>
              <a:rPr lang="en-US" altLang="zh-CN" sz="2400" dirty="0"/>
              <a:t>test error</a:t>
            </a:r>
            <a:r>
              <a:rPr lang="zh-CN" altLang="en-US" sz="2400" dirty="0"/>
              <a:t>）就自然成为学习方法评估的标准。</a:t>
            </a:r>
            <a:endParaRPr lang="en-US" altLang="zh-CN" sz="2400" dirty="0"/>
          </a:p>
          <a:p>
            <a:pPr algn="just"/>
            <a:endParaRPr lang="en-US" altLang="zh-CN" sz="1000" dirty="0"/>
          </a:p>
          <a:p>
            <a:pPr algn="just">
              <a:lnSpc>
                <a:spcPct val="100000"/>
              </a:lnSpc>
            </a:pPr>
            <a:r>
              <a:rPr lang="zh-CN" altLang="en-US" sz="2400" dirty="0">
                <a:solidFill>
                  <a:srgbClr val="FF0000"/>
                </a:solidFill>
              </a:rPr>
              <a:t>注意</a:t>
            </a:r>
            <a:r>
              <a:rPr lang="zh-CN" altLang="en-US" sz="2400" dirty="0"/>
              <a:t>：统计学习方法具体采用的损失函数未必是评估时使用的损失函数。让两者一致是比较理想的</a:t>
            </a:r>
            <a:r>
              <a:rPr lang="en-US" altLang="zh-CN" sz="2400" dirty="0"/>
              <a:t>.  </a:t>
            </a:r>
          </a:p>
          <a:p>
            <a:pPr algn="just">
              <a:lnSpc>
                <a:spcPct val="100000"/>
              </a:lnSpc>
            </a:pPr>
            <a:endParaRPr lang="en-US" altLang="zh-CN" sz="1000" dirty="0"/>
          </a:p>
          <a:p>
            <a:pPr algn="just">
              <a:lnSpc>
                <a:spcPct val="100000"/>
              </a:lnSpc>
            </a:pPr>
            <a:r>
              <a:rPr lang="zh-CN" altLang="en-US" sz="2400" dirty="0"/>
              <a:t>通常将学习方法对未知数据的预测能力称为</a:t>
            </a:r>
            <a:r>
              <a:rPr lang="zh-CN" altLang="en-US" sz="2400" dirty="0">
                <a:solidFill>
                  <a:srgbClr val="FF0000"/>
                </a:solidFill>
              </a:rPr>
              <a:t>泛化能力</a:t>
            </a:r>
            <a:r>
              <a:rPr lang="zh-CN" altLang="en-US" sz="2400" dirty="0"/>
              <a:t>（</a:t>
            </a:r>
            <a:r>
              <a:rPr lang="en-US" altLang="zh-CN" sz="2400" dirty="0"/>
              <a:t>generalization ability</a:t>
            </a:r>
            <a:r>
              <a:rPr lang="zh-CN" altLang="en-US" sz="2400" dirty="0"/>
              <a:t>）</a:t>
            </a:r>
            <a:r>
              <a:rPr lang="en-US" altLang="zh-CN" sz="2400" dirty="0"/>
              <a:t>.</a:t>
            </a:r>
          </a:p>
          <a:p>
            <a:pPr marL="0" indent="0" algn="just">
              <a:buNone/>
            </a:pPr>
            <a:endParaRPr lang="en-US" altLang="zh-CN" sz="2400" dirty="0"/>
          </a:p>
          <a:p>
            <a:endParaRPr lang="en-US" altLang="zh-CN" dirty="0"/>
          </a:p>
        </p:txBody>
      </p:sp>
    </p:spTree>
    <p:extLst>
      <p:ext uri="{BB962C8B-B14F-4D97-AF65-F5344CB8AC3E}">
        <p14:creationId xmlns:p14="http://schemas.microsoft.com/office/powerpoint/2010/main" val="2689928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模型评估与模型选择</a:t>
            </a:r>
          </a:p>
        </p:txBody>
      </p:sp>
      <p:sp>
        <p:nvSpPr>
          <p:cNvPr id="3" name="文本占位符 2"/>
          <p:cNvSpPr>
            <a:spLocks noGrp="1"/>
          </p:cNvSpPr>
          <p:nvPr>
            <p:ph idx="1"/>
          </p:nvPr>
        </p:nvSpPr>
        <p:spPr>
          <a:xfrm>
            <a:off x="260350" y="1158536"/>
            <a:ext cx="8795160" cy="5409412"/>
          </a:xfrm>
        </p:spPr>
        <p:txBody>
          <a:bodyPr>
            <a:normAutofit/>
          </a:bodyPr>
          <a:lstStyle/>
          <a:p>
            <a:pPr algn="just"/>
            <a:r>
              <a:rPr lang="en-US" altLang="zh-CN" b="1" dirty="0">
                <a:solidFill>
                  <a:srgbClr val="0000FF"/>
                </a:solidFill>
              </a:rPr>
              <a:t>1.4.1 </a:t>
            </a:r>
            <a:r>
              <a:rPr lang="zh-CN" altLang="en-US" b="1" dirty="0">
                <a:solidFill>
                  <a:srgbClr val="0000FF"/>
                </a:solidFill>
              </a:rPr>
              <a:t>训练误差与测试误差</a:t>
            </a:r>
            <a:endParaRPr lang="en-US" altLang="zh-CN" b="1" dirty="0">
              <a:solidFill>
                <a:srgbClr val="0000FF"/>
              </a:solidFill>
            </a:endParaRPr>
          </a:p>
          <a:p>
            <a:pPr marL="0" indent="0" algn="just">
              <a:lnSpc>
                <a:spcPct val="100000"/>
              </a:lnSpc>
              <a:buNone/>
            </a:pPr>
            <a:r>
              <a:rPr lang="zh-CN" altLang="en-US" sz="2400" dirty="0"/>
              <a:t>假设学习到的模型是              ，</a:t>
            </a:r>
            <a:r>
              <a:rPr lang="zh-CN" altLang="en-US" sz="2400" dirty="0">
                <a:solidFill>
                  <a:srgbClr val="FF0000"/>
                </a:solidFill>
              </a:rPr>
              <a:t>训练误差</a:t>
            </a:r>
            <a:r>
              <a:rPr lang="zh-CN" altLang="en-US" sz="2400" dirty="0"/>
              <a:t>是模型             关于训练数据集的平均损失：</a:t>
            </a:r>
            <a:endParaRPr lang="en-US" altLang="zh-CN" sz="2400" dirty="0"/>
          </a:p>
          <a:p>
            <a:pPr marL="0" indent="0" algn="just">
              <a:buNone/>
            </a:pPr>
            <a:r>
              <a:rPr lang="en-US" altLang="zh-CN" sz="2400" dirty="0"/>
              <a:t>      </a:t>
            </a:r>
          </a:p>
          <a:p>
            <a:pPr marL="0" indent="0" algn="just">
              <a:buNone/>
            </a:pPr>
            <a:endParaRPr lang="en-US" altLang="zh-CN" sz="2400" dirty="0"/>
          </a:p>
          <a:p>
            <a:pPr marL="0" indent="0" algn="just">
              <a:lnSpc>
                <a:spcPct val="150000"/>
              </a:lnSpc>
              <a:buNone/>
            </a:pPr>
            <a:r>
              <a:rPr lang="en-US" altLang="zh-CN" sz="2400" dirty="0"/>
              <a:t>   </a:t>
            </a:r>
          </a:p>
          <a:p>
            <a:pPr marL="0" indent="0" algn="just">
              <a:buNone/>
            </a:pPr>
            <a:endParaRPr lang="en-US" altLang="zh-CN" sz="2400" dirty="0"/>
          </a:p>
          <a:p>
            <a:endParaRPr lang="en-US" altLang="zh-CN" dirty="0"/>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751947CF-D1FF-42DC-BD38-63AC12ED21A5}"/>
                  </a:ext>
                </a:extLst>
              </p:cNvPr>
              <p:cNvSpPr/>
              <p:nvPr/>
            </p:nvSpPr>
            <p:spPr>
              <a:xfrm>
                <a:off x="3086676" y="1681755"/>
                <a:ext cx="1310423" cy="4421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sz="2000" b="1" i="1">
                              <a:latin typeface="Cambria Math" panose="02040503050406030204" pitchFamily="18" charset="0"/>
                            </a:rPr>
                          </m:ctrlPr>
                        </m:dPr>
                        <m:e>
                          <m:r>
                            <a:rPr lang="zh-CN" altLang="en-US" sz="2000" b="1" i="1">
                              <a:latin typeface="Cambria Math" panose="02040503050406030204" pitchFamily="18" charset="0"/>
                            </a:rPr>
                            <m:t>𝒀</m:t>
                          </m:r>
                          <m:r>
                            <a:rPr lang="zh-CN" altLang="en-US" sz="2000" b="1" i="0">
                              <a:latin typeface="Cambria Math" panose="02040503050406030204" pitchFamily="18" charset="0"/>
                            </a:rPr>
                            <m:t>=</m:t>
                          </m:r>
                          <m:acc>
                            <m:accPr>
                              <m:chr m:val="̂"/>
                              <m:ctrlPr>
                                <a:rPr lang="zh-CN" altLang="en-US" sz="2000" b="1" i="1">
                                  <a:latin typeface="Cambria Math" panose="02040503050406030204" pitchFamily="18" charset="0"/>
                                </a:rPr>
                              </m:ctrlPr>
                            </m:accPr>
                            <m:e>
                              <m:r>
                                <a:rPr lang="zh-CN" altLang="en-US" sz="2000" b="1" i="1">
                                  <a:latin typeface="Cambria Math" panose="02040503050406030204" pitchFamily="18" charset="0"/>
                                </a:rPr>
                                <m:t>𝒇</m:t>
                              </m:r>
                            </m:e>
                          </m:acc>
                          <m:r>
                            <a:rPr lang="zh-CN" altLang="en-US" sz="2000" b="1" i="0">
                              <a:latin typeface="Cambria Math" panose="02040503050406030204" pitchFamily="18" charset="0"/>
                            </a:rPr>
                            <m:t>(</m:t>
                          </m:r>
                          <m:r>
                            <a:rPr lang="zh-CN" altLang="en-US" sz="2000" b="1" i="1">
                              <a:latin typeface="Cambria Math" panose="02040503050406030204" pitchFamily="18" charset="0"/>
                            </a:rPr>
                            <m:t>𝑿</m:t>
                          </m:r>
                        </m:e>
                      </m:d>
                    </m:oMath>
                  </m:oMathPara>
                </a14:m>
                <a:endParaRPr lang="zh-CN" altLang="en-US" sz="2000" b="1" dirty="0"/>
              </a:p>
            </p:txBody>
          </p:sp>
        </mc:Choice>
        <mc:Fallback xmlns="">
          <p:sp>
            <p:nvSpPr>
              <p:cNvPr id="4" name="矩形 3">
                <a:extLst>
                  <a:ext uri="{FF2B5EF4-FFF2-40B4-BE49-F238E27FC236}">
                    <a16:creationId xmlns:a16="http://schemas.microsoft.com/office/drawing/2014/main" id="{751947CF-D1FF-42DC-BD38-63AC12ED21A5}"/>
                  </a:ext>
                </a:extLst>
              </p:cNvPr>
              <p:cNvSpPr>
                <a:spLocks noRot="1" noChangeAspect="1" noMove="1" noResize="1" noEditPoints="1" noAdjustHandles="1" noChangeArrowheads="1" noChangeShapeType="1" noTextEdit="1"/>
              </p:cNvSpPr>
              <p:nvPr/>
            </p:nvSpPr>
            <p:spPr>
              <a:xfrm>
                <a:off x="3086676" y="1681755"/>
                <a:ext cx="1310423" cy="442109"/>
              </a:xfrm>
              <a:prstGeom prst="rect">
                <a:avLst/>
              </a:prstGeom>
              <a:blipFill>
                <a:blip r:embed="rId2"/>
                <a:stretch>
                  <a:fillRect t="-155556" r="-53953" b="-2319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0E92257E-82C1-4450-ACAE-575CE7944A94}"/>
                  </a:ext>
                </a:extLst>
              </p:cNvPr>
              <p:cNvSpPr/>
              <p:nvPr/>
            </p:nvSpPr>
            <p:spPr>
              <a:xfrm>
                <a:off x="6734442" y="1679563"/>
                <a:ext cx="1310423" cy="4421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sz="2000" b="1" i="1">
                              <a:latin typeface="Cambria Math" panose="02040503050406030204" pitchFamily="18" charset="0"/>
                            </a:rPr>
                          </m:ctrlPr>
                        </m:dPr>
                        <m:e>
                          <m:r>
                            <a:rPr lang="zh-CN" altLang="en-US" sz="2000" b="1" i="1">
                              <a:latin typeface="Cambria Math" panose="02040503050406030204" pitchFamily="18" charset="0"/>
                            </a:rPr>
                            <m:t>𝒀</m:t>
                          </m:r>
                          <m:r>
                            <a:rPr lang="zh-CN" altLang="en-US" sz="2000" b="1" i="0">
                              <a:latin typeface="Cambria Math" panose="02040503050406030204" pitchFamily="18" charset="0"/>
                            </a:rPr>
                            <m:t>=</m:t>
                          </m:r>
                          <m:acc>
                            <m:accPr>
                              <m:chr m:val="̂"/>
                              <m:ctrlPr>
                                <a:rPr lang="zh-CN" altLang="en-US" sz="2000" b="1" i="1">
                                  <a:latin typeface="Cambria Math" panose="02040503050406030204" pitchFamily="18" charset="0"/>
                                </a:rPr>
                              </m:ctrlPr>
                            </m:accPr>
                            <m:e>
                              <m:r>
                                <a:rPr lang="zh-CN" altLang="en-US" sz="2000" b="1" i="1">
                                  <a:latin typeface="Cambria Math" panose="02040503050406030204" pitchFamily="18" charset="0"/>
                                </a:rPr>
                                <m:t>𝒇</m:t>
                              </m:r>
                            </m:e>
                          </m:acc>
                          <m:r>
                            <a:rPr lang="zh-CN" altLang="en-US" sz="2000" b="1" i="0">
                              <a:latin typeface="Cambria Math" panose="02040503050406030204" pitchFamily="18" charset="0"/>
                            </a:rPr>
                            <m:t>(</m:t>
                          </m:r>
                          <m:r>
                            <a:rPr lang="zh-CN" altLang="en-US" sz="2000" b="1" i="1">
                              <a:latin typeface="Cambria Math" panose="02040503050406030204" pitchFamily="18" charset="0"/>
                            </a:rPr>
                            <m:t>𝑿</m:t>
                          </m:r>
                        </m:e>
                      </m:d>
                    </m:oMath>
                  </m:oMathPara>
                </a14:m>
                <a:endParaRPr lang="zh-CN" altLang="en-US" sz="2000" b="1" dirty="0"/>
              </a:p>
            </p:txBody>
          </p:sp>
        </mc:Choice>
        <mc:Fallback xmlns="">
          <p:sp>
            <p:nvSpPr>
              <p:cNvPr id="5" name="矩形 4">
                <a:extLst>
                  <a:ext uri="{FF2B5EF4-FFF2-40B4-BE49-F238E27FC236}">
                    <a16:creationId xmlns:a16="http://schemas.microsoft.com/office/drawing/2014/main" id="{0E92257E-82C1-4450-ACAE-575CE7944A94}"/>
                  </a:ext>
                </a:extLst>
              </p:cNvPr>
              <p:cNvSpPr>
                <a:spLocks noRot="1" noChangeAspect="1" noMove="1" noResize="1" noEditPoints="1" noAdjustHandles="1" noChangeArrowheads="1" noChangeShapeType="1" noTextEdit="1"/>
              </p:cNvSpPr>
              <p:nvPr/>
            </p:nvSpPr>
            <p:spPr>
              <a:xfrm>
                <a:off x="6734442" y="1679563"/>
                <a:ext cx="1310423" cy="442109"/>
              </a:xfrm>
              <a:prstGeom prst="rect">
                <a:avLst/>
              </a:prstGeom>
              <a:blipFill>
                <a:blip r:embed="rId3"/>
                <a:stretch>
                  <a:fillRect t="-155556" r="-53488" b="-2319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201B9FB3-874C-4F7C-BAD6-CCDA63D9F60F}"/>
                  </a:ext>
                </a:extLst>
              </p:cNvPr>
              <p:cNvSpPr/>
              <p:nvPr/>
            </p:nvSpPr>
            <p:spPr>
              <a:xfrm>
                <a:off x="2869629" y="2479939"/>
                <a:ext cx="3400546" cy="9638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000" b="1" i="1" smtClean="0">
                              <a:solidFill>
                                <a:srgbClr val="FF0000"/>
                              </a:solidFill>
                              <a:latin typeface="Cambria Math" panose="02040503050406030204" pitchFamily="18" charset="0"/>
                            </a:rPr>
                          </m:ctrlPr>
                        </m:sSubPr>
                        <m:e>
                          <m:r>
                            <a:rPr lang="zh-CN" altLang="en-US" sz="2000" b="1" i="1">
                              <a:solidFill>
                                <a:srgbClr val="FF0000"/>
                              </a:solidFill>
                              <a:latin typeface="Cambria Math" panose="02040503050406030204" pitchFamily="18" charset="0"/>
                            </a:rPr>
                            <m:t>𝑹</m:t>
                          </m:r>
                        </m:e>
                        <m:sub>
                          <m:r>
                            <a:rPr lang="zh-CN" altLang="en-US" sz="2000" b="1" i="1">
                              <a:solidFill>
                                <a:srgbClr val="FF0000"/>
                              </a:solidFill>
                              <a:latin typeface="Cambria Math" panose="02040503050406030204" pitchFamily="18" charset="0"/>
                            </a:rPr>
                            <m:t>𝒆𝒎𝒑</m:t>
                          </m:r>
                        </m:sub>
                      </m:sSub>
                      <m:r>
                        <a:rPr lang="zh-CN" altLang="en-US" sz="2000" b="1" i="0">
                          <a:solidFill>
                            <a:srgbClr val="FF0000"/>
                          </a:solidFill>
                          <a:latin typeface="Cambria Math" panose="02040503050406030204" pitchFamily="18" charset="0"/>
                        </a:rPr>
                        <m:t>(</m:t>
                      </m:r>
                      <m:r>
                        <a:rPr lang="zh-CN" altLang="en-US" sz="2000" b="1" i="1">
                          <a:solidFill>
                            <a:srgbClr val="FF0000"/>
                          </a:solidFill>
                          <a:latin typeface="Cambria Math" panose="02040503050406030204" pitchFamily="18" charset="0"/>
                        </a:rPr>
                        <m:t>𝒇</m:t>
                      </m:r>
                      <m:r>
                        <a:rPr lang="zh-CN" altLang="en-US" sz="2000" b="1" i="0">
                          <a:solidFill>
                            <a:srgbClr val="FF0000"/>
                          </a:solidFill>
                          <a:latin typeface="Cambria Math" panose="02040503050406030204" pitchFamily="18" charset="0"/>
                        </a:rPr>
                        <m:t>)=</m:t>
                      </m:r>
                      <m:f>
                        <m:fPr>
                          <m:ctrlPr>
                            <a:rPr lang="zh-CN" altLang="en-US" sz="2000" b="1" i="1">
                              <a:solidFill>
                                <a:srgbClr val="FF0000"/>
                              </a:solidFill>
                              <a:latin typeface="Cambria Math" panose="02040503050406030204" pitchFamily="18" charset="0"/>
                            </a:rPr>
                          </m:ctrlPr>
                        </m:fPr>
                        <m:num>
                          <m:r>
                            <a:rPr lang="zh-CN" altLang="en-US" sz="2000" b="1" i="0">
                              <a:solidFill>
                                <a:srgbClr val="FF0000"/>
                              </a:solidFill>
                              <a:latin typeface="Cambria Math" panose="02040503050406030204" pitchFamily="18" charset="0"/>
                            </a:rPr>
                            <m:t>𝟏</m:t>
                          </m:r>
                        </m:num>
                        <m:den>
                          <m:r>
                            <a:rPr lang="zh-CN" altLang="en-US" sz="2000" b="1" i="1">
                              <a:solidFill>
                                <a:srgbClr val="FF0000"/>
                              </a:solidFill>
                              <a:latin typeface="Cambria Math" panose="02040503050406030204" pitchFamily="18" charset="0"/>
                            </a:rPr>
                            <m:t>𝑵</m:t>
                          </m:r>
                        </m:den>
                      </m:f>
                      <m:nary>
                        <m:naryPr>
                          <m:chr m:val="∑"/>
                          <m:limLoc m:val="undOvr"/>
                          <m:grow m:val="on"/>
                          <m:ctrlPr>
                            <a:rPr lang="zh-CN" altLang="en-US" sz="2000" b="1" i="1">
                              <a:solidFill>
                                <a:srgbClr val="FF0000"/>
                              </a:solidFill>
                              <a:latin typeface="Cambria Math" panose="02040503050406030204" pitchFamily="18" charset="0"/>
                            </a:rPr>
                          </m:ctrlPr>
                        </m:naryPr>
                        <m:sub>
                          <m:r>
                            <a:rPr lang="zh-CN" altLang="en-US" sz="2000" b="1" i="1">
                              <a:solidFill>
                                <a:srgbClr val="FF0000"/>
                              </a:solidFill>
                              <a:latin typeface="Cambria Math" panose="02040503050406030204" pitchFamily="18" charset="0"/>
                            </a:rPr>
                            <m:t>𝒊</m:t>
                          </m:r>
                          <m:r>
                            <a:rPr lang="zh-CN" altLang="en-US" sz="2000" b="1" i="0">
                              <a:solidFill>
                                <a:srgbClr val="FF0000"/>
                              </a:solidFill>
                              <a:latin typeface="Cambria Math" panose="02040503050406030204" pitchFamily="18" charset="0"/>
                            </a:rPr>
                            <m:t>=</m:t>
                          </m:r>
                          <m:r>
                            <a:rPr lang="zh-CN" altLang="en-US" sz="2000" b="1" i="0">
                              <a:solidFill>
                                <a:srgbClr val="FF0000"/>
                              </a:solidFill>
                              <a:latin typeface="Cambria Math" panose="02040503050406030204" pitchFamily="18" charset="0"/>
                            </a:rPr>
                            <m:t>𝟏</m:t>
                          </m:r>
                        </m:sub>
                        <m:sup>
                          <m:r>
                            <a:rPr lang="zh-CN" altLang="en-US" sz="2000" b="1" i="1">
                              <a:solidFill>
                                <a:srgbClr val="FF0000"/>
                              </a:solidFill>
                              <a:latin typeface="Cambria Math" panose="02040503050406030204" pitchFamily="18" charset="0"/>
                            </a:rPr>
                            <m:t>𝑵</m:t>
                          </m:r>
                        </m:sup>
                        <m:e>
                          <m:d>
                            <m:dPr>
                              <m:begChr m:val=""/>
                              <m:ctrlPr>
                                <a:rPr lang="zh-CN" altLang="en-US" sz="2000" b="1" i="1">
                                  <a:solidFill>
                                    <a:srgbClr val="FF0000"/>
                                  </a:solidFill>
                                  <a:latin typeface="Cambria Math" panose="02040503050406030204" pitchFamily="18" charset="0"/>
                                </a:rPr>
                              </m:ctrlPr>
                            </m:dPr>
                            <m:e>
                              <m:r>
                                <a:rPr lang="zh-CN" altLang="en-US" sz="2000" b="1" i="1">
                                  <a:solidFill>
                                    <a:srgbClr val="FF0000"/>
                                  </a:solidFill>
                                  <a:latin typeface="Cambria Math" panose="02040503050406030204" pitchFamily="18" charset="0"/>
                                </a:rPr>
                                <m:t>𝑳</m:t>
                              </m:r>
                              <m:r>
                                <a:rPr lang="zh-CN" altLang="en-US" sz="2000" b="1" i="0">
                                  <a:solidFill>
                                    <a:srgbClr val="FF0000"/>
                                  </a:solidFill>
                                  <a:latin typeface="Cambria Math" panose="02040503050406030204" pitchFamily="18" charset="0"/>
                                </a:rPr>
                                <m:t>(</m:t>
                              </m:r>
                              <m:sSub>
                                <m:sSubPr>
                                  <m:ctrlPr>
                                    <a:rPr lang="zh-CN" altLang="en-US" sz="2000" b="1" i="1">
                                      <a:solidFill>
                                        <a:srgbClr val="FF0000"/>
                                      </a:solidFill>
                                      <a:latin typeface="Cambria Math" panose="02040503050406030204" pitchFamily="18" charset="0"/>
                                    </a:rPr>
                                  </m:ctrlPr>
                                </m:sSubPr>
                                <m:e>
                                  <m:r>
                                    <a:rPr lang="zh-CN" altLang="en-US" sz="2000" b="1" i="1">
                                      <a:solidFill>
                                        <a:srgbClr val="FF0000"/>
                                      </a:solidFill>
                                      <a:latin typeface="Cambria Math" panose="02040503050406030204" pitchFamily="18" charset="0"/>
                                    </a:rPr>
                                    <m:t>𝒚</m:t>
                                  </m:r>
                                </m:e>
                                <m:sub>
                                  <m:r>
                                    <a:rPr lang="zh-CN" altLang="en-US" sz="2000" b="1" i="1">
                                      <a:solidFill>
                                        <a:srgbClr val="FF0000"/>
                                      </a:solidFill>
                                      <a:latin typeface="Cambria Math" panose="02040503050406030204" pitchFamily="18" charset="0"/>
                                    </a:rPr>
                                    <m:t>𝒊</m:t>
                                  </m:r>
                                </m:sub>
                              </m:sSub>
                              <m:r>
                                <a:rPr lang="zh-CN" altLang="en-US" sz="2000" b="1" i="0">
                                  <a:solidFill>
                                    <a:srgbClr val="FF0000"/>
                                  </a:solidFill>
                                  <a:latin typeface="Cambria Math" panose="02040503050406030204" pitchFamily="18" charset="0"/>
                                </a:rPr>
                                <m:t>,</m:t>
                              </m:r>
                              <m:acc>
                                <m:accPr>
                                  <m:chr m:val="̂"/>
                                  <m:ctrlPr>
                                    <a:rPr lang="zh-CN" altLang="en-US" sz="2000" b="1" i="1">
                                      <a:solidFill>
                                        <a:srgbClr val="FF0000"/>
                                      </a:solidFill>
                                      <a:latin typeface="Cambria Math" panose="02040503050406030204" pitchFamily="18" charset="0"/>
                                    </a:rPr>
                                  </m:ctrlPr>
                                </m:accPr>
                                <m:e>
                                  <m:r>
                                    <a:rPr lang="zh-CN" altLang="en-US" sz="2000" b="1" i="1">
                                      <a:solidFill>
                                        <a:srgbClr val="FF0000"/>
                                      </a:solidFill>
                                      <a:latin typeface="Cambria Math" panose="02040503050406030204" pitchFamily="18" charset="0"/>
                                    </a:rPr>
                                    <m:t>𝒇</m:t>
                                  </m:r>
                                </m:e>
                              </m:acc>
                              <m:r>
                                <a:rPr lang="zh-CN" altLang="en-US" sz="2000" b="1" i="0">
                                  <a:solidFill>
                                    <a:srgbClr val="FF0000"/>
                                  </a:solidFill>
                                  <a:latin typeface="Cambria Math" panose="02040503050406030204" pitchFamily="18" charset="0"/>
                                </a:rPr>
                                <m:t>(</m:t>
                              </m:r>
                              <m:sSub>
                                <m:sSubPr>
                                  <m:ctrlPr>
                                    <a:rPr lang="zh-CN" altLang="en-US" sz="2000" b="1" i="1">
                                      <a:solidFill>
                                        <a:srgbClr val="FF0000"/>
                                      </a:solidFill>
                                      <a:latin typeface="Cambria Math" panose="02040503050406030204" pitchFamily="18" charset="0"/>
                                    </a:rPr>
                                  </m:ctrlPr>
                                </m:sSubPr>
                                <m:e>
                                  <m:r>
                                    <a:rPr lang="zh-CN" altLang="en-US" sz="2000" b="1" i="1">
                                      <a:solidFill>
                                        <a:srgbClr val="FF0000"/>
                                      </a:solidFill>
                                      <a:latin typeface="Cambria Math" panose="02040503050406030204" pitchFamily="18" charset="0"/>
                                    </a:rPr>
                                    <m:t>𝒙</m:t>
                                  </m:r>
                                </m:e>
                                <m:sub>
                                  <m:r>
                                    <a:rPr lang="zh-CN" altLang="en-US" sz="2000" b="1" i="1">
                                      <a:solidFill>
                                        <a:srgbClr val="FF0000"/>
                                      </a:solidFill>
                                      <a:latin typeface="Cambria Math" panose="02040503050406030204" pitchFamily="18" charset="0"/>
                                    </a:rPr>
                                    <m:t>𝒊</m:t>
                                  </m:r>
                                </m:sub>
                              </m:sSub>
                              <m:r>
                                <a:rPr lang="zh-CN" altLang="en-US" sz="2000" b="1" i="0">
                                  <a:solidFill>
                                    <a:srgbClr val="FF0000"/>
                                  </a:solidFill>
                                  <a:latin typeface="Cambria Math" panose="02040503050406030204" pitchFamily="18" charset="0"/>
                                </a:rPr>
                                <m:t>)</m:t>
                              </m:r>
                            </m:e>
                          </m:d>
                        </m:e>
                      </m:nary>
                    </m:oMath>
                  </m:oMathPara>
                </a14:m>
                <a:endParaRPr lang="zh-CN" altLang="en-US" sz="2000" b="1" dirty="0">
                  <a:solidFill>
                    <a:srgbClr val="FF0000"/>
                  </a:solidFill>
                </a:endParaRPr>
              </a:p>
            </p:txBody>
          </p:sp>
        </mc:Choice>
        <mc:Fallback xmlns="">
          <p:sp>
            <p:nvSpPr>
              <p:cNvPr id="6" name="矩形 5">
                <a:extLst>
                  <a:ext uri="{FF2B5EF4-FFF2-40B4-BE49-F238E27FC236}">
                    <a16:creationId xmlns:a16="http://schemas.microsoft.com/office/drawing/2014/main" id="{201B9FB3-874C-4F7C-BAD6-CCDA63D9F60F}"/>
                  </a:ext>
                </a:extLst>
              </p:cNvPr>
              <p:cNvSpPr>
                <a:spLocks noRot="1" noChangeAspect="1" noMove="1" noResize="1" noEditPoints="1" noAdjustHandles="1" noChangeArrowheads="1" noChangeShapeType="1" noTextEdit="1"/>
              </p:cNvSpPr>
              <p:nvPr/>
            </p:nvSpPr>
            <p:spPr>
              <a:xfrm>
                <a:off x="2869629" y="2479939"/>
                <a:ext cx="3400546" cy="963854"/>
              </a:xfrm>
              <a:prstGeom prst="rect">
                <a:avLst/>
              </a:prstGeom>
              <a:blipFill>
                <a:blip r:embed="rId4"/>
                <a:stretch>
                  <a:fillRect/>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147A33F3-FF1C-4593-ABDC-33C58E688E9E}"/>
              </a:ext>
            </a:extLst>
          </p:cNvPr>
          <p:cNvSpPr txBox="1"/>
          <p:nvPr/>
        </p:nvSpPr>
        <p:spPr>
          <a:xfrm>
            <a:off x="352571" y="3524279"/>
            <a:ext cx="4493342"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其中</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是训练样本容量。</a:t>
            </a:r>
          </a:p>
        </p:txBody>
      </p:sp>
      <p:sp>
        <p:nvSpPr>
          <p:cNvPr id="8" name="文本框 7">
            <a:extLst>
              <a:ext uri="{FF2B5EF4-FFF2-40B4-BE49-F238E27FC236}">
                <a16:creationId xmlns:a16="http://schemas.microsoft.com/office/drawing/2014/main" id="{26CA8529-CFA6-4FF8-9779-D47B696F3E7C}"/>
              </a:ext>
            </a:extLst>
          </p:cNvPr>
          <p:cNvSpPr txBox="1"/>
          <p:nvPr/>
        </p:nvSpPr>
        <p:spPr>
          <a:xfrm>
            <a:off x="260350" y="4119562"/>
            <a:ext cx="6587613" cy="461665"/>
          </a:xfrm>
          <a:prstGeom prst="rect">
            <a:avLst/>
          </a:prstGeom>
          <a:noFill/>
        </p:spPr>
        <p:txBody>
          <a:bodyPr wrap="square" rtlCol="0">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测试误差</a:t>
            </a:r>
            <a:r>
              <a:rPr lang="zh-CN" altLang="en-US" sz="2400" dirty="0">
                <a:latin typeface="微软雅黑" panose="020B0503020204020204" pitchFamily="34" charset="-122"/>
                <a:ea typeface="微软雅黑" panose="020B0503020204020204" pitchFamily="34" charset="-122"/>
              </a:rPr>
              <a:t>是模型关于测试数据集的平均损失：</a:t>
            </a: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13ADA441-F051-489E-90FD-EB9B3E7993F9}"/>
                  </a:ext>
                </a:extLst>
              </p:cNvPr>
              <p:cNvSpPr/>
              <p:nvPr/>
            </p:nvSpPr>
            <p:spPr>
              <a:xfrm>
                <a:off x="2991344" y="4677176"/>
                <a:ext cx="3170099" cy="9638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000" b="1" i="1" smtClean="0">
                              <a:solidFill>
                                <a:srgbClr val="FF0000"/>
                              </a:solidFill>
                              <a:latin typeface="Cambria Math" panose="02040503050406030204" pitchFamily="18" charset="0"/>
                            </a:rPr>
                          </m:ctrlPr>
                        </m:sSubPr>
                        <m:e>
                          <m:r>
                            <a:rPr lang="zh-CN" altLang="en-US" sz="2000" b="1" i="1">
                              <a:solidFill>
                                <a:srgbClr val="FF0000"/>
                              </a:solidFill>
                              <a:latin typeface="Cambria Math" panose="02040503050406030204" pitchFamily="18" charset="0"/>
                            </a:rPr>
                            <m:t>𝒆</m:t>
                          </m:r>
                        </m:e>
                        <m:sub>
                          <m:r>
                            <a:rPr lang="zh-CN" altLang="en-US" sz="2000" b="1" i="1">
                              <a:solidFill>
                                <a:srgbClr val="FF0000"/>
                              </a:solidFill>
                              <a:latin typeface="Cambria Math" panose="02040503050406030204" pitchFamily="18" charset="0"/>
                            </a:rPr>
                            <m:t>𝒕𝒆𝒔𝒕</m:t>
                          </m:r>
                        </m:sub>
                      </m:sSub>
                      <m:r>
                        <a:rPr lang="zh-CN" altLang="en-US" sz="2000" b="1" i="0">
                          <a:solidFill>
                            <a:srgbClr val="FF0000"/>
                          </a:solidFill>
                          <a:latin typeface="Cambria Math" panose="02040503050406030204" pitchFamily="18" charset="0"/>
                        </a:rPr>
                        <m:t>=</m:t>
                      </m:r>
                      <m:f>
                        <m:fPr>
                          <m:ctrlPr>
                            <a:rPr lang="zh-CN" altLang="en-US" sz="2000" b="1" i="1">
                              <a:solidFill>
                                <a:srgbClr val="FF0000"/>
                              </a:solidFill>
                              <a:latin typeface="Cambria Math" panose="02040503050406030204" pitchFamily="18" charset="0"/>
                            </a:rPr>
                          </m:ctrlPr>
                        </m:fPr>
                        <m:num>
                          <m:r>
                            <a:rPr lang="zh-CN" altLang="en-US" sz="2000" b="1" i="0">
                              <a:solidFill>
                                <a:srgbClr val="FF0000"/>
                              </a:solidFill>
                              <a:latin typeface="Cambria Math" panose="02040503050406030204" pitchFamily="18" charset="0"/>
                            </a:rPr>
                            <m:t>𝟏</m:t>
                          </m:r>
                        </m:num>
                        <m:den>
                          <m:r>
                            <a:rPr lang="zh-CN" altLang="en-US" sz="2000" b="1" i="1">
                              <a:solidFill>
                                <a:srgbClr val="FF0000"/>
                              </a:solidFill>
                              <a:latin typeface="Cambria Math" panose="02040503050406030204" pitchFamily="18" charset="0"/>
                            </a:rPr>
                            <m:t>𝑵</m:t>
                          </m:r>
                          <m:r>
                            <a:rPr lang="zh-CN" altLang="en-US" sz="2000" b="1" i="0">
                              <a:solidFill>
                                <a:srgbClr val="FF0000"/>
                              </a:solidFill>
                              <a:latin typeface="Cambria Math" panose="02040503050406030204" pitchFamily="18" charset="0"/>
                            </a:rPr>
                            <m:t>′</m:t>
                          </m:r>
                        </m:den>
                      </m:f>
                      <m:nary>
                        <m:naryPr>
                          <m:chr m:val="∑"/>
                          <m:limLoc m:val="undOvr"/>
                          <m:grow m:val="on"/>
                          <m:ctrlPr>
                            <a:rPr lang="zh-CN" altLang="en-US" sz="2000" b="1" i="1">
                              <a:solidFill>
                                <a:srgbClr val="FF0000"/>
                              </a:solidFill>
                              <a:latin typeface="Cambria Math" panose="02040503050406030204" pitchFamily="18" charset="0"/>
                            </a:rPr>
                          </m:ctrlPr>
                        </m:naryPr>
                        <m:sub>
                          <m:r>
                            <a:rPr lang="zh-CN" altLang="en-US" sz="2000" b="1" i="1">
                              <a:solidFill>
                                <a:srgbClr val="FF0000"/>
                              </a:solidFill>
                              <a:latin typeface="Cambria Math" panose="02040503050406030204" pitchFamily="18" charset="0"/>
                            </a:rPr>
                            <m:t>𝒊</m:t>
                          </m:r>
                          <m:r>
                            <a:rPr lang="zh-CN" altLang="en-US" sz="2000" b="1" i="0">
                              <a:solidFill>
                                <a:srgbClr val="FF0000"/>
                              </a:solidFill>
                              <a:latin typeface="Cambria Math" panose="02040503050406030204" pitchFamily="18" charset="0"/>
                            </a:rPr>
                            <m:t>=</m:t>
                          </m:r>
                          <m:r>
                            <a:rPr lang="zh-CN" altLang="en-US" sz="2000" b="1" i="0">
                              <a:solidFill>
                                <a:srgbClr val="FF0000"/>
                              </a:solidFill>
                              <a:latin typeface="Cambria Math" panose="02040503050406030204" pitchFamily="18" charset="0"/>
                            </a:rPr>
                            <m:t>𝟏</m:t>
                          </m:r>
                        </m:sub>
                        <m:sup>
                          <m:r>
                            <a:rPr lang="zh-CN" altLang="en-US" sz="2000" b="1" i="1">
                              <a:solidFill>
                                <a:srgbClr val="FF0000"/>
                              </a:solidFill>
                              <a:latin typeface="Cambria Math" panose="02040503050406030204" pitchFamily="18" charset="0"/>
                            </a:rPr>
                            <m:t>𝑵</m:t>
                          </m:r>
                          <m:r>
                            <a:rPr lang="zh-CN" altLang="en-US" sz="2000" b="1" i="0">
                              <a:solidFill>
                                <a:srgbClr val="FF0000"/>
                              </a:solidFill>
                              <a:latin typeface="Cambria Math" panose="02040503050406030204" pitchFamily="18" charset="0"/>
                            </a:rPr>
                            <m:t>′</m:t>
                          </m:r>
                        </m:sup>
                        <m:e>
                          <m:d>
                            <m:dPr>
                              <m:begChr m:val=""/>
                              <m:ctrlPr>
                                <a:rPr lang="zh-CN" altLang="en-US" sz="2000" b="1" i="1">
                                  <a:solidFill>
                                    <a:srgbClr val="FF0000"/>
                                  </a:solidFill>
                                  <a:latin typeface="Cambria Math" panose="02040503050406030204" pitchFamily="18" charset="0"/>
                                </a:rPr>
                              </m:ctrlPr>
                            </m:dPr>
                            <m:e>
                              <m:r>
                                <a:rPr lang="zh-CN" altLang="en-US" sz="2000" b="1" i="1">
                                  <a:solidFill>
                                    <a:srgbClr val="FF0000"/>
                                  </a:solidFill>
                                  <a:latin typeface="Cambria Math" panose="02040503050406030204" pitchFamily="18" charset="0"/>
                                </a:rPr>
                                <m:t>𝑳</m:t>
                              </m:r>
                              <m:r>
                                <a:rPr lang="zh-CN" altLang="en-US" sz="2000" b="1" i="0">
                                  <a:solidFill>
                                    <a:srgbClr val="FF0000"/>
                                  </a:solidFill>
                                  <a:latin typeface="Cambria Math" panose="02040503050406030204" pitchFamily="18" charset="0"/>
                                </a:rPr>
                                <m:t>(</m:t>
                              </m:r>
                              <m:sSub>
                                <m:sSubPr>
                                  <m:ctrlPr>
                                    <a:rPr lang="zh-CN" altLang="en-US" sz="2000" b="1" i="1">
                                      <a:solidFill>
                                        <a:srgbClr val="FF0000"/>
                                      </a:solidFill>
                                      <a:latin typeface="Cambria Math" panose="02040503050406030204" pitchFamily="18" charset="0"/>
                                    </a:rPr>
                                  </m:ctrlPr>
                                </m:sSubPr>
                                <m:e>
                                  <m:r>
                                    <a:rPr lang="zh-CN" altLang="en-US" sz="2000" b="1" i="1">
                                      <a:solidFill>
                                        <a:srgbClr val="FF0000"/>
                                      </a:solidFill>
                                      <a:latin typeface="Cambria Math" panose="02040503050406030204" pitchFamily="18" charset="0"/>
                                    </a:rPr>
                                    <m:t>𝒚</m:t>
                                  </m:r>
                                </m:e>
                                <m:sub>
                                  <m:r>
                                    <a:rPr lang="zh-CN" altLang="en-US" sz="2000" b="1" i="1">
                                      <a:solidFill>
                                        <a:srgbClr val="FF0000"/>
                                      </a:solidFill>
                                      <a:latin typeface="Cambria Math" panose="02040503050406030204" pitchFamily="18" charset="0"/>
                                    </a:rPr>
                                    <m:t>𝒊</m:t>
                                  </m:r>
                                </m:sub>
                              </m:sSub>
                              <m:r>
                                <a:rPr lang="zh-CN" altLang="en-US" sz="2000" b="1" i="0">
                                  <a:solidFill>
                                    <a:srgbClr val="FF0000"/>
                                  </a:solidFill>
                                  <a:latin typeface="Cambria Math" panose="02040503050406030204" pitchFamily="18" charset="0"/>
                                </a:rPr>
                                <m:t>,</m:t>
                              </m:r>
                              <m:acc>
                                <m:accPr>
                                  <m:chr m:val="̂"/>
                                  <m:ctrlPr>
                                    <a:rPr lang="zh-CN" altLang="en-US" sz="2000" b="1" i="1">
                                      <a:solidFill>
                                        <a:srgbClr val="FF0000"/>
                                      </a:solidFill>
                                      <a:latin typeface="Cambria Math" panose="02040503050406030204" pitchFamily="18" charset="0"/>
                                    </a:rPr>
                                  </m:ctrlPr>
                                </m:accPr>
                                <m:e>
                                  <m:r>
                                    <a:rPr lang="zh-CN" altLang="en-US" sz="2000" b="1" i="1">
                                      <a:solidFill>
                                        <a:srgbClr val="FF0000"/>
                                      </a:solidFill>
                                      <a:latin typeface="Cambria Math" panose="02040503050406030204" pitchFamily="18" charset="0"/>
                                    </a:rPr>
                                    <m:t>𝒇</m:t>
                                  </m:r>
                                </m:e>
                              </m:acc>
                              <m:r>
                                <a:rPr lang="zh-CN" altLang="en-US" sz="2000" b="1" i="0">
                                  <a:solidFill>
                                    <a:srgbClr val="FF0000"/>
                                  </a:solidFill>
                                  <a:latin typeface="Cambria Math" panose="02040503050406030204" pitchFamily="18" charset="0"/>
                                </a:rPr>
                                <m:t>(</m:t>
                              </m:r>
                              <m:sSub>
                                <m:sSubPr>
                                  <m:ctrlPr>
                                    <a:rPr lang="zh-CN" altLang="en-US" sz="2000" b="1" i="1">
                                      <a:solidFill>
                                        <a:srgbClr val="FF0000"/>
                                      </a:solidFill>
                                      <a:latin typeface="Cambria Math" panose="02040503050406030204" pitchFamily="18" charset="0"/>
                                    </a:rPr>
                                  </m:ctrlPr>
                                </m:sSubPr>
                                <m:e>
                                  <m:r>
                                    <a:rPr lang="zh-CN" altLang="en-US" sz="2000" b="1" i="1">
                                      <a:solidFill>
                                        <a:srgbClr val="FF0000"/>
                                      </a:solidFill>
                                      <a:latin typeface="Cambria Math" panose="02040503050406030204" pitchFamily="18" charset="0"/>
                                    </a:rPr>
                                    <m:t>𝒙</m:t>
                                  </m:r>
                                </m:e>
                                <m:sub>
                                  <m:r>
                                    <a:rPr lang="zh-CN" altLang="en-US" sz="2000" b="1" i="1">
                                      <a:solidFill>
                                        <a:srgbClr val="FF0000"/>
                                      </a:solidFill>
                                      <a:latin typeface="Cambria Math" panose="02040503050406030204" pitchFamily="18" charset="0"/>
                                    </a:rPr>
                                    <m:t>𝒊</m:t>
                                  </m:r>
                                </m:sub>
                              </m:sSub>
                              <m:r>
                                <a:rPr lang="zh-CN" altLang="en-US" sz="2000" b="1" i="0">
                                  <a:solidFill>
                                    <a:srgbClr val="FF0000"/>
                                  </a:solidFill>
                                  <a:latin typeface="Cambria Math" panose="02040503050406030204" pitchFamily="18" charset="0"/>
                                </a:rPr>
                                <m:t>)</m:t>
                              </m:r>
                            </m:e>
                          </m:d>
                        </m:e>
                      </m:nary>
                      <m:r>
                        <m:rPr>
                          <m:nor/>
                        </m:rPr>
                        <a:rPr lang="zh-CN" altLang="en-US" sz="2000" b="1" i="1">
                          <a:solidFill>
                            <a:srgbClr val="FF0000"/>
                          </a:solidFill>
                          <a:latin typeface="Cambria Math" panose="02040503050406030204" pitchFamily="18" charset="0"/>
                        </a:rPr>
                        <m:t> </m:t>
                      </m:r>
                    </m:oMath>
                  </m:oMathPara>
                </a14:m>
                <a:endParaRPr lang="zh-CN" altLang="en-US" sz="2000" b="1" dirty="0">
                  <a:solidFill>
                    <a:srgbClr val="FF0000"/>
                  </a:solidFill>
                </a:endParaRPr>
              </a:p>
            </p:txBody>
          </p:sp>
        </mc:Choice>
        <mc:Fallback xmlns="">
          <p:sp>
            <p:nvSpPr>
              <p:cNvPr id="9" name="矩形 8">
                <a:extLst>
                  <a:ext uri="{FF2B5EF4-FFF2-40B4-BE49-F238E27FC236}">
                    <a16:creationId xmlns:a16="http://schemas.microsoft.com/office/drawing/2014/main" id="{13ADA441-F051-489E-90FD-EB9B3E7993F9}"/>
                  </a:ext>
                </a:extLst>
              </p:cNvPr>
              <p:cNvSpPr>
                <a:spLocks noRot="1" noChangeAspect="1" noMove="1" noResize="1" noEditPoints="1" noAdjustHandles="1" noChangeArrowheads="1" noChangeShapeType="1" noTextEdit="1"/>
              </p:cNvSpPr>
              <p:nvPr/>
            </p:nvSpPr>
            <p:spPr>
              <a:xfrm>
                <a:off x="2991344" y="4677176"/>
                <a:ext cx="3170099" cy="963854"/>
              </a:xfrm>
              <a:prstGeom prst="rect">
                <a:avLst/>
              </a:prstGeom>
              <a:blipFill>
                <a:blip r:embed="rId5"/>
                <a:stretch>
                  <a:fillRect/>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7F49268D-E37B-4A9C-82E3-32D69017CE33}"/>
              </a:ext>
            </a:extLst>
          </p:cNvPr>
          <p:cNvSpPr txBox="1"/>
          <p:nvPr/>
        </p:nvSpPr>
        <p:spPr>
          <a:xfrm>
            <a:off x="412955" y="5701722"/>
            <a:ext cx="4493342"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其中</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是训练样本容量。</a:t>
            </a:r>
          </a:p>
        </p:txBody>
      </p:sp>
    </p:spTree>
    <p:extLst>
      <p:ext uri="{BB962C8B-B14F-4D97-AF65-F5344CB8AC3E}">
        <p14:creationId xmlns:p14="http://schemas.microsoft.com/office/powerpoint/2010/main" val="19037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模型评估与模型选择</a:t>
            </a:r>
          </a:p>
        </p:txBody>
      </p:sp>
      <p:sp>
        <p:nvSpPr>
          <p:cNvPr id="3" name="文本占位符 2"/>
          <p:cNvSpPr>
            <a:spLocks noGrp="1"/>
          </p:cNvSpPr>
          <p:nvPr>
            <p:ph idx="1"/>
          </p:nvPr>
        </p:nvSpPr>
        <p:spPr>
          <a:xfrm>
            <a:off x="260350" y="1158536"/>
            <a:ext cx="8795160" cy="5409412"/>
          </a:xfrm>
        </p:spPr>
        <p:txBody>
          <a:bodyPr>
            <a:normAutofit/>
          </a:bodyPr>
          <a:lstStyle/>
          <a:p>
            <a:pPr algn="just"/>
            <a:r>
              <a:rPr lang="en-US" altLang="zh-CN" b="1" dirty="0">
                <a:solidFill>
                  <a:srgbClr val="0000FF"/>
                </a:solidFill>
              </a:rPr>
              <a:t>1.4.1 </a:t>
            </a:r>
            <a:r>
              <a:rPr lang="zh-CN" altLang="en-US" b="1" dirty="0">
                <a:solidFill>
                  <a:srgbClr val="0000FF"/>
                </a:solidFill>
              </a:rPr>
              <a:t>训练误差与测试误差</a:t>
            </a:r>
            <a:endParaRPr lang="en-US" altLang="zh-CN" b="1" dirty="0">
              <a:solidFill>
                <a:srgbClr val="0000FF"/>
              </a:solidFill>
            </a:endParaRPr>
          </a:p>
          <a:p>
            <a:pPr algn="just"/>
            <a:r>
              <a:rPr lang="zh-CN" altLang="en-US" sz="2400" dirty="0">
                <a:solidFill>
                  <a:srgbClr val="FF0000"/>
                </a:solidFill>
              </a:rPr>
              <a:t>当损失函数是</a:t>
            </a:r>
            <a:r>
              <a:rPr lang="en-US" altLang="zh-CN" sz="2400" dirty="0">
                <a:solidFill>
                  <a:srgbClr val="FF0000"/>
                </a:solidFill>
              </a:rPr>
              <a:t>0-1</a:t>
            </a:r>
            <a:r>
              <a:rPr lang="zh-CN" altLang="en-US" sz="2400" dirty="0">
                <a:solidFill>
                  <a:srgbClr val="FF0000"/>
                </a:solidFill>
              </a:rPr>
              <a:t>损失时</a:t>
            </a:r>
            <a:r>
              <a:rPr lang="zh-CN" altLang="en-US" sz="2400" dirty="0"/>
              <a:t>，测试误差就变成了常见的测试数据集上的误差率（</a:t>
            </a:r>
            <a:r>
              <a:rPr lang="en-US" altLang="zh-CN" sz="2400" dirty="0"/>
              <a:t>error rate</a:t>
            </a:r>
            <a:r>
              <a:rPr lang="zh-CN" altLang="en-US" sz="2400" dirty="0"/>
              <a:t>）。</a:t>
            </a:r>
            <a:endParaRPr lang="en-US" altLang="zh-CN" sz="2400" dirty="0"/>
          </a:p>
          <a:p>
            <a:pPr marL="0" indent="0" algn="just">
              <a:lnSpc>
                <a:spcPct val="150000"/>
              </a:lnSpc>
              <a:buNone/>
            </a:pPr>
            <a:r>
              <a:rPr lang="en-US" altLang="zh-CN" sz="2400" dirty="0"/>
              <a:t>   </a:t>
            </a:r>
          </a:p>
          <a:p>
            <a:pPr marL="0" indent="0" algn="just">
              <a:buNone/>
            </a:pPr>
            <a:endParaRPr lang="en-US" altLang="zh-CN" sz="2400" dirty="0"/>
          </a:p>
          <a:p>
            <a:endParaRPr lang="en-US" altLang="zh-CN" dirty="0"/>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8443BE07-063B-47DD-8F6C-623403587F0C}"/>
                  </a:ext>
                </a:extLst>
              </p:cNvPr>
              <p:cNvSpPr/>
              <p:nvPr/>
            </p:nvSpPr>
            <p:spPr>
              <a:xfrm>
                <a:off x="2901478" y="2407513"/>
                <a:ext cx="3341043" cy="9638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000" b="1" i="1" smtClean="0">
                              <a:solidFill>
                                <a:srgbClr val="FF0000"/>
                              </a:solidFill>
                              <a:latin typeface="Cambria Math" panose="02040503050406030204" pitchFamily="18" charset="0"/>
                            </a:rPr>
                          </m:ctrlPr>
                        </m:sSubPr>
                        <m:e>
                          <m:r>
                            <a:rPr lang="zh-CN" altLang="en-US" sz="2000" b="1" i="1">
                              <a:solidFill>
                                <a:srgbClr val="FF0000"/>
                              </a:solidFill>
                              <a:latin typeface="Cambria Math" panose="02040503050406030204" pitchFamily="18" charset="0"/>
                            </a:rPr>
                            <m:t>𝒆</m:t>
                          </m:r>
                        </m:e>
                        <m:sub>
                          <m:r>
                            <a:rPr lang="zh-CN" altLang="en-US" sz="2000" b="1" i="1">
                              <a:solidFill>
                                <a:srgbClr val="FF0000"/>
                              </a:solidFill>
                              <a:latin typeface="Cambria Math" panose="02040503050406030204" pitchFamily="18" charset="0"/>
                            </a:rPr>
                            <m:t>𝒕𝒆𝒔𝒕</m:t>
                          </m:r>
                        </m:sub>
                      </m:sSub>
                      <m:r>
                        <a:rPr lang="zh-CN" altLang="en-US" sz="2000" b="1" i="0">
                          <a:solidFill>
                            <a:srgbClr val="FF0000"/>
                          </a:solidFill>
                          <a:latin typeface="Cambria Math" panose="02040503050406030204" pitchFamily="18" charset="0"/>
                        </a:rPr>
                        <m:t>=</m:t>
                      </m:r>
                      <m:f>
                        <m:fPr>
                          <m:ctrlPr>
                            <a:rPr lang="zh-CN" altLang="en-US" sz="2000" b="1" i="1">
                              <a:solidFill>
                                <a:srgbClr val="FF0000"/>
                              </a:solidFill>
                              <a:latin typeface="Cambria Math" panose="02040503050406030204" pitchFamily="18" charset="0"/>
                            </a:rPr>
                          </m:ctrlPr>
                        </m:fPr>
                        <m:num>
                          <m:r>
                            <a:rPr lang="zh-CN" altLang="en-US" sz="2000" b="1" i="0">
                              <a:solidFill>
                                <a:srgbClr val="FF0000"/>
                              </a:solidFill>
                              <a:latin typeface="Cambria Math" panose="02040503050406030204" pitchFamily="18" charset="0"/>
                            </a:rPr>
                            <m:t>𝟏</m:t>
                          </m:r>
                        </m:num>
                        <m:den>
                          <m:r>
                            <a:rPr lang="zh-CN" altLang="en-US" sz="2000" b="1" i="1">
                              <a:solidFill>
                                <a:srgbClr val="FF0000"/>
                              </a:solidFill>
                              <a:latin typeface="Cambria Math" panose="02040503050406030204" pitchFamily="18" charset="0"/>
                            </a:rPr>
                            <m:t>𝑵</m:t>
                          </m:r>
                          <m:r>
                            <a:rPr lang="zh-CN" altLang="en-US" sz="2000" b="1" i="0">
                              <a:solidFill>
                                <a:srgbClr val="FF0000"/>
                              </a:solidFill>
                              <a:latin typeface="Cambria Math" panose="02040503050406030204" pitchFamily="18" charset="0"/>
                            </a:rPr>
                            <m:t>′</m:t>
                          </m:r>
                        </m:den>
                      </m:f>
                      <m:nary>
                        <m:naryPr>
                          <m:chr m:val="∑"/>
                          <m:limLoc m:val="undOvr"/>
                          <m:grow m:val="on"/>
                          <m:ctrlPr>
                            <a:rPr lang="zh-CN" altLang="en-US" sz="2000" b="1" i="1">
                              <a:solidFill>
                                <a:srgbClr val="FF0000"/>
                              </a:solidFill>
                              <a:latin typeface="Cambria Math" panose="02040503050406030204" pitchFamily="18" charset="0"/>
                            </a:rPr>
                          </m:ctrlPr>
                        </m:naryPr>
                        <m:sub>
                          <m:r>
                            <a:rPr lang="zh-CN" altLang="en-US" sz="2000" b="1" i="1">
                              <a:solidFill>
                                <a:srgbClr val="FF0000"/>
                              </a:solidFill>
                              <a:latin typeface="Cambria Math" panose="02040503050406030204" pitchFamily="18" charset="0"/>
                            </a:rPr>
                            <m:t>𝒊</m:t>
                          </m:r>
                          <m:r>
                            <a:rPr lang="zh-CN" altLang="en-US" sz="2000" b="1" i="0">
                              <a:solidFill>
                                <a:srgbClr val="FF0000"/>
                              </a:solidFill>
                              <a:latin typeface="Cambria Math" panose="02040503050406030204" pitchFamily="18" charset="0"/>
                            </a:rPr>
                            <m:t>=</m:t>
                          </m:r>
                          <m:r>
                            <a:rPr lang="zh-CN" altLang="en-US" sz="2000" b="1" i="0">
                              <a:solidFill>
                                <a:srgbClr val="FF0000"/>
                              </a:solidFill>
                              <a:latin typeface="Cambria Math" panose="02040503050406030204" pitchFamily="18" charset="0"/>
                            </a:rPr>
                            <m:t>𝟏</m:t>
                          </m:r>
                        </m:sub>
                        <m:sup>
                          <m:r>
                            <a:rPr lang="zh-CN" altLang="en-US" sz="2000" b="1" i="1">
                              <a:solidFill>
                                <a:srgbClr val="FF0000"/>
                              </a:solidFill>
                              <a:latin typeface="Cambria Math" panose="02040503050406030204" pitchFamily="18" charset="0"/>
                            </a:rPr>
                            <m:t>𝑵</m:t>
                          </m:r>
                          <m:r>
                            <a:rPr lang="zh-CN" altLang="en-US" sz="2000" b="1" i="0">
                              <a:solidFill>
                                <a:srgbClr val="FF0000"/>
                              </a:solidFill>
                              <a:latin typeface="Cambria Math" panose="02040503050406030204" pitchFamily="18" charset="0"/>
                            </a:rPr>
                            <m:t>′</m:t>
                          </m:r>
                        </m:sup>
                        <m:e>
                          <m:d>
                            <m:dPr>
                              <m:begChr m:val=""/>
                              <m:ctrlPr>
                                <a:rPr lang="zh-CN" altLang="en-US" sz="2000" b="1" i="1">
                                  <a:solidFill>
                                    <a:srgbClr val="FF0000"/>
                                  </a:solidFill>
                                  <a:latin typeface="Cambria Math" panose="02040503050406030204" pitchFamily="18" charset="0"/>
                                </a:rPr>
                              </m:ctrlPr>
                            </m:dPr>
                            <m:e>
                              <m:r>
                                <a:rPr lang="zh-CN" altLang="en-US" sz="2000" b="1" i="1">
                                  <a:solidFill>
                                    <a:srgbClr val="FF0000"/>
                                  </a:solidFill>
                                  <a:latin typeface="Cambria Math" panose="02040503050406030204" pitchFamily="18" charset="0"/>
                                </a:rPr>
                                <m:t>𝑰</m:t>
                              </m:r>
                              <m:r>
                                <a:rPr lang="zh-CN" altLang="en-US" sz="2000" b="1" i="0">
                                  <a:solidFill>
                                    <a:srgbClr val="FF0000"/>
                                  </a:solidFill>
                                  <a:latin typeface="Cambria Math" panose="02040503050406030204" pitchFamily="18" charset="0"/>
                                </a:rPr>
                                <m:t>(</m:t>
                              </m:r>
                              <m:sSub>
                                <m:sSubPr>
                                  <m:ctrlPr>
                                    <a:rPr lang="zh-CN" altLang="en-US" sz="2000" b="1" i="1">
                                      <a:solidFill>
                                        <a:srgbClr val="FF0000"/>
                                      </a:solidFill>
                                      <a:latin typeface="Cambria Math" panose="02040503050406030204" pitchFamily="18" charset="0"/>
                                    </a:rPr>
                                  </m:ctrlPr>
                                </m:sSubPr>
                                <m:e>
                                  <m:r>
                                    <a:rPr lang="zh-CN" altLang="en-US" sz="2000" b="1" i="1">
                                      <a:solidFill>
                                        <a:srgbClr val="FF0000"/>
                                      </a:solidFill>
                                      <a:latin typeface="Cambria Math" panose="02040503050406030204" pitchFamily="18" charset="0"/>
                                    </a:rPr>
                                    <m:t>𝒚</m:t>
                                  </m:r>
                                </m:e>
                                <m:sub>
                                  <m:r>
                                    <a:rPr lang="zh-CN" altLang="en-US" sz="2000" b="1" i="1">
                                      <a:solidFill>
                                        <a:srgbClr val="FF0000"/>
                                      </a:solidFill>
                                      <a:latin typeface="Cambria Math" panose="02040503050406030204" pitchFamily="18" charset="0"/>
                                    </a:rPr>
                                    <m:t>𝒊</m:t>
                                  </m:r>
                                </m:sub>
                              </m:sSub>
                              <m:r>
                                <a:rPr lang="zh-CN" altLang="en-US" sz="2000" b="1" i="0">
                                  <a:solidFill>
                                    <a:srgbClr val="FF0000"/>
                                  </a:solidFill>
                                  <a:latin typeface="Cambria Math" panose="02040503050406030204" pitchFamily="18" charset="0"/>
                                </a:rPr>
                                <m:t>≠</m:t>
                              </m:r>
                              <m:acc>
                                <m:accPr>
                                  <m:chr m:val="̂"/>
                                  <m:ctrlPr>
                                    <a:rPr lang="zh-CN" altLang="en-US" sz="2000" b="1" i="1">
                                      <a:solidFill>
                                        <a:srgbClr val="FF0000"/>
                                      </a:solidFill>
                                      <a:latin typeface="Cambria Math" panose="02040503050406030204" pitchFamily="18" charset="0"/>
                                    </a:rPr>
                                  </m:ctrlPr>
                                </m:accPr>
                                <m:e>
                                  <m:r>
                                    <a:rPr lang="zh-CN" altLang="en-US" sz="2000" b="1" i="1">
                                      <a:solidFill>
                                        <a:srgbClr val="FF0000"/>
                                      </a:solidFill>
                                      <a:latin typeface="Cambria Math" panose="02040503050406030204" pitchFamily="18" charset="0"/>
                                    </a:rPr>
                                    <m:t>𝒇</m:t>
                                  </m:r>
                                </m:e>
                              </m:acc>
                              <m:r>
                                <a:rPr lang="zh-CN" altLang="en-US" sz="2000" b="1" i="0">
                                  <a:solidFill>
                                    <a:srgbClr val="FF0000"/>
                                  </a:solidFill>
                                  <a:latin typeface="Cambria Math" panose="02040503050406030204" pitchFamily="18" charset="0"/>
                                </a:rPr>
                                <m:t>(</m:t>
                              </m:r>
                              <m:sSub>
                                <m:sSubPr>
                                  <m:ctrlPr>
                                    <a:rPr lang="zh-CN" altLang="en-US" sz="2000" b="1" i="1">
                                      <a:solidFill>
                                        <a:srgbClr val="FF0000"/>
                                      </a:solidFill>
                                      <a:latin typeface="Cambria Math" panose="02040503050406030204" pitchFamily="18" charset="0"/>
                                    </a:rPr>
                                  </m:ctrlPr>
                                </m:sSubPr>
                                <m:e>
                                  <m:r>
                                    <a:rPr lang="zh-CN" altLang="en-US" sz="2000" b="1" i="1">
                                      <a:solidFill>
                                        <a:srgbClr val="FF0000"/>
                                      </a:solidFill>
                                      <a:latin typeface="Cambria Math" panose="02040503050406030204" pitchFamily="18" charset="0"/>
                                    </a:rPr>
                                    <m:t>𝒙</m:t>
                                  </m:r>
                                </m:e>
                                <m:sub>
                                  <m:r>
                                    <a:rPr lang="zh-CN" altLang="en-US" sz="2000" b="1" i="1">
                                      <a:solidFill>
                                        <a:srgbClr val="FF0000"/>
                                      </a:solidFill>
                                      <a:latin typeface="Cambria Math" panose="02040503050406030204" pitchFamily="18" charset="0"/>
                                    </a:rPr>
                                    <m:t>𝒊</m:t>
                                  </m:r>
                                </m:sub>
                              </m:sSub>
                              <m:r>
                                <a:rPr lang="zh-CN" altLang="en-US" sz="2000" b="1" i="0">
                                  <a:solidFill>
                                    <a:srgbClr val="FF0000"/>
                                  </a:solidFill>
                                  <a:latin typeface="Cambria Math" panose="02040503050406030204" pitchFamily="18" charset="0"/>
                                </a:rPr>
                                <m:t>)</m:t>
                              </m:r>
                            </m:e>
                          </m:d>
                        </m:e>
                      </m:nary>
                      <m:r>
                        <m:rPr>
                          <m:nor/>
                        </m:rPr>
                        <a:rPr lang="zh-CN" altLang="en-US" sz="2000" b="1" i="1">
                          <a:solidFill>
                            <a:srgbClr val="FF0000"/>
                          </a:solidFill>
                          <a:latin typeface="Cambria Math" panose="02040503050406030204" pitchFamily="18" charset="0"/>
                        </a:rPr>
                        <m:t> </m:t>
                      </m:r>
                    </m:oMath>
                  </m:oMathPara>
                </a14:m>
                <a:endParaRPr lang="zh-CN" altLang="en-US" sz="2000" b="1" dirty="0">
                  <a:solidFill>
                    <a:srgbClr val="FF0000"/>
                  </a:solidFill>
                </a:endParaRPr>
              </a:p>
            </p:txBody>
          </p:sp>
        </mc:Choice>
        <mc:Fallback xmlns="">
          <p:sp>
            <p:nvSpPr>
              <p:cNvPr id="4" name="矩形 3">
                <a:extLst>
                  <a:ext uri="{FF2B5EF4-FFF2-40B4-BE49-F238E27FC236}">
                    <a16:creationId xmlns:a16="http://schemas.microsoft.com/office/drawing/2014/main" id="{8443BE07-063B-47DD-8F6C-623403587F0C}"/>
                  </a:ext>
                </a:extLst>
              </p:cNvPr>
              <p:cNvSpPr>
                <a:spLocks noRot="1" noChangeAspect="1" noMove="1" noResize="1" noEditPoints="1" noAdjustHandles="1" noChangeArrowheads="1" noChangeShapeType="1" noTextEdit="1"/>
              </p:cNvSpPr>
              <p:nvPr/>
            </p:nvSpPr>
            <p:spPr>
              <a:xfrm>
                <a:off x="2901478" y="2407513"/>
                <a:ext cx="3341043" cy="963854"/>
              </a:xfrm>
              <a:prstGeom prst="rect">
                <a:avLst/>
              </a:prstGeom>
              <a:blipFill>
                <a:blip r:embed="rId2"/>
                <a:stretch>
                  <a:fillRect/>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5186A4E5-2B75-4DAE-B129-096D46B42ECA}"/>
              </a:ext>
            </a:extLst>
          </p:cNvPr>
          <p:cNvSpPr txBox="1"/>
          <p:nvPr/>
        </p:nvSpPr>
        <p:spPr>
          <a:xfrm>
            <a:off x="260351" y="3561101"/>
            <a:ext cx="8716502" cy="830997"/>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I</a:t>
            </a:r>
            <a:r>
              <a:rPr lang="zh-CN" altLang="en-US" sz="2400" dirty="0">
                <a:latin typeface="微软雅黑" panose="020B0503020204020204" pitchFamily="34" charset="-122"/>
                <a:ea typeface="微软雅黑" panose="020B0503020204020204" pitchFamily="34" charset="-122"/>
              </a:rPr>
              <a:t>是指示函数（</a:t>
            </a:r>
            <a:r>
              <a:rPr lang="en-US" altLang="zh-CN" sz="2400" dirty="0">
                <a:latin typeface="微软雅黑" panose="020B0503020204020204" pitchFamily="34" charset="-122"/>
                <a:ea typeface="微软雅黑" panose="020B0503020204020204" pitchFamily="34" charset="-122"/>
              </a:rPr>
              <a:t>indicator function</a:t>
            </a:r>
            <a:r>
              <a:rPr lang="zh-CN" altLang="en-US" sz="2400" dirty="0">
                <a:latin typeface="微软雅黑" panose="020B0503020204020204" pitchFamily="34" charset="-122"/>
                <a:ea typeface="微软雅黑" panose="020B0503020204020204" pitchFamily="34" charset="-122"/>
              </a:rPr>
              <a:t>），即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时为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，否则为</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a:t>
            </a: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3DC5384B-9206-4544-9B96-2FC91B3BBB7A}"/>
                  </a:ext>
                </a:extLst>
              </p:cNvPr>
              <p:cNvSpPr/>
              <p:nvPr/>
            </p:nvSpPr>
            <p:spPr>
              <a:xfrm>
                <a:off x="5707786" y="3532693"/>
                <a:ext cx="1546193" cy="4824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b="1" i="1" smtClean="0">
                          <a:latin typeface="Cambria Math" panose="02040503050406030204" pitchFamily="18" charset="0"/>
                        </a:rPr>
                        <m:t>𝒚</m:t>
                      </m:r>
                      <m:r>
                        <a:rPr lang="zh-CN" altLang="en-US" sz="2400" b="1" i="0">
                          <a:latin typeface="Cambria Math" panose="02040503050406030204" pitchFamily="18" charset="0"/>
                        </a:rPr>
                        <m:t>≠</m:t>
                      </m:r>
                      <m:acc>
                        <m:accPr>
                          <m:chr m:val="̂"/>
                          <m:ctrlPr>
                            <a:rPr lang="zh-CN" altLang="en-US" sz="2400" b="1" i="1">
                              <a:latin typeface="Cambria Math" panose="02040503050406030204" pitchFamily="18" charset="0"/>
                            </a:rPr>
                          </m:ctrlPr>
                        </m:accPr>
                        <m:e>
                          <m:r>
                            <a:rPr lang="zh-CN" altLang="en-US" sz="2400" b="1" i="1">
                              <a:latin typeface="Cambria Math" panose="02040503050406030204" pitchFamily="18" charset="0"/>
                            </a:rPr>
                            <m:t>𝒇</m:t>
                          </m:r>
                        </m:e>
                      </m:acc>
                      <m:r>
                        <a:rPr lang="zh-CN" altLang="en-US" sz="2400" b="1" i="0">
                          <a:latin typeface="Cambria Math" panose="02040503050406030204" pitchFamily="18" charset="0"/>
                        </a:rPr>
                        <m:t>(</m:t>
                      </m:r>
                      <m:r>
                        <a:rPr lang="zh-CN" altLang="en-US" sz="2400" b="1" i="1">
                          <a:latin typeface="Cambria Math" panose="02040503050406030204" pitchFamily="18" charset="0"/>
                        </a:rPr>
                        <m:t>𝒙</m:t>
                      </m:r>
                      <m:r>
                        <a:rPr lang="zh-CN" altLang="en-US" sz="2400" b="1" i="0">
                          <a:latin typeface="Cambria Math" panose="02040503050406030204" pitchFamily="18" charset="0"/>
                        </a:rPr>
                        <m:t>)</m:t>
                      </m:r>
                      <m:r>
                        <m:rPr>
                          <m:nor/>
                        </m:rPr>
                        <a:rPr lang="zh-CN" altLang="en-US" sz="2400" b="1" i="1">
                          <a:latin typeface="Cambria Math" panose="02040503050406030204" pitchFamily="18" charset="0"/>
                        </a:rPr>
                        <m:t> </m:t>
                      </m:r>
                    </m:oMath>
                  </m:oMathPara>
                </a14:m>
                <a:endParaRPr lang="zh-CN" altLang="en-US" sz="2400" b="1" dirty="0"/>
              </a:p>
            </p:txBody>
          </p:sp>
        </mc:Choice>
        <mc:Fallback xmlns="">
          <p:sp>
            <p:nvSpPr>
              <p:cNvPr id="6" name="矩形 5">
                <a:extLst>
                  <a:ext uri="{FF2B5EF4-FFF2-40B4-BE49-F238E27FC236}">
                    <a16:creationId xmlns:a16="http://schemas.microsoft.com/office/drawing/2014/main" id="{3DC5384B-9206-4544-9B96-2FC91B3BBB7A}"/>
                  </a:ext>
                </a:extLst>
              </p:cNvPr>
              <p:cNvSpPr>
                <a:spLocks noRot="1" noChangeAspect="1" noMove="1" noResize="1" noEditPoints="1" noAdjustHandles="1" noChangeArrowheads="1" noChangeShapeType="1" noTextEdit="1"/>
              </p:cNvSpPr>
              <p:nvPr/>
            </p:nvSpPr>
            <p:spPr>
              <a:xfrm>
                <a:off x="5707786" y="3532693"/>
                <a:ext cx="1546193" cy="482440"/>
              </a:xfrm>
              <a:prstGeom prst="rect">
                <a:avLst/>
              </a:prstGeom>
              <a:blipFill>
                <a:blip r:embed="rId3"/>
                <a:stretch>
                  <a:fillRect/>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2B4EC777-2A98-4B91-A434-5F15F03659DE}"/>
              </a:ext>
            </a:extLst>
          </p:cNvPr>
          <p:cNvSpPr txBox="1"/>
          <p:nvPr/>
        </p:nvSpPr>
        <p:spPr>
          <a:xfrm>
            <a:off x="260349" y="4581832"/>
            <a:ext cx="598313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测试数据集上的准确率（</a:t>
            </a:r>
            <a:r>
              <a:rPr lang="en-US" altLang="zh-CN" sz="2400" dirty="0">
                <a:latin typeface="微软雅黑" panose="020B0503020204020204" pitchFamily="34" charset="-122"/>
                <a:ea typeface="微软雅黑" panose="020B0503020204020204" pitchFamily="34" charset="-122"/>
              </a:rPr>
              <a:t>accuracy</a:t>
            </a:r>
            <a:r>
              <a:rPr lang="zh-CN" altLang="en-US" sz="2400" dirty="0">
                <a:latin typeface="微软雅黑" panose="020B0503020204020204" pitchFamily="34" charset="-122"/>
                <a:ea typeface="微软雅黑" panose="020B0503020204020204" pitchFamily="34" charset="-122"/>
              </a:rPr>
              <a:t>）为：</a:t>
            </a:r>
          </a:p>
        </p:txBody>
      </p:sp>
      <p:pic>
        <p:nvPicPr>
          <p:cNvPr id="12" name="图片 11">
            <a:extLst>
              <a:ext uri="{FF2B5EF4-FFF2-40B4-BE49-F238E27FC236}">
                <a16:creationId xmlns:a16="http://schemas.microsoft.com/office/drawing/2014/main" id="{8D4C3FF1-A18A-459A-A057-F4D6CCCAA3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962" y="5210889"/>
            <a:ext cx="3823787" cy="1030361"/>
          </a:xfrm>
          <a:prstGeom prst="rect">
            <a:avLst/>
          </a:prstGeom>
        </p:spPr>
      </p:pic>
    </p:spTree>
    <p:extLst>
      <p:ext uri="{BB962C8B-B14F-4D97-AF65-F5344CB8AC3E}">
        <p14:creationId xmlns:p14="http://schemas.microsoft.com/office/powerpoint/2010/main" val="20912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模型评估与模型选择</a:t>
            </a:r>
          </a:p>
        </p:txBody>
      </p:sp>
      <p:sp>
        <p:nvSpPr>
          <p:cNvPr id="3" name="文本占位符 2"/>
          <p:cNvSpPr>
            <a:spLocks noGrp="1"/>
          </p:cNvSpPr>
          <p:nvPr>
            <p:ph idx="1"/>
          </p:nvPr>
        </p:nvSpPr>
        <p:spPr>
          <a:xfrm>
            <a:off x="260350" y="1158535"/>
            <a:ext cx="8795160" cy="5566729"/>
          </a:xfrm>
        </p:spPr>
        <p:txBody>
          <a:bodyPr>
            <a:normAutofit/>
          </a:bodyPr>
          <a:lstStyle/>
          <a:p>
            <a:pPr algn="just"/>
            <a:r>
              <a:rPr lang="en-US" altLang="zh-CN" b="1" dirty="0">
                <a:solidFill>
                  <a:srgbClr val="0000FF"/>
                </a:solidFill>
              </a:rPr>
              <a:t>1.4.2 </a:t>
            </a:r>
            <a:r>
              <a:rPr lang="zh-CN" altLang="en-US" b="1" dirty="0">
                <a:solidFill>
                  <a:srgbClr val="0000FF"/>
                </a:solidFill>
              </a:rPr>
              <a:t>过拟合与模型选择</a:t>
            </a:r>
            <a:endParaRPr lang="en-US" altLang="zh-CN" b="1" dirty="0">
              <a:solidFill>
                <a:srgbClr val="0000FF"/>
              </a:solidFill>
            </a:endParaRPr>
          </a:p>
          <a:p>
            <a:pPr algn="just">
              <a:lnSpc>
                <a:spcPct val="100000"/>
              </a:lnSpc>
            </a:pPr>
            <a:r>
              <a:rPr lang="zh-CN" altLang="en-US" sz="2400" dirty="0"/>
              <a:t>如果在假设空间中存在“真”模型，那么所选择的模型应该</a:t>
            </a:r>
            <a:r>
              <a:rPr lang="zh-CN" altLang="en-US" sz="2400" dirty="0">
                <a:solidFill>
                  <a:srgbClr val="FF0000"/>
                </a:solidFill>
              </a:rPr>
              <a:t>逼近真模型</a:t>
            </a:r>
            <a:r>
              <a:rPr lang="zh-CN" altLang="en-US" sz="2400" dirty="0"/>
              <a:t>。所选择的模型要与真模型的参数个数相同，所选择的模型的参数向量与真模型的参数向量相近。</a:t>
            </a:r>
            <a:endParaRPr lang="en-US" altLang="zh-CN" sz="2400" dirty="0"/>
          </a:p>
          <a:p>
            <a:pPr algn="just">
              <a:lnSpc>
                <a:spcPct val="100000"/>
              </a:lnSpc>
            </a:pPr>
            <a:endParaRPr lang="en-US" altLang="zh-CN" sz="1000" dirty="0"/>
          </a:p>
          <a:p>
            <a:pPr algn="just">
              <a:lnSpc>
                <a:spcPct val="100000"/>
              </a:lnSpc>
            </a:pPr>
            <a:r>
              <a:rPr lang="zh-CN" altLang="en-US" sz="2400" dirty="0"/>
              <a:t>如果一味追求提高对训练数据的预测能力，所选模型的复杂度则往往会比真模型更高，这种现象称为</a:t>
            </a:r>
            <a:r>
              <a:rPr lang="zh-CN" altLang="en-US" sz="2400" dirty="0">
                <a:solidFill>
                  <a:srgbClr val="FF0000"/>
                </a:solidFill>
              </a:rPr>
              <a:t>过拟合（</a:t>
            </a:r>
            <a:r>
              <a:rPr lang="en-US" altLang="zh-CN" sz="2400" dirty="0">
                <a:solidFill>
                  <a:srgbClr val="FF0000"/>
                </a:solidFill>
              </a:rPr>
              <a:t>over-fitting</a:t>
            </a:r>
            <a:r>
              <a:rPr lang="zh-CN" altLang="en-US" sz="2400" dirty="0">
                <a:solidFill>
                  <a:srgbClr val="FF0000"/>
                </a:solidFill>
              </a:rPr>
              <a:t>）</a:t>
            </a:r>
            <a:r>
              <a:rPr lang="zh-CN" altLang="en-US" sz="2400" dirty="0"/>
              <a:t>。</a:t>
            </a:r>
            <a:endParaRPr lang="en-US" altLang="zh-CN" sz="2400" dirty="0"/>
          </a:p>
          <a:p>
            <a:pPr algn="just">
              <a:lnSpc>
                <a:spcPct val="100000"/>
              </a:lnSpc>
            </a:pPr>
            <a:endParaRPr lang="en-US" altLang="zh-CN" sz="1000" dirty="0"/>
          </a:p>
          <a:p>
            <a:pPr algn="just">
              <a:lnSpc>
                <a:spcPct val="100000"/>
              </a:lnSpc>
            </a:pPr>
            <a:r>
              <a:rPr lang="zh-CN" altLang="en-US" sz="2400" dirty="0"/>
              <a:t>过拟合是指学习时选择的模型所包含的参数过多，以致于出现这一模型对已知数据预测得很好，但</a:t>
            </a:r>
            <a:r>
              <a:rPr lang="zh-CN" altLang="en-US" sz="2400" dirty="0">
                <a:solidFill>
                  <a:srgbClr val="FF0000"/>
                </a:solidFill>
              </a:rPr>
              <a:t>对未知数据预测得很差</a:t>
            </a:r>
            <a:r>
              <a:rPr lang="zh-CN" altLang="en-US" sz="2400" dirty="0"/>
              <a:t>的现象。</a:t>
            </a:r>
            <a:r>
              <a:rPr lang="en-US" altLang="zh-CN" sz="2400" dirty="0"/>
              <a:t>   </a:t>
            </a:r>
          </a:p>
          <a:p>
            <a:pPr marL="0" indent="0" algn="just">
              <a:buNone/>
            </a:pPr>
            <a:endParaRPr lang="en-US" altLang="zh-CN" sz="2400" dirty="0"/>
          </a:p>
          <a:p>
            <a:endParaRPr lang="en-US" altLang="zh-CN" dirty="0"/>
          </a:p>
        </p:txBody>
      </p:sp>
    </p:spTree>
    <p:extLst>
      <p:ext uri="{BB962C8B-B14F-4D97-AF65-F5344CB8AC3E}">
        <p14:creationId xmlns:p14="http://schemas.microsoft.com/office/powerpoint/2010/main" val="1916463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模型评估与模型选择</a:t>
            </a:r>
          </a:p>
        </p:txBody>
      </p:sp>
      <p:sp>
        <p:nvSpPr>
          <p:cNvPr id="3" name="文本占位符 2"/>
          <p:cNvSpPr>
            <a:spLocks noGrp="1"/>
          </p:cNvSpPr>
          <p:nvPr>
            <p:ph idx="1"/>
          </p:nvPr>
        </p:nvSpPr>
        <p:spPr>
          <a:xfrm>
            <a:off x="260350" y="1158536"/>
            <a:ext cx="8795160" cy="5409412"/>
          </a:xfrm>
        </p:spPr>
        <p:txBody>
          <a:bodyPr>
            <a:normAutofit/>
          </a:bodyPr>
          <a:lstStyle/>
          <a:p>
            <a:pPr algn="just"/>
            <a:r>
              <a:rPr lang="en-US" altLang="zh-CN" b="1" dirty="0">
                <a:solidFill>
                  <a:srgbClr val="0000FF"/>
                </a:solidFill>
              </a:rPr>
              <a:t>1.4.2 </a:t>
            </a:r>
            <a:r>
              <a:rPr lang="zh-CN" altLang="en-US" b="1" dirty="0">
                <a:solidFill>
                  <a:srgbClr val="0000FF"/>
                </a:solidFill>
              </a:rPr>
              <a:t>过拟合与模型选择</a:t>
            </a:r>
            <a:endParaRPr lang="en-US" altLang="zh-CN" b="1" dirty="0">
              <a:solidFill>
                <a:srgbClr val="0000FF"/>
              </a:solidFill>
            </a:endParaRPr>
          </a:p>
          <a:p>
            <a:pPr algn="just"/>
            <a:r>
              <a:rPr lang="zh-CN" altLang="en-US" sz="2400" dirty="0"/>
              <a:t>举例</a:t>
            </a:r>
            <a:r>
              <a:rPr lang="en-US" altLang="zh-CN" sz="2400" dirty="0"/>
              <a:t>   </a:t>
            </a:r>
          </a:p>
          <a:p>
            <a:pPr marL="0" indent="0" algn="just">
              <a:buNone/>
            </a:pPr>
            <a:endParaRPr lang="en-US" altLang="zh-CN" sz="2400" dirty="0"/>
          </a:p>
          <a:p>
            <a:endParaRPr lang="en-US" altLang="zh-CN" dirty="0"/>
          </a:p>
        </p:txBody>
      </p:sp>
      <p:pic>
        <p:nvPicPr>
          <p:cNvPr id="5" name="图片 4">
            <a:extLst>
              <a:ext uri="{FF2B5EF4-FFF2-40B4-BE49-F238E27FC236}">
                <a16:creationId xmlns:a16="http://schemas.microsoft.com/office/drawing/2014/main" id="{1ABD2B63-FE97-4D09-839E-F5F0F5BD30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1786" y="1776863"/>
            <a:ext cx="6870023" cy="4798780"/>
          </a:xfrm>
          <a:prstGeom prst="rect">
            <a:avLst/>
          </a:prstGeom>
        </p:spPr>
      </p:pic>
    </p:spTree>
    <p:extLst>
      <p:ext uri="{BB962C8B-B14F-4D97-AF65-F5344CB8AC3E}">
        <p14:creationId xmlns:p14="http://schemas.microsoft.com/office/powerpoint/2010/main" val="3602311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目录</a:t>
            </a:r>
          </a:p>
        </p:txBody>
      </p:sp>
      <p:sp>
        <p:nvSpPr>
          <p:cNvPr id="3" name="内容占位符 2"/>
          <p:cNvSpPr>
            <a:spLocks noGrp="1"/>
          </p:cNvSpPr>
          <p:nvPr>
            <p:ph idx="1"/>
          </p:nvPr>
        </p:nvSpPr>
        <p:spPr/>
        <p:txBody>
          <a:bodyPr>
            <a:noAutofit/>
          </a:bodyPr>
          <a:lstStyle/>
          <a:p>
            <a:pPr>
              <a:lnSpc>
                <a:spcPct val="150000"/>
              </a:lnSpc>
            </a:pPr>
            <a:r>
              <a:rPr lang="zh-CN" altLang="en-US" sz="3200" b="1" dirty="0"/>
              <a:t>第</a:t>
            </a:r>
            <a:r>
              <a:rPr lang="en-US" altLang="zh-CN" sz="3200" b="1" dirty="0"/>
              <a:t>7</a:t>
            </a:r>
            <a:r>
              <a:rPr lang="zh-CN" altLang="en-US" sz="3200" b="1" dirty="0"/>
              <a:t>章 支持向量机 </a:t>
            </a:r>
            <a:endParaRPr lang="en-US" altLang="zh-CN" sz="3200" b="1" dirty="0"/>
          </a:p>
          <a:p>
            <a:pPr>
              <a:lnSpc>
                <a:spcPct val="150000"/>
              </a:lnSpc>
            </a:pPr>
            <a:r>
              <a:rPr lang="zh-CN" altLang="en-US" sz="3200" b="1" dirty="0"/>
              <a:t>第</a:t>
            </a:r>
            <a:r>
              <a:rPr lang="en-US" altLang="zh-CN" sz="3200" b="1" dirty="0"/>
              <a:t>8</a:t>
            </a:r>
            <a:r>
              <a:rPr lang="zh-CN" altLang="en-US" sz="3200" b="1" dirty="0"/>
              <a:t>章 提升方法</a:t>
            </a:r>
            <a:endParaRPr lang="en-US" altLang="zh-CN" sz="3200" b="1" dirty="0"/>
          </a:p>
          <a:p>
            <a:pPr>
              <a:lnSpc>
                <a:spcPct val="150000"/>
              </a:lnSpc>
            </a:pPr>
            <a:r>
              <a:rPr lang="zh-CN" altLang="en-US" sz="3200" b="1" dirty="0"/>
              <a:t>第</a:t>
            </a:r>
            <a:r>
              <a:rPr lang="en-US" altLang="zh-CN" sz="3200" b="1" dirty="0"/>
              <a:t>9</a:t>
            </a:r>
            <a:r>
              <a:rPr lang="zh-CN" altLang="en-US" sz="3200" b="1" dirty="0"/>
              <a:t>章</a:t>
            </a:r>
            <a:r>
              <a:rPr lang="en-US" altLang="zh-CN" sz="3200" b="1" dirty="0"/>
              <a:t> EM</a:t>
            </a:r>
            <a:r>
              <a:rPr lang="zh-CN" altLang="en-US" sz="3200" b="1" dirty="0"/>
              <a:t>算法及其推广</a:t>
            </a:r>
            <a:endParaRPr lang="en-US" altLang="zh-CN" sz="3200" b="1" dirty="0"/>
          </a:p>
          <a:p>
            <a:pPr>
              <a:lnSpc>
                <a:spcPct val="150000"/>
              </a:lnSpc>
            </a:pPr>
            <a:r>
              <a:rPr lang="zh-CN" altLang="en-US" sz="3200" b="1" dirty="0"/>
              <a:t>第</a:t>
            </a:r>
            <a:r>
              <a:rPr lang="en-US" altLang="zh-CN" sz="3200" b="1" dirty="0"/>
              <a:t>10</a:t>
            </a:r>
            <a:r>
              <a:rPr lang="zh-CN" altLang="en-US" sz="3200" b="1" dirty="0"/>
              <a:t>章 隐马尔可夫模型 </a:t>
            </a:r>
            <a:endParaRPr lang="en-US" altLang="zh-CN" sz="3200" b="1" dirty="0"/>
          </a:p>
          <a:p>
            <a:pPr>
              <a:lnSpc>
                <a:spcPct val="150000"/>
              </a:lnSpc>
            </a:pPr>
            <a:r>
              <a:rPr lang="zh-CN" altLang="en-US" sz="3200" b="1" dirty="0"/>
              <a:t>第</a:t>
            </a:r>
            <a:r>
              <a:rPr lang="en-US" altLang="zh-CN" sz="3200" b="1" dirty="0"/>
              <a:t>11</a:t>
            </a:r>
            <a:r>
              <a:rPr lang="zh-CN" altLang="en-US" sz="3200" b="1" dirty="0"/>
              <a:t>章</a:t>
            </a:r>
            <a:r>
              <a:rPr lang="en-US" altLang="zh-CN" sz="3200" b="1" dirty="0"/>
              <a:t> </a:t>
            </a:r>
            <a:r>
              <a:rPr lang="zh-CN" altLang="en-US" sz="3200" b="1" dirty="0"/>
              <a:t>条件随机场</a:t>
            </a:r>
          </a:p>
          <a:p>
            <a:pPr>
              <a:lnSpc>
                <a:spcPct val="150000"/>
              </a:lnSpc>
            </a:pPr>
            <a:endParaRPr lang="en-US" altLang="zh-CN" sz="3200" b="1" dirty="0"/>
          </a:p>
          <a:p>
            <a:pPr>
              <a:lnSpc>
                <a:spcPct val="150000"/>
              </a:lnSpc>
            </a:pPr>
            <a:endParaRPr lang="en-US" altLang="zh-CN" sz="3200" b="1" dirty="0"/>
          </a:p>
        </p:txBody>
      </p:sp>
    </p:spTree>
    <p:extLst>
      <p:ext uri="{BB962C8B-B14F-4D97-AF65-F5344CB8AC3E}">
        <p14:creationId xmlns:p14="http://schemas.microsoft.com/office/powerpoint/2010/main" val="14961027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BC755B-7499-41AC-9674-21009EFFB0E5}"/>
              </a:ext>
            </a:extLst>
          </p:cNvPr>
          <p:cNvSpPr>
            <a:spLocks noGrp="1"/>
          </p:cNvSpPr>
          <p:nvPr>
            <p:ph type="title"/>
          </p:nvPr>
        </p:nvSpPr>
        <p:spPr/>
        <p:txBody>
          <a:bodyPr/>
          <a:lstStyle/>
          <a:p>
            <a:r>
              <a:rPr lang="en-US" altLang="zh-CN" dirty="0"/>
              <a:t>1.4 </a:t>
            </a:r>
            <a:r>
              <a:rPr lang="zh-CN" altLang="en-US" dirty="0"/>
              <a:t>模型评估与模型选择</a:t>
            </a:r>
          </a:p>
        </p:txBody>
      </p:sp>
      <p:pic>
        <p:nvPicPr>
          <p:cNvPr id="4" name="Picture 2">
            <a:extLst>
              <a:ext uri="{FF2B5EF4-FFF2-40B4-BE49-F238E27FC236}">
                <a16:creationId xmlns:a16="http://schemas.microsoft.com/office/drawing/2014/main" id="{64D0CD02-5534-428D-A981-C3633866BD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5085" y="2207378"/>
            <a:ext cx="6513829" cy="3934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文本占位符 2">
            <a:extLst>
              <a:ext uri="{FF2B5EF4-FFF2-40B4-BE49-F238E27FC236}">
                <a16:creationId xmlns:a16="http://schemas.microsoft.com/office/drawing/2014/main" id="{180AD821-3177-4C40-93AC-8C957B5F91D3}"/>
              </a:ext>
            </a:extLst>
          </p:cNvPr>
          <p:cNvSpPr>
            <a:spLocks noGrp="1"/>
          </p:cNvSpPr>
          <p:nvPr>
            <p:ph idx="1"/>
          </p:nvPr>
        </p:nvSpPr>
        <p:spPr>
          <a:xfrm>
            <a:off x="260350" y="1158536"/>
            <a:ext cx="8795160" cy="5409412"/>
          </a:xfrm>
        </p:spPr>
        <p:txBody>
          <a:bodyPr>
            <a:normAutofit/>
          </a:bodyPr>
          <a:lstStyle/>
          <a:p>
            <a:pPr algn="just"/>
            <a:r>
              <a:rPr lang="en-US" altLang="zh-CN" b="1" dirty="0">
                <a:solidFill>
                  <a:srgbClr val="0000FF"/>
                </a:solidFill>
              </a:rPr>
              <a:t>1.4.2 </a:t>
            </a:r>
            <a:r>
              <a:rPr lang="zh-CN" altLang="en-US" b="1" dirty="0">
                <a:solidFill>
                  <a:srgbClr val="0000FF"/>
                </a:solidFill>
              </a:rPr>
              <a:t>过拟合与模型选择</a:t>
            </a:r>
            <a:endParaRPr lang="en-US" altLang="zh-CN" b="1" dirty="0">
              <a:solidFill>
                <a:srgbClr val="0000FF"/>
              </a:solidFill>
            </a:endParaRPr>
          </a:p>
          <a:p>
            <a:pPr algn="just"/>
            <a:r>
              <a:rPr lang="zh-CN" altLang="en-US" sz="2400" dirty="0"/>
              <a:t>举例</a:t>
            </a:r>
            <a:r>
              <a:rPr lang="en-US" altLang="zh-CN" sz="2400" dirty="0"/>
              <a:t>   </a:t>
            </a:r>
          </a:p>
          <a:p>
            <a:pPr marL="0" indent="0" algn="just">
              <a:buNone/>
            </a:pPr>
            <a:endParaRPr lang="en-US" altLang="zh-CN" sz="2400" dirty="0"/>
          </a:p>
          <a:p>
            <a:endParaRPr lang="en-US" altLang="zh-CN" dirty="0"/>
          </a:p>
        </p:txBody>
      </p:sp>
    </p:spTree>
    <p:extLst>
      <p:ext uri="{BB962C8B-B14F-4D97-AF65-F5344CB8AC3E}">
        <p14:creationId xmlns:p14="http://schemas.microsoft.com/office/powerpoint/2010/main" val="38777233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模型评估与模型选择</a:t>
            </a:r>
          </a:p>
        </p:txBody>
      </p:sp>
      <p:sp>
        <p:nvSpPr>
          <p:cNvPr id="3" name="文本占位符 2"/>
          <p:cNvSpPr>
            <a:spLocks noGrp="1"/>
          </p:cNvSpPr>
          <p:nvPr>
            <p:ph idx="1"/>
          </p:nvPr>
        </p:nvSpPr>
        <p:spPr>
          <a:xfrm>
            <a:off x="260350" y="1158536"/>
            <a:ext cx="8795160" cy="5409412"/>
          </a:xfrm>
        </p:spPr>
        <p:txBody>
          <a:bodyPr>
            <a:normAutofit/>
          </a:bodyPr>
          <a:lstStyle/>
          <a:p>
            <a:pPr algn="just"/>
            <a:r>
              <a:rPr lang="en-US" altLang="zh-CN" b="1" dirty="0">
                <a:solidFill>
                  <a:srgbClr val="0000FF"/>
                </a:solidFill>
              </a:rPr>
              <a:t>1.4.2 </a:t>
            </a:r>
            <a:r>
              <a:rPr lang="zh-CN" altLang="en-US" b="1" dirty="0">
                <a:solidFill>
                  <a:srgbClr val="0000FF"/>
                </a:solidFill>
              </a:rPr>
              <a:t>过拟合与模型选择</a:t>
            </a:r>
            <a:endParaRPr lang="en-US" altLang="zh-CN" b="1" dirty="0">
              <a:solidFill>
                <a:srgbClr val="0000FF"/>
              </a:solidFill>
            </a:endParaRPr>
          </a:p>
          <a:p>
            <a:pPr marL="0" indent="0" algn="just">
              <a:buNone/>
            </a:pPr>
            <a:endParaRPr lang="en-US" altLang="zh-CN" sz="2400" dirty="0"/>
          </a:p>
          <a:p>
            <a:endParaRPr lang="en-US" altLang="zh-CN" dirty="0"/>
          </a:p>
        </p:txBody>
      </p:sp>
      <p:pic>
        <p:nvPicPr>
          <p:cNvPr id="5" name="图片 4">
            <a:extLst>
              <a:ext uri="{FF2B5EF4-FFF2-40B4-BE49-F238E27FC236}">
                <a16:creationId xmlns:a16="http://schemas.microsoft.com/office/drawing/2014/main" id="{14C1E91E-944E-4FD6-833A-A8E04AB84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555" y="1724385"/>
            <a:ext cx="6950888" cy="4313802"/>
          </a:xfrm>
          <a:prstGeom prst="rect">
            <a:avLst/>
          </a:prstGeom>
        </p:spPr>
      </p:pic>
    </p:spTree>
    <p:extLst>
      <p:ext uri="{BB962C8B-B14F-4D97-AF65-F5344CB8AC3E}">
        <p14:creationId xmlns:p14="http://schemas.microsoft.com/office/powerpoint/2010/main" val="6315162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lnSpc>
                <a:spcPct val="150000"/>
              </a:lnSpc>
            </a:pPr>
            <a:r>
              <a:rPr lang="zh-CN" altLang="en-US" sz="3200" dirty="0"/>
              <a:t>第</a:t>
            </a:r>
            <a:r>
              <a:rPr lang="en-US" altLang="zh-CN" sz="3200" dirty="0"/>
              <a:t>1</a:t>
            </a:r>
            <a:r>
              <a:rPr lang="zh-CN" altLang="en-US" sz="3200" dirty="0"/>
              <a:t>章</a:t>
            </a:r>
            <a:r>
              <a:rPr lang="en-US" altLang="zh-CN" sz="3200" dirty="0"/>
              <a:t> </a:t>
            </a:r>
            <a:r>
              <a:rPr lang="zh-CN" altLang="en-US" sz="3200" dirty="0"/>
              <a:t>统计学习方法概论</a:t>
            </a:r>
            <a:endParaRPr lang="en-US" altLang="zh-CN" sz="3200" dirty="0"/>
          </a:p>
        </p:txBody>
      </p:sp>
      <p:sp>
        <p:nvSpPr>
          <p:cNvPr id="3" name="内容占位符 2"/>
          <p:cNvSpPr>
            <a:spLocks noGrp="1"/>
          </p:cNvSpPr>
          <p:nvPr>
            <p:ph idx="1"/>
          </p:nvPr>
        </p:nvSpPr>
        <p:spPr>
          <a:xfrm>
            <a:off x="260350" y="953729"/>
            <a:ext cx="8616950" cy="5742039"/>
          </a:xfrm>
        </p:spPr>
        <p:txBody>
          <a:bodyPr>
            <a:normAutofit fontScale="92500" lnSpcReduction="20000"/>
          </a:bodyPr>
          <a:lstStyle/>
          <a:p>
            <a:pPr>
              <a:lnSpc>
                <a:spcPct val="150000"/>
              </a:lnSpc>
            </a:pPr>
            <a:r>
              <a:rPr lang="en-US" altLang="zh-CN" sz="2400" b="1" dirty="0"/>
              <a:t>1.1 </a:t>
            </a:r>
            <a:r>
              <a:rPr lang="zh-CN" altLang="en-US" sz="2400" b="1" dirty="0"/>
              <a:t>统计学习</a:t>
            </a:r>
          </a:p>
          <a:p>
            <a:pPr>
              <a:lnSpc>
                <a:spcPct val="150000"/>
              </a:lnSpc>
            </a:pPr>
            <a:r>
              <a:rPr lang="en-US" altLang="zh-CN" sz="2400" b="1" dirty="0"/>
              <a:t>1.2 </a:t>
            </a:r>
            <a:r>
              <a:rPr lang="zh-CN" altLang="en-US" sz="2400" b="1" dirty="0"/>
              <a:t>监督学习</a:t>
            </a:r>
          </a:p>
          <a:p>
            <a:pPr>
              <a:lnSpc>
                <a:spcPct val="150000"/>
              </a:lnSpc>
            </a:pPr>
            <a:r>
              <a:rPr lang="en-US" altLang="zh-CN" sz="2400" b="1" dirty="0"/>
              <a:t>1.3 </a:t>
            </a:r>
            <a:r>
              <a:rPr lang="zh-CN" altLang="en-US" sz="2400" b="1" dirty="0"/>
              <a:t>统计学习三要素</a:t>
            </a:r>
          </a:p>
          <a:p>
            <a:pPr>
              <a:lnSpc>
                <a:spcPct val="150000"/>
              </a:lnSpc>
            </a:pPr>
            <a:r>
              <a:rPr lang="en-US" altLang="zh-CN" sz="2400" b="1" dirty="0"/>
              <a:t>1.4 </a:t>
            </a:r>
            <a:r>
              <a:rPr lang="zh-CN" altLang="en-US" sz="2400" b="1" dirty="0"/>
              <a:t>模型评估与模型选择</a:t>
            </a:r>
          </a:p>
          <a:p>
            <a:pPr>
              <a:lnSpc>
                <a:spcPct val="150000"/>
              </a:lnSpc>
            </a:pPr>
            <a:r>
              <a:rPr lang="en-US" altLang="zh-CN" sz="2400" b="1" dirty="0">
                <a:solidFill>
                  <a:srgbClr val="FF0000"/>
                </a:solidFill>
              </a:rPr>
              <a:t>1.5 </a:t>
            </a:r>
            <a:r>
              <a:rPr lang="zh-CN" altLang="en-US" sz="2400" b="1" dirty="0">
                <a:solidFill>
                  <a:srgbClr val="FF0000"/>
                </a:solidFill>
              </a:rPr>
              <a:t>正则化与交叉验证</a:t>
            </a:r>
            <a:endParaRPr lang="en-US" altLang="zh-CN" sz="2400" b="1" dirty="0">
              <a:solidFill>
                <a:srgbClr val="FF0000"/>
              </a:solidFill>
            </a:endParaRPr>
          </a:p>
          <a:p>
            <a:pPr>
              <a:lnSpc>
                <a:spcPct val="150000"/>
              </a:lnSpc>
            </a:pPr>
            <a:r>
              <a:rPr lang="en-US" altLang="zh-CN" sz="2400" b="1" dirty="0"/>
              <a:t>1.6 </a:t>
            </a:r>
            <a:r>
              <a:rPr lang="zh-CN" altLang="en-US" sz="2400" b="1" dirty="0"/>
              <a:t>泛化能力</a:t>
            </a:r>
          </a:p>
          <a:p>
            <a:pPr>
              <a:lnSpc>
                <a:spcPct val="150000"/>
              </a:lnSpc>
            </a:pPr>
            <a:r>
              <a:rPr lang="en-US" altLang="zh-CN" sz="2400" b="1" dirty="0"/>
              <a:t>1.7 </a:t>
            </a:r>
            <a:r>
              <a:rPr lang="zh-CN" altLang="en-US" sz="2400" b="1" dirty="0"/>
              <a:t>生成模型与判别模型</a:t>
            </a:r>
          </a:p>
          <a:p>
            <a:pPr>
              <a:lnSpc>
                <a:spcPct val="150000"/>
              </a:lnSpc>
            </a:pPr>
            <a:r>
              <a:rPr lang="en-US" altLang="zh-CN" sz="2400" b="1" dirty="0"/>
              <a:t>1.8 </a:t>
            </a:r>
            <a:r>
              <a:rPr lang="zh-CN" altLang="en-US" sz="2400" b="1" dirty="0"/>
              <a:t>分类问题</a:t>
            </a:r>
          </a:p>
          <a:p>
            <a:pPr>
              <a:lnSpc>
                <a:spcPct val="150000"/>
              </a:lnSpc>
            </a:pPr>
            <a:r>
              <a:rPr lang="en-US" altLang="zh-CN" sz="2400" b="1" dirty="0"/>
              <a:t>1.9 </a:t>
            </a:r>
            <a:r>
              <a:rPr lang="zh-CN" altLang="en-US" sz="2400" b="1" dirty="0"/>
              <a:t>标注问题</a:t>
            </a:r>
          </a:p>
          <a:p>
            <a:pPr>
              <a:lnSpc>
                <a:spcPct val="150000"/>
              </a:lnSpc>
            </a:pPr>
            <a:r>
              <a:rPr lang="en-US" altLang="zh-CN" sz="2400" b="1" dirty="0"/>
              <a:t>1.10</a:t>
            </a:r>
            <a:r>
              <a:rPr lang="zh-CN" altLang="en-US" sz="2400" b="1" dirty="0"/>
              <a:t>回归问题</a:t>
            </a:r>
            <a:endParaRPr lang="zh-CN" altLang="en-US" sz="2400" dirty="0"/>
          </a:p>
          <a:p>
            <a:pPr>
              <a:lnSpc>
                <a:spcPct val="150000"/>
              </a:lnSpc>
            </a:pPr>
            <a:endParaRPr lang="zh-CN" altLang="en-US" sz="2400" b="1" dirty="0"/>
          </a:p>
        </p:txBody>
      </p:sp>
    </p:spTree>
    <p:extLst>
      <p:ext uri="{BB962C8B-B14F-4D97-AF65-F5344CB8AC3E}">
        <p14:creationId xmlns:p14="http://schemas.microsoft.com/office/powerpoint/2010/main" val="40793069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1.5 </a:t>
            </a:r>
            <a:r>
              <a:rPr lang="zh-CN" altLang="en-US" dirty="0"/>
              <a:t>正则化与交叉验证</a:t>
            </a:r>
          </a:p>
        </p:txBody>
      </p:sp>
      <p:sp>
        <p:nvSpPr>
          <p:cNvPr id="3" name="文本占位符 2"/>
          <p:cNvSpPr>
            <a:spLocks noGrp="1"/>
          </p:cNvSpPr>
          <p:nvPr>
            <p:ph idx="1"/>
          </p:nvPr>
        </p:nvSpPr>
        <p:spPr>
          <a:xfrm>
            <a:off x="260350" y="1158536"/>
            <a:ext cx="8795160" cy="5409412"/>
          </a:xfrm>
        </p:spPr>
        <p:txBody>
          <a:bodyPr>
            <a:normAutofit/>
          </a:bodyPr>
          <a:lstStyle/>
          <a:p>
            <a:pPr algn="just"/>
            <a:r>
              <a:rPr lang="en-US" altLang="zh-CN" b="1" dirty="0">
                <a:solidFill>
                  <a:srgbClr val="0000FF"/>
                </a:solidFill>
              </a:rPr>
              <a:t>1.5.1 </a:t>
            </a:r>
            <a:r>
              <a:rPr lang="zh-CN" altLang="en-US" b="1" dirty="0">
                <a:solidFill>
                  <a:srgbClr val="0000FF"/>
                </a:solidFill>
              </a:rPr>
              <a:t>正则化</a:t>
            </a:r>
            <a:endParaRPr lang="en-US" altLang="zh-CN" b="1" dirty="0">
              <a:solidFill>
                <a:srgbClr val="0000FF"/>
              </a:solidFill>
            </a:endParaRPr>
          </a:p>
          <a:p>
            <a:pPr algn="just"/>
            <a:r>
              <a:rPr lang="zh-CN" altLang="en-US" sz="2400" dirty="0"/>
              <a:t>模型选择的典型方法是正则化（</a:t>
            </a:r>
            <a:r>
              <a:rPr lang="en-US" altLang="zh-CN" sz="2400" dirty="0"/>
              <a:t>regularization</a:t>
            </a:r>
            <a:r>
              <a:rPr lang="zh-CN" altLang="en-US" sz="2400" dirty="0"/>
              <a:t>）</a:t>
            </a:r>
            <a:r>
              <a:rPr lang="en-US" altLang="zh-CN" sz="2400" dirty="0"/>
              <a:t>.</a:t>
            </a:r>
          </a:p>
          <a:p>
            <a:pPr algn="just">
              <a:lnSpc>
                <a:spcPct val="100000"/>
              </a:lnSpc>
            </a:pPr>
            <a:r>
              <a:rPr lang="zh-CN" altLang="en-US" sz="2400" dirty="0"/>
              <a:t>正则化是结构风险最小化策略的实现，是在经验风险上加一个正则项或者惩罚项</a:t>
            </a:r>
            <a:r>
              <a:rPr lang="en-US" altLang="zh-CN" sz="2400" dirty="0"/>
              <a:t>.</a:t>
            </a:r>
          </a:p>
          <a:p>
            <a:pPr algn="just"/>
            <a:endParaRPr lang="en-US" altLang="zh-CN" sz="2400" dirty="0"/>
          </a:p>
          <a:p>
            <a:pPr algn="just"/>
            <a:r>
              <a:rPr lang="zh-CN" altLang="en-US" sz="2400" dirty="0"/>
              <a:t>正则化一般具有如下形式：</a:t>
            </a:r>
            <a:r>
              <a:rPr lang="en-US" altLang="zh-CN" sz="2400" dirty="0"/>
              <a:t>   </a:t>
            </a:r>
          </a:p>
          <a:p>
            <a:pPr marL="0" indent="0" algn="just">
              <a:buNone/>
            </a:pPr>
            <a:endParaRPr lang="en-US" altLang="zh-CN" sz="2400" dirty="0"/>
          </a:p>
          <a:p>
            <a:endParaRPr lang="en-US" altLang="zh-CN" dirty="0"/>
          </a:p>
        </p:txBody>
      </p:sp>
      <p:pic>
        <p:nvPicPr>
          <p:cNvPr id="5" name="图片 4">
            <a:extLst>
              <a:ext uri="{FF2B5EF4-FFF2-40B4-BE49-F238E27FC236}">
                <a16:creationId xmlns:a16="http://schemas.microsoft.com/office/drawing/2014/main" id="{D0050A77-75E9-4378-A5AF-D1FC13A88A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1071" y="3853357"/>
            <a:ext cx="4801859" cy="1039091"/>
          </a:xfrm>
          <a:prstGeom prst="rect">
            <a:avLst/>
          </a:prstGeom>
        </p:spPr>
      </p:pic>
    </p:spTree>
    <p:extLst>
      <p:ext uri="{BB962C8B-B14F-4D97-AF65-F5344CB8AC3E}">
        <p14:creationId xmlns:p14="http://schemas.microsoft.com/office/powerpoint/2010/main" val="2748144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 </a:t>
            </a:r>
            <a:r>
              <a:rPr lang="zh-CN" altLang="en-US" dirty="0"/>
              <a:t>正则化与交叉验证</a:t>
            </a:r>
          </a:p>
        </p:txBody>
      </p:sp>
      <p:sp>
        <p:nvSpPr>
          <p:cNvPr id="3" name="文本占位符 2"/>
          <p:cNvSpPr>
            <a:spLocks noGrp="1"/>
          </p:cNvSpPr>
          <p:nvPr>
            <p:ph idx="1"/>
          </p:nvPr>
        </p:nvSpPr>
        <p:spPr>
          <a:xfrm>
            <a:off x="260350" y="1158536"/>
            <a:ext cx="8795160" cy="5409412"/>
          </a:xfrm>
        </p:spPr>
        <p:txBody>
          <a:bodyPr>
            <a:normAutofit/>
          </a:bodyPr>
          <a:lstStyle/>
          <a:p>
            <a:pPr algn="just"/>
            <a:r>
              <a:rPr lang="en-US" altLang="zh-CN" b="1" dirty="0">
                <a:solidFill>
                  <a:srgbClr val="0000FF"/>
                </a:solidFill>
              </a:rPr>
              <a:t>1.5.1 </a:t>
            </a:r>
            <a:r>
              <a:rPr lang="zh-CN" altLang="en-US" b="1" dirty="0">
                <a:solidFill>
                  <a:srgbClr val="0000FF"/>
                </a:solidFill>
              </a:rPr>
              <a:t>正则化</a:t>
            </a:r>
            <a:endParaRPr lang="en-US" altLang="zh-CN" b="1" dirty="0">
              <a:solidFill>
                <a:srgbClr val="0000FF"/>
              </a:solidFill>
            </a:endParaRPr>
          </a:p>
          <a:p>
            <a:pPr algn="just"/>
            <a:r>
              <a:rPr lang="zh-CN" altLang="en-US" sz="2400" dirty="0"/>
              <a:t>正则化项常见的两种形式：</a:t>
            </a:r>
            <a:endParaRPr lang="en-US" altLang="zh-CN" sz="2400" dirty="0"/>
          </a:p>
          <a:p>
            <a:pPr algn="just"/>
            <a:endParaRPr lang="en-US" altLang="zh-CN" sz="2400" dirty="0"/>
          </a:p>
          <a:p>
            <a:pPr algn="just"/>
            <a:endParaRPr lang="en-US" altLang="zh-CN" sz="2400" dirty="0"/>
          </a:p>
          <a:p>
            <a:pPr algn="just"/>
            <a:endParaRPr lang="en-US" altLang="zh-CN" sz="2400" dirty="0"/>
          </a:p>
          <a:p>
            <a:pPr algn="just"/>
            <a:endParaRPr lang="en-US" altLang="zh-CN" sz="2400" dirty="0"/>
          </a:p>
          <a:p>
            <a:pPr algn="just"/>
            <a:endParaRPr lang="en-US" altLang="zh-CN" sz="2400" dirty="0"/>
          </a:p>
          <a:p>
            <a:pPr algn="just"/>
            <a:r>
              <a:rPr lang="zh-CN" altLang="en-US" sz="2400" dirty="0">
                <a:solidFill>
                  <a:srgbClr val="FF0000"/>
                </a:solidFill>
              </a:rPr>
              <a:t>奥卡姆剃刀（</a:t>
            </a:r>
            <a:r>
              <a:rPr lang="en-US" altLang="zh-CN" sz="2400" dirty="0">
                <a:solidFill>
                  <a:srgbClr val="FF0000"/>
                </a:solidFill>
              </a:rPr>
              <a:t>Occam’s razor</a:t>
            </a:r>
            <a:r>
              <a:rPr lang="zh-CN" altLang="en-US" sz="2400" dirty="0">
                <a:solidFill>
                  <a:srgbClr val="FF0000"/>
                </a:solidFill>
              </a:rPr>
              <a:t>）原理</a:t>
            </a:r>
            <a:r>
              <a:rPr lang="zh-CN" altLang="en-US" sz="2400" dirty="0"/>
              <a:t>：在所有可能选择的模型中，能够很好地解释已知数据并且十分简单才是最好的模型。</a:t>
            </a:r>
            <a:r>
              <a:rPr lang="en-US" altLang="zh-CN" sz="2400" dirty="0"/>
              <a:t>   </a:t>
            </a:r>
          </a:p>
          <a:p>
            <a:pPr marL="0" indent="0" algn="just">
              <a:buNone/>
            </a:pPr>
            <a:endParaRPr lang="en-US" altLang="zh-CN" sz="2400" dirty="0"/>
          </a:p>
          <a:p>
            <a:endParaRPr lang="en-US" altLang="zh-CN" dirty="0"/>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A54DA207-EE0F-4870-8F1B-029959F990F5}"/>
                  </a:ext>
                </a:extLst>
              </p:cNvPr>
              <p:cNvSpPr/>
              <p:nvPr/>
            </p:nvSpPr>
            <p:spPr>
              <a:xfrm>
                <a:off x="900217" y="2147795"/>
                <a:ext cx="4511876" cy="9638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b="1" i="1" smtClean="0">
                          <a:solidFill>
                            <a:srgbClr val="FF0000"/>
                          </a:solidFill>
                          <a:latin typeface="Cambria Math" panose="02040503050406030204" pitchFamily="18" charset="0"/>
                        </a:rPr>
                        <m:t>𝑳</m:t>
                      </m:r>
                      <m:r>
                        <a:rPr lang="zh-CN" altLang="en-US" sz="2000" b="1" i="0">
                          <a:solidFill>
                            <a:srgbClr val="FF0000"/>
                          </a:solidFill>
                          <a:latin typeface="Cambria Math" panose="02040503050406030204" pitchFamily="18" charset="0"/>
                        </a:rPr>
                        <m:t>(</m:t>
                      </m:r>
                      <m:r>
                        <a:rPr lang="zh-CN" altLang="en-US" sz="2000" b="1" i="1">
                          <a:solidFill>
                            <a:srgbClr val="FF0000"/>
                          </a:solidFill>
                          <a:latin typeface="Cambria Math" panose="02040503050406030204" pitchFamily="18" charset="0"/>
                        </a:rPr>
                        <m:t>𝒘</m:t>
                      </m:r>
                      <m:r>
                        <a:rPr lang="zh-CN" altLang="en-US" sz="2000" b="1" i="0">
                          <a:solidFill>
                            <a:srgbClr val="FF0000"/>
                          </a:solidFill>
                          <a:latin typeface="Cambria Math" panose="02040503050406030204" pitchFamily="18" charset="0"/>
                        </a:rPr>
                        <m:t>)</m:t>
                      </m:r>
                      <m:r>
                        <m:rPr>
                          <m:nor/>
                        </m:rPr>
                        <a:rPr lang="zh-CN" altLang="en-US" sz="2000" b="1" i="1">
                          <a:solidFill>
                            <a:srgbClr val="FF0000"/>
                          </a:solidFill>
                          <a:latin typeface="Cambria Math" panose="02040503050406030204" pitchFamily="18" charset="0"/>
                        </a:rPr>
                        <m:t>=</m:t>
                      </m:r>
                      <m:f>
                        <m:fPr>
                          <m:ctrlPr>
                            <a:rPr lang="zh-CN" altLang="en-US" sz="2000" b="1" i="1">
                              <a:solidFill>
                                <a:srgbClr val="FF0000"/>
                              </a:solidFill>
                              <a:latin typeface="Cambria Math" panose="02040503050406030204" pitchFamily="18" charset="0"/>
                            </a:rPr>
                          </m:ctrlPr>
                        </m:fPr>
                        <m:num>
                          <m:r>
                            <a:rPr lang="zh-CN" altLang="en-US" sz="2000" b="1" i="0">
                              <a:solidFill>
                                <a:srgbClr val="FF0000"/>
                              </a:solidFill>
                              <a:latin typeface="Cambria Math" panose="02040503050406030204" pitchFamily="18" charset="0"/>
                            </a:rPr>
                            <m:t>𝟏</m:t>
                          </m:r>
                        </m:num>
                        <m:den>
                          <m:r>
                            <a:rPr lang="zh-CN" altLang="en-US" sz="2000" b="1" i="1">
                              <a:solidFill>
                                <a:srgbClr val="FF0000"/>
                              </a:solidFill>
                              <a:latin typeface="Cambria Math" panose="02040503050406030204" pitchFamily="18" charset="0"/>
                            </a:rPr>
                            <m:t>𝑵</m:t>
                          </m:r>
                        </m:den>
                      </m:f>
                      <m:nary>
                        <m:naryPr>
                          <m:chr m:val="∑"/>
                          <m:limLoc m:val="undOvr"/>
                          <m:grow m:val="on"/>
                          <m:ctrlPr>
                            <a:rPr lang="zh-CN" altLang="en-US" sz="2000" b="1" i="1">
                              <a:solidFill>
                                <a:srgbClr val="FF0000"/>
                              </a:solidFill>
                              <a:latin typeface="Cambria Math" panose="02040503050406030204" pitchFamily="18" charset="0"/>
                            </a:rPr>
                          </m:ctrlPr>
                        </m:naryPr>
                        <m:sub>
                          <m:r>
                            <a:rPr lang="zh-CN" altLang="en-US" sz="2000" b="1" i="1">
                              <a:solidFill>
                                <a:srgbClr val="FF0000"/>
                              </a:solidFill>
                              <a:latin typeface="Cambria Math" panose="02040503050406030204" pitchFamily="18" charset="0"/>
                            </a:rPr>
                            <m:t>𝒊</m:t>
                          </m:r>
                          <m:r>
                            <a:rPr lang="zh-CN" altLang="en-US" sz="2000" b="1" i="0">
                              <a:solidFill>
                                <a:srgbClr val="FF0000"/>
                              </a:solidFill>
                              <a:latin typeface="Cambria Math" panose="02040503050406030204" pitchFamily="18" charset="0"/>
                            </a:rPr>
                            <m:t>=</m:t>
                          </m:r>
                          <m:r>
                            <a:rPr lang="zh-CN" altLang="en-US" sz="2000" b="1" i="0">
                              <a:solidFill>
                                <a:srgbClr val="FF0000"/>
                              </a:solidFill>
                              <a:latin typeface="Cambria Math" panose="02040503050406030204" pitchFamily="18" charset="0"/>
                            </a:rPr>
                            <m:t>𝟏</m:t>
                          </m:r>
                        </m:sub>
                        <m:sup>
                          <m:r>
                            <a:rPr lang="zh-CN" altLang="en-US" sz="2000" b="1" i="1">
                              <a:solidFill>
                                <a:srgbClr val="FF0000"/>
                              </a:solidFill>
                              <a:latin typeface="Cambria Math" panose="02040503050406030204" pitchFamily="18" charset="0"/>
                            </a:rPr>
                            <m:t>𝑵</m:t>
                          </m:r>
                        </m:sup>
                        <m:e>
                          <m:sSup>
                            <m:sSupPr>
                              <m:ctrlPr>
                                <a:rPr lang="zh-CN" altLang="en-US" sz="2000" b="1" i="1">
                                  <a:solidFill>
                                    <a:srgbClr val="FF0000"/>
                                  </a:solidFill>
                                  <a:latin typeface="Cambria Math" panose="02040503050406030204" pitchFamily="18" charset="0"/>
                                </a:rPr>
                              </m:ctrlPr>
                            </m:sSupPr>
                            <m:e>
                              <m:d>
                                <m:dPr>
                                  <m:ctrlPr>
                                    <a:rPr lang="zh-CN" altLang="en-US" sz="2000" b="1" i="1">
                                      <a:solidFill>
                                        <a:srgbClr val="FF0000"/>
                                      </a:solidFill>
                                      <a:latin typeface="Cambria Math" panose="02040503050406030204" pitchFamily="18" charset="0"/>
                                    </a:rPr>
                                  </m:ctrlPr>
                                </m:dPr>
                                <m:e>
                                  <m:r>
                                    <a:rPr lang="zh-CN" altLang="en-US" sz="2000" b="1" i="1">
                                      <a:solidFill>
                                        <a:srgbClr val="FF0000"/>
                                      </a:solidFill>
                                      <a:latin typeface="Cambria Math" panose="02040503050406030204" pitchFamily="18" charset="0"/>
                                    </a:rPr>
                                    <m:t>𝒇</m:t>
                                  </m:r>
                                  <m:r>
                                    <a:rPr lang="zh-CN" altLang="en-US" sz="2000" b="1" i="0">
                                      <a:solidFill>
                                        <a:srgbClr val="FF0000"/>
                                      </a:solidFill>
                                      <a:latin typeface="Cambria Math" panose="02040503050406030204" pitchFamily="18" charset="0"/>
                                    </a:rPr>
                                    <m:t>(</m:t>
                                  </m:r>
                                  <m:sSub>
                                    <m:sSubPr>
                                      <m:ctrlPr>
                                        <a:rPr lang="zh-CN" altLang="en-US" sz="2000" b="1" i="1">
                                          <a:solidFill>
                                            <a:srgbClr val="FF0000"/>
                                          </a:solidFill>
                                          <a:latin typeface="Cambria Math" panose="02040503050406030204" pitchFamily="18" charset="0"/>
                                        </a:rPr>
                                      </m:ctrlPr>
                                    </m:sSubPr>
                                    <m:e>
                                      <m:r>
                                        <a:rPr lang="zh-CN" altLang="en-US" sz="2000" b="1" i="1">
                                          <a:solidFill>
                                            <a:srgbClr val="FF0000"/>
                                          </a:solidFill>
                                          <a:latin typeface="Cambria Math" panose="02040503050406030204" pitchFamily="18" charset="0"/>
                                        </a:rPr>
                                        <m:t>𝒙</m:t>
                                      </m:r>
                                    </m:e>
                                    <m:sub>
                                      <m:r>
                                        <a:rPr lang="zh-CN" altLang="en-US" sz="2000" b="1" i="1">
                                          <a:solidFill>
                                            <a:srgbClr val="FF0000"/>
                                          </a:solidFill>
                                          <a:latin typeface="Cambria Math" panose="02040503050406030204" pitchFamily="18" charset="0"/>
                                        </a:rPr>
                                        <m:t>𝒊</m:t>
                                      </m:r>
                                    </m:sub>
                                  </m:sSub>
                                  <m:r>
                                    <a:rPr lang="zh-CN" altLang="en-US" sz="2000" b="1" i="0">
                                      <a:solidFill>
                                        <a:srgbClr val="FF0000"/>
                                      </a:solidFill>
                                      <a:latin typeface="Cambria Math" panose="02040503050406030204" pitchFamily="18" charset="0"/>
                                    </a:rPr>
                                    <m:t>;</m:t>
                                  </m:r>
                                  <m:r>
                                    <a:rPr lang="zh-CN" altLang="en-US" sz="2000" b="1" i="1">
                                      <a:solidFill>
                                        <a:srgbClr val="FF0000"/>
                                      </a:solidFill>
                                      <a:latin typeface="Cambria Math" panose="02040503050406030204" pitchFamily="18" charset="0"/>
                                    </a:rPr>
                                    <m:t>𝒘</m:t>
                                  </m:r>
                                  <m:r>
                                    <a:rPr lang="zh-CN" altLang="en-US" sz="2000" b="1" i="0">
                                      <a:solidFill>
                                        <a:srgbClr val="FF0000"/>
                                      </a:solidFill>
                                      <a:latin typeface="Cambria Math" panose="02040503050406030204" pitchFamily="18" charset="0"/>
                                    </a:rPr>
                                    <m:t>)−</m:t>
                                  </m:r>
                                  <m:sSub>
                                    <m:sSubPr>
                                      <m:ctrlPr>
                                        <a:rPr lang="zh-CN" altLang="en-US" sz="2000" b="1" i="1">
                                          <a:solidFill>
                                            <a:srgbClr val="FF0000"/>
                                          </a:solidFill>
                                          <a:latin typeface="Cambria Math" panose="02040503050406030204" pitchFamily="18" charset="0"/>
                                        </a:rPr>
                                      </m:ctrlPr>
                                    </m:sSubPr>
                                    <m:e>
                                      <m:r>
                                        <a:rPr lang="zh-CN" altLang="en-US" sz="2000" b="1" i="1">
                                          <a:solidFill>
                                            <a:srgbClr val="FF0000"/>
                                          </a:solidFill>
                                          <a:latin typeface="Cambria Math" panose="02040503050406030204" pitchFamily="18" charset="0"/>
                                        </a:rPr>
                                        <m:t>𝒚</m:t>
                                      </m:r>
                                    </m:e>
                                    <m:sub>
                                      <m:r>
                                        <a:rPr lang="zh-CN" altLang="en-US" sz="2000" b="1" i="1">
                                          <a:solidFill>
                                            <a:srgbClr val="FF0000"/>
                                          </a:solidFill>
                                          <a:latin typeface="Cambria Math" panose="02040503050406030204" pitchFamily="18" charset="0"/>
                                        </a:rPr>
                                        <m:t>𝒊</m:t>
                                      </m:r>
                                    </m:sub>
                                  </m:sSub>
                                </m:e>
                              </m:d>
                            </m:e>
                            <m:sup>
                              <m:r>
                                <a:rPr lang="zh-CN" altLang="en-US" sz="2000" b="1" i="0">
                                  <a:solidFill>
                                    <a:srgbClr val="FF0000"/>
                                  </a:solidFill>
                                  <a:latin typeface="Cambria Math" panose="02040503050406030204" pitchFamily="18" charset="0"/>
                                </a:rPr>
                                <m:t>𝟐</m:t>
                              </m:r>
                            </m:sup>
                          </m:sSup>
                        </m:e>
                      </m:nary>
                      <m:r>
                        <a:rPr lang="zh-CN" altLang="en-US" sz="2000" b="1" i="0">
                          <a:solidFill>
                            <a:srgbClr val="FF0000"/>
                          </a:solidFill>
                          <a:latin typeface="Cambria Math" panose="02040503050406030204" pitchFamily="18" charset="0"/>
                        </a:rPr>
                        <m:t>+</m:t>
                      </m:r>
                      <m:f>
                        <m:fPr>
                          <m:ctrlPr>
                            <a:rPr lang="zh-CN" altLang="en-US" sz="2000" b="1" i="1">
                              <a:solidFill>
                                <a:srgbClr val="FF0000"/>
                              </a:solidFill>
                              <a:latin typeface="Cambria Math" panose="02040503050406030204" pitchFamily="18" charset="0"/>
                            </a:rPr>
                          </m:ctrlPr>
                        </m:fPr>
                        <m:num>
                          <m:r>
                            <a:rPr lang="zh-CN" altLang="en-US" sz="2000" b="1" i="1">
                              <a:solidFill>
                                <a:srgbClr val="FF0000"/>
                              </a:solidFill>
                              <a:latin typeface="Cambria Math" panose="02040503050406030204" pitchFamily="18" charset="0"/>
                            </a:rPr>
                            <m:t>𝝀</m:t>
                          </m:r>
                        </m:num>
                        <m:den>
                          <m:r>
                            <a:rPr lang="zh-CN" altLang="en-US" sz="2000" b="1" i="0">
                              <a:solidFill>
                                <a:srgbClr val="FF0000"/>
                              </a:solidFill>
                              <a:latin typeface="Cambria Math" panose="02040503050406030204" pitchFamily="18" charset="0"/>
                            </a:rPr>
                            <m:t>𝟐</m:t>
                          </m:r>
                        </m:den>
                      </m:f>
                      <m:sSup>
                        <m:sSupPr>
                          <m:ctrlPr>
                            <a:rPr lang="zh-CN" altLang="en-US" sz="2000" b="1" i="1">
                              <a:solidFill>
                                <a:srgbClr val="FF0000"/>
                              </a:solidFill>
                              <a:latin typeface="Cambria Math" panose="02040503050406030204" pitchFamily="18" charset="0"/>
                            </a:rPr>
                          </m:ctrlPr>
                        </m:sSupPr>
                        <m:e>
                          <m:r>
                            <a:rPr lang="zh-CN" altLang="en-US" sz="2000" b="1" i="0">
                              <a:solidFill>
                                <a:srgbClr val="FF0000"/>
                              </a:solidFill>
                              <a:latin typeface="Cambria Math" panose="02040503050406030204" pitchFamily="18" charset="0"/>
                            </a:rPr>
                            <m:t>‖</m:t>
                          </m:r>
                          <m:r>
                            <a:rPr lang="zh-CN" altLang="en-US" sz="2000" b="1" i="1">
                              <a:solidFill>
                                <a:srgbClr val="FF0000"/>
                              </a:solidFill>
                              <a:latin typeface="Cambria Math" panose="02040503050406030204" pitchFamily="18" charset="0"/>
                            </a:rPr>
                            <m:t>𝒘</m:t>
                          </m:r>
                          <m:r>
                            <a:rPr lang="zh-CN" altLang="en-US" sz="2000" b="1" i="0">
                              <a:solidFill>
                                <a:srgbClr val="FF0000"/>
                              </a:solidFill>
                              <a:latin typeface="Cambria Math" panose="02040503050406030204" pitchFamily="18" charset="0"/>
                            </a:rPr>
                            <m:t>‖</m:t>
                          </m:r>
                        </m:e>
                        <m:sup>
                          <m:r>
                            <a:rPr lang="zh-CN" altLang="en-US" sz="2000" b="1" i="0">
                              <a:solidFill>
                                <a:srgbClr val="FF0000"/>
                              </a:solidFill>
                              <a:latin typeface="Cambria Math" panose="02040503050406030204" pitchFamily="18" charset="0"/>
                            </a:rPr>
                            <m:t>𝟐</m:t>
                          </m:r>
                        </m:sup>
                      </m:sSup>
                    </m:oMath>
                  </m:oMathPara>
                </a14:m>
                <a:endParaRPr lang="zh-CN" altLang="en-US" sz="2000" b="1" dirty="0">
                  <a:solidFill>
                    <a:srgbClr val="FF0000"/>
                  </a:solidFill>
                </a:endParaRPr>
              </a:p>
            </p:txBody>
          </p:sp>
        </mc:Choice>
        <mc:Fallback xmlns="">
          <p:sp>
            <p:nvSpPr>
              <p:cNvPr id="4" name="矩形 3">
                <a:extLst>
                  <a:ext uri="{FF2B5EF4-FFF2-40B4-BE49-F238E27FC236}">
                    <a16:creationId xmlns:a16="http://schemas.microsoft.com/office/drawing/2014/main" id="{A54DA207-EE0F-4870-8F1B-029959F990F5}"/>
                  </a:ext>
                </a:extLst>
              </p:cNvPr>
              <p:cNvSpPr>
                <a:spLocks noRot="1" noChangeAspect="1" noMove="1" noResize="1" noEditPoints="1" noAdjustHandles="1" noChangeArrowheads="1" noChangeShapeType="1" noTextEdit="1"/>
              </p:cNvSpPr>
              <p:nvPr/>
            </p:nvSpPr>
            <p:spPr>
              <a:xfrm>
                <a:off x="900217" y="2147795"/>
                <a:ext cx="4511876" cy="963854"/>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99C92CED-AB18-4166-AB8D-FF8A3A22009D}"/>
                  </a:ext>
                </a:extLst>
              </p:cNvPr>
              <p:cNvSpPr/>
              <p:nvPr/>
            </p:nvSpPr>
            <p:spPr>
              <a:xfrm>
                <a:off x="932938" y="3137054"/>
                <a:ext cx="4459491" cy="9638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b="1" i="1" smtClean="0">
                          <a:solidFill>
                            <a:srgbClr val="FF0000"/>
                          </a:solidFill>
                          <a:latin typeface="Cambria Math" panose="02040503050406030204" pitchFamily="18" charset="0"/>
                        </a:rPr>
                        <m:t>𝑳</m:t>
                      </m:r>
                      <m:r>
                        <a:rPr lang="zh-CN" altLang="en-US" sz="2000" b="1" i="0">
                          <a:solidFill>
                            <a:srgbClr val="FF0000"/>
                          </a:solidFill>
                          <a:latin typeface="Cambria Math" panose="02040503050406030204" pitchFamily="18" charset="0"/>
                        </a:rPr>
                        <m:t>(</m:t>
                      </m:r>
                      <m:r>
                        <a:rPr lang="zh-CN" altLang="en-US" sz="2000" b="1" i="1">
                          <a:solidFill>
                            <a:srgbClr val="FF0000"/>
                          </a:solidFill>
                          <a:latin typeface="Cambria Math" panose="02040503050406030204" pitchFamily="18" charset="0"/>
                        </a:rPr>
                        <m:t>𝒘</m:t>
                      </m:r>
                      <m:r>
                        <a:rPr lang="zh-CN" altLang="en-US" sz="2000" b="1" i="0">
                          <a:solidFill>
                            <a:srgbClr val="FF0000"/>
                          </a:solidFill>
                          <a:latin typeface="Cambria Math" panose="02040503050406030204" pitchFamily="18" charset="0"/>
                        </a:rPr>
                        <m:t>)</m:t>
                      </m:r>
                      <m:r>
                        <m:rPr>
                          <m:nor/>
                        </m:rPr>
                        <a:rPr lang="zh-CN" altLang="en-US" sz="2000" b="1" i="1">
                          <a:solidFill>
                            <a:srgbClr val="FF0000"/>
                          </a:solidFill>
                          <a:latin typeface="Cambria Math" panose="02040503050406030204" pitchFamily="18" charset="0"/>
                        </a:rPr>
                        <m:t>=</m:t>
                      </m:r>
                      <m:f>
                        <m:fPr>
                          <m:ctrlPr>
                            <a:rPr lang="zh-CN" altLang="en-US" sz="2000" b="1" i="1">
                              <a:solidFill>
                                <a:srgbClr val="FF0000"/>
                              </a:solidFill>
                              <a:latin typeface="Cambria Math" panose="02040503050406030204" pitchFamily="18" charset="0"/>
                            </a:rPr>
                          </m:ctrlPr>
                        </m:fPr>
                        <m:num>
                          <m:r>
                            <a:rPr lang="zh-CN" altLang="en-US" sz="2000" b="1" i="0">
                              <a:solidFill>
                                <a:srgbClr val="FF0000"/>
                              </a:solidFill>
                              <a:latin typeface="Cambria Math" panose="02040503050406030204" pitchFamily="18" charset="0"/>
                            </a:rPr>
                            <m:t>𝟏</m:t>
                          </m:r>
                        </m:num>
                        <m:den>
                          <m:r>
                            <a:rPr lang="zh-CN" altLang="en-US" sz="2000" b="1" i="1">
                              <a:solidFill>
                                <a:srgbClr val="FF0000"/>
                              </a:solidFill>
                              <a:latin typeface="Cambria Math" panose="02040503050406030204" pitchFamily="18" charset="0"/>
                            </a:rPr>
                            <m:t>𝑵</m:t>
                          </m:r>
                        </m:den>
                      </m:f>
                      <m:nary>
                        <m:naryPr>
                          <m:chr m:val="∑"/>
                          <m:limLoc m:val="undOvr"/>
                          <m:grow m:val="on"/>
                          <m:ctrlPr>
                            <a:rPr lang="zh-CN" altLang="en-US" sz="2000" b="1" i="1">
                              <a:solidFill>
                                <a:srgbClr val="FF0000"/>
                              </a:solidFill>
                              <a:latin typeface="Cambria Math" panose="02040503050406030204" pitchFamily="18" charset="0"/>
                            </a:rPr>
                          </m:ctrlPr>
                        </m:naryPr>
                        <m:sub>
                          <m:r>
                            <a:rPr lang="zh-CN" altLang="en-US" sz="2000" b="1" i="1">
                              <a:solidFill>
                                <a:srgbClr val="FF0000"/>
                              </a:solidFill>
                              <a:latin typeface="Cambria Math" panose="02040503050406030204" pitchFamily="18" charset="0"/>
                            </a:rPr>
                            <m:t>𝒊</m:t>
                          </m:r>
                          <m:r>
                            <a:rPr lang="zh-CN" altLang="en-US" sz="2000" b="1" i="0">
                              <a:solidFill>
                                <a:srgbClr val="FF0000"/>
                              </a:solidFill>
                              <a:latin typeface="Cambria Math" panose="02040503050406030204" pitchFamily="18" charset="0"/>
                            </a:rPr>
                            <m:t>=</m:t>
                          </m:r>
                          <m:r>
                            <a:rPr lang="zh-CN" altLang="en-US" sz="2000" b="1" i="0">
                              <a:solidFill>
                                <a:srgbClr val="FF0000"/>
                              </a:solidFill>
                              <a:latin typeface="Cambria Math" panose="02040503050406030204" pitchFamily="18" charset="0"/>
                            </a:rPr>
                            <m:t>𝟏</m:t>
                          </m:r>
                        </m:sub>
                        <m:sup>
                          <m:r>
                            <a:rPr lang="zh-CN" altLang="en-US" sz="2000" b="1" i="1">
                              <a:solidFill>
                                <a:srgbClr val="FF0000"/>
                              </a:solidFill>
                              <a:latin typeface="Cambria Math" panose="02040503050406030204" pitchFamily="18" charset="0"/>
                            </a:rPr>
                            <m:t>𝑵</m:t>
                          </m:r>
                        </m:sup>
                        <m:e>
                          <m:sSup>
                            <m:sSupPr>
                              <m:ctrlPr>
                                <a:rPr lang="zh-CN" altLang="en-US" sz="2000" b="1" i="1">
                                  <a:solidFill>
                                    <a:srgbClr val="FF0000"/>
                                  </a:solidFill>
                                  <a:latin typeface="Cambria Math" panose="02040503050406030204" pitchFamily="18" charset="0"/>
                                </a:rPr>
                              </m:ctrlPr>
                            </m:sSupPr>
                            <m:e>
                              <m:d>
                                <m:dPr>
                                  <m:ctrlPr>
                                    <a:rPr lang="zh-CN" altLang="en-US" sz="2000" b="1" i="1">
                                      <a:solidFill>
                                        <a:srgbClr val="FF0000"/>
                                      </a:solidFill>
                                      <a:latin typeface="Cambria Math" panose="02040503050406030204" pitchFamily="18" charset="0"/>
                                    </a:rPr>
                                  </m:ctrlPr>
                                </m:dPr>
                                <m:e>
                                  <m:r>
                                    <a:rPr lang="zh-CN" altLang="en-US" sz="2000" b="1" i="1">
                                      <a:solidFill>
                                        <a:srgbClr val="FF0000"/>
                                      </a:solidFill>
                                      <a:latin typeface="Cambria Math" panose="02040503050406030204" pitchFamily="18" charset="0"/>
                                    </a:rPr>
                                    <m:t>𝒇</m:t>
                                  </m:r>
                                  <m:r>
                                    <a:rPr lang="zh-CN" altLang="en-US" sz="2000" b="1" i="0">
                                      <a:solidFill>
                                        <a:srgbClr val="FF0000"/>
                                      </a:solidFill>
                                      <a:latin typeface="Cambria Math" panose="02040503050406030204" pitchFamily="18" charset="0"/>
                                    </a:rPr>
                                    <m:t>(</m:t>
                                  </m:r>
                                  <m:sSub>
                                    <m:sSubPr>
                                      <m:ctrlPr>
                                        <a:rPr lang="zh-CN" altLang="en-US" sz="2000" b="1" i="1">
                                          <a:solidFill>
                                            <a:srgbClr val="FF0000"/>
                                          </a:solidFill>
                                          <a:latin typeface="Cambria Math" panose="02040503050406030204" pitchFamily="18" charset="0"/>
                                        </a:rPr>
                                      </m:ctrlPr>
                                    </m:sSubPr>
                                    <m:e>
                                      <m:r>
                                        <a:rPr lang="zh-CN" altLang="en-US" sz="2000" b="1" i="1">
                                          <a:solidFill>
                                            <a:srgbClr val="FF0000"/>
                                          </a:solidFill>
                                          <a:latin typeface="Cambria Math" panose="02040503050406030204" pitchFamily="18" charset="0"/>
                                        </a:rPr>
                                        <m:t>𝒙</m:t>
                                      </m:r>
                                    </m:e>
                                    <m:sub>
                                      <m:r>
                                        <a:rPr lang="zh-CN" altLang="en-US" sz="2000" b="1" i="1">
                                          <a:solidFill>
                                            <a:srgbClr val="FF0000"/>
                                          </a:solidFill>
                                          <a:latin typeface="Cambria Math" panose="02040503050406030204" pitchFamily="18" charset="0"/>
                                        </a:rPr>
                                        <m:t>𝒊</m:t>
                                      </m:r>
                                    </m:sub>
                                  </m:sSub>
                                  <m:r>
                                    <a:rPr lang="zh-CN" altLang="en-US" sz="2000" b="1" i="0">
                                      <a:solidFill>
                                        <a:srgbClr val="FF0000"/>
                                      </a:solidFill>
                                      <a:latin typeface="Cambria Math" panose="02040503050406030204" pitchFamily="18" charset="0"/>
                                    </a:rPr>
                                    <m:t>;</m:t>
                                  </m:r>
                                  <m:r>
                                    <a:rPr lang="zh-CN" altLang="en-US" sz="2000" b="1" i="1">
                                      <a:solidFill>
                                        <a:srgbClr val="FF0000"/>
                                      </a:solidFill>
                                      <a:latin typeface="Cambria Math" panose="02040503050406030204" pitchFamily="18" charset="0"/>
                                    </a:rPr>
                                    <m:t>𝒘</m:t>
                                  </m:r>
                                  <m:r>
                                    <a:rPr lang="zh-CN" altLang="en-US" sz="2000" b="1" i="0">
                                      <a:solidFill>
                                        <a:srgbClr val="FF0000"/>
                                      </a:solidFill>
                                      <a:latin typeface="Cambria Math" panose="02040503050406030204" pitchFamily="18" charset="0"/>
                                    </a:rPr>
                                    <m:t>)−</m:t>
                                  </m:r>
                                  <m:sSub>
                                    <m:sSubPr>
                                      <m:ctrlPr>
                                        <a:rPr lang="zh-CN" altLang="en-US" sz="2000" b="1" i="1">
                                          <a:solidFill>
                                            <a:srgbClr val="FF0000"/>
                                          </a:solidFill>
                                          <a:latin typeface="Cambria Math" panose="02040503050406030204" pitchFamily="18" charset="0"/>
                                        </a:rPr>
                                      </m:ctrlPr>
                                    </m:sSubPr>
                                    <m:e>
                                      <m:r>
                                        <a:rPr lang="zh-CN" altLang="en-US" sz="2000" b="1" i="1">
                                          <a:solidFill>
                                            <a:srgbClr val="FF0000"/>
                                          </a:solidFill>
                                          <a:latin typeface="Cambria Math" panose="02040503050406030204" pitchFamily="18" charset="0"/>
                                        </a:rPr>
                                        <m:t>𝒚</m:t>
                                      </m:r>
                                    </m:e>
                                    <m:sub>
                                      <m:r>
                                        <a:rPr lang="zh-CN" altLang="en-US" sz="2000" b="1" i="1">
                                          <a:solidFill>
                                            <a:srgbClr val="FF0000"/>
                                          </a:solidFill>
                                          <a:latin typeface="Cambria Math" panose="02040503050406030204" pitchFamily="18" charset="0"/>
                                        </a:rPr>
                                        <m:t>𝒊</m:t>
                                      </m:r>
                                    </m:sub>
                                  </m:sSub>
                                </m:e>
                              </m:d>
                            </m:e>
                            <m:sup>
                              <m:r>
                                <a:rPr lang="zh-CN" altLang="en-US" sz="2000" b="1" i="0">
                                  <a:solidFill>
                                    <a:srgbClr val="FF0000"/>
                                  </a:solidFill>
                                  <a:latin typeface="Cambria Math" panose="02040503050406030204" pitchFamily="18" charset="0"/>
                                </a:rPr>
                                <m:t>𝟐</m:t>
                              </m:r>
                            </m:sup>
                          </m:sSup>
                        </m:e>
                      </m:nary>
                      <m:r>
                        <a:rPr lang="zh-CN" altLang="en-US" sz="2000" b="1" i="0">
                          <a:solidFill>
                            <a:srgbClr val="FF0000"/>
                          </a:solidFill>
                          <a:latin typeface="Cambria Math" panose="02040503050406030204" pitchFamily="18" charset="0"/>
                        </a:rPr>
                        <m:t>+</m:t>
                      </m:r>
                      <m:r>
                        <a:rPr lang="zh-CN" altLang="en-US" sz="2000" b="1" i="1">
                          <a:solidFill>
                            <a:srgbClr val="FF0000"/>
                          </a:solidFill>
                          <a:latin typeface="Cambria Math" panose="02040503050406030204" pitchFamily="18" charset="0"/>
                        </a:rPr>
                        <m:t>𝝀</m:t>
                      </m:r>
                      <m:sSub>
                        <m:sSubPr>
                          <m:ctrlPr>
                            <a:rPr lang="zh-CN" altLang="en-US" sz="2000" b="1" i="1">
                              <a:solidFill>
                                <a:srgbClr val="FF0000"/>
                              </a:solidFill>
                              <a:latin typeface="Cambria Math" panose="02040503050406030204" pitchFamily="18" charset="0"/>
                            </a:rPr>
                          </m:ctrlPr>
                        </m:sSubPr>
                        <m:e>
                          <m:r>
                            <a:rPr lang="zh-CN" altLang="en-US" sz="2000" b="1" i="0">
                              <a:solidFill>
                                <a:srgbClr val="FF0000"/>
                              </a:solidFill>
                              <a:latin typeface="Cambria Math" panose="02040503050406030204" pitchFamily="18" charset="0"/>
                            </a:rPr>
                            <m:t>‖</m:t>
                          </m:r>
                          <m:r>
                            <a:rPr lang="zh-CN" altLang="en-US" sz="2000" b="1" i="1">
                              <a:solidFill>
                                <a:srgbClr val="FF0000"/>
                              </a:solidFill>
                              <a:latin typeface="Cambria Math" panose="02040503050406030204" pitchFamily="18" charset="0"/>
                            </a:rPr>
                            <m:t>𝒘</m:t>
                          </m:r>
                          <m:r>
                            <a:rPr lang="zh-CN" altLang="en-US" sz="2000" b="1" i="0">
                              <a:solidFill>
                                <a:srgbClr val="FF0000"/>
                              </a:solidFill>
                              <a:latin typeface="Cambria Math" panose="02040503050406030204" pitchFamily="18" charset="0"/>
                            </a:rPr>
                            <m:t>‖</m:t>
                          </m:r>
                        </m:e>
                        <m:sub>
                          <m:r>
                            <a:rPr lang="zh-CN" altLang="en-US" sz="2000" b="1" i="0">
                              <a:solidFill>
                                <a:srgbClr val="FF0000"/>
                              </a:solidFill>
                              <a:latin typeface="Cambria Math" panose="02040503050406030204" pitchFamily="18" charset="0"/>
                            </a:rPr>
                            <m:t>𝟏</m:t>
                          </m:r>
                        </m:sub>
                      </m:sSub>
                    </m:oMath>
                  </m:oMathPara>
                </a14:m>
                <a:endParaRPr lang="zh-CN" altLang="en-US" sz="2000" b="1" dirty="0">
                  <a:solidFill>
                    <a:srgbClr val="FF0000"/>
                  </a:solidFill>
                </a:endParaRPr>
              </a:p>
            </p:txBody>
          </p:sp>
        </mc:Choice>
        <mc:Fallback xmlns="">
          <p:sp>
            <p:nvSpPr>
              <p:cNvPr id="5" name="矩形 4">
                <a:extLst>
                  <a:ext uri="{FF2B5EF4-FFF2-40B4-BE49-F238E27FC236}">
                    <a16:creationId xmlns:a16="http://schemas.microsoft.com/office/drawing/2014/main" id="{99C92CED-AB18-4166-AB8D-FF8A3A22009D}"/>
                  </a:ext>
                </a:extLst>
              </p:cNvPr>
              <p:cNvSpPr>
                <a:spLocks noRot="1" noChangeAspect="1" noMove="1" noResize="1" noEditPoints="1" noAdjustHandles="1" noChangeArrowheads="1" noChangeShapeType="1" noTextEdit="1"/>
              </p:cNvSpPr>
              <p:nvPr/>
            </p:nvSpPr>
            <p:spPr>
              <a:xfrm>
                <a:off x="932938" y="3137054"/>
                <a:ext cx="4459491" cy="963854"/>
              </a:xfrm>
              <a:prstGeom prst="rect">
                <a:avLst/>
              </a:prstGeom>
              <a:blipFill>
                <a:blip r:embed="rId3"/>
                <a:stretch>
                  <a:fillRect/>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6BF15FDD-2392-45E1-B309-02589477C06F}"/>
              </a:ext>
            </a:extLst>
          </p:cNvPr>
          <p:cNvSpPr txBox="1"/>
          <p:nvPr/>
        </p:nvSpPr>
        <p:spPr>
          <a:xfrm>
            <a:off x="5565058" y="2429667"/>
            <a:ext cx="3175819"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L2</a:t>
            </a:r>
            <a:r>
              <a:rPr lang="zh-CN" altLang="en-US" sz="2000" dirty="0">
                <a:latin typeface="微软雅黑" panose="020B0503020204020204" pitchFamily="34" charset="-122"/>
                <a:ea typeface="微软雅黑" panose="020B0503020204020204" pitchFamily="34" charset="-122"/>
              </a:rPr>
              <a:t>范数：欧式距离之和</a:t>
            </a:r>
          </a:p>
        </p:txBody>
      </p:sp>
      <p:sp>
        <p:nvSpPr>
          <p:cNvPr id="7" name="文本框 6">
            <a:extLst>
              <a:ext uri="{FF2B5EF4-FFF2-40B4-BE49-F238E27FC236}">
                <a16:creationId xmlns:a16="http://schemas.microsoft.com/office/drawing/2014/main" id="{A8B62DE7-FBB0-4005-AFE6-F8D71D74FE52}"/>
              </a:ext>
            </a:extLst>
          </p:cNvPr>
          <p:cNvSpPr txBox="1"/>
          <p:nvPr/>
        </p:nvSpPr>
        <p:spPr>
          <a:xfrm>
            <a:off x="5565058" y="3429000"/>
            <a:ext cx="3175819"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L1</a:t>
            </a:r>
            <a:r>
              <a:rPr lang="zh-CN" altLang="en-US" sz="2000" dirty="0">
                <a:latin typeface="微软雅黑" panose="020B0503020204020204" pitchFamily="34" charset="-122"/>
                <a:ea typeface="微软雅黑" panose="020B0503020204020204" pitchFamily="34" charset="-122"/>
              </a:rPr>
              <a:t>范数：绝对值之和</a:t>
            </a:r>
          </a:p>
        </p:txBody>
      </p:sp>
    </p:spTree>
    <p:extLst>
      <p:ext uri="{BB962C8B-B14F-4D97-AF65-F5344CB8AC3E}">
        <p14:creationId xmlns:p14="http://schemas.microsoft.com/office/powerpoint/2010/main" val="2265349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 </a:t>
            </a:r>
            <a:r>
              <a:rPr lang="zh-CN" altLang="en-US" dirty="0"/>
              <a:t>正则化与交叉验证</a:t>
            </a:r>
          </a:p>
        </p:txBody>
      </p:sp>
      <p:sp>
        <p:nvSpPr>
          <p:cNvPr id="3" name="文本占位符 2"/>
          <p:cNvSpPr>
            <a:spLocks noGrp="1"/>
          </p:cNvSpPr>
          <p:nvPr>
            <p:ph idx="1"/>
          </p:nvPr>
        </p:nvSpPr>
        <p:spPr>
          <a:xfrm>
            <a:off x="260350" y="1158536"/>
            <a:ext cx="8795160" cy="5409412"/>
          </a:xfrm>
        </p:spPr>
        <p:txBody>
          <a:bodyPr>
            <a:normAutofit/>
          </a:bodyPr>
          <a:lstStyle/>
          <a:p>
            <a:pPr algn="just"/>
            <a:r>
              <a:rPr lang="en-US" altLang="zh-CN" b="1" dirty="0">
                <a:solidFill>
                  <a:srgbClr val="0000FF"/>
                </a:solidFill>
              </a:rPr>
              <a:t>1.5.1 </a:t>
            </a:r>
            <a:r>
              <a:rPr lang="zh-CN" altLang="en-US" b="1" dirty="0">
                <a:solidFill>
                  <a:srgbClr val="0000FF"/>
                </a:solidFill>
              </a:rPr>
              <a:t>正则化 </a:t>
            </a:r>
            <a:r>
              <a:rPr lang="en-US" altLang="zh-CN" b="1" dirty="0">
                <a:solidFill>
                  <a:srgbClr val="0000FF"/>
                </a:solidFill>
              </a:rPr>
              <a:t>– </a:t>
            </a:r>
            <a:r>
              <a:rPr lang="zh-CN" altLang="en-US" b="1" dirty="0">
                <a:solidFill>
                  <a:srgbClr val="0000FF"/>
                </a:solidFill>
              </a:rPr>
              <a:t>举例</a:t>
            </a:r>
            <a:endParaRPr lang="en-US" altLang="zh-CN" b="1" dirty="0">
              <a:solidFill>
                <a:srgbClr val="0000FF"/>
              </a:solidFill>
            </a:endParaRPr>
          </a:p>
          <a:p>
            <a:endParaRPr lang="en-US" altLang="zh-CN" dirty="0"/>
          </a:p>
        </p:txBody>
      </p:sp>
      <p:pic>
        <p:nvPicPr>
          <p:cNvPr id="9" name="图片 8">
            <a:extLst>
              <a:ext uri="{FF2B5EF4-FFF2-40B4-BE49-F238E27FC236}">
                <a16:creationId xmlns:a16="http://schemas.microsoft.com/office/drawing/2014/main" id="{A226259A-5323-43C8-A695-02999B2810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82" y="1994958"/>
            <a:ext cx="4436889" cy="3435012"/>
          </a:xfrm>
          <a:prstGeom prst="rect">
            <a:avLst/>
          </a:prstGeom>
        </p:spPr>
      </p:pic>
      <p:pic>
        <p:nvPicPr>
          <p:cNvPr id="11" name="图片 10">
            <a:extLst>
              <a:ext uri="{FF2B5EF4-FFF2-40B4-BE49-F238E27FC236}">
                <a16:creationId xmlns:a16="http://schemas.microsoft.com/office/drawing/2014/main" id="{3DE874FD-C594-473E-B595-2D378099C7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0991" y="1994958"/>
            <a:ext cx="3938907" cy="3341566"/>
          </a:xfrm>
          <a:prstGeom prst="rect">
            <a:avLst/>
          </a:prstGeom>
        </p:spPr>
      </p:pic>
    </p:spTree>
    <p:extLst>
      <p:ext uri="{BB962C8B-B14F-4D97-AF65-F5344CB8AC3E}">
        <p14:creationId xmlns:p14="http://schemas.microsoft.com/office/powerpoint/2010/main" val="38282272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 </a:t>
            </a:r>
            <a:r>
              <a:rPr lang="zh-CN" altLang="en-US" dirty="0"/>
              <a:t>正则化与交叉验证</a:t>
            </a:r>
          </a:p>
        </p:txBody>
      </p:sp>
      <p:sp>
        <p:nvSpPr>
          <p:cNvPr id="3" name="文本占位符 2"/>
          <p:cNvSpPr>
            <a:spLocks noGrp="1"/>
          </p:cNvSpPr>
          <p:nvPr>
            <p:ph idx="1"/>
          </p:nvPr>
        </p:nvSpPr>
        <p:spPr>
          <a:xfrm>
            <a:off x="260350" y="1158536"/>
            <a:ext cx="8795160" cy="5409412"/>
          </a:xfrm>
        </p:spPr>
        <p:txBody>
          <a:bodyPr>
            <a:normAutofit/>
          </a:bodyPr>
          <a:lstStyle/>
          <a:p>
            <a:pPr algn="just"/>
            <a:r>
              <a:rPr lang="en-US" altLang="zh-CN" b="1" dirty="0">
                <a:solidFill>
                  <a:srgbClr val="0000FF"/>
                </a:solidFill>
              </a:rPr>
              <a:t>1.5.2 </a:t>
            </a:r>
            <a:r>
              <a:rPr lang="zh-CN" altLang="en-US" b="1" dirty="0">
                <a:solidFill>
                  <a:srgbClr val="0000FF"/>
                </a:solidFill>
              </a:rPr>
              <a:t>交叉验证</a:t>
            </a:r>
            <a:endParaRPr lang="en-US" altLang="zh-CN" b="1" dirty="0">
              <a:solidFill>
                <a:srgbClr val="0000FF"/>
              </a:solidFill>
            </a:endParaRPr>
          </a:p>
          <a:p>
            <a:pPr marL="0" indent="0" algn="just">
              <a:buNone/>
            </a:pPr>
            <a:r>
              <a:rPr lang="zh-CN" altLang="en-US" sz="2400" dirty="0"/>
              <a:t>另一种常用的模型选择方法是交叉验证（</a:t>
            </a:r>
            <a:r>
              <a:rPr lang="en-US" altLang="zh-CN" sz="2400" dirty="0"/>
              <a:t>cross validation</a:t>
            </a:r>
            <a:r>
              <a:rPr lang="zh-CN" altLang="en-US" sz="2400" dirty="0"/>
              <a:t>）</a:t>
            </a:r>
            <a:r>
              <a:rPr lang="en-US" altLang="zh-CN" sz="2400" dirty="0"/>
              <a:t>.</a:t>
            </a:r>
          </a:p>
          <a:p>
            <a:pPr marL="0" indent="0" algn="just">
              <a:buNone/>
            </a:pPr>
            <a:endParaRPr lang="en-US" altLang="zh-CN" sz="2400" dirty="0"/>
          </a:p>
          <a:p>
            <a:pPr marL="0" indent="0" algn="just">
              <a:buNone/>
            </a:pPr>
            <a:r>
              <a:rPr lang="zh-CN" altLang="en-US" sz="2400" dirty="0"/>
              <a:t>如果给定的样本数据充足，选择模型的一种简单方法是随机地将数据集切成三部分：</a:t>
            </a:r>
            <a:endParaRPr lang="en-US" altLang="zh-CN" sz="2400" dirty="0"/>
          </a:p>
          <a:p>
            <a:pPr marL="0" indent="0" algn="just">
              <a:buNone/>
            </a:pPr>
            <a:r>
              <a:rPr lang="en-US" altLang="zh-CN" sz="2400" dirty="0"/>
              <a:t>1</a:t>
            </a:r>
            <a:r>
              <a:rPr lang="zh-CN" altLang="en-US" sz="2400" dirty="0"/>
              <a:t>）</a:t>
            </a:r>
            <a:r>
              <a:rPr lang="zh-CN" altLang="en-US" sz="2400" dirty="0">
                <a:solidFill>
                  <a:srgbClr val="FF0000"/>
                </a:solidFill>
              </a:rPr>
              <a:t>训练集</a:t>
            </a:r>
            <a:r>
              <a:rPr lang="zh-CN" altLang="en-US" sz="2400" dirty="0"/>
              <a:t>（</a:t>
            </a:r>
            <a:r>
              <a:rPr lang="en-US" altLang="zh-CN" sz="2400" dirty="0"/>
              <a:t>training set</a:t>
            </a:r>
            <a:r>
              <a:rPr lang="zh-CN" altLang="en-US" sz="2400" dirty="0"/>
              <a:t>），用于训练模型，</a:t>
            </a:r>
            <a:endParaRPr lang="en-US" altLang="zh-CN" sz="2400" dirty="0"/>
          </a:p>
          <a:p>
            <a:pPr marL="0" indent="0" algn="just">
              <a:buNone/>
            </a:pPr>
            <a:r>
              <a:rPr lang="en-US" altLang="zh-CN" sz="2400" dirty="0"/>
              <a:t>2</a:t>
            </a:r>
            <a:r>
              <a:rPr lang="zh-CN" altLang="en-US" sz="2400" dirty="0"/>
              <a:t>）</a:t>
            </a:r>
            <a:r>
              <a:rPr lang="zh-CN" altLang="en-US" sz="2400" dirty="0">
                <a:solidFill>
                  <a:srgbClr val="FF0000"/>
                </a:solidFill>
              </a:rPr>
              <a:t>验证集</a:t>
            </a:r>
            <a:r>
              <a:rPr lang="zh-CN" altLang="en-US" sz="2400" dirty="0"/>
              <a:t>（</a:t>
            </a:r>
            <a:r>
              <a:rPr lang="en-US" altLang="zh-CN" sz="2400" dirty="0"/>
              <a:t>validation set</a:t>
            </a:r>
            <a:r>
              <a:rPr lang="zh-CN" altLang="en-US" sz="2400" dirty="0"/>
              <a:t>），用于选择模型，</a:t>
            </a:r>
            <a:endParaRPr lang="en-US" altLang="zh-CN" sz="2400" dirty="0"/>
          </a:p>
          <a:p>
            <a:pPr marL="0" indent="0" algn="just">
              <a:buNone/>
            </a:pPr>
            <a:r>
              <a:rPr lang="en-US" altLang="zh-CN" sz="2400" dirty="0"/>
              <a:t>3</a:t>
            </a:r>
            <a:r>
              <a:rPr lang="zh-CN" altLang="en-US" sz="2400" dirty="0"/>
              <a:t>）</a:t>
            </a:r>
            <a:r>
              <a:rPr lang="zh-CN" altLang="en-US" sz="2400" dirty="0">
                <a:solidFill>
                  <a:srgbClr val="FF0000"/>
                </a:solidFill>
              </a:rPr>
              <a:t>测试集</a:t>
            </a:r>
            <a:r>
              <a:rPr lang="zh-CN" altLang="en-US" sz="2400" dirty="0"/>
              <a:t>（</a:t>
            </a:r>
            <a:r>
              <a:rPr lang="en-US" altLang="zh-CN" sz="2400" dirty="0"/>
              <a:t>test set</a:t>
            </a:r>
            <a:r>
              <a:rPr lang="zh-CN" altLang="en-US" sz="2400" dirty="0"/>
              <a:t>），用于对学习方法的评估</a:t>
            </a:r>
            <a:r>
              <a:rPr lang="en-US" altLang="zh-CN" sz="2400" dirty="0"/>
              <a:t>.   </a:t>
            </a:r>
          </a:p>
          <a:p>
            <a:pPr marL="0" indent="0" algn="just">
              <a:buNone/>
            </a:pPr>
            <a:endParaRPr lang="en-US" altLang="zh-CN" sz="2400" dirty="0"/>
          </a:p>
          <a:p>
            <a:endParaRPr lang="en-US" altLang="zh-CN" dirty="0"/>
          </a:p>
        </p:txBody>
      </p:sp>
    </p:spTree>
    <p:extLst>
      <p:ext uri="{BB962C8B-B14F-4D97-AF65-F5344CB8AC3E}">
        <p14:creationId xmlns:p14="http://schemas.microsoft.com/office/powerpoint/2010/main" val="40918852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 </a:t>
            </a:r>
            <a:r>
              <a:rPr lang="zh-CN" altLang="en-US" dirty="0"/>
              <a:t>正则化与交叉验证</a:t>
            </a:r>
          </a:p>
        </p:txBody>
      </p:sp>
      <p:sp>
        <p:nvSpPr>
          <p:cNvPr id="3" name="文本占位符 2"/>
          <p:cNvSpPr>
            <a:spLocks noGrp="1"/>
          </p:cNvSpPr>
          <p:nvPr>
            <p:ph idx="1"/>
          </p:nvPr>
        </p:nvSpPr>
        <p:spPr>
          <a:xfrm>
            <a:off x="260350" y="1158536"/>
            <a:ext cx="8795160" cy="5409412"/>
          </a:xfrm>
        </p:spPr>
        <p:txBody>
          <a:bodyPr>
            <a:normAutofit/>
          </a:bodyPr>
          <a:lstStyle/>
          <a:p>
            <a:pPr algn="just"/>
            <a:r>
              <a:rPr lang="en-US" altLang="zh-CN" b="1" dirty="0">
                <a:solidFill>
                  <a:srgbClr val="0000FF"/>
                </a:solidFill>
              </a:rPr>
              <a:t>1.5.2 </a:t>
            </a:r>
            <a:r>
              <a:rPr lang="zh-CN" altLang="en-US" b="1" dirty="0">
                <a:solidFill>
                  <a:srgbClr val="0000FF"/>
                </a:solidFill>
              </a:rPr>
              <a:t>交叉验证</a:t>
            </a:r>
            <a:endParaRPr lang="en-US" altLang="zh-CN" b="1" dirty="0">
              <a:solidFill>
                <a:srgbClr val="0000FF"/>
              </a:solidFill>
            </a:endParaRPr>
          </a:p>
          <a:p>
            <a:pPr marL="0" indent="0" algn="just">
              <a:buNone/>
            </a:pPr>
            <a:r>
              <a:rPr lang="zh-CN" altLang="en-US" sz="2400" dirty="0"/>
              <a:t>如果数据不充足，则采用如下三种方法：</a:t>
            </a:r>
            <a:endParaRPr lang="en-US" altLang="zh-CN" sz="2400" dirty="0"/>
          </a:p>
          <a:p>
            <a:pPr marL="0" indent="0" algn="just">
              <a:buNone/>
            </a:pPr>
            <a:r>
              <a:rPr lang="en-US" altLang="zh-CN" sz="2400" dirty="0"/>
              <a:t>1</a:t>
            </a:r>
            <a:r>
              <a:rPr lang="zh-CN" altLang="en-US" sz="2400" dirty="0"/>
              <a:t>）</a:t>
            </a:r>
            <a:r>
              <a:rPr lang="zh-CN" altLang="en-US" sz="2400" dirty="0">
                <a:solidFill>
                  <a:srgbClr val="FF0000"/>
                </a:solidFill>
              </a:rPr>
              <a:t>简单交叉验证</a:t>
            </a:r>
            <a:r>
              <a:rPr lang="zh-CN" altLang="en-US" sz="2400" dirty="0"/>
              <a:t>：将</a:t>
            </a:r>
            <a:r>
              <a:rPr lang="en-US" altLang="zh-CN" sz="2400" dirty="0"/>
              <a:t>70%</a:t>
            </a:r>
            <a:r>
              <a:rPr lang="zh-CN" altLang="en-US" sz="2400" dirty="0"/>
              <a:t>的数据作为训练集，</a:t>
            </a:r>
            <a:r>
              <a:rPr lang="en-US" altLang="zh-CN" sz="2400" dirty="0"/>
              <a:t>30%</a:t>
            </a:r>
            <a:r>
              <a:rPr lang="zh-CN" altLang="en-US" sz="2400" dirty="0"/>
              <a:t>的数据作为测试集</a:t>
            </a:r>
            <a:r>
              <a:rPr lang="en-US" altLang="zh-CN" sz="2400" dirty="0"/>
              <a:t>.</a:t>
            </a:r>
          </a:p>
          <a:p>
            <a:pPr marL="0" indent="0" algn="just">
              <a:buNone/>
            </a:pPr>
            <a:r>
              <a:rPr lang="en-US" altLang="zh-CN" sz="2400" dirty="0"/>
              <a:t>2</a:t>
            </a:r>
            <a:r>
              <a:rPr lang="zh-CN" altLang="en-US" sz="2400" dirty="0"/>
              <a:t>）</a:t>
            </a:r>
            <a:r>
              <a:rPr lang="en-US" altLang="zh-CN" sz="2400" dirty="0">
                <a:solidFill>
                  <a:srgbClr val="FF0000"/>
                </a:solidFill>
              </a:rPr>
              <a:t>S</a:t>
            </a:r>
            <a:r>
              <a:rPr lang="zh-CN" altLang="en-US" sz="2400" dirty="0">
                <a:solidFill>
                  <a:srgbClr val="FF0000"/>
                </a:solidFill>
              </a:rPr>
              <a:t>折交叉验证</a:t>
            </a:r>
            <a:r>
              <a:rPr lang="zh-CN" altLang="en-US" sz="2400" dirty="0"/>
              <a:t>：首先随机地将已给数据切分为</a:t>
            </a:r>
            <a:r>
              <a:rPr lang="en-US" altLang="zh-CN" sz="2400" dirty="0"/>
              <a:t>S</a:t>
            </a:r>
            <a:r>
              <a:rPr lang="zh-CN" altLang="en-US" sz="2400" dirty="0"/>
              <a:t>个互不相交的大小相同的子集，然后利用</a:t>
            </a:r>
            <a:r>
              <a:rPr lang="en-US" altLang="zh-CN" sz="2400" dirty="0"/>
              <a:t>S-1</a:t>
            </a:r>
            <a:r>
              <a:rPr lang="zh-CN" altLang="en-US" sz="2400" dirty="0"/>
              <a:t>个子集的数据训练模型，余下的子集用于测试模型，将这一过程对可能的</a:t>
            </a:r>
            <a:r>
              <a:rPr lang="en-US" altLang="zh-CN" sz="2400" dirty="0"/>
              <a:t>S</a:t>
            </a:r>
            <a:r>
              <a:rPr lang="zh-CN" altLang="en-US" sz="2400" dirty="0"/>
              <a:t>种选择重复进行，最后选出</a:t>
            </a:r>
            <a:r>
              <a:rPr lang="en-US" altLang="zh-CN" sz="2400" dirty="0"/>
              <a:t>S</a:t>
            </a:r>
            <a:r>
              <a:rPr lang="zh-CN" altLang="en-US" sz="2400" dirty="0"/>
              <a:t>次评测中平均测试误差最小的模型。</a:t>
            </a:r>
            <a:endParaRPr lang="en-US" altLang="zh-CN" sz="2400" dirty="0"/>
          </a:p>
          <a:p>
            <a:pPr marL="0" indent="0" algn="just">
              <a:buNone/>
            </a:pPr>
            <a:r>
              <a:rPr lang="en-US" altLang="zh-CN" sz="2400" dirty="0"/>
              <a:t>3</a:t>
            </a:r>
            <a:r>
              <a:rPr lang="zh-CN" altLang="en-US" sz="2400" dirty="0"/>
              <a:t>）</a:t>
            </a:r>
            <a:r>
              <a:rPr lang="zh-CN" altLang="en-US" sz="2400" dirty="0">
                <a:solidFill>
                  <a:srgbClr val="FF0000"/>
                </a:solidFill>
              </a:rPr>
              <a:t>留一交叉验证</a:t>
            </a:r>
            <a:r>
              <a:rPr lang="zh-CN" altLang="en-US" sz="2400" dirty="0"/>
              <a:t>：如果</a:t>
            </a:r>
            <a:r>
              <a:rPr lang="en-US" altLang="zh-CN" sz="2400" dirty="0"/>
              <a:t>S=N</a:t>
            </a:r>
            <a:r>
              <a:rPr lang="zh-CN" altLang="en-US" sz="2400" dirty="0"/>
              <a:t>，则称为留一交叉验证（</a:t>
            </a:r>
            <a:r>
              <a:rPr lang="en-US" altLang="zh-CN" sz="2400" dirty="0"/>
              <a:t>leave-one-out cross validation</a:t>
            </a:r>
            <a:r>
              <a:rPr lang="zh-CN" altLang="en-US" sz="2400" dirty="0"/>
              <a:t>），在数据缺乏的情况下使用。</a:t>
            </a:r>
            <a:r>
              <a:rPr lang="en-US" altLang="zh-CN" sz="2400" dirty="0"/>
              <a:t>   </a:t>
            </a:r>
          </a:p>
          <a:p>
            <a:pPr marL="0" indent="0" algn="just">
              <a:buNone/>
            </a:pPr>
            <a:endParaRPr lang="en-US" altLang="zh-CN" sz="2400" dirty="0"/>
          </a:p>
          <a:p>
            <a:endParaRPr lang="en-US" altLang="zh-CN" dirty="0"/>
          </a:p>
        </p:txBody>
      </p:sp>
    </p:spTree>
    <p:extLst>
      <p:ext uri="{BB962C8B-B14F-4D97-AF65-F5344CB8AC3E}">
        <p14:creationId xmlns:p14="http://schemas.microsoft.com/office/powerpoint/2010/main" val="197935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lnSpc>
                <a:spcPct val="150000"/>
              </a:lnSpc>
            </a:pPr>
            <a:r>
              <a:rPr lang="zh-CN" altLang="en-US" sz="3200" dirty="0"/>
              <a:t>第</a:t>
            </a:r>
            <a:r>
              <a:rPr lang="en-US" altLang="zh-CN" sz="3200" dirty="0"/>
              <a:t>1</a:t>
            </a:r>
            <a:r>
              <a:rPr lang="zh-CN" altLang="en-US" sz="3200" dirty="0"/>
              <a:t>章</a:t>
            </a:r>
            <a:r>
              <a:rPr lang="en-US" altLang="zh-CN" sz="3200" dirty="0"/>
              <a:t> </a:t>
            </a:r>
            <a:r>
              <a:rPr lang="zh-CN" altLang="en-US" sz="3200" dirty="0"/>
              <a:t>统计学习方法概论</a:t>
            </a:r>
            <a:endParaRPr lang="en-US" altLang="zh-CN" sz="3200" dirty="0"/>
          </a:p>
        </p:txBody>
      </p:sp>
      <p:sp>
        <p:nvSpPr>
          <p:cNvPr id="3" name="内容占位符 2"/>
          <p:cNvSpPr>
            <a:spLocks noGrp="1"/>
          </p:cNvSpPr>
          <p:nvPr>
            <p:ph idx="1"/>
          </p:nvPr>
        </p:nvSpPr>
        <p:spPr>
          <a:xfrm>
            <a:off x="260350" y="953729"/>
            <a:ext cx="8616950" cy="5742039"/>
          </a:xfrm>
        </p:spPr>
        <p:txBody>
          <a:bodyPr>
            <a:normAutofit fontScale="92500" lnSpcReduction="20000"/>
          </a:bodyPr>
          <a:lstStyle/>
          <a:p>
            <a:pPr>
              <a:lnSpc>
                <a:spcPct val="150000"/>
              </a:lnSpc>
            </a:pPr>
            <a:r>
              <a:rPr lang="en-US" altLang="zh-CN" sz="2400" b="1" dirty="0"/>
              <a:t>1.1 </a:t>
            </a:r>
            <a:r>
              <a:rPr lang="zh-CN" altLang="en-US" sz="2400" b="1" dirty="0"/>
              <a:t>统计学习</a:t>
            </a:r>
          </a:p>
          <a:p>
            <a:pPr>
              <a:lnSpc>
                <a:spcPct val="150000"/>
              </a:lnSpc>
            </a:pPr>
            <a:r>
              <a:rPr lang="en-US" altLang="zh-CN" sz="2400" b="1" dirty="0"/>
              <a:t>1.2 </a:t>
            </a:r>
            <a:r>
              <a:rPr lang="zh-CN" altLang="en-US" sz="2400" b="1" dirty="0"/>
              <a:t>监督学习</a:t>
            </a:r>
          </a:p>
          <a:p>
            <a:pPr>
              <a:lnSpc>
                <a:spcPct val="150000"/>
              </a:lnSpc>
            </a:pPr>
            <a:r>
              <a:rPr lang="en-US" altLang="zh-CN" sz="2400" b="1" dirty="0"/>
              <a:t>1.3 </a:t>
            </a:r>
            <a:r>
              <a:rPr lang="zh-CN" altLang="en-US" sz="2400" b="1" dirty="0"/>
              <a:t>统计学习三要素</a:t>
            </a:r>
          </a:p>
          <a:p>
            <a:pPr>
              <a:lnSpc>
                <a:spcPct val="150000"/>
              </a:lnSpc>
            </a:pPr>
            <a:r>
              <a:rPr lang="en-US" altLang="zh-CN" sz="2400" b="1" dirty="0"/>
              <a:t>1.4 </a:t>
            </a:r>
            <a:r>
              <a:rPr lang="zh-CN" altLang="en-US" sz="2400" b="1" dirty="0"/>
              <a:t>模型评估与模型选择</a:t>
            </a:r>
          </a:p>
          <a:p>
            <a:pPr>
              <a:lnSpc>
                <a:spcPct val="150000"/>
              </a:lnSpc>
            </a:pPr>
            <a:r>
              <a:rPr lang="en-US" altLang="zh-CN" sz="2400" b="1" dirty="0"/>
              <a:t>1.5 </a:t>
            </a:r>
            <a:r>
              <a:rPr lang="zh-CN" altLang="en-US" sz="2400" b="1" dirty="0"/>
              <a:t>正则化与交叉验证</a:t>
            </a:r>
            <a:endParaRPr lang="en-US" altLang="zh-CN" sz="2400" b="1" dirty="0"/>
          </a:p>
          <a:p>
            <a:pPr>
              <a:lnSpc>
                <a:spcPct val="150000"/>
              </a:lnSpc>
            </a:pPr>
            <a:r>
              <a:rPr lang="en-US" altLang="zh-CN" sz="2400" b="1" dirty="0">
                <a:solidFill>
                  <a:srgbClr val="FF0000"/>
                </a:solidFill>
              </a:rPr>
              <a:t>1.6 </a:t>
            </a:r>
            <a:r>
              <a:rPr lang="zh-CN" altLang="en-US" sz="2400" b="1" dirty="0">
                <a:solidFill>
                  <a:srgbClr val="FF0000"/>
                </a:solidFill>
              </a:rPr>
              <a:t>泛化能力</a:t>
            </a:r>
          </a:p>
          <a:p>
            <a:pPr>
              <a:lnSpc>
                <a:spcPct val="150000"/>
              </a:lnSpc>
            </a:pPr>
            <a:r>
              <a:rPr lang="en-US" altLang="zh-CN" sz="2400" b="1" dirty="0"/>
              <a:t>1.7 </a:t>
            </a:r>
            <a:r>
              <a:rPr lang="zh-CN" altLang="en-US" sz="2400" b="1" dirty="0"/>
              <a:t>生成模型与判别模型</a:t>
            </a:r>
          </a:p>
          <a:p>
            <a:pPr>
              <a:lnSpc>
                <a:spcPct val="150000"/>
              </a:lnSpc>
            </a:pPr>
            <a:r>
              <a:rPr lang="en-US" altLang="zh-CN" sz="2400" b="1" dirty="0"/>
              <a:t>1.8 </a:t>
            </a:r>
            <a:r>
              <a:rPr lang="zh-CN" altLang="en-US" sz="2400" b="1" dirty="0"/>
              <a:t>分类问题</a:t>
            </a:r>
          </a:p>
          <a:p>
            <a:pPr>
              <a:lnSpc>
                <a:spcPct val="150000"/>
              </a:lnSpc>
            </a:pPr>
            <a:r>
              <a:rPr lang="en-US" altLang="zh-CN" sz="2400" b="1" dirty="0"/>
              <a:t>1.9 </a:t>
            </a:r>
            <a:r>
              <a:rPr lang="zh-CN" altLang="en-US" sz="2400" b="1" dirty="0"/>
              <a:t>标注问题</a:t>
            </a:r>
          </a:p>
          <a:p>
            <a:pPr>
              <a:lnSpc>
                <a:spcPct val="150000"/>
              </a:lnSpc>
            </a:pPr>
            <a:r>
              <a:rPr lang="en-US" altLang="zh-CN" sz="2400" b="1" dirty="0"/>
              <a:t>1.10</a:t>
            </a:r>
            <a:r>
              <a:rPr lang="zh-CN" altLang="en-US" sz="2400" b="1" dirty="0"/>
              <a:t>回归问题</a:t>
            </a:r>
            <a:endParaRPr lang="zh-CN" altLang="en-US" sz="2400" dirty="0"/>
          </a:p>
          <a:p>
            <a:pPr>
              <a:lnSpc>
                <a:spcPct val="150000"/>
              </a:lnSpc>
            </a:pPr>
            <a:endParaRPr lang="zh-CN" altLang="en-US" sz="2400" b="1" dirty="0"/>
          </a:p>
        </p:txBody>
      </p:sp>
    </p:spTree>
    <p:extLst>
      <p:ext uri="{BB962C8B-B14F-4D97-AF65-F5344CB8AC3E}">
        <p14:creationId xmlns:p14="http://schemas.microsoft.com/office/powerpoint/2010/main" val="40203915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 </a:t>
            </a:r>
            <a:r>
              <a:rPr lang="zh-CN" altLang="en-US" dirty="0"/>
              <a:t>泛化能力</a:t>
            </a:r>
          </a:p>
        </p:txBody>
      </p:sp>
      <p:sp>
        <p:nvSpPr>
          <p:cNvPr id="3" name="文本占位符 2"/>
          <p:cNvSpPr>
            <a:spLocks noGrp="1"/>
          </p:cNvSpPr>
          <p:nvPr>
            <p:ph idx="1"/>
          </p:nvPr>
        </p:nvSpPr>
        <p:spPr>
          <a:xfrm>
            <a:off x="260350" y="1158536"/>
            <a:ext cx="8795160" cy="5409412"/>
          </a:xfrm>
        </p:spPr>
        <p:txBody>
          <a:bodyPr>
            <a:normAutofit/>
          </a:bodyPr>
          <a:lstStyle/>
          <a:p>
            <a:pPr algn="just"/>
            <a:r>
              <a:rPr lang="zh-CN" altLang="en-US" b="1" dirty="0">
                <a:solidFill>
                  <a:srgbClr val="0000FF"/>
                </a:solidFill>
              </a:rPr>
              <a:t>泛化误差</a:t>
            </a:r>
            <a:endParaRPr lang="en-US" altLang="zh-CN" sz="2400" dirty="0"/>
          </a:p>
          <a:p>
            <a:pPr marL="342900" indent="-342900" algn="just">
              <a:buFont typeface="Wingdings" panose="05000000000000000000" pitchFamily="2" charset="2"/>
              <a:buChar char="ü"/>
            </a:pPr>
            <a:r>
              <a:rPr lang="zh-CN" altLang="en-US" sz="2400" dirty="0"/>
              <a:t>学习方法的</a:t>
            </a:r>
            <a:r>
              <a:rPr lang="zh-CN" altLang="en-US" sz="2400" dirty="0">
                <a:solidFill>
                  <a:srgbClr val="FF0000"/>
                </a:solidFill>
              </a:rPr>
              <a:t>泛化能力</a:t>
            </a:r>
            <a:r>
              <a:rPr lang="zh-CN" altLang="en-US" sz="2400" dirty="0"/>
              <a:t>（</a:t>
            </a:r>
            <a:r>
              <a:rPr lang="en-US" altLang="zh-CN" sz="2400" dirty="0"/>
              <a:t>generalization ability</a:t>
            </a:r>
            <a:r>
              <a:rPr lang="zh-CN" altLang="en-US" sz="2400" dirty="0"/>
              <a:t>）是指由该方法学习到的模型对未知数据的预测能力。</a:t>
            </a:r>
            <a:endParaRPr lang="en-US" altLang="zh-CN" sz="2400" dirty="0"/>
          </a:p>
          <a:p>
            <a:pPr marL="0" indent="0" algn="just">
              <a:buNone/>
            </a:pPr>
            <a:endParaRPr lang="en-US" altLang="zh-CN" sz="2400" dirty="0"/>
          </a:p>
          <a:p>
            <a:pPr marL="342900" indent="-342900" algn="just">
              <a:buFont typeface="Wingdings" panose="05000000000000000000" pitchFamily="2" charset="2"/>
              <a:buChar char="ü"/>
            </a:pPr>
            <a:r>
              <a:rPr lang="zh-CN" altLang="en-US" sz="2400" dirty="0"/>
              <a:t>现实中采用最多的办法是通过测试误差来评价学习方法的泛化能力，但这种方法</a:t>
            </a:r>
            <a:r>
              <a:rPr lang="zh-CN" altLang="en-US" sz="2400" dirty="0">
                <a:solidFill>
                  <a:srgbClr val="FF0000"/>
                </a:solidFill>
              </a:rPr>
              <a:t>依赖于测试数据集</a:t>
            </a:r>
            <a:r>
              <a:rPr lang="zh-CN" altLang="en-US" sz="2400" dirty="0"/>
              <a:t>的。</a:t>
            </a:r>
            <a:endParaRPr lang="en-US" altLang="zh-CN" sz="2400" dirty="0"/>
          </a:p>
          <a:p>
            <a:pPr marL="0" indent="0" algn="just">
              <a:buNone/>
            </a:pPr>
            <a:endParaRPr lang="en-US" altLang="zh-CN" sz="2400" dirty="0"/>
          </a:p>
          <a:p>
            <a:pPr marL="342900" indent="-342900" algn="just">
              <a:buFont typeface="Wingdings" panose="05000000000000000000" pitchFamily="2" charset="2"/>
              <a:buChar char="ü"/>
            </a:pPr>
            <a:r>
              <a:rPr lang="zh-CN" altLang="en-US" sz="2400" dirty="0"/>
              <a:t>泛化误差反映了学习方法的泛化能力，如果一种方法学习的模型比另一种方法学习的模型具有</a:t>
            </a:r>
            <a:r>
              <a:rPr lang="zh-CN" altLang="en-US" sz="2400" dirty="0">
                <a:solidFill>
                  <a:srgbClr val="FF0000"/>
                </a:solidFill>
              </a:rPr>
              <a:t>更小的泛化误差</a:t>
            </a:r>
            <a:r>
              <a:rPr lang="zh-CN" altLang="en-US" sz="2400" dirty="0"/>
              <a:t>，那么这种方法就更有效。</a:t>
            </a:r>
            <a:endParaRPr lang="en-US" altLang="zh-CN" sz="2400" dirty="0"/>
          </a:p>
          <a:p>
            <a:endParaRPr lang="en-US" altLang="zh-CN" dirty="0"/>
          </a:p>
        </p:txBody>
      </p:sp>
    </p:spTree>
    <p:extLst>
      <p:ext uri="{BB962C8B-B14F-4D97-AF65-F5344CB8AC3E}">
        <p14:creationId xmlns:p14="http://schemas.microsoft.com/office/powerpoint/2010/main" val="255540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lnSpc>
                <a:spcPct val="150000"/>
              </a:lnSpc>
            </a:pPr>
            <a:r>
              <a:rPr lang="zh-CN" altLang="en-US" sz="3200" dirty="0"/>
              <a:t>第</a:t>
            </a:r>
            <a:r>
              <a:rPr lang="en-US" altLang="zh-CN" sz="3200" dirty="0"/>
              <a:t>1</a:t>
            </a:r>
            <a:r>
              <a:rPr lang="zh-CN" altLang="en-US" sz="3200" dirty="0"/>
              <a:t>章</a:t>
            </a:r>
            <a:r>
              <a:rPr lang="en-US" altLang="zh-CN" sz="3200" dirty="0"/>
              <a:t> </a:t>
            </a:r>
            <a:r>
              <a:rPr lang="zh-CN" altLang="en-US" sz="3200" dirty="0"/>
              <a:t>统计学习方法概论</a:t>
            </a:r>
            <a:endParaRPr lang="en-US" altLang="zh-CN" sz="3200" dirty="0"/>
          </a:p>
        </p:txBody>
      </p:sp>
      <p:sp>
        <p:nvSpPr>
          <p:cNvPr id="3" name="内容占位符 2"/>
          <p:cNvSpPr>
            <a:spLocks noGrp="1"/>
          </p:cNvSpPr>
          <p:nvPr>
            <p:ph idx="1"/>
          </p:nvPr>
        </p:nvSpPr>
        <p:spPr>
          <a:xfrm>
            <a:off x="260350" y="953729"/>
            <a:ext cx="8616950" cy="5742039"/>
          </a:xfrm>
        </p:spPr>
        <p:txBody>
          <a:bodyPr>
            <a:normAutofit fontScale="92500" lnSpcReduction="20000"/>
          </a:bodyPr>
          <a:lstStyle/>
          <a:p>
            <a:pPr>
              <a:lnSpc>
                <a:spcPct val="150000"/>
              </a:lnSpc>
            </a:pPr>
            <a:r>
              <a:rPr lang="en-US" altLang="zh-CN" sz="2400" b="1" dirty="0"/>
              <a:t>1.1 </a:t>
            </a:r>
            <a:r>
              <a:rPr lang="zh-CN" altLang="en-US" sz="2400" b="1" dirty="0"/>
              <a:t>统计学习</a:t>
            </a:r>
          </a:p>
          <a:p>
            <a:pPr>
              <a:lnSpc>
                <a:spcPct val="150000"/>
              </a:lnSpc>
            </a:pPr>
            <a:r>
              <a:rPr lang="en-US" altLang="zh-CN" sz="2400" b="1" dirty="0"/>
              <a:t>1.2 </a:t>
            </a:r>
            <a:r>
              <a:rPr lang="zh-CN" altLang="en-US" sz="2400" b="1" dirty="0"/>
              <a:t>监督学习</a:t>
            </a:r>
          </a:p>
          <a:p>
            <a:pPr>
              <a:lnSpc>
                <a:spcPct val="150000"/>
              </a:lnSpc>
            </a:pPr>
            <a:r>
              <a:rPr lang="en-US" altLang="zh-CN" sz="2400" b="1" dirty="0"/>
              <a:t>1.3 </a:t>
            </a:r>
            <a:r>
              <a:rPr lang="zh-CN" altLang="en-US" sz="2400" b="1" dirty="0"/>
              <a:t>统计学习三要素</a:t>
            </a:r>
          </a:p>
          <a:p>
            <a:pPr>
              <a:lnSpc>
                <a:spcPct val="150000"/>
              </a:lnSpc>
            </a:pPr>
            <a:r>
              <a:rPr lang="en-US" altLang="zh-CN" sz="2400" b="1" dirty="0"/>
              <a:t>1.4 </a:t>
            </a:r>
            <a:r>
              <a:rPr lang="zh-CN" altLang="en-US" sz="2400" b="1" dirty="0"/>
              <a:t>模型评估与模型选择</a:t>
            </a:r>
          </a:p>
          <a:p>
            <a:pPr>
              <a:lnSpc>
                <a:spcPct val="150000"/>
              </a:lnSpc>
            </a:pPr>
            <a:r>
              <a:rPr lang="en-US" altLang="zh-CN" sz="2400" b="1" dirty="0"/>
              <a:t>1.5 </a:t>
            </a:r>
            <a:r>
              <a:rPr lang="zh-CN" altLang="en-US" sz="2400" b="1" dirty="0"/>
              <a:t>正则化与交叉验证</a:t>
            </a:r>
            <a:endParaRPr lang="en-US" altLang="zh-CN" sz="2400" b="1" dirty="0"/>
          </a:p>
          <a:p>
            <a:pPr>
              <a:lnSpc>
                <a:spcPct val="150000"/>
              </a:lnSpc>
            </a:pPr>
            <a:r>
              <a:rPr lang="en-US" altLang="zh-CN" sz="2400" b="1" dirty="0"/>
              <a:t>1.6 </a:t>
            </a:r>
            <a:r>
              <a:rPr lang="zh-CN" altLang="en-US" sz="2400" b="1" dirty="0"/>
              <a:t>泛化能力</a:t>
            </a:r>
          </a:p>
          <a:p>
            <a:pPr>
              <a:lnSpc>
                <a:spcPct val="150000"/>
              </a:lnSpc>
            </a:pPr>
            <a:r>
              <a:rPr lang="en-US" altLang="zh-CN" sz="2400" b="1" dirty="0"/>
              <a:t>1.7 </a:t>
            </a:r>
            <a:r>
              <a:rPr lang="zh-CN" altLang="en-US" sz="2400" b="1" dirty="0"/>
              <a:t>生成模型与判别模型</a:t>
            </a:r>
          </a:p>
          <a:p>
            <a:pPr>
              <a:lnSpc>
                <a:spcPct val="150000"/>
              </a:lnSpc>
            </a:pPr>
            <a:r>
              <a:rPr lang="en-US" altLang="zh-CN" sz="2400" b="1" dirty="0"/>
              <a:t>1.8 </a:t>
            </a:r>
            <a:r>
              <a:rPr lang="zh-CN" altLang="en-US" sz="2400" b="1" dirty="0"/>
              <a:t>分类问题</a:t>
            </a:r>
          </a:p>
          <a:p>
            <a:pPr>
              <a:lnSpc>
                <a:spcPct val="150000"/>
              </a:lnSpc>
            </a:pPr>
            <a:r>
              <a:rPr lang="en-US" altLang="zh-CN" sz="2400" b="1" dirty="0"/>
              <a:t>1.9 </a:t>
            </a:r>
            <a:r>
              <a:rPr lang="zh-CN" altLang="en-US" sz="2400" b="1" dirty="0"/>
              <a:t>标注问题</a:t>
            </a:r>
          </a:p>
          <a:p>
            <a:pPr>
              <a:lnSpc>
                <a:spcPct val="150000"/>
              </a:lnSpc>
            </a:pPr>
            <a:r>
              <a:rPr lang="en-US" altLang="zh-CN" sz="2400" b="1" dirty="0"/>
              <a:t>1.10</a:t>
            </a:r>
            <a:r>
              <a:rPr lang="zh-CN" altLang="en-US" sz="2400" b="1" dirty="0"/>
              <a:t>回归问题</a:t>
            </a:r>
            <a:endParaRPr lang="zh-CN" altLang="en-US" sz="2400" dirty="0"/>
          </a:p>
          <a:p>
            <a:pPr>
              <a:lnSpc>
                <a:spcPct val="150000"/>
              </a:lnSpc>
            </a:pPr>
            <a:endParaRPr lang="zh-CN" altLang="en-US" sz="2400" b="1" dirty="0"/>
          </a:p>
        </p:txBody>
      </p:sp>
    </p:spTree>
    <p:extLst>
      <p:ext uri="{BB962C8B-B14F-4D97-AF65-F5344CB8AC3E}">
        <p14:creationId xmlns:p14="http://schemas.microsoft.com/office/powerpoint/2010/main" val="28251207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lnSpc>
                <a:spcPct val="150000"/>
              </a:lnSpc>
            </a:pPr>
            <a:r>
              <a:rPr lang="zh-CN" altLang="en-US" sz="3200" dirty="0"/>
              <a:t>第</a:t>
            </a:r>
            <a:r>
              <a:rPr lang="en-US" altLang="zh-CN" sz="3200" dirty="0"/>
              <a:t>1</a:t>
            </a:r>
            <a:r>
              <a:rPr lang="zh-CN" altLang="en-US" sz="3200" dirty="0"/>
              <a:t>章</a:t>
            </a:r>
            <a:r>
              <a:rPr lang="en-US" altLang="zh-CN" sz="3200" dirty="0"/>
              <a:t> </a:t>
            </a:r>
            <a:r>
              <a:rPr lang="zh-CN" altLang="en-US" sz="3200" dirty="0"/>
              <a:t>统计学习方法概论</a:t>
            </a:r>
            <a:endParaRPr lang="en-US" altLang="zh-CN" sz="3200" dirty="0"/>
          </a:p>
        </p:txBody>
      </p:sp>
      <p:sp>
        <p:nvSpPr>
          <p:cNvPr id="3" name="内容占位符 2"/>
          <p:cNvSpPr>
            <a:spLocks noGrp="1"/>
          </p:cNvSpPr>
          <p:nvPr>
            <p:ph idx="1"/>
          </p:nvPr>
        </p:nvSpPr>
        <p:spPr>
          <a:xfrm>
            <a:off x="260350" y="953729"/>
            <a:ext cx="8616950" cy="5742039"/>
          </a:xfrm>
        </p:spPr>
        <p:txBody>
          <a:bodyPr>
            <a:normAutofit fontScale="92500" lnSpcReduction="20000"/>
          </a:bodyPr>
          <a:lstStyle/>
          <a:p>
            <a:pPr>
              <a:lnSpc>
                <a:spcPct val="150000"/>
              </a:lnSpc>
            </a:pPr>
            <a:r>
              <a:rPr lang="en-US" altLang="zh-CN" sz="2400" b="1" dirty="0"/>
              <a:t>1.1 </a:t>
            </a:r>
            <a:r>
              <a:rPr lang="zh-CN" altLang="en-US" sz="2400" b="1" dirty="0"/>
              <a:t>统计学习</a:t>
            </a:r>
          </a:p>
          <a:p>
            <a:pPr>
              <a:lnSpc>
                <a:spcPct val="150000"/>
              </a:lnSpc>
            </a:pPr>
            <a:r>
              <a:rPr lang="en-US" altLang="zh-CN" sz="2400" b="1" dirty="0"/>
              <a:t>1.2 </a:t>
            </a:r>
            <a:r>
              <a:rPr lang="zh-CN" altLang="en-US" sz="2400" b="1" dirty="0"/>
              <a:t>监督学习</a:t>
            </a:r>
          </a:p>
          <a:p>
            <a:pPr>
              <a:lnSpc>
                <a:spcPct val="150000"/>
              </a:lnSpc>
            </a:pPr>
            <a:r>
              <a:rPr lang="en-US" altLang="zh-CN" sz="2400" b="1" dirty="0"/>
              <a:t>1.3 </a:t>
            </a:r>
            <a:r>
              <a:rPr lang="zh-CN" altLang="en-US" sz="2400" b="1" dirty="0"/>
              <a:t>统计学习三要素</a:t>
            </a:r>
          </a:p>
          <a:p>
            <a:pPr>
              <a:lnSpc>
                <a:spcPct val="150000"/>
              </a:lnSpc>
            </a:pPr>
            <a:r>
              <a:rPr lang="en-US" altLang="zh-CN" sz="2400" b="1" dirty="0"/>
              <a:t>1.4 </a:t>
            </a:r>
            <a:r>
              <a:rPr lang="zh-CN" altLang="en-US" sz="2400" b="1" dirty="0"/>
              <a:t>模型评估与模型选择</a:t>
            </a:r>
          </a:p>
          <a:p>
            <a:pPr>
              <a:lnSpc>
                <a:spcPct val="150000"/>
              </a:lnSpc>
            </a:pPr>
            <a:r>
              <a:rPr lang="en-US" altLang="zh-CN" sz="2400" b="1" dirty="0"/>
              <a:t>1.5 </a:t>
            </a:r>
            <a:r>
              <a:rPr lang="zh-CN" altLang="en-US" sz="2400" b="1" dirty="0"/>
              <a:t>正则化与交叉验证</a:t>
            </a:r>
            <a:endParaRPr lang="en-US" altLang="zh-CN" sz="2400" b="1" dirty="0"/>
          </a:p>
          <a:p>
            <a:pPr>
              <a:lnSpc>
                <a:spcPct val="150000"/>
              </a:lnSpc>
            </a:pPr>
            <a:r>
              <a:rPr lang="en-US" altLang="zh-CN" sz="2400" b="1" dirty="0"/>
              <a:t>1.6 </a:t>
            </a:r>
            <a:r>
              <a:rPr lang="zh-CN" altLang="en-US" sz="2400" b="1" dirty="0"/>
              <a:t>泛化能力</a:t>
            </a:r>
          </a:p>
          <a:p>
            <a:pPr>
              <a:lnSpc>
                <a:spcPct val="150000"/>
              </a:lnSpc>
            </a:pPr>
            <a:r>
              <a:rPr lang="en-US" altLang="zh-CN" sz="2400" b="1" dirty="0">
                <a:solidFill>
                  <a:srgbClr val="FF0000"/>
                </a:solidFill>
              </a:rPr>
              <a:t>1.7 </a:t>
            </a:r>
            <a:r>
              <a:rPr lang="zh-CN" altLang="en-US" sz="2400" b="1" dirty="0">
                <a:solidFill>
                  <a:srgbClr val="FF0000"/>
                </a:solidFill>
              </a:rPr>
              <a:t>生成模型与判别模型</a:t>
            </a:r>
          </a:p>
          <a:p>
            <a:pPr>
              <a:lnSpc>
                <a:spcPct val="150000"/>
              </a:lnSpc>
            </a:pPr>
            <a:r>
              <a:rPr lang="en-US" altLang="zh-CN" sz="2400" b="1" dirty="0"/>
              <a:t>1.8 </a:t>
            </a:r>
            <a:r>
              <a:rPr lang="zh-CN" altLang="en-US" sz="2400" b="1" dirty="0"/>
              <a:t>分类问题</a:t>
            </a:r>
          </a:p>
          <a:p>
            <a:pPr>
              <a:lnSpc>
                <a:spcPct val="150000"/>
              </a:lnSpc>
            </a:pPr>
            <a:r>
              <a:rPr lang="en-US" altLang="zh-CN" sz="2400" b="1" dirty="0"/>
              <a:t>1.9 </a:t>
            </a:r>
            <a:r>
              <a:rPr lang="zh-CN" altLang="en-US" sz="2400" b="1" dirty="0"/>
              <a:t>标注问题</a:t>
            </a:r>
          </a:p>
          <a:p>
            <a:pPr>
              <a:lnSpc>
                <a:spcPct val="150000"/>
              </a:lnSpc>
            </a:pPr>
            <a:r>
              <a:rPr lang="en-US" altLang="zh-CN" sz="2400" b="1" dirty="0"/>
              <a:t>1.10</a:t>
            </a:r>
            <a:r>
              <a:rPr lang="zh-CN" altLang="en-US" sz="2400" b="1" dirty="0"/>
              <a:t>回归问题</a:t>
            </a:r>
            <a:endParaRPr lang="zh-CN" altLang="en-US" sz="2400" dirty="0"/>
          </a:p>
          <a:p>
            <a:pPr>
              <a:lnSpc>
                <a:spcPct val="150000"/>
              </a:lnSpc>
            </a:pPr>
            <a:endParaRPr lang="zh-CN" altLang="en-US" sz="2400" b="1" dirty="0"/>
          </a:p>
        </p:txBody>
      </p:sp>
    </p:spTree>
    <p:extLst>
      <p:ext uri="{BB962C8B-B14F-4D97-AF65-F5344CB8AC3E}">
        <p14:creationId xmlns:p14="http://schemas.microsoft.com/office/powerpoint/2010/main" val="17486969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1.7 </a:t>
            </a:r>
            <a:r>
              <a:rPr lang="zh-CN" altLang="en-US" dirty="0"/>
              <a:t>生成模型与判别模型</a:t>
            </a:r>
          </a:p>
        </p:txBody>
      </p:sp>
      <p:sp>
        <p:nvSpPr>
          <p:cNvPr id="3" name="文本占位符 2"/>
          <p:cNvSpPr>
            <a:spLocks noGrp="1"/>
          </p:cNvSpPr>
          <p:nvPr>
            <p:ph idx="1"/>
          </p:nvPr>
        </p:nvSpPr>
        <p:spPr>
          <a:xfrm>
            <a:off x="260350" y="1592826"/>
            <a:ext cx="8795160" cy="4975122"/>
          </a:xfrm>
        </p:spPr>
        <p:txBody>
          <a:bodyPr>
            <a:normAutofit/>
          </a:bodyPr>
          <a:lstStyle/>
          <a:p>
            <a:pPr marL="0" indent="0" algn="just">
              <a:buNone/>
            </a:pPr>
            <a:r>
              <a:rPr lang="en-US" altLang="zh-CN" dirty="0"/>
              <a:t>	</a:t>
            </a:r>
            <a:r>
              <a:rPr lang="zh-CN" altLang="en-US" sz="2400" dirty="0"/>
              <a:t>监督学习的任务就是学习一个模型，应用这一模型，对给定的输入预测相应的输出。这个模型的一般形式为决策函数：</a:t>
            </a:r>
            <a:endParaRPr lang="en-US" altLang="zh-CN" sz="2400" dirty="0"/>
          </a:p>
          <a:p>
            <a:pPr marL="0" indent="0" algn="just">
              <a:buNone/>
            </a:pPr>
            <a:endParaRPr lang="en-US" altLang="zh-CN" sz="2400" dirty="0"/>
          </a:p>
          <a:p>
            <a:pPr marL="0" indent="0" algn="just">
              <a:buNone/>
            </a:pPr>
            <a:r>
              <a:rPr lang="zh-CN" altLang="en-US" sz="2400" dirty="0"/>
              <a:t>或者条件概率分布：</a:t>
            </a:r>
            <a:endParaRPr lang="en-US" altLang="zh-CN" sz="2400" dirty="0"/>
          </a:p>
          <a:p>
            <a:pPr marL="0" indent="0" algn="just">
              <a:buNone/>
            </a:pPr>
            <a:endParaRPr lang="en-US" altLang="zh-CN" sz="2400" dirty="0"/>
          </a:p>
          <a:p>
            <a:endParaRPr lang="en-US" altLang="zh-CN" dirty="0"/>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FBC6B809-D44D-477C-9966-CC5967B8DC85}"/>
                  </a:ext>
                </a:extLst>
              </p:cNvPr>
              <p:cNvSpPr/>
              <p:nvPr/>
            </p:nvSpPr>
            <p:spPr>
              <a:xfrm>
                <a:off x="3696245" y="2506647"/>
                <a:ext cx="175150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sz="2800" b="1" i="1">
                              <a:latin typeface="Cambria Math" panose="02040503050406030204" pitchFamily="18" charset="0"/>
                            </a:rPr>
                          </m:ctrlPr>
                        </m:dPr>
                        <m:e>
                          <m:r>
                            <a:rPr lang="zh-CN" altLang="en-US" sz="2800" b="1" i="1">
                              <a:latin typeface="Cambria Math" panose="02040503050406030204" pitchFamily="18" charset="0"/>
                            </a:rPr>
                            <m:t>𝒀</m:t>
                          </m:r>
                          <m:r>
                            <a:rPr lang="zh-CN" altLang="en-US" sz="2800" b="1" i="0">
                              <a:latin typeface="Cambria Math" panose="02040503050406030204" pitchFamily="18" charset="0"/>
                            </a:rPr>
                            <m:t>=</m:t>
                          </m:r>
                          <m:r>
                            <a:rPr lang="zh-CN" altLang="en-US" sz="2800" b="1" i="1">
                              <a:latin typeface="Cambria Math" panose="02040503050406030204" pitchFamily="18" charset="0"/>
                            </a:rPr>
                            <m:t>𝒇</m:t>
                          </m:r>
                          <m:r>
                            <a:rPr lang="zh-CN" altLang="en-US" sz="2800" b="1" i="0">
                              <a:latin typeface="Cambria Math" panose="02040503050406030204" pitchFamily="18" charset="0"/>
                            </a:rPr>
                            <m:t>(</m:t>
                          </m:r>
                          <m:r>
                            <a:rPr lang="zh-CN" altLang="en-US" sz="2800" b="1" i="1">
                              <a:latin typeface="Cambria Math" panose="02040503050406030204" pitchFamily="18" charset="0"/>
                            </a:rPr>
                            <m:t>𝑿</m:t>
                          </m:r>
                        </m:e>
                      </m:d>
                    </m:oMath>
                  </m:oMathPara>
                </a14:m>
                <a:endParaRPr lang="zh-CN" altLang="en-US" sz="2800" b="1" dirty="0"/>
              </a:p>
            </p:txBody>
          </p:sp>
        </mc:Choice>
        <mc:Fallback xmlns="">
          <p:sp>
            <p:nvSpPr>
              <p:cNvPr id="4" name="矩形 3">
                <a:extLst>
                  <a:ext uri="{FF2B5EF4-FFF2-40B4-BE49-F238E27FC236}">
                    <a16:creationId xmlns:a16="http://schemas.microsoft.com/office/drawing/2014/main" id="{FBC6B809-D44D-477C-9966-CC5967B8DC85}"/>
                  </a:ext>
                </a:extLst>
              </p:cNvPr>
              <p:cNvSpPr>
                <a:spLocks noRot="1" noChangeAspect="1" noMove="1" noResize="1" noEditPoints="1" noAdjustHandles="1" noChangeArrowheads="1" noChangeShapeType="1" noTextEdit="1"/>
              </p:cNvSpPr>
              <p:nvPr/>
            </p:nvSpPr>
            <p:spPr>
              <a:xfrm>
                <a:off x="3696245" y="2506647"/>
                <a:ext cx="1751505" cy="52322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E2F3AAEE-C071-4457-B1D7-21B23352BB74}"/>
                  </a:ext>
                </a:extLst>
              </p:cNvPr>
              <p:cNvSpPr/>
              <p:nvPr/>
            </p:nvSpPr>
            <p:spPr>
              <a:xfrm>
                <a:off x="3850517" y="3304914"/>
                <a:ext cx="144295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sz="2800" b="1" i="1">
                              <a:latin typeface="Cambria Math" panose="02040503050406030204" pitchFamily="18" charset="0"/>
                            </a:rPr>
                          </m:ctrlPr>
                        </m:dPr>
                        <m:e>
                          <m:r>
                            <a:rPr lang="zh-CN" altLang="en-US" sz="2800" b="1" i="1">
                              <a:latin typeface="Cambria Math" panose="02040503050406030204" pitchFamily="18" charset="0"/>
                            </a:rPr>
                            <m:t>𝑷</m:t>
                          </m:r>
                          <m:r>
                            <a:rPr lang="zh-CN" altLang="en-US" sz="2800" b="1" i="0">
                              <a:latin typeface="Cambria Math" panose="02040503050406030204" pitchFamily="18" charset="0"/>
                            </a:rPr>
                            <m:t>(</m:t>
                          </m:r>
                          <m:r>
                            <a:rPr lang="zh-CN" altLang="en-US" sz="2800" b="1" i="1">
                              <a:latin typeface="Cambria Math" panose="02040503050406030204" pitchFamily="18" charset="0"/>
                            </a:rPr>
                            <m:t>𝒀</m:t>
                          </m:r>
                          <m:r>
                            <a:rPr lang="zh-CN" altLang="en-US" sz="2800" b="1" i="0">
                              <a:latin typeface="Cambria Math" panose="02040503050406030204" pitchFamily="18" charset="0"/>
                            </a:rPr>
                            <m:t>|</m:t>
                          </m:r>
                          <m:r>
                            <a:rPr lang="zh-CN" altLang="en-US" sz="2800" b="1" i="1">
                              <a:latin typeface="Cambria Math" panose="02040503050406030204" pitchFamily="18" charset="0"/>
                            </a:rPr>
                            <m:t>𝑿</m:t>
                          </m:r>
                        </m:e>
                      </m:d>
                    </m:oMath>
                  </m:oMathPara>
                </a14:m>
                <a:endParaRPr lang="zh-CN" altLang="en-US" sz="2800" b="1" dirty="0"/>
              </a:p>
            </p:txBody>
          </p:sp>
        </mc:Choice>
        <mc:Fallback xmlns="">
          <p:sp>
            <p:nvSpPr>
              <p:cNvPr id="5" name="矩形 4">
                <a:extLst>
                  <a:ext uri="{FF2B5EF4-FFF2-40B4-BE49-F238E27FC236}">
                    <a16:creationId xmlns:a16="http://schemas.microsoft.com/office/drawing/2014/main" id="{E2F3AAEE-C071-4457-B1D7-21B23352BB74}"/>
                  </a:ext>
                </a:extLst>
              </p:cNvPr>
              <p:cNvSpPr>
                <a:spLocks noRot="1" noChangeAspect="1" noMove="1" noResize="1" noEditPoints="1" noAdjustHandles="1" noChangeArrowheads="1" noChangeShapeType="1" noTextEdit="1"/>
              </p:cNvSpPr>
              <p:nvPr/>
            </p:nvSpPr>
            <p:spPr>
              <a:xfrm>
                <a:off x="3850517" y="3304914"/>
                <a:ext cx="1442959" cy="523220"/>
              </a:xfrm>
              <a:prstGeom prst="rect">
                <a:avLst/>
              </a:prstGeom>
              <a:blipFill>
                <a:blip r:embed="rId3"/>
                <a:stretch>
                  <a:fillRect/>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0C4AA8C3-DB22-4AD3-897B-99899EC3A695}"/>
              </a:ext>
            </a:extLst>
          </p:cNvPr>
          <p:cNvSpPr txBox="1"/>
          <p:nvPr/>
        </p:nvSpPr>
        <p:spPr>
          <a:xfrm>
            <a:off x="260350" y="4542503"/>
            <a:ext cx="8623300" cy="1569660"/>
          </a:xfrm>
          <a:prstGeom prst="rect">
            <a:avLst/>
          </a:prstGeom>
          <a:noFill/>
        </p:spPr>
        <p:txBody>
          <a:bodyPr wrap="square" rtlCol="0">
            <a:spAutoFit/>
          </a:bodyPr>
          <a:lstStyle/>
          <a:p>
            <a:pPr algn="just"/>
            <a:r>
              <a:rPr lang="zh-CN" altLang="en-US" sz="2400" dirty="0">
                <a:latin typeface="微软雅黑" panose="020B0503020204020204" pitchFamily="34" charset="-122"/>
                <a:ea typeface="微软雅黑" panose="020B0503020204020204" pitchFamily="34" charset="-122"/>
              </a:rPr>
              <a:t>监督学习方法又可以分为</a:t>
            </a:r>
            <a:r>
              <a:rPr lang="zh-CN" altLang="en-US" sz="2400" dirty="0">
                <a:solidFill>
                  <a:srgbClr val="FF0000"/>
                </a:solidFill>
                <a:latin typeface="微软雅黑" panose="020B0503020204020204" pitchFamily="34" charset="-122"/>
                <a:ea typeface="微软雅黑" panose="020B0503020204020204" pitchFamily="34" charset="-122"/>
              </a:rPr>
              <a:t>生成式方法</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generative approach</a:t>
            </a:r>
            <a:r>
              <a:rPr lang="zh-CN" altLang="en-US" sz="2400" dirty="0">
                <a:latin typeface="微软雅黑" panose="020B0503020204020204" pitchFamily="34" charset="-122"/>
                <a:ea typeface="微软雅黑" panose="020B0503020204020204" pitchFamily="34" charset="-122"/>
              </a:rPr>
              <a:t>）和</a:t>
            </a:r>
            <a:r>
              <a:rPr lang="zh-CN" altLang="en-US" sz="2400" dirty="0">
                <a:solidFill>
                  <a:srgbClr val="FF0000"/>
                </a:solidFill>
                <a:latin typeface="微软雅黑" panose="020B0503020204020204" pitchFamily="34" charset="-122"/>
                <a:ea typeface="微软雅黑" panose="020B0503020204020204" pitchFamily="34" charset="-122"/>
              </a:rPr>
              <a:t>判别式方法</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discriminative approach</a:t>
            </a:r>
            <a:r>
              <a:rPr lang="zh-CN" altLang="en-US" sz="2400" dirty="0">
                <a:latin typeface="微软雅黑" panose="020B0503020204020204" pitchFamily="34" charset="-122"/>
                <a:ea typeface="微软雅黑" panose="020B0503020204020204" pitchFamily="34" charset="-122"/>
              </a:rPr>
              <a:t>），所学到的模型分别称为生成式模型（</a:t>
            </a:r>
            <a:r>
              <a:rPr lang="en-US" altLang="zh-CN" sz="2400" dirty="0">
                <a:latin typeface="微软雅黑" panose="020B0503020204020204" pitchFamily="34" charset="-122"/>
                <a:ea typeface="微软雅黑" panose="020B0503020204020204" pitchFamily="34" charset="-122"/>
              </a:rPr>
              <a:t>generative model</a:t>
            </a:r>
            <a:r>
              <a:rPr lang="zh-CN" altLang="en-US" sz="2400" dirty="0">
                <a:latin typeface="微软雅黑" panose="020B0503020204020204" pitchFamily="34" charset="-122"/>
                <a:ea typeface="微软雅黑" panose="020B0503020204020204" pitchFamily="34" charset="-122"/>
              </a:rPr>
              <a:t>）和判别式模型（</a:t>
            </a:r>
            <a:r>
              <a:rPr lang="en-US" altLang="zh-CN" sz="2400" dirty="0">
                <a:latin typeface="微软雅黑" panose="020B0503020204020204" pitchFamily="34" charset="-122"/>
                <a:ea typeface="微软雅黑" panose="020B0503020204020204" pitchFamily="34" charset="-122"/>
              </a:rPr>
              <a:t>discriminative model</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7376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1.7 </a:t>
            </a:r>
            <a:r>
              <a:rPr lang="zh-CN" altLang="en-US" dirty="0"/>
              <a:t>生成模型与判别模型</a:t>
            </a:r>
          </a:p>
        </p:txBody>
      </p:sp>
      <p:sp>
        <p:nvSpPr>
          <p:cNvPr id="3" name="文本占位符 2"/>
          <p:cNvSpPr>
            <a:spLocks noGrp="1"/>
          </p:cNvSpPr>
          <p:nvPr>
            <p:ph idx="1"/>
          </p:nvPr>
        </p:nvSpPr>
        <p:spPr>
          <a:xfrm>
            <a:off x="260350" y="1158536"/>
            <a:ext cx="8795160" cy="5409412"/>
          </a:xfrm>
        </p:spPr>
        <p:txBody>
          <a:bodyPr>
            <a:normAutofit/>
          </a:bodyPr>
          <a:lstStyle/>
          <a:p>
            <a:pPr algn="just"/>
            <a:r>
              <a:rPr lang="zh-CN" altLang="en-US" b="1" dirty="0">
                <a:solidFill>
                  <a:srgbClr val="0000FF"/>
                </a:solidFill>
              </a:rPr>
              <a:t>生成式方法</a:t>
            </a:r>
            <a:endParaRPr lang="en-US" altLang="zh-CN" sz="2400" dirty="0"/>
          </a:p>
          <a:p>
            <a:pPr marL="342900" indent="-342900" algn="just">
              <a:buFont typeface="Wingdings" panose="05000000000000000000" pitchFamily="2" charset="2"/>
              <a:buChar char="ü"/>
            </a:pPr>
            <a:r>
              <a:rPr lang="zh-CN" altLang="en-US" sz="2400" dirty="0"/>
              <a:t>由数据学习联合概率分布</a:t>
            </a:r>
            <a:r>
              <a:rPr lang="en-US" altLang="zh-CN" sz="2400" dirty="0"/>
              <a:t>P(X,Y)</a:t>
            </a:r>
            <a:r>
              <a:rPr lang="zh-CN" altLang="en-US" sz="2400" dirty="0"/>
              <a:t>，然后求出条件概率分布</a:t>
            </a:r>
            <a:r>
              <a:rPr lang="en-US" altLang="zh-CN" sz="2400" dirty="0"/>
              <a:t>P(Y|X)</a:t>
            </a:r>
            <a:r>
              <a:rPr lang="zh-CN" altLang="en-US" sz="2400" dirty="0"/>
              <a:t>作为预测的模型，即生成式模型：</a:t>
            </a:r>
            <a:endParaRPr lang="en-US" altLang="zh-CN" sz="2400" dirty="0"/>
          </a:p>
          <a:p>
            <a:pPr marL="342900" indent="-342900" algn="just">
              <a:buFont typeface="Wingdings" panose="05000000000000000000" pitchFamily="2" charset="2"/>
              <a:buChar char="ü"/>
            </a:pPr>
            <a:endParaRPr lang="en-US" altLang="zh-CN" sz="2400" dirty="0"/>
          </a:p>
          <a:p>
            <a:pPr marL="342900" indent="-342900" algn="just">
              <a:buFont typeface="Wingdings" panose="05000000000000000000" pitchFamily="2" charset="2"/>
              <a:buChar char="ü"/>
            </a:pPr>
            <a:endParaRPr lang="en-US" altLang="zh-CN" sz="2400" dirty="0"/>
          </a:p>
          <a:p>
            <a:pPr marL="342900" indent="-342900" algn="just">
              <a:buFont typeface="Wingdings" panose="05000000000000000000" pitchFamily="2" charset="2"/>
              <a:buChar char="ü"/>
            </a:pPr>
            <a:r>
              <a:rPr lang="zh-CN" altLang="en-US" sz="2400" dirty="0"/>
              <a:t> 模型表示给定了输入</a:t>
            </a:r>
            <a:r>
              <a:rPr lang="en-US" altLang="zh-CN" sz="2400" dirty="0"/>
              <a:t>X</a:t>
            </a:r>
            <a:r>
              <a:rPr lang="zh-CN" altLang="en-US" sz="2400" dirty="0"/>
              <a:t>产生输出</a:t>
            </a:r>
            <a:r>
              <a:rPr lang="en-US" altLang="zh-CN" sz="2400" dirty="0"/>
              <a:t>Y</a:t>
            </a:r>
            <a:r>
              <a:rPr lang="zh-CN" altLang="en-US" sz="2400" dirty="0"/>
              <a:t>的生成关系。</a:t>
            </a:r>
            <a:endParaRPr lang="en-US" altLang="zh-CN" sz="2400" dirty="0"/>
          </a:p>
          <a:p>
            <a:pPr marL="342900" indent="-342900" algn="just">
              <a:buFont typeface="Wingdings" panose="05000000000000000000" pitchFamily="2" charset="2"/>
              <a:buChar char="ü"/>
            </a:pPr>
            <a:r>
              <a:rPr lang="zh-CN" altLang="en-US" sz="2400" dirty="0">
                <a:solidFill>
                  <a:srgbClr val="FF0000"/>
                </a:solidFill>
              </a:rPr>
              <a:t>典型的生成模型</a:t>
            </a:r>
            <a:r>
              <a:rPr lang="zh-CN" altLang="en-US" sz="2400" dirty="0"/>
              <a:t>：朴素贝叶斯法和隐马尔可夫模型。</a:t>
            </a:r>
            <a:endParaRPr lang="en-US" altLang="zh-CN" sz="2400" dirty="0"/>
          </a:p>
          <a:p>
            <a:pPr marL="342900" indent="-342900" algn="just">
              <a:buFont typeface="Wingdings" panose="05000000000000000000" pitchFamily="2" charset="2"/>
              <a:buChar char="ü"/>
            </a:pPr>
            <a:r>
              <a:rPr lang="zh-CN" altLang="en-US" sz="2400" dirty="0">
                <a:solidFill>
                  <a:srgbClr val="FF0000"/>
                </a:solidFill>
              </a:rPr>
              <a:t>特点</a:t>
            </a:r>
            <a:r>
              <a:rPr lang="zh-CN" altLang="en-US" sz="2400" dirty="0"/>
              <a:t>：生成式方法可以还原出联合概率分布</a:t>
            </a:r>
            <a:r>
              <a:rPr lang="en-US" altLang="zh-CN" sz="2400" dirty="0"/>
              <a:t>P(X,Y)</a:t>
            </a:r>
            <a:r>
              <a:rPr lang="zh-CN" altLang="en-US" sz="2400" dirty="0"/>
              <a:t>，且学习收敛速度更快，当样本容量增加的时候，学到的模型可以更快地收敛于真实模型。</a:t>
            </a:r>
            <a:endParaRPr lang="en-US" altLang="zh-CN" sz="2400" dirty="0"/>
          </a:p>
          <a:p>
            <a:endParaRPr lang="en-US" altLang="zh-CN" dirty="0"/>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5F41756C-8CF8-4315-893D-F36D48CADDA3}"/>
                  </a:ext>
                </a:extLst>
              </p:cNvPr>
              <p:cNvSpPr/>
              <p:nvPr/>
            </p:nvSpPr>
            <p:spPr>
              <a:xfrm>
                <a:off x="3265071" y="2554402"/>
                <a:ext cx="2655407" cy="8745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b="1" i="1">
                          <a:latin typeface="Cambria Math" panose="02040503050406030204" pitchFamily="18" charset="0"/>
                        </a:rPr>
                        <m:t>𝑷</m:t>
                      </m:r>
                      <m:r>
                        <a:rPr lang="zh-CN" altLang="en-US" sz="2400" b="1" i="0">
                          <a:latin typeface="Cambria Math" panose="02040503050406030204" pitchFamily="18" charset="0"/>
                        </a:rPr>
                        <m:t>(</m:t>
                      </m:r>
                      <m:r>
                        <a:rPr lang="zh-CN" altLang="en-US" sz="2400" b="1" i="1">
                          <a:latin typeface="Cambria Math" panose="02040503050406030204" pitchFamily="18" charset="0"/>
                        </a:rPr>
                        <m:t>𝒀</m:t>
                      </m:r>
                      <m:r>
                        <a:rPr lang="zh-CN" altLang="en-US" sz="2400" b="1" i="0">
                          <a:latin typeface="Cambria Math" panose="02040503050406030204" pitchFamily="18" charset="0"/>
                        </a:rPr>
                        <m:t>|</m:t>
                      </m:r>
                      <m:r>
                        <a:rPr lang="zh-CN" altLang="en-US" sz="2400" b="1" i="1">
                          <a:latin typeface="Cambria Math" panose="02040503050406030204" pitchFamily="18" charset="0"/>
                        </a:rPr>
                        <m:t>𝑿</m:t>
                      </m:r>
                      <m:r>
                        <a:rPr lang="zh-CN" altLang="en-US" sz="2400" b="1" i="0">
                          <a:latin typeface="Cambria Math" panose="02040503050406030204" pitchFamily="18" charset="0"/>
                        </a:rPr>
                        <m:t>)=</m:t>
                      </m:r>
                      <m:f>
                        <m:fPr>
                          <m:ctrlPr>
                            <a:rPr lang="zh-CN" altLang="en-US" sz="2400" b="1" i="1">
                              <a:latin typeface="Cambria Math" panose="02040503050406030204" pitchFamily="18" charset="0"/>
                            </a:rPr>
                          </m:ctrlPr>
                        </m:fPr>
                        <m:num>
                          <m:d>
                            <m:dPr>
                              <m:begChr m:val=""/>
                              <m:ctrlPr>
                                <a:rPr lang="zh-CN" altLang="en-US" sz="2400" b="1" i="1">
                                  <a:latin typeface="Cambria Math" panose="02040503050406030204" pitchFamily="18" charset="0"/>
                                </a:rPr>
                              </m:ctrlPr>
                            </m:dPr>
                            <m:e>
                              <m:r>
                                <a:rPr lang="zh-CN" altLang="en-US" sz="2400" b="1" i="1">
                                  <a:latin typeface="Cambria Math" panose="02040503050406030204" pitchFamily="18" charset="0"/>
                                </a:rPr>
                                <m:t>𝑷</m:t>
                              </m:r>
                              <m:r>
                                <a:rPr lang="zh-CN" altLang="en-US" sz="2400" b="1" i="0">
                                  <a:latin typeface="Cambria Math" panose="02040503050406030204" pitchFamily="18" charset="0"/>
                                </a:rPr>
                                <m:t>(</m:t>
                              </m:r>
                              <m:r>
                                <a:rPr lang="zh-CN" altLang="en-US" sz="2400" b="1" i="1">
                                  <a:latin typeface="Cambria Math" panose="02040503050406030204" pitchFamily="18" charset="0"/>
                                </a:rPr>
                                <m:t>𝑿</m:t>
                              </m:r>
                              <m:r>
                                <a:rPr lang="zh-CN" altLang="en-US" sz="2400" b="1" i="0">
                                  <a:latin typeface="Cambria Math" panose="02040503050406030204" pitchFamily="18" charset="0"/>
                                </a:rPr>
                                <m:t>,</m:t>
                              </m:r>
                              <m:r>
                                <a:rPr lang="zh-CN" altLang="en-US" sz="2400" b="1" i="1">
                                  <a:latin typeface="Cambria Math" panose="02040503050406030204" pitchFamily="18" charset="0"/>
                                </a:rPr>
                                <m:t>𝒀</m:t>
                              </m:r>
                            </m:e>
                          </m:d>
                        </m:num>
                        <m:den>
                          <m:d>
                            <m:dPr>
                              <m:begChr m:val=""/>
                              <m:ctrlPr>
                                <a:rPr lang="zh-CN" altLang="en-US" sz="2400" b="1" i="1">
                                  <a:latin typeface="Cambria Math" panose="02040503050406030204" pitchFamily="18" charset="0"/>
                                </a:rPr>
                              </m:ctrlPr>
                            </m:dPr>
                            <m:e>
                              <m:r>
                                <a:rPr lang="zh-CN" altLang="en-US" sz="2400" b="1" i="1">
                                  <a:latin typeface="Cambria Math" panose="02040503050406030204" pitchFamily="18" charset="0"/>
                                </a:rPr>
                                <m:t>𝑷</m:t>
                              </m:r>
                              <m:r>
                                <a:rPr lang="zh-CN" altLang="en-US" sz="2400" b="1" i="0">
                                  <a:latin typeface="Cambria Math" panose="02040503050406030204" pitchFamily="18" charset="0"/>
                                </a:rPr>
                                <m:t>(</m:t>
                              </m:r>
                              <m:r>
                                <a:rPr lang="zh-CN" altLang="en-US" sz="2400" b="1" i="1">
                                  <a:latin typeface="Cambria Math" panose="02040503050406030204" pitchFamily="18" charset="0"/>
                                </a:rPr>
                                <m:t>𝑿</m:t>
                              </m:r>
                            </m:e>
                          </m:d>
                        </m:den>
                      </m:f>
                    </m:oMath>
                  </m:oMathPara>
                </a14:m>
                <a:endParaRPr lang="zh-CN" altLang="en-US" sz="2400" b="1" dirty="0">
                  <a:latin typeface="微软雅黑" panose="020B0503020204020204" pitchFamily="34" charset="-122"/>
                  <a:ea typeface="微软雅黑" panose="020B0503020204020204" pitchFamily="34" charset="-122"/>
                </a:endParaRPr>
              </a:p>
            </p:txBody>
          </p:sp>
        </mc:Choice>
        <mc:Fallback xmlns="">
          <p:sp>
            <p:nvSpPr>
              <p:cNvPr id="4" name="矩形 3">
                <a:extLst>
                  <a:ext uri="{FF2B5EF4-FFF2-40B4-BE49-F238E27FC236}">
                    <a16:creationId xmlns:a16="http://schemas.microsoft.com/office/drawing/2014/main" id="{5F41756C-8CF8-4315-893D-F36D48CADDA3}"/>
                  </a:ext>
                </a:extLst>
              </p:cNvPr>
              <p:cNvSpPr>
                <a:spLocks noRot="1" noChangeAspect="1" noMove="1" noResize="1" noEditPoints="1" noAdjustHandles="1" noChangeArrowheads="1" noChangeShapeType="1" noTextEdit="1"/>
              </p:cNvSpPr>
              <p:nvPr/>
            </p:nvSpPr>
            <p:spPr>
              <a:xfrm>
                <a:off x="3265071" y="2554402"/>
                <a:ext cx="2655407" cy="874598"/>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72557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1.7 </a:t>
            </a:r>
            <a:r>
              <a:rPr lang="zh-CN" altLang="en-US" dirty="0"/>
              <a:t>生成模型与判别模型</a:t>
            </a:r>
          </a:p>
        </p:txBody>
      </p:sp>
      <p:sp>
        <p:nvSpPr>
          <p:cNvPr id="3" name="文本占位符 2"/>
          <p:cNvSpPr>
            <a:spLocks noGrp="1"/>
          </p:cNvSpPr>
          <p:nvPr>
            <p:ph idx="1"/>
          </p:nvPr>
        </p:nvSpPr>
        <p:spPr>
          <a:xfrm>
            <a:off x="260350" y="1158536"/>
            <a:ext cx="8795160" cy="5409412"/>
          </a:xfrm>
        </p:spPr>
        <p:txBody>
          <a:bodyPr>
            <a:normAutofit/>
          </a:bodyPr>
          <a:lstStyle/>
          <a:p>
            <a:pPr algn="just"/>
            <a:r>
              <a:rPr lang="zh-CN" altLang="en-US" b="1" dirty="0">
                <a:solidFill>
                  <a:srgbClr val="0000FF"/>
                </a:solidFill>
              </a:rPr>
              <a:t>判别式方法</a:t>
            </a:r>
            <a:endParaRPr lang="en-US" altLang="zh-CN" sz="2400" dirty="0"/>
          </a:p>
          <a:p>
            <a:pPr marL="342900" indent="-342900" algn="just">
              <a:buFont typeface="Wingdings" panose="05000000000000000000" pitchFamily="2" charset="2"/>
              <a:buChar char="ü"/>
            </a:pPr>
            <a:r>
              <a:rPr lang="zh-CN" altLang="en-US" sz="2400" dirty="0"/>
              <a:t>由数据直接学习决策函数</a:t>
            </a:r>
            <a:r>
              <a:rPr lang="en-US" altLang="zh-CN" sz="2400" dirty="0"/>
              <a:t>f(X)</a:t>
            </a:r>
            <a:r>
              <a:rPr lang="zh-CN" altLang="en-US" sz="2400" dirty="0"/>
              <a:t>或者条件概率分布</a:t>
            </a:r>
            <a:r>
              <a:rPr lang="en-US" altLang="zh-CN" sz="2400" dirty="0"/>
              <a:t>P(Y|X)</a:t>
            </a:r>
            <a:r>
              <a:rPr lang="zh-CN" altLang="en-US" sz="2400" dirty="0"/>
              <a:t>作为预测的模型，即判别式模型：</a:t>
            </a:r>
            <a:endParaRPr lang="en-US" altLang="zh-CN" sz="2400" dirty="0"/>
          </a:p>
          <a:p>
            <a:pPr marL="342900" indent="-342900" algn="just">
              <a:buFont typeface="Wingdings" panose="05000000000000000000" pitchFamily="2" charset="2"/>
              <a:buChar char="ü"/>
            </a:pPr>
            <a:endParaRPr lang="en-US" altLang="zh-CN" sz="2400" dirty="0"/>
          </a:p>
          <a:p>
            <a:pPr marL="342900" indent="-342900" algn="just">
              <a:buFont typeface="Wingdings" panose="05000000000000000000" pitchFamily="2" charset="2"/>
              <a:buChar char="ü"/>
            </a:pPr>
            <a:r>
              <a:rPr lang="zh-CN" altLang="en-US" sz="2400" dirty="0">
                <a:solidFill>
                  <a:srgbClr val="FF0000"/>
                </a:solidFill>
              </a:rPr>
              <a:t>典型的判别式模型</a:t>
            </a:r>
            <a:r>
              <a:rPr lang="zh-CN" altLang="en-US" sz="2400" dirty="0"/>
              <a:t>：</a:t>
            </a:r>
            <a:r>
              <a:rPr lang="en-US" altLang="zh-CN" sz="2400" dirty="0"/>
              <a:t>K</a:t>
            </a:r>
            <a:r>
              <a:rPr lang="zh-CN" altLang="en-US" sz="2400" dirty="0"/>
              <a:t>近邻法、感知机、决策树、逻辑斯蒂回归模型、最大熵模型、支持向量机、提升方法和条件随机场等。</a:t>
            </a:r>
            <a:endParaRPr lang="en-US" altLang="zh-CN" sz="2400" dirty="0"/>
          </a:p>
          <a:p>
            <a:pPr marL="342900" indent="-342900" algn="just">
              <a:buFont typeface="Wingdings" panose="05000000000000000000" pitchFamily="2" charset="2"/>
              <a:buChar char="ü"/>
            </a:pPr>
            <a:endParaRPr lang="en-US" altLang="zh-CN" sz="2400" dirty="0"/>
          </a:p>
          <a:p>
            <a:pPr marL="342900" indent="-342900" algn="just">
              <a:buFont typeface="Wingdings" panose="05000000000000000000" pitchFamily="2" charset="2"/>
              <a:buChar char="ü"/>
            </a:pPr>
            <a:r>
              <a:rPr lang="zh-CN" altLang="en-US" sz="2400" dirty="0">
                <a:solidFill>
                  <a:srgbClr val="FF0000"/>
                </a:solidFill>
              </a:rPr>
              <a:t>特点</a:t>
            </a:r>
            <a:r>
              <a:rPr lang="zh-CN" altLang="en-US" sz="2400" dirty="0"/>
              <a:t>：判别式方法直接学习的是条件概率</a:t>
            </a:r>
            <a:r>
              <a:rPr lang="en-US" altLang="zh-CN" sz="2400" dirty="0"/>
              <a:t>P(Y|X)</a:t>
            </a:r>
            <a:r>
              <a:rPr lang="zh-CN" altLang="en-US" sz="2400" dirty="0"/>
              <a:t>或决策函数</a:t>
            </a:r>
            <a:r>
              <a:rPr lang="en-US" altLang="zh-CN" sz="2400" dirty="0"/>
              <a:t>f(X)</a:t>
            </a:r>
            <a:r>
              <a:rPr lang="zh-CN" altLang="en-US" sz="2400" dirty="0"/>
              <a:t>，直接面对预测，学习的准确率更高</a:t>
            </a:r>
            <a:endParaRPr lang="en-US" altLang="zh-CN" sz="2400" dirty="0"/>
          </a:p>
          <a:p>
            <a:endParaRPr lang="en-US" altLang="zh-CN" dirty="0"/>
          </a:p>
        </p:txBody>
      </p:sp>
    </p:spTree>
    <p:extLst>
      <p:ext uri="{BB962C8B-B14F-4D97-AF65-F5344CB8AC3E}">
        <p14:creationId xmlns:p14="http://schemas.microsoft.com/office/powerpoint/2010/main" val="403214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lnSpc>
                <a:spcPct val="150000"/>
              </a:lnSpc>
            </a:pPr>
            <a:r>
              <a:rPr lang="zh-CN" altLang="en-US" sz="3200" dirty="0"/>
              <a:t>第</a:t>
            </a:r>
            <a:r>
              <a:rPr lang="en-US" altLang="zh-CN" sz="3200" dirty="0"/>
              <a:t>1</a:t>
            </a:r>
            <a:r>
              <a:rPr lang="zh-CN" altLang="en-US" sz="3200" dirty="0"/>
              <a:t>章</a:t>
            </a:r>
            <a:r>
              <a:rPr lang="en-US" altLang="zh-CN" sz="3200" dirty="0"/>
              <a:t> </a:t>
            </a:r>
            <a:r>
              <a:rPr lang="zh-CN" altLang="en-US" sz="3200" dirty="0"/>
              <a:t>统计学习方法概论</a:t>
            </a:r>
            <a:endParaRPr lang="en-US" altLang="zh-CN" sz="3200" dirty="0"/>
          </a:p>
        </p:txBody>
      </p:sp>
      <p:sp>
        <p:nvSpPr>
          <p:cNvPr id="3" name="内容占位符 2"/>
          <p:cNvSpPr>
            <a:spLocks noGrp="1"/>
          </p:cNvSpPr>
          <p:nvPr>
            <p:ph idx="1"/>
          </p:nvPr>
        </p:nvSpPr>
        <p:spPr>
          <a:xfrm>
            <a:off x="260350" y="953729"/>
            <a:ext cx="8616950" cy="5742039"/>
          </a:xfrm>
        </p:spPr>
        <p:txBody>
          <a:bodyPr>
            <a:normAutofit fontScale="92500" lnSpcReduction="20000"/>
          </a:bodyPr>
          <a:lstStyle/>
          <a:p>
            <a:pPr>
              <a:lnSpc>
                <a:spcPct val="150000"/>
              </a:lnSpc>
            </a:pPr>
            <a:r>
              <a:rPr lang="en-US" altLang="zh-CN" sz="2400" b="1" dirty="0"/>
              <a:t>1.1 </a:t>
            </a:r>
            <a:r>
              <a:rPr lang="zh-CN" altLang="en-US" sz="2400" b="1" dirty="0"/>
              <a:t>统计学习</a:t>
            </a:r>
          </a:p>
          <a:p>
            <a:pPr>
              <a:lnSpc>
                <a:spcPct val="150000"/>
              </a:lnSpc>
            </a:pPr>
            <a:r>
              <a:rPr lang="en-US" altLang="zh-CN" sz="2400" b="1" dirty="0"/>
              <a:t>1.2 </a:t>
            </a:r>
            <a:r>
              <a:rPr lang="zh-CN" altLang="en-US" sz="2400" b="1" dirty="0"/>
              <a:t>监督学习</a:t>
            </a:r>
          </a:p>
          <a:p>
            <a:pPr>
              <a:lnSpc>
                <a:spcPct val="150000"/>
              </a:lnSpc>
            </a:pPr>
            <a:r>
              <a:rPr lang="en-US" altLang="zh-CN" sz="2400" b="1" dirty="0"/>
              <a:t>1.3 </a:t>
            </a:r>
            <a:r>
              <a:rPr lang="zh-CN" altLang="en-US" sz="2400" b="1" dirty="0"/>
              <a:t>统计学习三要素</a:t>
            </a:r>
          </a:p>
          <a:p>
            <a:pPr>
              <a:lnSpc>
                <a:spcPct val="150000"/>
              </a:lnSpc>
            </a:pPr>
            <a:r>
              <a:rPr lang="en-US" altLang="zh-CN" sz="2400" b="1" dirty="0"/>
              <a:t>1.4 </a:t>
            </a:r>
            <a:r>
              <a:rPr lang="zh-CN" altLang="en-US" sz="2400" b="1" dirty="0"/>
              <a:t>模型评估与模型选择</a:t>
            </a:r>
          </a:p>
          <a:p>
            <a:pPr>
              <a:lnSpc>
                <a:spcPct val="150000"/>
              </a:lnSpc>
            </a:pPr>
            <a:r>
              <a:rPr lang="en-US" altLang="zh-CN" sz="2400" b="1" dirty="0"/>
              <a:t>1.5 </a:t>
            </a:r>
            <a:r>
              <a:rPr lang="zh-CN" altLang="en-US" sz="2400" b="1" dirty="0"/>
              <a:t>正则化与交叉验证</a:t>
            </a:r>
            <a:endParaRPr lang="en-US" altLang="zh-CN" sz="2400" b="1" dirty="0"/>
          </a:p>
          <a:p>
            <a:pPr>
              <a:lnSpc>
                <a:spcPct val="150000"/>
              </a:lnSpc>
            </a:pPr>
            <a:r>
              <a:rPr lang="en-US" altLang="zh-CN" sz="2400" b="1" dirty="0"/>
              <a:t>1.6 </a:t>
            </a:r>
            <a:r>
              <a:rPr lang="zh-CN" altLang="en-US" sz="2400" b="1" dirty="0"/>
              <a:t>泛化能力</a:t>
            </a:r>
          </a:p>
          <a:p>
            <a:pPr>
              <a:lnSpc>
                <a:spcPct val="150000"/>
              </a:lnSpc>
            </a:pPr>
            <a:r>
              <a:rPr lang="en-US" altLang="zh-CN" sz="2400" b="1" dirty="0"/>
              <a:t>1.7 </a:t>
            </a:r>
            <a:r>
              <a:rPr lang="zh-CN" altLang="en-US" sz="2400" b="1" dirty="0"/>
              <a:t>生成模型与判别模型</a:t>
            </a:r>
          </a:p>
          <a:p>
            <a:pPr>
              <a:lnSpc>
                <a:spcPct val="150000"/>
              </a:lnSpc>
            </a:pPr>
            <a:r>
              <a:rPr lang="en-US" altLang="zh-CN" sz="2400" b="1" dirty="0">
                <a:solidFill>
                  <a:srgbClr val="FF0000"/>
                </a:solidFill>
              </a:rPr>
              <a:t>1.8 </a:t>
            </a:r>
            <a:r>
              <a:rPr lang="zh-CN" altLang="en-US" sz="2400" b="1" dirty="0">
                <a:solidFill>
                  <a:srgbClr val="FF0000"/>
                </a:solidFill>
              </a:rPr>
              <a:t>分类问题</a:t>
            </a:r>
          </a:p>
          <a:p>
            <a:pPr>
              <a:lnSpc>
                <a:spcPct val="150000"/>
              </a:lnSpc>
            </a:pPr>
            <a:r>
              <a:rPr lang="en-US" altLang="zh-CN" sz="2400" b="1" dirty="0"/>
              <a:t>1.9 </a:t>
            </a:r>
            <a:r>
              <a:rPr lang="zh-CN" altLang="en-US" sz="2400" b="1" dirty="0"/>
              <a:t>标注问题</a:t>
            </a:r>
          </a:p>
          <a:p>
            <a:pPr>
              <a:lnSpc>
                <a:spcPct val="150000"/>
              </a:lnSpc>
            </a:pPr>
            <a:r>
              <a:rPr lang="en-US" altLang="zh-CN" sz="2400" b="1" dirty="0"/>
              <a:t>1.10</a:t>
            </a:r>
            <a:r>
              <a:rPr lang="zh-CN" altLang="en-US" sz="2400" b="1" dirty="0"/>
              <a:t>回归问题</a:t>
            </a:r>
            <a:endParaRPr lang="zh-CN" altLang="en-US" sz="2400" dirty="0"/>
          </a:p>
          <a:p>
            <a:pPr>
              <a:lnSpc>
                <a:spcPct val="150000"/>
              </a:lnSpc>
            </a:pPr>
            <a:endParaRPr lang="zh-CN" altLang="en-US" sz="2400" b="1" dirty="0"/>
          </a:p>
        </p:txBody>
      </p:sp>
    </p:spTree>
    <p:extLst>
      <p:ext uri="{BB962C8B-B14F-4D97-AF65-F5344CB8AC3E}">
        <p14:creationId xmlns:p14="http://schemas.microsoft.com/office/powerpoint/2010/main" val="22593241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1.8 </a:t>
            </a:r>
            <a:r>
              <a:rPr lang="zh-CN" altLang="en-US" dirty="0"/>
              <a:t>分类问题</a:t>
            </a:r>
          </a:p>
        </p:txBody>
      </p:sp>
      <p:grpSp>
        <p:nvGrpSpPr>
          <p:cNvPr id="7" name="组合 6">
            <a:extLst>
              <a:ext uri="{FF2B5EF4-FFF2-40B4-BE49-F238E27FC236}">
                <a16:creationId xmlns:a16="http://schemas.microsoft.com/office/drawing/2014/main" id="{A449AA87-4202-4243-A61C-801A5C9E7C16}"/>
              </a:ext>
            </a:extLst>
          </p:cNvPr>
          <p:cNvGrpSpPr/>
          <p:nvPr/>
        </p:nvGrpSpPr>
        <p:grpSpPr>
          <a:xfrm>
            <a:off x="78660" y="1293890"/>
            <a:ext cx="8996514" cy="2953649"/>
            <a:chOff x="49164" y="1569190"/>
            <a:chExt cx="8996514" cy="2953649"/>
          </a:xfrm>
        </p:grpSpPr>
        <p:grpSp>
          <p:nvGrpSpPr>
            <p:cNvPr id="8" name="组合 7">
              <a:extLst>
                <a:ext uri="{FF2B5EF4-FFF2-40B4-BE49-F238E27FC236}">
                  <a16:creationId xmlns:a16="http://schemas.microsoft.com/office/drawing/2014/main" id="{918986CD-E63F-482C-AF76-D7E81A6113C3}"/>
                </a:ext>
              </a:extLst>
            </p:cNvPr>
            <p:cNvGrpSpPr/>
            <p:nvPr/>
          </p:nvGrpSpPr>
          <p:grpSpPr>
            <a:xfrm>
              <a:off x="1484664" y="1807468"/>
              <a:ext cx="6174657" cy="2715371"/>
              <a:chOff x="304800" y="1001226"/>
              <a:chExt cx="6174657" cy="2427773"/>
            </a:xfrm>
          </p:grpSpPr>
          <p:sp>
            <p:nvSpPr>
              <p:cNvPr id="13" name="矩形 12">
                <a:extLst>
                  <a:ext uri="{FF2B5EF4-FFF2-40B4-BE49-F238E27FC236}">
                    <a16:creationId xmlns:a16="http://schemas.microsoft.com/office/drawing/2014/main" id="{63F02282-F754-4826-8E82-A96CD4ED2575}"/>
                  </a:ext>
                </a:extLst>
              </p:cNvPr>
              <p:cNvSpPr/>
              <p:nvPr/>
            </p:nvSpPr>
            <p:spPr>
              <a:xfrm>
                <a:off x="1907458" y="1306565"/>
                <a:ext cx="1995948" cy="625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学习系统</a:t>
                </a:r>
              </a:p>
            </p:txBody>
          </p:sp>
          <p:sp>
            <p:nvSpPr>
              <p:cNvPr id="14" name="矩形 13">
                <a:extLst>
                  <a:ext uri="{FF2B5EF4-FFF2-40B4-BE49-F238E27FC236}">
                    <a16:creationId xmlns:a16="http://schemas.microsoft.com/office/drawing/2014/main" id="{2AB1F69E-D8D2-4D46-83E9-24B4209C21A7}"/>
                  </a:ext>
                </a:extLst>
              </p:cNvPr>
              <p:cNvSpPr/>
              <p:nvPr/>
            </p:nvSpPr>
            <p:spPr>
              <a:xfrm>
                <a:off x="1907458" y="2803524"/>
                <a:ext cx="1995948" cy="625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分类系统</a:t>
                </a:r>
              </a:p>
            </p:txBody>
          </p:sp>
          <p:sp>
            <p:nvSpPr>
              <p:cNvPr id="15" name="圆柱体 14">
                <a:extLst>
                  <a:ext uri="{FF2B5EF4-FFF2-40B4-BE49-F238E27FC236}">
                    <a16:creationId xmlns:a16="http://schemas.microsoft.com/office/drawing/2014/main" id="{585E3FA6-F702-485B-9D12-44C42DC00585}"/>
                  </a:ext>
                </a:extLst>
              </p:cNvPr>
              <p:cNvSpPr/>
              <p:nvPr/>
            </p:nvSpPr>
            <p:spPr>
              <a:xfrm>
                <a:off x="5506064" y="1001226"/>
                <a:ext cx="973393" cy="123615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模型</a:t>
                </a:r>
                <a:endParaRPr lang="zh-CN" altLang="en-US" b="1" dirty="0"/>
              </a:p>
            </p:txBody>
          </p:sp>
          <p:cxnSp>
            <p:nvCxnSpPr>
              <p:cNvPr id="16" name="直接箭头连接符 15">
                <a:extLst>
                  <a:ext uri="{FF2B5EF4-FFF2-40B4-BE49-F238E27FC236}">
                    <a16:creationId xmlns:a16="http://schemas.microsoft.com/office/drawing/2014/main" id="{12778F65-A526-4658-958E-0A8CCCA7DA69}"/>
                  </a:ext>
                </a:extLst>
              </p:cNvPr>
              <p:cNvCxnSpPr>
                <a:cxnSpLocks/>
                <a:stCxn id="13" idx="3"/>
                <a:endCxn id="15" idx="2"/>
              </p:cNvCxnSpPr>
              <p:nvPr/>
            </p:nvCxnSpPr>
            <p:spPr>
              <a:xfrm flipV="1">
                <a:off x="3903406" y="1619302"/>
                <a:ext cx="1602658" cy="1"/>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直接箭头连接符 16">
                <a:extLst>
                  <a:ext uri="{FF2B5EF4-FFF2-40B4-BE49-F238E27FC236}">
                    <a16:creationId xmlns:a16="http://schemas.microsoft.com/office/drawing/2014/main" id="{2C32136F-F5A9-4074-81AB-C3AB8C678923}"/>
                  </a:ext>
                </a:extLst>
              </p:cNvPr>
              <p:cNvCxnSpPr>
                <a:cxnSpLocks/>
              </p:cNvCxnSpPr>
              <p:nvPr/>
            </p:nvCxnSpPr>
            <p:spPr>
              <a:xfrm flipV="1">
                <a:off x="304800" y="1629621"/>
                <a:ext cx="1602658" cy="1"/>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直接箭头连接符 17">
                <a:extLst>
                  <a:ext uri="{FF2B5EF4-FFF2-40B4-BE49-F238E27FC236}">
                    <a16:creationId xmlns:a16="http://schemas.microsoft.com/office/drawing/2014/main" id="{E2B6A7E2-E02B-4EDD-8AA0-0AF3EBC6BCA8}"/>
                  </a:ext>
                </a:extLst>
              </p:cNvPr>
              <p:cNvCxnSpPr>
                <a:cxnSpLocks/>
              </p:cNvCxnSpPr>
              <p:nvPr/>
            </p:nvCxnSpPr>
            <p:spPr>
              <a:xfrm flipV="1">
                <a:off x="309510" y="3116260"/>
                <a:ext cx="1602658" cy="1"/>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直接箭头连接符 18">
                <a:extLst>
                  <a:ext uri="{FF2B5EF4-FFF2-40B4-BE49-F238E27FC236}">
                    <a16:creationId xmlns:a16="http://schemas.microsoft.com/office/drawing/2014/main" id="{00895700-92CB-4923-BBC4-CEB6B2775FD9}"/>
                  </a:ext>
                </a:extLst>
              </p:cNvPr>
              <p:cNvCxnSpPr>
                <a:cxnSpLocks/>
              </p:cNvCxnSpPr>
              <p:nvPr/>
            </p:nvCxnSpPr>
            <p:spPr>
              <a:xfrm flipV="1">
                <a:off x="3895929" y="3095082"/>
                <a:ext cx="1602658" cy="1"/>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直接箭头连接符 19">
                <a:extLst>
                  <a:ext uri="{FF2B5EF4-FFF2-40B4-BE49-F238E27FC236}">
                    <a16:creationId xmlns:a16="http://schemas.microsoft.com/office/drawing/2014/main" id="{B1531679-2B88-4455-A44F-42C16574BA5D}"/>
                  </a:ext>
                </a:extLst>
              </p:cNvPr>
              <p:cNvCxnSpPr>
                <a:cxnSpLocks/>
                <a:stCxn id="14" idx="0"/>
              </p:cNvCxnSpPr>
              <p:nvPr/>
            </p:nvCxnSpPr>
            <p:spPr>
              <a:xfrm flipV="1">
                <a:off x="2905432" y="1775671"/>
                <a:ext cx="2593155" cy="1027853"/>
              </a:xfrm>
              <a:prstGeom prst="straightConnector1">
                <a:avLst/>
              </a:prstGeom>
              <a:ln w="3810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71621B3E-1B6A-4FB0-AF22-E896C6A05E02}"/>
                    </a:ext>
                  </a:extLst>
                </p:cNvPr>
                <p:cNvSpPr/>
                <p:nvPr/>
              </p:nvSpPr>
              <p:spPr>
                <a:xfrm>
                  <a:off x="49164" y="1569190"/>
                  <a:ext cx="412504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zh-CN" altLang="en-US" sz="2400" b="1" i="1">
                                <a:latin typeface="Cambria Math" panose="02040503050406030204" pitchFamily="18" charset="0"/>
                              </a:rPr>
                            </m:ctrlPr>
                          </m:dPr>
                          <m:e>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𝒙</m:t>
                                </m:r>
                              </m:e>
                              <m:sub>
                                <m:r>
                                  <a:rPr lang="zh-CN" altLang="en-US" sz="2400" b="1" i="0">
                                    <a:latin typeface="Cambria Math" panose="02040503050406030204" pitchFamily="18" charset="0"/>
                                  </a:rPr>
                                  <m:t>𝟏</m:t>
                                </m:r>
                              </m:sub>
                            </m:sSub>
                            <m:r>
                              <a:rPr lang="zh-CN" altLang="en-US" sz="2400" b="1" i="0">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𝒚</m:t>
                                </m:r>
                              </m:e>
                              <m:sub>
                                <m:r>
                                  <a:rPr lang="zh-CN" altLang="en-US" sz="2400" b="1" i="0">
                                    <a:latin typeface="Cambria Math" panose="02040503050406030204" pitchFamily="18" charset="0"/>
                                  </a:rPr>
                                  <m:t>𝟏</m:t>
                                </m:r>
                              </m:sub>
                            </m:sSub>
                            <m:r>
                              <a:rPr lang="zh-CN" altLang="en-US" sz="2400" b="1" i="0">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𝒙</m:t>
                                </m:r>
                              </m:e>
                              <m:sub>
                                <m:r>
                                  <a:rPr lang="zh-CN" altLang="en-US" sz="2400" b="1" i="0">
                                    <a:latin typeface="Cambria Math" panose="02040503050406030204" pitchFamily="18" charset="0"/>
                                  </a:rPr>
                                  <m:t>𝟐</m:t>
                                </m:r>
                              </m:sub>
                            </m:sSub>
                            <m:r>
                              <a:rPr lang="zh-CN" altLang="en-US" sz="2400" b="1" i="0">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𝒚</m:t>
                                </m:r>
                              </m:e>
                              <m:sub>
                                <m:r>
                                  <a:rPr lang="zh-CN" altLang="en-US" sz="2400" b="1" i="0">
                                    <a:latin typeface="Cambria Math" panose="02040503050406030204" pitchFamily="18" charset="0"/>
                                  </a:rPr>
                                  <m:t>𝟐</m:t>
                                </m:r>
                              </m:sub>
                            </m:sSub>
                            <m:r>
                              <a:rPr lang="zh-CN" altLang="en-US" sz="2400" b="1" i="0">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𝒙</m:t>
                                </m:r>
                              </m:e>
                              <m:sub>
                                <m:r>
                                  <a:rPr lang="zh-CN" altLang="en-US" sz="2400" b="1" i="1">
                                    <a:latin typeface="Cambria Math" panose="02040503050406030204" pitchFamily="18" charset="0"/>
                                  </a:rPr>
                                  <m:t>𝑵</m:t>
                                </m:r>
                              </m:sub>
                            </m:sSub>
                            <m:r>
                              <a:rPr lang="zh-CN" altLang="en-US" sz="2400" b="1" i="0">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𝒚</m:t>
                                </m:r>
                              </m:e>
                              <m:sub>
                                <m:r>
                                  <a:rPr lang="zh-CN" altLang="en-US" sz="2400" b="1" i="1">
                                    <a:latin typeface="Cambria Math" panose="02040503050406030204" pitchFamily="18" charset="0"/>
                                  </a:rPr>
                                  <m:t>𝑵</m:t>
                                </m:r>
                              </m:sub>
                            </m:sSub>
                          </m:e>
                        </m:d>
                      </m:oMath>
                    </m:oMathPara>
                  </a14:m>
                  <a:endParaRPr lang="zh-CN" altLang="en-US" sz="2400" b="1" dirty="0"/>
                </a:p>
              </p:txBody>
            </p:sp>
          </mc:Choice>
          <mc:Fallback xmlns="">
            <p:sp>
              <p:nvSpPr>
                <p:cNvPr id="9" name="矩形 8">
                  <a:extLst>
                    <a:ext uri="{FF2B5EF4-FFF2-40B4-BE49-F238E27FC236}">
                      <a16:creationId xmlns:a16="http://schemas.microsoft.com/office/drawing/2014/main" id="{71621B3E-1B6A-4FB0-AF22-E896C6A05E02}"/>
                    </a:ext>
                  </a:extLst>
                </p:cNvPr>
                <p:cNvSpPr>
                  <a:spLocks noRot="1" noChangeAspect="1" noMove="1" noResize="1" noEditPoints="1" noAdjustHandles="1" noChangeArrowheads="1" noChangeShapeType="1" noTextEdit="1"/>
                </p:cNvSpPr>
                <p:nvPr/>
              </p:nvSpPr>
              <p:spPr>
                <a:xfrm>
                  <a:off x="49164" y="1569190"/>
                  <a:ext cx="4125040" cy="461665"/>
                </a:xfrm>
                <a:prstGeom prst="rect">
                  <a:avLst/>
                </a:prstGeom>
                <a:blipFill>
                  <a:blip r:embed="rId2"/>
                  <a:stretch>
                    <a:fillRect b="-197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71B25D8A-5607-48D2-A1AF-A9BD7FF1514E}"/>
                    </a:ext>
                  </a:extLst>
                </p:cNvPr>
                <p:cNvSpPr/>
                <p:nvPr/>
              </p:nvSpPr>
              <p:spPr>
                <a:xfrm>
                  <a:off x="1511908" y="3542855"/>
                  <a:ext cx="9492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𝒙</m:t>
                            </m:r>
                          </m:e>
                          <m:sub>
                            <m:r>
                              <a:rPr lang="zh-CN" altLang="en-US" sz="2400" b="1" i="1">
                                <a:latin typeface="Cambria Math" panose="02040503050406030204" pitchFamily="18" charset="0"/>
                              </a:rPr>
                              <m:t>𝑵</m:t>
                            </m:r>
                            <m:r>
                              <a:rPr lang="zh-CN" altLang="en-US" sz="2400" b="1" i="0">
                                <a:latin typeface="Cambria Math" panose="02040503050406030204" pitchFamily="18" charset="0"/>
                              </a:rPr>
                              <m:t>+</m:t>
                            </m:r>
                            <m:r>
                              <a:rPr lang="zh-CN" altLang="en-US" sz="2400" b="1" i="0">
                                <a:latin typeface="Cambria Math" panose="02040503050406030204" pitchFamily="18" charset="0"/>
                              </a:rPr>
                              <m:t>𝟏</m:t>
                            </m:r>
                          </m:sub>
                        </m:sSub>
                      </m:oMath>
                    </m:oMathPara>
                  </a14:m>
                  <a:endParaRPr lang="zh-CN" altLang="en-US" sz="2400" b="1" dirty="0"/>
                </a:p>
              </p:txBody>
            </p:sp>
          </mc:Choice>
          <mc:Fallback xmlns="">
            <p:sp>
              <p:nvSpPr>
                <p:cNvPr id="10" name="矩形 9">
                  <a:extLst>
                    <a:ext uri="{FF2B5EF4-FFF2-40B4-BE49-F238E27FC236}">
                      <a16:creationId xmlns:a16="http://schemas.microsoft.com/office/drawing/2014/main" id="{71B25D8A-5607-48D2-A1AF-A9BD7FF1514E}"/>
                    </a:ext>
                  </a:extLst>
                </p:cNvPr>
                <p:cNvSpPr>
                  <a:spLocks noRot="1" noChangeAspect="1" noMove="1" noResize="1" noEditPoints="1" noAdjustHandles="1" noChangeArrowheads="1" noChangeShapeType="1" noTextEdit="1"/>
                </p:cNvSpPr>
                <p:nvPr/>
              </p:nvSpPr>
              <p:spPr>
                <a:xfrm>
                  <a:off x="1511908" y="3542855"/>
                  <a:ext cx="949234" cy="461665"/>
                </a:xfrm>
                <a:prstGeom prst="rect">
                  <a:avLst/>
                </a:prstGeom>
                <a:blipFill>
                  <a:blip r:embed="rId3"/>
                  <a:stretch>
                    <a:fillRect b="-5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F60603AB-0341-42BA-8054-D79753B5FF9C}"/>
                    </a:ext>
                  </a:extLst>
                </p:cNvPr>
                <p:cNvSpPr/>
                <p:nvPr/>
              </p:nvSpPr>
              <p:spPr>
                <a:xfrm>
                  <a:off x="5421203" y="3564642"/>
                  <a:ext cx="9267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b="1" i="1">
                                <a:latin typeface="Cambria Math" panose="02040503050406030204" pitchFamily="18" charset="0"/>
                              </a:rPr>
                            </m:ctrlPr>
                          </m:sSubPr>
                          <m:e>
                            <m:r>
                              <m:rPr>
                                <m:sty m:val="p"/>
                              </m:rPr>
                              <a:rPr lang="en-US" altLang="zh-CN" sz="2400" b="1" i="1" smtClean="0">
                                <a:latin typeface="Cambria Math" panose="02040503050406030204" pitchFamily="18" charset="0"/>
                              </a:rPr>
                              <m:t>y</m:t>
                            </m:r>
                          </m:e>
                          <m:sub>
                            <m:r>
                              <a:rPr lang="zh-CN" altLang="en-US" sz="2400" b="1" i="1">
                                <a:latin typeface="Cambria Math" panose="02040503050406030204" pitchFamily="18" charset="0"/>
                              </a:rPr>
                              <m:t>𝑵</m:t>
                            </m:r>
                            <m:r>
                              <a:rPr lang="zh-CN" altLang="en-US" sz="2400" b="1" i="0">
                                <a:latin typeface="Cambria Math" panose="02040503050406030204" pitchFamily="18" charset="0"/>
                              </a:rPr>
                              <m:t>+</m:t>
                            </m:r>
                            <m:r>
                              <a:rPr lang="zh-CN" altLang="en-US" sz="2400" b="1" i="0">
                                <a:latin typeface="Cambria Math" panose="02040503050406030204" pitchFamily="18" charset="0"/>
                              </a:rPr>
                              <m:t>𝟏</m:t>
                            </m:r>
                          </m:sub>
                        </m:sSub>
                      </m:oMath>
                    </m:oMathPara>
                  </a14:m>
                  <a:endParaRPr lang="zh-CN" altLang="en-US" sz="2400" b="1" dirty="0"/>
                </a:p>
              </p:txBody>
            </p:sp>
          </mc:Choice>
          <mc:Fallback xmlns="">
            <p:sp>
              <p:nvSpPr>
                <p:cNvPr id="11" name="矩形 10">
                  <a:extLst>
                    <a:ext uri="{FF2B5EF4-FFF2-40B4-BE49-F238E27FC236}">
                      <a16:creationId xmlns:a16="http://schemas.microsoft.com/office/drawing/2014/main" id="{F60603AB-0341-42BA-8054-D79753B5FF9C}"/>
                    </a:ext>
                  </a:extLst>
                </p:cNvPr>
                <p:cNvSpPr>
                  <a:spLocks noRot="1" noChangeAspect="1" noMove="1" noResize="1" noEditPoints="1" noAdjustHandles="1" noChangeArrowheads="1" noChangeShapeType="1" noTextEdit="1"/>
                </p:cNvSpPr>
                <p:nvPr/>
              </p:nvSpPr>
              <p:spPr>
                <a:xfrm>
                  <a:off x="5421203" y="3564642"/>
                  <a:ext cx="926792" cy="461665"/>
                </a:xfrm>
                <a:prstGeom prst="rect">
                  <a:avLst/>
                </a:prstGeom>
                <a:blipFill>
                  <a:blip r:embed="rId4"/>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398E55D4-5CAB-4F93-87CE-25BB9A2B14F4}"/>
                    </a:ext>
                  </a:extLst>
                </p:cNvPr>
                <p:cNvSpPr/>
                <p:nvPr/>
              </p:nvSpPr>
              <p:spPr>
                <a:xfrm>
                  <a:off x="7723536" y="2193685"/>
                  <a:ext cx="1322142" cy="83356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m>
                          <m:mPr>
                            <m:plcHide m:val="on"/>
                            <m:mcs>
                              <m:mc>
                                <m:mcPr>
                                  <m:count m:val="1"/>
                                  <m:mcJc m:val="center"/>
                                </m:mcPr>
                              </m:mc>
                            </m:mcs>
                            <m:ctrlPr>
                              <a:rPr lang="zh-CN" altLang="en-US" sz="2000" b="1" i="1">
                                <a:latin typeface="Cambria Math" panose="02040503050406030204" pitchFamily="18" charset="0"/>
                              </a:rPr>
                            </m:ctrlPr>
                          </m:mPr>
                          <m:mr>
                            <m:e>
                              <m:d>
                                <m:dPr>
                                  <m:begChr m:val=""/>
                                  <m:ctrlPr>
                                    <a:rPr lang="zh-CN" altLang="en-US" sz="2000" b="1" i="1">
                                      <a:latin typeface="Cambria Math" panose="02040503050406030204" pitchFamily="18" charset="0"/>
                                    </a:rPr>
                                  </m:ctrlPr>
                                </m:dPr>
                                <m:e>
                                  <m:r>
                                    <a:rPr lang="zh-CN" altLang="en-US" sz="2000" b="1" i="1">
                                      <a:latin typeface="Cambria Math" panose="02040503050406030204" pitchFamily="18" charset="0"/>
                                    </a:rPr>
                                    <m:t>𝒀</m:t>
                                  </m:r>
                                  <m:r>
                                    <a:rPr lang="zh-CN" altLang="en-US" sz="2000" b="1" i="0">
                                      <a:latin typeface="Cambria Math" panose="02040503050406030204" pitchFamily="18" charset="0"/>
                                    </a:rPr>
                                    <m:t>=</m:t>
                                  </m:r>
                                  <m:acc>
                                    <m:accPr>
                                      <m:chr m:val="̂"/>
                                      <m:ctrlPr>
                                        <a:rPr lang="zh-CN" altLang="en-US" sz="2000" b="1" i="1">
                                          <a:latin typeface="Cambria Math" panose="02040503050406030204" pitchFamily="18" charset="0"/>
                                        </a:rPr>
                                      </m:ctrlPr>
                                    </m:accPr>
                                    <m:e>
                                      <m:r>
                                        <a:rPr lang="zh-CN" altLang="en-US" sz="2000" b="1" i="1">
                                          <a:latin typeface="Cambria Math" panose="02040503050406030204" pitchFamily="18" charset="0"/>
                                        </a:rPr>
                                        <m:t>𝒇</m:t>
                                      </m:r>
                                    </m:e>
                                  </m:acc>
                                  <m:r>
                                    <a:rPr lang="zh-CN" altLang="en-US" sz="2000" b="1" i="0">
                                      <a:latin typeface="Cambria Math" panose="02040503050406030204" pitchFamily="18" charset="0"/>
                                    </a:rPr>
                                    <m:t>(</m:t>
                                  </m:r>
                                  <m:r>
                                    <a:rPr lang="zh-CN" altLang="en-US" sz="2000" b="1" i="1">
                                      <a:latin typeface="Cambria Math" panose="02040503050406030204" pitchFamily="18" charset="0"/>
                                    </a:rPr>
                                    <m:t>𝑿</m:t>
                                  </m:r>
                                </m:e>
                              </m:d>
                            </m:e>
                          </m:mr>
                          <m:mr>
                            <m:e>
                              <m:d>
                                <m:dPr>
                                  <m:begChr m:val=""/>
                                  <m:ctrlPr>
                                    <a:rPr lang="zh-CN" altLang="en-US" sz="2000" b="1" i="1">
                                      <a:latin typeface="Cambria Math" panose="02040503050406030204" pitchFamily="18" charset="0"/>
                                    </a:rPr>
                                  </m:ctrlPr>
                                </m:dPr>
                                <m:e>
                                  <m:acc>
                                    <m:accPr>
                                      <m:chr m:val="̂"/>
                                      <m:ctrlPr>
                                        <a:rPr lang="zh-CN" altLang="en-US" sz="2000" b="1" i="1">
                                          <a:latin typeface="Cambria Math" panose="02040503050406030204" pitchFamily="18" charset="0"/>
                                        </a:rPr>
                                      </m:ctrlPr>
                                    </m:accPr>
                                    <m:e>
                                      <m:r>
                                        <a:rPr lang="zh-CN" altLang="en-US" sz="2000" b="1" i="1">
                                          <a:latin typeface="Cambria Math" panose="02040503050406030204" pitchFamily="18" charset="0"/>
                                        </a:rPr>
                                        <m:t>𝑷</m:t>
                                      </m:r>
                                    </m:e>
                                  </m:acc>
                                  <m:r>
                                    <a:rPr lang="zh-CN" altLang="en-US" sz="2000" b="1" i="0">
                                      <a:latin typeface="Cambria Math" panose="02040503050406030204" pitchFamily="18" charset="0"/>
                                    </a:rPr>
                                    <m:t>(</m:t>
                                  </m:r>
                                  <m:f>
                                    <m:fPr>
                                      <m:type m:val="lin"/>
                                      <m:ctrlPr>
                                        <a:rPr lang="zh-CN" altLang="en-US" sz="2000" b="1" i="1">
                                          <a:latin typeface="Cambria Math" panose="02040503050406030204" pitchFamily="18" charset="0"/>
                                        </a:rPr>
                                      </m:ctrlPr>
                                    </m:fPr>
                                    <m:num>
                                      <m:r>
                                        <a:rPr lang="zh-CN" altLang="en-US" sz="2000" b="1" i="1">
                                          <a:latin typeface="Cambria Math" panose="02040503050406030204" pitchFamily="18" charset="0"/>
                                        </a:rPr>
                                        <m:t>𝒀</m:t>
                                      </m:r>
                                    </m:num>
                                    <m:den>
                                      <m:r>
                                        <a:rPr lang="zh-CN" altLang="en-US" sz="2000" b="1" i="1">
                                          <a:latin typeface="Cambria Math" panose="02040503050406030204" pitchFamily="18" charset="0"/>
                                        </a:rPr>
                                        <m:t>𝑿</m:t>
                                      </m:r>
                                    </m:den>
                                  </m:f>
                                </m:e>
                              </m:d>
                            </m:e>
                          </m:mr>
                        </m:m>
                      </m:oMath>
                    </m:oMathPara>
                  </a14:m>
                  <a:endParaRPr lang="zh-CN" altLang="en-US" sz="2000" b="1" dirty="0"/>
                </a:p>
              </p:txBody>
            </p:sp>
          </mc:Choice>
          <mc:Fallback xmlns="">
            <p:sp>
              <p:nvSpPr>
                <p:cNvPr id="12" name="矩形 11">
                  <a:extLst>
                    <a:ext uri="{FF2B5EF4-FFF2-40B4-BE49-F238E27FC236}">
                      <a16:creationId xmlns:a16="http://schemas.microsoft.com/office/drawing/2014/main" id="{398E55D4-5CAB-4F93-87CE-25BB9A2B14F4}"/>
                    </a:ext>
                  </a:extLst>
                </p:cNvPr>
                <p:cNvSpPr>
                  <a:spLocks noRot="1" noChangeAspect="1" noMove="1" noResize="1" noEditPoints="1" noAdjustHandles="1" noChangeArrowheads="1" noChangeShapeType="1" noTextEdit="1"/>
                </p:cNvSpPr>
                <p:nvPr/>
              </p:nvSpPr>
              <p:spPr>
                <a:xfrm>
                  <a:off x="7723536" y="2193685"/>
                  <a:ext cx="1322142" cy="833562"/>
                </a:xfrm>
                <a:prstGeom prst="rect">
                  <a:avLst/>
                </a:prstGeom>
                <a:blipFill>
                  <a:blip r:embed="rId5"/>
                  <a:stretch>
                    <a:fillRect/>
                  </a:stretch>
                </a:blipFill>
              </p:spPr>
              <p:txBody>
                <a:bodyPr/>
                <a:lstStyle/>
                <a:p>
                  <a:r>
                    <a:rPr lang="zh-CN" altLang="en-US">
                      <a:noFill/>
                    </a:rPr>
                    <a:t> </a:t>
                  </a:r>
                </a:p>
              </p:txBody>
            </p:sp>
          </mc:Fallback>
        </mc:AlternateContent>
      </p:grpSp>
      <p:sp>
        <p:nvSpPr>
          <p:cNvPr id="21" name="文本框 20">
            <a:extLst>
              <a:ext uri="{FF2B5EF4-FFF2-40B4-BE49-F238E27FC236}">
                <a16:creationId xmlns:a16="http://schemas.microsoft.com/office/drawing/2014/main" id="{B4A5FDBF-0A5E-4B59-BC6C-490D07DC70C9}"/>
              </a:ext>
            </a:extLst>
          </p:cNvPr>
          <p:cNvSpPr txBox="1"/>
          <p:nvPr/>
        </p:nvSpPr>
        <p:spPr>
          <a:xfrm>
            <a:off x="260350" y="4807976"/>
            <a:ext cx="7886699"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根据输出的类别数可以分为</a:t>
            </a:r>
            <a:r>
              <a:rPr lang="zh-CN" altLang="en-US" sz="2400" dirty="0">
                <a:solidFill>
                  <a:srgbClr val="FF0000"/>
                </a:solidFill>
                <a:latin typeface="微软雅黑" panose="020B0503020204020204" pitchFamily="34" charset="-122"/>
                <a:ea typeface="微软雅黑" panose="020B0503020204020204" pitchFamily="34" charset="-122"/>
              </a:rPr>
              <a:t>多分类</a:t>
            </a:r>
            <a:r>
              <a:rPr lang="zh-CN" altLang="en-US" sz="2400" dirty="0">
                <a:latin typeface="微软雅黑" panose="020B0503020204020204" pitchFamily="34" charset="-122"/>
                <a:ea typeface="微软雅黑" panose="020B0503020204020204" pitchFamily="34" charset="-122"/>
              </a:rPr>
              <a:t>问题与</a:t>
            </a:r>
            <a:r>
              <a:rPr lang="zh-CN" altLang="en-US" sz="2400" dirty="0">
                <a:solidFill>
                  <a:srgbClr val="FF0000"/>
                </a:solidFill>
                <a:latin typeface="微软雅黑" panose="020B0503020204020204" pitchFamily="34" charset="-122"/>
                <a:ea typeface="微软雅黑" panose="020B0503020204020204" pitchFamily="34" charset="-122"/>
              </a:rPr>
              <a:t>二分类</a:t>
            </a:r>
            <a:r>
              <a:rPr lang="zh-CN" altLang="en-US" sz="2400" dirty="0">
                <a:latin typeface="微软雅黑" panose="020B0503020204020204" pitchFamily="34" charset="-122"/>
                <a:ea typeface="微软雅黑" panose="020B0503020204020204" pitchFamily="34" charset="-122"/>
              </a:rPr>
              <a:t>问题。</a:t>
            </a:r>
          </a:p>
        </p:txBody>
      </p:sp>
    </p:spTree>
    <p:extLst>
      <p:ext uri="{BB962C8B-B14F-4D97-AF65-F5344CB8AC3E}">
        <p14:creationId xmlns:p14="http://schemas.microsoft.com/office/powerpoint/2010/main" val="30969637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1.8 </a:t>
            </a:r>
            <a:r>
              <a:rPr lang="zh-CN" altLang="en-US" dirty="0"/>
              <a:t>分类问题</a:t>
            </a:r>
          </a:p>
        </p:txBody>
      </p:sp>
      <p:sp>
        <p:nvSpPr>
          <p:cNvPr id="3" name="文本占位符 2"/>
          <p:cNvSpPr>
            <a:spLocks noGrp="1"/>
          </p:cNvSpPr>
          <p:nvPr>
            <p:ph idx="1"/>
          </p:nvPr>
        </p:nvSpPr>
        <p:spPr>
          <a:xfrm>
            <a:off x="260350" y="1158536"/>
            <a:ext cx="8795160" cy="5409412"/>
          </a:xfrm>
        </p:spPr>
        <p:txBody>
          <a:bodyPr>
            <a:normAutofit/>
          </a:bodyPr>
          <a:lstStyle/>
          <a:p>
            <a:pPr algn="just"/>
            <a:r>
              <a:rPr lang="zh-CN" altLang="en-US" b="1" dirty="0">
                <a:solidFill>
                  <a:srgbClr val="0000FF"/>
                </a:solidFill>
              </a:rPr>
              <a:t>应用领域</a:t>
            </a:r>
            <a:endParaRPr lang="en-US" altLang="zh-CN" sz="2400" dirty="0"/>
          </a:p>
          <a:p>
            <a:pPr marL="342900" indent="-342900">
              <a:lnSpc>
                <a:spcPct val="100000"/>
              </a:lnSpc>
              <a:buFont typeface="Wingdings" panose="05000000000000000000" pitchFamily="2" charset="2"/>
              <a:buChar char="ü"/>
            </a:pPr>
            <a:r>
              <a:rPr lang="zh-CN" altLang="en-US" sz="2400" dirty="0"/>
              <a:t>在银行业务中，构建一个客户分类模型，对客户按照贷款风险的大小进行分类，</a:t>
            </a:r>
            <a:endParaRPr lang="en-US" altLang="zh-CN" sz="2400" dirty="0"/>
          </a:p>
          <a:p>
            <a:pPr>
              <a:lnSpc>
                <a:spcPct val="150000"/>
              </a:lnSpc>
              <a:buFont typeface="Wingdings" panose="05000000000000000000" pitchFamily="2" charset="2"/>
              <a:buChar char="ü"/>
            </a:pPr>
            <a:r>
              <a:rPr lang="zh-CN" altLang="en-US" sz="2400" dirty="0"/>
              <a:t>在网络安全领域，利用日志数据的分类对非法入侵进行检测，</a:t>
            </a:r>
            <a:endParaRPr lang="en-US" altLang="zh-CN" sz="2400" dirty="0"/>
          </a:p>
          <a:p>
            <a:pPr>
              <a:lnSpc>
                <a:spcPct val="150000"/>
              </a:lnSpc>
              <a:buFont typeface="Wingdings" panose="05000000000000000000" pitchFamily="2" charset="2"/>
              <a:buChar char="ü"/>
            </a:pPr>
            <a:r>
              <a:rPr lang="zh-CN" altLang="en-US" sz="2400" dirty="0"/>
              <a:t>在图像处理中，分类可以用来检测图像中是否有人脸出现，</a:t>
            </a:r>
            <a:endParaRPr lang="en-US" altLang="zh-CN" sz="2400" dirty="0"/>
          </a:p>
          <a:p>
            <a:pPr>
              <a:lnSpc>
                <a:spcPct val="100000"/>
              </a:lnSpc>
              <a:buFont typeface="Wingdings" panose="05000000000000000000" pitchFamily="2" charset="2"/>
              <a:buChar char="ü"/>
            </a:pPr>
            <a:r>
              <a:rPr lang="zh-CN" altLang="en-US" sz="2400" dirty="0"/>
              <a:t>在互联网搜索中，网页的分类可以帮助网页的抓取、索引与排序</a:t>
            </a:r>
            <a:r>
              <a:rPr lang="en-US" altLang="zh-CN" sz="2400" dirty="0"/>
              <a:t>,</a:t>
            </a:r>
          </a:p>
          <a:p>
            <a:pPr>
              <a:lnSpc>
                <a:spcPct val="150000"/>
              </a:lnSpc>
              <a:buFont typeface="Wingdings" panose="05000000000000000000" pitchFamily="2" charset="2"/>
              <a:buChar char="ü"/>
            </a:pPr>
            <a:r>
              <a:rPr lang="zh-CN" altLang="en-US" sz="2400" dirty="0"/>
              <a:t>文本分类</a:t>
            </a:r>
            <a:r>
              <a:rPr lang="en-US" altLang="zh-CN" sz="2400" dirty="0"/>
              <a:t>.</a:t>
            </a:r>
          </a:p>
        </p:txBody>
      </p:sp>
    </p:spTree>
    <p:extLst>
      <p:ext uri="{BB962C8B-B14F-4D97-AF65-F5344CB8AC3E}">
        <p14:creationId xmlns:p14="http://schemas.microsoft.com/office/powerpoint/2010/main" val="97675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1.8 </a:t>
            </a:r>
            <a:r>
              <a:rPr lang="zh-CN" altLang="en-US" dirty="0"/>
              <a:t>分类问题</a:t>
            </a:r>
          </a:p>
        </p:txBody>
      </p:sp>
      <p:sp>
        <p:nvSpPr>
          <p:cNvPr id="3" name="文本占位符 2"/>
          <p:cNvSpPr>
            <a:spLocks noGrp="1"/>
          </p:cNvSpPr>
          <p:nvPr>
            <p:ph idx="1"/>
          </p:nvPr>
        </p:nvSpPr>
        <p:spPr>
          <a:xfrm>
            <a:off x="260350" y="1158536"/>
            <a:ext cx="8795160" cy="5409412"/>
          </a:xfrm>
        </p:spPr>
        <p:txBody>
          <a:bodyPr>
            <a:normAutofit/>
          </a:bodyPr>
          <a:lstStyle/>
          <a:p>
            <a:pPr algn="just"/>
            <a:r>
              <a:rPr lang="zh-CN" altLang="en-US" b="1" dirty="0">
                <a:solidFill>
                  <a:srgbClr val="0000FF"/>
                </a:solidFill>
              </a:rPr>
              <a:t>评价分类器性能的指标</a:t>
            </a:r>
            <a:endParaRPr lang="en-US" altLang="zh-CN" sz="2400" dirty="0"/>
          </a:p>
          <a:p>
            <a:endParaRPr lang="en-US" altLang="zh-CN" dirty="0"/>
          </a:p>
        </p:txBody>
      </p:sp>
      <p:pic>
        <p:nvPicPr>
          <p:cNvPr id="4" name="Picture 4">
            <a:extLst>
              <a:ext uri="{FF2B5EF4-FFF2-40B4-BE49-F238E27FC236}">
                <a16:creationId xmlns:a16="http://schemas.microsoft.com/office/drawing/2014/main" id="{E803A924-E640-46BD-A544-FF23CC254FF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932" y="1967578"/>
            <a:ext cx="4750953" cy="1699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14">
            <a:extLst>
              <a:ext uri="{FF2B5EF4-FFF2-40B4-BE49-F238E27FC236}">
                <a16:creationId xmlns:a16="http://schemas.microsoft.com/office/drawing/2014/main" id="{EE100AD9-A8AC-4E13-B91E-52B059DE7A55}"/>
              </a:ext>
            </a:extLst>
          </p:cNvPr>
          <p:cNvSpPr txBox="1"/>
          <p:nvPr/>
        </p:nvSpPr>
        <p:spPr>
          <a:xfrm>
            <a:off x="5621906" y="2392716"/>
            <a:ext cx="983348" cy="400110"/>
          </a:xfrm>
          <a:prstGeom prst="rect">
            <a:avLst/>
          </a:prstGeom>
          <a:noFill/>
        </p:spPr>
        <p:txBody>
          <a:bodyPr wrap="square" rtlCol="0">
            <a:spAutoFit/>
          </a:bodyPr>
          <a:lstStyle/>
          <a:p>
            <a:r>
              <a:rPr lang="zh-CN" altLang="en-US" sz="2000" dirty="0"/>
              <a:t>精确率</a:t>
            </a:r>
          </a:p>
        </p:txBody>
      </p:sp>
      <p:pic>
        <p:nvPicPr>
          <p:cNvPr id="6" name="Picture 5">
            <a:extLst>
              <a:ext uri="{FF2B5EF4-FFF2-40B4-BE49-F238E27FC236}">
                <a16:creationId xmlns:a16="http://schemas.microsoft.com/office/drawing/2014/main" id="{82D34E5E-3B23-49E8-B840-B370C464C7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007" y="2254767"/>
            <a:ext cx="1802686" cy="676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16">
            <a:extLst>
              <a:ext uri="{FF2B5EF4-FFF2-40B4-BE49-F238E27FC236}">
                <a16:creationId xmlns:a16="http://schemas.microsoft.com/office/drawing/2014/main" id="{85494C97-C62A-4127-807D-2771081F9860}"/>
              </a:ext>
            </a:extLst>
          </p:cNvPr>
          <p:cNvSpPr txBox="1"/>
          <p:nvPr/>
        </p:nvSpPr>
        <p:spPr>
          <a:xfrm>
            <a:off x="5621906" y="3227550"/>
            <a:ext cx="957948" cy="400110"/>
          </a:xfrm>
          <a:prstGeom prst="rect">
            <a:avLst/>
          </a:prstGeom>
          <a:noFill/>
        </p:spPr>
        <p:txBody>
          <a:bodyPr wrap="square" rtlCol="0">
            <a:spAutoFit/>
          </a:bodyPr>
          <a:lstStyle/>
          <a:p>
            <a:r>
              <a:rPr lang="zh-CN" altLang="en-US" sz="2000" dirty="0"/>
              <a:t>召回率</a:t>
            </a:r>
          </a:p>
        </p:txBody>
      </p:sp>
      <p:pic>
        <p:nvPicPr>
          <p:cNvPr id="8" name="Picture 6">
            <a:extLst>
              <a:ext uri="{FF2B5EF4-FFF2-40B4-BE49-F238E27FC236}">
                <a16:creationId xmlns:a16="http://schemas.microsoft.com/office/drawing/2014/main" id="{2FB0A194-06E5-42EA-B948-8EA151988DA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00501" y="3138612"/>
            <a:ext cx="1762192" cy="627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a:extLst>
              <a:ext uri="{FF2B5EF4-FFF2-40B4-BE49-F238E27FC236}">
                <a16:creationId xmlns:a16="http://schemas.microsoft.com/office/drawing/2014/main" id="{F1B8F124-FA06-4A8E-82A6-D48024CDD7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025" y="4756020"/>
            <a:ext cx="4576977" cy="623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图片 9">
            <a:extLst>
              <a:ext uri="{FF2B5EF4-FFF2-40B4-BE49-F238E27FC236}">
                <a16:creationId xmlns:a16="http://schemas.microsoft.com/office/drawing/2014/main" id="{2A3E7AFF-DB33-4658-BECA-63367203508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8757" y="4727530"/>
            <a:ext cx="1558720" cy="623488"/>
          </a:xfrm>
          <a:prstGeom prst="rect">
            <a:avLst/>
          </a:prstGeom>
        </p:spPr>
      </p:pic>
      <p:sp>
        <p:nvSpPr>
          <p:cNvPr id="11" name="箭头: 右 10">
            <a:extLst>
              <a:ext uri="{FF2B5EF4-FFF2-40B4-BE49-F238E27FC236}">
                <a16:creationId xmlns:a16="http://schemas.microsoft.com/office/drawing/2014/main" id="{F509DC06-C7E2-495F-B5E5-C201ABDB564A}"/>
              </a:ext>
            </a:extLst>
          </p:cNvPr>
          <p:cNvSpPr/>
          <p:nvPr/>
        </p:nvSpPr>
        <p:spPr>
          <a:xfrm>
            <a:off x="2423160" y="4918186"/>
            <a:ext cx="338328" cy="242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583118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lnSpc>
                <a:spcPct val="150000"/>
              </a:lnSpc>
            </a:pPr>
            <a:r>
              <a:rPr lang="zh-CN" altLang="en-US" sz="3200" dirty="0"/>
              <a:t>第</a:t>
            </a:r>
            <a:r>
              <a:rPr lang="en-US" altLang="zh-CN" sz="3200" dirty="0"/>
              <a:t>1</a:t>
            </a:r>
            <a:r>
              <a:rPr lang="zh-CN" altLang="en-US" sz="3200" dirty="0"/>
              <a:t>章</a:t>
            </a:r>
            <a:r>
              <a:rPr lang="en-US" altLang="zh-CN" sz="3200" dirty="0"/>
              <a:t> </a:t>
            </a:r>
            <a:r>
              <a:rPr lang="zh-CN" altLang="en-US" sz="3200" dirty="0"/>
              <a:t>统计学习方法概论</a:t>
            </a:r>
            <a:endParaRPr lang="en-US" altLang="zh-CN" sz="3200" dirty="0"/>
          </a:p>
        </p:txBody>
      </p:sp>
      <p:sp>
        <p:nvSpPr>
          <p:cNvPr id="3" name="内容占位符 2"/>
          <p:cNvSpPr>
            <a:spLocks noGrp="1"/>
          </p:cNvSpPr>
          <p:nvPr>
            <p:ph idx="1"/>
          </p:nvPr>
        </p:nvSpPr>
        <p:spPr>
          <a:xfrm>
            <a:off x="260350" y="953729"/>
            <a:ext cx="8616950" cy="5742039"/>
          </a:xfrm>
        </p:spPr>
        <p:txBody>
          <a:bodyPr>
            <a:normAutofit fontScale="92500" lnSpcReduction="20000"/>
          </a:bodyPr>
          <a:lstStyle/>
          <a:p>
            <a:pPr>
              <a:lnSpc>
                <a:spcPct val="150000"/>
              </a:lnSpc>
            </a:pPr>
            <a:r>
              <a:rPr lang="en-US" altLang="zh-CN" sz="2400" b="1" dirty="0"/>
              <a:t>1.1 </a:t>
            </a:r>
            <a:r>
              <a:rPr lang="zh-CN" altLang="en-US" sz="2400" b="1" dirty="0"/>
              <a:t>统计学习</a:t>
            </a:r>
          </a:p>
          <a:p>
            <a:pPr>
              <a:lnSpc>
                <a:spcPct val="150000"/>
              </a:lnSpc>
            </a:pPr>
            <a:r>
              <a:rPr lang="en-US" altLang="zh-CN" sz="2400" b="1" dirty="0"/>
              <a:t>1.2 </a:t>
            </a:r>
            <a:r>
              <a:rPr lang="zh-CN" altLang="en-US" sz="2400" b="1" dirty="0"/>
              <a:t>监督学习</a:t>
            </a:r>
          </a:p>
          <a:p>
            <a:pPr>
              <a:lnSpc>
                <a:spcPct val="150000"/>
              </a:lnSpc>
            </a:pPr>
            <a:r>
              <a:rPr lang="en-US" altLang="zh-CN" sz="2400" b="1" dirty="0"/>
              <a:t>1.3 </a:t>
            </a:r>
            <a:r>
              <a:rPr lang="zh-CN" altLang="en-US" sz="2400" b="1" dirty="0"/>
              <a:t>统计学习三要素</a:t>
            </a:r>
          </a:p>
          <a:p>
            <a:pPr>
              <a:lnSpc>
                <a:spcPct val="150000"/>
              </a:lnSpc>
            </a:pPr>
            <a:r>
              <a:rPr lang="en-US" altLang="zh-CN" sz="2400" b="1" dirty="0"/>
              <a:t>1.4 </a:t>
            </a:r>
            <a:r>
              <a:rPr lang="zh-CN" altLang="en-US" sz="2400" b="1" dirty="0"/>
              <a:t>模型评估与模型选择</a:t>
            </a:r>
          </a:p>
          <a:p>
            <a:pPr>
              <a:lnSpc>
                <a:spcPct val="150000"/>
              </a:lnSpc>
            </a:pPr>
            <a:r>
              <a:rPr lang="en-US" altLang="zh-CN" sz="2400" b="1" dirty="0"/>
              <a:t>1.5 </a:t>
            </a:r>
            <a:r>
              <a:rPr lang="zh-CN" altLang="en-US" sz="2400" b="1" dirty="0"/>
              <a:t>正则化与交叉验证</a:t>
            </a:r>
            <a:endParaRPr lang="en-US" altLang="zh-CN" sz="2400" b="1" dirty="0"/>
          </a:p>
          <a:p>
            <a:pPr>
              <a:lnSpc>
                <a:spcPct val="150000"/>
              </a:lnSpc>
            </a:pPr>
            <a:r>
              <a:rPr lang="en-US" altLang="zh-CN" sz="2400" b="1" dirty="0"/>
              <a:t>1.6 </a:t>
            </a:r>
            <a:r>
              <a:rPr lang="zh-CN" altLang="en-US" sz="2400" b="1" dirty="0"/>
              <a:t>泛化能力</a:t>
            </a:r>
          </a:p>
          <a:p>
            <a:pPr>
              <a:lnSpc>
                <a:spcPct val="150000"/>
              </a:lnSpc>
            </a:pPr>
            <a:r>
              <a:rPr lang="en-US" altLang="zh-CN" sz="2400" b="1" dirty="0"/>
              <a:t>1.7 </a:t>
            </a:r>
            <a:r>
              <a:rPr lang="zh-CN" altLang="en-US" sz="2400" b="1" dirty="0"/>
              <a:t>生成模型与判别模型</a:t>
            </a:r>
          </a:p>
          <a:p>
            <a:pPr>
              <a:lnSpc>
                <a:spcPct val="150000"/>
              </a:lnSpc>
            </a:pPr>
            <a:r>
              <a:rPr lang="en-US" altLang="zh-CN" sz="2400" b="1" dirty="0"/>
              <a:t>1.8 </a:t>
            </a:r>
            <a:r>
              <a:rPr lang="zh-CN" altLang="en-US" sz="2400" b="1" dirty="0"/>
              <a:t>分类问题</a:t>
            </a:r>
          </a:p>
          <a:p>
            <a:pPr>
              <a:lnSpc>
                <a:spcPct val="150000"/>
              </a:lnSpc>
            </a:pPr>
            <a:r>
              <a:rPr lang="en-US" altLang="zh-CN" sz="2400" b="1" dirty="0">
                <a:solidFill>
                  <a:srgbClr val="FF0000"/>
                </a:solidFill>
              </a:rPr>
              <a:t>1.9 </a:t>
            </a:r>
            <a:r>
              <a:rPr lang="zh-CN" altLang="en-US" sz="2400" b="1" dirty="0">
                <a:solidFill>
                  <a:srgbClr val="FF0000"/>
                </a:solidFill>
              </a:rPr>
              <a:t>标注问题</a:t>
            </a:r>
          </a:p>
          <a:p>
            <a:pPr>
              <a:lnSpc>
                <a:spcPct val="150000"/>
              </a:lnSpc>
            </a:pPr>
            <a:r>
              <a:rPr lang="en-US" altLang="zh-CN" sz="2400" b="1" dirty="0"/>
              <a:t>1.10</a:t>
            </a:r>
            <a:r>
              <a:rPr lang="zh-CN" altLang="en-US" sz="2400" b="1" dirty="0"/>
              <a:t>回归问题</a:t>
            </a:r>
            <a:endParaRPr lang="zh-CN" altLang="en-US" sz="2400" dirty="0"/>
          </a:p>
          <a:p>
            <a:pPr>
              <a:lnSpc>
                <a:spcPct val="150000"/>
              </a:lnSpc>
            </a:pPr>
            <a:endParaRPr lang="zh-CN" altLang="en-US" sz="2400" b="1" dirty="0"/>
          </a:p>
        </p:txBody>
      </p:sp>
    </p:spTree>
    <p:extLst>
      <p:ext uri="{BB962C8B-B14F-4D97-AF65-F5344CB8AC3E}">
        <p14:creationId xmlns:p14="http://schemas.microsoft.com/office/powerpoint/2010/main" val="272511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1.9 </a:t>
            </a:r>
            <a:r>
              <a:rPr lang="zh-CN" altLang="en-US" dirty="0"/>
              <a:t>标注问题</a:t>
            </a:r>
          </a:p>
        </p:txBody>
      </p:sp>
      <p:grpSp>
        <p:nvGrpSpPr>
          <p:cNvPr id="6" name="组合 5">
            <a:extLst>
              <a:ext uri="{FF2B5EF4-FFF2-40B4-BE49-F238E27FC236}">
                <a16:creationId xmlns:a16="http://schemas.microsoft.com/office/drawing/2014/main" id="{DA92443E-EA34-4A41-A8FA-F88E46AA85D7}"/>
              </a:ext>
            </a:extLst>
          </p:cNvPr>
          <p:cNvGrpSpPr/>
          <p:nvPr/>
        </p:nvGrpSpPr>
        <p:grpSpPr>
          <a:xfrm>
            <a:off x="78660" y="1293890"/>
            <a:ext cx="8996514" cy="2953649"/>
            <a:chOff x="49164" y="1569190"/>
            <a:chExt cx="8996514" cy="2953649"/>
          </a:xfrm>
        </p:grpSpPr>
        <p:grpSp>
          <p:nvGrpSpPr>
            <p:cNvPr id="7" name="组合 6">
              <a:extLst>
                <a:ext uri="{FF2B5EF4-FFF2-40B4-BE49-F238E27FC236}">
                  <a16:creationId xmlns:a16="http://schemas.microsoft.com/office/drawing/2014/main" id="{E2AB7575-CE3E-4ECA-A602-025A5934E7E4}"/>
                </a:ext>
              </a:extLst>
            </p:cNvPr>
            <p:cNvGrpSpPr/>
            <p:nvPr/>
          </p:nvGrpSpPr>
          <p:grpSpPr>
            <a:xfrm>
              <a:off x="1484664" y="1807468"/>
              <a:ext cx="6174657" cy="2715371"/>
              <a:chOff x="304800" y="1001226"/>
              <a:chExt cx="6174657" cy="2427773"/>
            </a:xfrm>
          </p:grpSpPr>
          <p:sp>
            <p:nvSpPr>
              <p:cNvPr id="12" name="矩形 11">
                <a:extLst>
                  <a:ext uri="{FF2B5EF4-FFF2-40B4-BE49-F238E27FC236}">
                    <a16:creationId xmlns:a16="http://schemas.microsoft.com/office/drawing/2014/main" id="{48E75880-83F6-4668-B844-1E72853DEF9A}"/>
                  </a:ext>
                </a:extLst>
              </p:cNvPr>
              <p:cNvSpPr/>
              <p:nvPr/>
            </p:nvSpPr>
            <p:spPr>
              <a:xfrm>
                <a:off x="1907458" y="1306565"/>
                <a:ext cx="1995948" cy="625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学习系统</a:t>
                </a:r>
              </a:p>
            </p:txBody>
          </p:sp>
          <p:sp>
            <p:nvSpPr>
              <p:cNvPr id="13" name="矩形 12">
                <a:extLst>
                  <a:ext uri="{FF2B5EF4-FFF2-40B4-BE49-F238E27FC236}">
                    <a16:creationId xmlns:a16="http://schemas.microsoft.com/office/drawing/2014/main" id="{AA918C12-8293-48D2-8147-34DC9B917C5A}"/>
                  </a:ext>
                </a:extLst>
              </p:cNvPr>
              <p:cNvSpPr/>
              <p:nvPr/>
            </p:nvSpPr>
            <p:spPr>
              <a:xfrm>
                <a:off x="1907458" y="2803524"/>
                <a:ext cx="1995948" cy="625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标注系统</a:t>
                </a:r>
              </a:p>
            </p:txBody>
          </p:sp>
          <p:sp>
            <p:nvSpPr>
              <p:cNvPr id="14" name="圆柱体 13">
                <a:extLst>
                  <a:ext uri="{FF2B5EF4-FFF2-40B4-BE49-F238E27FC236}">
                    <a16:creationId xmlns:a16="http://schemas.microsoft.com/office/drawing/2014/main" id="{E2D20F8B-F7A0-40D1-A703-69DF3863B3EF}"/>
                  </a:ext>
                </a:extLst>
              </p:cNvPr>
              <p:cNvSpPr/>
              <p:nvPr/>
            </p:nvSpPr>
            <p:spPr>
              <a:xfrm>
                <a:off x="5506064" y="1001226"/>
                <a:ext cx="973393" cy="123615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模型</a:t>
                </a:r>
                <a:endParaRPr lang="zh-CN" altLang="en-US" b="1" dirty="0"/>
              </a:p>
            </p:txBody>
          </p:sp>
          <p:cxnSp>
            <p:nvCxnSpPr>
              <p:cNvPr id="15" name="直接箭头连接符 14">
                <a:extLst>
                  <a:ext uri="{FF2B5EF4-FFF2-40B4-BE49-F238E27FC236}">
                    <a16:creationId xmlns:a16="http://schemas.microsoft.com/office/drawing/2014/main" id="{9BED28DD-40E4-4F57-B1F2-CD6C68853863}"/>
                  </a:ext>
                </a:extLst>
              </p:cNvPr>
              <p:cNvCxnSpPr>
                <a:cxnSpLocks/>
                <a:stCxn id="12" idx="3"/>
                <a:endCxn id="14" idx="2"/>
              </p:cNvCxnSpPr>
              <p:nvPr/>
            </p:nvCxnSpPr>
            <p:spPr>
              <a:xfrm flipV="1">
                <a:off x="3903406" y="1619302"/>
                <a:ext cx="1602658" cy="1"/>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直接箭头连接符 15">
                <a:extLst>
                  <a:ext uri="{FF2B5EF4-FFF2-40B4-BE49-F238E27FC236}">
                    <a16:creationId xmlns:a16="http://schemas.microsoft.com/office/drawing/2014/main" id="{6DCDBFFE-B4C6-4375-BF9D-687CE05FC4BD}"/>
                  </a:ext>
                </a:extLst>
              </p:cNvPr>
              <p:cNvCxnSpPr>
                <a:cxnSpLocks/>
              </p:cNvCxnSpPr>
              <p:nvPr/>
            </p:nvCxnSpPr>
            <p:spPr>
              <a:xfrm flipV="1">
                <a:off x="304800" y="1629621"/>
                <a:ext cx="1602658" cy="1"/>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直接箭头连接符 16">
                <a:extLst>
                  <a:ext uri="{FF2B5EF4-FFF2-40B4-BE49-F238E27FC236}">
                    <a16:creationId xmlns:a16="http://schemas.microsoft.com/office/drawing/2014/main" id="{FD793762-C2E2-4B48-BF61-49E757BBEE07}"/>
                  </a:ext>
                </a:extLst>
              </p:cNvPr>
              <p:cNvCxnSpPr>
                <a:cxnSpLocks/>
              </p:cNvCxnSpPr>
              <p:nvPr/>
            </p:nvCxnSpPr>
            <p:spPr>
              <a:xfrm flipV="1">
                <a:off x="309510" y="3116260"/>
                <a:ext cx="1602658" cy="1"/>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直接箭头连接符 17">
                <a:extLst>
                  <a:ext uri="{FF2B5EF4-FFF2-40B4-BE49-F238E27FC236}">
                    <a16:creationId xmlns:a16="http://schemas.microsoft.com/office/drawing/2014/main" id="{E637AEF4-552F-4D2E-9E3B-32CFCEA4E688}"/>
                  </a:ext>
                </a:extLst>
              </p:cNvPr>
              <p:cNvCxnSpPr>
                <a:cxnSpLocks/>
              </p:cNvCxnSpPr>
              <p:nvPr/>
            </p:nvCxnSpPr>
            <p:spPr>
              <a:xfrm flipV="1">
                <a:off x="3895929" y="3095082"/>
                <a:ext cx="1602658" cy="1"/>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直接箭头连接符 18">
                <a:extLst>
                  <a:ext uri="{FF2B5EF4-FFF2-40B4-BE49-F238E27FC236}">
                    <a16:creationId xmlns:a16="http://schemas.microsoft.com/office/drawing/2014/main" id="{2D41AEE6-9355-4010-B36E-5978EB712787}"/>
                  </a:ext>
                </a:extLst>
              </p:cNvPr>
              <p:cNvCxnSpPr>
                <a:cxnSpLocks/>
                <a:stCxn id="13" idx="0"/>
              </p:cNvCxnSpPr>
              <p:nvPr/>
            </p:nvCxnSpPr>
            <p:spPr>
              <a:xfrm flipV="1">
                <a:off x="2905432" y="1775671"/>
                <a:ext cx="2593155" cy="1027853"/>
              </a:xfrm>
              <a:prstGeom prst="straightConnector1">
                <a:avLst/>
              </a:prstGeom>
              <a:ln w="3810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60605914-25A4-4C23-93CC-A6E18C9417B6}"/>
                    </a:ext>
                  </a:extLst>
                </p:cNvPr>
                <p:cNvSpPr/>
                <p:nvPr/>
              </p:nvSpPr>
              <p:spPr>
                <a:xfrm>
                  <a:off x="49164" y="1569190"/>
                  <a:ext cx="412504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zh-CN" altLang="en-US" sz="2400" b="1" i="1">
                                <a:latin typeface="Cambria Math" panose="02040503050406030204" pitchFamily="18" charset="0"/>
                              </a:rPr>
                            </m:ctrlPr>
                          </m:dPr>
                          <m:e>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𝒙</m:t>
                                </m:r>
                              </m:e>
                              <m:sub>
                                <m:r>
                                  <a:rPr lang="zh-CN" altLang="en-US" sz="2400" b="1" i="0">
                                    <a:latin typeface="Cambria Math" panose="02040503050406030204" pitchFamily="18" charset="0"/>
                                  </a:rPr>
                                  <m:t>𝟏</m:t>
                                </m:r>
                              </m:sub>
                            </m:sSub>
                            <m:r>
                              <a:rPr lang="zh-CN" altLang="en-US" sz="2400" b="1" i="0">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𝒚</m:t>
                                </m:r>
                              </m:e>
                              <m:sub>
                                <m:r>
                                  <a:rPr lang="zh-CN" altLang="en-US" sz="2400" b="1" i="0">
                                    <a:latin typeface="Cambria Math" panose="02040503050406030204" pitchFamily="18" charset="0"/>
                                  </a:rPr>
                                  <m:t>𝟏</m:t>
                                </m:r>
                              </m:sub>
                            </m:sSub>
                            <m:r>
                              <a:rPr lang="zh-CN" altLang="en-US" sz="2400" b="1" i="0">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𝒙</m:t>
                                </m:r>
                              </m:e>
                              <m:sub>
                                <m:r>
                                  <a:rPr lang="zh-CN" altLang="en-US" sz="2400" b="1" i="0">
                                    <a:latin typeface="Cambria Math" panose="02040503050406030204" pitchFamily="18" charset="0"/>
                                  </a:rPr>
                                  <m:t>𝟐</m:t>
                                </m:r>
                              </m:sub>
                            </m:sSub>
                            <m:r>
                              <a:rPr lang="zh-CN" altLang="en-US" sz="2400" b="1" i="0">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𝒚</m:t>
                                </m:r>
                              </m:e>
                              <m:sub>
                                <m:r>
                                  <a:rPr lang="zh-CN" altLang="en-US" sz="2400" b="1" i="0">
                                    <a:latin typeface="Cambria Math" panose="02040503050406030204" pitchFamily="18" charset="0"/>
                                  </a:rPr>
                                  <m:t>𝟐</m:t>
                                </m:r>
                              </m:sub>
                            </m:sSub>
                            <m:r>
                              <a:rPr lang="zh-CN" altLang="en-US" sz="2400" b="1" i="0">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𝒙</m:t>
                                </m:r>
                              </m:e>
                              <m:sub>
                                <m:r>
                                  <a:rPr lang="zh-CN" altLang="en-US" sz="2400" b="1" i="1">
                                    <a:latin typeface="Cambria Math" panose="02040503050406030204" pitchFamily="18" charset="0"/>
                                  </a:rPr>
                                  <m:t>𝑵</m:t>
                                </m:r>
                              </m:sub>
                            </m:sSub>
                            <m:r>
                              <a:rPr lang="zh-CN" altLang="en-US" sz="2400" b="1" i="0">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𝒚</m:t>
                                </m:r>
                              </m:e>
                              <m:sub>
                                <m:r>
                                  <a:rPr lang="zh-CN" altLang="en-US" sz="2400" b="1" i="1">
                                    <a:latin typeface="Cambria Math" panose="02040503050406030204" pitchFamily="18" charset="0"/>
                                  </a:rPr>
                                  <m:t>𝑵</m:t>
                                </m:r>
                              </m:sub>
                            </m:sSub>
                          </m:e>
                        </m:d>
                      </m:oMath>
                    </m:oMathPara>
                  </a14:m>
                  <a:endParaRPr lang="zh-CN" altLang="en-US" sz="2400" b="1" dirty="0"/>
                </a:p>
              </p:txBody>
            </p:sp>
          </mc:Choice>
          <mc:Fallback xmlns="">
            <p:sp>
              <p:nvSpPr>
                <p:cNvPr id="8" name="矩形 7">
                  <a:extLst>
                    <a:ext uri="{FF2B5EF4-FFF2-40B4-BE49-F238E27FC236}">
                      <a16:creationId xmlns:a16="http://schemas.microsoft.com/office/drawing/2014/main" id="{60605914-25A4-4C23-93CC-A6E18C9417B6}"/>
                    </a:ext>
                  </a:extLst>
                </p:cNvPr>
                <p:cNvSpPr>
                  <a:spLocks noRot="1" noChangeAspect="1" noMove="1" noResize="1" noEditPoints="1" noAdjustHandles="1" noChangeArrowheads="1" noChangeShapeType="1" noTextEdit="1"/>
                </p:cNvSpPr>
                <p:nvPr/>
              </p:nvSpPr>
              <p:spPr>
                <a:xfrm>
                  <a:off x="49164" y="1569190"/>
                  <a:ext cx="4125040" cy="461665"/>
                </a:xfrm>
                <a:prstGeom prst="rect">
                  <a:avLst/>
                </a:prstGeom>
                <a:blipFill>
                  <a:blip r:embed="rId2"/>
                  <a:stretch>
                    <a:fillRect b="-197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C90E7DC8-2671-46A8-9174-CAA4C9129CE0}"/>
                    </a:ext>
                  </a:extLst>
                </p:cNvPr>
                <p:cNvSpPr/>
                <p:nvPr/>
              </p:nvSpPr>
              <p:spPr>
                <a:xfrm>
                  <a:off x="1511908" y="3542855"/>
                  <a:ext cx="9492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𝒙</m:t>
                            </m:r>
                          </m:e>
                          <m:sub>
                            <m:r>
                              <a:rPr lang="zh-CN" altLang="en-US" sz="2400" b="1" i="1">
                                <a:latin typeface="Cambria Math" panose="02040503050406030204" pitchFamily="18" charset="0"/>
                              </a:rPr>
                              <m:t>𝑵</m:t>
                            </m:r>
                            <m:r>
                              <a:rPr lang="zh-CN" altLang="en-US" sz="2400" b="1" i="0">
                                <a:latin typeface="Cambria Math" panose="02040503050406030204" pitchFamily="18" charset="0"/>
                              </a:rPr>
                              <m:t>+</m:t>
                            </m:r>
                            <m:r>
                              <a:rPr lang="zh-CN" altLang="en-US" sz="2400" b="1" i="0">
                                <a:latin typeface="Cambria Math" panose="02040503050406030204" pitchFamily="18" charset="0"/>
                              </a:rPr>
                              <m:t>𝟏</m:t>
                            </m:r>
                          </m:sub>
                        </m:sSub>
                      </m:oMath>
                    </m:oMathPara>
                  </a14:m>
                  <a:endParaRPr lang="zh-CN" altLang="en-US" sz="2400" b="1" dirty="0"/>
                </a:p>
              </p:txBody>
            </p:sp>
          </mc:Choice>
          <mc:Fallback xmlns="">
            <p:sp>
              <p:nvSpPr>
                <p:cNvPr id="9" name="矩形 8">
                  <a:extLst>
                    <a:ext uri="{FF2B5EF4-FFF2-40B4-BE49-F238E27FC236}">
                      <a16:creationId xmlns:a16="http://schemas.microsoft.com/office/drawing/2014/main" id="{C90E7DC8-2671-46A8-9174-CAA4C9129CE0}"/>
                    </a:ext>
                  </a:extLst>
                </p:cNvPr>
                <p:cNvSpPr>
                  <a:spLocks noRot="1" noChangeAspect="1" noMove="1" noResize="1" noEditPoints="1" noAdjustHandles="1" noChangeArrowheads="1" noChangeShapeType="1" noTextEdit="1"/>
                </p:cNvSpPr>
                <p:nvPr/>
              </p:nvSpPr>
              <p:spPr>
                <a:xfrm>
                  <a:off x="1511908" y="3542855"/>
                  <a:ext cx="949234" cy="461665"/>
                </a:xfrm>
                <a:prstGeom prst="rect">
                  <a:avLst/>
                </a:prstGeom>
                <a:blipFill>
                  <a:blip r:embed="rId3"/>
                  <a:stretch>
                    <a:fillRect b="-5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A3A485A3-486E-418E-B38C-FF98DF1FCD6D}"/>
                    </a:ext>
                  </a:extLst>
                </p:cNvPr>
                <p:cNvSpPr/>
                <p:nvPr/>
              </p:nvSpPr>
              <p:spPr>
                <a:xfrm>
                  <a:off x="5421203" y="3564642"/>
                  <a:ext cx="9267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b="1" i="1">
                                <a:latin typeface="Cambria Math" panose="02040503050406030204" pitchFamily="18" charset="0"/>
                              </a:rPr>
                            </m:ctrlPr>
                          </m:sSubPr>
                          <m:e>
                            <m:r>
                              <m:rPr>
                                <m:sty m:val="p"/>
                              </m:rPr>
                              <a:rPr lang="en-US" altLang="zh-CN" sz="2400" b="1" i="1" smtClean="0">
                                <a:latin typeface="Cambria Math" panose="02040503050406030204" pitchFamily="18" charset="0"/>
                              </a:rPr>
                              <m:t>y</m:t>
                            </m:r>
                          </m:e>
                          <m:sub>
                            <m:r>
                              <a:rPr lang="zh-CN" altLang="en-US" sz="2400" b="1" i="1">
                                <a:latin typeface="Cambria Math" panose="02040503050406030204" pitchFamily="18" charset="0"/>
                              </a:rPr>
                              <m:t>𝑵</m:t>
                            </m:r>
                            <m:r>
                              <a:rPr lang="zh-CN" altLang="en-US" sz="2400" b="1" i="0">
                                <a:latin typeface="Cambria Math" panose="02040503050406030204" pitchFamily="18" charset="0"/>
                              </a:rPr>
                              <m:t>+</m:t>
                            </m:r>
                            <m:r>
                              <a:rPr lang="zh-CN" altLang="en-US" sz="2400" b="1" i="0">
                                <a:latin typeface="Cambria Math" panose="02040503050406030204" pitchFamily="18" charset="0"/>
                              </a:rPr>
                              <m:t>𝟏</m:t>
                            </m:r>
                          </m:sub>
                        </m:sSub>
                      </m:oMath>
                    </m:oMathPara>
                  </a14:m>
                  <a:endParaRPr lang="zh-CN" altLang="en-US" sz="2400" b="1" dirty="0"/>
                </a:p>
              </p:txBody>
            </p:sp>
          </mc:Choice>
          <mc:Fallback xmlns="">
            <p:sp>
              <p:nvSpPr>
                <p:cNvPr id="10" name="矩形 9">
                  <a:extLst>
                    <a:ext uri="{FF2B5EF4-FFF2-40B4-BE49-F238E27FC236}">
                      <a16:creationId xmlns:a16="http://schemas.microsoft.com/office/drawing/2014/main" id="{A3A485A3-486E-418E-B38C-FF98DF1FCD6D}"/>
                    </a:ext>
                  </a:extLst>
                </p:cNvPr>
                <p:cNvSpPr>
                  <a:spLocks noRot="1" noChangeAspect="1" noMove="1" noResize="1" noEditPoints="1" noAdjustHandles="1" noChangeArrowheads="1" noChangeShapeType="1" noTextEdit="1"/>
                </p:cNvSpPr>
                <p:nvPr/>
              </p:nvSpPr>
              <p:spPr>
                <a:xfrm>
                  <a:off x="5421203" y="3564642"/>
                  <a:ext cx="926792" cy="461665"/>
                </a:xfrm>
                <a:prstGeom prst="rect">
                  <a:avLst/>
                </a:prstGeom>
                <a:blipFill>
                  <a:blip r:embed="rId4"/>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594734B5-7959-496F-9FF2-FD6DA58907E6}"/>
                    </a:ext>
                  </a:extLst>
                </p:cNvPr>
                <p:cNvSpPr/>
                <p:nvPr/>
              </p:nvSpPr>
              <p:spPr>
                <a:xfrm>
                  <a:off x="7723536" y="2193685"/>
                  <a:ext cx="1322142" cy="83356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m>
                          <m:mPr>
                            <m:plcHide m:val="on"/>
                            <m:mcs>
                              <m:mc>
                                <m:mcPr>
                                  <m:count m:val="1"/>
                                  <m:mcJc m:val="center"/>
                                </m:mcPr>
                              </m:mc>
                            </m:mcs>
                            <m:ctrlPr>
                              <a:rPr lang="zh-CN" altLang="en-US" sz="2000" b="1" i="1">
                                <a:latin typeface="Cambria Math" panose="02040503050406030204" pitchFamily="18" charset="0"/>
                              </a:rPr>
                            </m:ctrlPr>
                          </m:mPr>
                          <m:mr>
                            <m:e>
                              <m:d>
                                <m:dPr>
                                  <m:begChr m:val=""/>
                                  <m:ctrlPr>
                                    <a:rPr lang="zh-CN" altLang="en-US" sz="2000" b="1" i="1">
                                      <a:latin typeface="Cambria Math" panose="02040503050406030204" pitchFamily="18" charset="0"/>
                                    </a:rPr>
                                  </m:ctrlPr>
                                </m:dPr>
                                <m:e>
                                  <m:r>
                                    <a:rPr lang="zh-CN" altLang="en-US" sz="2000" b="1" i="1">
                                      <a:latin typeface="Cambria Math" panose="02040503050406030204" pitchFamily="18" charset="0"/>
                                    </a:rPr>
                                    <m:t>𝒀</m:t>
                                  </m:r>
                                  <m:r>
                                    <a:rPr lang="zh-CN" altLang="en-US" sz="2000" b="1" i="0">
                                      <a:latin typeface="Cambria Math" panose="02040503050406030204" pitchFamily="18" charset="0"/>
                                    </a:rPr>
                                    <m:t>=</m:t>
                                  </m:r>
                                  <m:acc>
                                    <m:accPr>
                                      <m:chr m:val="̂"/>
                                      <m:ctrlPr>
                                        <a:rPr lang="zh-CN" altLang="en-US" sz="2000" b="1" i="1">
                                          <a:latin typeface="Cambria Math" panose="02040503050406030204" pitchFamily="18" charset="0"/>
                                        </a:rPr>
                                      </m:ctrlPr>
                                    </m:accPr>
                                    <m:e>
                                      <m:r>
                                        <a:rPr lang="zh-CN" altLang="en-US" sz="2000" b="1" i="1">
                                          <a:latin typeface="Cambria Math" panose="02040503050406030204" pitchFamily="18" charset="0"/>
                                        </a:rPr>
                                        <m:t>𝒇</m:t>
                                      </m:r>
                                    </m:e>
                                  </m:acc>
                                  <m:r>
                                    <a:rPr lang="zh-CN" altLang="en-US" sz="2000" b="1" i="0">
                                      <a:latin typeface="Cambria Math" panose="02040503050406030204" pitchFamily="18" charset="0"/>
                                    </a:rPr>
                                    <m:t>(</m:t>
                                  </m:r>
                                  <m:r>
                                    <a:rPr lang="zh-CN" altLang="en-US" sz="2000" b="1" i="1">
                                      <a:latin typeface="Cambria Math" panose="02040503050406030204" pitchFamily="18" charset="0"/>
                                    </a:rPr>
                                    <m:t>𝑿</m:t>
                                  </m:r>
                                </m:e>
                              </m:d>
                            </m:e>
                          </m:mr>
                          <m:mr>
                            <m:e>
                              <m:d>
                                <m:dPr>
                                  <m:begChr m:val=""/>
                                  <m:ctrlPr>
                                    <a:rPr lang="zh-CN" altLang="en-US" sz="2000" b="1" i="1">
                                      <a:latin typeface="Cambria Math" panose="02040503050406030204" pitchFamily="18" charset="0"/>
                                    </a:rPr>
                                  </m:ctrlPr>
                                </m:dPr>
                                <m:e>
                                  <m:acc>
                                    <m:accPr>
                                      <m:chr m:val="̂"/>
                                      <m:ctrlPr>
                                        <a:rPr lang="zh-CN" altLang="en-US" sz="2000" b="1" i="1">
                                          <a:latin typeface="Cambria Math" panose="02040503050406030204" pitchFamily="18" charset="0"/>
                                        </a:rPr>
                                      </m:ctrlPr>
                                    </m:accPr>
                                    <m:e>
                                      <m:r>
                                        <a:rPr lang="zh-CN" altLang="en-US" sz="2000" b="1" i="1">
                                          <a:latin typeface="Cambria Math" panose="02040503050406030204" pitchFamily="18" charset="0"/>
                                        </a:rPr>
                                        <m:t>𝑷</m:t>
                                      </m:r>
                                    </m:e>
                                  </m:acc>
                                  <m:r>
                                    <a:rPr lang="zh-CN" altLang="en-US" sz="2000" b="1" i="0">
                                      <a:latin typeface="Cambria Math" panose="02040503050406030204" pitchFamily="18" charset="0"/>
                                    </a:rPr>
                                    <m:t>(</m:t>
                                  </m:r>
                                  <m:f>
                                    <m:fPr>
                                      <m:type m:val="lin"/>
                                      <m:ctrlPr>
                                        <a:rPr lang="zh-CN" altLang="en-US" sz="2000" b="1" i="1">
                                          <a:latin typeface="Cambria Math" panose="02040503050406030204" pitchFamily="18" charset="0"/>
                                        </a:rPr>
                                      </m:ctrlPr>
                                    </m:fPr>
                                    <m:num>
                                      <m:r>
                                        <a:rPr lang="zh-CN" altLang="en-US" sz="2000" b="1" i="1">
                                          <a:latin typeface="Cambria Math" panose="02040503050406030204" pitchFamily="18" charset="0"/>
                                        </a:rPr>
                                        <m:t>𝒀</m:t>
                                      </m:r>
                                    </m:num>
                                    <m:den>
                                      <m:r>
                                        <a:rPr lang="zh-CN" altLang="en-US" sz="2000" b="1" i="1">
                                          <a:latin typeface="Cambria Math" panose="02040503050406030204" pitchFamily="18" charset="0"/>
                                        </a:rPr>
                                        <m:t>𝑿</m:t>
                                      </m:r>
                                    </m:den>
                                  </m:f>
                                </m:e>
                              </m:d>
                            </m:e>
                          </m:mr>
                        </m:m>
                      </m:oMath>
                    </m:oMathPara>
                  </a14:m>
                  <a:endParaRPr lang="zh-CN" altLang="en-US" sz="2000" b="1" dirty="0"/>
                </a:p>
              </p:txBody>
            </p:sp>
          </mc:Choice>
          <mc:Fallback xmlns="">
            <p:sp>
              <p:nvSpPr>
                <p:cNvPr id="11" name="矩形 10">
                  <a:extLst>
                    <a:ext uri="{FF2B5EF4-FFF2-40B4-BE49-F238E27FC236}">
                      <a16:creationId xmlns:a16="http://schemas.microsoft.com/office/drawing/2014/main" id="{594734B5-7959-496F-9FF2-FD6DA58907E6}"/>
                    </a:ext>
                  </a:extLst>
                </p:cNvPr>
                <p:cNvSpPr>
                  <a:spLocks noRot="1" noChangeAspect="1" noMove="1" noResize="1" noEditPoints="1" noAdjustHandles="1" noChangeArrowheads="1" noChangeShapeType="1" noTextEdit="1"/>
                </p:cNvSpPr>
                <p:nvPr/>
              </p:nvSpPr>
              <p:spPr>
                <a:xfrm>
                  <a:off x="7723536" y="2193685"/>
                  <a:ext cx="1322142" cy="833562"/>
                </a:xfrm>
                <a:prstGeom prst="rect">
                  <a:avLst/>
                </a:prstGeom>
                <a:blipFill>
                  <a:blip r:embed="rId5"/>
                  <a:stretch>
                    <a:fillRect/>
                  </a:stretch>
                </a:blipFill>
              </p:spPr>
              <p:txBody>
                <a:bodyPr/>
                <a:lstStyle/>
                <a:p>
                  <a:r>
                    <a:rPr lang="zh-CN" altLang="en-US">
                      <a:noFill/>
                    </a:rPr>
                    <a:t> </a:t>
                  </a:r>
                </a:p>
              </p:txBody>
            </p:sp>
          </mc:Fallback>
        </mc:AlternateContent>
      </p:grpSp>
      <p:sp>
        <p:nvSpPr>
          <p:cNvPr id="20" name="文本框 19">
            <a:extLst>
              <a:ext uri="{FF2B5EF4-FFF2-40B4-BE49-F238E27FC236}">
                <a16:creationId xmlns:a16="http://schemas.microsoft.com/office/drawing/2014/main" id="{ABC274EC-5AB0-4FC7-8B58-0F54CD922E76}"/>
              </a:ext>
            </a:extLst>
          </p:cNvPr>
          <p:cNvSpPr txBox="1"/>
          <p:nvPr/>
        </p:nvSpPr>
        <p:spPr>
          <a:xfrm>
            <a:off x="260350" y="4532671"/>
            <a:ext cx="8623300" cy="830997"/>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标注问题在信息抽取、自然语言处理等领域被广泛应用。标注常采用的统计学习方法有，隐马尔可夫模型、条件随机场。</a:t>
            </a:r>
          </a:p>
        </p:txBody>
      </p:sp>
    </p:spTree>
    <p:extLst>
      <p:ext uri="{BB962C8B-B14F-4D97-AF65-F5344CB8AC3E}">
        <p14:creationId xmlns:p14="http://schemas.microsoft.com/office/powerpoint/2010/main" val="3837628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lnSpc>
                <a:spcPct val="150000"/>
              </a:lnSpc>
            </a:pPr>
            <a:r>
              <a:rPr lang="zh-CN" altLang="en-US" sz="3200" dirty="0"/>
              <a:t>第</a:t>
            </a:r>
            <a:r>
              <a:rPr lang="en-US" altLang="zh-CN" sz="3200" dirty="0"/>
              <a:t>1</a:t>
            </a:r>
            <a:r>
              <a:rPr lang="zh-CN" altLang="en-US" sz="3200" dirty="0"/>
              <a:t>章</a:t>
            </a:r>
            <a:r>
              <a:rPr lang="en-US" altLang="zh-CN" sz="3200" dirty="0"/>
              <a:t> </a:t>
            </a:r>
            <a:r>
              <a:rPr lang="zh-CN" altLang="en-US" sz="3200" dirty="0"/>
              <a:t>统计学习方法概论</a:t>
            </a:r>
            <a:endParaRPr lang="en-US" altLang="zh-CN" sz="3200" dirty="0"/>
          </a:p>
        </p:txBody>
      </p:sp>
      <p:sp>
        <p:nvSpPr>
          <p:cNvPr id="3" name="内容占位符 2"/>
          <p:cNvSpPr>
            <a:spLocks noGrp="1"/>
          </p:cNvSpPr>
          <p:nvPr>
            <p:ph idx="1"/>
          </p:nvPr>
        </p:nvSpPr>
        <p:spPr>
          <a:xfrm>
            <a:off x="260350" y="953729"/>
            <a:ext cx="8616950" cy="5742039"/>
          </a:xfrm>
        </p:spPr>
        <p:txBody>
          <a:bodyPr>
            <a:normAutofit fontScale="92500" lnSpcReduction="20000"/>
          </a:bodyPr>
          <a:lstStyle/>
          <a:p>
            <a:pPr>
              <a:lnSpc>
                <a:spcPct val="150000"/>
              </a:lnSpc>
            </a:pPr>
            <a:r>
              <a:rPr lang="en-US" altLang="zh-CN" sz="2400" b="1" dirty="0">
                <a:solidFill>
                  <a:srgbClr val="FF0000"/>
                </a:solidFill>
              </a:rPr>
              <a:t>1.1 </a:t>
            </a:r>
            <a:r>
              <a:rPr lang="zh-CN" altLang="en-US" sz="2400" b="1" dirty="0">
                <a:solidFill>
                  <a:srgbClr val="FF0000"/>
                </a:solidFill>
              </a:rPr>
              <a:t>统计学习</a:t>
            </a:r>
          </a:p>
          <a:p>
            <a:pPr>
              <a:lnSpc>
                <a:spcPct val="150000"/>
              </a:lnSpc>
            </a:pPr>
            <a:r>
              <a:rPr lang="en-US" altLang="zh-CN" sz="2400" b="1" dirty="0"/>
              <a:t>1.2 </a:t>
            </a:r>
            <a:r>
              <a:rPr lang="zh-CN" altLang="en-US" sz="2400" b="1" dirty="0"/>
              <a:t>监督学习</a:t>
            </a:r>
          </a:p>
          <a:p>
            <a:pPr>
              <a:lnSpc>
                <a:spcPct val="150000"/>
              </a:lnSpc>
            </a:pPr>
            <a:r>
              <a:rPr lang="en-US" altLang="zh-CN" sz="2400" b="1" dirty="0"/>
              <a:t>1.3 </a:t>
            </a:r>
            <a:r>
              <a:rPr lang="zh-CN" altLang="en-US" sz="2400" b="1" dirty="0"/>
              <a:t>统计学习三要素</a:t>
            </a:r>
          </a:p>
          <a:p>
            <a:pPr>
              <a:lnSpc>
                <a:spcPct val="150000"/>
              </a:lnSpc>
            </a:pPr>
            <a:r>
              <a:rPr lang="en-US" altLang="zh-CN" sz="2400" b="1" dirty="0"/>
              <a:t>1.4 </a:t>
            </a:r>
            <a:r>
              <a:rPr lang="zh-CN" altLang="en-US" sz="2400" b="1" dirty="0"/>
              <a:t>模型评估与模型选择</a:t>
            </a:r>
          </a:p>
          <a:p>
            <a:pPr>
              <a:lnSpc>
                <a:spcPct val="150000"/>
              </a:lnSpc>
            </a:pPr>
            <a:r>
              <a:rPr lang="en-US" altLang="zh-CN" sz="2400" b="1" dirty="0"/>
              <a:t>1.5 </a:t>
            </a:r>
            <a:r>
              <a:rPr lang="zh-CN" altLang="en-US" sz="2400" b="1" dirty="0"/>
              <a:t>正则化与交叉验证</a:t>
            </a:r>
            <a:endParaRPr lang="en-US" altLang="zh-CN" sz="2400" b="1" dirty="0"/>
          </a:p>
          <a:p>
            <a:pPr>
              <a:lnSpc>
                <a:spcPct val="150000"/>
              </a:lnSpc>
            </a:pPr>
            <a:r>
              <a:rPr lang="en-US" altLang="zh-CN" sz="2400" b="1" dirty="0"/>
              <a:t>1.6 </a:t>
            </a:r>
            <a:r>
              <a:rPr lang="zh-CN" altLang="en-US" sz="2400" b="1" dirty="0"/>
              <a:t>泛化能力</a:t>
            </a:r>
          </a:p>
          <a:p>
            <a:pPr>
              <a:lnSpc>
                <a:spcPct val="150000"/>
              </a:lnSpc>
            </a:pPr>
            <a:r>
              <a:rPr lang="en-US" altLang="zh-CN" sz="2400" b="1" dirty="0"/>
              <a:t>1.7 </a:t>
            </a:r>
            <a:r>
              <a:rPr lang="zh-CN" altLang="en-US" sz="2400" b="1" dirty="0"/>
              <a:t>生成模型与判别模型</a:t>
            </a:r>
          </a:p>
          <a:p>
            <a:pPr>
              <a:lnSpc>
                <a:spcPct val="150000"/>
              </a:lnSpc>
            </a:pPr>
            <a:r>
              <a:rPr lang="en-US" altLang="zh-CN" sz="2400" b="1" dirty="0"/>
              <a:t>1.8 </a:t>
            </a:r>
            <a:r>
              <a:rPr lang="zh-CN" altLang="en-US" sz="2400" b="1" dirty="0"/>
              <a:t>分类问题</a:t>
            </a:r>
          </a:p>
          <a:p>
            <a:pPr>
              <a:lnSpc>
                <a:spcPct val="150000"/>
              </a:lnSpc>
            </a:pPr>
            <a:r>
              <a:rPr lang="en-US" altLang="zh-CN" sz="2400" b="1" dirty="0"/>
              <a:t>1.9 </a:t>
            </a:r>
            <a:r>
              <a:rPr lang="zh-CN" altLang="en-US" sz="2400" b="1" dirty="0"/>
              <a:t>标注问题</a:t>
            </a:r>
          </a:p>
          <a:p>
            <a:pPr>
              <a:lnSpc>
                <a:spcPct val="150000"/>
              </a:lnSpc>
            </a:pPr>
            <a:r>
              <a:rPr lang="en-US" altLang="zh-CN" sz="2400" b="1" dirty="0"/>
              <a:t>1.10</a:t>
            </a:r>
            <a:r>
              <a:rPr lang="zh-CN" altLang="en-US" sz="2400" b="1" dirty="0"/>
              <a:t>回归问题</a:t>
            </a:r>
            <a:endParaRPr lang="zh-CN" altLang="en-US" sz="2400" dirty="0"/>
          </a:p>
          <a:p>
            <a:pPr>
              <a:lnSpc>
                <a:spcPct val="150000"/>
              </a:lnSpc>
            </a:pPr>
            <a:endParaRPr lang="zh-CN" altLang="en-US" sz="2400" b="1" dirty="0"/>
          </a:p>
        </p:txBody>
      </p:sp>
    </p:spTree>
    <p:extLst>
      <p:ext uri="{BB962C8B-B14F-4D97-AF65-F5344CB8AC3E}">
        <p14:creationId xmlns:p14="http://schemas.microsoft.com/office/powerpoint/2010/main" val="19015535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1.9 </a:t>
            </a:r>
            <a:r>
              <a:rPr lang="zh-CN" altLang="en-US" dirty="0"/>
              <a:t>标注问题</a:t>
            </a:r>
          </a:p>
        </p:txBody>
      </p:sp>
      <p:sp>
        <p:nvSpPr>
          <p:cNvPr id="3" name="文本占位符 2"/>
          <p:cNvSpPr>
            <a:spLocks noGrp="1"/>
          </p:cNvSpPr>
          <p:nvPr>
            <p:ph idx="1"/>
          </p:nvPr>
        </p:nvSpPr>
        <p:spPr>
          <a:xfrm>
            <a:off x="260350" y="1158536"/>
            <a:ext cx="8795160" cy="5409412"/>
          </a:xfrm>
        </p:spPr>
        <p:txBody>
          <a:bodyPr>
            <a:normAutofit/>
          </a:bodyPr>
          <a:lstStyle/>
          <a:p>
            <a:pPr algn="just"/>
            <a:r>
              <a:rPr lang="zh-CN" altLang="en-US" sz="2400" b="1" dirty="0">
                <a:solidFill>
                  <a:srgbClr val="0000FF"/>
                </a:solidFill>
              </a:rPr>
              <a:t>举例</a:t>
            </a:r>
            <a:endParaRPr lang="en-US" altLang="zh-CN" sz="2400" dirty="0"/>
          </a:p>
          <a:p>
            <a:endParaRPr lang="en-US" altLang="zh-CN" dirty="0"/>
          </a:p>
          <a:p>
            <a:pPr marL="0" indent="0">
              <a:buNone/>
            </a:pPr>
            <a:r>
              <a:rPr lang="zh-CN" altLang="en-US" sz="2400" dirty="0"/>
              <a:t>输入：</a:t>
            </a:r>
            <a:r>
              <a:rPr lang="en-US" altLang="zh-CN" sz="2400" dirty="0"/>
              <a:t>At Microsoft Research, we have an insatiable curiosity and the desire to create new technology that will help define the computing experience.</a:t>
            </a:r>
          </a:p>
          <a:p>
            <a:pPr marL="0" indent="0">
              <a:buNone/>
            </a:pPr>
            <a:endParaRPr lang="en-US" altLang="zh-CN" sz="2400" dirty="0"/>
          </a:p>
          <a:p>
            <a:pPr marL="0" indent="0">
              <a:buNone/>
            </a:pPr>
            <a:r>
              <a:rPr lang="zh-CN" altLang="en-US" sz="2400" dirty="0"/>
              <a:t>输出：</a:t>
            </a:r>
            <a:r>
              <a:rPr lang="en-US" altLang="zh-CN" sz="2400" dirty="0"/>
              <a:t>At</a:t>
            </a:r>
            <a:r>
              <a:rPr lang="en-US" altLang="zh-CN" sz="2400" dirty="0">
                <a:solidFill>
                  <a:srgbClr val="FF0000"/>
                </a:solidFill>
              </a:rPr>
              <a:t>/O </a:t>
            </a:r>
            <a:r>
              <a:rPr lang="en-US" altLang="zh-CN" sz="2400" dirty="0"/>
              <a:t>Microsoft</a:t>
            </a:r>
            <a:r>
              <a:rPr lang="en-US" altLang="zh-CN" sz="2400" dirty="0">
                <a:solidFill>
                  <a:srgbClr val="FF0000"/>
                </a:solidFill>
              </a:rPr>
              <a:t>/B </a:t>
            </a:r>
            <a:r>
              <a:rPr lang="en-US" altLang="zh-CN" sz="2400" dirty="0"/>
              <a:t>Research</a:t>
            </a:r>
            <a:r>
              <a:rPr lang="en-US" altLang="zh-CN" sz="2400" dirty="0">
                <a:solidFill>
                  <a:srgbClr val="FF0000"/>
                </a:solidFill>
              </a:rPr>
              <a:t>/E</a:t>
            </a:r>
            <a:r>
              <a:rPr lang="en-US" altLang="zh-CN" sz="2400" dirty="0"/>
              <a:t>, we</a:t>
            </a:r>
            <a:r>
              <a:rPr lang="en-US" altLang="zh-CN" sz="2400" dirty="0">
                <a:solidFill>
                  <a:srgbClr val="FF0000"/>
                </a:solidFill>
              </a:rPr>
              <a:t>/O </a:t>
            </a:r>
            <a:r>
              <a:rPr lang="en-US" altLang="zh-CN" sz="2400" dirty="0"/>
              <a:t>have</a:t>
            </a:r>
            <a:r>
              <a:rPr lang="en-US" altLang="zh-CN" sz="2400" dirty="0">
                <a:solidFill>
                  <a:srgbClr val="FF0000"/>
                </a:solidFill>
              </a:rPr>
              <a:t>/O</a:t>
            </a:r>
            <a:r>
              <a:rPr lang="en-US" altLang="zh-CN" sz="2400" dirty="0"/>
              <a:t> an</a:t>
            </a:r>
            <a:r>
              <a:rPr lang="en-US" altLang="zh-CN" sz="2400" dirty="0">
                <a:solidFill>
                  <a:srgbClr val="FF0000"/>
                </a:solidFill>
              </a:rPr>
              <a:t>/O</a:t>
            </a:r>
            <a:r>
              <a:rPr lang="en-US" altLang="zh-CN" sz="2400" dirty="0"/>
              <a:t> insatiable</a:t>
            </a:r>
            <a:r>
              <a:rPr lang="en-US" altLang="zh-CN" sz="2400" dirty="0">
                <a:solidFill>
                  <a:srgbClr val="FF0000"/>
                </a:solidFill>
              </a:rPr>
              <a:t>/B</a:t>
            </a:r>
            <a:r>
              <a:rPr lang="en-US" altLang="zh-CN" sz="2400" dirty="0"/>
              <a:t> curiosity</a:t>
            </a:r>
            <a:r>
              <a:rPr lang="en-US" altLang="zh-CN" sz="2400" dirty="0">
                <a:solidFill>
                  <a:srgbClr val="FF0000"/>
                </a:solidFill>
              </a:rPr>
              <a:t>/E</a:t>
            </a:r>
            <a:r>
              <a:rPr lang="en-US" altLang="zh-CN" sz="2400" dirty="0"/>
              <a:t> and</a:t>
            </a:r>
            <a:r>
              <a:rPr lang="en-US" altLang="zh-CN" sz="2400" dirty="0">
                <a:solidFill>
                  <a:srgbClr val="FF0000"/>
                </a:solidFill>
              </a:rPr>
              <a:t>/O</a:t>
            </a:r>
            <a:r>
              <a:rPr lang="en-US" altLang="zh-CN" sz="2400" dirty="0"/>
              <a:t> the</a:t>
            </a:r>
            <a:r>
              <a:rPr lang="en-US" altLang="zh-CN" sz="2400" dirty="0">
                <a:solidFill>
                  <a:srgbClr val="FF0000"/>
                </a:solidFill>
              </a:rPr>
              <a:t>/O</a:t>
            </a:r>
            <a:r>
              <a:rPr lang="en-US" altLang="zh-CN" sz="2400" dirty="0"/>
              <a:t> desire</a:t>
            </a:r>
            <a:r>
              <a:rPr lang="en-US" altLang="zh-CN" sz="2400" dirty="0">
                <a:solidFill>
                  <a:srgbClr val="FF0000"/>
                </a:solidFill>
              </a:rPr>
              <a:t>/BE </a:t>
            </a:r>
            <a:r>
              <a:rPr lang="en-US" altLang="zh-CN" sz="2400" dirty="0"/>
              <a:t>to</a:t>
            </a:r>
            <a:r>
              <a:rPr lang="en-US" altLang="zh-CN" sz="2400" dirty="0">
                <a:solidFill>
                  <a:srgbClr val="FF0000"/>
                </a:solidFill>
              </a:rPr>
              <a:t>/O</a:t>
            </a:r>
            <a:r>
              <a:rPr lang="en-US" altLang="zh-CN" sz="2400" dirty="0"/>
              <a:t> create</a:t>
            </a:r>
            <a:r>
              <a:rPr lang="en-US" altLang="zh-CN" sz="2400" dirty="0">
                <a:solidFill>
                  <a:srgbClr val="FF0000"/>
                </a:solidFill>
              </a:rPr>
              <a:t>/O</a:t>
            </a:r>
            <a:r>
              <a:rPr lang="en-US" altLang="zh-CN" sz="2400" dirty="0"/>
              <a:t> new</a:t>
            </a:r>
            <a:r>
              <a:rPr lang="en-US" altLang="zh-CN" sz="2400" dirty="0">
                <a:solidFill>
                  <a:srgbClr val="FF0000"/>
                </a:solidFill>
              </a:rPr>
              <a:t>/B</a:t>
            </a:r>
            <a:r>
              <a:rPr lang="en-US" altLang="zh-CN" sz="2400" dirty="0"/>
              <a:t> technology</a:t>
            </a:r>
            <a:r>
              <a:rPr lang="en-US" altLang="zh-CN" sz="2400" dirty="0">
                <a:solidFill>
                  <a:srgbClr val="FF0000"/>
                </a:solidFill>
              </a:rPr>
              <a:t>/E</a:t>
            </a:r>
            <a:r>
              <a:rPr lang="en-US" altLang="zh-CN" sz="2400" dirty="0"/>
              <a:t> that</a:t>
            </a:r>
            <a:r>
              <a:rPr lang="en-US" altLang="zh-CN" sz="2400" dirty="0">
                <a:solidFill>
                  <a:srgbClr val="FF0000"/>
                </a:solidFill>
              </a:rPr>
              <a:t>/O</a:t>
            </a:r>
            <a:r>
              <a:rPr lang="en-US" altLang="zh-CN" sz="2400" dirty="0"/>
              <a:t> will</a:t>
            </a:r>
            <a:r>
              <a:rPr lang="en-US" altLang="zh-CN" sz="2400" dirty="0">
                <a:solidFill>
                  <a:srgbClr val="FF0000"/>
                </a:solidFill>
              </a:rPr>
              <a:t>/O</a:t>
            </a:r>
            <a:r>
              <a:rPr lang="en-US" altLang="zh-CN" sz="2400" dirty="0"/>
              <a:t> help</a:t>
            </a:r>
            <a:r>
              <a:rPr lang="en-US" altLang="zh-CN" sz="2400" dirty="0">
                <a:solidFill>
                  <a:srgbClr val="FF0000"/>
                </a:solidFill>
              </a:rPr>
              <a:t>/O</a:t>
            </a:r>
            <a:r>
              <a:rPr lang="en-US" altLang="zh-CN" sz="2400" dirty="0"/>
              <a:t> define</a:t>
            </a:r>
            <a:r>
              <a:rPr lang="en-US" altLang="zh-CN" sz="2400" dirty="0">
                <a:solidFill>
                  <a:srgbClr val="FF0000"/>
                </a:solidFill>
              </a:rPr>
              <a:t>/O</a:t>
            </a:r>
            <a:r>
              <a:rPr lang="en-US" altLang="zh-CN" sz="2400" dirty="0"/>
              <a:t> the</a:t>
            </a:r>
            <a:r>
              <a:rPr lang="en-US" altLang="zh-CN" sz="2400" dirty="0">
                <a:solidFill>
                  <a:srgbClr val="FF0000"/>
                </a:solidFill>
              </a:rPr>
              <a:t>/O</a:t>
            </a:r>
            <a:r>
              <a:rPr lang="en-US" altLang="zh-CN" sz="2400" dirty="0"/>
              <a:t> computing</a:t>
            </a:r>
            <a:r>
              <a:rPr lang="en-US" altLang="zh-CN" sz="2400" dirty="0">
                <a:solidFill>
                  <a:srgbClr val="FF0000"/>
                </a:solidFill>
              </a:rPr>
              <a:t>/B</a:t>
            </a:r>
            <a:r>
              <a:rPr lang="en-US" altLang="zh-CN" sz="2400" dirty="0"/>
              <a:t> experience</a:t>
            </a:r>
            <a:r>
              <a:rPr lang="en-US" altLang="zh-CN" sz="2400" dirty="0">
                <a:solidFill>
                  <a:srgbClr val="FF0000"/>
                </a:solidFill>
              </a:rPr>
              <a:t>/E</a:t>
            </a:r>
            <a:r>
              <a:rPr lang="en-US" altLang="zh-CN" sz="2400" dirty="0"/>
              <a:t>.</a:t>
            </a:r>
          </a:p>
          <a:p>
            <a:pPr marL="0" indent="0">
              <a:buNone/>
            </a:pPr>
            <a:endParaRPr lang="en-US" altLang="zh-CN" sz="2400" dirty="0"/>
          </a:p>
          <a:p>
            <a:pPr marL="0" indent="0">
              <a:buNone/>
            </a:pPr>
            <a:endParaRPr lang="en-US" altLang="zh-CN" dirty="0"/>
          </a:p>
          <a:p>
            <a:pPr marL="0" indent="0">
              <a:buNone/>
            </a:pPr>
            <a:endParaRPr lang="en-US" altLang="zh-CN" dirty="0"/>
          </a:p>
        </p:txBody>
      </p:sp>
    </p:spTree>
    <p:extLst>
      <p:ext uri="{BB962C8B-B14F-4D97-AF65-F5344CB8AC3E}">
        <p14:creationId xmlns:p14="http://schemas.microsoft.com/office/powerpoint/2010/main" val="4215024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lnSpc>
                <a:spcPct val="150000"/>
              </a:lnSpc>
            </a:pPr>
            <a:r>
              <a:rPr lang="zh-CN" altLang="en-US" sz="3200" dirty="0"/>
              <a:t>第</a:t>
            </a:r>
            <a:r>
              <a:rPr lang="en-US" altLang="zh-CN" sz="3200" dirty="0"/>
              <a:t>1</a:t>
            </a:r>
            <a:r>
              <a:rPr lang="zh-CN" altLang="en-US" sz="3200" dirty="0"/>
              <a:t>章</a:t>
            </a:r>
            <a:r>
              <a:rPr lang="en-US" altLang="zh-CN" sz="3200" dirty="0"/>
              <a:t> </a:t>
            </a:r>
            <a:r>
              <a:rPr lang="zh-CN" altLang="en-US" sz="3200" dirty="0"/>
              <a:t>统计学习方法概论</a:t>
            </a:r>
            <a:endParaRPr lang="en-US" altLang="zh-CN" sz="3200" dirty="0"/>
          </a:p>
        </p:txBody>
      </p:sp>
      <p:sp>
        <p:nvSpPr>
          <p:cNvPr id="3" name="内容占位符 2"/>
          <p:cNvSpPr>
            <a:spLocks noGrp="1"/>
          </p:cNvSpPr>
          <p:nvPr>
            <p:ph idx="1"/>
          </p:nvPr>
        </p:nvSpPr>
        <p:spPr>
          <a:xfrm>
            <a:off x="260350" y="953729"/>
            <a:ext cx="8616950" cy="5742039"/>
          </a:xfrm>
        </p:spPr>
        <p:txBody>
          <a:bodyPr>
            <a:normAutofit fontScale="92500" lnSpcReduction="20000"/>
          </a:bodyPr>
          <a:lstStyle/>
          <a:p>
            <a:pPr>
              <a:lnSpc>
                <a:spcPct val="150000"/>
              </a:lnSpc>
            </a:pPr>
            <a:r>
              <a:rPr lang="en-US" altLang="zh-CN" sz="2400" b="1" dirty="0"/>
              <a:t>1.1 </a:t>
            </a:r>
            <a:r>
              <a:rPr lang="zh-CN" altLang="en-US" sz="2400" b="1" dirty="0"/>
              <a:t>统计学习</a:t>
            </a:r>
          </a:p>
          <a:p>
            <a:pPr>
              <a:lnSpc>
                <a:spcPct val="150000"/>
              </a:lnSpc>
            </a:pPr>
            <a:r>
              <a:rPr lang="en-US" altLang="zh-CN" sz="2400" b="1" dirty="0"/>
              <a:t>1.2 </a:t>
            </a:r>
            <a:r>
              <a:rPr lang="zh-CN" altLang="en-US" sz="2400" b="1" dirty="0"/>
              <a:t>监督学习</a:t>
            </a:r>
          </a:p>
          <a:p>
            <a:pPr>
              <a:lnSpc>
                <a:spcPct val="150000"/>
              </a:lnSpc>
            </a:pPr>
            <a:r>
              <a:rPr lang="en-US" altLang="zh-CN" sz="2400" b="1" dirty="0"/>
              <a:t>1.3 </a:t>
            </a:r>
            <a:r>
              <a:rPr lang="zh-CN" altLang="en-US" sz="2400" b="1" dirty="0"/>
              <a:t>统计学习三要素</a:t>
            </a:r>
          </a:p>
          <a:p>
            <a:pPr>
              <a:lnSpc>
                <a:spcPct val="150000"/>
              </a:lnSpc>
            </a:pPr>
            <a:r>
              <a:rPr lang="en-US" altLang="zh-CN" sz="2400" b="1" dirty="0"/>
              <a:t>1.4 </a:t>
            </a:r>
            <a:r>
              <a:rPr lang="zh-CN" altLang="en-US" sz="2400" b="1" dirty="0"/>
              <a:t>模型评估与模型选择</a:t>
            </a:r>
          </a:p>
          <a:p>
            <a:pPr>
              <a:lnSpc>
                <a:spcPct val="150000"/>
              </a:lnSpc>
            </a:pPr>
            <a:r>
              <a:rPr lang="en-US" altLang="zh-CN" sz="2400" b="1" dirty="0"/>
              <a:t>1.5 </a:t>
            </a:r>
            <a:r>
              <a:rPr lang="zh-CN" altLang="en-US" sz="2400" b="1" dirty="0"/>
              <a:t>正则化与交叉验证</a:t>
            </a:r>
            <a:endParaRPr lang="en-US" altLang="zh-CN" sz="2400" b="1" dirty="0"/>
          </a:p>
          <a:p>
            <a:pPr>
              <a:lnSpc>
                <a:spcPct val="150000"/>
              </a:lnSpc>
            </a:pPr>
            <a:r>
              <a:rPr lang="en-US" altLang="zh-CN" sz="2400" b="1" dirty="0"/>
              <a:t>1.6 </a:t>
            </a:r>
            <a:r>
              <a:rPr lang="zh-CN" altLang="en-US" sz="2400" b="1" dirty="0"/>
              <a:t>泛化能力</a:t>
            </a:r>
          </a:p>
          <a:p>
            <a:pPr>
              <a:lnSpc>
                <a:spcPct val="150000"/>
              </a:lnSpc>
            </a:pPr>
            <a:r>
              <a:rPr lang="en-US" altLang="zh-CN" sz="2400" b="1" dirty="0"/>
              <a:t>1.7 </a:t>
            </a:r>
            <a:r>
              <a:rPr lang="zh-CN" altLang="en-US" sz="2400" b="1" dirty="0"/>
              <a:t>生成模型与判别模型</a:t>
            </a:r>
          </a:p>
          <a:p>
            <a:pPr>
              <a:lnSpc>
                <a:spcPct val="150000"/>
              </a:lnSpc>
            </a:pPr>
            <a:r>
              <a:rPr lang="en-US" altLang="zh-CN" sz="2400" b="1" dirty="0"/>
              <a:t>1.8 </a:t>
            </a:r>
            <a:r>
              <a:rPr lang="zh-CN" altLang="en-US" sz="2400" b="1" dirty="0"/>
              <a:t>分类问题</a:t>
            </a:r>
          </a:p>
          <a:p>
            <a:pPr>
              <a:lnSpc>
                <a:spcPct val="150000"/>
              </a:lnSpc>
            </a:pPr>
            <a:r>
              <a:rPr lang="en-US" altLang="zh-CN" sz="2400" b="1" dirty="0"/>
              <a:t>1.9 </a:t>
            </a:r>
            <a:r>
              <a:rPr lang="zh-CN" altLang="en-US" sz="2400" b="1" dirty="0"/>
              <a:t>标注问题</a:t>
            </a:r>
          </a:p>
          <a:p>
            <a:pPr>
              <a:lnSpc>
                <a:spcPct val="150000"/>
              </a:lnSpc>
            </a:pPr>
            <a:r>
              <a:rPr lang="en-US" altLang="zh-CN" sz="2400" b="1" dirty="0">
                <a:solidFill>
                  <a:srgbClr val="FF0000"/>
                </a:solidFill>
              </a:rPr>
              <a:t>1.10</a:t>
            </a:r>
            <a:r>
              <a:rPr lang="zh-CN" altLang="en-US" sz="2400" b="1" dirty="0">
                <a:solidFill>
                  <a:srgbClr val="FF0000"/>
                </a:solidFill>
              </a:rPr>
              <a:t>回归问题</a:t>
            </a:r>
            <a:endParaRPr lang="zh-CN" altLang="en-US" sz="2400" dirty="0">
              <a:solidFill>
                <a:srgbClr val="FF0000"/>
              </a:solidFill>
            </a:endParaRPr>
          </a:p>
          <a:p>
            <a:pPr>
              <a:lnSpc>
                <a:spcPct val="150000"/>
              </a:lnSpc>
            </a:pPr>
            <a:endParaRPr lang="zh-CN" altLang="en-US" sz="2400" b="1" dirty="0"/>
          </a:p>
        </p:txBody>
      </p:sp>
    </p:spTree>
    <p:extLst>
      <p:ext uri="{BB962C8B-B14F-4D97-AF65-F5344CB8AC3E}">
        <p14:creationId xmlns:p14="http://schemas.microsoft.com/office/powerpoint/2010/main" val="13103773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1.10 </a:t>
            </a:r>
            <a:r>
              <a:rPr lang="zh-CN" altLang="en-US" dirty="0"/>
              <a:t>回归问题</a:t>
            </a:r>
          </a:p>
        </p:txBody>
      </p:sp>
      <p:grpSp>
        <p:nvGrpSpPr>
          <p:cNvPr id="6" name="组合 5">
            <a:extLst>
              <a:ext uri="{FF2B5EF4-FFF2-40B4-BE49-F238E27FC236}">
                <a16:creationId xmlns:a16="http://schemas.microsoft.com/office/drawing/2014/main" id="{1EED8FE5-F702-4BAB-9AE7-1369C8FE744D}"/>
              </a:ext>
            </a:extLst>
          </p:cNvPr>
          <p:cNvGrpSpPr/>
          <p:nvPr/>
        </p:nvGrpSpPr>
        <p:grpSpPr>
          <a:xfrm>
            <a:off x="78660" y="1156242"/>
            <a:ext cx="8996514" cy="2953649"/>
            <a:chOff x="49164" y="1569190"/>
            <a:chExt cx="8996514" cy="2953649"/>
          </a:xfrm>
        </p:grpSpPr>
        <p:grpSp>
          <p:nvGrpSpPr>
            <p:cNvPr id="7" name="组合 6">
              <a:extLst>
                <a:ext uri="{FF2B5EF4-FFF2-40B4-BE49-F238E27FC236}">
                  <a16:creationId xmlns:a16="http://schemas.microsoft.com/office/drawing/2014/main" id="{E8D0363D-C530-42D6-B844-21F4E667017C}"/>
                </a:ext>
              </a:extLst>
            </p:cNvPr>
            <p:cNvGrpSpPr/>
            <p:nvPr/>
          </p:nvGrpSpPr>
          <p:grpSpPr>
            <a:xfrm>
              <a:off x="1484664" y="1807468"/>
              <a:ext cx="6174657" cy="2715371"/>
              <a:chOff x="304800" y="1001226"/>
              <a:chExt cx="6174657" cy="2427773"/>
            </a:xfrm>
          </p:grpSpPr>
          <p:sp>
            <p:nvSpPr>
              <p:cNvPr id="12" name="矩形 11">
                <a:extLst>
                  <a:ext uri="{FF2B5EF4-FFF2-40B4-BE49-F238E27FC236}">
                    <a16:creationId xmlns:a16="http://schemas.microsoft.com/office/drawing/2014/main" id="{34A2A08A-1D60-4616-A7B3-B897236FBC85}"/>
                  </a:ext>
                </a:extLst>
              </p:cNvPr>
              <p:cNvSpPr/>
              <p:nvPr/>
            </p:nvSpPr>
            <p:spPr>
              <a:xfrm>
                <a:off x="1907458" y="1306565"/>
                <a:ext cx="1995948" cy="625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学习系统</a:t>
                </a:r>
              </a:p>
            </p:txBody>
          </p:sp>
          <p:sp>
            <p:nvSpPr>
              <p:cNvPr id="13" name="矩形 12">
                <a:extLst>
                  <a:ext uri="{FF2B5EF4-FFF2-40B4-BE49-F238E27FC236}">
                    <a16:creationId xmlns:a16="http://schemas.microsoft.com/office/drawing/2014/main" id="{3FD64C42-F00D-4B75-BE33-5A984A846E11}"/>
                  </a:ext>
                </a:extLst>
              </p:cNvPr>
              <p:cNvSpPr/>
              <p:nvPr/>
            </p:nvSpPr>
            <p:spPr>
              <a:xfrm>
                <a:off x="1907458" y="2803524"/>
                <a:ext cx="1995948" cy="625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预测系统</a:t>
                </a:r>
              </a:p>
            </p:txBody>
          </p:sp>
          <p:sp>
            <p:nvSpPr>
              <p:cNvPr id="14" name="圆柱体 13">
                <a:extLst>
                  <a:ext uri="{FF2B5EF4-FFF2-40B4-BE49-F238E27FC236}">
                    <a16:creationId xmlns:a16="http://schemas.microsoft.com/office/drawing/2014/main" id="{218D0C7C-9A99-431A-9A2D-E5D75E3A7288}"/>
                  </a:ext>
                </a:extLst>
              </p:cNvPr>
              <p:cNvSpPr/>
              <p:nvPr/>
            </p:nvSpPr>
            <p:spPr>
              <a:xfrm>
                <a:off x="5506064" y="1001226"/>
                <a:ext cx="973393" cy="123615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模型</a:t>
                </a:r>
                <a:endParaRPr lang="zh-CN" altLang="en-US" b="1" dirty="0"/>
              </a:p>
            </p:txBody>
          </p:sp>
          <p:cxnSp>
            <p:nvCxnSpPr>
              <p:cNvPr id="15" name="直接箭头连接符 14">
                <a:extLst>
                  <a:ext uri="{FF2B5EF4-FFF2-40B4-BE49-F238E27FC236}">
                    <a16:creationId xmlns:a16="http://schemas.microsoft.com/office/drawing/2014/main" id="{2C504117-4B24-4893-B69B-B1F397C1D65B}"/>
                  </a:ext>
                </a:extLst>
              </p:cNvPr>
              <p:cNvCxnSpPr>
                <a:cxnSpLocks/>
                <a:stCxn id="12" idx="3"/>
                <a:endCxn id="14" idx="2"/>
              </p:cNvCxnSpPr>
              <p:nvPr/>
            </p:nvCxnSpPr>
            <p:spPr>
              <a:xfrm flipV="1">
                <a:off x="3903406" y="1619302"/>
                <a:ext cx="1602658" cy="1"/>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直接箭头连接符 15">
                <a:extLst>
                  <a:ext uri="{FF2B5EF4-FFF2-40B4-BE49-F238E27FC236}">
                    <a16:creationId xmlns:a16="http://schemas.microsoft.com/office/drawing/2014/main" id="{D44C1F03-8F62-42C4-8FA0-70580EEE1ED9}"/>
                  </a:ext>
                </a:extLst>
              </p:cNvPr>
              <p:cNvCxnSpPr>
                <a:cxnSpLocks/>
              </p:cNvCxnSpPr>
              <p:nvPr/>
            </p:nvCxnSpPr>
            <p:spPr>
              <a:xfrm flipV="1">
                <a:off x="304800" y="1629621"/>
                <a:ext cx="1602658" cy="1"/>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直接箭头连接符 16">
                <a:extLst>
                  <a:ext uri="{FF2B5EF4-FFF2-40B4-BE49-F238E27FC236}">
                    <a16:creationId xmlns:a16="http://schemas.microsoft.com/office/drawing/2014/main" id="{13DF1979-D27F-4E89-8AB6-813C3C56BD98}"/>
                  </a:ext>
                </a:extLst>
              </p:cNvPr>
              <p:cNvCxnSpPr>
                <a:cxnSpLocks/>
              </p:cNvCxnSpPr>
              <p:nvPr/>
            </p:nvCxnSpPr>
            <p:spPr>
              <a:xfrm flipV="1">
                <a:off x="309510" y="3116260"/>
                <a:ext cx="1602658" cy="1"/>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直接箭头连接符 17">
                <a:extLst>
                  <a:ext uri="{FF2B5EF4-FFF2-40B4-BE49-F238E27FC236}">
                    <a16:creationId xmlns:a16="http://schemas.microsoft.com/office/drawing/2014/main" id="{96FC6F6E-64A9-49EE-9CB7-F617D730E588}"/>
                  </a:ext>
                </a:extLst>
              </p:cNvPr>
              <p:cNvCxnSpPr>
                <a:cxnSpLocks/>
              </p:cNvCxnSpPr>
              <p:nvPr/>
            </p:nvCxnSpPr>
            <p:spPr>
              <a:xfrm flipV="1">
                <a:off x="3895929" y="3095082"/>
                <a:ext cx="1602658" cy="1"/>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直接箭头连接符 18">
                <a:extLst>
                  <a:ext uri="{FF2B5EF4-FFF2-40B4-BE49-F238E27FC236}">
                    <a16:creationId xmlns:a16="http://schemas.microsoft.com/office/drawing/2014/main" id="{52D2D800-E067-4AE9-81F1-92434491F55D}"/>
                  </a:ext>
                </a:extLst>
              </p:cNvPr>
              <p:cNvCxnSpPr>
                <a:cxnSpLocks/>
                <a:stCxn id="13" idx="0"/>
              </p:cNvCxnSpPr>
              <p:nvPr/>
            </p:nvCxnSpPr>
            <p:spPr>
              <a:xfrm flipV="1">
                <a:off x="2905432" y="1775671"/>
                <a:ext cx="2593155" cy="1027853"/>
              </a:xfrm>
              <a:prstGeom prst="straightConnector1">
                <a:avLst/>
              </a:prstGeom>
              <a:ln w="3810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8E5BC60C-B7E6-4DCE-8098-54609A75EF00}"/>
                    </a:ext>
                  </a:extLst>
                </p:cNvPr>
                <p:cNvSpPr/>
                <p:nvPr/>
              </p:nvSpPr>
              <p:spPr>
                <a:xfrm>
                  <a:off x="49164" y="1569190"/>
                  <a:ext cx="412504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zh-CN" altLang="en-US" sz="2400" b="1" i="1">
                                <a:latin typeface="Cambria Math" panose="02040503050406030204" pitchFamily="18" charset="0"/>
                              </a:rPr>
                            </m:ctrlPr>
                          </m:dPr>
                          <m:e>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𝒙</m:t>
                                </m:r>
                              </m:e>
                              <m:sub>
                                <m:r>
                                  <a:rPr lang="zh-CN" altLang="en-US" sz="2400" b="1" i="0">
                                    <a:latin typeface="Cambria Math" panose="02040503050406030204" pitchFamily="18" charset="0"/>
                                  </a:rPr>
                                  <m:t>𝟏</m:t>
                                </m:r>
                              </m:sub>
                            </m:sSub>
                            <m:r>
                              <a:rPr lang="zh-CN" altLang="en-US" sz="2400" b="1" i="0">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𝒚</m:t>
                                </m:r>
                              </m:e>
                              <m:sub>
                                <m:r>
                                  <a:rPr lang="zh-CN" altLang="en-US" sz="2400" b="1" i="0">
                                    <a:latin typeface="Cambria Math" panose="02040503050406030204" pitchFamily="18" charset="0"/>
                                  </a:rPr>
                                  <m:t>𝟏</m:t>
                                </m:r>
                              </m:sub>
                            </m:sSub>
                            <m:r>
                              <a:rPr lang="zh-CN" altLang="en-US" sz="2400" b="1" i="0">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𝒙</m:t>
                                </m:r>
                              </m:e>
                              <m:sub>
                                <m:r>
                                  <a:rPr lang="zh-CN" altLang="en-US" sz="2400" b="1" i="0">
                                    <a:latin typeface="Cambria Math" panose="02040503050406030204" pitchFamily="18" charset="0"/>
                                  </a:rPr>
                                  <m:t>𝟐</m:t>
                                </m:r>
                              </m:sub>
                            </m:sSub>
                            <m:r>
                              <a:rPr lang="zh-CN" altLang="en-US" sz="2400" b="1" i="0">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𝒚</m:t>
                                </m:r>
                              </m:e>
                              <m:sub>
                                <m:r>
                                  <a:rPr lang="zh-CN" altLang="en-US" sz="2400" b="1" i="0">
                                    <a:latin typeface="Cambria Math" panose="02040503050406030204" pitchFamily="18" charset="0"/>
                                  </a:rPr>
                                  <m:t>𝟐</m:t>
                                </m:r>
                              </m:sub>
                            </m:sSub>
                            <m:r>
                              <a:rPr lang="zh-CN" altLang="en-US" sz="2400" b="1" i="0">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𝒙</m:t>
                                </m:r>
                              </m:e>
                              <m:sub>
                                <m:r>
                                  <a:rPr lang="zh-CN" altLang="en-US" sz="2400" b="1" i="1">
                                    <a:latin typeface="Cambria Math" panose="02040503050406030204" pitchFamily="18" charset="0"/>
                                  </a:rPr>
                                  <m:t>𝑵</m:t>
                                </m:r>
                              </m:sub>
                            </m:sSub>
                            <m:r>
                              <a:rPr lang="zh-CN" altLang="en-US" sz="2400" b="1" i="0">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𝒚</m:t>
                                </m:r>
                              </m:e>
                              <m:sub>
                                <m:r>
                                  <a:rPr lang="zh-CN" altLang="en-US" sz="2400" b="1" i="1">
                                    <a:latin typeface="Cambria Math" panose="02040503050406030204" pitchFamily="18" charset="0"/>
                                  </a:rPr>
                                  <m:t>𝑵</m:t>
                                </m:r>
                              </m:sub>
                            </m:sSub>
                          </m:e>
                        </m:d>
                      </m:oMath>
                    </m:oMathPara>
                  </a14:m>
                  <a:endParaRPr lang="zh-CN" altLang="en-US" sz="2400" b="1" dirty="0"/>
                </a:p>
              </p:txBody>
            </p:sp>
          </mc:Choice>
          <mc:Fallback xmlns="">
            <p:sp>
              <p:nvSpPr>
                <p:cNvPr id="8" name="矩形 7">
                  <a:extLst>
                    <a:ext uri="{FF2B5EF4-FFF2-40B4-BE49-F238E27FC236}">
                      <a16:creationId xmlns:a16="http://schemas.microsoft.com/office/drawing/2014/main" id="{8E5BC60C-B7E6-4DCE-8098-54609A75EF00}"/>
                    </a:ext>
                  </a:extLst>
                </p:cNvPr>
                <p:cNvSpPr>
                  <a:spLocks noRot="1" noChangeAspect="1" noMove="1" noResize="1" noEditPoints="1" noAdjustHandles="1" noChangeArrowheads="1" noChangeShapeType="1" noTextEdit="1"/>
                </p:cNvSpPr>
                <p:nvPr/>
              </p:nvSpPr>
              <p:spPr>
                <a:xfrm>
                  <a:off x="49164" y="1569190"/>
                  <a:ext cx="4125040" cy="461665"/>
                </a:xfrm>
                <a:prstGeom prst="rect">
                  <a:avLst/>
                </a:prstGeom>
                <a:blipFill>
                  <a:blip r:embed="rId2"/>
                  <a:stretch>
                    <a:fillRect b="-2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2337E293-6EED-48A7-A9EF-34B1492B1542}"/>
                    </a:ext>
                  </a:extLst>
                </p:cNvPr>
                <p:cNvSpPr/>
                <p:nvPr/>
              </p:nvSpPr>
              <p:spPr>
                <a:xfrm>
                  <a:off x="1511908" y="3542855"/>
                  <a:ext cx="9492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𝒙</m:t>
                            </m:r>
                          </m:e>
                          <m:sub>
                            <m:r>
                              <a:rPr lang="zh-CN" altLang="en-US" sz="2400" b="1" i="1">
                                <a:latin typeface="Cambria Math" panose="02040503050406030204" pitchFamily="18" charset="0"/>
                              </a:rPr>
                              <m:t>𝑵</m:t>
                            </m:r>
                            <m:r>
                              <a:rPr lang="zh-CN" altLang="en-US" sz="2400" b="1" i="0">
                                <a:latin typeface="Cambria Math" panose="02040503050406030204" pitchFamily="18" charset="0"/>
                              </a:rPr>
                              <m:t>+</m:t>
                            </m:r>
                            <m:r>
                              <a:rPr lang="zh-CN" altLang="en-US" sz="2400" b="1" i="0">
                                <a:latin typeface="Cambria Math" panose="02040503050406030204" pitchFamily="18" charset="0"/>
                              </a:rPr>
                              <m:t>𝟏</m:t>
                            </m:r>
                          </m:sub>
                        </m:sSub>
                      </m:oMath>
                    </m:oMathPara>
                  </a14:m>
                  <a:endParaRPr lang="zh-CN" altLang="en-US" sz="2400" b="1" dirty="0"/>
                </a:p>
              </p:txBody>
            </p:sp>
          </mc:Choice>
          <mc:Fallback xmlns="">
            <p:sp>
              <p:nvSpPr>
                <p:cNvPr id="9" name="矩形 8">
                  <a:extLst>
                    <a:ext uri="{FF2B5EF4-FFF2-40B4-BE49-F238E27FC236}">
                      <a16:creationId xmlns:a16="http://schemas.microsoft.com/office/drawing/2014/main" id="{2337E293-6EED-48A7-A9EF-34B1492B1542}"/>
                    </a:ext>
                  </a:extLst>
                </p:cNvPr>
                <p:cNvSpPr>
                  <a:spLocks noRot="1" noChangeAspect="1" noMove="1" noResize="1" noEditPoints="1" noAdjustHandles="1" noChangeArrowheads="1" noChangeShapeType="1" noTextEdit="1"/>
                </p:cNvSpPr>
                <p:nvPr/>
              </p:nvSpPr>
              <p:spPr>
                <a:xfrm>
                  <a:off x="1511908" y="3542855"/>
                  <a:ext cx="949234" cy="461665"/>
                </a:xfrm>
                <a:prstGeom prst="rect">
                  <a:avLst/>
                </a:prstGeom>
                <a:blipFill>
                  <a:blip r:embed="rId3"/>
                  <a:stretch>
                    <a:fillRect b="-5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08C4742F-9E3B-46CA-977D-E5E805CDE55F}"/>
                    </a:ext>
                  </a:extLst>
                </p:cNvPr>
                <p:cNvSpPr/>
                <p:nvPr/>
              </p:nvSpPr>
              <p:spPr>
                <a:xfrm>
                  <a:off x="5421203" y="3564642"/>
                  <a:ext cx="9267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b="1" i="1">
                                <a:latin typeface="Cambria Math" panose="02040503050406030204" pitchFamily="18" charset="0"/>
                              </a:rPr>
                            </m:ctrlPr>
                          </m:sSubPr>
                          <m:e>
                            <m:r>
                              <m:rPr>
                                <m:sty m:val="p"/>
                              </m:rPr>
                              <a:rPr lang="en-US" altLang="zh-CN" sz="2400" b="1" i="1" smtClean="0">
                                <a:latin typeface="Cambria Math" panose="02040503050406030204" pitchFamily="18" charset="0"/>
                              </a:rPr>
                              <m:t>y</m:t>
                            </m:r>
                          </m:e>
                          <m:sub>
                            <m:r>
                              <a:rPr lang="zh-CN" altLang="en-US" sz="2400" b="1" i="1">
                                <a:latin typeface="Cambria Math" panose="02040503050406030204" pitchFamily="18" charset="0"/>
                              </a:rPr>
                              <m:t>𝑵</m:t>
                            </m:r>
                            <m:r>
                              <a:rPr lang="zh-CN" altLang="en-US" sz="2400" b="1" i="0">
                                <a:latin typeface="Cambria Math" panose="02040503050406030204" pitchFamily="18" charset="0"/>
                              </a:rPr>
                              <m:t>+</m:t>
                            </m:r>
                            <m:r>
                              <a:rPr lang="zh-CN" altLang="en-US" sz="2400" b="1" i="0">
                                <a:latin typeface="Cambria Math" panose="02040503050406030204" pitchFamily="18" charset="0"/>
                              </a:rPr>
                              <m:t>𝟏</m:t>
                            </m:r>
                          </m:sub>
                        </m:sSub>
                      </m:oMath>
                    </m:oMathPara>
                  </a14:m>
                  <a:endParaRPr lang="zh-CN" altLang="en-US" sz="2400" b="1" dirty="0"/>
                </a:p>
              </p:txBody>
            </p:sp>
          </mc:Choice>
          <mc:Fallback xmlns="">
            <p:sp>
              <p:nvSpPr>
                <p:cNvPr id="10" name="矩形 9">
                  <a:extLst>
                    <a:ext uri="{FF2B5EF4-FFF2-40B4-BE49-F238E27FC236}">
                      <a16:creationId xmlns:a16="http://schemas.microsoft.com/office/drawing/2014/main" id="{08C4742F-9E3B-46CA-977D-E5E805CDE55F}"/>
                    </a:ext>
                  </a:extLst>
                </p:cNvPr>
                <p:cNvSpPr>
                  <a:spLocks noRot="1" noChangeAspect="1" noMove="1" noResize="1" noEditPoints="1" noAdjustHandles="1" noChangeArrowheads="1" noChangeShapeType="1" noTextEdit="1"/>
                </p:cNvSpPr>
                <p:nvPr/>
              </p:nvSpPr>
              <p:spPr>
                <a:xfrm>
                  <a:off x="5421203" y="3564642"/>
                  <a:ext cx="926792" cy="461665"/>
                </a:xfrm>
                <a:prstGeom prst="rect">
                  <a:avLst/>
                </a:prstGeom>
                <a:blipFill>
                  <a:blip r:embed="rId4"/>
                  <a:stretch>
                    <a:fillRect b="-131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981AF6A1-8E29-4D41-8587-CE0D6A5F0C4A}"/>
                    </a:ext>
                  </a:extLst>
                </p:cNvPr>
                <p:cNvSpPr/>
                <p:nvPr/>
              </p:nvSpPr>
              <p:spPr>
                <a:xfrm>
                  <a:off x="7723536" y="2193685"/>
                  <a:ext cx="1322142" cy="661143"/>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m>
                          <m:mPr>
                            <m:plcHide m:val="on"/>
                            <m:mcs>
                              <m:mc>
                                <m:mcPr>
                                  <m:count m:val="1"/>
                                  <m:mcJc m:val="center"/>
                                </m:mcPr>
                              </m:mc>
                            </m:mcs>
                            <m:ctrlPr>
                              <a:rPr lang="zh-CN" altLang="en-US" sz="2000" b="1" i="1">
                                <a:latin typeface="Cambria Math" panose="02040503050406030204" pitchFamily="18" charset="0"/>
                              </a:rPr>
                            </m:ctrlPr>
                          </m:mPr>
                          <m:mr>
                            <m:e>
                              <m:d>
                                <m:dPr>
                                  <m:begChr m:val=""/>
                                  <m:ctrlPr>
                                    <a:rPr lang="zh-CN" altLang="en-US" sz="2000" b="1" i="1">
                                      <a:latin typeface="Cambria Math" panose="02040503050406030204" pitchFamily="18" charset="0"/>
                                    </a:rPr>
                                  </m:ctrlPr>
                                </m:dPr>
                                <m:e>
                                  <m:r>
                                    <a:rPr lang="zh-CN" altLang="en-US" sz="2000" b="1" i="1">
                                      <a:latin typeface="Cambria Math" panose="02040503050406030204" pitchFamily="18" charset="0"/>
                                    </a:rPr>
                                    <m:t>𝒀</m:t>
                                  </m:r>
                                  <m:r>
                                    <a:rPr lang="zh-CN" altLang="en-US" sz="2000" b="1" i="0">
                                      <a:latin typeface="Cambria Math" panose="02040503050406030204" pitchFamily="18" charset="0"/>
                                    </a:rPr>
                                    <m:t>=</m:t>
                                  </m:r>
                                  <m:acc>
                                    <m:accPr>
                                      <m:chr m:val="̂"/>
                                      <m:ctrlPr>
                                        <a:rPr lang="zh-CN" altLang="en-US" sz="2000" b="1" i="1">
                                          <a:latin typeface="Cambria Math" panose="02040503050406030204" pitchFamily="18" charset="0"/>
                                        </a:rPr>
                                      </m:ctrlPr>
                                    </m:accPr>
                                    <m:e>
                                      <m:r>
                                        <a:rPr lang="zh-CN" altLang="en-US" sz="2000" b="1" i="1">
                                          <a:latin typeface="Cambria Math" panose="02040503050406030204" pitchFamily="18" charset="0"/>
                                        </a:rPr>
                                        <m:t>𝒇</m:t>
                                      </m:r>
                                    </m:e>
                                  </m:acc>
                                  <m:r>
                                    <a:rPr lang="zh-CN" altLang="en-US" sz="2000" b="1" i="0">
                                      <a:latin typeface="Cambria Math" panose="02040503050406030204" pitchFamily="18" charset="0"/>
                                    </a:rPr>
                                    <m:t>(</m:t>
                                  </m:r>
                                  <m:r>
                                    <a:rPr lang="zh-CN" altLang="en-US" sz="2000" b="1" i="1">
                                      <a:latin typeface="Cambria Math" panose="02040503050406030204" pitchFamily="18" charset="0"/>
                                    </a:rPr>
                                    <m:t>𝑿</m:t>
                                  </m:r>
                                </m:e>
                              </m:d>
                            </m:e>
                          </m:mr>
                          <m:mr>
                            <m:e/>
                          </m:mr>
                        </m:m>
                      </m:oMath>
                    </m:oMathPara>
                  </a14:m>
                  <a:endParaRPr lang="zh-CN" altLang="en-US" sz="2000" b="1" dirty="0"/>
                </a:p>
              </p:txBody>
            </p:sp>
          </mc:Choice>
          <mc:Fallback xmlns="">
            <p:sp>
              <p:nvSpPr>
                <p:cNvPr id="11" name="矩形 10">
                  <a:extLst>
                    <a:ext uri="{FF2B5EF4-FFF2-40B4-BE49-F238E27FC236}">
                      <a16:creationId xmlns:a16="http://schemas.microsoft.com/office/drawing/2014/main" id="{981AF6A1-8E29-4D41-8587-CE0D6A5F0C4A}"/>
                    </a:ext>
                  </a:extLst>
                </p:cNvPr>
                <p:cNvSpPr>
                  <a:spLocks noRot="1" noChangeAspect="1" noMove="1" noResize="1" noEditPoints="1" noAdjustHandles="1" noChangeArrowheads="1" noChangeShapeType="1" noTextEdit="1"/>
                </p:cNvSpPr>
                <p:nvPr/>
              </p:nvSpPr>
              <p:spPr>
                <a:xfrm>
                  <a:off x="7723536" y="2193685"/>
                  <a:ext cx="1322142" cy="661143"/>
                </a:xfrm>
                <a:prstGeom prst="rect">
                  <a:avLst/>
                </a:prstGeom>
                <a:blipFill>
                  <a:blip r:embed="rId5"/>
                  <a:stretch>
                    <a:fillRect/>
                  </a:stretch>
                </a:blipFill>
              </p:spPr>
              <p:txBody>
                <a:bodyPr/>
                <a:lstStyle/>
                <a:p>
                  <a:r>
                    <a:rPr lang="zh-CN" altLang="en-US">
                      <a:noFill/>
                    </a:rPr>
                    <a:t> </a:t>
                  </a:r>
                </a:p>
              </p:txBody>
            </p:sp>
          </mc:Fallback>
        </mc:AlternateContent>
      </p:grpSp>
      <p:sp>
        <p:nvSpPr>
          <p:cNvPr id="20" name="文本框 19">
            <a:extLst>
              <a:ext uri="{FF2B5EF4-FFF2-40B4-BE49-F238E27FC236}">
                <a16:creationId xmlns:a16="http://schemas.microsoft.com/office/drawing/2014/main" id="{8994D10F-D936-44E0-9FBB-F370986AD298}"/>
              </a:ext>
            </a:extLst>
          </p:cNvPr>
          <p:cNvSpPr txBox="1"/>
          <p:nvPr/>
        </p:nvSpPr>
        <p:spPr>
          <a:xfrm>
            <a:off x="260350" y="4621163"/>
            <a:ext cx="8618179" cy="1200329"/>
          </a:xfrm>
          <a:prstGeom prst="rect">
            <a:avLst/>
          </a:prstGeom>
          <a:noFill/>
        </p:spPr>
        <p:txBody>
          <a:bodyPr wrap="square" rtlCol="0">
            <a:spAutoFit/>
          </a:bodyPr>
          <a:lstStyle/>
          <a:p>
            <a:pPr algn="just"/>
            <a:r>
              <a:rPr lang="zh-CN" altLang="en-US" sz="2400" dirty="0">
                <a:latin typeface="微软雅黑" panose="020B0503020204020204" pitchFamily="34" charset="-122"/>
                <a:ea typeface="微软雅黑" panose="020B0503020204020204" pitchFamily="34" charset="-122"/>
              </a:rPr>
              <a:t>回归（</a:t>
            </a:r>
            <a:r>
              <a:rPr lang="en-US" altLang="zh-CN" sz="2400" dirty="0">
                <a:latin typeface="微软雅黑" panose="020B0503020204020204" pitchFamily="34" charset="-122"/>
                <a:ea typeface="微软雅黑" panose="020B0503020204020204" pitchFamily="34" charset="-122"/>
              </a:rPr>
              <a:t>regression</a:t>
            </a:r>
            <a:r>
              <a:rPr lang="zh-CN" altLang="en-US" sz="2400" dirty="0">
                <a:latin typeface="微软雅黑" panose="020B0503020204020204" pitchFamily="34" charset="-122"/>
                <a:ea typeface="微软雅黑" panose="020B0503020204020204" pitchFamily="34" charset="-122"/>
              </a:rPr>
              <a:t>）问题按照输入变量的个数，分为</a:t>
            </a:r>
            <a:r>
              <a:rPr lang="zh-CN" altLang="en-US" sz="2400" dirty="0">
                <a:solidFill>
                  <a:srgbClr val="FF0000"/>
                </a:solidFill>
                <a:latin typeface="微软雅黑" panose="020B0503020204020204" pitchFamily="34" charset="-122"/>
                <a:ea typeface="微软雅黑" panose="020B0503020204020204" pitchFamily="34" charset="-122"/>
              </a:rPr>
              <a:t>一元回归</a:t>
            </a:r>
            <a:r>
              <a:rPr lang="zh-CN" altLang="en-US" sz="2400" dirty="0">
                <a:latin typeface="微软雅黑" panose="020B0503020204020204" pitchFamily="34" charset="-122"/>
                <a:ea typeface="微软雅黑" panose="020B0503020204020204" pitchFamily="34" charset="-122"/>
              </a:rPr>
              <a:t>和</a:t>
            </a:r>
            <a:r>
              <a:rPr lang="zh-CN" altLang="en-US" sz="2400" dirty="0">
                <a:solidFill>
                  <a:srgbClr val="FF0000"/>
                </a:solidFill>
                <a:latin typeface="微软雅黑" panose="020B0503020204020204" pitchFamily="34" charset="-122"/>
                <a:ea typeface="微软雅黑" panose="020B0503020204020204" pitchFamily="34" charset="-122"/>
              </a:rPr>
              <a:t>多元回归</a:t>
            </a:r>
            <a:r>
              <a:rPr lang="zh-CN" altLang="en-US" sz="2400" dirty="0">
                <a:latin typeface="微软雅黑" panose="020B0503020204020204" pitchFamily="34" charset="-122"/>
                <a:ea typeface="微软雅黑" panose="020B0503020204020204" pitchFamily="34" charset="-122"/>
              </a:rPr>
              <a:t>。按照输入变量和输出变量之间关系的类型即模型的类型，分为</a:t>
            </a:r>
            <a:r>
              <a:rPr lang="zh-CN" altLang="en-US" sz="2400" dirty="0">
                <a:solidFill>
                  <a:srgbClr val="FF0000"/>
                </a:solidFill>
                <a:latin typeface="微软雅黑" panose="020B0503020204020204" pitchFamily="34" charset="-122"/>
                <a:ea typeface="微软雅黑" panose="020B0503020204020204" pitchFamily="34" charset="-122"/>
              </a:rPr>
              <a:t>线性回归</a:t>
            </a:r>
            <a:r>
              <a:rPr lang="zh-CN" altLang="en-US" sz="2400" dirty="0">
                <a:latin typeface="微软雅黑" panose="020B0503020204020204" pitchFamily="34" charset="-122"/>
                <a:ea typeface="微软雅黑" panose="020B0503020204020204" pitchFamily="34" charset="-122"/>
              </a:rPr>
              <a:t>和</a:t>
            </a:r>
            <a:r>
              <a:rPr lang="zh-CN" altLang="en-US" sz="2400" dirty="0">
                <a:solidFill>
                  <a:srgbClr val="FF0000"/>
                </a:solidFill>
                <a:latin typeface="微软雅黑" panose="020B0503020204020204" pitchFamily="34" charset="-122"/>
                <a:ea typeface="微软雅黑" panose="020B0503020204020204" pitchFamily="34" charset="-122"/>
              </a:rPr>
              <a:t>非线性回归</a:t>
            </a:r>
            <a:r>
              <a:rPr lang="zh-CN" altLang="en-US"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8224800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1.10 </a:t>
            </a:r>
            <a:r>
              <a:rPr lang="zh-CN" altLang="en-US" dirty="0"/>
              <a:t>回归问题</a:t>
            </a:r>
          </a:p>
        </p:txBody>
      </p:sp>
      <p:sp>
        <p:nvSpPr>
          <p:cNvPr id="3" name="文本占位符 2"/>
          <p:cNvSpPr>
            <a:spLocks noGrp="1"/>
          </p:cNvSpPr>
          <p:nvPr>
            <p:ph idx="1"/>
          </p:nvPr>
        </p:nvSpPr>
        <p:spPr>
          <a:xfrm>
            <a:off x="260350" y="1158536"/>
            <a:ext cx="8795160" cy="5409412"/>
          </a:xfrm>
        </p:spPr>
        <p:txBody>
          <a:bodyPr>
            <a:normAutofit/>
          </a:bodyPr>
          <a:lstStyle/>
          <a:p>
            <a:pPr algn="just"/>
            <a:r>
              <a:rPr lang="zh-CN" altLang="en-US" b="1" dirty="0">
                <a:solidFill>
                  <a:srgbClr val="0000FF"/>
                </a:solidFill>
              </a:rPr>
              <a:t>应用领域</a:t>
            </a:r>
            <a:endParaRPr lang="en-US" altLang="zh-CN" sz="2400" dirty="0"/>
          </a:p>
          <a:p>
            <a:pPr>
              <a:buFont typeface="Wingdings" panose="05000000000000000000" pitchFamily="2" charset="2"/>
              <a:buChar char="ü"/>
            </a:pPr>
            <a:r>
              <a:rPr lang="zh-CN" altLang="en-US" sz="2400" dirty="0"/>
              <a:t>回归可以用于商务领域，作为市场趋势预测、产品质量管理、客户满意度调查、投资风险分析的工具</a:t>
            </a:r>
            <a:r>
              <a:rPr lang="zh-CN" altLang="en-US" dirty="0"/>
              <a:t>。</a:t>
            </a:r>
            <a:endParaRPr lang="en-US" altLang="zh-CN" dirty="0"/>
          </a:p>
        </p:txBody>
      </p:sp>
    </p:spTree>
    <p:extLst>
      <p:ext uri="{BB962C8B-B14F-4D97-AF65-F5344CB8AC3E}">
        <p14:creationId xmlns:p14="http://schemas.microsoft.com/office/powerpoint/2010/main" val="9850840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本章概要</a:t>
            </a:r>
          </a:p>
        </p:txBody>
      </p:sp>
      <p:sp>
        <p:nvSpPr>
          <p:cNvPr id="3" name="文本占位符 2"/>
          <p:cNvSpPr>
            <a:spLocks noGrp="1"/>
          </p:cNvSpPr>
          <p:nvPr>
            <p:ph idx="1"/>
          </p:nvPr>
        </p:nvSpPr>
        <p:spPr/>
        <p:txBody>
          <a:bodyPr>
            <a:normAutofit/>
          </a:bodyPr>
          <a:lstStyle/>
          <a:p>
            <a:pPr algn="just">
              <a:lnSpc>
                <a:spcPct val="110000"/>
              </a:lnSpc>
              <a:buFont typeface="Wingdings" panose="05000000000000000000" pitchFamily="2" charset="2"/>
              <a:buChar char="ü"/>
            </a:pPr>
            <a:r>
              <a:rPr lang="zh-CN" altLang="en-US" sz="2400" dirty="0">
                <a:solidFill>
                  <a:srgbClr val="FF0000"/>
                </a:solidFill>
              </a:rPr>
              <a:t>统计学习</a:t>
            </a:r>
            <a:r>
              <a:rPr lang="zh-CN" altLang="en-US" sz="2400" dirty="0"/>
              <a:t>是关于计算机基于数据构建概率统计模型并运用模型对数据进行分析与预测的一门学科</a:t>
            </a:r>
            <a:r>
              <a:rPr lang="en-US" altLang="zh-CN" sz="2400" dirty="0"/>
              <a:t>.</a:t>
            </a:r>
            <a:r>
              <a:rPr lang="zh-CN" altLang="en-US" sz="2400" dirty="0"/>
              <a:t>统计学习包括监督学习、非监督学习、半监督学习和强化学习</a:t>
            </a:r>
            <a:r>
              <a:rPr lang="en-US" altLang="zh-CN" sz="2400" dirty="0"/>
              <a:t>.</a:t>
            </a:r>
          </a:p>
          <a:p>
            <a:pPr algn="just">
              <a:lnSpc>
                <a:spcPct val="150000"/>
              </a:lnSpc>
              <a:buFont typeface="Wingdings" panose="05000000000000000000" pitchFamily="2" charset="2"/>
              <a:buChar char="ü"/>
            </a:pPr>
            <a:r>
              <a:rPr lang="zh-CN" altLang="en-US" sz="2400" dirty="0"/>
              <a:t>统计学习方法</a:t>
            </a:r>
            <a:r>
              <a:rPr lang="zh-CN" altLang="en-US" sz="2400" dirty="0">
                <a:solidFill>
                  <a:srgbClr val="FF0000"/>
                </a:solidFill>
              </a:rPr>
              <a:t>三要素</a:t>
            </a:r>
            <a:r>
              <a:rPr lang="zh-CN" altLang="en-US" sz="2400" dirty="0"/>
              <a:t>：模型、策略、算法</a:t>
            </a:r>
            <a:r>
              <a:rPr lang="en-US" altLang="zh-CN" sz="2400" dirty="0"/>
              <a:t>.</a:t>
            </a:r>
          </a:p>
          <a:p>
            <a:pPr algn="just">
              <a:lnSpc>
                <a:spcPct val="150000"/>
              </a:lnSpc>
              <a:buFont typeface="Wingdings" panose="05000000000000000000" pitchFamily="2" charset="2"/>
              <a:buChar char="ü"/>
            </a:pPr>
            <a:r>
              <a:rPr lang="zh-CN" altLang="en-US" sz="2400" dirty="0"/>
              <a:t>监督学习的</a:t>
            </a:r>
            <a:r>
              <a:rPr lang="zh-CN" altLang="en-US" sz="2400" dirty="0">
                <a:solidFill>
                  <a:srgbClr val="FF0000"/>
                </a:solidFill>
              </a:rPr>
              <a:t>一般思路</a:t>
            </a:r>
            <a:r>
              <a:rPr lang="en-US" altLang="zh-CN" sz="2400" dirty="0"/>
              <a:t>.</a:t>
            </a:r>
          </a:p>
          <a:p>
            <a:pPr algn="just">
              <a:lnSpc>
                <a:spcPct val="100000"/>
              </a:lnSpc>
              <a:buFont typeface="Wingdings" panose="05000000000000000000" pitchFamily="2" charset="2"/>
              <a:buChar char="ü"/>
            </a:pPr>
            <a:r>
              <a:rPr lang="zh-CN" altLang="en-US" sz="2400" dirty="0"/>
              <a:t>模型选择或者说</a:t>
            </a:r>
            <a:r>
              <a:rPr lang="zh-CN" altLang="en-US" sz="2400" dirty="0">
                <a:solidFill>
                  <a:srgbClr val="FF0000"/>
                </a:solidFill>
              </a:rPr>
              <a:t>泛化能力</a:t>
            </a:r>
            <a:r>
              <a:rPr lang="zh-CN" altLang="en-US" sz="2400" dirty="0"/>
              <a:t>是一个重要问题，模型选择的方法有正则化与交叉验证</a:t>
            </a:r>
            <a:r>
              <a:rPr lang="en-US" altLang="zh-CN" sz="2400" dirty="0"/>
              <a:t>.</a:t>
            </a:r>
          </a:p>
          <a:p>
            <a:pPr algn="just">
              <a:lnSpc>
                <a:spcPct val="150000"/>
              </a:lnSpc>
              <a:buFont typeface="Wingdings" panose="05000000000000000000" pitchFamily="2" charset="2"/>
              <a:buChar char="ü"/>
            </a:pPr>
            <a:r>
              <a:rPr lang="zh-CN" altLang="en-US" sz="2400" dirty="0">
                <a:solidFill>
                  <a:srgbClr val="FF0000"/>
                </a:solidFill>
              </a:rPr>
              <a:t>分类问题</a:t>
            </a:r>
            <a:r>
              <a:rPr lang="zh-CN" altLang="en-US" sz="2400" dirty="0"/>
              <a:t>、</a:t>
            </a:r>
            <a:r>
              <a:rPr lang="zh-CN" altLang="en-US" sz="2400" dirty="0">
                <a:solidFill>
                  <a:srgbClr val="FF0000"/>
                </a:solidFill>
              </a:rPr>
              <a:t>回归问题</a:t>
            </a:r>
            <a:r>
              <a:rPr lang="zh-CN" altLang="en-US" sz="2400" dirty="0"/>
              <a:t>等监督学习的重要问题。</a:t>
            </a:r>
            <a:endParaRPr lang="en-US" altLang="zh-CN" sz="2400" dirty="0"/>
          </a:p>
          <a:p>
            <a:endParaRPr lang="en-US" altLang="zh-CN" dirty="0"/>
          </a:p>
        </p:txBody>
      </p:sp>
    </p:spTree>
    <p:extLst>
      <p:ext uri="{BB962C8B-B14F-4D97-AF65-F5344CB8AC3E}">
        <p14:creationId xmlns:p14="http://schemas.microsoft.com/office/powerpoint/2010/main" val="887699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85C86D0D-34BA-4FD4-8391-255C7A13D4DC}"/>
              </a:ext>
            </a:extLst>
          </p:cNvPr>
          <p:cNvSpPr txBox="1"/>
          <p:nvPr/>
        </p:nvSpPr>
        <p:spPr>
          <a:xfrm>
            <a:off x="3372464" y="2413337"/>
            <a:ext cx="2399071" cy="1015663"/>
          </a:xfrm>
          <a:prstGeom prst="rect">
            <a:avLst/>
          </a:prstGeom>
          <a:noFill/>
        </p:spPr>
        <p:txBody>
          <a:bodyPr wrap="square" rtlCol="0">
            <a:spAutoFit/>
          </a:bodyPr>
          <a:lstStyle/>
          <a:p>
            <a:r>
              <a:rPr lang="zh-CN" altLang="en-US" sz="6000" dirty="0">
                <a:latin typeface="微软雅黑" panose="020B0503020204020204" pitchFamily="34" charset="-122"/>
                <a:ea typeface="微软雅黑" panose="020B0503020204020204" pitchFamily="34" charset="-122"/>
              </a:rPr>
              <a:t>谢 谢！</a:t>
            </a:r>
          </a:p>
        </p:txBody>
      </p:sp>
    </p:spTree>
    <p:extLst>
      <p:ext uri="{BB962C8B-B14F-4D97-AF65-F5344CB8AC3E}">
        <p14:creationId xmlns:p14="http://schemas.microsoft.com/office/powerpoint/2010/main" val="1172018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统计学习</a:t>
            </a:r>
          </a:p>
        </p:txBody>
      </p:sp>
      <p:sp>
        <p:nvSpPr>
          <p:cNvPr id="3" name="文本占位符 2"/>
          <p:cNvSpPr>
            <a:spLocks noGrp="1"/>
          </p:cNvSpPr>
          <p:nvPr>
            <p:ph idx="1"/>
          </p:nvPr>
        </p:nvSpPr>
        <p:spPr/>
        <p:txBody>
          <a:bodyPr>
            <a:normAutofit/>
          </a:bodyPr>
          <a:lstStyle/>
          <a:p>
            <a:pPr algn="just"/>
            <a:r>
              <a:rPr lang="en-US" altLang="zh-CN" b="1" dirty="0">
                <a:solidFill>
                  <a:srgbClr val="0000FF"/>
                </a:solidFill>
              </a:rPr>
              <a:t>1.</a:t>
            </a:r>
            <a:r>
              <a:rPr lang="zh-CN" altLang="en-US" b="1" dirty="0">
                <a:solidFill>
                  <a:srgbClr val="0000FF"/>
                </a:solidFill>
              </a:rPr>
              <a:t>统计学习的特点</a:t>
            </a:r>
            <a:endParaRPr lang="en-US" altLang="zh-CN" b="1" dirty="0">
              <a:solidFill>
                <a:srgbClr val="0000FF"/>
              </a:solidFill>
            </a:endParaRPr>
          </a:p>
          <a:p>
            <a:pPr algn="just">
              <a:lnSpc>
                <a:spcPct val="100000"/>
              </a:lnSpc>
            </a:pPr>
            <a:r>
              <a:rPr lang="zh-CN" altLang="en-US" sz="2400" b="1" dirty="0">
                <a:solidFill>
                  <a:srgbClr val="FF0000"/>
                </a:solidFill>
              </a:rPr>
              <a:t>统计学习（</a:t>
            </a:r>
            <a:r>
              <a:rPr lang="en-US" altLang="zh-CN" sz="2400" b="1" dirty="0">
                <a:solidFill>
                  <a:srgbClr val="FF0000"/>
                </a:solidFill>
              </a:rPr>
              <a:t>statistical learning</a:t>
            </a:r>
            <a:r>
              <a:rPr lang="zh-CN" altLang="en-US" sz="2400" b="1" dirty="0">
                <a:solidFill>
                  <a:srgbClr val="FF0000"/>
                </a:solidFill>
              </a:rPr>
              <a:t>）</a:t>
            </a:r>
            <a:r>
              <a:rPr lang="zh-CN" altLang="en-US" sz="2400" dirty="0"/>
              <a:t>：关于计算机基于数据构建概率统计模型并运用模型对数据进行预测与分析的一门学科。</a:t>
            </a:r>
            <a:endParaRPr lang="en-US" altLang="zh-CN" sz="2400" dirty="0"/>
          </a:p>
          <a:p>
            <a:pPr algn="just"/>
            <a:endParaRPr lang="en-US" altLang="zh-CN" sz="2400" dirty="0"/>
          </a:p>
          <a:p>
            <a:pPr algn="just">
              <a:lnSpc>
                <a:spcPct val="100000"/>
              </a:lnSpc>
            </a:pPr>
            <a:r>
              <a:rPr lang="zh-CN" altLang="en-US" sz="2400" b="1" dirty="0">
                <a:solidFill>
                  <a:srgbClr val="FF0000"/>
                </a:solidFill>
              </a:rPr>
              <a:t>赫尔伯特</a:t>
            </a:r>
            <a:r>
              <a:rPr lang="en-US" altLang="zh-CN" sz="2400" b="1" dirty="0">
                <a:solidFill>
                  <a:srgbClr val="FF0000"/>
                </a:solidFill>
              </a:rPr>
              <a:t>.</a:t>
            </a:r>
            <a:r>
              <a:rPr lang="zh-CN" altLang="en-US" sz="2400" b="1" dirty="0">
                <a:solidFill>
                  <a:srgbClr val="FF0000"/>
                </a:solidFill>
              </a:rPr>
              <a:t>西蒙（</a:t>
            </a:r>
            <a:r>
              <a:rPr lang="en-US" altLang="zh-CN" sz="2400" b="1" dirty="0">
                <a:solidFill>
                  <a:srgbClr val="FF0000"/>
                </a:solidFill>
              </a:rPr>
              <a:t>Herbert </a:t>
            </a:r>
            <a:r>
              <a:rPr lang="en-US" altLang="zh-CN" sz="2400" b="1" dirty="0" err="1">
                <a:solidFill>
                  <a:srgbClr val="FF0000"/>
                </a:solidFill>
              </a:rPr>
              <a:t>A.Simon</a:t>
            </a:r>
            <a:r>
              <a:rPr lang="zh-CN" altLang="en-US" sz="2400" b="1" dirty="0">
                <a:solidFill>
                  <a:srgbClr val="FF0000"/>
                </a:solidFill>
              </a:rPr>
              <a:t>）给学习的定义：</a:t>
            </a:r>
            <a:r>
              <a:rPr lang="zh-CN" altLang="en-US" sz="2400" dirty="0"/>
              <a:t>如果一个系统能够通过执行某个过程改进它的性能，这就是学习。</a:t>
            </a:r>
          </a:p>
          <a:p>
            <a:pPr algn="just"/>
            <a:endParaRPr lang="en-US" altLang="zh-CN" sz="2400" dirty="0"/>
          </a:p>
          <a:p>
            <a:endParaRPr lang="en-US" altLang="zh-CN" dirty="0"/>
          </a:p>
        </p:txBody>
      </p:sp>
    </p:spTree>
    <p:extLst>
      <p:ext uri="{BB962C8B-B14F-4D97-AF65-F5344CB8AC3E}">
        <p14:creationId xmlns:p14="http://schemas.microsoft.com/office/powerpoint/2010/main" val="2309502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统计学习</a:t>
            </a:r>
          </a:p>
        </p:txBody>
      </p:sp>
      <p:sp>
        <p:nvSpPr>
          <p:cNvPr id="3" name="文本占位符 2"/>
          <p:cNvSpPr>
            <a:spLocks noGrp="1"/>
          </p:cNvSpPr>
          <p:nvPr>
            <p:ph idx="1"/>
          </p:nvPr>
        </p:nvSpPr>
        <p:spPr>
          <a:xfrm>
            <a:off x="260350" y="1158536"/>
            <a:ext cx="8616950" cy="5429077"/>
          </a:xfrm>
        </p:spPr>
        <p:txBody>
          <a:bodyPr>
            <a:normAutofit/>
          </a:bodyPr>
          <a:lstStyle/>
          <a:p>
            <a:pPr algn="just"/>
            <a:r>
              <a:rPr lang="en-US" altLang="zh-CN" b="1" dirty="0">
                <a:solidFill>
                  <a:srgbClr val="0000FF"/>
                </a:solidFill>
              </a:rPr>
              <a:t>2.</a:t>
            </a:r>
            <a:r>
              <a:rPr lang="zh-CN" altLang="en-US" b="1" dirty="0">
                <a:solidFill>
                  <a:srgbClr val="0000FF"/>
                </a:solidFill>
              </a:rPr>
              <a:t>统计学习的对象</a:t>
            </a:r>
            <a:endParaRPr lang="en-US" altLang="zh-CN" b="1" dirty="0">
              <a:solidFill>
                <a:srgbClr val="0000FF"/>
              </a:solidFill>
            </a:endParaRPr>
          </a:p>
          <a:p>
            <a:pPr algn="just">
              <a:lnSpc>
                <a:spcPct val="100000"/>
              </a:lnSpc>
            </a:pPr>
            <a:r>
              <a:rPr lang="zh-CN" altLang="en-US" sz="2400" b="1" dirty="0">
                <a:solidFill>
                  <a:srgbClr val="FF0000"/>
                </a:solidFill>
              </a:rPr>
              <a:t>统计学习的对象是数据（</a:t>
            </a:r>
            <a:r>
              <a:rPr lang="en-US" altLang="zh-CN" sz="2400" b="1" dirty="0">
                <a:solidFill>
                  <a:srgbClr val="FF0000"/>
                </a:solidFill>
              </a:rPr>
              <a:t>data</a:t>
            </a:r>
            <a:r>
              <a:rPr lang="zh-CN" altLang="en-US" sz="2400" b="1" dirty="0">
                <a:solidFill>
                  <a:srgbClr val="FF0000"/>
                </a:solidFill>
              </a:rPr>
              <a:t>）</a:t>
            </a:r>
            <a:r>
              <a:rPr lang="zh-CN" altLang="en-US" sz="2400" dirty="0"/>
              <a:t>：从数据出发，提取数据的特征，抽象出数据的模型，发现数据中的知识，又回到对数据的分析与预测中去。</a:t>
            </a:r>
            <a:endParaRPr lang="en-US" altLang="zh-CN" sz="2400" dirty="0"/>
          </a:p>
          <a:p>
            <a:pPr algn="just"/>
            <a:endParaRPr lang="en-US" altLang="zh-CN" sz="1000" dirty="0"/>
          </a:p>
          <a:p>
            <a:pPr algn="just">
              <a:lnSpc>
                <a:spcPct val="100000"/>
              </a:lnSpc>
            </a:pPr>
            <a:r>
              <a:rPr lang="zh-CN" altLang="en-US" sz="2400" b="1" dirty="0">
                <a:solidFill>
                  <a:srgbClr val="FF0000"/>
                </a:solidFill>
              </a:rPr>
              <a:t>数据是多样性的：</a:t>
            </a:r>
            <a:r>
              <a:rPr lang="zh-CN" altLang="en-US" sz="2400" dirty="0"/>
              <a:t>存在于计算机及网络上的各种数字、文字、图像、音频数据以及它们的组合。</a:t>
            </a:r>
            <a:endParaRPr lang="en-US" altLang="zh-CN" sz="2400" dirty="0"/>
          </a:p>
          <a:p>
            <a:pPr algn="just"/>
            <a:endParaRPr lang="en-US" altLang="zh-CN" sz="1000" dirty="0"/>
          </a:p>
          <a:p>
            <a:pPr algn="just">
              <a:lnSpc>
                <a:spcPct val="100000"/>
              </a:lnSpc>
            </a:pPr>
            <a:r>
              <a:rPr lang="zh-CN" altLang="en-US" sz="2400" dirty="0"/>
              <a:t>统计学习关于数据的</a:t>
            </a:r>
            <a:r>
              <a:rPr lang="zh-CN" altLang="en-US" sz="2400" b="1" dirty="0">
                <a:solidFill>
                  <a:srgbClr val="FF0000"/>
                </a:solidFill>
              </a:rPr>
              <a:t>基本假设</a:t>
            </a:r>
            <a:r>
              <a:rPr lang="zh-CN" altLang="en-US" sz="2400" dirty="0"/>
              <a:t>是同类数据具有一定的统计规律性。</a:t>
            </a:r>
            <a:endParaRPr lang="en-US" altLang="zh-CN" sz="2400" dirty="0"/>
          </a:p>
          <a:p>
            <a:pPr algn="just"/>
            <a:endParaRPr lang="en-US" altLang="zh-CN" sz="1000" dirty="0"/>
          </a:p>
          <a:p>
            <a:pPr algn="just"/>
            <a:r>
              <a:rPr lang="zh-CN" altLang="en-US" sz="2400" b="1" dirty="0">
                <a:solidFill>
                  <a:srgbClr val="FF0000"/>
                </a:solidFill>
              </a:rPr>
              <a:t>数据类型</a:t>
            </a:r>
            <a:r>
              <a:rPr lang="zh-CN" altLang="en-US" sz="2400" dirty="0"/>
              <a:t>分为连续变量和离散变量。</a:t>
            </a:r>
          </a:p>
          <a:p>
            <a:pPr algn="just"/>
            <a:endParaRPr lang="en-US" altLang="zh-CN" sz="2400" dirty="0"/>
          </a:p>
          <a:p>
            <a:endParaRPr lang="en-US" altLang="zh-CN" dirty="0"/>
          </a:p>
        </p:txBody>
      </p:sp>
    </p:spTree>
    <p:extLst>
      <p:ext uri="{BB962C8B-B14F-4D97-AF65-F5344CB8AC3E}">
        <p14:creationId xmlns:p14="http://schemas.microsoft.com/office/powerpoint/2010/main" val="42423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统计学习</a:t>
            </a:r>
          </a:p>
        </p:txBody>
      </p:sp>
      <p:sp>
        <p:nvSpPr>
          <p:cNvPr id="3" name="文本占位符 2"/>
          <p:cNvSpPr>
            <a:spLocks noGrp="1"/>
          </p:cNvSpPr>
          <p:nvPr>
            <p:ph idx="1"/>
          </p:nvPr>
        </p:nvSpPr>
        <p:spPr/>
        <p:txBody>
          <a:bodyPr>
            <a:normAutofit/>
          </a:bodyPr>
          <a:lstStyle/>
          <a:p>
            <a:pPr algn="just"/>
            <a:r>
              <a:rPr lang="en-US" altLang="zh-CN" b="1" dirty="0">
                <a:solidFill>
                  <a:srgbClr val="0000FF"/>
                </a:solidFill>
              </a:rPr>
              <a:t>3.</a:t>
            </a:r>
            <a:r>
              <a:rPr lang="zh-CN" altLang="en-US" b="1" dirty="0">
                <a:solidFill>
                  <a:srgbClr val="0000FF"/>
                </a:solidFill>
              </a:rPr>
              <a:t>统计学习的目的</a:t>
            </a:r>
            <a:endParaRPr lang="en-US" altLang="zh-CN" b="1" dirty="0">
              <a:solidFill>
                <a:srgbClr val="0000FF"/>
              </a:solidFill>
            </a:endParaRPr>
          </a:p>
          <a:p>
            <a:pPr algn="just">
              <a:lnSpc>
                <a:spcPct val="100000"/>
              </a:lnSpc>
            </a:pPr>
            <a:r>
              <a:rPr lang="zh-CN" altLang="en-US" sz="2400" dirty="0"/>
              <a:t>统计学习用于对数据进行预测与分析，特别是</a:t>
            </a:r>
            <a:r>
              <a:rPr lang="zh-CN" altLang="en-US" sz="2400" dirty="0">
                <a:solidFill>
                  <a:srgbClr val="FF0000"/>
                </a:solidFill>
              </a:rPr>
              <a:t>对未知新数据进行预测与分析</a:t>
            </a:r>
            <a:r>
              <a:rPr lang="zh-CN" altLang="en-US" sz="2400" b="1" dirty="0"/>
              <a:t>。</a:t>
            </a:r>
            <a:r>
              <a:rPr lang="zh-CN" altLang="en-US" sz="2400" dirty="0"/>
              <a:t>对数据的预测与分析是通过构建概率统计模型实现的。</a:t>
            </a:r>
            <a:endParaRPr lang="en-US" altLang="zh-CN" sz="2400" dirty="0"/>
          </a:p>
          <a:p>
            <a:pPr algn="just"/>
            <a:endParaRPr lang="en-US" altLang="zh-CN" sz="2400" dirty="0"/>
          </a:p>
          <a:p>
            <a:pPr algn="just">
              <a:lnSpc>
                <a:spcPct val="100000"/>
              </a:lnSpc>
            </a:pPr>
            <a:r>
              <a:rPr lang="zh-CN" altLang="en-US" sz="2400" dirty="0"/>
              <a:t>统计学习总的目标就是考虑</a:t>
            </a:r>
            <a:r>
              <a:rPr lang="zh-CN" altLang="en-US" sz="2400" dirty="0">
                <a:solidFill>
                  <a:srgbClr val="FF0000"/>
                </a:solidFill>
              </a:rPr>
              <a:t>学习什么样的模型和如何学习模型</a:t>
            </a:r>
            <a:r>
              <a:rPr lang="zh-CN" altLang="en-US" sz="2400" dirty="0"/>
              <a:t>，以使模型能对数据进行准确的预测与分析，同时也要考虑尽可能地提高学习效率。</a:t>
            </a:r>
          </a:p>
          <a:p>
            <a:pPr algn="just"/>
            <a:endParaRPr lang="en-US" altLang="zh-CN" sz="2400" dirty="0"/>
          </a:p>
          <a:p>
            <a:endParaRPr lang="en-US" altLang="zh-CN" dirty="0"/>
          </a:p>
        </p:txBody>
      </p:sp>
    </p:spTree>
    <p:extLst>
      <p:ext uri="{BB962C8B-B14F-4D97-AF65-F5344CB8AC3E}">
        <p14:creationId xmlns:p14="http://schemas.microsoft.com/office/powerpoint/2010/main" val="180423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机器学习v2.1rgb">
  <a:themeElements>
    <a:clrScheme name="机器学习">
      <a:dk1>
        <a:sysClr val="windowText" lastClr="000000"/>
      </a:dk1>
      <a:lt1>
        <a:sysClr val="window" lastClr="FFFFFF"/>
      </a:lt1>
      <a:dk2>
        <a:srgbClr val="16754D"/>
      </a:dk2>
      <a:lt2>
        <a:srgbClr val="FFFFFF"/>
      </a:lt2>
      <a:accent1>
        <a:srgbClr val="16754D"/>
      </a:accent1>
      <a:accent2>
        <a:srgbClr val="329E6E"/>
      </a:accent2>
      <a:accent3>
        <a:srgbClr val="FFC000"/>
      </a:accent3>
      <a:accent4>
        <a:srgbClr val="C00000"/>
      </a:accent4>
      <a:accent5>
        <a:srgbClr val="0070C0"/>
      </a:accent5>
      <a:accent6>
        <a:srgbClr val="002060"/>
      </a:accent6>
      <a:hlink>
        <a:srgbClr val="80C000"/>
      </a:hlink>
      <a:folHlink>
        <a:srgbClr val="CC66FF"/>
      </a:folHlink>
    </a:clrScheme>
    <a:fontScheme name="机器学习">
      <a:majorFont>
        <a:latin typeface="Verdana"/>
        <a:ea typeface="幼圆"/>
        <a:cs typeface=""/>
      </a:majorFont>
      <a:minorFont>
        <a:latin typeface="Verdana"/>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机器学习v2.1rgb" id="{EEBC26C2-D188-4AC0-8846-32FF974952E7}" vid="{5872C309-9AD6-4384-AB1E-DDF89DAEFE7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机器学习v2.1rgb</Template>
  <TotalTime>4521</TotalTime>
  <Words>3735</Words>
  <Application>Microsoft Office PowerPoint</Application>
  <PresentationFormat>全屏显示(4:3)</PresentationFormat>
  <Paragraphs>502</Paragraphs>
  <Slides>65</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65</vt:i4>
      </vt:variant>
    </vt:vector>
  </HeadingPairs>
  <TitlesOfParts>
    <vt:vector size="74" baseType="lpstr">
      <vt:lpstr>等线</vt:lpstr>
      <vt:lpstr>微软雅黑</vt:lpstr>
      <vt:lpstr>幼圆</vt:lpstr>
      <vt:lpstr>Arial</vt:lpstr>
      <vt:lpstr>Cambria Math</vt:lpstr>
      <vt:lpstr>Verdana</vt:lpstr>
      <vt:lpstr>Wingdings</vt:lpstr>
      <vt:lpstr>机器学习v2.1rgb</vt:lpstr>
      <vt:lpstr>方程式</vt:lpstr>
      <vt:lpstr>数字媒体算法设计</vt:lpstr>
      <vt:lpstr>PowerPoint 演示文稿</vt:lpstr>
      <vt:lpstr>目录</vt:lpstr>
      <vt:lpstr>目录</vt:lpstr>
      <vt:lpstr>第1章 统计学习方法概论</vt:lpstr>
      <vt:lpstr>第1章 统计学习方法概论</vt:lpstr>
      <vt:lpstr>1.1 统计学习</vt:lpstr>
      <vt:lpstr>1.1 统计学习</vt:lpstr>
      <vt:lpstr>1.1 统计学习</vt:lpstr>
      <vt:lpstr>1.1 统计学习</vt:lpstr>
      <vt:lpstr>1.1 统计学习</vt:lpstr>
      <vt:lpstr>1.1 统计学习</vt:lpstr>
      <vt:lpstr>1.1 统计学习</vt:lpstr>
      <vt:lpstr>第1章 统计学习方法概论</vt:lpstr>
      <vt:lpstr>1.2 监督学习</vt:lpstr>
      <vt:lpstr>1.2.1 基本概念</vt:lpstr>
      <vt:lpstr>1.2.1 基本概念</vt:lpstr>
      <vt:lpstr>1.2.1 基本概念</vt:lpstr>
      <vt:lpstr>1.2.1 基本概念</vt:lpstr>
      <vt:lpstr>1.2.2 问题的形式化</vt:lpstr>
      <vt:lpstr>第1章 统计学习方法概论</vt:lpstr>
      <vt:lpstr>1.3 统计学习三要素</vt:lpstr>
      <vt:lpstr>1.3 统计学习三要素</vt:lpstr>
      <vt:lpstr>假设空间</vt:lpstr>
      <vt:lpstr>假设空间</vt:lpstr>
      <vt:lpstr>假设空间</vt:lpstr>
      <vt:lpstr>假设空间</vt:lpstr>
      <vt:lpstr>假设空间</vt:lpstr>
      <vt:lpstr>假设空间</vt:lpstr>
      <vt:lpstr>1.3 统计学习三要素</vt:lpstr>
      <vt:lpstr>1.3 统计学习三要素</vt:lpstr>
      <vt:lpstr>1.3 统计学习三要素</vt:lpstr>
      <vt:lpstr>1.3 统计学习三要素</vt:lpstr>
      <vt:lpstr>第1章 统计学习方法概论</vt:lpstr>
      <vt:lpstr>1.4 模型评估与模型选择</vt:lpstr>
      <vt:lpstr>1.4 模型评估与模型选择</vt:lpstr>
      <vt:lpstr>1.4 模型评估与模型选择</vt:lpstr>
      <vt:lpstr>1.4 模型评估与模型选择</vt:lpstr>
      <vt:lpstr>1.4 模型评估与模型选择</vt:lpstr>
      <vt:lpstr>1.4 模型评估与模型选择</vt:lpstr>
      <vt:lpstr>1.4 模型评估与模型选择</vt:lpstr>
      <vt:lpstr>第1章 统计学习方法概论</vt:lpstr>
      <vt:lpstr>1.5 正则化与交叉验证</vt:lpstr>
      <vt:lpstr>1.5 正则化与交叉验证</vt:lpstr>
      <vt:lpstr>1.5 正则化与交叉验证</vt:lpstr>
      <vt:lpstr>1.5 正则化与交叉验证</vt:lpstr>
      <vt:lpstr>1.5 正则化与交叉验证</vt:lpstr>
      <vt:lpstr>第1章 统计学习方法概论</vt:lpstr>
      <vt:lpstr>1.6 泛化能力</vt:lpstr>
      <vt:lpstr>第1章 统计学习方法概论</vt:lpstr>
      <vt:lpstr>1.7 生成模型与判别模型</vt:lpstr>
      <vt:lpstr>1.7 生成模型与判别模型</vt:lpstr>
      <vt:lpstr>1.7 生成模型与判别模型</vt:lpstr>
      <vt:lpstr>第1章 统计学习方法概论</vt:lpstr>
      <vt:lpstr>1.8 分类问题</vt:lpstr>
      <vt:lpstr>1.8 分类问题</vt:lpstr>
      <vt:lpstr>1.8 分类问题</vt:lpstr>
      <vt:lpstr>第1章 统计学习方法概论</vt:lpstr>
      <vt:lpstr>1.9 标注问题</vt:lpstr>
      <vt:lpstr>1.9 标注问题</vt:lpstr>
      <vt:lpstr>第1章 统计学习方法概论</vt:lpstr>
      <vt:lpstr>1.10 回归问题</vt:lpstr>
      <vt:lpstr>1.10 回归问题</vt:lpstr>
      <vt:lpstr>本章概要</vt:lpstr>
      <vt:lpstr>PowerPoint 演示文稿</vt:lpstr>
    </vt:vector>
  </TitlesOfParts>
  <Company>LAMDA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机器学习-第四章</dc:title>
  <dc:creator/>
  <cp:lastModifiedBy>zili zh</cp:lastModifiedBy>
  <cp:revision>728</cp:revision>
  <dcterms:created xsi:type="dcterms:W3CDTF">2015-12-30T14:22:19Z</dcterms:created>
  <dcterms:modified xsi:type="dcterms:W3CDTF">2019-02-18T07:12:22Z</dcterms:modified>
</cp:coreProperties>
</file>