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7" r:id="rId2"/>
    <p:sldId id="291" r:id="rId3"/>
    <p:sldId id="278" r:id="rId4"/>
    <p:sldId id="301" r:id="rId5"/>
    <p:sldId id="302" r:id="rId6"/>
    <p:sldId id="339" r:id="rId7"/>
    <p:sldId id="303" r:id="rId8"/>
    <p:sldId id="304" r:id="rId9"/>
    <p:sldId id="305" r:id="rId10"/>
    <p:sldId id="338" r:id="rId11"/>
    <p:sldId id="306" r:id="rId12"/>
    <p:sldId id="344" r:id="rId13"/>
    <p:sldId id="340" r:id="rId14"/>
    <p:sldId id="308" r:id="rId15"/>
    <p:sldId id="307" r:id="rId16"/>
    <p:sldId id="309" r:id="rId17"/>
    <p:sldId id="311" r:id="rId18"/>
    <p:sldId id="312" r:id="rId19"/>
    <p:sldId id="345" r:id="rId20"/>
    <p:sldId id="346" r:id="rId21"/>
    <p:sldId id="314" r:id="rId22"/>
    <p:sldId id="315" r:id="rId23"/>
    <p:sldId id="316" r:id="rId24"/>
    <p:sldId id="317" r:id="rId25"/>
    <p:sldId id="318" r:id="rId26"/>
    <p:sldId id="341" r:id="rId27"/>
    <p:sldId id="319" r:id="rId28"/>
    <p:sldId id="320" r:id="rId29"/>
    <p:sldId id="321" r:id="rId30"/>
    <p:sldId id="322" r:id="rId31"/>
    <p:sldId id="323" r:id="rId32"/>
    <p:sldId id="324" r:id="rId33"/>
    <p:sldId id="325" r:id="rId34"/>
    <p:sldId id="326" r:id="rId35"/>
    <p:sldId id="327" r:id="rId36"/>
    <p:sldId id="328" r:id="rId37"/>
    <p:sldId id="329" r:id="rId38"/>
    <p:sldId id="342" r:id="rId39"/>
    <p:sldId id="330" r:id="rId40"/>
    <p:sldId id="331" r:id="rId41"/>
    <p:sldId id="332" r:id="rId42"/>
    <p:sldId id="333" r:id="rId43"/>
    <p:sldId id="334" r:id="rId44"/>
    <p:sldId id="343" r:id="rId45"/>
    <p:sldId id="335" r:id="rId46"/>
    <p:sldId id="337" r:id="rId47"/>
    <p:sldId id="347" r:id="rId48"/>
    <p:sldId id="348" r:id="rId49"/>
    <p:sldId id="349" r:id="rId50"/>
    <p:sldId id="350"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3A91"/>
    <a:srgbClr val="C30D23"/>
    <a:srgbClr val="CC0000"/>
    <a:srgbClr val="013990"/>
    <a:srgbClr val="236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65" d="100"/>
          <a:sy n="65" d="100"/>
        </p:scale>
        <p:origin x="123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3BAD8AF-A782-41FA-9328-A97BDE6660C9}"/>
              </a:ext>
            </a:extLst>
          </p:cNvPr>
          <p:cNvSpPr/>
          <p:nvPr userDrawn="1"/>
        </p:nvSpPr>
        <p:spPr>
          <a:xfrm>
            <a:off x="9144" y="27432"/>
            <a:ext cx="859536" cy="4782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D79D3EB1-0E84-4F75-BC2E-7D73023E2BAD}"/>
              </a:ext>
            </a:extLst>
          </p:cNvPr>
          <p:cNvSpPr/>
          <p:nvPr userDrawn="1"/>
        </p:nvSpPr>
        <p:spPr>
          <a:xfrm>
            <a:off x="8558784" y="4123944"/>
            <a:ext cx="554736" cy="17434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071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476046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4257623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70336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26562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9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75084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Tree>
    <p:extLst>
      <p:ext uri="{BB962C8B-B14F-4D97-AF65-F5344CB8AC3E}">
        <p14:creationId xmlns:p14="http://schemas.microsoft.com/office/powerpoint/2010/main" val="650167904"/>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43271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705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94730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12310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759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章节名">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85400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a:t>单击此处编辑母版标题样式</a:t>
            </a:r>
          </a:p>
        </p:txBody>
      </p:sp>
    </p:spTree>
    <p:extLst>
      <p:ext uri="{BB962C8B-B14F-4D97-AF65-F5344CB8AC3E}">
        <p14:creationId xmlns:p14="http://schemas.microsoft.com/office/powerpoint/2010/main" val="258192565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690" r:id="rId9"/>
    <p:sldLayoutId id="2147483692" r:id="rId10"/>
    <p:sldLayoutId id="2147483664" r:id="rId11"/>
    <p:sldLayoutId id="2147483665" r:id="rId12"/>
    <p:sldLayoutId id="2147483666" r:id="rId13"/>
    <p:sldLayoutId id="2147483667" r:id="rId14"/>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61.png"/><Relationship Id="rId2" Type="http://schemas.openxmlformats.org/officeDocument/2006/relationships/image" Target="../media/image66.png"/><Relationship Id="rId1" Type="http://schemas.openxmlformats.org/officeDocument/2006/relationships/slideLayout" Target="../slideLayouts/slideLayout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xml"/><Relationship Id="rId4" Type="http://schemas.openxmlformats.org/officeDocument/2006/relationships/image" Target="../media/image72.png"/></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3.xml"/><Relationship Id="rId4" Type="http://schemas.openxmlformats.org/officeDocument/2006/relationships/image" Target="../media/image77.png"/></Relationships>
</file>

<file path=ppt/slides/_rels/slide33.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86.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85.wmf"/><Relationship Id="rId5" Type="http://schemas.openxmlformats.org/officeDocument/2006/relationships/oleObject" Target="../embeddings/oleObject3.bin"/><Relationship Id="rId4" Type="http://schemas.openxmlformats.org/officeDocument/2006/relationships/image" Target="../media/image84.wmf"/></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3.xml"/><Relationship Id="rId4" Type="http://schemas.openxmlformats.org/officeDocument/2006/relationships/image" Target="../media/image89.png"/></Relationships>
</file>

<file path=ppt/slides/_rels/slide3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9.bin"/><Relationship Id="rId18" Type="http://schemas.openxmlformats.org/officeDocument/2006/relationships/image" Target="../media/image99.png"/><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98.png"/><Relationship Id="rId17" Type="http://schemas.openxmlformats.org/officeDocument/2006/relationships/oleObject" Target="../embeddings/oleObject11.bin"/><Relationship Id="rId2" Type="http://schemas.openxmlformats.org/officeDocument/2006/relationships/slideLayout" Target="../slideLayouts/slideLayout3.xml"/><Relationship Id="rId16" Type="http://schemas.openxmlformats.org/officeDocument/2006/relationships/image" Target="../media/image97.wmf"/><Relationship Id="rId20" Type="http://schemas.openxmlformats.org/officeDocument/2006/relationships/image" Target="../media/image101.png"/><Relationship Id="rId1" Type="http://schemas.openxmlformats.org/officeDocument/2006/relationships/vmlDrawing" Target="../drawings/vmlDrawing3.vml"/><Relationship Id="rId6" Type="http://schemas.openxmlformats.org/officeDocument/2006/relationships/image" Target="../media/image93.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95.wmf"/><Relationship Id="rId19" Type="http://schemas.openxmlformats.org/officeDocument/2006/relationships/image" Target="../media/image100.png"/><Relationship Id="rId4" Type="http://schemas.openxmlformats.org/officeDocument/2006/relationships/image" Target="../media/image92.wmf"/><Relationship Id="rId9" Type="http://schemas.openxmlformats.org/officeDocument/2006/relationships/oleObject" Target="../embeddings/oleObject7.bin"/><Relationship Id="rId14" Type="http://schemas.openxmlformats.org/officeDocument/2006/relationships/image" Target="../media/image9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3.xml"/><Relationship Id="rId4" Type="http://schemas.openxmlformats.org/officeDocument/2006/relationships/image" Target="../media/image104.png"/></Relationships>
</file>

<file path=ppt/slides/_rels/slide41.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3.xml"/><Relationship Id="rId4" Type="http://schemas.openxmlformats.org/officeDocument/2006/relationships/image" Target="../media/image10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4320" y="1554480"/>
            <a:ext cx="8595360" cy="2128077"/>
          </a:xfrm>
        </p:spPr>
        <p:txBody>
          <a:bodyPr/>
          <a:lstStyle/>
          <a:p>
            <a:r>
              <a:rPr kumimoji="1" lang="zh-CN" altLang="en-US" b="1" dirty="0">
                <a:latin typeface="Verdana" pitchFamily="34" charset="0"/>
                <a:ea typeface="幼圆" pitchFamily="49" charset="-122"/>
                <a:cs typeface="Verdana" pitchFamily="34" charset="0"/>
              </a:rPr>
              <a:t>第</a:t>
            </a:r>
            <a:r>
              <a:rPr kumimoji="1" lang="zh-CN" altLang="en-US" dirty="0">
                <a:cs typeface="Verdana" pitchFamily="34" charset="0"/>
              </a:rPr>
              <a:t>二</a:t>
            </a:r>
            <a:r>
              <a:rPr kumimoji="1" lang="zh-CN" altLang="en-US" b="1" dirty="0">
                <a:latin typeface="Verdana" pitchFamily="34" charset="0"/>
                <a:ea typeface="幼圆" pitchFamily="49" charset="-122"/>
                <a:cs typeface="Verdana" pitchFamily="34" charset="0"/>
              </a:rPr>
              <a:t>章：模型评估</a:t>
            </a:r>
            <a:br>
              <a:rPr kumimoji="1" lang="en-US" altLang="zh-CN" b="1" dirty="0">
                <a:latin typeface="Verdana" pitchFamily="34" charset="0"/>
                <a:ea typeface="幼圆" pitchFamily="49" charset="-122"/>
                <a:cs typeface="Verdana" pitchFamily="34" charset="0"/>
              </a:rPr>
            </a:br>
            <a:r>
              <a:rPr kumimoji="1" lang="zh-CN" altLang="en-US" b="1" dirty="0">
                <a:latin typeface="Verdana" pitchFamily="34" charset="0"/>
                <a:ea typeface="幼圆" pitchFamily="49" charset="-122"/>
                <a:cs typeface="Verdana" pitchFamily="34" charset="0"/>
              </a:rPr>
              <a:t>与选择</a:t>
            </a:r>
            <a:endParaRPr lang="zh-CN" altLang="en-US" dirty="0"/>
          </a:p>
        </p:txBody>
      </p:sp>
      <p:sp>
        <p:nvSpPr>
          <p:cNvPr id="3" name="文本框 2">
            <a:extLst>
              <a:ext uri="{FF2B5EF4-FFF2-40B4-BE49-F238E27FC236}">
                <a16:creationId xmlns:a16="http://schemas.microsoft.com/office/drawing/2014/main" id="{506AEBCB-FA7F-481D-9E97-86610765A77D}"/>
              </a:ext>
            </a:extLst>
          </p:cNvPr>
          <p:cNvSpPr txBox="1"/>
          <p:nvPr/>
        </p:nvSpPr>
        <p:spPr>
          <a:xfrm>
            <a:off x="2043684" y="4590520"/>
            <a:ext cx="5056632" cy="1200329"/>
          </a:xfrm>
          <a:prstGeom prst="rect">
            <a:avLst/>
          </a:prstGeom>
          <a:noFill/>
        </p:spPr>
        <p:txBody>
          <a:bodyPr wrap="square" rtlCol="0">
            <a:spAutoFit/>
          </a:bodyPr>
          <a:lstStyle/>
          <a:p>
            <a:pPr algn="ctr"/>
            <a:r>
              <a:rPr lang="zh-CN" altLang="en-US" sz="3600" dirty="0"/>
              <a:t>张自力（</a:t>
            </a:r>
            <a:r>
              <a:rPr lang="en-US" altLang="zh-CN" sz="3600" dirty="0"/>
              <a:t>QQ:379962891</a:t>
            </a:r>
            <a:r>
              <a:rPr lang="zh-CN" altLang="en-US" sz="3600" dirty="0"/>
              <a:t>）</a:t>
            </a:r>
          </a:p>
        </p:txBody>
      </p:sp>
    </p:spTree>
    <p:extLst>
      <p:ext uri="{BB962C8B-B14F-4D97-AF65-F5344CB8AC3E}">
        <p14:creationId xmlns:p14="http://schemas.microsoft.com/office/powerpoint/2010/main" val="425709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评估方法</a:t>
            </a:r>
          </a:p>
        </p:txBody>
      </p:sp>
      <p:sp>
        <p:nvSpPr>
          <p:cNvPr id="4" name="内容占位符 3"/>
          <p:cNvSpPr>
            <a:spLocks noGrp="1"/>
          </p:cNvSpPr>
          <p:nvPr>
            <p:ph idx="1"/>
          </p:nvPr>
        </p:nvSpPr>
        <p:spPr>
          <a:xfrm>
            <a:off x="265110" y="959314"/>
            <a:ext cx="8616950" cy="2222798"/>
          </a:xfrm>
        </p:spPr>
        <p:txBody>
          <a:bodyPr>
            <a:normAutofit/>
          </a:bodyPr>
          <a:lstStyle/>
          <a:p>
            <a:pPr marL="0" indent="0" algn="just">
              <a:lnSpc>
                <a:spcPct val="150000"/>
              </a:lnSpc>
              <a:spcBef>
                <a:spcPts val="0"/>
              </a:spcBef>
              <a:buNone/>
            </a:pPr>
            <a:r>
              <a:rPr lang="zh-CN" altLang="en-US" dirty="0"/>
              <a:t>与留出法类似，将数据集</a:t>
            </a:r>
            <a:r>
              <a:rPr lang="en-US" altLang="zh-CN" dirty="0"/>
              <a:t>D</a:t>
            </a:r>
            <a:r>
              <a:rPr lang="zh-CN" altLang="en-US" dirty="0"/>
              <a:t>划分为</a:t>
            </a:r>
            <a:r>
              <a:rPr lang="en-US" altLang="zh-CN" dirty="0"/>
              <a:t>k</a:t>
            </a:r>
            <a:r>
              <a:rPr lang="zh-CN" altLang="en-US" dirty="0"/>
              <a:t>个子集同样存在多种划分方式，为了减小因样本划分不同而引入的差别，</a:t>
            </a:r>
            <a:r>
              <a:rPr lang="en-US" altLang="zh-CN" dirty="0"/>
              <a:t>k</a:t>
            </a:r>
            <a:r>
              <a:rPr lang="zh-CN" altLang="en-US" dirty="0"/>
              <a:t>折交叉验证通常随机使用不同的划分重复</a:t>
            </a:r>
            <a:r>
              <a:rPr lang="en-US" altLang="zh-CN" dirty="0"/>
              <a:t>p</a:t>
            </a:r>
            <a:r>
              <a:rPr lang="zh-CN" altLang="en-US" dirty="0"/>
              <a:t>次，最终的评估结果是这</a:t>
            </a:r>
            <a:r>
              <a:rPr lang="en-US" altLang="zh-CN" dirty="0"/>
              <a:t>p</a:t>
            </a:r>
            <a:r>
              <a:rPr lang="zh-CN" altLang="en-US" dirty="0"/>
              <a:t>次</a:t>
            </a:r>
            <a:r>
              <a:rPr lang="en-US" altLang="zh-CN" dirty="0"/>
              <a:t>k</a:t>
            </a:r>
            <a:r>
              <a:rPr lang="zh-CN" altLang="en-US" dirty="0"/>
              <a:t>折交叉验证结果的均值，例如常见的“</a:t>
            </a:r>
            <a:r>
              <a:rPr lang="en-US" altLang="zh-CN" dirty="0"/>
              <a:t>10</a:t>
            </a:r>
            <a:r>
              <a:rPr lang="zh-CN" altLang="en-US" dirty="0"/>
              <a:t>次</a:t>
            </a:r>
            <a:r>
              <a:rPr lang="en-US" altLang="zh-CN" dirty="0"/>
              <a:t>10</a:t>
            </a:r>
            <a:r>
              <a:rPr lang="zh-CN" altLang="en-US" dirty="0"/>
              <a:t>折交叉验证”。</a:t>
            </a:r>
          </a:p>
        </p:txBody>
      </p:sp>
      <p:grpSp>
        <p:nvGrpSpPr>
          <p:cNvPr id="7" name="组合 6"/>
          <p:cNvGrpSpPr/>
          <p:nvPr/>
        </p:nvGrpSpPr>
        <p:grpSpPr>
          <a:xfrm>
            <a:off x="260350" y="3840836"/>
            <a:ext cx="8616950" cy="1908253"/>
            <a:chOff x="260350" y="3429000"/>
            <a:chExt cx="8616950" cy="1908253"/>
          </a:xfrm>
        </p:grpSpPr>
        <p:sp>
          <p:nvSpPr>
            <p:cNvPr id="8" name="内容占位符 3"/>
            <p:cNvSpPr txBox="1">
              <a:spLocks/>
            </p:cNvSpPr>
            <p:nvPr/>
          </p:nvSpPr>
          <p:spPr>
            <a:xfrm>
              <a:off x="260350" y="3429000"/>
              <a:ext cx="8616950" cy="1908253"/>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Wingdings" panose="05000000000000000000" pitchFamily="2" charset="2"/>
                <a:buNone/>
              </a:pPr>
              <a:r>
                <a:rPr lang="zh-CN" altLang="en-US" dirty="0"/>
                <a:t>假设数据集</a:t>
              </a:r>
              <a:r>
                <a:rPr lang="en-US" altLang="zh-CN" dirty="0"/>
                <a:t>D</a:t>
              </a:r>
              <a:r>
                <a:rPr lang="zh-CN" altLang="en-US" dirty="0"/>
                <a:t>包含</a:t>
              </a:r>
              <a:r>
                <a:rPr lang="en-US" altLang="zh-CN" dirty="0"/>
                <a:t>m</a:t>
              </a:r>
              <a:r>
                <a:rPr lang="zh-CN" altLang="en-US" dirty="0"/>
                <a:t>个样本，若令       ，则得到留一法：</a:t>
              </a:r>
              <a:endParaRPr lang="en-US" altLang="zh-CN" dirty="0"/>
            </a:p>
            <a:p>
              <a:pPr lvl="1">
                <a:lnSpc>
                  <a:spcPct val="100000"/>
                </a:lnSpc>
              </a:pPr>
              <a:r>
                <a:rPr lang="zh-CN" altLang="en-US" dirty="0"/>
                <a:t>不受随机样本划分方式的影响</a:t>
              </a:r>
              <a:endParaRPr lang="en-US" altLang="zh-CN" dirty="0"/>
            </a:p>
            <a:p>
              <a:pPr lvl="1">
                <a:lnSpc>
                  <a:spcPct val="100000"/>
                </a:lnSpc>
              </a:pPr>
              <a:r>
                <a:rPr lang="zh-CN" altLang="en-US" dirty="0"/>
                <a:t>结果往往比较准确</a:t>
              </a:r>
              <a:endParaRPr lang="en-US" altLang="zh-CN" dirty="0"/>
            </a:p>
            <a:p>
              <a:pPr lvl="1">
                <a:lnSpc>
                  <a:spcPct val="100000"/>
                </a:lnSpc>
              </a:pPr>
              <a:r>
                <a:rPr lang="zh-CN" altLang="en-US" dirty="0"/>
                <a:t>当数据集比较大时，计算开销难以忍受</a:t>
              </a:r>
            </a:p>
          </p:txBody>
        </p:sp>
        <p:graphicFrame>
          <p:nvGraphicFramePr>
            <p:cNvPr id="6" name="对象 5"/>
            <p:cNvGraphicFramePr>
              <a:graphicFrameLocks noChangeAspect="1"/>
            </p:cNvGraphicFramePr>
            <p:nvPr>
              <p:extLst>
                <p:ext uri="{D42A27DB-BD31-4B8C-83A1-F6EECF244321}">
                  <p14:modId xmlns:p14="http://schemas.microsoft.com/office/powerpoint/2010/main" val="1843626590"/>
                </p:ext>
              </p:extLst>
            </p:nvPr>
          </p:nvGraphicFramePr>
          <p:xfrm>
            <a:off x="4501810" y="3568293"/>
            <a:ext cx="653527" cy="248239"/>
          </p:xfrm>
          <a:graphic>
            <a:graphicData uri="http://schemas.openxmlformats.org/presentationml/2006/ole">
              <mc:AlternateContent xmlns:mc="http://schemas.openxmlformats.org/markup-compatibility/2006">
                <mc:Choice xmlns:v="urn:schemas-microsoft-com:vml" Requires="v">
                  <p:oleObj spid="_x0000_s36944" name="Formula" r:id="rId3" imgW="412920" imgH="157680" progId="Equation.Ribbit">
                    <p:embed/>
                  </p:oleObj>
                </mc:Choice>
                <mc:Fallback>
                  <p:oleObj name="Formula" r:id="rId3" imgW="412920" imgH="157680" progId="Equation.Ribbit">
                    <p:embed/>
                    <p:pic>
                      <p:nvPicPr>
                        <p:cNvPr id="0" name=""/>
                        <p:cNvPicPr/>
                        <p:nvPr/>
                      </p:nvPicPr>
                      <p:blipFill>
                        <a:blip r:embed="rId4"/>
                        <a:stretch>
                          <a:fillRect/>
                        </a:stretch>
                      </p:blipFill>
                      <p:spPr>
                        <a:xfrm>
                          <a:off x="4501810" y="3568293"/>
                          <a:ext cx="653527" cy="248239"/>
                        </a:xfrm>
                        <a:prstGeom prst="rect">
                          <a:avLst/>
                        </a:prstGeom>
                      </p:spPr>
                    </p:pic>
                  </p:oleObj>
                </mc:Fallback>
              </mc:AlternateContent>
            </a:graphicData>
          </a:graphic>
        </p:graphicFrame>
      </p:grpSp>
    </p:spTree>
    <p:extLst>
      <p:ext uri="{BB962C8B-B14F-4D97-AF65-F5344CB8AC3E}">
        <p14:creationId xmlns:p14="http://schemas.microsoft.com/office/powerpoint/2010/main" val="94330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评估方法</a:t>
            </a:r>
          </a:p>
        </p:txBody>
      </p:sp>
      <p:sp>
        <p:nvSpPr>
          <p:cNvPr id="10" name="内容占位符 2"/>
          <p:cNvSpPr>
            <a:spLocks noGrp="1"/>
          </p:cNvSpPr>
          <p:nvPr>
            <p:ph idx="1"/>
          </p:nvPr>
        </p:nvSpPr>
        <p:spPr>
          <a:xfrm>
            <a:off x="260350" y="1281090"/>
            <a:ext cx="8623300" cy="4295819"/>
          </a:xfrm>
        </p:spPr>
        <p:txBody>
          <a:bodyPr>
            <a:normAutofit/>
          </a:bodyPr>
          <a:lstStyle/>
          <a:p>
            <a:r>
              <a:rPr lang="en-US" altLang="zh-CN" dirty="0">
                <a:solidFill>
                  <a:srgbClr val="023A91"/>
                </a:solidFill>
                <a:latin typeface="+mn-ea"/>
                <a:ea typeface="+mn-ea"/>
              </a:rPr>
              <a:t>2.2.3 </a:t>
            </a:r>
            <a:r>
              <a:rPr lang="zh-CN" altLang="en-US" dirty="0">
                <a:solidFill>
                  <a:srgbClr val="023A91"/>
                </a:solidFill>
                <a:latin typeface="+mn-ea"/>
                <a:ea typeface="+mn-ea"/>
              </a:rPr>
              <a:t>自助法：</a:t>
            </a:r>
            <a:endParaRPr lang="en-US" altLang="zh-CN" dirty="0">
              <a:solidFill>
                <a:srgbClr val="023A91"/>
              </a:solidFill>
              <a:latin typeface="+mn-ea"/>
              <a:ea typeface="+mn-ea"/>
            </a:endParaRPr>
          </a:p>
          <a:p>
            <a:pPr marL="325800" lvl="1" indent="0">
              <a:buNone/>
            </a:pPr>
            <a:r>
              <a:rPr lang="zh-CN" altLang="en-US" dirty="0">
                <a:latin typeface="+mn-ea"/>
                <a:ea typeface="+mn-ea"/>
              </a:rPr>
              <a:t>以自助采样法为基础，对数据集  有放回采样  次得到训练集 </a:t>
            </a:r>
            <a:r>
              <a:rPr lang="en-US" altLang="zh-CN" dirty="0">
                <a:latin typeface="+mn-ea"/>
                <a:ea typeface="+mn-ea"/>
              </a:rPr>
              <a:t>  ,        </a:t>
            </a:r>
          </a:p>
          <a:p>
            <a:pPr marL="325800" lvl="1" indent="0">
              <a:buNone/>
            </a:pPr>
            <a:r>
              <a:rPr lang="en-US" altLang="zh-CN" dirty="0">
                <a:latin typeface="+mn-ea"/>
                <a:ea typeface="+mn-ea"/>
              </a:rPr>
              <a:t>      </a:t>
            </a:r>
            <a:r>
              <a:rPr lang="zh-CN" altLang="en-US" dirty="0">
                <a:latin typeface="+mn-ea"/>
                <a:ea typeface="+mn-ea"/>
              </a:rPr>
              <a:t>用做测试集。</a:t>
            </a:r>
            <a:endParaRPr lang="en-US" altLang="zh-CN" dirty="0">
              <a:latin typeface="+mn-ea"/>
              <a:ea typeface="+mn-ea"/>
            </a:endParaRPr>
          </a:p>
          <a:p>
            <a:pPr marL="325800" lvl="1" indent="0">
              <a:buNone/>
            </a:pPr>
            <a:endParaRPr lang="en-US" altLang="zh-CN" dirty="0">
              <a:latin typeface="+mn-ea"/>
              <a:ea typeface="+mn-ea"/>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916" y="1738267"/>
            <a:ext cx="182849" cy="17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637" y="1693974"/>
            <a:ext cx="292475" cy="22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5807" y="1710719"/>
            <a:ext cx="272153" cy="199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476" y="2056021"/>
            <a:ext cx="634365" cy="21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209550" y="2461088"/>
            <a:ext cx="8674100" cy="3263056"/>
            <a:chOff x="718950" y="2565106"/>
            <a:chExt cx="7937500" cy="2565401"/>
          </a:xfrm>
        </p:grpSpPr>
        <p:sp>
          <p:nvSpPr>
            <p:cNvPr id="9" name="内容占位符 2"/>
            <p:cNvSpPr txBox="1">
              <a:spLocks/>
            </p:cNvSpPr>
            <p:nvPr/>
          </p:nvSpPr>
          <p:spPr>
            <a:xfrm>
              <a:off x="718950" y="2565106"/>
              <a:ext cx="7937500" cy="25654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pPr>
              <a:r>
                <a:rPr lang="zh-CN" altLang="en-US" dirty="0"/>
                <a:t>实际模型与预期模型都使用    个训练样本</a:t>
              </a:r>
              <a:endParaRPr lang="en-US" altLang="zh-CN" dirty="0"/>
            </a:p>
            <a:p>
              <a:pPr lvl="1">
                <a:lnSpc>
                  <a:spcPct val="150000"/>
                </a:lnSpc>
                <a:spcBef>
                  <a:spcPts val="0"/>
                </a:spcBef>
              </a:pPr>
              <a:r>
                <a:rPr lang="zh-CN" altLang="en-US" dirty="0"/>
                <a:t>约有</a:t>
              </a:r>
              <a:r>
                <a:rPr lang="en-US" altLang="zh-CN" dirty="0"/>
                <a:t>1/3</a:t>
              </a:r>
              <a:r>
                <a:rPr lang="zh-CN" altLang="en-US" dirty="0"/>
                <a:t>的样本没在训练集中出现 </a:t>
              </a:r>
              <a:endParaRPr lang="en-US" altLang="zh-CN" dirty="0"/>
            </a:p>
            <a:p>
              <a:pPr lvl="1">
                <a:lnSpc>
                  <a:spcPct val="150000"/>
                </a:lnSpc>
                <a:spcBef>
                  <a:spcPts val="0"/>
                </a:spcBef>
              </a:pPr>
              <a:r>
                <a:rPr lang="zh-CN" altLang="en-US" dirty="0"/>
                <a:t>从初始数据集中产生多个不同的训练集，对</a:t>
              </a:r>
              <a:r>
                <a:rPr lang="zh-CN" altLang="en-US" dirty="0">
                  <a:solidFill>
                    <a:srgbClr val="FF0000"/>
                  </a:solidFill>
                </a:rPr>
                <a:t>集成学习</a:t>
              </a:r>
              <a:r>
                <a:rPr lang="zh-CN" altLang="en-US" dirty="0"/>
                <a:t>有很大的好处</a:t>
              </a:r>
              <a:endParaRPr lang="en-US" altLang="zh-CN" dirty="0"/>
            </a:p>
            <a:p>
              <a:pPr lvl="1">
                <a:lnSpc>
                  <a:spcPct val="150000"/>
                </a:lnSpc>
                <a:spcBef>
                  <a:spcPts val="0"/>
                </a:spcBef>
              </a:pPr>
              <a:r>
                <a:rPr lang="zh-CN" altLang="en-US" dirty="0">
                  <a:solidFill>
                    <a:schemeClr val="accent1"/>
                  </a:solidFill>
                </a:rPr>
                <a:t>自助法在数据集较小、难以有效划分训练</a:t>
              </a:r>
              <a:r>
                <a:rPr lang="en-US" altLang="zh-CN" dirty="0">
                  <a:solidFill>
                    <a:schemeClr val="accent1"/>
                  </a:solidFill>
                </a:rPr>
                <a:t>/</a:t>
              </a:r>
              <a:r>
                <a:rPr lang="zh-CN" altLang="en-US" dirty="0">
                  <a:solidFill>
                    <a:schemeClr val="accent1"/>
                  </a:solidFill>
                </a:rPr>
                <a:t>测试集时很有用</a:t>
              </a:r>
              <a:r>
                <a:rPr lang="zh-CN" altLang="en-US" dirty="0"/>
                <a:t>；由于改变了数据集分布可能引入估计偏差，在数据量足够时，留出法和交叉验证法更常用。</a:t>
              </a:r>
              <a:endParaRPr lang="en-US" altLang="zh-CN" dirty="0"/>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8687" y="2672794"/>
              <a:ext cx="292475" cy="22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622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评估方法</a:t>
            </a:r>
          </a:p>
        </p:txBody>
      </p:sp>
      <p:sp>
        <p:nvSpPr>
          <p:cNvPr id="10" name="内容占位符 2"/>
          <p:cNvSpPr>
            <a:spLocks noGrp="1"/>
          </p:cNvSpPr>
          <p:nvPr>
            <p:ph idx="1"/>
          </p:nvPr>
        </p:nvSpPr>
        <p:spPr>
          <a:xfrm>
            <a:off x="260350" y="1281090"/>
            <a:ext cx="8623300" cy="4295819"/>
          </a:xfrm>
        </p:spPr>
        <p:txBody>
          <a:bodyPr>
            <a:normAutofit/>
          </a:bodyPr>
          <a:lstStyle/>
          <a:p>
            <a:r>
              <a:rPr lang="en-US" altLang="zh-CN" dirty="0">
                <a:solidFill>
                  <a:srgbClr val="023A91"/>
                </a:solidFill>
                <a:latin typeface="+mn-ea"/>
                <a:ea typeface="+mn-ea"/>
              </a:rPr>
              <a:t>2.2.4 </a:t>
            </a:r>
            <a:r>
              <a:rPr lang="zh-CN" altLang="en-US" dirty="0">
                <a:solidFill>
                  <a:srgbClr val="023A91"/>
                </a:solidFill>
                <a:latin typeface="+mn-ea"/>
                <a:ea typeface="+mn-ea"/>
              </a:rPr>
              <a:t>调参与最终模型：</a:t>
            </a:r>
            <a:endParaRPr lang="en-US" altLang="zh-CN" dirty="0">
              <a:solidFill>
                <a:srgbClr val="023A91"/>
              </a:solidFill>
              <a:latin typeface="+mn-ea"/>
              <a:ea typeface="+mn-ea"/>
            </a:endParaRPr>
          </a:p>
          <a:p>
            <a:pPr marL="325800" lvl="1" indent="0" algn="just">
              <a:lnSpc>
                <a:spcPct val="100000"/>
              </a:lnSpc>
              <a:spcBef>
                <a:spcPts val="0"/>
              </a:spcBef>
              <a:buNone/>
            </a:pPr>
            <a:r>
              <a:rPr lang="zh-CN" altLang="en-US" dirty="0">
                <a:latin typeface="+mn-ea"/>
                <a:ea typeface="+mn-ea"/>
              </a:rPr>
              <a:t>大多数学习算法都有些参数（</a:t>
            </a:r>
            <a:r>
              <a:rPr lang="en-US" altLang="zh-CN" dirty="0">
                <a:latin typeface="+mn-ea"/>
                <a:ea typeface="+mn-ea"/>
              </a:rPr>
              <a:t>parameter</a:t>
            </a:r>
            <a:r>
              <a:rPr lang="zh-CN" altLang="en-US" dirty="0">
                <a:latin typeface="+mn-ea"/>
                <a:ea typeface="+mn-ea"/>
              </a:rPr>
              <a:t>）需要设定，参数配置不同，学得模型的性能有显著差别。</a:t>
            </a:r>
            <a:endParaRPr lang="en-US" altLang="zh-CN" dirty="0">
              <a:latin typeface="+mn-ea"/>
              <a:ea typeface="+mn-ea"/>
            </a:endParaRPr>
          </a:p>
          <a:p>
            <a:pPr marL="325800" lvl="1" indent="0" algn="just">
              <a:lnSpc>
                <a:spcPct val="100000"/>
              </a:lnSpc>
              <a:spcBef>
                <a:spcPts val="0"/>
              </a:spcBef>
              <a:buNone/>
            </a:pPr>
            <a:endParaRPr lang="en-US" altLang="zh-CN" dirty="0">
              <a:latin typeface="+mn-ea"/>
              <a:ea typeface="+mn-ea"/>
            </a:endParaRPr>
          </a:p>
          <a:p>
            <a:pPr marL="325800" lvl="1" indent="0" algn="just">
              <a:lnSpc>
                <a:spcPct val="100000"/>
              </a:lnSpc>
              <a:spcBef>
                <a:spcPts val="0"/>
              </a:spcBef>
              <a:buNone/>
            </a:pPr>
            <a:endParaRPr lang="en-US" altLang="zh-CN" dirty="0">
              <a:latin typeface="+mn-ea"/>
              <a:ea typeface="+mn-ea"/>
            </a:endParaRPr>
          </a:p>
          <a:p>
            <a:pPr marL="357188" indent="-357188" algn="just">
              <a:buNone/>
            </a:pPr>
            <a:r>
              <a:rPr lang="zh-CN" altLang="en-US" sz="2000" dirty="0"/>
              <a:t>     例如在</a:t>
            </a:r>
            <a:r>
              <a:rPr lang="en-US" altLang="zh-CN" sz="2000" dirty="0"/>
              <a:t>[0, 0.2]</a:t>
            </a:r>
            <a:r>
              <a:rPr lang="zh-CN" altLang="en-US" sz="2000" dirty="0"/>
              <a:t>范围内以</a:t>
            </a:r>
            <a:r>
              <a:rPr lang="en-US" altLang="zh-CN" sz="2000" dirty="0"/>
              <a:t>0.05</a:t>
            </a:r>
            <a:r>
              <a:rPr lang="zh-CN" altLang="en-US" sz="2000" dirty="0"/>
              <a:t>为步长，则实际要评估的候选参数值有</a:t>
            </a:r>
            <a:r>
              <a:rPr lang="en-US" altLang="zh-CN" sz="2000" dirty="0"/>
              <a:t>5</a:t>
            </a:r>
            <a:r>
              <a:rPr lang="zh-CN" altLang="en-US" sz="2000" dirty="0"/>
              <a:t>个，最终是从这</a:t>
            </a:r>
            <a:r>
              <a:rPr lang="en-US" altLang="zh-CN" sz="2000" dirty="0"/>
              <a:t>5</a:t>
            </a:r>
            <a:r>
              <a:rPr lang="zh-CN" altLang="en-US" sz="2000" dirty="0"/>
              <a:t>个候选值中产生选定值。</a:t>
            </a:r>
            <a:endParaRPr lang="en-US" altLang="zh-CN" sz="2000" dirty="0"/>
          </a:p>
          <a:p>
            <a:pPr marL="357188" indent="-357188" algn="just">
              <a:buNone/>
            </a:pPr>
            <a:r>
              <a:rPr lang="en-US" altLang="zh-CN" sz="2000" dirty="0"/>
              <a:t>     </a:t>
            </a:r>
            <a:r>
              <a:rPr lang="zh-CN" altLang="en-US" sz="2000" dirty="0"/>
              <a:t>这样选定的参数值往往不是“最佳”值，但这是在计算开销和性能估计之间进行折中的结果，通过这个折中，学习过程才变得可行。</a:t>
            </a:r>
          </a:p>
          <a:p>
            <a:pPr marL="325800" lvl="1" indent="0" algn="just">
              <a:lnSpc>
                <a:spcPct val="100000"/>
              </a:lnSpc>
              <a:spcBef>
                <a:spcPts val="0"/>
              </a:spcBef>
              <a:buNone/>
            </a:pPr>
            <a:endParaRPr lang="en-US" altLang="zh-CN" dirty="0">
              <a:latin typeface="+mn-ea"/>
              <a:ea typeface="+mn-ea"/>
            </a:endParaRPr>
          </a:p>
          <a:p>
            <a:pPr marL="325800" lvl="1" indent="0">
              <a:buNone/>
            </a:pPr>
            <a:endParaRPr lang="en-US" altLang="zh-CN" dirty="0">
              <a:latin typeface="+mn-ea"/>
              <a:ea typeface="+mn-ea"/>
            </a:endParaRPr>
          </a:p>
        </p:txBody>
      </p:sp>
    </p:spTree>
    <p:extLst>
      <p:ext uri="{BB962C8B-B14F-4D97-AF65-F5344CB8AC3E}">
        <p14:creationId xmlns:p14="http://schemas.microsoft.com/office/powerpoint/2010/main" val="159976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60350" y="1158536"/>
            <a:ext cx="8616950" cy="4950163"/>
          </a:xfrm>
        </p:spPr>
        <p:txBody>
          <a:bodyPr>
            <a:noAutofit/>
          </a:bodyPr>
          <a:lstStyle/>
          <a:p>
            <a:pPr>
              <a:lnSpc>
                <a:spcPct val="150000"/>
              </a:lnSpc>
            </a:pPr>
            <a:r>
              <a:rPr lang="en-US" altLang="zh-CN" sz="2400" dirty="0">
                <a:solidFill>
                  <a:schemeClr val="bg1">
                    <a:lumMod val="85000"/>
                  </a:schemeClr>
                </a:solidFill>
              </a:rPr>
              <a:t>2.1 </a:t>
            </a:r>
            <a:r>
              <a:rPr lang="zh-CN" altLang="en-US" sz="2400" dirty="0">
                <a:solidFill>
                  <a:schemeClr val="bg1">
                    <a:lumMod val="85000"/>
                  </a:schemeClr>
                </a:solidFill>
              </a:rPr>
              <a:t>经验误差与过拟合</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2.2 </a:t>
            </a:r>
            <a:r>
              <a:rPr lang="zh-CN" altLang="en-US" sz="2400" dirty="0">
                <a:solidFill>
                  <a:schemeClr val="bg1">
                    <a:lumMod val="85000"/>
                  </a:schemeClr>
                </a:solidFill>
              </a:rPr>
              <a:t>评估方法</a:t>
            </a:r>
            <a:endParaRPr lang="en-US" altLang="zh-CN" sz="2400" dirty="0">
              <a:solidFill>
                <a:schemeClr val="bg1">
                  <a:lumMod val="85000"/>
                </a:schemeClr>
              </a:solidFill>
            </a:endParaRPr>
          </a:p>
          <a:p>
            <a:pPr>
              <a:lnSpc>
                <a:spcPct val="150000"/>
              </a:lnSpc>
            </a:pPr>
            <a:r>
              <a:rPr lang="en-US" altLang="zh-CN" sz="2400" b="1" dirty="0"/>
              <a:t>2.3 </a:t>
            </a:r>
            <a:r>
              <a:rPr lang="zh-CN" altLang="en-US" sz="2400" b="1" dirty="0"/>
              <a:t>性能度量</a:t>
            </a:r>
            <a:endParaRPr lang="en-US" altLang="zh-CN" sz="2400" b="1" dirty="0">
              <a:solidFill>
                <a:schemeClr val="bg1">
                  <a:lumMod val="85000"/>
                </a:schemeClr>
              </a:solidFill>
            </a:endParaRPr>
          </a:p>
          <a:p>
            <a:pPr>
              <a:lnSpc>
                <a:spcPct val="150000"/>
              </a:lnSpc>
            </a:pPr>
            <a:r>
              <a:rPr lang="en-US" altLang="zh-CN" sz="2400" dirty="0">
                <a:solidFill>
                  <a:schemeClr val="bg1">
                    <a:lumMod val="85000"/>
                  </a:schemeClr>
                </a:solidFill>
              </a:rPr>
              <a:t>2.4 </a:t>
            </a:r>
            <a:r>
              <a:rPr lang="zh-CN" altLang="en-US" sz="2400" dirty="0">
                <a:solidFill>
                  <a:schemeClr val="bg1">
                    <a:lumMod val="85000"/>
                  </a:schemeClr>
                </a:solidFill>
              </a:rPr>
              <a:t>比较检验</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2.5 </a:t>
            </a:r>
            <a:r>
              <a:rPr lang="zh-CN" altLang="en-US" sz="2400" dirty="0">
                <a:solidFill>
                  <a:schemeClr val="bg1">
                    <a:lumMod val="85000"/>
                  </a:schemeClr>
                </a:solidFill>
              </a:rPr>
              <a:t>偏差与方差</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2.6 </a:t>
            </a:r>
            <a:r>
              <a:rPr lang="zh-CN" altLang="en-US" sz="2400" dirty="0">
                <a:solidFill>
                  <a:schemeClr val="bg1">
                    <a:lumMod val="85000"/>
                  </a:schemeClr>
                </a:solidFill>
              </a:rPr>
              <a:t>阅读材料</a:t>
            </a:r>
          </a:p>
        </p:txBody>
      </p:sp>
    </p:spTree>
    <p:extLst>
      <p:ext uri="{BB962C8B-B14F-4D97-AF65-F5344CB8AC3E}">
        <p14:creationId xmlns:p14="http://schemas.microsoft.com/office/powerpoint/2010/main" val="417265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性能度量</a:t>
            </a:r>
          </a:p>
        </p:txBody>
      </p:sp>
      <p:sp>
        <p:nvSpPr>
          <p:cNvPr id="13" name="内容占位符 2"/>
          <p:cNvSpPr txBox="1">
            <a:spLocks/>
          </p:cNvSpPr>
          <p:nvPr/>
        </p:nvSpPr>
        <p:spPr>
          <a:xfrm>
            <a:off x="260350" y="1486947"/>
            <a:ext cx="8627618" cy="86494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00000"/>
              </a:lnSpc>
              <a:spcBef>
                <a:spcPts val="0"/>
              </a:spcBef>
              <a:buNone/>
            </a:pPr>
            <a:r>
              <a:rPr lang="zh-CN" altLang="en-US" sz="2400" dirty="0"/>
              <a:t>性能度量是衡量模型泛化能力的评价标准，反映了任务需求；使用不同的性能度量往往会导致不同的评判结果</a:t>
            </a:r>
          </a:p>
        </p:txBody>
      </p:sp>
      <p:grpSp>
        <p:nvGrpSpPr>
          <p:cNvPr id="4" name="组合 3"/>
          <p:cNvGrpSpPr/>
          <p:nvPr/>
        </p:nvGrpSpPr>
        <p:grpSpPr>
          <a:xfrm>
            <a:off x="260350" y="2835920"/>
            <a:ext cx="8563610" cy="928726"/>
            <a:chOff x="209550" y="2607320"/>
            <a:chExt cx="8563610" cy="928726"/>
          </a:xfrm>
        </p:grpSpPr>
        <p:sp>
          <p:nvSpPr>
            <p:cNvPr id="18" name="内容占位符 2"/>
            <p:cNvSpPr txBox="1">
              <a:spLocks/>
            </p:cNvSpPr>
            <p:nvPr/>
          </p:nvSpPr>
          <p:spPr>
            <a:xfrm>
              <a:off x="209550" y="2607320"/>
              <a:ext cx="8563610" cy="92872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spcBef>
                  <a:spcPts val="0"/>
                </a:spcBef>
                <a:buNone/>
              </a:pPr>
              <a:r>
                <a:rPr lang="zh-CN" altLang="en-US" sz="2400" dirty="0"/>
                <a:t>在预测任务中，给定样例集</a:t>
              </a:r>
              <a:endParaRPr lang="en-US" altLang="zh-CN" sz="2400" dirty="0"/>
            </a:p>
            <a:p>
              <a:pPr marL="457200" lvl="1" indent="-457200">
                <a:lnSpc>
                  <a:spcPct val="100000"/>
                </a:lnSpc>
                <a:spcBef>
                  <a:spcPts val="0"/>
                </a:spcBef>
                <a:buNone/>
              </a:pPr>
              <a:r>
                <a:rPr lang="zh-CN" altLang="en-US" sz="2400" dirty="0"/>
                <a:t>评估学习器的性能   也即把预测结果     和真实标记比较</a:t>
              </a:r>
              <a:r>
                <a:rPr lang="en-US" altLang="zh-CN" sz="2400" dirty="0"/>
                <a:t>.</a:t>
              </a:r>
              <a:r>
                <a:rPr lang="zh-CN" altLang="en-US" sz="2400" dirty="0"/>
                <a:t>  </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438" y="2707904"/>
              <a:ext cx="4600747" cy="339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773" y="3089341"/>
              <a:ext cx="199444" cy="27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6500" y="3088600"/>
              <a:ext cx="518637" cy="271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组合 2"/>
          <p:cNvGrpSpPr/>
          <p:nvPr/>
        </p:nvGrpSpPr>
        <p:grpSpPr>
          <a:xfrm>
            <a:off x="260350" y="4136850"/>
            <a:ext cx="6973210" cy="1277257"/>
            <a:chOff x="733320" y="3791473"/>
            <a:chExt cx="6973210" cy="1003165"/>
          </a:xfrm>
        </p:grpSpPr>
        <p:sp>
          <p:nvSpPr>
            <p:cNvPr id="19" name="内容占位符 2"/>
            <p:cNvSpPr txBox="1">
              <a:spLocks/>
            </p:cNvSpPr>
            <p:nvPr/>
          </p:nvSpPr>
          <p:spPr>
            <a:xfrm>
              <a:off x="733320" y="3791473"/>
              <a:ext cx="6973210" cy="73823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buNone/>
              </a:pPr>
              <a:r>
                <a:rPr lang="zh-CN" altLang="en-US" sz="2400" dirty="0"/>
                <a:t>回归任务最常用的性能度量是“均方误差”：</a:t>
              </a:r>
            </a:p>
          </p:txBody>
        </p:sp>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7243" y="4160591"/>
              <a:ext cx="3735338" cy="634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4661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性能度量</a:t>
            </a:r>
          </a:p>
        </p:txBody>
      </p:sp>
      <p:sp>
        <p:nvSpPr>
          <p:cNvPr id="3" name="内容占位符 2">
            <a:extLst>
              <a:ext uri="{FF2B5EF4-FFF2-40B4-BE49-F238E27FC236}">
                <a16:creationId xmlns:a16="http://schemas.microsoft.com/office/drawing/2014/main" id="{5A24A41A-5236-4F5D-8530-7B493C0BF763}"/>
              </a:ext>
            </a:extLst>
          </p:cNvPr>
          <p:cNvSpPr>
            <a:spLocks noGrp="1"/>
          </p:cNvSpPr>
          <p:nvPr>
            <p:ph idx="1"/>
          </p:nvPr>
        </p:nvSpPr>
        <p:spPr/>
        <p:txBody>
          <a:bodyPr/>
          <a:lstStyle/>
          <a:p>
            <a:r>
              <a:rPr lang="en-US" altLang="zh-CN" dirty="0"/>
              <a:t>2.3.1 </a:t>
            </a:r>
            <a:r>
              <a:rPr lang="zh-CN" altLang="en-US" dirty="0"/>
              <a:t>错误率和精度</a:t>
            </a:r>
          </a:p>
        </p:txBody>
      </p:sp>
      <p:sp>
        <p:nvSpPr>
          <p:cNvPr id="13" name="内容占位符 2"/>
          <p:cNvSpPr txBox="1">
            <a:spLocks/>
          </p:cNvSpPr>
          <p:nvPr/>
        </p:nvSpPr>
        <p:spPr>
          <a:xfrm>
            <a:off x="717095" y="1953941"/>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0000"/>
              </a:lnSpc>
              <a:spcBef>
                <a:spcPts val="0"/>
              </a:spcBef>
              <a:buNone/>
            </a:pPr>
            <a:r>
              <a:rPr lang="zh-CN" altLang="en-US" dirty="0"/>
              <a:t>对于分类任务</a:t>
            </a:r>
            <a:r>
              <a:rPr lang="en-US" altLang="zh-CN" dirty="0"/>
              <a:t>,</a:t>
            </a:r>
            <a:r>
              <a:rPr lang="zh-CN" altLang="en-US" dirty="0"/>
              <a:t>错误率和精度是最常用的两种性能度量：</a:t>
            </a:r>
            <a:endParaRPr lang="en-US" altLang="zh-CN" dirty="0"/>
          </a:p>
          <a:p>
            <a:pPr lvl="2">
              <a:lnSpc>
                <a:spcPct val="100000"/>
              </a:lnSpc>
              <a:spcBef>
                <a:spcPts val="0"/>
              </a:spcBef>
            </a:pPr>
            <a:r>
              <a:rPr lang="zh-CN" altLang="en-US" sz="2000" dirty="0"/>
              <a:t>错误率：</a:t>
            </a:r>
            <a:r>
              <a:rPr lang="zh-CN" altLang="en-US" sz="2000" dirty="0">
                <a:solidFill>
                  <a:schemeClr val="accent1"/>
                </a:solidFill>
              </a:rPr>
              <a:t>分错样本</a:t>
            </a:r>
            <a:r>
              <a:rPr lang="zh-CN" altLang="en-US" sz="2000" dirty="0"/>
              <a:t>占样本总数的比例</a:t>
            </a:r>
            <a:endParaRPr lang="en-US" altLang="zh-CN" sz="2000" dirty="0"/>
          </a:p>
          <a:p>
            <a:pPr lvl="2">
              <a:lnSpc>
                <a:spcPct val="100000"/>
              </a:lnSpc>
              <a:spcBef>
                <a:spcPts val="0"/>
              </a:spcBef>
            </a:pPr>
            <a:r>
              <a:rPr lang="zh-CN" altLang="en-US" sz="2000" dirty="0"/>
              <a:t>精度：</a:t>
            </a:r>
            <a:r>
              <a:rPr lang="zh-CN" altLang="en-US" sz="2000" dirty="0">
                <a:solidFill>
                  <a:srgbClr val="FF0000"/>
                </a:solidFill>
              </a:rPr>
              <a:t>分对样本</a:t>
            </a:r>
            <a:r>
              <a:rPr lang="zh-CN" altLang="en-US" sz="2000" dirty="0"/>
              <a:t>占样本总数的比率</a:t>
            </a:r>
            <a:endParaRPr lang="en-US" altLang="zh-CN" sz="2000" dirty="0"/>
          </a:p>
          <a:p>
            <a:pPr marL="457200" lvl="1" indent="0">
              <a:lnSpc>
                <a:spcPct val="100000"/>
              </a:lnSpc>
              <a:spcBef>
                <a:spcPts val="0"/>
              </a:spcBef>
              <a:buNone/>
            </a:pPr>
            <a:endParaRPr lang="zh-CN" altLang="en-US" dirty="0"/>
          </a:p>
        </p:txBody>
      </p:sp>
      <p:pic>
        <p:nvPicPr>
          <p:cNvPr id="1331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325" y="3882710"/>
            <a:ext cx="3407175" cy="753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4850" y="3870009"/>
            <a:ext cx="4043934" cy="1219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435004" y="3441971"/>
            <a:ext cx="1638300" cy="400110"/>
          </a:xfrm>
          <a:prstGeom prst="rect">
            <a:avLst/>
          </a:prstGeom>
          <a:noFill/>
        </p:spPr>
        <p:txBody>
          <a:bodyPr wrap="square" rtlCol="0">
            <a:spAutoFit/>
          </a:bodyPr>
          <a:lstStyle/>
          <a:p>
            <a:r>
              <a:rPr lang="zh-CN" altLang="en-US" sz="2000" dirty="0"/>
              <a:t>分类错误率</a:t>
            </a:r>
          </a:p>
        </p:txBody>
      </p:sp>
      <p:sp>
        <p:nvSpPr>
          <p:cNvPr id="28" name="TextBox 27"/>
          <p:cNvSpPr txBox="1"/>
          <p:nvPr/>
        </p:nvSpPr>
        <p:spPr>
          <a:xfrm>
            <a:off x="6256432" y="3442219"/>
            <a:ext cx="1031336" cy="400110"/>
          </a:xfrm>
          <a:prstGeom prst="rect">
            <a:avLst/>
          </a:prstGeom>
          <a:noFill/>
        </p:spPr>
        <p:txBody>
          <a:bodyPr wrap="square" rtlCol="0">
            <a:spAutoFit/>
          </a:bodyPr>
          <a:lstStyle/>
          <a:p>
            <a:r>
              <a:rPr lang="zh-CN" altLang="en-US" sz="2000" dirty="0"/>
              <a:t>精度</a:t>
            </a:r>
          </a:p>
        </p:txBody>
      </p:sp>
    </p:spTree>
    <p:extLst>
      <p:ext uri="{BB962C8B-B14F-4D97-AF65-F5344CB8AC3E}">
        <p14:creationId xmlns:p14="http://schemas.microsoft.com/office/powerpoint/2010/main" val="423916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fade">
                                      <p:cBhvr>
                                        <p:cTn id="7" dur="1000"/>
                                        <p:tgtEl>
                                          <p:spTgt spid="13319"/>
                                        </p:tgtEl>
                                      </p:cBhvr>
                                    </p:animEffect>
                                    <p:anim calcmode="lin" valueType="num">
                                      <p:cBhvr>
                                        <p:cTn id="8" dur="1000" fill="hold"/>
                                        <p:tgtEl>
                                          <p:spTgt spid="13319"/>
                                        </p:tgtEl>
                                        <p:attrNameLst>
                                          <p:attrName>ppt_x</p:attrName>
                                        </p:attrNameLst>
                                      </p:cBhvr>
                                      <p:tavLst>
                                        <p:tav tm="0">
                                          <p:val>
                                            <p:strVal val="#ppt_x"/>
                                          </p:val>
                                        </p:tav>
                                        <p:tav tm="100000">
                                          <p:val>
                                            <p:strVal val="#ppt_x"/>
                                          </p:val>
                                        </p:tav>
                                      </p:tavLst>
                                    </p:anim>
                                    <p:anim calcmode="lin" valueType="num">
                                      <p:cBhvr>
                                        <p:cTn id="9" dur="1000" fill="hold"/>
                                        <p:tgtEl>
                                          <p:spTgt spid="133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320"/>
                                        </p:tgtEl>
                                        <p:attrNameLst>
                                          <p:attrName>style.visibility</p:attrName>
                                        </p:attrNameLst>
                                      </p:cBhvr>
                                      <p:to>
                                        <p:strVal val="visible"/>
                                      </p:to>
                                    </p:set>
                                    <p:animEffect transition="in" filter="fade">
                                      <p:cBhvr>
                                        <p:cTn id="19" dur="1000"/>
                                        <p:tgtEl>
                                          <p:spTgt spid="13320"/>
                                        </p:tgtEl>
                                      </p:cBhvr>
                                    </p:animEffect>
                                    <p:anim calcmode="lin" valueType="num">
                                      <p:cBhvr>
                                        <p:cTn id="20" dur="1000" fill="hold"/>
                                        <p:tgtEl>
                                          <p:spTgt spid="13320"/>
                                        </p:tgtEl>
                                        <p:attrNameLst>
                                          <p:attrName>ppt_x</p:attrName>
                                        </p:attrNameLst>
                                      </p:cBhvr>
                                      <p:tavLst>
                                        <p:tav tm="0">
                                          <p:val>
                                            <p:strVal val="#ppt_x"/>
                                          </p:val>
                                        </p:tav>
                                        <p:tav tm="100000">
                                          <p:val>
                                            <p:strVal val="#ppt_x"/>
                                          </p:val>
                                        </p:tav>
                                      </p:tavLst>
                                    </p:anim>
                                    <p:anim calcmode="lin" valueType="num">
                                      <p:cBhvr>
                                        <p:cTn id="21" dur="1000" fill="hold"/>
                                        <p:tgtEl>
                                          <p:spTgt spid="1332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性能度量</a:t>
            </a:r>
          </a:p>
        </p:txBody>
      </p:sp>
      <p:sp>
        <p:nvSpPr>
          <p:cNvPr id="3" name="内容占位符 2">
            <a:extLst>
              <a:ext uri="{FF2B5EF4-FFF2-40B4-BE49-F238E27FC236}">
                <a16:creationId xmlns:a16="http://schemas.microsoft.com/office/drawing/2014/main" id="{2757ED5C-2333-49B1-9F61-5DD8944C94B6}"/>
              </a:ext>
            </a:extLst>
          </p:cNvPr>
          <p:cNvSpPr>
            <a:spLocks noGrp="1"/>
          </p:cNvSpPr>
          <p:nvPr>
            <p:ph idx="1"/>
          </p:nvPr>
        </p:nvSpPr>
        <p:spPr/>
        <p:txBody>
          <a:bodyPr/>
          <a:lstStyle/>
          <a:p>
            <a:r>
              <a:rPr lang="en-US" altLang="zh-CN" dirty="0"/>
              <a:t>2.3.2 </a:t>
            </a:r>
            <a:r>
              <a:rPr lang="zh-CN" altLang="en-US" dirty="0"/>
              <a:t>查准率、查全率与</a:t>
            </a:r>
            <a:r>
              <a:rPr lang="en-US" altLang="zh-CN" dirty="0"/>
              <a:t>F1</a:t>
            </a:r>
            <a:endParaRPr lang="zh-CN" altLang="en-US" dirty="0"/>
          </a:p>
        </p:txBody>
      </p:sp>
      <p:sp>
        <p:nvSpPr>
          <p:cNvPr id="13" name="内容占位符 2"/>
          <p:cNvSpPr txBox="1">
            <a:spLocks/>
          </p:cNvSpPr>
          <p:nvPr/>
        </p:nvSpPr>
        <p:spPr>
          <a:xfrm>
            <a:off x="260350" y="1790743"/>
            <a:ext cx="8499601" cy="897191"/>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00000"/>
              </a:lnSpc>
              <a:spcBef>
                <a:spcPts val="0"/>
              </a:spcBef>
              <a:buNone/>
            </a:pPr>
            <a:r>
              <a:rPr lang="zh-CN" altLang="en-US" dirty="0"/>
              <a:t>信息检索、</a:t>
            </a:r>
            <a:r>
              <a:rPr lang="en-US" altLang="zh-CN" dirty="0"/>
              <a:t>Web</a:t>
            </a:r>
            <a:r>
              <a:rPr lang="zh-CN" altLang="en-US" dirty="0"/>
              <a:t>搜索等场景中经常需要</a:t>
            </a:r>
            <a:r>
              <a:rPr lang="zh-CN" altLang="en-US" dirty="0">
                <a:solidFill>
                  <a:srgbClr val="FF0000"/>
                </a:solidFill>
              </a:rPr>
              <a:t>衡量正例被预测出来的比率</a:t>
            </a:r>
            <a:r>
              <a:rPr lang="zh-CN" altLang="en-US" dirty="0"/>
              <a:t>或者</a:t>
            </a:r>
            <a:r>
              <a:rPr lang="zh-CN" altLang="en-US" dirty="0">
                <a:solidFill>
                  <a:schemeClr val="accent1"/>
                </a:solidFill>
              </a:rPr>
              <a:t>预测出来的正例中正确的比率</a:t>
            </a:r>
            <a:r>
              <a:rPr lang="zh-CN" altLang="en-US" dirty="0"/>
              <a:t>，此时查准率和查全率比错误率和精度更适合。</a:t>
            </a:r>
          </a:p>
        </p:txBody>
      </p:sp>
      <p:sp>
        <p:nvSpPr>
          <p:cNvPr id="8" name="内容占位符 2"/>
          <p:cNvSpPr txBox="1">
            <a:spLocks/>
          </p:cNvSpPr>
          <p:nvPr/>
        </p:nvSpPr>
        <p:spPr>
          <a:xfrm>
            <a:off x="266700" y="2864378"/>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buNone/>
            </a:pPr>
            <a:r>
              <a:rPr lang="zh-CN" altLang="en-US" dirty="0"/>
              <a:t>统计真实标记和预测结果的组合可以得到“混淆矩阵”</a:t>
            </a:r>
          </a:p>
        </p:txBody>
      </p:sp>
      <p:pic>
        <p:nvPicPr>
          <p:cNvPr id="1434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932" y="3491580"/>
            <a:ext cx="4750953" cy="169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621906" y="3916718"/>
            <a:ext cx="983348" cy="400110"/>
          </a:xfrm>
          <a:prstGeom prst="rect">
            <a:avLst/>
          </a:prstGeom>
          <a:noFill/>
        </p:spPr>
        <p:txBody>
          <a:bodyPr wrap="square" rtlCol="0">
            <a:spAutoFit/>
          </a:bodyPr>
          <a:lstStyle/>
          <a:p>
            <a:r>
              <a:rPr lang="zh-CN" altLang="en-US" sz="2000" dirty="0"/>
              <a:t>查准率</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007" y="3778769"/>
            <a:ext cx="1802686" cy="676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5621906" y="4751552"/>
            <a:ext cx="957948" cy="400110"/>
          </a:xfrm>
          <a:prstGeom prst="rect">
            <a:avLst/>
          </a:prstGeom>
          <a:noFill/>
        </p:spPr>
        <p:txBody>
          <a:bodyPr wrap="square" rtlCol="0">
            <a:spAutoFit/>
          </a:bodyPr>
          <a:lstStyle/>
          <a:p>
            <a:r>
              <a:rPr lang="zh-CN" altLang="en-US" sz="2000" dirty="0"/>
              <a:t>查全率</a:t>
            </a:r>
          </a:p>
        </p:txBody>
      </p:sp>
      <p:pic>
        <p:nvPicPr>
          <p:cNvPr id="1434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0501" y="4662614"/>
            <a:ext cx="1762192" cy="627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a:extLst>
              <a:ext uri="{FF2B5EF4-FFF2-40B4-BE49-F238E27FC236}">
                <a16:creationId xmlns:a16="http://schemas.microsoft.com/office/drawing/2014/main" id="{0E37430D-AD11-4850-9E09-780CF79E3787}"/>
              </a:ext>
            </a:extLst>
          </p:cNvPr>
          <p:cNvSpPr txBox="1"/>
          <p:nvPr/>
        </p:nvSpPr>
        <p:spPr>
          <a:xfrm>
            <a:off x="463683" y="5514789"/>
            <a:ext cx="6579244" cy="707886"/>
          </a:xfrm>
          <a:prstGeom prst="rect">
            <a:avLst/>
          </a:prstGeom>
          <a:noFill/>
        </p:spPr>
        <p:txBody>
          <a:bodyPr wrap="square" rtlCol="0">
            <a:spAutoFit/>
          </a:bodyPr>
          <a:lstStyle/>
          <a:p>
            <a:r>
              <a:rPr lang="zh-CN" altLang="en-US" sz="2000" dirty="0"/>
              <a:t>检索出来的信息中有多少比例是用户感兴趣的。</a:t>
            </a:r>
            <a:endParaRPr lang="en-US" altLang="zh-CN" sz="2000" dirty="0"/>
          </a:p>
          <a:p>
            <a:r>
              <a:rPr lang="zh-CN" altLang="en-US" sz="2000" dirty="0"/>
              <a:t>用户感兴趣的信息中有多少被检索出来了。</a:t>
            </a:r>
          </a:p>
        </p:txBody>
      </p:sp>
    </p:spTree>
    <p:extLst>
      <p:ext uri="{BB962C8B-B14F-4D97-AF65-F5344CB8AC3E}">
        <p14:creationId xmlns:p14="http://schemas.microsoft.com/office/powerpoint/2010/main" val="375627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fade">
                                      <p:cBhvr>
                                        <p:cTn id="12" dur="1000"/>
                                        <p:tgtEl>
                                          <p:spTgt spid="14340"/>
                                        </p:tgtEl>
                                      </p:cBhvr>
                                    </p:animEffect>
                                    <p:anim calcmode="lin" valueType="num">
                                      <p:cBhvr>
                                        <p:cTn id="13" dur="1000" fill="hold"/>
                                        <p:tgtEl>
                                          <p:spTgt spid="14340"/>
                                        </p:tgtEl>
                                        <p:attrNameLst>
                                          <p:attrName>ppt_x</p:attrName>
                                        </p:attrNameLst>
                                      </p:cBhvr>
                                      <p:tavLst>
                                        <p:tav tm="0">
                                          <p:val>
                                            <p:strVal val="#ppt_x"/>
                                          </p:val>
                                        </p:tav>
                                        <p:tav tm="100000">
                                          <p:val>
                                            <p:strVal val="#ppt_x"/>
                                          </p:val>
                                        </p:tav>
                                      </p:tavLst>
                                    </p:anim>
                                    <p:anim calcmode="lin" valueType="num">
                                      <p:cBhvr>
                                        <p:cTn id="14" dur="1000" fill="hold"/>
                                        <p:tgtEl>
                                          <p:spTgt spid="143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341"/>
                                        </p:tgtEl>
                                        <p:attrNameLst>
                                          <p:attrName>style.visibility</p:attrName>
                                        </p:attrNameLst>
                                      </p:cBhvr>
                                      <p:to>
                                        <p:strVal val="visible"/>
                                      </p:to>
                                    </p:set>
                                    <p:animEffect transition="in" filter="fade">
                                      <p:cBhvr>
                                        <p:cTn id="22" dur="1000"/>
                                        <p:tgtEl>
                                          <p:spTgt spid="14341"/>
                                        </p:tgtEl>
                                      </p:cBhvr>
                                    </p:animEffect>
                                    <p:anim calcmode="lin" valueType="num">
                                      <p:cBhvr>
                                        <p:cTn id="23" dur="1000" fill="hold"/>
                                        <p:tgtEl>
                                          <p:spTgt spid="14341"/>
                                        </p:tgtEl>
                                        <p:attrNameLst>
                                          <p:attrName>ppt_x</p:attrName>
                                        </p:attrNameLst>
                                      </p:cBhvr>
                                      <p:tavLst>
                                        <p:tav tm="0">
                                          <p:val>
                                            <p:strVal val="#ppt_x"/>
                                          </p:val>
                                        </p:tav>
                                        <p:tav tm="100000">
                                          <p:val>
                                            <p:strVal val="#ppt_x"/>
                                          </p:val>
                                        </p:tav>
                                      </p:tavLst>
                                    </p:anim>
                                    <p:anim calcmode="lin" valueType="num">
                                      <p:cBhvr>
                                        <p:cTn id="24" dur="1000" fill="hold"/>
                                        <p:tgtEl>
                                          <p:spTgt spid="1434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342"/>
                                        </p:tgtEl>
                                        <p:attrNameLst>
                                          <p:attrName>style.visibility</p:attrName>
                                        </p:attrNameLst>
                                      </p:cBhvr>
                                      <p:to>
                                        <p:strVal val="visible"/>
                                      </p:to>
                                    </p:set>
                                    <p:animEffect transition="in" filter="fade">
                                      <p:cBhvr>
                                        <p:cTn id="32" dur="1000"/>
                                        <p:tgtEl>
                                          <p:spTgt spid="14342"/>
                                        </p:tgtEl>
                                      </p:cBhvr>
                                    </p:animEffect>
                                    <p:anim calcmode="lin" valueType="num">
                                      <p:cBhvr>
                                        <p:cTn id="33" dur="1000" fill="hold"/>
                                        <p:tgtEl>
                                          <p:spTgt spid="14342"/>
                                        </p:tgtEl>
                                        <p:attrNameLst>
                                          <p:attrName>ppt_x</p:attrName>
                                        </p:attrNameLst>
                                      </p:cBhvr>
                                      <p:tavLst>
                                        <p:tav tm="0">
                                          <p:val>
                                            <p:strVal val="#ppt_x"/>
                                          </p:val>
                                        </p:tav>
                                        <p:tav tm="100000">
                                          <p:val>
                                            <p:strVal val="#ppt_x"/>
                                          </p:val>
                                        </p:tav>
                                      </p:tavLst>
                                    </p:anim>
                                    <p:anim calcmode="lin" valueType="num">
                                      <p:cBhvr>
                                        <p:cTn id="34" dur="1000" fill="hold"/>
                                        <p:tgtEl>
                                          <p:spTgt spid="1434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7"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性能度量</a:t>
            </a:r>
          </a:p>
        </p:txBody>
      </p:sp>
      <p:sp>
        <p:nvSpPr>
          <p:cNvPr id="3" name="内容占位符 2">
            <a:extLst>
              <a:ext uri="{FF2B5EF4-FFF2-40B4-BE49-F238E27FC236}">
                <a16:creationId xmlns:a16="http://schemas.microsoft.com/office/drawing/2014/main" id="{C4C5D331-DABF-435C-899D-B3BEE56BB534}"/>
              </a:ext>
            </a:extLst>
          </p:cNvPr>
          <p:cNvSpPr>
            <a:spLocks noGrp="1"/>
          </p:cNvSpPr>
          <p:nvPr>
            <p:ph idx="1"/>
          </p:nvPr>
        </p:nvSpPr>
        <p:spPr/>
        <p:txBody>
          <a:bodyPr/>
          <a:lstStyle/>
          <a:p>
            <a:r>
              <a:rPr lang="en-US" altLang="zh-CN" dirty="0"/>
              <a:t>2.3.2 </a:t>
            </a:r>
            <a:r>
              <a:rPr lang="zh-CN" altLang="en-US" dirty="0"/>
              <a:t>查准率、查全率与</a:t>
            </a:r>
            <a:r>
              <a:rPr lang="en-US" altLang="zh-CN" dirty="0"/>
              <a:t>F1</a:t>
            </a:r>
            <a:endParaRPr lang="zh-CN" altLang="en-US" dirty="0"/>
          </a:p>
        </p:txBody>
      </p:sp>
      <p:sp>
        <p:nvSpPr>
          <p:cNvPr id="13" name="内容占位符 2"/>
          <p:cNvSpPr txBox="1">
            <a:spLocks/>
          </p:cNvSpPr>
          <p:nvPr/>
        </p:nvSpPr>
        <p:spPr>
          <a:xfrm>
            <a:off x="338328" y="1655063"/>
            <a:ext cx="8439912" cy="1032871"/>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00000"/>
              </a:lnSpc>
              <a:spcBef>
                <a:spcPts val="0"/>
              </a:spcBef>
              <a:buNone/>
            </a:pPr>
            <a:r>
              <a:rPr lang="zh-CN" altLang="en-US" dirty="0"/>
              <a:t>根据学习器的预测结果按正例可能性大小对样例进行排序，并逐个把样本作为正例进行预测，则可以得到查准率</a:t>
            </a:r>
            <a:r>
              <a:rPr lang="en-US" altLang="zh-CN" dirty="0"/>
              <a:t>-</a:t>
            </a:r>
            <a:r>
              <a:rPr lang="zh-CN" altLang="en-US" dirty="0"/>
              <a:t>查全率曲线，简称“</a:t>
            </a:r>
            <a:r>
              <a:rPr lang="en-US" altLang="zh-CN" dirty="0"/>
              <a:t>P-R</a:t>
            </a:r>
            <a:r>
              <a:rPr lang="zh-CN" altLang="en-US" dirty="0"/>
              <a:t>曲线”</a:t>
            </a: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39" y="2511614"/>
            <a:ext cx="4306706" cy="364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2"/>
          <p:cNvSpPr txBox="1">
            <a:spLocks/>
          </p:cNvSpPr>
          <p:nvPr/>
        </p:nvSpPr>
        <p:spPr>
          <a:xfrm>
            <a:off x="48600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sp>
        <p:nvSpPr>
          <p:cNvPr id="14" name="TextBox 13"/>
          <p:cNvSpPr txBox="1"/>
          <p:nvPr/>
        </p:nvSpPr>
        <p:spPr>
          <a:xfrm>
            <a:off x="5146723" y="3340789"/>
            <a:ext cx="3559198" cy="1323439"/>
          </a:xfrm>
          <a:prstGeom prst="rect">
            <a:avLst/>
          </a:prstGeom>
          <a:noFill/>
        </p:spPr>
        <p:txBody>
          <a:bodyPr wrap="square" rtlCol="0">
            <a:spAutoFit/>
          </a:bodyPr>
          <a:lstStyle/>
          <a:p>
            <a:pPr algn="just"/>
            <a:r>
              <a:rPr lang="zh-CN" altLang="en-US" sz="2000" dirty="0"/>
              <a:t>平衡点是曲线上“查准率</a:t>
            </a:r>
            <a:r>
              <a:rPr lang="en-US" altLang="zh-CN" sz="2000" dirty="0"/>
              <a:t>=</a:t>
            </a:r>
            <a:r>
              <a:rPr lang="zh-CN" altLang="en-US" sz="2000" dirty="0"/>
              <a:t>查全率”时的取值，可用来用于度量</a:t>
            </a:r>
            <a:r>
              <a:rPr lang="en-US" altLang="zh-CN" sz="2000" dirty="0"/>
              <a:t>P-R</a:t>
            </a:r>
            <a:r>
              <a:rPr lang="zh-CN" altLang="en-US" sz="2000" dirty="0"/>
              <a:t>曲线有交叉的分类器性能高低</a:t>
            </a:r>
          </a:p>
        </p:txBody>
      </p:sp>
    </p:spTree>
    <p:extLst>
      <p:ext uri="{BB962C8B-B14F-4D97-AF65-F5344CB8AC3E}">
        <p14:creationId xmlns:p14="http://schemas.microsoft.com/office/powerpoint/2010/main" val="214552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性能度量</a:t>
            </a:r>
          </a:p>
        </p:txBody>
      </p:sp>
      <p:sp>
        <p:nvSpPr>
          <p:cNvPr id="14" name="内容占位符 2">
            <a:extLst>
              <a:ext uri="{FF2B5EF4-FFF2-40B4-BE49-F238E27FC236}">
                <a16:creationId xmlns:a16="http://schemas.microsoft.com/office/drawing/2014/main" id="{74356782-A54C-42D2-878A-6C2A53E54BED}"/>
              </a:ext>
            </a:extLst>
          </p:cNvPr>
          <p:cNvSpPr>
            <a:spLocks noGrp="1"/>
          </p:cNvSpPr>
          <p:nvPr>
            <p:ph idx="1"/>
          </p:nvPr>
        </p:nvSpPr>
        <p:spPr>
          <a:xfrm>
            <a:off x="260350" y="1158536"/>
            <a:ext cx="8616950" cy="5013663"/>
          </a:xfrm>
        </p:spPr>
        <p:txBody>
          <a:bodyPr/>
          <a:lstStyle/>
          <a:p>
            <a:r>
              <a:rPr lang="en-US" altLang="zh-CN" dirty="0"/>
              <a:t>2.3.2 </a:t>
            </a:r>
            <a:r>
              <a:rPr lang="zh-CN" altLang="en-US" dirty="0"/>
              <a:t>查准率、查全率与</a:t>
            </a:r>
            <a:r>
              <a:rPr lang="en-US" altLang="zh-CN" dirty="0"/>
              <a:t>F1</a:t>
            </a:r>
            <a:endParaRPr lang="zh-CN" altLang="en-US" dirty="0"/>
          </a:p>
        </p:txBody>
      </p:sp>
      <p:sp>
        <p:nvSpPr>
          <p:cNvPr id="15" name="内容占位符 2">
            <a:extLst>
              <a:ext uri="{FF2B5EF4-FFF2-40B4-BE49-F238E27FC236}">
                <a16:creationId xmlns:a16="http://schemas.microsoft.com/office/drawing/2014/main" id="{A0C80F69-AD53-4FF7-A5E4-041F4D44AC57}"/>
              </a:ext>
            </a:extLst>
          </p:cNvPr>
          <p:cNvSpPr txBox="1">
            <a:spLocks/>
          </p:cNvSpPr>
          <p:nvPr/>
        </p:nvSpPr>
        <p:spPr>
          <a:xfrm>
            <a:off x="512064" y="1909284"/>
            <a:ext cx="7258501"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buNone/>
            </a:pPr>
            <a:r>
              <a:rPr lang="zh-CN" altLang="en-US" sz="2400" dirty="0"/>
              <a:t>比</a:t>
            </a:r>
            <a:r>
              <a:rPr lang="en-US" altLang="zh-CN" sz="2400" dirty="0"/>
              <a:t>P-R</a:t>
            </a:r>
            <a:r>
              <a:rPr lang="zh-CN" altLang="en-US" sz="2400" dirty="0"/>
              <a:t>曲线平衡点更用常用的是</a:t>
            </a:r>
            <a:r>
              <a:rPr lang="en-US" altLang="zh-CN" sz="2400" dirty="0"/>
              <a:t>F1</a:t>
            </a:r>
            <a:r>
              <a:rPr lang="zh-CN" altLang="en-US" sz="2400" dirty="0"/>
              <a:t>度量：</a:t>
            </a:r>
          </a:p>
        </p:txBody>
      </p:sp>
      <p:sp>
        <p:nvSpPr>
          <p:cNvPr id="16" name="内容占位符 2">
            <a:extLst>
              <a:ext uri="{FF2B5EF4-FFF2-40B4-BE49-F238E27FC236}">
                <a16:creationId xmlns:a16="http://schemas.microsoft.com/office/drawing/2014/main" id="{6F5400DD-C2B2-4A5D-9450-FE5A220093B4}"/>
              </a:ext>
            </a:extLst>
          </p:cNvPr>
          <p:cNvSpPr txBox="1">
            <a:spLocks/>
          </p:cNvSpPr>
          <p:nvPr/>
        </p:nvSpPr>
        <p:spPr>
          <a:xfrm>
            <a:off x="48600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pic>
        <p:nvPicPr>
          <p:cNvPr id="17" name="Picture 2">
            <a:extLst>
              <a:ext uri="{FF2B5EF4-FFF2-40B4-BE49-F238E27FC236}">
                <a16:creationId xmlns:a16="http://schemas.microsoft.com/office/drawing/2014/main" id="{D5281432-D3F9-469B-B4EE-6EFAD677C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527" y="2407111"/>
            <a:ext cx="4576977" cy="623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内容占位符 2">
            <a:extLst>
              <a:ext uri="{FF2B5EF4-FFF2-40B4-BE49-F238E27FC236}">
                <a16:creationId xmlns:a16="http://schemas.microsoft.com/office/drawing/2014/main" id="{F726BF88-3DD8-4097-98AD-B0ED897B843D}"/>
              </a:ext>
            </a:extLst>
          </p:cNvPr>
          <p:cNvSpPr txBox="1">
            <a:spLocks/>
          </p:cNvSpPr>
          <p:nvPr/>
        </p:nvSpPr>
        <p:spPr>
          <a:xfrm>
            <a:off x="830493" y="3346365"/>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22" name="组合 21">
            <a:extLst>
              <a:ext uri="{FF2B5EF4-FFF2-40B4-BE49-F238E27FC236}">
                <a16:creationId xmlns:a16="http://schemas.microsoft.com/office/drawing/2014/main" id="{7E597C9C-BB5E-4A9C-AD51-F0E84694DDC6}"/>
              </a:ext>
            </a:extLst>
          </p:cNvPr>
          <p:cNvGrpSpPr/>
          <p:nvPr/>
        </p:nvGrpSpPr>
        <p:grpSpPr>
          <a:xfrm>
            <a:off x="512064" y="3303397"/>
            <a:ext cx="7303926" cy="2868802"/>
            <a:chOff x="524764" y="2532761"/>
            <a:chExt cx="7303926" cy="2450733"/>
          </a:xfrm>
        </p:grpSpPr>
        <p:sp>
          <p:nvSpPr>
            <p:cNvPr id="23" name="内容占位符 2">
              <a:extLst>
                <a:ext uri="{FF2B5EF4-FFF2-40B4-BE49-F238E27FC236}">
                  <a16:creationId xmlns:a16="http://schemas.microsoft.com/office/drawing/2014/main" id="{981C6FF9-7457-43F2-B561-E45AF9D0FDC2}"/>
                </a:ext>
              </a:extLst>
            </p:cNvPr>
            <p:cNvSpPr txBox="1">
              <a:spLocks/>
            </p:cNvSpPr>
            <p:nvPr/>
          </p:nvSpPr>
          <p:spPr>
            <a:xfrm>
              <a:off x="524764" y="2532761"/>
              <a:ext cx="7303926" cy="245073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zh-CN" altLang="en-US" sz="2400" dirty="0"/>
                <a:t>比</a:t>
              </a:r>
              <a:r>
                <a:rPr lang="en-US" altLang="zh-CN" sz="2400" dirty="0"/>
                <a:t>F1</a:t>
              </a:r>
              <a:r>
                <a:rPr lang="zh-CN" altLang="en-US" sz="2400" dirty="0"/>
                <a:t>更一般的形式    </a:t>
              </a:r>
              <a:r>
                <a:rPr lang="en-US" altLang="zh-CN" sz="2400" dirty="0"/>
                <a:t>,</a:t>
              </a:r>
            </a:p>
            <a:p>
              <a:pPr marL="0" lvl="1" indent="0">
                <a:buNone/>
              </a:pPr>
              <a:endParaRPr lang="en-US" altLang="zh-CN" sz="2400" dirty="0"/>
            </a:p>
            <a:p>
              <a:pPr marL="457200" lvl="1" indent="0">
                <a:buNone/>
              </a:pPr>
              <a:endParaRPr lang="en-US" altLang="zh-CN" sz="2400" dirty="0"/>
            </a:p>
            <a:p>
              <a:pPr marL="1240200" lvl="3" indent="0">
                <a:buNone/>
              </a:pPr>
              <a:endParaRPr lang="en-US" altLang="zh-CN" sz="2400" dirty="0"/>
            </a:p>
            <a:p>
              <a:pPr marL="1240200" lvl="3" indent="0">
                <a:buNone/>
              </a:pPr>
              <a:r>
                <a:rPr lang="en-US" altLang="zh-CN" sz="2400" dirty="0"/>
                <a:t>	:  </a:t>
              </a:r>
              <a:r>
                <a:rPr lang="zh-CN" altLang="en-US" sz="2400" dirty="0">
                  <a:latin typeface="+mn-ea"/>
                  <a:ea typeface="+mn-ea"/>
                </a:rPr>
                <a:t>标准</a:t>
              </a:r>
              <a:r>
                <a:rPr lang="en-US" altLang="zh-CN" sz="2400" dirty="0">
                  <a:latin typeface="+mn-ea"/>
                  <a:ea typeface="+mn-ea"/>
                </a:rPr>
                <a:t>F1</a:t>
              </a:r>
            </a:p>
            <a:p>
              <a:pPr marL="1240200" lvl="3" indent="0">
                <a:buNone/>
              </a:pPr>
              <a:r>
                <a:rPr lang="en-US" altLang="zh-CN" sz="2400" dirty="0">
                  <a:latin typeface="+mn-ea"/>
                  <a:ea typeface="+mn-ea"/>
                </a:rPr>
                <a:t>	: </a:t>
              </a:r>
              <a:r>
                <a:rPr lang="zh-CN" altLang="en-US" sz="2400" dirty="0">
                  <a:latin typeface="+mn-ea"/>
                  <a:ea typeface="+mn-ea"/>
                </a:rPr>
                <a:t>偏重查全率</a:t>
              </a:r>
              <a:r>
                <a:rPr lang="en-US" altLang="zh-CN" sz="2400" dirty="0">
                  <a:latin typeface="+mn-ea"/>
                  <a:ea typeface="+mn-ea"/>
                </a:rPr>
                <a:t>(</a:t>
              </a:r>
              <a:r>
                <a:rPr lang="zh-CN" altLang="en-US" sz="2400" dirty="0">
                  <a:latin typeface="+mn-ea"/>
                  <a:ea typeface="+mn-ea"/>
                </a:rPr>
                <a:t>逃犯信息检索</a:t>
              </a:r>
              <a:r>
                <a:rPr lang="en-US" altLang="zh-CN" sz="2400" dirty="0">
                  <a:latin typeface="+mn-ea"/>
                  <a:ea typeface="+mn-ea"/>
                </a:rPr>
                <a:t>)</a:t>
              </a:r>
            </a:p>
            <a:p>
              <a:pPr marL="1240200" lvl="3" indent="0">
                <a:buNone/>
              </a:pPr>
              <a:r>
                <a:rPr lang="en-US" altLang="zh-CN" sz="2400" dirty="0">
                  <a:latin typeface="+mn-ea"/>
                  <a:ea typeface="+mn-ea"/>
                </a:rPr>
                <a:t>	</a:t>
              </a:r>
              <a:r>
                <a:rPr lang="zh-CN" altLang="en-US" sz="2400" dirty="0">
                  <a:latin typeface="+mn-ea"/>
                  <a:ea typeface="+mn-ea"/>
                </a:rPr>
                <a:t>：偏重查准率</a:t>
              </a:r>
              <a:r>
                <a:rPr lang="en-US" altLang="zh-CN" sz="2400" dirty="0">
                  <a:latin typeface="+mn-ea"/>
                  <a:ea typeface="+mn-ea"/>
                </a:rPr>
                <a:t>(</a:t>
              </a:r>
              <a:r>
                <a:rPr lang="zh-CN" altLang="en-US" sz="2400" dirty="0">
                  <a:latin typeface="+mn-ea"/>
                  <a:ea typeface="+mn-ea"/>
                </a:rPr>
                <a:t>商品推荐系统</a:t>
              </a:r>
              <a:r>
                <a:rPr lang="en-US" altLang="zh-CN" sz="2400" dirty="0">
                  <a:latin typeface="+mn-ea"/>
                  <a:ea typeface="+mn-ea"/>
                </a:rPr>
                <a:t>)</a:t>
              </a:r>
            </a:p>
            <a:p>
              <a:pPr marL="457200" lvl="1" indent="0">
                <a:buNone/>
              </a:pPr>
              <a:endParaRPr lang="en-US" altLang="zh-CN" sz="2400" dirty="0"/>
            </a:p>
            <a:p>
              <a:pPr marL="457200" lvl="1" indent="0">
                <a:buNone/>
              </a:pPr>
              <a:endParaRPr lang="zh-CN" altLang="en-US" sz="2400" dirty="0"/>
            </a:p>
          </p:txBody>
        </p:sp>
        <p:pic>
          <p:nvPicPr>
            <p:cNvPr id="24" name="Picture 4">
              <a:extLst>
                <a:ext uri="{FF2B5EF4-FFF2-40B4-BE49-F238E27FC236}">
                  <a16:creationId xmlns:a16="http://schemas.microsoft.com/office/drawing/2014/main" id="{AF0F07F3-696C-40A3-9629-4CFFE5044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084" y="2615993"/>
              <a:ext cx="304078" cy="27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5">
              <a:extLst>
                <a:ext uri="{FF2B5EF4-FFF2-40B4-BE49-F238E27FC236}">
                  <a16:creationId xmlns:a16="http://schemas.microsoft.com/office/drawing/2014/main" id="{0EACD63E-B152-4071-B84A-7E59905D23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050" y="2975117"/>
              <a:ext cx="3080434" cy="66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9">
              <a:extLst>
                <a:ext uri="{FF2B5EF4-FFF2-40B4-BE49-F238E27FC236}">
                  <a16:creationId xmlns:a16="http://schemas.microsoft.com/office/drawing/2014/main" id="{5C2DA5D1-7F3E-4A72-90B8-35C6BEAF147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30642" y="3906744"/>
              <a:ext cx="648101" cy="26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10">
              <a:extLst>
                <a:ext uri="{FF2B5EF4-FFF2-40B4-BE49-F238E27FC236}">
                  <a16:creationId xmlns:a16="http://schemas.microsoft.com/office/drawing/2014/main" id="{B4ED0EBB-95B4-409A-8B94-B41B32E7AE0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0642" y="4270771"/>
              <a:ext cx="647408" cy="246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11">
              <a:extLst>
                <a:ext uri="{FF2B5EF4-FFF2-40B4-BE49-F238E27FC236}">
                  <a16:creationId xmlns:a16="http://schemas.microsoft.com/office/drawing/2014/main" id="{C1898298-8378-4DC8-8E6E-54EC00043F8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20817" y="4621435"/>
              <a:ext cx="667057" cy="240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 name="图片 3">
            <a:extLst>
              <a:ext uri="{FF2B5EF4-FFF2-40B4-BE49-F238E27FC236}">
                <a16:creationId xmlns:a16="http://schemas.microsoft.com/office/drawing/2014/main" id="{7E39AA3D-198D-4C42-B075-DFAE845F3D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8757" y="2407111"/>
            <a:ext cx="1558720" cy="623488"/>
          </a:xfrm>
          <a:prstGeom prst="rect">
            <a:avLst/>
          </a:prstGeom>
        </p:spPr>
      </p:pic>
      <p:sp>
        <p:nvSpPr>
          <p:cNvPr id="6" name="箭头: 右 5">
            <a:extLst>
              <a:ext uri="{FF2B5EF4-FFF2-40B4-BE49-F238E27FC236}">
                <a16:creationId xmlns:a16="http://schemas.microsoft.com/office/drawing/2014/main" id="{785EDEB3-834E-4883-89C1-F9947091F2B8}"/>
              </a:ext>
            </a:extLst>
          </p:cNvPr>
          <p:cNvSpPr/>
          <p:nvPr/>
        </p:nvSpPr>
        <p:spPr>
          <a:xfrm>
            <a:off x="2423160" y="2597767"/>
            <a:ext cx="338328" cy="242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227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性能度量</a:t>
            </a:r>
          </a:p>
        </p:txBody>
      </p:sp>
      <p:sp>
        <p:nvSpPr>
          <p:cNvPr id="14" name="内容占位符 2">
            <a:extLst>
              <a:ext uri="{FF2B5EF4-FFF2-40B4-BE49-F238E27FC236}">
                <a16:creationId xmlns:a16="http://schemas.microsoft.com/office/drawing/2014/main" id="{74356782-A54C-42D2-878A-6C2A53E54BED}"/>
              </a:ext>
            </a:extLst>
          </p:cNvPr>
          <p:cNvSpPr>
            <a:spLocks noGrp="1"/>
          </p:cNvSpPr>
          <p:nvPr>
            <p:ph idx="1"/>
          </p:nvPr>
        </p:nvSpPr>
        <p:spPr>
          <a:xfrm>
            <a:off x="260350" y="1158536"/>
            <a:ext cx="8616950" cy="5013663"/>
          </a:xfrm>
        </p:spPr>
        <p:txBody>
          <a:bodyPr/>
          <a:lstStyle/>
          <a:p>
            <a:r>
              <a:rPr lang="en-US" altLang="zh-CN" dirty="0"/>
              <a:t>2.3.2 </a:t>
            </a:r>
            <a:r>
              <a:rPr lang="zh-CN" altLang="en-US" dirty="0"/>
              <a:t>查准率、查全率与</a:t>
            </a:r>
            <a:r>
              <a:rPr lang="en-US" altLang="zh-CN" dirty="0"/>
              <a:t>F1</a:t>
            </a:r>
          </a:p>
          <a:p>
            <a:pPr marL="325800" lvl="1" indent="0">
              <a:lnSpc>
                <a:spcPct val="130000"/>
              </a:lnSpc>
              <a:spcBef>
                <a:spcPts val="0"/>
              </a:spcBef>
              <a:buNone/>
            </a:pPr>
            <a:r>
              <a:rPr lang="zh-CN" altLang="en-US" dirty="0"/>
              <a:t>在</a:t>
            </a:r>
            <a:r>
              <a:rPr lang="en-US" altLang="zh-CN" dirty="0"/>
              <a:t>n</a:t>
            </a:r>
            <a:r>
              <a:rPr lang="zh-CN" altLang="en-US" dirty="0"/>
              <a:t>个二分类混淆矩阵上综合考察查准率和查全率：</a:t>
            </a:r>
            <a:endParaRPr lang="en-US" altLang="zh-CN" dirty="0"/>
          </a:p>
          <a:p>
            <a:pPr lvl="1" algn="just">
              <a:lnSpc>
                <a:spcPct val="130000"/>
              </a:lnSpc>
              <a:spcBef>
                <a:spcPts val="0"/>
              </a:spcBef>
            </a:pPr>
            <a:r>
              <a:rPr lang="zh-CN" altLang="en-US" dirty="0"/>
              <a:t>方法</a:t>
            </a:r>
            <a:r>
              <a:rPr lang="en-US" altLang="zh-CN" dirty="0"/>
              <a:t>1</a:t>
            </a:r>
            <a:r>
              <a:rPr lang="zh-CN" altLang="en-US" dirty="0"/>
              <a:t>：分别计算每个各个混淆矩阵的查准率和查全率，记为                  </a:t>
            </a:r>
            <a:endParaRPr lang="en-US" altLang="zh-CN" dirty="0"/>
          </a:p>
          <a:p>
            <a:pPr marL="325800" lvl="1" indent="0" algn="just">
              <a:lnSpc>
                <a:spcPct val="130000"/>
              </a:lnSpc>
              <a:spcBef>
                <a:spcPts val="0"/>
              </a:spcBef>
              <a:buNone/>
            </a:pPr>
            <a:r>
              <a:rPr lang="en-US" altLang="zh-CN" dirty="0"/>
              <a:t>                                 </a:t>
            </a:r>
            <a:r>
              <a:rPr lang="zh-CN" altLang="en-US" dirty="0"/>
              <a:t>再计算平均值，得到“宏查准率”</a:t>
            </a:r>
            <a:r>
              <a:rPr lang="en-US" altLang="zh-CN" dirty="0"/>
              <a:t>(macro-P)</a:t>
            </a:r>
            <a:r>
              <a:rPr lang="zh-CN" altLang="en-US" dirty="0"/>
              <a:t>、“宏查全率” </a:t>
            </a:r>
            <a:r>
              <a:rPr lang="en-US" altLang="zh-CN" dirty="0"/>
              <a:t>(macro-R)</a:t>
            </a:r>
            <a:r>
              <a:rPr lang="zh-CN" altLang="en-US" dirty="0"/>
              <a:t>和“宏</a:t>
            </a:r>
            <a:r>
              <a:rPr lang="en-US" altLang="zh-CN" dirty="0"/>
              <a:t>F1</a:t>
            </a:r>
            <a:r>
              <a:rPr lang="zh-CN" altLang="en-US" dirty="0"/>
              <a:t>”</a:t>
            </a:r>
            <a:r>
              <a:rPr lang="en-US" altLang="zh-CN" dirty="0"/>
              <a:t>(macro-F1)</a:t>
            </a:r>
            <a:r>
              <a:rPr lang="zh-CN" altLang="en-US" dirty="0"/>
              <a:t>。</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DB7165BB-ED3D-46F3-B198-FFB5E2983539}"/>
                  </a:ext>
                </a:extLst>
              </p:cNvPr>
              <p:cNvSpPr/>
              <p:nvPr/>
            </p:nvSpPr>
            <p:spPr>
              <a:xfrm>
                <a:off x="1395833" y="3317895"/>
                <a:ext cx="3132781"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𝑚𝑎𝑐𝑟𝑜</m:t>
                      </m:r>
                      <m:r>
                        <a:rPr lang="zh-CN" altLang="en-US" sz="2400" i="0">
                          <a:latin typeface="Cambria Math" panose="02040503050406030204" pitchFamily="18" charset="0"/>
                        </a:rPr>
                        <m:t>−</m:t>
                      </m:r>
                      <m:r>
                        <a:rPr lang="zh-CN" altLang="en-US" sz="2400" i="1">
                          <a:latin typeface="Cambria Math" panose="02040503050406030204" pitchFamily="18" charset="0"/>
                        </a:rPr>
                        <m:t>𝑃</m:t>
                      </m:r>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1">
                              <a:latin typeface="Cambria Math" panose="02040503050406030204" pitchFamily="18" charset="0"/>
                            </a:rPr>
                            <m:t>𝑛</m:t>
                          </m:r>
                        </m:den>
                      </m:f>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𝑛</m:t>
                          </m:r>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𝑃</m:t>
                              </m:r>
                            </m:e>
                            <m:sub>
                              <m:r>
                                <a:rPr lang="zh-CN" altLang="en-US" sz="2400" i="1">
                                  <a:latin typeface="Cambria Math" panose="02040503050406030204" pitchFamily="18" charset="0"/>
                                </a:rPr>
                                <m:t>𝑖</m:t>
                              </m:r>
                            </m:sub>
                          </m:sSub>
                        </m:e>
                      </m:nary>
                    </m:oMath>
                  </m:oMathPara>
                </a14:m>
                <a:endParaRPr lang="zh-CN" altLang="en-US" sz="2400" dirty="0"/>
              </a:p>
            </p:txBody>
          </p:sp>
        </mc:Choice>
        <mc:Fallback xmlns="">
          <p:sp>
            <p:nvSpPr>
              <p:cNvPr id="3" name="矩形 2">
                <a:extLst>
                  <a:ext uri="{FF2B5EF4-FFF2-40B4-BE49-F238E27FC236}">
                    <a16:creationId xmlns:a16="http://schemas.microsoft.com/office/drawing/2014/main" id="{DB7165BB-ED3D-46F3-B198-FFB5E2983539}"/>
                  </a:ext>
                </a:extLst>
              </p:cNvPr>
              <p:cNvSpPr>
                <a:spLocks noRot="1" noChangeAspect="1" noMove="1" noResize="1" noEditPoints="1" noAdjustHandles="1" noChangeArrowheads="1" noChangeShapeType="1" noTextEdit="1"/>
              </p:cNvSpPr>
              <p:nvPr/>
            </p:nvSpPr>
            <p:spPr>
              <a:xfrm>
                <a:off x="1395833" y="3317895"/>
                <a:ext cx="3132781" cy="110055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A9B63D53-D8ED-4A71-A0F4-AC8D1460952D}"/>
                  </a:ext>
                </a:extLst>
              </p:cNvPr>
              <p:cNvSpPr/>
              <p:nvPr/>
            </p:nvSpPr>
            <p:spPr>
              <a:xfrm>
                <a:off x="4615388" y="3317895"/>
                <a:ext cx="3132781"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𝑚𝑎𝑐𝑟𝑜</m:t>
                      </m:r>
                      <m:r>
                        <a:rPr lang="zh-CN" altLang="en-US" sz="2400" i="0">
                          <a:latin typeface="Cambria Math" panose="02040503050406030204" pitchFamily="18" charset="0"/>
                        </a:rPr>
                        <m:t>−</m:t>
                      </m:r>
                      <m:r>
                        <a:rPr lang="zh-CN" altLang="en-US" sz="2400" i="1">
                          <a:latin typeface="Cambria Math" panose="02040503050406030204" pitchFamily="18" charset="0"/>
                        </a:rPr>
                        <m:t>𝑅</m:t>
                      </m:r>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1">
                              <a:latin typeface="Cambria Math" panose="02040503050406030204" pitchFamily="18" charset="0"/>
                            </a:rPr>
                            <m:t>𝑛</m:t>
                          </m:r>
                        </m:den>
                      </m:f>
                      <m:nary>
                        <m:naryPr>
                          <m:chr m:val="∑"/>
                          <m:limLoc m:val="undOvr"/>
                          <m:grow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𝑛</m:t>
                          </m:r>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𝑅</m:t>
                              </m:r>
                            </m:e>
                            <m:sub>
                              <m:r>
                                <a:rPr lang="zh-CN" altLang="en-US" sz="2400" i="1">
                                  <a:latin typeface="Cambria Math" panose="02040503050406030204" pitchFamily="18" charset="0"/>
                                </a:rPr>
                                <m:t>𝑖</m:t>
                              </m:r>
                            </m:sub>
                          </m:sSub>
                        </m:e>
                      </m:nary>
                    </m:oMath>
                  </m:oMathPara>
                </a14:m>
                <a:endParaRPr lang="zh-CN" altLang="en-US" sz="2400" dirty="0"/>
              </a:p>
            </p:txBody>
          </p:sp>
        </mc:Choice>
        <mc:Fallback xmlns="">
          <p:sp>
            <p:nvSpPr>
              <p:cNvPr id="5" name="矩形 4">
                <a:extLst>
                  <a:ext uri="{FF2B5EF4-FFF2-40B4-BE49-F238E27FC236}">
                    <a16:creationId xmlns:a16="http://schemas.microsoft.com/office/drawing/2014/main" id="{A9B63D53-D8ED-4A71-A0F4-AC8D1460952D}"/>
                  </a:ext>
                </a:extLst>
              </p:cNvPr>
              <p:cNvSpPr>
                <a:spLocks noRot="1" noChangeAspect="1" noMove="1" noResize="1" noEditPoints="1" noAdjustHandles="1" noChangeArrowheads="1" noChangeShapeType="1" noTextEdit="1"/>
              </p:cNvSpPr>
              <p:nvPr/>
            </p:nvSpPr>
            <p:spPr>
              <a:xfrm>
                <a:off x="4615388" y="3317895"/>
                <a:ext cx="3132781" cy="110055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DB7A9A76-32DE-4942-B288-12C10ED78A84}"/>
                  </a:ext>
                </a:extLst>
              </p:cNvPr>
              <p:cNvSpPr/>
              <p:nvPr/>
            </p:nvSpPr>
            <p:spPr>
              <a:xfrm>
                <a:off x="1480856" y="4712436"/>
                <a:ext cx="6095515"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𝑚𝑎𝑐𝑟𝑜</m:t>
                      </m:r>
                      <m:r>
                        <a:rPr lang="zh-CN" altLang="en-US" sz="2400" i="0">
                          <a:latin typeface="Cambria Math" panose="02040503050406030204" pitchFamily="18" charset="0"/>
                        </a:rPr>
                        <m:t>−</m:t>
                      </m:r>
                      <m:r>
                        <a:rPr lang="zh-CN" altLang="en-US" sz="2400" i="1">
                          <a:latin typeface="Cambria Math" panose="02040503050406030204" pitchFamily="18" charset="0"/>
                        </a:rPr>
                        <m:t>𝐹</m:t>
                      </m:r>
                      <m:r>
                        <a:rPr lang="zh-CN" altLang="en-US" sz="2400" i="0">
                          <a:latin typeface="Cambria Math" panose="02040503050406030204" pitchFamily="18" charset="0"/>
                        </a:rPr>
                        <m:t>1=</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2×</m:t>
                          </m:r>
                          <m:r>
                            <a:rPr lang="zh-CN" altLang="en-US" sz="2400" i="1">
                              <a:latin typeface="Cambria Math" panose="02040503050406030204" pitchFamily="18" charset="0"/>
                            </a:rPr>
                            <m:t>𝑚𝑎𝑐𝑟𝑜</m:t>
                          </m:r>
                          <m:r>
                            <a:rPr lang="zh-CN" altLang="en-US" sz="2400" i="0">
                              <a:latin typeface="Cambria Math" panose="02040503050406030204" pitchFamily="18" charset="0"/>
                            </a:rPr>
                            <m:t>−</m:t>
                          </m:r>
                          <m:r>
                            <a:rPr lang="zh-CN" altLang="en-US" sz="2400" i="1">
                              <a:latin typeface="Cambria Math" panose="02040503050406030204" pitchFamily="18" charset="0"/>
                            </a:rPr>
                            <m:t>𝑃</m:t>
                          </m:r>
                          <m:r>
                            <a:rPr lang="zh-CN" altLang="en-US" sz="2400" i="0">
                              <a:latin typeface="Cambria Math" panose="02040503050406030204" pitchFamily="18" charset="0"/>
                            </a:rPr>
                            <m:t>×</m:t>
                          </m:r>
                          <m:r>
                            <a:rPr lang="zh-CN" altLang="en-US" sz="2400" i="1">
                              <a:latin typeface="Cambria Math" panose="02040503050406030204" pitchFamily="18" charset="0"/>
                            </a:rPr>
                            <m:t>𝑚𝑎𝑐𝑟𝑜</m:t>
                          </m:r>
                          <m:r>
                            <a:rPr lang="zh-CN" altLang="en-US" sz="2400" i="0">
                              <a:latin typeface="Cambria Math" panose="02040503050406030204" pitchFamily="18" charset="0"/>
                            </a:rPr>
                            <m:t>−</m:t>
                          </m:r>
                          <m:r>
                            <a:rPr lang="zh-CN" altLang="en-US" sz="2400" i="1">
                              <a:latin typeface="Cambria Math" panose="02040503050406030204" pitchFamily="18" charset="0"/>
                            </a:rPr>
                            <m:t>𝑅</m:t>
                          </m:r>
                        </m:num>
                        <m:den>
                          <m:r>
                            <a:rPr lang="zh-CN" altLang="en-US" sz="2400" i="1">
                              <a:latin typeface="Cambria Math" panose="02040503050406030204" pitchFamily="18" charset="0"/>
                            </a:rPr>
                            <m:t>𝑚𝑎𝑐𝑟𝑜</m:t>
                          </m:r>
                          <m:r>
                            <a:rPr lang="zh-CN" altLang="en-US" sz="2400" i="0">
                              <a:latin typeface="Cambria Math" panose="02040503050406030204" pitchFamily="18" charset="0"/>
                            </a:rPr>
                            <m:t>−</m:t>
                          </m:r>
                          <m:r>
                            <a:rPr lang="zh-CN" altLang="en-US" sz="2400" i="1">
                              <a:latin typeface="Cambria Math" panose="02040503050406030204" pitchFamily="18" charset="0"/>
                            </a:rPr>
                            <m:t>𝑃</m:t>
                          </m:r>
                          <m:r>
                            <a:rPr lang="zh-CN" altLang="en-US" sz="2400" i="0">
                              <a:latin typeface="Cambria Math" panose="02040503050406030204" pitchFamily="18" charset="0"/>
                            </a:rPr>
                            <m:t>+</m:t>
                          </m:r>
                          <m:r>
                            <a:rPr lang="zh-CN" altLang="en-US" sz="2400" i="1">
                              <a:latin typeface="Cambria Math" panose="02040503050406030204" pitchFamily="18" charset="0"/>
                            </a:rPr>
                            <m:t>𝑚𝑎𝑐𝑟𝑜</m:t>
                          </m:r>
                          <m:r>
                            <a:rPr lang="zh-CN" altLang="en-US" sz="2400" i="0">
                              <a:latin typeface="Cambria Math" panose="02040503050406030204" pitchFamily="18" charset="0"/>
                            </a:rPr>
                            <m:t>−</m:t>
                          </m:r>
                          <m:r>
                            <a:rPr lang="zh-CN" altLang="en-US" sz="2400" i="1">
                              <a:latin typeface="Cambria Math" panose="02040503050406030204" pitchFamily="18" charset="0"/>
                            </a:rPr>
                            <m:t>𝑅</m:t>
                          </m:r>
                        </m:den>
                      </m:f>
                    </m:oMath>
                  </m:oMathPara>
                </a14:m>
                <a:endParaRPr lang="zh-CN" altLang="en-US" sz="2400" dirty="0"/>
              </a:p>
            </p:txBody>
          </p:sp>
        </mc:Choice>
        <mc:Fallback xmlns="">
          <p:sp>
            <p:nvSpPr>
              <p:cNvPr id="7" name="矩形 6">
                <a:extLst>
                  <a:ext uri="{FF2B5EF4-FFF2-40B4-BE49-F238E27FC236}">
                    <a16:creationId xmlns:a16="http://schemas.microsoft.com/office/drawing/2014/main" id="{DB7A9A76-32DE-4942-B288-12C10ED78A84}"/>
                  </a:ext>
                </a:extLst>
              </p:cNvPr>
              <p:cNvSpPr>
                <a:spLocks noRot="1" noChangeAspect="1" noMove="1" noResize="1" noEditPoints="1" noAdjustHandles="1" noChangeArrowheads="1" noChangeShapeType="1" noTextEdit="1"/>
              </p:cNvSpPr>
              <p:nvPr/>
            </p:nvSpPr>
            <p:spPr>
              <a:xfrm>
                <a:off x="1480856" y="4712436"/>
                <a:ext cx="6095515" cy="79239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1594459-2BE9-4C5D-9979-62A4AC87B22D}"/>
                  </a:ext>
                </a:extLst>
              </p:cNvPr>
              <p:cNvSpPr/>
              <p:nvPr/>
            </p:nvSpPr>
            <p:spPr>
              <a:xfrm>
                <a:off x="450161" y="2301096"/>
                <a:ext cx="32876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0">
                                  <a:latin typeface="Cambria Math" panose="02040503050406030204" pitchFamily="18" charset="0"/>
                                </a:rPr>
                                <m:t>1</m:t>
                              </m:r>
                            </m:sub>
                          </m:sSub>
                          <m:r>
                            <a:rPr lang="zh-CN" altLang="en-US" i="0">
                              <a:latin typeface="Cambria Math" panose="02040503050406030204" pitchFamily="18" charset="0"/>
                            </a:rPr>
                            <m:t>,</m:t>
                          </m:r>
                          <m:r>
                            <m:rPr>
                              <m:nor/>
                            </m:rPr>
                            <a:rPr lang="zh-CN" altLang="en-US" i="1">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0">
                                  <a:latin typeface="Cambria Math" panose="02040503050406030204" pitchFamily="18" charset="0"/>
                                </a:rPr>
                                <m:t>2</m:t>
                              </m:r>
                            </m:sub>
                          </m:sSub>
                          <m:r>
                            <a:rPr lang="zh-CN" altLang="en-US" i="0">
                              <a:latin typeface="Cambria Math" panose="02040503050406030204" pitchFamily="18" charset="0"/>
                            </a:rPr>
                            <m:t>,</m:t>
                          </m:r>
                          <m:r>
                            <m:rPr>
                              <m:nor/>
                            </m:rPr>
                            <a:rPr lang="zh-CN" altLang="en-US" i="1">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𝑛</m:t>
                              </m:r>
                            </m:sub>
                          </m:sSub>
                          <m:r>
                            <a:rPr lang="zh-CN" altLang="en-US" i="0">
                              <a:latin typeface="Cambria Math" panose="02040503050406030204" pitchFamily="18" charset="0"/>
                            </a:rPr>
                            <m:t>,</m:t>
                          </m:r>
                          <m:r>
                            <m:rPr>
                              <m:nor/>
                            </m:rPr>
                            <a:rPr lang="zh-CN" altLang="en-US" i="1">
                              <a:latin typeface="Cambria Math" panose="02040503050406030204" pitchFamily="18" charset="0"/>
                            </a:rPr>
                            <m:t> </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𝑛</m:t>
                              </m:r>
                            </m:sub>
                          </m:sSub>
                        </m:e>
                      </m:d>
                    </m:oMath>
                  </m:oMathPara>
                </a14:m>
                <a:endParaRPr lang="zh-CN" altLang="en-US" dirty="0"/>
              </a:p>
            </p:txBody>
          </p:sp>
        </mc:Choice>
        <mc:Fallback xmlns="">
          <p:sp>
            <p:nvSpPr>
              <p:cNvPr id="8" name="矩形 7">
                <a:extLst>
                  <a:ext uri="{FF2B5EF4-FFF2-40B4-BE49-F238E27FC236}">
                    <a16:creationId xmlns:a16="http://schemas.microsoft.com/office/drawing/2014/main" id="{81594459-2BE9-4C5D-9979-62A4AC87B22D}"/>
                  </a:ext>
                </a:extLst>
              </p:cNvPr>
              <p:cNvSpPr>
                <a:spLocks noRot="1" noChangeAspect="1" noMove="1" noResize="1" noEditPoints="1" noAdjustHandles="1" noChangeArrowheads="1" noChangeShapeType="1" noTextEdit="1"/>
              </p:cNvSpPr>
              <p:nvPr/>
            </p:nvSpPr>
            <p:spPr>
              <a:xfrm>
                <a:off x="450161" y="2301096"/>
                <a:ext cx="3287630" cy="369332"/>
              </a:xfrm>
              <a:prstGeom prst="rect">
                <a:avLst/>
              </a:prstGeom>
              <a:blipFill>
                <a:blip r:embed="rId5"/>
                <a:stretch>
                  <a:fillRect b="-163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16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60350" y="1158536"/>
            <a:ext cx="8616950" cy="4950163"/>
          </a:xfrm>
        </p:spPr>
        <p:txBody>
          <a:bodyPr>
            <a:noAutofit/>
          </a:bodyPr>
          <a:lstStyle/>
          <a:p>
            <a:pPr>
              <a:lnSpc>
                <a:spcPct val="150000"/>
              </a:lnSpc>
            </a:pPr>
            <a:r>
              <a:rPr lang="en-US" altLang="zh-CN" sz="2400" b="1" dirty="0"/>
              <a:t>2.1 </a:t>
            </a:r>
            <a:r>
              <a:rPr lang="zh-CN" altLang="en-US" sz="2400" b="1" dirty="0"/>
              <a:t>经验误差与过拟合</a:t>
            </a:r>
            <a:endParaRPr lang="en-US" altLang="zh-CN" sz="2400" b="1" dirty="0">
              <a:solidFill>
                <a:schemeClr val="bg1">
                  <a:lumMod val="85000"/>
                </a:schemeClr>
              </a:solidFill>
            </a:endParaRPr>
          </a:p>
          <a:p>
            <a:pPr>
              <a:lnSpc>
                <a:spcPct val="150000"/>
              </a:lnSpc>
            </a:pPr>
            <a:r>
              <a:rPr lang="en-US" altLang="zh-CN" sz="2400" dirty="0">
                <a:solidFill>
                  <a:schemeClr val="bg1">
                    <a:lumMod val="85000"/>
                  </a:schemeClr>
                </a:solidFill>
              </a:rPr>
              <a:t>2.2 </a:t>
            </a:r>
            <a:r>
              <a:rPr lang="zh-CN" altLang="en-US" sz="2400" dirty="0">
                <a:solidFill>
                  <a:schemeClr val="bg1">
                    <a:lumMod val="85000"/>
                  </a:schemeClr>
                </a:solidFill>
              </a:rPr>
              <a:t>评估方法</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2.3 </a:t>
            </a:r>
            <a:r>
              <a:rPr lang="zh-CN" altLang="en-US" sz="2400" dirty="0">
                <a:solidFill>
                  <a:schemeClr val="bg1">
                    <a:lumMod val="85000"/>
                  </a:schemeClr>
                </a:solidFill>
              </a:rPr>
              <a:t>性能度量</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2.4 </a:t>
            </a:r>
            <a:r>
              <a:rPr lang="zh-CN" altLang="en-US" sz="2400" dirty="0">
                <a:solidFill>
                  <a:schemeClr val="bg1">
                    <a:lumMod val="85000"/>
                  </a:schemeClr>
                </a:solidFill>
              </a:rPr>
              <a:t>比较检验</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2.5 </a:t>
            </a:r>
            <a:r>
              <a:rPr lang="zh-CN" altLang="en-US" sz="2400" dirty="0">
                <a:solidFill>
                  <a:schemeClr val="bg1">
                    <a:lumMod val="85000"/>
                  </a:schemeClr>
                </a:solidFill>
              </a:rPr>
              <a:t>偏差与方差</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2.6 </a:t>
            </a:r>
            <a:r>
              <a:rPr lang="zh-CN" altLang="en-US" sz="2400" dirty="0">
                <a:solidFill>
                  <a:schemeClr val="bg1">
                    <a:lumMod val="85000"/>
                  </a:schemeClr>
                </a:solidFill>
              </a:rPr>
              <a:t>阅读材料</a:t>
            </a:r>
          </a:p>
        </p:txBody>
      </p:sp>
    </p:spTree>
    <p:extLst>
      <p:ext uri="{BB962C8B-B14F-4D97-AF65-F5344CB8AC3E}">
        <p14:creationId xmlns:p14="http://schemas.microsoft.com/office/powerpoint/2010/main" val="2744175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性能度量</a:t>
            </a:r>
          </a:p>
        </p:txBody>
      </p:sp>
      <p:sp>
        <p:nvSpPr>
          <p:cNvPr id="14" name="内容占位符 2">
            <a:extLst>
              <a:ext uri="{FF2B5EF4-FFF2-40B4-BE49-F238E27FC236}">
                <a16:creationId xmlns:a16="http://schemas.microsoft.com/office/drawing/2014/main" id="{74356782-A54C-42D2-878A-6C2A53E54BED}"/>
              </a:ext>
            </a:extLst>
          </p:cNvPr>
          <p:cNvSpPr>
            <a:spLocks noGrp="1"/>
          </p:cNvSpPr>
          <p:nvPr>
            <p:ph idx="1"/>
          </p:nvPr>
        </p:nvSpPr>
        <p:spPr>
          <a:xfrm>
            <a:off x="260350" y="1158536"/>
            <a:ext cx="8616950" cy="5013663"/>
          </a:xfrm>
        </p:spPr>
        <p:txBody>
          <a:bodyPr/>
          <a:lstStyle/>
          <a:p>
            <a:r>
              <a:rPr lang="en-US" altLang="zh-CN" dirty="0"/>
              <a:t>2.3.2 </a:t>
            </a:r>
            <a:r>
              <a:rPr lang="zh-CN" altLang="en-US" dirty="0"/>
              <a:t>查准率、查全率与</a:t>
            </a:r>
            <a:r>
              <a:rPr lang="en-US" altLang="zh-CN" dirty="0"/>
              <a:t>F1</a:t>
            </a:r>
          </a:p>
          <a:p>
            <a:pPr marL="325800" lvl="1" indent="0">
              <a:buNone/>
            </a:pPr>
            <a:r>
              <a:rPr lang="zh-CN" altLang="en-US" dirty="0"/>
              <a:t>在</a:t>
            </a:r>
            <a:r>
              <a:rPr lang="en-US" altLang="zh-CN" dirty="0"/>
              <a:t>n</a:t>
            </a:r>
            <a:r>
              <a:rPr lang="zh-CN" altLang="en-US" dirty="0"/>
              <a:t>个二分类混淆矩阵上综合考察查准率和查全率：</a:t>
            </a:r>
            <a:endParaRPr lang="en-US" altLang="zh-CN" dirty="0"/>
          </a:p>
          <a:p>
            <a:pPr lvl="1" algn="just">
              <a:lnSpc>
                <a:spcPct val="100000"/>
              </a:lnSpc>
              <a:spcBef>
                <a:spcPts val="0"/>
              </a:spcBef>
            </a:pPr>
            <a:r>
              <a:rPr lang="zh-CN" altLang="en-US" dirty="0"/>
              <a:t>方法</a:t>
            </a:r>
            <a:r>
              <a:rPr lang="en-US" altLang="zh-CN" dirty="0"/>
              <a:t>2</a:t>
            </a:r>
            <a:r>
              <a:rPr lang="zh-CN" altLang="en-US" dirty="0"/>
              <a:t>：先将各混淆矩阵对应元素进行平均，得到</a:t>
            </a:r>
            <a:r>
              <a:rPr lang="en-US" altLang="zh-CN" dirty="0"/>
              <a:t>TP</a:t>
            </a:r>
            <a:r>
              <a:rPr lang="zh-CN" altLang="en-US" dirty="0"/>
              <a:t>、</a:t>
            </a:r>
            <a:r>
              <a:rPr lang="en-US" altLang="zh-CN" dirty="0"/>
              <a:t>FP</a:t>
            </a:r>
            <a:r>
              <a:rPr lang="zh-CN" altLang="en-US" dirty="0"/>
              <a:t>、</a:t>
            </a:r>
            <a:r>
              <a:rPr lang="en-US" altLang="zh-CN" dirty="0"/>
              <a:t>TN</a:t>
            </a:r>
            <a:r>
              <a:rPr lang="zh-CN" altLang="en-US" dirty="0"/>
              <a:t>、</a:t>
            </a:r>
            <a:r>
              <a:rPr lang="en-US" altLang="zh-CN" dirty="0"/>
              <a:t>FN</a:t>
            </a:r>
            <a:r>
              <a:rPr lang="zh-CN" altLang="en-US" dirty="0"/>
              <a:t>的平均值，分别记为                          ，再基于这些平均值计算出“微查准率”</a:t>
            </a:r>
            <a:r>
              <a:rPr lang="en-US" altLang="zh-CN" dirty="0"/>
              <a:t>(micro-P)</a:t>
            </a:r>
            <a:r>
              <a:rPr lang="zh-CN" altLang="en-US" dirty="0"/>
              <a:t>、“微查全率” </a:t>
            </a:r>
            <a:r>
              <a:rPr lang="en-US" altLang="zh-CN" dirty="0"/>
              <a:t>(micro-R)</a:t>
            </a:r>
            <a:r>
              <a:rPr lang="zh-CN" altLang="en-US" dirty="0"/>
              <a:t>和“微</a:t>
            </a:r>
            <a:r>
              <a:rPr lang="en-US" altLang="zh-CN" dirty="0"/>
              <a:t>F1</a:t>
            </a:r>
            <a:r>
              <a:rPr lang="zh-CN" altLang="en-US" dirty="0"/>
              <a:t>”</a:t>
            </a:r>
            <a:r>
              <a:rPr lang="en-US" altLang="zh-CN" dirty="0"/>
              <a:t>(micro-F1)</a:t>
            </a:r>
            <a:r>
              <a:rPr lang="zh-CN" altLang="en-US" dirty="0"/>
              <a:t>。</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FDEE184-621B-441E-A94B-76B3D1E007BC}"/>
                  </a:ext>
                </a:extLst>
              </p:cNvPr>
              <p:cNvSpPr/>
              <p:nvPr/>
            </p:nvSpPr>
            <p:spPr>
              <a:xfrm>
                <a:off x="3411232" y="2128766"/>
                <a:ext cx="23151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𝑇𝑃</m:t>
                          </m:r>
                        </m:e>
                      </m:acc>
                      <m:r>
                        <a:rPr lang="zh-CN" altLang="en-US" i="0">
                          <a:latin typeface="Cambria Math" panose="02040503050406030204" pitchFamily="18" charset="0"/>
                        </a:rPr>
                        <m:t>、</m:t>
                      </m:r>
                      <m:r>
                        <m:rPr>
                          <m:nor/>
                        </m:rPr>
                        <a:rPr lang="zh-CN" altLang="en-US" i="1">
                          <a:latin typeface="Cambria Math" panose="02040503050406030204" pitchFamily="18" charset="0"/>
                        </a:rPr>
                        <m:t> </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𝐹𝑃</m:t>
                          </m:r>
                        </m:e>
                      </m:acc>
                      <m:r>
                        <a:rPr lang="zh-CN" altLang="en-US" i="0">
                          <a:latin typeface="Cambria Math" panose="02040503050406030204" pitchFamily="18" charset="0"/>
                        </a:rPr>
                        <m:t>、</m:t>
                      </m:r>
                      <m:r>
                        <m:rPr>
                          <m:nor/>
                        </m:rPr>
                        <a:rPr lang="zh-CN" altLang="en-US" i="1">
                          <a:latin typeface="Cambria Math" panose="02040503050406030204" pitchFamily="18" charset="0"/>
                        </a:rPr>
                        <m:t> </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𝑇𝑁</m:t>
                          </m:r>
                        </m:e>
                      </m:acc>
                      <m:r>
                        <a:rPr lang="zh-CN" altLang="en-US" i="0">
                          <a:latin typeface="Cambria Math" panose="02040503050406030204" pitchFamily="18" charset="0"/>
                        </a:rPr>
                        <m:t>、</m:t>
                      </m:r>
                      <m:r>
                        <m:rPr>
                          <m:nor/>
                        </m:rPr>
                        <a:rPr lang="zh-CN" altLang="en-US" i="1">
                          <a:latin typeface="Cambria Math" panose="02040503050406030204" pitchFamily="18" charset="0"/>
                        </a:rPr>
                        <m:t> </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𝐹𝑁</m:t>
                          </m:r>
                        </m:e>
                      </m:acc>
                    </m:oMath>
                  </m:oMathPara>
                </a14:m>
                <a:endParaRPr lang="zh-CN" altLang="en-US" dirty="0"/>
              </a:p>
            </p:txBody>
          </p:sp>
        </mc:Choice>
        <mc:Fallback xmlns="">
          <p:sp>
            <p:nvSpPr>
              <p:cNvPr id="4" name="矩形 3">
                <a:extLst>
                  <a:ext uri="{FF2B5EF4-FFF2-40B4-BE49-F238E27FC236}">
                    <a16:creationId xmlns:a16="http://schemas.microsoft.com/office/drawing/2014/main" id="{FFDEE184-621B-441E-A94B-76B3D1E007BC}"/>
                  </a:ext>
                </a:extLst>
              </p:cNvPr>
              <p:cNvSpPr>
                <a:spLocks noRot="1" noChangeAspect="1" noMove="1" noResize="1" noEditPoints="1" noAdjustHandles="1" noChangeArrowheads="1" noChangeShapeType="1" noTextEdit="1"/>
              </p:cNvSpPr>
              <p:nvPr/>
            </p:nvSpPr>
            <p:spPr>
              <a:xfrm>
                <a:off x="3411232" y="2128766"/>
                <a:ext cx="2315186"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EF483D0-8CD1-455F-8956-79063A78927A}"/>
                  </a:ext>
                </a:extLst>
              </p:cNvPr>
              <p:cNvSpPr/>
              <p:nvPr/>
            </p:nvSpPr>
            <p:spPr>
              <a:xfrm>
                <a:off x="1118490" y="3539415"/>
                <a:ext cx="3204082"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𝑚𝑖𝑐𝑟𝑜</m:t>
                      </m:r>
                      <m:r>
                        <a:rPr lang="zh-CN" altLang="en-US" sz="2400" i="0">
                          <a:latin typeface="Cambria Math" panose="02040503050406030204" pitchFamily="18" charset="0"/>
                        </a:rPr>
                        <m:t>−</m:t>
                      </m:r>
                      <m:r>
                        <a:rPr lang="zh-CN" altLang="en-US" sz="2400" i="1">
                          <a:latin typeface="Cambria Math" panose="02040503050406030204" pitchFamily="18" charset="0"/>
                        </a:rPr>
                        <m:t>𝑃</m:t>
                      </m:r>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𝑇𝑃</m:t>
                              </m:r>
                            </m:e>
                          </m:acc>
                        </m:num>
                        <m:den>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𝑇𝑃</m:t>
                              </m:r>
                            </m:e>
                          </m:acc>
                          <m:r>
                            <a:rPr lang="zh-CN" altLang="en-US" sz="2400" i="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𝐹𝑃</m:t>
                              </m:r>
                            </m:e>
                          </m:acc>
                        </m:den>
                      </m:f>
                    </m:oMath>
                  </m:oMathPara>
                </a14:m>
                <a:endParaRPr lang="zh-CN" altLang="en-US" sz="2400" dirty="0"/>
              </a:p>
            </p:txBody>
          </p:sp>
        </mc:Choice>
        <mc:Fallback xmlns="">
          <p:sp>
            <p:nvSpPr>
              <p:cNvPr id="9" name="矩形 8">
                <a:extLst>
                  <a:ext uri="{FF2B5EF4-FFF2-40B4-BE49-F238E27FC236}">
                    <a16:creationId xmlns:a16="http://schemas.microsoft.com/office/drawing/2014/main" id="{BEF483D0-8CD1-455F-8956-79063A78927A}"/>
                  </a:ext>
                </a:extLst>
              </p:cNvPr>
              <p:cNvSpPr>
                <a:spLocks noRot="1" noChangeAspect="1" noMove="1" noResize="1" noEditPoints="1" noAdjustHandles="1" noChangeArrowheads="1" noChangeShapeType="1" noTextEdit="1"/>
              </p:cNvSpPr>
              <p:nvPr/>
            </p:nvSpPr>
            <p:spPr>
              <a:xfrm>
                <a:off x="1118490" y="3539415"/>
                <a:ext cx="3204082" cy="84856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01235A77-BB29-4838-8D86-F03ECF3210F3}"/>
                  </a:ext>
                </a:extLst>
              </p:cNvPr>
              <p:cNvSpPr/>
              <p:nvPr/>
            </p:nvSpPr>
            <p:spPr>
              <a:xfrm>
                <a:off x="4690872" y="3539415"/>
                <a:ext cx="3245697"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𝑚𝑖𝑐𝑟𝑜</m:t>
                      </m:r>
                      <m:r>
                        <a:rPr lang="zh-CN" altLang="en-US" sz="2400" i="0">
                          <a:latin typeface="Cambria Math" panose="02040503050406030204" pitchFamily="18" charset="0"/>
                        </a:rPr>
                        <m:t>−</m:t>
                      </m:r>
                      <m:r>
                        <a:rPr lang="zh-CN" altLang="en-US" sz="2400" i="1">
                          <a:latin typeface="Cambria Math" panose="02040503050406030204" pitchFamily="18" charset="0"/>
                        </a:rPr>
                        <m:t>𝑅</m:t>
                      </m:r>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𝑇𝑃</m:t>
                              </m:r>
                            </m:e>
                          </m:acc>
                        </m:num>
                        <m:den>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𝑇𝑃</m:t>
                              </m:r>
                            </m:e>
                          </m:acc>
                          <m:r>
                            <a:rPr lang="zh-CN" altLang="en-US" sz="2400" i="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𝐹𝑁</m:t>
                              </m:r>
                            </m:e>
                          </m:acc>
                        </m:den>
                      </m:f>
                    </m:oMath>
                  </m:oMathPara>
                </a14:m>
                <a:endParaRPr lang="zh-CN" altLang="en-US" sz="2400" dirty="0"/>
              </a:p>
            </p:txBody>
          </p:sp>
        </mc:Choice>
        <mc:Fallback xmlns="">
          <p:sp>
            <p:nvSpPr>
              <p:cNvPr id="10" name="矩形 9">
                <a:extLst>
                  <a:ext uri="{FF2B5EF4-FFF2-40B4-BE49-F238E27FC236}">
                    <a16:creationId xmlns:a16="http://schemas.microsoft.com/office/drawing/2014/main" id="{01235A77-BB29-4838-8D86-F03ECF3210F3}"/>
                  </a:ext>
                </a:extLst>
              </p:cNvPr>
              <p:cNvSpPr>
                <a:spLocks noRot="1" noChangeAspect="1" noMove="1" noResize="1" noEditPoints="1" noAdjustHandles="1" noChangeArrowheads="1" noChangeShapeType="1" noTextEdit="1"/>
              </p:cNvSpPr>
              <p:nvPr/>
            </p:nvSpPr>
            <p:spPr>
              <a:xfrm>
                <a:off x="4690872" y="3539415"/>
                <a:ext cx="3245697" cy="84856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D2151423-9A01-4083-9ECC-86B859EF60E0}"/>
                  </a:ext>
                </a:extLst>
              </p:cNvPr>
              <p:cNvSpPr/>
              <p:nvPr/>
            </p:nvSpPr>
            <p:spPr>
              <a:xfrm>
                <a:off x="1634850" y="4907068"/>
                <a:ext cx="5874300"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𝑚𝑖𝑐𝑟𝑜</m:t>
                      </m:r>
                      <m:r>
                        <a:rPr lang="zh-CN" altLang="en-US" sz="2400" i="0">
                          <a:latin typeface="Cambria Math" panose="02040503050406030204" pitchFamily="18" charset="0"/>
                        </a:rPr>
                        <m:t>−</m:t>
                      </m:r>
                      <m:r>
                        <a:rPr lang="zh-CN" altLang="en-US" sz="2400" i="1">
                          <a:latin typeface="Cambria Math" panose="02040503050406030204" pitchFamily="18" charset="0"/>
                        </a:rPr>
                        <m:t>𝐹</m:t>
                      </m:r>
                      <m:r>
                        <a:rPr lang="zh-CN" altLang="en-US" sz="2400" i="0">
                          <a:latin typeface="Cambria Math" panose="02040503050406030204" pitchFamily="18" charset="0"/>
                        </a:rPr>
                        <m:t>1=</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2×</m:t>
                          </m:r>
                          <m:r>
                            <a:rPr lang="zh-CN" altLang="en-US" sz="2400" i="1">
                              <a:latin typeface="Cambria Math" panose="02040503050406030204" pitchFamily="18" charset="0"/>
                            </a:rPr>
                            <m:t>𝑚𝑖𝑐𝑟𝑜</m:t>
                          </m:r>
                          <m:r>
                            <a:rPr lang="zh-CN" altLang="en-US" sz="2400" i="0">
                              <a:latin typeface="Cambria Math" panose="02040503050406030204" pitchFamily="18" charset="0"/>
                            </a:rPr>
                            <m:t>−</m:t>
                          </m:r>
                          <m:r>
                            <a:rPr lang="zh-CN" altLang="en-US" sz="2400" i="1">
                              <a:latin typeface="Cambria Math" panose="02040503050406030204" pitchFamily="18" charset="0"/>
                            </a:rPr>
                            <m:t>𝑃</m:t>
                          </m:r>
                          <m:r>
                            <a:rPr lang="zh-CN" altLang="en-US" sz="2400" i="0">
                              <a:latin typeface="Cambria Math" panose="02040503050406030204" pitchFamily="18" charset="0"/>
                            </a:rPr>
                            <m:t>×</m:t>
                          </m:r>
                          <m:r>
                            <a:rPr lang="zh-CN" altLang="en-US" sz="2400" i="1">
                              <a:latin typeface="Cambria Math" panose="02040503050406030204" pitchFamily="18" charset="0"/>
                            </a:rPr>
                            <m:t>𝑚𝑖𝑐𝑟𝑜</m:t>
                          </m:r>
                          <m:r>
                            <a:rPr lang="zh-CN" altLang="en-US" sz="2400" i="0">
                              <a:latin typeface="Cambria Math" panose="02040503050406030204" pitchFamily="18" charset="0"/>
                            </a:rPr>
                            <m:t>−</m:t>
                          </m:r>
                          <m:r>
                            <a:rPr lang="zh-CN" altLang="en-US" sz="2400" i="1">
                              <a:latin typeface="Cambria Math" panose="02040503050406030204" pitchFamily="18" charset="0"/>
                            </a:rPr>
                            <m:t>𝑅</m:t>
                          </m:r>
                        </m:num>
                        <m:den>
                          <m:r>
                            <a:rPr lang="zh-CN" altLang="en-US" sz="2400" i="1">
                              <a:latin typeface="Cambria Math" panose="02040503050406030204" pitchFamily="18" charset="0"/>
                            </a:rPr>
                            <m:t>𝑚𝑖𝑐𝑟𝑜</m:t>
                          </m:r>
                          <m:r>
                            <a:rPr lang="zh-CN" altLang="en-US" sz="2400" i="0">
                              <a:latin typeface="Cambria Math" panose="02040503050406030204" pitchFamily="18" charset="0"/>
                            </a:rPr>
                            <m:t>−</m:t>
                          </m:r>
                          <m:r>
                            <a:rPr lang="zh-CN" altLang="en-US" sz="2400" i="1">
                              <a:latin typeface="Cambria Math" panose="02040503050406030204" pitchFamily="18" charset="0"/>
                            </a:rPr>
                            <m:t>𝑃</m:t>
                          </m:r>
                          <m:r>
                            <a:rPr lang="zh-CN" altLang="en-US" sz="2400" i="0">
                              <a:latin typeface="Cambria Math" panose="02040503050406030204" pitchFamily="18" charset="0"/>
                            </a:rPr>
                            <m:t>+</m:t>
                          </m:r>
                          <m:r>
                            <a:rPr lang="zh-CN" altLang="en-US" sz="2400" i="1">
                              <a:latin typeface="Cambria Math" panose="02040503050406030204" pitchFamily="18" charset="0"/>
                            </a:rPr>
                            <m:t>𝑚𝑖𝑐𝑟𝑜</m:t>
                          </m:r>
                          <m:r>
                            <a:rPr lang="zh-CN" altLang="en-US" sz="2400" i="0">
                              <a:latin typeface="Cambria Math" panose="02040503050406030204" pitchFamily="18" charset="0"/>
                            </a:rPr>
                            <m:t>−</m:t>
                          </m:r>
                          <m:r>
                            <a:rPr lang="zh-CN" altLang="en-US" sz="2400" i="1">
                              <a:latin typeface="Cambria Math" panose="02040503050406030204" pitchFamily="18" charset="0"/>
                            </a:rPr>
                            <m:t>𝑅</m:t>
                          </m:r>
                        </m:den>
                      </m:f>
                    </m:oMath>
                  </m:oMathPara>
                </a14:m>
                <a:endParaRPr lang="zh-CN" altLang="en-US" sz="2400" dirty="0"/>
              </a:p>
            </p:txBody>
          </p:sp>
        </mc:Choice>
        <mc:Fallback xmlns="">
          <p:sp>
            <p:nvSpPr>
              <p:cNvPr id="11" name="矩形 10">
                <a:extLst>
                  <a:ext uri="{FF2B5EF4-FFF2-40B4-BE49-F238E27FC236}">
                    <a16:creationId xmlns:a16="http://schemas.microsoft.com/office/drawing/2014/main" id="{D2151423-9A01-4083-9ECC-86B859EF60E0}"/>
                  </a:ext>
                </a:extLst>
              </p:cNvPr>
              <p:cNvSpPr>
                <a:spLocks noRot="1" noChangeAspect="1" noMove="1" noResize="1" noEditPoints="1" noAdjustHandles="1" noChangeArrowheads="1" noChangeShapeType="1" noTextEdit="1"/>
              </p:cNvSpPr>
              <p:nvPr/>
            </p:nvSpPr>
            <p:spPr>
              <a:xfrm>
                <a:off x="1634850" y="4907068"/>
                <a:ext cx="5874300" cy="79239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664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性能度量</a:t>
            </a:r>
          </a:p>
        </p:txBody>
      </p:sp>
      <p:sp>
        <p:nvSpPr>
          <p:cNvPr id="4" name="内容占位符 3">
            <a:extLst>
              <a:ext uri="{FF2B5EF4-FFF2-40B4-BE49-F238E27FC236}">
                <a16:creationId xmlns:a16="http://schemas.microsoft.com/office/drawing/2014/main" id="{BF9DC0E8-3F15-4DAA-BFD6-AAF1DC490484}"/>
              </a:ext>
            </a:extLst>
          </p:cNvPr>
          <p:cNvSpPr>
            <a:spLocks noGrp="1"/>
          </p:cNvSpPr>
          <p:nvPr>
            <p:ph idx="1"/>
          </p:nvPr>
        </p:nvSpPr>
        <p:spPr/>
        <p:txBody>
          <a:bodyPr/>
          <a:lstStyle/>
          <a:p>
            <a:r>
              <a:rPr lang="en-US" altLang="zh-CN" dirty="0"/>
              <a:t>2.3.3 ROC</a:t>
            </a:r>
            <a:r>
              <a:rPr lang="zh-CN" altLang="en-US" dirty="0"/>
              <a:t>与</a:t>
            </a:r>
            <a:r>
              <a:rPr lang="en-US" altLang="zh-CN" dirty="0"/>
              <a:t>AUC</a:t>
            </a:r>
            <a:endParaRPr lang="zh-CN" altLang="en-US" dirty="0"/>
          </a:p>
        </p:txBody>
      </p:sp>
      <p:sp>
        <p:nvSpPr>
          <p:cNvPr id="13" name="内容占位符 2"/>
          <p:cNvSpPr txBox="1">
            <a:spLocks/>
          </p:cNvSpPr>
          <p:nvPr/>
        </p:nvSpPr>
        <p:spPr>
          <a:xfrm>
            <a:off x="356616" y="1735965"/>
            <a:ext cx="8366759" cy="103426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00000"/>
              </a:lnSpc>
              <a:spcBef>
                <a:spcPts val="0"/>
              </a:spcBef>
              <a:buNone/>
            </a:pPr>
            <a:r>
              <a:rPr lang="zh-CN" altLang="en-US" dirty="0">
                <a:latin typeface="+mn-ea"/>
                <a:ea typeface="+mn-ea"/>
              </a:rPr>
              <a:t>类似</a:t>
            </a:r>
            <a:r>
              <a:rPr lang="en-US" altLang="zh-CN" dirty="0">
                <a:latin typeface="+mn-ea"/>
                <a:ea typeface="+mn-ea"/>
              </a:rPr>
              <a:t>P-R</a:t>
            </a:r>
            <a:r>
              <a:rPr lang="zh-CN" altLang="en-US" dirty="0">
                <a:latin typeface="+mn-ea"/>
                <a:ea typeface="+mn-ea"/>
              </a:rPr>
              <a:t>曲线，根据学习器的预测结果对样例排序，并逐个作为正例进行预测，以“假正例率”为横轴，“真正例率”为纵轴可得到</a:t>
            </a:r>
            <a:r>
              <a:rPr lang="en-US" altLang="zh-CN" dirty="0">
                <a:latin typeface="+mn-ea"/>
                <a:ea typeface="+mn-ea"/>
              </a:rPr>
              <a:t>ROC</a:t>
            </a:r>
            <a:r>
              <a:rPr lang="zh-CN" altLang="en-US" dirty="0">
                <a:latin typeface="+mn-ea"/>
                <a:ea typeface="+mn-ea"/>
              </a:rPr>
              <a:t>曲线</a:t>
            </a:r>
            <a:r>
              <a:rPr lang="en-US" altLang="zh-CN" dirty="0">
                <a:latin typeface="+mn-ea"/>
                <a:ea typeface="+mn-ea"/>
              </a:rPr>
              <a:t>,</a:t>
            </a:r>
            <a:r>
              <a:rPr lang="zh-CN" altLang="en-US" dirty="0">
                <a:latin typeface="+mn-ea"/>
                <a:ea typeface="+mn-ea"/>
              </a:rPr>
              <a:t>全称“受试者工作特征</a:t>
            </a:r>
            <a:r>
              <a:rPr lang="en-US" altLang="zh-CN" dirty="0">
                <a:latin typeface="+mn-ea"/>
                <a:ea typeface="+mn-ea"/>
              </a:rPr>
              <a:t>(Receiver Operating Characteristic)”.</a:t>
            </a:r>
            <a:endParaRPr lang="zh-CN" altLang="en-US" dirty="0">
              <a:latin typeface="+mn-ea"/>
              <a:ea typeface="+mn-ea"/>
            </a:endParaRPr>
          </a:p>
        </p:txBody>
      </p:sp>
      <p:sp>
        <p:nvSpPr>
          <p:cNvPr id="12" name="内容占位符 2"/>
          <p:cNvSpPr txBox="1">
            <a:spLocks/>
          </p:cNvSpPr>
          <p:nvPr/>
        </p:nvSpPr>
        <p:spPr>
          <a:xfrm>
            <a:off x="4860040" y="3418902"/>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3" name="组合 2"/>
          <p:cNvGrpSpPr/>
          <p:nvPr/>
        </p:nvGrpSpPr>
        <p:grpSpPr>
          <a:xfrm>
            <a:off x="356616" y="3418902"/>
            <a:ext cx="8366759" cy="1299040"/>
            <a:chOff x="356616" y="2897694"/>
            <a:chExt cx="7421687" cy="1299040"/>
          </a:xfrm>
        </p:grpSpPr>
        <p:sp>
          <p:nvSpPr>
            <p:cNvPr id="7" name="内容占位符 2"/>
            <p:cNvSpPr txBox="1">
              <a:spLocks/>
            </p:cNvSpPr>
            <p:nvPr/>
          </p:nvSpPr>
          <p:spPr>
            <a:xfrm>
              <a:off x="356616" y="2897694"/>
              <a:ext cx="7421687"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00000"/>
                </a:lnSpc>
                <a:buNone/>
              </a:pPr>
              <a:r>
                <a:rPr lang="en-US" altLang="zh-CN" dirty="0">
                  <a:latin typeface="+mn-ea"/>
                  <a:ea typeface="+mn-ea"/>
                </a:rPr>
                <a:t>ROC</a:t>
              </a:r>
              <a:r>
                <a:rPr lang="zh-CN" altLang="en-US" dirty="0">
                  <a:latin typeface="+mn-ea"/>
                  <a:ea typeface="+mn-ea"/>
                </a:rPr>
                <a:t>图的绘制：给定     个正例和     个负例，根据学习器预测结果对样例进行排序，将分类阈值设为每个样例的预测值，当前标记点坐标为     ，当前若为真正例，则对应标记点的坐标为          ；当前若为假正例，则对应标记点的坐标为          ，然后用线段连接相邻点。</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349" y="2962983"/>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508" y="2997146"/>
              <a:ext cx="4572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563" y="3644311"/>
              <a:ext cx="473869" cy="235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8931" y="3604766"/>
              <a:ext cx="982661" cy="2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90825" y="3936122"/>
              <a:ext cx="965506" cy="26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34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性能度量</a:t>
            </a:r>
          </a:p>
        </p:txBody>
      </p:sp>
      <p:sp>
        <p:nvSpPr>
          <p:cNvPr id="3" name="内容占位符 2">
            <a:extLst>
              <a:ext uri="{FF2B5EF4-FFF2-40B4-BE49-F238E27FC236}">
                <a16:creationId xmlns:a16="http://schemas.microsoft.com/office/drawing/2014/main" id="{14085AE9-7BDD-4DDA-96FF-A9B275049B3C}"/>
              </a:ext>
            </a:extLst>
          </p:cNvPr>
          <p:cNvSpPr>
            <a:spLocks noGrp="1"/>
          </p:cNvSpPr>
          <p:nvPr>
            <p:ph idx="1"/>
          </p:nvPr>
        </p:nvSpPr>
        <p:spPr/>
        <p:txBody>
          <a:bodyPr/>
          <a:lstStyle/>
          <a:p>
            <a:r>
              <a:rPr lang="en-US" altLang="zh-CN" dirty="0"/>
              <a:t>2.3.3 ROC</a:t>
            </a:r>
            <a:r>
              <a:rPr lang="zh-CN" altLang="en-US" dirty="0"/>
              <a:t>与</a:t>
            </a:r>
            <a:r>
              <a:rPr lang="en-US" altLang="zh-CN" dirty="0"/>
              <a:t>AUC</a:t>
            </a:r>
            <a:endParaRPr lang="zh-CN" altLang="en-US" dirty="0"/>
          </a:p>
        </p:txBody>
      </p:sp>
      <p:sp>
        <p:nvSpPr>
          <p:cNvPr id="13" name="内容占位符 2"/>
          <p:cNvSpPr txBox="1">
            <a:spLocks/>
          </p:cNvSpPr>
          <p:nvPr/>
        </p:nvSpPr>
        <p:spPr>
          <a:xfrm>
            <a:off x="182880" y="1719071"/>
            <a:ext cx="8705088" cy="9158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00000"/>
              </a:lnSpc>
              <a:spcBef>
                <a:spcPts val="0"/>
              </a:spcBef>
              <a:buNone/>
            </a:pPr>
            <a:r>
              <a:rPr lang="zh-CN" altLang="en-US" dirty="0">
                <a:latin typeface="+mn-ea"/>
                <a:ea typeface="+mn-ea"/>
              </a:rPr>
              <a:t>若</a:t>
            </a:r>
            <a:r>
              <a:rPr lang="zh-CN" altLang="en-US" dirty="0">
                <a:solidFill>
                  <a:srgbClr val="FF0000"/>
                </a:solidFill>
                <a:latin typeface="+mn-ea"/>
                <a:ea typeface="+mn-ea"/>
              </a:rPr>
              <a:t>某个学习器的</a:t>
            </a:r>
            <a:r>
              <a:rPr lang="en-US" altLang="zh-CN" dirty="0">
                <a:solidFill>
                  <a:srgbClr val="FF0000"/>
                </a:solidFill>
                <a:latin typeface="+mn-ea"/>
                <a:ea typeface="+mn-ea"/>
              </a:rPr>
              <a:t>ROC</a:t>
            </a:r>
            <a:r>
              <a:rPr lang="zh-CN" altLang="en-US" dirty="0">
                <a:solidFill>
                  <a:srgbClr val="FF0000"/>
                </a:solidFill>
                <a:latin typeface="+mn-ea"/>
                <a:ea typeface="+mn-ea"/>
              </a:rPr>
              <a:t>曲线被另一个学习器的曲线“包住”</a:t>
            </a:r>
            <a:r>
              <a:rPr lang="zh-CN" altLang="en-US" dirty="0">
                <a:latin typeface="+mn-ea"/>
                <a:ea typeface="+mn-ea"/>
              </a:rPr>
              <a:t>，则后者性能优于前者；否则如果曲线交叉，可以根据</a:t>
            </a:r>
            <a:r>
              <a:rPr lang="en-US" altLang="zh-CN" dirty="0">
                <a:latin typeface="+mn-ea"/>
                <a:ea typeface="+mn-ea"/>
              </a:rPr>
              <a:t>ROC</a:t>
            </a:r>
            <a:r>
              <a:rPr lang="zh-CN" altLang="en-US" dirty="0">
                <a:latin typeface="+mn-ea"/>
                <a:ea typeface="+mn-ea"/>
              </a:rPr>
              <a:t>曲线下面积大小进行比较，也即</a:t>
            </a:r>
            <a:r>
              <a:rPr lang="en-US" altLang="zh-CN" dirty="0">
                <a:latin typeface="+mn-ea"/>
                <a:ea typeface="+mn-ea"/>
              </a:rPr>
              <a:t>AUC</a:t>
            </a:r>
            <a:r>
              <a:rPr lang="zh-CN" altLang="en-US" dirty="0">
                <a:latin typeface="+mn-ea"/>
                <a:ea typeface="+mn-ea"/>
              </a:rPr>
              <a:t>值</a:t>
            </a:r>
            <a:r>
              <a:rPr lang="en-US" altLang="zh-CN" dirty="0">
                <a:latin typeface="+mn-ea"/>
                <a:ea typeface="+mn-ea"/>
              </a:rPr>
              <a:t>.</a:t>
            </a:r>
            <a:endParaRPr lang="zh-CN" altLang="en-US" dirty="0">
              <a:latin typeface="+mn-ea"/>
              <a:ea typeface="+mn-ea"/>
            </a:endParaRPr>
          </a:p>
        </p:txBody>
      </p:sp>
      <p:sp>
        <p:nvSpPr>
          <p:cNvPr id="12" name="内容占位符 2"/>
          <p:cNvSpPr txBox="1">
            <a:spLocks/>
          </p:cNvSpPr>
          <p:nvPr/>
        </p:nvSpPr>
        <p:spPr>
          <a:xfrm>
            <a:off x="4288540" y="2979990"/>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33" y="2770231"/>
            <a:ext cx="3630168" cy="357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987141" y="2953082"/>
            <a:ext cx="4900825" cy="2862322"/>
          </a:xfrm>
          <a:prstGeom prst="rect">
            <a:avLst/>
          </a:prstGeom>
          <a:noFill/>
        </p:spPr>
        <p:txBody>
          <a:bodyPr wrap="square" rtlCol="0">
            <a:spAutoFit/>
          </a:bodyPr>
          <a:lstStyle/>
          <a:p>
            <a:r>
              <a:rPr lang="zh-CN" altLang="en-US" sz="2000" dirty="0">
                <a:latin typeface="+mn-ea"/>
              </a:rPr>
              <a:t>假设</a:t>
            </a:r>
            <a:r>
              <a:rPr lang="en-US" altLang="zh-CN" sz="2000" dirty="0">
                <a:latin typeface="+mn-ea"/>
              </a:rPr>
              <a:t>ROC</a:t>
            </a:r>
            <a:r>
              <a:rPr lang="zh-CN" altLang="en-US" sz="2000" dirty="0">
                <a:latin typeface="+mn-ea"/>
              </a:rPr>
              <a:t>曲线由</a:t>
            </a:r>
            <a:endParaRPr lang="en-US" altLang="zh-CN" sz="2000" dirty="0">
              <a:latin typeface="+mn-ea"/>
            </a:endParaRPr>
          </a:p>
          <a:p>
            <a:r>
              <a:rPr lang="zh-CN" altLang="en-US" sz="2000" dirty="0">
                <a:latin typeface="+mn-ea"/>
              </a:rPr>
              <a:t>的点按序连接而形成             ，则：</a:t>
            </a:r>
            <a:endParaRPr lang="en-US" altLang="zh-CN" sz="2000" dirty="0">
              <a:latin typeface="+mn-ea"/>
            </a:endParaRPr>
          </a:p>
          <a:p>
            <a:r>
              <a:rPr lang="en-US" altLang="zh-CN" sz="2000" dirty="0">
                <a:latin typeface="+mn-ea"/>
              </a:rPr>
              <a:t>AUC</a:t>
            </a:r>
            <a:r>
              <a:rPr lang="zh-CN" altLang="en-US" sz="2000" dirty="0">
                <a:latin typeface="+mn-ea"/>
              </a:rPr>
              <a:t>可估算为：</a:t>
            </a:r>
            <a:endParaRPr lang="en-US" altLang="zh-CN" sz="2000" dirty="0">
              <a:latin typeface="+mn-ea"/>
            </a:endParaRPr>
          </a:p>
          <a:p>
            <a:endParaRPr lang="en-US" altLang="zh-CN" sz="2000" dirty="0">
              <a:latin typeface="+mn-ea"/>
            </a:endParaRPr>
          </a:p>
          <a:p>
            <a:endParaRPr lang="en-US" altLang="zh-CN" sz="2000" dirty="0">
              <a:latin typeface="+mn-ea"/>
            </a:endParaRPr>
          </a:p>
          <a:p>
            <a:endParaRPr lang="en-US" altLang="zh-CN" sz="2000" dirty="0">
              <a:latin typeface="+mn-ea"/>
            </a:endParaRPr>
          </a:p>
          <a:p>
            <a:r>
              <a:rPr lang="en-US" altLang="zh-CN" sz="2000" b="1" dirty="0">
                <a:solidFill>
                  <a:srgbClr val="FF0000"/>
                </a:solidFill>
                <a:latin typeface="+mn-ea"/>
              </a:rPr>
              <a:t>AUC</a:t>
            </a:r>
            <a:r>
              <a:rPr lang="zh-CN" altLang="en-US" sz="2000" b="1" dirty="0">
                <a:solidFill>
                  <a:srgbClr val="FF0000"/>
                </a:solidFill>
                <a:latin typeface="+mn-ea"/>
              </a:rPr>
              <a:t>衡量了样本预测的排序质量。</a:t>
            </a:r>
            <a:endParaRPr lang="en-US" altLang="zh-CN" sz="2000" b="1" dirty="0">
              <a:solidFill>
                <a:srgbClr val="FF0000"/>
              </a:solidFill>
              <a:latin typeface="+mn-ea"/>
            </a:endParaRPr>
          </a:p>
          <a:p>
            <a:r>
              <a:rPr lang="en-US" altLang="zh-CN" sz="2000" b="1" dirty="0">
                <a:solidFill>
                  <a:srgbClr val="FF0000"/>
                </a:solidFill>
                <a:latin typeface="+mn-ea"/>
              </a:rPr>
              <a:t>(Area Under ROC Curve)</a:t>
            </a:r>
          </a:p>
          <a:p>
            <a:endParaRPr lang="zh-CN" altLang="en-US" sz="2000" dirty="0">
              <a:solidFill>
                <a:srgbClr val="FF0000"/>
              </a:solidFill>
              <a:latin typeface="+mn-ea"/>
            </a:endParaRP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2465" y="3060442"/>
            <a:ext cx="2565400" cy="24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4899" y="3390753"/>
            <a:ext cx="1519685" cy="226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3133" y="3990465"/>
            <a:ext cx="3153376" cy="59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406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6" end="6"/>
                                            </p:txEl>
                                          </p:spTgt>
                                        </p:tgtEl>
                                        <p:attrNameLst>
                                          <p:attrName>style.visibility</p:attrName>
                                        </p:attrNameLst>
                                      </p:cBhvr>
                                      <p:to>
                                        <p:strVal val="visible"/>
                                      </p:to>
                                    </p:set>
                                    <p:animEffect transition="in" filter="fade">
                                      <p:cBhvr>
                                        <p:cTn id="7" dur="1000"/>
                                        <p:tgtEl>
                                          <p:spTgt spid="14">
                                            <p:txEl>
                                              <p:pRg st="6" end="6"/>
                                            </p:txEl>
                                          </p:spTgt>
                                        </p:tgtEl>
                                      </p:cBhvr>
                                    </p:animEffect>
                                    <p:anim calcmode="lin" valueType="num">
                                      <p:cBhvr>
                                        <p:cTn id="8"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xEl>
                                              <p:pRg st="7" end="7"/>
                                            </p:txEl>
                                          </p:spTgt>
                                        </p:tgtEl>
                                        <p:attrNameLst>
                                          <p:attrName>style.visibility</p:attrName>
                                        </p:attrNameLst>
                                      </p:cBhvr>
                                      <p:to>
                                        <p:strVal val="visible"/>
                                      </p:to>
                                    </p:set>
                                    <p:animEffect transition="in" filter="fade">
                                      <p:cBhvr>
                                        <p:cTn id="14" dur="1000"/>
                                        <p:tgtEl>
                                          <p:spTgt spid="14">
                                            <p:txEl>
                                              <p:pRg st="7" end="7"/>
                                            </p:txEl>
                                          </p:spTgt>
                                        </p:tgtEl>
                                      </p:cBhvr>
                                    </p:animEffect>
                                    <p:anim calcmode="lin" valueType="num">
                                      <p:cBhvr>
                                        <p:cTn id="15" dur="1000" fill="hold"/>
                                        <p:tgtEl>
                                          <p:spTgt spid="14">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性能度量</a:t>
            </a:r>
          </a:p>
        </p:txBody>
      </p:sp>
      <p:sp>
        <p:nvSpPr>
          <p:cNvPr id="5" name="内容占位符 4">
            <a:extLst>
              <a:ext uri="{FF2B5EF4-FFF2-40B4-BE49-F238E27FC236}">
                <a16:creationId xmlns:a16="http://schemas.microsoft.com/office/drawing/2014/main" id="{D01D7C30-AB7F-4D71-B82B-5CB3579EE832}"/>
              </a:ext>
            </a:extLst>
          </p:cNvPr>
          <p:cNvSpPr>
            <a:spLocks noGrp="1"/>
          </p:cNvSpPr>
          <p:nvPr>
            <p:ph idx="1"/>
          </p:nvPr>
        </p:nvSpPr>
        <p:spPr/>
        <p:txBody>
          <a:bodyPr/>
          <a:lstStyle/>
          <a:p>
            <a:r>
              <a:rPr lang="en-US" altLang="zh-CN" dirty="0"/>
              <a:t>2.3.4 </a:t>
            </a:r>
            <a:r>
              <a:rPr lang="zh-CN" altLang="en-US" dirty="0"/>
              <a:t>代价敏感错误率</a:t>
            </a:r>
          </a:p>
        </p:txBody>
      </p:sp>
      <p:sp>
        <p:nvSpPr>
          <p:cNvPr id="13" name="内容占位符 2"/>
          <p:cNvSpPr txBox="1">
            <a:spLocks/>
          </p:cNvSpPr>
          <p:nvPr/>
        </p:nvSpPr>
        <p:spPr>
          <a:xfrm>
            <a:off x="260350" y="1852707"/>
            <a:ext cx="8517889" cy="77574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00000"/>
              </a:lnSpc>
              <a:spcBef>
                <a:spcPts val="0"/>
              </a:spcBef>
              <a:buNone/>
            </a:pPr>
            <a:r>
              <a:rPr lang="zh-CN" altLang="en-US" dirty="0"/>
              <a:t>现实任务中不同类型的错误所造成的后果很可能不同，为了权衡不同类型错误所造成的不同损失，可为错误赋予“非均等代价”。</a:t>
            </a:r>
          </a:p>
        </p:txBody>
      </p:sp>
      <p:sp>
        <p:nvSpPr>
          <p:cNvPr id="12" name="内容占位符 2"/>
          <p:cNvSpPr txBox="1">
            <a:spLocks/>
          </p:cNvSpPr>
          <p:nvPr/>
        </p:nvSpPr>
        <p:spPr>
          <a:xfrm>
            <a:off x="4860040" y="3199446"/>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6" name="组合 5"/>
          <p:cNvGrpSpPr/>
          <p:nvPr/>
        </p:nvGrpSpPr>
        <p:grpSpPr>
          <a:xfrm>
            <a:off x="347472" y="2907346"/>
            <a:ext cx="8330184" cy="1200988"/>
            <a:chOff x="347472" y="2605594"/>
            <a:chExt cx="8330184" cy="1200988"/>
          </a:xfrm>
        </p:grpSpPr>
        <p:sp>
          <p:nvSpPr>
            <p:cNvPr id="11" name="内容占位符 2"/>
            <p:cNvSpPr txBox="1">
              <a:spLocks/>
            </p:cNvSpPr>
            <p:nvPr/>
          </p:nvSpPr>
          <p:spPr>
            <a:xfrm>
              <a:off x="347472" y="2605594"/>
              <a:ext cx="8330184"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zh-CN" altLang="en-US" dirty="0">
                  <a:latin typeface="+mn-ea"/>
                  <a:ea typeface="+mn-ea"/>
                </a:rPr>
                <a:t>以二分类为例，可根据领域知识设定“代价矩阵”，如下表所示，其中</a:t>
              </a:r>
              <a:endParaRPr lang="en-US" altLang="zh-CN" dirty="0">
                <a:latin typeface="+mn-ea"/>
                <a:ea typeface="+mn-ea"/>
              </a:endParaRPr>
            </a:p>
            <a:p>
              <a:pPr marL="0" lvl="1" indent="0">
                <a:buNone/>
              </a:pPr>
              <a:r>
                <a:rPr lang="zh-CN" altLang="en-US" dirty="0">
                  <a:latin typeface="+mn-ea"/>
                  <a:ea typeface="+mn-ea"/>
                </a:rPr>
                <a:t>      表示将第</a:t>
              </a:r>
              <a:r>
                <a:rPr lang="en-US" altLang="zh-CN" dirty="0">
                  <a:latin typeface="+mn-ea"/>
                  <a:ea typeface="+mn-ea"/>
                </a:rPr>
                <a:t>i</a:t>
              </a:r>
              <a:r>
                <a:rPr lang="zh-CN" altLang="en-US" dirty="0">
                  <a:latin typeface="+mn-ea"/>
                  <a:ea typeface="+mn-ea"/>
                </a:rPr>
                <a:t>类样本预测为第</a:t>
              </a:r>
              <a:r>
                <a:rPr lang="en-US" altLang="zh-CN" dirty="0">
                  <a:latin typeface="+mn-ea"/>
                  <a:ea typeface="+mn-ea"/>
                </a:rPr>
                <a:t>j</a:t>
              </a:r>
              <a:r>
                <a:rPr lang="zh-CN" altLang="en-US" dirty="0">
                  <a:latin typeface="+mn-ea"/>
                  <a:ea typeface="+mn-ea"/>
                </a:rPr>
                <a:t>类样本的代价。损失程度越大，     与       值的差别越大。</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63" y="3006333"/>
              <a:ext cx="623251" cy="25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0845" y="2997066"/>
              <a:ext cx="6858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906" y="3279928"/>
              <a:ext cx="6477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组合 3"/>
          <p:cNvGrpSpPr/>
          <p:nvPr/>
        </p:nvGrpSpPr>
        <p:grpSpPr>
          <a:xfrm>
            <a:off x="347472" y="4125498"/>
            <a:ext cx="8430767" cy="1764253"/>
            <a:chOff x="347472" y="3823746"/>
            <a:chExt cx="8430767" cy="1764253"/>
          </a:xfrm>
        </p:grpSpPr>
        <p:sp>
          <p:nvSpPr>
            <p:cNvPr id="16" name="内容占位符 2"/>
            <p:cNvSpPr txBox="1">
              <a:spLocks/>
            </p:cNvSpPr>
            <p:nvPr/>
          </p:nvSpPr>
          <p:spPr>
            <a:xfrm>
              <a:off x="347472" y="3823746"/>
              <a:ext cx="8430767" cy="17642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00000"/>
                </a:lnSpc>
                <a:buNone/>
              </a:pPr>
              <a:r>
                <a:rPr lang="zh-CN" altLang="en-US" dirty="0"/>
                <a:t>在非均等代价下，不再最小化错误次数，而是最小化“总体代价”，则“代价敏感”错误率相应的为：</a:t>
              </a:r>
            </a:p>
          </p:txBody>
        </p:sp>
        <p:grpSp>
          <p:nvGrpSpPr>
            <p:cNvPr id="3" name="组合 2"/>
            <p:cNvGrpSpPr/>
            <p:nvPr/>
          </p:nvGrpSpPr>
          <p:grpSpPr>
            <a:xfrm>
              <a:off x="731520" y="4483794"/>
              <a:ext cx="7342632" cy="825325"/>
              <a:chOff x="643253" y="4298922"/>
              <a:chExt cx="7474209" cy="570497"/>
            </a:xfrm>
          </p:grpSpPr>
          <p:pic>
            <p:nvPicPr>
              <p:cNvPr id="194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253" y="4343398"/>
                <a:ext cx="4216787" cy="495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1250" y="4298922"/>
                <a:ext cx="3196212" cy="570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33254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性能度量</a:t>
            </a:r>
          </a:p>
        </p:txBody>
      </p:sp>
      <p:sp>
        <p:nvSpPr>
          <p:cNvPr id="3" name="内容占位符 2">
            <a:extLst>
              <a:ext uri="{FF2B5EF4-FFF2-40B4-BE49-F238E27FC236}">
                <a16:creationId xmlns:a16="http://schemas.microsoft.com/office/drawing/2014/main" id="{E8F0A1B8-52AE-4357-A4D3-A6A9AB095932}"/>
              </a:ext>
            </a:extLst>
          </p:cNvPr>
          <p:cNvSpPr>
            <a:spLocks noGrp="1"/>
          </p:cNvSpPr>
          <p:nvPr>
            <p:ph idx="1"/>
          </p:nvPr>
        </p:nvSpPr>
        <p:spPr/>
        <p:txBody>
          <a:bodyPr/>
          <a:lstStyle/>
          <a:p>
            <a:r>
              <a:rPr lang="en-US" altLang="zh-CN" dirty="0"/>
              <a:t>2.3.4 </a:t>
            </a:r>
            <a:r>
              <a:rPr lang="zh-CN" altLang="en-US" dirty="0"/>
              <a:t>代价曲线</a:t>
            </a:r>
          </a:p>
        </p:txBody>
      </p:sp>
      <p:sp>
        <p:nvSpPr>
          <p:cNvPr id="13" name="内容占位符 2"/>
          <p:cNvSpPr txBox="1">
            <a:spLocks/>
          </p:cNvSpPr>
          <p:nvPr/>
        </p:nvSpPr>
        <p:spPr>
          <a:xfrm>
            <a:off x="347472" y="1779555"/>
            <a:ext cx="8394192"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00000"/>
              </a:lnSpc>
              <a:spcBef>
                <a:spcPts val="0"/>
              </a:spcBef>
              <a:buNone/>
            </a:pPr>
            <a:r>
              <a:rPr lang="zh-CN" altLang="en-US" dirty="0">
                <a:latin typeface="+mn-ea"/>
                <a:ea typeface="+mn-ea"/>
              </a:rPr>
              <a:t>在非均等代价下，</a:t>
            </a:r>
            <a:r>
              <a:rPr lang="en-US" altLang="zh-CN" dirty="0">
                <a:latin typeface="+mn-ea"/>
                <a:ea typeface="+mn-ea"/>
              </a:rPr>
              <a:t>ROC</a:t>
            </a:r>
            <a:r>
              <a:rPr lang="zh-CN" altLang="en-US" dirty="0">
                <a:latin typeface="+mn-ea"/>
                <a:ea typeface="+mn-ea"/>
              </a:rPr>
              <a:t>曲线不能直接反映出学习器的期望总体代价，而“代价曲线”可以。</a:t>
            </a:r>
          </a:p>
        </p:txBody>
      </p:sp>
      <p:sp>
        <p:nvSpPr>
          <p:cNvPr id="12" name="内容占位符 2"/>
          <p:cNvSpPr txBox="1">
            <a:spLocks/>
          </p:cNvSpPr>
          <p:nvPr/>
        </p:nvSpPr>
        <p:spPr>
          <a:xfrm>
            <a:off x="4860040" y="3190302"/>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4" name="组合 3"/>
          <p:cNvGrpSpPr/>
          <p:nvPr/>
        </p:nvGrpSpPr>
        <p:grpSpPr>
          <a:xfrm>
            <a:off x="347472" y="2980543"/>
            <a:ext cx="7049832" cy="2402478"/>
            <a:chOff x="805093" y="2605594"/>
            <a:chExt cx="7049832" cy="2402478"/>
          </a:xfrm>
        </p:grpSpPr>
        <p:sp>
          <p:nvSpPr>
            <p:cNvPr id="11" name="内容占位符 2"/>
            <p:cNvSpPr txBox="1">
              <a:spLocks/>
            </p:cNvSpPr>
            <p:nvPr/>
          </p:nvSpPr>
          <p:spPr>
            <a:xfrm>
              <a:off x="805093" y="2605594"/>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buNone/>
              </a:pPr>
              <a:r>
                <a:rPr lang="zh-CN" altLang="en-US" dirty="0">
                  <a:latin typeface="+mn-ea"/>
                  <a:ea typeface="+mn-ea"/>
                </a:rPr>
                <a:t>代价曲线的横轴是取值为</a:t>
              </a:r>
              <a:r>
                <a:rPr lang="en-US" altLang="zh-CN" dirty="0">
                  <a:latin typeface="+mn-ea"/>
                  <a:ea typeface="+mn-ea"/>
                </a:rPr>
                <a:t>[0,1]</a:t>
              </a:r>
              <a:r>
                <a:rPr lang="zh-CN" altLang="en-US" dirty="0">
                  <a:latin typeface="+mn-ea"/>
                  <a:ea typeface="+mn-ea"/>
                </a:rPr>
                <a:t>的正例概率代价</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289" y="3039231"/>
              <a:ext cx="3833066" cy="64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内容占位符 2"/>
            <p:cNvSpPr txBox="1">
              <a:spLocks/>
            </p:cNvSpPr>
            <p:nvPr/>
          </p:nvSpPr>
          <p:spPr>
            <a:xfrm>
              <a:off x="881715" y="3765064"/>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457200">
                <a:buNone/>
              </a:pPr>
              <a:r>
                <a:rPr lang="zh-CN" altLang="en-US" dirty="0">
                  <a:latin typeface="+mn-ea"/>
                  <a:ea typeface="+mn-ea"/>
                </a:rPr>
                <a:t>纵轴是取值为</a:t>
              </a:r>
              <a:r>
                <a:rPr lang="en-US" altLang="zh-CN" dirty="0">
                  <a:latin typeface="+mn-ea"/>
                  <a:ea typeface="+mn-ea"/>
                </a:rPr>
                <a:t>[0,1]</a:t>
              </a:r>
              <a:r>
                <a:rPr lang="zh-CN" altLang="en-US" dirty="0">
                  <a:latin typeface="+mn-ea"/>
                  <a:ea typeface="+mn-ea"/>
                </a:rPr>
                <a:t>的归一化代价</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289" y="4201018"/>
              <a:ext cx="4728552" cy="80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63832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性能度量</a:t>
            </a:r>
          </a:p>
        </p:txBody>
      </p:sp>
      <p:sp>
        <p:nvSpPr>
          <p:cNvPr id="3" name="内容占位符 2">
            <a:extLst>
              <a:ext uri="{FF2B5EF4-FFF2-40B4-BE49-F238E27FC236}">
                <a16:creationId xmlns:a16="http://schemas.microsoft.com/office/drawing/2014/main" id="{8D2D874C-AB8E-491B-A662-2C0B60E2FBA5}"/>
              </a:ext>
            </a:extLst>
          </p:cNvPr>
          <p:cNvSpPr>
            <a:spLocks noGrp="1"/>
          </p:cNvSpPr>
          <p:nvPr>
            <p:ph idx="1"/>
          </p:nvPr>
        </p:nvSpPr>
        <p:spPr/>
        <p:txBody>
          <a:bodyPr/>
          <a:lstStyle/>
          <a:p>
            <a:r>
              <a:rPr lang="en-US" altLang="zh-CN" dirty="0"/>
              <a:t>2.3.4 </a:t>
            </a:r>
            <a:r>
              <a:rPr lang="zh-CN" altLang="en-US" dirty="0"/>
              <a:t>代价曲线</a:t>
            </a:r>
          </a:p>
        </p:txBody>
      </p:sp>
      <p:sp>
        <p:nvSpPr>
          <p:cNvPr id="12" name="内容占位符 2"/>
          <p:cNvSpPr txBox="1">
            <a:spLocks/>
          </p:cNvSpPr>
          <p:nvPr/>
        </p:nvSpPr>
        <p:spPr>
          <a:xfrm>
            <a:off x="48600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sp>
        <p:nvSpPr>
          <p:cNvPr id="7" name="内容占位符 2"/>
          <p:cNvSpPr txBox="1">
            <a:spLocks/>
          </p:cNvSpPr>
          <p:nvPr/>
        </p:nvSpPr>
        <p:spPr>
          <a:xfrm>
            <a:off x="260350" y="1673352"/>
            <a:ext cx="8627618" cy="175930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00000"/>
              </a:lnSpc>
              <a:spcBef>
                <a:spcPts val="0"/>
              </a:spcBef>
              <a:buNone/>
            </a:pPr>
            <a:r>
              <a:rPr lang="zh-CN" altLang="en-US" dirty="0">
                <a:solidFill>
                  <a:srgbClr val="FF0000"/>
                </a:solidFill>
                <a:latin typeface="+mn-ea"/>
                <a:ea typeface="+mn-ea"/>
              </a:rPr>
              <a:t>代价曲线图的绘制：</a:t>
            </a:r>
            <a:r>
              <a:rPr lang="en-US" altLang="zh-CN" dirty="0">
                <a:latin typeface="+mn-ea"/>
                <a:ea typeface="+mn-ea"/>
              </a:rPr>
              <a:t>ROC</a:t>
            </a:r>
            <a:r>
              <a:rPr lang="zh-CN" altLang="en-US" dirty="0">
                <a:latin typeface="+mn-ea"/>
                <a:ea typeface="+mn-ea"/>
              </a:rPr>
              <a:t>曲线上每个点对应了代价曲线上的一条线段</a:t>
            </a:r>
            <a:r>
              <a:rPr lang="en-US" altLang="zh-CN" dirty="0">
                <a:latin typeface="+mn-ea"/>
                <a:ea typeface="+mn-ea"/>
              </a:rPr>
              <a:t>.</a:t>
            </a:r>
            <a:r>
              <a:rPr lang="zh-CN" altLang="en-US" dirty="0">
                <a:latin typeface="+mn-ea"/>
                <a:ea typeface="+mn-ea"/>
              </a:rPr>
              <a:t>设</a:t>
            </a:r>
            <a:r>
              <a:rPr lang="en-US" altLang="zh-CN" dirty="0">
                <a:latin typeface="+mn-ea"/>
                <a:ea typeface="+mn-ea"/>
              </a:rPr>
              <a:t>ROC</a:t>
            </a:r>
            <a:r>
              <a:rPr lang="zh-CN" altLang="en-US" dirty="0">
                <a:latin typeface="+mn-ea"/>
                <a:ea typeface="+mn-ea"/>
              </a:rPr>
              <a:t>曲线上点的坐标为</a:t>
            </a:r>
            <a:r>
              <a:rPr lang="en-US" altLang="zh-CN" dirty="0">
                <a:latin typeface="+mn-ea"/>
                <a:ea typeface="+mn-ea"/>
              </a:rPr>
              <a:t>(TPR,FPR),</a:t>
            </a:r>
            <a:r>
              <a:rPr lang="zh-CN" altLang="en-US" dirty="0">
                <a:latin typeface="+mn-ea"/>
                <a:ea typeface="+mn-ea"/>
              </a:rPr>
              <a:t>则可相应计算出</a:t>
            </a:r>
            <a:r>
              <a:rPr lang="en-US" altLang="zh-CN" dirty="0">
                <a:latin typeface="+mn-ea"/>
                <a:ea typeface="+mn-ea"/>
              </a:rPr>
              <a:t>FNR,</a:t>
            </a:r>
            <a:r>
              <a:rPr lang="zh-CN" altLang="en-US" dirty="0">
                <a:latin typeface="+mn-ea"/>
                <a:ea typeface="+mn-ea"/>
              </a:rPr>
              <a:t>然后在代价平面上绘制一条从</a:t>
            </a:r>
            <a:r>
              <a:rPr lang="en-US" altLang="zh-CN" dirty="0">
                <a:latin typeface="+mn-ea"/>
                <a:ea typeface="+mn-ea"/>
              </a:rPr>
              <a:t>(0,FPR)</a:t>
            </a:r>
            <a:r>
              <a:rPr lang="zh-CN" altLang="en-US" dirty="0">
                <a:latin typeface="+mn-ea"/>
                <a:ea typeface="+mn-ea"/>
              </a:rPr>
              <a:t>到</a:t>
            </a:r>
            <a:r>
              <a:rPr lang="en-US" altLang="zh-CN" dirty="0">
                <a:latin typeface="+mn-ea"/>
                <a:ea typeface="+mn-ea"/>
              </a:rPr>
              <a:t>(1,FNR)</a:t>
            </a:r>
            <a:r>
              <a:rPr lang="zh-CN" altLang="en-US" dirty="0">
                <a:latin typeface="+mn-ea"/>
                <a:ea typeface="+mn-ea"/>
              </a:rPr>
              <a:t>的线段，线段下的面积即表示了该条件下的期望总体代价；如此将</a:t>
            </a:r>
            <a:r>
              <a:rPr lang="en-US" altLang="zh-CN" dirty="0">
                <a:latin typeface="+mn-ea"/>
                <a:ea typeface="+mn-ea"/>
              </a:rPr>
              <a:t>ROC</a:t>
            </a:r>
            <a:r>
              <a:rPr lang="zh-CN" altLang="en-US" dirty="0">
                <a:latin typeface="+mn-ea"/>
                <a:ea typeface="+mn-ea"/>
              </a:rPr>
              <a:t>曲线上的每个点转化为代价平面上的一条线段，然后取所有线段的下界，</a:t>
            </a:r>
            <a:r>
              <a:rPr lang="zh-CN" altLang="en-US" dirty="0">
                <a:solidFill>
                  <a:srgbClr val="023A91"/>
                </a:solidFill>
                <a:latin typeface="+mn-ea"/>
                <a:ea typeface="+mn-ea"/>
              </a:rPr>
              <a:t>围成的面积即为所有条件下学习器的期望总体代价。</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382" y="3396079"/>
            <a:ext cx="4149235" cy="294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5380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60350" y="1158536"/>
            <a:ext cx="8616950" cy="4950163"/>
          </a:xfrm>
        </p:spPr>
        <p:txBody>
          <a:bodyPr>
            <a:noAutofit/>
          </a:bodyPr>
          <a:lstStyle/>
          <a:p>
            <a:pPr>
              <a:lnSpc>
                <a:spcPct val="150000"/>
              </a:lnSpc>
            </a:pPr>
            <a:r>
              <a:rPr lang="en-US" altLang="zh-CN" sz="2400" dirty="0">
                <a:solidFill>
                  <a:schemeClr val="bg1">
                    <a:lumMod val="85000"/>
                  </a:schemeClr>
                </a:solidFill>
              </a:rPr>
              <a:t>2.1 </a:t>
            </a:r>
            <a:r>
              <a:rPr lang="zh-CN" altLang="en-US" sz="2400" dirty="0">
                <a:solidFill>
                  <a:schemeClr val="bg1">
                    <a:lumMod val="85000"/>
                  </a:schemeClr>
                </a:solidFill>
              </a:rPr>
              <a:t>经验误差与过拟合</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2.2 </a:t>
            </a:r>
            <a:r>
              <a:rPr lang="zh-CN" altLang="en-US" sz="2400" dirty="0">
                <a:solidFill>
                  <a:schemeClr val="bg1">
                    <a:lumMod val="85000"/>
                  </a:schemeClr>
                </a:solidFill>
              </a:rPr>
              <a:t>评估方法</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2.3 </a:t>
            </a:r>
            <a:r>
              <a:rPr lang="zh-CN" altLang="en-US" sz="2400" dirty="0">
                <a:solidFill>
                  <a:schemeClr val="bg1">
                    <a:lumMod val="85000"/>
                  </a:schemeClr>
                </a:solidFill>
              </a:rPr>
              <a:t>性能度量</a:t>
            </a:r>
            <a:endParaRPr lang="en-US" altLang="zh-CN" sz="2400" dirty="0">
              <a:solidFill>
                <a:schemeClr val="bg1">
                  <a:lumMod val="85000"/>
                </a:schemeClr>
              </a:solidFill>
            </a:endParaRPr>
          </a:p>
          <a:p>
            <a:pPr>
              <a:lnSpc>
                <a:spcPct val="150000"/>
              </a:lnSpc>
            </a:pPr>
            <a:r>
              <a:rPr lang="en-US" altLang="zh-CN" sz="2400" b="1" dirty="0"/>
              <a:t>2.4 </a:t>
            </a:r>
            <a:r>
              <a:rPr lang="zh-CN" altLang="en-US" sz="2400" b="1" dirty="0"/>
              <a:t>比较检验</a:t>
            </a:r>
            <a:endParaRPr lang="en-US" altLang="zh-CN" sz="2400" b="1" dirty="0">
              <a:solidFill>
                <a:schemeClr val="bg1">
                  <a:lumMod val="85000"/>
                </a:schemeClr>
              </a:solidFill>
            </a:endParaRPr>
          </a:p>
          <a:p>
            <a:pPr>
              <a:lnSpc>
                <a:spcPct val="150000"/>
              </a:lnSpc>
            </a:pPr>
            <a:r>
              <a:rPr lang="en-US" altLang="zh-CN" sz="2400" dirty="0">
                <a:solidFill>
                  <a:schemeClr val="bg1">
                    <a:lumMod val="85000"/>
                  </a:schemeClr>
                </a:solidFill>
              </a:rPr>
              <a:t>2.5 </a:t>
            </a:r>
            <a:r>
              <a:rPr lang="zh-CN" altLang="en-US" sz="2400" dirty="0">
                <a:solidFill>
                  <a:schemeClr val="bg1">
                    <a:lumMod val="85000"/>
                  </a:schemeClr>
                </a:solidFill>
              </a:rPr>
              <a:t>偏差与方差</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2.6 </a:t>
            </a:r>
            <a:r>
              <a:rPr lang="zh-CN" altLang="en-US" sz="2400" dirty="0">
                <a:solidFill>
                  <a:schemeClr val="bg1">
                    <a:lumMod val="85000"/>
                  </a:schemeClr>
                </a:solidFill>
              </a:rPr>
              <a:t>阅读材料</a:t>
            </a:r>
          </a:p>
        </p:txBody>
      </p:sp>
    </p:spTree>
    <p:extLst>
      <p:ext uri="{BB962C8B-B14F-4D97-AF65-F5344CB8AC3E}">
        <p14:creationId xmlns:p14="http://schemas.microsoft.com/office/powerpoint/2010/main" val="3359361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比较检验</a:t>
            </a:r>
          </a:p>
        </p:txBody>
      </p:sp>
      <p:sp>
        <p:nvSpPr>
          <p:cNvPr id="3" name="内容占位符 2"/>
          <p:cNvSpPr>
            <a:spLocks noGrp="1"/>
          </p:cNvSpPr>
          <p:nvPr>
            <p:ph idx="1"/>
          </p:nvPr>
        </p:nvSpPr>
        <p:spPr>
          <a:xfrm>
            <a:off x="273050" y="1158537"/>
            <a:ext cx="8616950" cy="2092664"/>
          </a:xfrm>
        </p:spPr>
        <p:txBody>
          <a:bodyPr>
            <a:normAutofit/>
          </a:bodyPr>
          <a:lstStyle/>
          <a:p>
            <a:r>
              <a:rPr lang="zh-CN" altLang="en-US" sz="2000" dirty="0">
                <a:latin typeface="+mn-ea"/>
                <a:ea typeface="+mn-ea"/>
              </a:rPr>
              <a:t>关于性能比较：</a:t>
            </a:r>
            <a:endParaRPr lang="en-US" altLang="zh-CN" sz="2000" dirty="0">
              <a:latin typeface="+mn-ea"/>
              <a:ea typeface="+mn-ea"/>
            </a:endParaRPr>
          </a:p>
          <a:p>
            <a:pPr lvl="1"/>
            <a:r>
              <a:rPr lang="zh-CN" altLang="en-US" dirty="0">
                <a:latin typeface="+mn-ea"/>
                <a:ea typeface="+mn-ea"/>
              </a:rPr>
              <a:t>测试性能并不等于泛化性能</a:t>
            </a:r>
            <a:endParaRPr lang="en-US" altLang="zh-CN" dirty="0">
              <a:latin typeface="+mn-ea"/>
              <a:ea typeface="+mn-ea"/>
            </a:endParaRPr>
          </a:p>
          <a:p>
            <a:pPr lvl="1"/>
            <a:r>
              <a:rPr lang="zh-CN" altLang="en-US" dirty="0">
                <a:latin typeface="+mn-ea"/>
                <a:ea typeface="+mn-ea"/>
              </a:rPr>
              <a:t>测试性能随着测试集的变化而变化</a:t>
            </a:r>
            <a:endParaRPr lang="en-US" altLang="zh-CN" dirty="0">
              <a:latin typeface="+mn-ea"/>
              <a:ea typeface="+mn-ea"/>
            </a:endParaRPr>
          </a:p>
          <a:p>
            <a:pPr lvl="1"/>
            <a:r>
              <a:rPr lang="zh-CN" altLang="en-US" dirty="0">
                <a:latin typeface="+mn-ea"/>
                <a:ea typeface="+mn-ea"/>
              </a:rPr>
              <a:t>很多机器学习算法本身有一定的随机性</a:t>
            </a:r>
            <a:endParaRPr lang="en-US" altLang="zh-CN" dirty="0">
              <a:latin typeface="+mn-ea"/>
              <a:ea typeface="+mn-ea"/>
            </a:endParaRPr>
          </a:p>
          <a:p>
            <a:pPr lvl="1"/>
            <a:endParaRPr lang="en-US" altLang="zh-CN" dirty="0">
              <a:latin typeface="+mn-ea"/>
              <a:ea typeface="+mn-ea"/>
            </a:endParaRPr>
          </a:p>
          <a:p>
            <a:pPr marL="325800" lvl="1" indent="0">
              <a:buNone/>
            </a:pPr>
            <a:r>
              <a:rPr lang="zh-CN" altLang="en-US" b="1" dirty="0">
                <a:solidFill>
                  <a:srgbClr val="FF0000"/>
                </a:solidFill>
                <a:latin typeface="+mn-ea"/>
                <a:ea typeface="+mn-ea"/>
              </a:rPr>
              <a:t>直接选取相应评估方法在相应度量下比大小的方法不可取！</a:t>
            </a:r>
            <a:endParaRPr lang="en-US" altLang="zh-CN" b="1" dirty="0">
              <a:solidFill>
                <a:srgbClr val="FF0000"/>
              </a:solidFill>
              <a:latin typeface="+mn-ea"/>
              <a:ea typeface="+mn-ea"/>
            </a:endParaRPr>
          </a:p>
        </p:txBody>
      </p:sp>
      <p:sp>
        <p:nvSpPr>
          <p:cNvPr id="4" name="内容占位符 2"/>
          <p:cNvSpPr txBox="1">
            <a:spLocks/>
          </p:cNvSpPr>
          <p:nvPr/>
        </p:nvSpPr>
        <p:spPr>
          <a:xfrm>
            <a:off x="356616" y="3595146"/>
            <a:ext cx="8311896" cy="1680941"/>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50000"/>
              </a:lnSpc>
              <a:spcBef>
                <a:spcPts val="0"/>
              </a:spcBef>
              <a:buNone/>
            </a:pPr>
            <a:r>
              <a:rPr lang="zh-CN" altLang="en-US" dirty="0">
                <a:latin typeface="+mn-ea"/>
                <a:ea typeface="+mn-ea"/>
              </a:rPr>
              <a:t>假设检验为学习器性能比较提供了重要依据，基于其结果我们可以推断出若在测试集上观察到学习器</a:t>
            </a:r>
            <a:r>
              <a:rPr lang="en-US" altLang="zh-CN" dirty="0">
                <a:latin typeface="+mn-ea"/>
                <a:ea typeface="+mn-ea"/>
              </a:rPr>
              <a:t>A</a:t>
            </a:r>
            <a:r>
              <a:rPr lang="zh-CN" altLang="en-US" dirty="0">
                <a:latin typeface="+mn-ea"/>
                <a:ea typeface="+mn-ea"/>
              </a:rPr>
              <a:t>比</a:t>
            </a:r>
            <a:r>
              <a:rPr lang="en-US" altLang="zh-CN" dirty="0">
                <a:latin typeface="+mn-ea"/>
                <a:ea typeface="+mn-ea"/>
              </a:rPr>
              <a:t>B</a:t>
            </a:r>
            <a:r>
              <a:rPr lang="zh-CN" altLang="en-US" dirty="0">
                <a:latin typeface="+mn-ea"/>
                <a:ea typeface="+mn-ea"/>
              </a:rPr>
              <a:t>好，则</a:t>
            </a:r>
            <a:r>
              <a:rPr lang="en-US" altLang="zh-CN" dirty="0">
                <a:latin typeface="+mn-ea"/>
                <a:ea typeface="+mn-ea"/>
              </a:rPr>
              <a:t>A</a:t>
            </a:r>
            <a:r>
              <a:rPr lang="zh-CN" altLang="en-US" dirty="0">
                <a:latin typeface="+mn-ea"/>
                <a:ea typeface="+mn-ea"/>
              </a:rPr>
              <a:t>的泛化性能是否在统计意义上优于</a:t>
            </a:r>
            <a:r>
              <a:rPr lang="en-US" altLang="zh-CN" dirty="0">
                <a:latin typeface="+mn-ea"/>
                <a:ea typeface="+mn-ea"/>
              </a:rPr>
              <a:t>B</a:t>
            </a:r>
            <a:r>
              <a:rPr lang="zh-CN" altLang="en-US" dirty="0">
                <a:latin typeface="+mn-ea"/>
                <a:ea typeface="+mn-ea"/>
              </a:rPr>
              <a:t>，以及这个结论的把握有多大。</a:t>
            </a:r>
          </a:p>
        </p:txBody>
      </p:sp>
    </p:spTree>
    <p:extLst>
      <p:ext uri="{BB962C8B-B14F-4D97-AF65-F5344CB8AC3E}">
        <p14:creationId xmlns:p14="http://schemas.microsoft.com/office/powerpoint/2010/main" val="158646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比较检验</a:t>
            </a:r>
          </a:p>
        </p:txBody>
      </p:sp>
      <p:sp>
        <p:nvSpPr>
          <p:cNvPr id="3" name="内容占位符 2">
            <a:extLst>
              <a:ext uri="{FF2B5EF4-FFF2-40B4-BE49-F238E27FC236}">
                <a16:creationId xmlns:a16="http://schemas.microsoft.com/office/drawing/2014/main" id="{1E09A248-DFD9-49FE-98BA-7FACF6F65B6F}"/>
              </a:ext>
            </a:extLst>
          </p:cNvPr>
          <p:cNvSpPr>
            <a:spLocks noGrp="1"/>
          </p:cNvSpPr>
          <p:nvPr>
            <p:ph idx="1"/>
          </p:nvPr>
        </p:nvSpPr>
        <p:spPr/>
        <p:txBody>
          <a:bodyPr/>
          <a:lstStyle/>
          <a:p>
            <a:r>
              <a:rPr lang="en-US" altLang="zh-CN" dirty="0"/>
              <a:t>2.4.1 </a:t>
            </a:r>
            <a:r>
              <a:rPr lang="zh-CN" altLang="en-US" dirty="0"/>
              <a:t>二项检验</a:t>
            </a:r>
          </a:p>
        </p:txBody>
      </p:sp>
      <p:grpSp>
        <p:nvGrpSpPr>
          <p:cNvPr id="6" name="组合 5"/>
          <p:cNvGrpSpPr/>
          <p:nvPr/>
        </p:nvGrpSpPr>
        <p:grpSpPr>
          <a:xfrm>
            <a:off x="441544" y="3431353"/>
            <a:ext cx="8151530" cy="2123658"/>
            <a:chOff x="798488" y="3124844"/>
            <a:chExt cx="7263685" cy="2123658"/>
          </a:xfrm>
        </p:grpSpPr>
        <p:sp>
          <p:nvSpPr>
            <p:cNvPr id="5" name="矩形 4"/>
            <p:cNvSpPr/>
            <p:nvPr/>
          </p:nvSpPr>
          <p:spPr>
            <a:xfrm>
              <a:off x="798488" y="3124844"/>
              <a:ext cx="7263685" cy="2123658"/>
            </a:xfrm>
            <a:prstGeom prst="rect">
              <a:avLst/>
            </a:prstGeom>
          </p:spPr>
          <p:txBody>
            <a:bodyPr wrap="square">
              <a:spAutoFit/>
            </a:bodyPr>
            <a:lstStyle/>
            <a:p>
              <a:r>
                <a:rPr lang="zh-CN" altLang="en-US" sz="2200" dirty="0">
                  <a:latin typeface="+mn-ea"/>
                </a:rPr>
                <a:t>假设</a:t>
              </a:r>
              <a:r>
                <a:rPr lang="en-US" altLang="zh-CN" sz="2200" dirty="0">
                  <a:latin typeface="+mn-ea"/>
                </a:rPr>
                <a:t>	    ,</a:t>
              </a:r>
              <a:r>
                <a:rPr lang="zh-CN" altLang="en-US" sz="2200" dirty="0">
                  <a:latin typeface="+mn-ea"/>
                </a:rPr>
                <a:t>若测试错误率小于</a:t>
              </a:r>
              <a:endParaRPr lang="en-US" altLang="zh-CN" sz="2200" dirty="0">
                <a:latin typeface="+mn-ea"/>
              </a:endParaRPr>
            </a:p>
            <a:p>
              <a:pPr marL="325800" lvl="1"/>
              <a:endParaRPr lang="en-US" altLang="zh-CN" sz="2200" dirty="0">
                <a:latin typeface="+mn-ea"/>
              </a:endParaRPr>
            </a:p>
            <a:p>
              <a:pPr indent="-131400"/>
              <a:endParaRPr lang="en-US" altLang="zh-CN" sz="2200" dirty="0">
                <a:latin typeface="+mn-ea"/>
              </a:endParaRPr>
            </a:p>
            <a:p>
              <a:pPr indent="-131400"/>
              <a:endParaRPr lang="en-US" altLang="zh-CN" sz="2200" dirty="0">
                <a:latin typeface="+mn-ea"/>
              </a:endParaRPr>
            </a:p>
            <a:p>
              <a:pPr indent="-131400"/>
              <a:r>
                <a:rPr lang="zh-CN" altLang="en-US" sz="2200" dirty="0">
                  <a:latin typeface="+mn-ea"/>
                </a:rPr>
                <a:t>则在   的显著度下，假设不能被拒绝</a:t>
              </a:r>
              <a:r>
                <a:rPr lang="en-US" altLang="zh-CN" sz="2200" dirty="0">
                  <a:latin typeface="+mn-ea"/>
                </a:rPr>
                <a:t>, </a:t>
              </a:r>
              <a:r>
                <a:rPr lang="zh-CN" altLang="en-US" sz="2200" dirty="0">
                  <a:latin typeface="+mn-ea"/>
                </a:rPr>
                <a:t>也即能以      的置信度认为，模型的泛化错误率不大于   </a:t>
              </a:r>
              <a:r>
                <a:rPr lang="en-US" altLang="zh-CN" sz="2200" dirty="0">
                  <a:latin typeface="+mn-ea"/>
                </a:rPr>
                <a:t>.</a:t>
              </a:r>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0812" y="3202117"/>
              <a:ext cx="840109" cy="343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495" y="4601730"/>
              <a:ext cx="234357" cy="208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606" y="4570092"/>
              <a:ext cx="687491" cy="263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4659" y="4880302"/>
              <a:ext cx="337386" cy="337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778" y="3621998"/>
              <a:ext cx="5129077" cy="75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组合 6"/>
          <p:cNvGrpSpPr/>
          <p:nvPr/>
        </p:nvGrpSpPr>
        <p:grpSpPr>
          <a:xfrm>
            <a:off x="417742" y="1757584"/>
            <a:ext cx="8151529" cy="1200988"/>
            <a:chOff x="474893" y="1080547"/>
            <a:chExt cx="6973210" cy="1200988"/>
          </a:xfrm>
        </p:grpSpPr>
        <p:sp>
          <p:nvSpPr>
            <p:cNvPr id="4" name="内容占位符 2"/>
            <p:cNvSpPr txBox="1">
              <a:spLocks/>
            </p:cNvSpPr>
            <p:nvPr/>
          </p:nvSpPr>
          <p:spPr>
            <a:xfrm>
              <a:off x="474893" y="10805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mn-ea"/>
                  <a:ea typeface="+mn-ea"/>
                </a:rPr>
                <a:t>记泛化错误率为  ，测试错误率为  </a:t>
              </a:r>
              <a:r>
                <a:rPr lang="en-US" altLang="zh-CN" dirty="0">
                  <a:latin typeface="+mn-ea"/>
                  <a:ea typeface="+mn-ea"/>
                </a:rPr>
                <a:t>,</a:t>
              </a:r>
              <a:r>
                <a:rPr lang="zh-CN" altLang="en-US" dirty="0">
                  <a:latin typeface="+mn-ea"/>
                  <a:ea typeface="+mn-ea"/>
                </a:rPr>
                <a:t>假定测试样本从样本总体分布中独立采样而来，我们可以使用“二项检验”对       进行假设检验。</a:t>
              </a:r>
            </a:p>
          </p:txBody>
        </p:sp>
        <p:pic>
          <p:nvPicPr>
            <p:cNvPr id="225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5701" y="1176338"/>
              <a:ext cx="2286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7061" y="1109282"/>
              <a:ext cx="179151" cy="28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5849" y="1414463"/>
              <a:ext cx="840109" cy="343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7853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比较检验</a:t>
            </a:r>
          </a:p>
        </p:txBody>
      </p:sp>
      <p:sp>
        <p:nvSpPr>
          <p:cNvPr id="6" name="内容占位符 5">
            <a:extLst>
              <a:ext uri="{FF2B5EF4-FFF2-40B4-BE49-F238E27FC236}">
                <a16:creationId xmlns:a16="http://schemas.microsoft.com/office/drawing/2014/main" id="{9CB6E345-3A28-4D78-AEAD-69B2DE443336}"/>
              </a:ext>
            </a:extLst>
          </p:cNvPr>
          <p:cNvSpPr>
            <a:spLocks noGrp="1"/>
          </p:cNvSpPr>
          <p:nvPr>
            <p:ph idx="1"/>
          </p:nvPr>
        </p:nvSpPr>
        <p:spPr/>
        <p:txBody>
          <a:bodyPr/>
          <a:lstStyle/>
          <a:p>
            <a:r>
              <a:rPr lang="en-US" altLang="zh-CN" dirty="0"/>
              <a:t>2.4.1 t</a:t>
            </a:r>
            <a:r>
              <a:rPr lang="zh-CN" altLang="en-US" dirty="0"/>
              <a:t>检验</a:t>
            </a:r>
          </a:p>
        </p:txBody>
      </p:sp>
      <p:sp>
        <p:nvSpPr>
          <p:cNvPr id="4" name="内容占位符 2"/>
          <p:cNvSpPr txBox="1">
            <a:spLocks/>
          </p:cNvSpPr>
          <p:nvPr/>
        </p:nvSpPr>
        <p:spPr>
          <a:xfrm>
            <a:off x="474892" y="1588547"/>
            <a:ext cx="8248483"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zh-CN" altLang="en-US" dirty="0">
                <a:latin typeface="+mn-ea"/>
                <a:ea typeface="+mn-ea"/>
              </a:rPr>
              <a:t>对应的，面对多次重复留出法或者交叉验证法进行多次训练</a:t>
            </a:r>
            <a:r>
              <a:rPr lang="en-US" altLang="zh-CN" dirty="0">
                <a:latin typeface="+mn-ea"/>
                <a:ea typeface="+mn-ea"/>
              </a:rPr>
              <a:t>/</a:t>
            </a:r>
            <a:r>
              <a:rPr lang="zh-CN" altLang="en-US" dirty="0">
                <a:latin typeface="+mn-ea"/>
                <a:ea typeface="+mn-ea"/>
              </a:rPr>
              <a:t>测试时可使用“</a:t>
            </a:r>
            <a:r>
              <a:rPr lang="en-US" altLang="zh-CN" dirty="0">
                <a:latin typeface="+mn-ea"/>
                <a:ea typeface="+mn-ea"/>
              </a:rPr>
              <a:t>t</a:t>
            </a:r>
            <a:r>
              <a:rPr lang="zh-CN" altLang="en-US" dirty="0">
                <a:latin typeface="+mn-ea"/>
                <a:ea typeface="+mn-ea"/>
              </a:rPr>
              <a:t>检验”。</a:t>
            </a:r>
          </a:p>
        </p:txBody>
      </p:sp>
      <p:grpSp>
        <p:nvGrpSpPr>
          <p:cNvPr id="3" name="组合 2"/>
          <p:cNvGrpSpPr/>
          <p:nvPr/>
        </p:nvGrpSpPr>
        <p:grpSpPr>
          <a:xfrm>
            <a:off x="474892" y="2944524"/>
            <a:ext cx="8248482" cy="1536511"/>
            <a:chOff x="474893" y="2926236"/>
            <a:chExt cx="6973210" cy="1536511"/>
          </a:xfrm>
        </p:grpSpPr>
        <p:sp>
          <p:nvSpPr>
            <p:cNvPr id="5" name="矩形 4"/>
            <p:cNvSpPr/>
            <p:nvPr/>
          </p:nvSpPr>
          <p:spPr>
            <a:xfrm>
              <a:off x="474893" y="2926236"/>
              <a:ext cx="6973210" cy="1536511"/>
            </a:xfrm>
            <a:prstGeom prst="rect">
              <a:avLst/>
            </a:prstGeom>
          </p:spPr>
          <p:txBody>
            <a:bodyPr wrap="square">
              <a:spAutoFit/>
            </a:bodyPr>
            <a:lstStyle/>
            <a:p>
              <a:pPr>
                <a:lnSpc>
                  <a:spcPct val="150000"/>
                </a:lnSpc>
              </a:pPr>
              <a:r>
                <a:rPr lang="zh-CN" altLang="en-US" sz="2200" dirty="0">
                  <a:latin typeface="+mn-ea"/>
                </a:rPr>
                <a:t>假定得到了</a:t>
              </a:r>
              <a:r>
                <a:rPr lang="en-US" altLang="zh-CN" sz="2200" dirty="0">
                  <a:latin typeface="+mn-ea"/>
                </a:rPr>
                <a:t>k</a:t>
              </a:r>
              <a:r>
                <a:rPr lang="zh-CN" altLang="en-US" sz="2200" dirty="0">
                  <a:latin typeface="+mn-ea"/>
                </a:rPr>
                <a:t>个测试错误率，              </a:t>
              </a:r>
              <a:r>
                <a:rPr lang="en-US" altLang="zh-CN" sz="2200" dirty="0">
                  <a:latin typeface="+mn-ea"/>
                </a:rPr>
                <a:t>,</a:t>
              </a:r>
              <a:r>
                <a:rPr lang="zh-CN" altLang="en-US" sz="2200" dirty="0">
                  <a:latin typeface="+mn-ea"/>
                </a:rPr>
                <a:t>假设，   </a:t>
              </a:r>
              <a:r>
                <a:rPr lang="en-US" altLang="zh-CN" sz="2200" dirty="0">
                  <a:latin typeface="+mn-ea"/>
                </a:rPr>
                <a:t>    </a:t>
              </a:r>
              <a:r>
                <a:rPr lang="zh-CN" altLang="en-US" sz="2200" dirty="0">
                  <a:latin typeface="+mn-ea"/>
                </a:rPr>
                <a:t>对于显著度   </a:t>
              </a:r>
              <a:r>
                <a:rPr lang="en-US" altLang="zh-CN" sz="2200" dirty="0">
                  <a:latin typeface="+mn-ea"/>
                </a:rPr>
                <a:t>,</a:t>
              </a:r>
              <a:r>
                <a:rPr lang="zh-CN" altLang="en-US" sz="2200" dirty="0">
                  <a:latin typeface="+mn-ea"/>
                </a:rPr>
                <a:t>若           位于临界范围       内</a:t>
              </a:r>
              <a:r>
                <a:rPr lang="en-US" altLang="zh-CN" sz="2200" dirty="0">
                  <a:latin typeface="+mn-ea"/>
                </a:rPr>
                <a:t>,</a:t>
              </a:r>
              <a:r>
                <a:rPr lang="zh-CN" altLang="en-US" sz="2200" dirty="0">
                  <a:latin typeface="+mn-ea"/>
                </a:rPr>
                <a:t>则假设不能被拒绝        ，即可认为泛化错误率    </a:t>
              </a:r>
              <a:r>
                <a:rPr lang="en-US" altLang="zh-CN" sz="2200" dirty="0">
                  <a:latin typeface="+mn-ea"/>
                </a:rPr>
                <a:t>,</a:t>
              </a:r>
              <a:r>
                <a:rPr lang="zh-CN" altLang="en-US" sz="2200" dirty="0">
                  <a:latin typeface="+mn-ea"/>
                </a:rPr>
                <a:t>其置信度为       </a:t>
              </a:r>
              <a:r>
                <a:rPr lang="en-US" altLang="zh-CN" sz="2200" dirty="0">
                  <a:latin typeface="+mn-ea"/>
                </a:rPr>
                <a:t>.</a:t>
              </a:r>
              <a:r>
                <a:rPr lang="zh-CN" altLang="en-US" sz="2200" dirty="0">
                  <a:latin typeface="+mn-ea"/>
                </a:rPr>
                <a:t>    </a:t>
              </a:r>
              <a:endParaRPr lang="en-US" altLang="zh-CN" sz="2200" dirty="0">
                <a:latin typeface="+mn-ea"/>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052" y="3069702"/>
              <a:ext cx="1633537" cy="32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6111" y="3150616"/>
              <a:ext cx="801265" cy="242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456" y="3669946"/>
              <a:ext cx="212423" cy="188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1917" y="3624226"/>
              <a:ext cx="761344" cy="258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9394" y="3628247"/>
              <a:ext cx="1224136" cy="283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496" y="4164909"/>
              <a:ext cx="843725" cy="25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0034" y="4123850"/>
              <a:ext cx="705840" cy="270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3" name="Picture 2">
            <a:extLst>
              <a:ext uri="{FF2B5EF4-FFF2-40B4-BE49-F238E27FC236}">
                <a16:creationId xmlns:a16="http://schemas.microsoft.com/office/drawing/2014/main" id="{A2B68666-09D5-4593-8B2D-0162CC778A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453"/>
          <a:stretch/>
        </p:blipFill>
        <p:spPr bwMode="auto">
          <a:xfrm>
            <a:off x="5059707" y="4142138"/>
            <a:ext cx="429768" cy="301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095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经验误差与过拟合</a:t>
            </a:r>
          </a:p>
        </p:txBody>
      </p:sp>
      <p:sp>
        <p:nvSpPr>
          <p:cNvPr id="7" name="内容占位符 2"/>
          <p:cNvSpPr>
            <a:spLocks noGrp="1"/>
          </p:cNvSpPr>
          <p:nvPr>
            <p:ph idx="1"/>
          </p:nvPr>
        </p:nvSpPr>
        <p:spPr>
          <a:xfrm>
            <a:off x="260350" y="1317625"/>
            <a:ext cx="8616950" cy="2026824"/>
          </a:xfrm>
        </p:spPr>
        <p:txBody>
          <a:bodyPr>
            <a:normAutofit/>
          </a:bodyPr>
          <a:lstStyle/>
          <a:p>
            <a:r>
              <a:rPr lang="zh-CN" altLang="en-US" dirty="0">
                <a:solidFill>
                  <a:srgbClr val="023A91"/>
                </a:solidFill>
              </a:rPr>
              <a:t>错误率</a:t>
            </a:r>
            <a:r>
              <a:rPr lang="en-US" altLang="zh-CN" dirty="0">
                <a:solidFill>
                  <a:srgbClr val="023A91"/>
                </a:solidFill>
              </a:rPr>
              <a:t>&amp;</a:t>
            </a:r>
            <a:r>
              <a:rPr lang="zh-CN" altLang="en-US" dirty="0">
                <a:solidFill>
                  <a:srgbClr val="023A91"/>
                </a:solidFill>
              </a:rPr>
              <a:t>误差：</a:t>
            </a:r>
            <a:endParaRPr lang="en-US" altLang="zh-CN" dirty="0">
              <a:solidFill>
                <a:srgbClr val="023A91"/>
              </a:solidFill>
            </a:endParaRPr>
          </a:p>
          <a:p>
            <a:pPr lvl="1"/>
            <a:r>
              <a:rPr lang="zh-CN" altLang="en-US" dirty="0"/>
              <a:t>错误率</a:t>
            </a:r>
            <a:r>
              <a:rPr lang="en-US" altLang="zh-CN" dirty="0"/>
              <a:t>: </a:t>
            </a:r>
            <a:r>
              <a:rPr lang="zh-CN" altLang="en-US" dirty="0"/>
              <a:t>错分样本的占比：</a:t>
            </a:r>
            <a:endParaRPr lang="en-US" altLang="zh-CN" dirty="0"/>
          </a:p>
          <a:p>
            <a:pPr lvl="1"/>
            <a:r>
              <a:rPr lang="zh-CN" altLang="en-US" dirty="0"/>
              <a:t>误差：样本真实输出与预测输出之间的差异</a:t>
            </a:r>
            <a:endParaRPr lang="en-US" altLang="zh-CN" dirty="0"/>
          </a:p>
          <a:p>
            <a:pPr lvl="2"/>
            <a:r>
              <a:rPr lang="zh-CN" altLang="en-US" dirty="0"/>
              <a:t>训练</a:t>
            </a:r>
            <a:r>
              <a:rPr lang="en-US" altLang="zh-CN" dirty="0"/>
              <a:t>(</a:t>
            </a:r>
            <a:r>
              <a:rPr lang="zh-CN" altLang="en-US" dirty="0"/>
              <a:t>经验</a:t>
            </a:r>
            <a:r>
              <a:rPr lang="en-US" altLang="zh-CN" dirty="0"/>
              <a:t>)</a:t>
            </a:r>
            <a:r>
              <a:rPr lang="zh-CN" altLang="en-US" dirty="0"/>
              <a:t>误差：训练集上</a:t>
            </a:r>
            <a:endParaRPr lang="en-US" altLang="zh-CN" dirty="0"/>
          </a:p>
          <a:p>
            <a:pPr lvl="2"/>
            <a:r>
              <a:rPr lang="zh-CN" altLang="en-US" dirty="0"/>
              <a:t>测试误差：测试集</a:t>
            </a:r>
            <a:endParaRPr lang="en-US" altLang="zh-CN" dirty="0"/>
          </a:p>
          <a:p>
            <a:pPr lvl="2"/>
            <a:r>
              <a:rPr lang="zh-CN" altLang="en-US" dirty="0"/>
              <a:t>泛化误差：除训练集外所有样本</a:t>
            </a:r>
            <a:endParaRPr lang="en-US" altLang="zh-C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297" y="1744195"/>
            <a:ext cx="1104900" cy="283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a:spLocks/>
          </p:cNvSpPr>
          <p:nvPr/>
        </p:nvSpPr>
        <p:spPr>
          <a:xfrm>
            <a:off x="260351" y="3715289"/>
            <a:ext cx="8616950" cy="1432908"/>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zh-CN" altLang="en-US" dirty="0"/>
              <a:t>由于事先并不知道新样本的特征，我们只能努力使经验误差最小化；</a:t>
            </a:r>
            <a:endParaRPr lang="en-US" altLang="zh-CN" dirty="0"/>
          </a:p>
          <a:p>
            <a:pPr marL="0" lvl="1" indent="0">
              <a:buNone/>
            </a:pPr>
            <a:endParaRPr lang="en-US" altLang="zh-CN" dirty="0"/>
          </a:p>
          <a:p>
            <a:pPr marL="0" lvl="1" indent="0">
              <a:buNone/>
            </a:pPr>
            <a:r>
              <a:rPr lang="zh-CN" altLang="en-US" dirty="0"/>
              <a:t>很多时候虽然能在训练集上做到分类错误率为零，但多数情况下这样的学习器并不好。</a:t>
            </a:r>
          </a:p>
        </p:txBody>
      </p:sp>
    </p:spTree>
    <p:extLst>
      <p:ext uri="{BB962C8B-B14F-4D97-AF65-F5344CB8AC3E}">
        <p14:creationId xmlns:p14="http://schemas.microsoft.com/office/powerpoint/2010/main" val="283525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1000"/>
                                        <p:tgtEl>
                                          <p:spTgt spid="8">
                                            <p:txEl>
                                              <p:pRg st="0" end="0"/>
                                            </p:txEl>
                                          </p:spTgt>
                                        </p:tgtEl>
                                      </p:cBhvr>
                                    </p:animEffect>
                                    <p:anim calcmode="lin" valueType="num">
                                      <p:cBhvr>
                                        <p:cTn id="3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fade">
                                      <p:cBhvr>
                                        <p:cTn id="36" dur="1000"/>
                                        <p:tgtEl>
                                          <p:spTgt spid="8">
                                            <p:txEl>
                                              <p:pRg st="2" end="2"/>
                                            </p:txEl>
                                          </p:spTgt>
                                        </p:tgtEl>
                                      </p:cBhvr>
                                    </p:animEffect>
                                    <p:anim calcmode="lin" valueType="num">
                                      <p:cBhvr>
                                        <p:cTn id="3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比较检验</a:t>
            </a:r>
          </a:p>
        </p:txBody>
      </p:sp>
      <p:sp>
        <p:nvSpPr>
          <p:cNvPr id="5" name="内容占位符 4">
            <a:extLst>
              <a:ext uri="{FF2B5EF4-FFF2-40B4-BE49-F238E27FC236}">
                <a16:creationId xmlns:a16="http://schemas.microsoft.com/office/drawing/2014/main" id="{EC22B170-59FF-4AC1-8850-C594093241CE}"/>
              </a:ext>
            </a:extLst>
          </p:cNvPr>
          <p:cNvSpPr>
            <a:spLocks noGrp="1"/>
          </p:cNvSpPr>
          <p:nvPr>
            <p:ph idx="1"/>
          </p:nvPr>
        </p:nvSpPr>
        <p:spPr/>
        <p:txBody>
          <a:bodyPr/>
          <a:lstStyle/>
          <a:p>
            <a:r>
              <a:rPr lang="en-US" altLang="zh-CN" dirty="0"/>
              <a:t>2.4.2 </a:t>
            </a:r>
            <a:r>
              <a:rPr lang="zh-CN" altLang="en-US" dirty="0"/>
              <a:t>交叉验证</a:t>
            </a:r>
            <a:r>
              <a:rPr lang="en-US" altLang="zh-CN" dirty="0"/>
              <a:t>t</a:t>
            </a:r>
            <a:r>
              <a:rPr lang="zh-CN" altLang="en-US" dirty="0"/>
              <a:t>检验</a:t>
            </a:r>
          </a:p>
        </p:txBody>
      </p:sp>
      <p:sp>
        <p:nvSpPr>
          <p:cNvPr id="4" name="内容占位符 2"/>
          <p:cNvSpPr txBox="1">
            <a:spLocks/>
          </p:cNvSpPr>
          <p:nvPr/>
        </p:nvSpPr>
        <p:spPr>
          <a:xfrm>
            <a:off x="589192" y="2147972"/>
            <a:ext cx="8042742"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dirty="0"/>
              <a:t>现实任务中，更多时候需要对不同学习器的性能进行比较。</a:t>
            </a:r>
          </a:p>
        </p:txBody>
      </p:sp>
      <p:grpSp>
        <p:nvGrpSpPr>
          <p:cNvPr id="3" name="组合 2"/>
          <p:cNvGrpSpPr/>
          <p:nvPr/>
        </p:nvGrpSpPr>
        <p:grpSpPr>
          <a:xfrm>
            <a:off x="589192" y="3096471"/>
            <a:ext cx="8042743" cy="2124751"/>
            <a:chOff x="474893" y="2926236"/>
            <a:chExt cx="6973210" cy="1908291"/>
          </a:xfrm>
        </p:grpSpPr>
        <p:sp>
          <p:nvSpPr>
            <p:cNvPr id="12" name="矩形 11"/>
            <p:cNvSpPr/>
            <p:nvPr/>
          </p:nvSpPr>
          <p:spPr>
            <a:xfrm>
              <a:off x="474893" y="2926236"/>
              <a:ext cx="6973210" cy="1836073"/>
            </a:xfrm>
            <a:prstGeom prst="rect">
              <a:avLst/>
            </a:prstGeom>
          </p:spPr>
          <p:txBody>
            <a:bodyPr wrap="square">
              <a:spAutoFit/>
            </a:bodyPr>
            <a:lstStyle/>
            <a:p>
              <a:pPr>
                <a:lnSpc>
                  <a:spcPct val="150000"/>
                </a:lnSpc>
              </a:pPr>
              <a:r>
                <a:rPr lang="zh-CN" altLang="en-US" sz="2200" dirty="0">
                  <a:latin typeface="+mn-ea"/>
                </a:rPr>
                <a:t>对两个学习器</a:t>
              </a:r>
              <a:r>
                <a:rPr lang="en-US" altLang="zh-CN" sz="2200" dirty="0">
                  <a:latin typeface="+mn-ea"/>
                </a:rPr>
                <a:t>A</a:t>
              </a:r>
              <a:r>
                <a:rPr lang="zh-CN" altLang="en-US" sz="2200" dirty="0">
                  <a:latin typeface="+mn-ea"/>
                </a:rPr>
                <a:t>和</a:t>
              </a:r>
              <a:r>
                <a:rPr lang="en-US" altLang="zh-CN" sz="2200" dirty="0">
                  <a:latin typeface="+mn-ea"/>
                </a:rPr>
                <a:t>B,</a:t>
              </a:r>
              <a:r>
                <a:rPr lang="zh-CN" altLang="en-US" sz="2200" dirty="0">
                  <a:latin typeface="+mn-ea"/>
                </a:rPr>
                <a:t>若</a:t>
              </a:r>
              <a:r>
                <a:rPr lang="en-US" altLang="zh-CN" sz="2200" dirty="0">
                  <a:latin typeface="+mn-ea"/>
                </a:rPr>
                <a:t>k</a:t>
              </a:r>
              <a:r>
                <a:rPr lang="zh-CN" altLang="en-US" sz="2200" dirty="0">
                  <a:latin typeface="+mn-ea"/>
                </a:rPr>
                <a:t>折交叉验证得到的测试错误率分别为</a:t>
              </a:r>
              <a:r>
                <a:rPr lang="en-US" altLang="zh-CN" sz="2200" dirty="0">
                  <a:latin typeface="+mn-ea"/>
                </a:rPr>
                <a:t>	          </a:t>
              </a:r>
            </a:p>
            <a:p>
              <a:pPr>
                <a:lnSpc>
                  <a:spcPct val="150000"/>
                </a:lnSpc>
              </a:pPr>
              <a:r>
                <a:rPr lang="en-US" altLang="zh-CN" sz="2200" dirty="0">
                  <a:latin typeface="+mn-ea"/>
                </a:rPr>
                <a:t>           </a:t>
              </a:r>
              <a:r>
                <a:rPr lang="zh-CN" altLang="en-US" sz="2200" dirty="0">
                  <a:latin typeface="+mn-ea"/>
                </a:rPr>
                <a:t>和         ，可用</a:t>
              </a:r>
              <a:r>
                <a:rPr lang="en-US" altLang="zh-CN" sz="2200" dirty="0">
                  <a:latin typeface="+mn-ea"/>
                </a:rPr>
                <a:t>k</a:t>
              </a:r>
              <a:r>
                <a:rPr lang="zh-CN" altLang="en-US" sz="2200" dirty="0">
                  <a:latin typeface="+mn-ea"/>
                </a:rPr>
                <a:t>折交叉验证“成对</a:t>
              </a:r>
              <a:r>
                <a:rPr lang="en-US" altLang="zh-CN" sz="2200" dirty="0">
                  <a:latin typeface="+mn-ea"/>
                </a:rPr>
                <a:t>t</a:t>
              </a:r>
              <a:r>
                <a:rPr lang="zh-CN" altLang="en-US" sz="2200" dirty="0">
                  <a:latin typeface="+mn-ea"/>
                </a:rPr>
                <a:t>检验”进行比较检验。若两个学习器的性能相同，则他们使用相同的训练</a:t>
              </a:r>
              <a:r>
                <a:rPr lang="en-US" altLang="zh-CN" sz="2200" dirty="0">
                  <a:latin typeface="+mn-ea"/>
                </a:rPr>
                <a:t>/</a:t>
              </a:r>
              <a:r>
                <a:rPr lang="zh-CN" altLang="en-US" sz="2200" dirty="0">
                  <a:latin typeface="+mn-ea"/>
                </a:rPr>
                <a:t>测试集得到的测试错误率应相同，即         </a:t>
              </a:r>
              <a:r>
                <a:rPr lang="en-US" altLang="zh-CN" sz="2200" dirty="0">
                  <a:latin typeface="+mn-ea"/>
                </a:rPr>
                <a:t>.</a:t>
              </a:r>
            </a:p>
          </p:txBody>
        </p:sp>
        <p:pic>
          <p:nvPicPr>
            <p:cNvPr id="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42" y="3484157"/>
              <a:ext cx="1173469" cy="359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5598" y="3531034"/>
              <a:ext cx="1000743" cy="315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6277" y="4410404"/>
              <a:ext cx="1136650" cy="424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877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比较检验</a:t>
            </a:r>
          </a:p>
        </p:txBody>
      </p:sp>
      <p:sp>
        <p:nvSpPr>
          <p:cNvPr id="3" name="内容占位符 2">
            <a:extLst>
              <a:ext uri="{FF2B5EF4-FFF2-40B4-BE49-F238E27FC236}">
                <a16:creationId xmlns:a16="http://schemas.microsoft.com/office/drawing/2014/main" id="{A8DB543A-B4D6-4237-AC5B-E3087BEF1F43}"/>
              </a:ext>
            </a:extLst>
          </p:cNvPr>
          <p:cNvSpPr>
            <a:spLocks noGrp="1"/>
          </p:cNvSpPr>
          <p:nvPr>
            <p:ph idx="1"/>
          </p:nvPr>
        </p:nvSpPr>
        <p:spPr/>
        <p:txBody>
          <a:bodyPr/>
          <a:lstStyle/>
          <a:p>
            <a:r>
              <a:rPr lang="en-US" altLang="zh-CN" dirty="0"/>
              <a:t>2.4.2 </a:t>
            </a:r>
            <a:r>
              <a:rPr lang="zh-CN" altLang="en-US" dirty="0"/>
              <a:t>交叉验证</a:t>
            </a:r>
            <a:r>
              <a:rPr lang="en-US" altLang="zh-CN" dirty="0"/>
              <a:t>t</a:t>
            </a:r>
            <a:r>
              <a:rPr lang="zh-CN" altLang="en-US" dirty="0"/>
              <a:t>检验</a:t>
            </a:r>
          </a:p>
        </p:txBody>
      </p:sp>
      <p:sp>
        <p:nvSpPr>
          <p:cNvPr id="4" name="内容占位符 2"/>
          <p:cNvSpPr txBox="1">
            <a:spLocks/>
          </p:cNvSpPr>
          <p:nvPr/>
        </p:nvSpPr>
        <p:spPr>
          <a:xfrm>
            <a:off x="474892" y="1792255"/>
            <a:ext cx="8147900" cy="1216121"/>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dirty="0">
                <a:latin typeface="+mn-ea"/>
                <a:ea typeface="+mn-ea"/>
              </a:rPr>
              <a:t>先对每对结果求差，           </a:t>
            </a:r>
            <a:r>
              <a:rPr lang="en-US" altLang="zh-CN" dirty="0">
                <a:latin typeface="+mn-ea"/>
                <a:ea typeface="+mn-ea"/>
              </a:rPr>
              <a:t>,</a:t>
            </a:r>
            <a:r>
              <a:rPr lang="zh-CN" altLang="en-US" dirty="0">
                <a:latin typeface="+mn-ea"/>
                <a:ea typeface="+mn-ea"/>
              </a:rPr>
              <a:t>若两个学习器性能相同，则差值应该为</a:t>
            </a:r>
            <a:r>
              <a:rPr lang="en-US" altLang="zh-CN" dirty="0">
                <a:latin typeface="+mn-ea"/>
                <a:ea typeface="+mn-ea"/>
              </a:rPr>
              <a:t>0</a:t>
            </a:r>
            <a:r>
              <a:rPr lang="zh-CN" altLang="en-US" dirty="0">
                <a:latin typeface="+mn-ea"/>
                <a:ea typeface="+mn-ea"/>
              </a:rPr>
              <a:t>，继而用         来对“学习器</a:t>
            </a:r>
            <a:r>
              <a:rPr lang="en-US" altLang="zh-CN" dirty="0">
                <a:latin typeface="+mn-ea"/>
                <a:ea typeface="+mn-ea"/>
              </a:rPr>
              <a:t>A</a:t>
            </a:r>
            <a:r>
              <a:rPr lang="zh-CN" altLang="en-US" dirty="0">
                <a:latin typeface="+mn-ea"/>
                <a:ea typeface="+mn-ea"/>
              </a:rPr>
              <a:t>与</a:t>
            </a:r>
            <a:r>
              <a:rPr lang="en-US" altLang="zh-CN" dirty="0">
                <a:latin typeface="+mn-ea"/>
                <a:ea typeface="+mn-ea"/>
              </a:rPr>
              <a:t>B</a:t>
            </a:r>
            <a:r>
              <a:rPr lang="zh-CN" altLang="en-US" dirty="0">
                <a:latin typeface="+mn-ea"/>
                <a:ea typeface="+mn-ea"/>
              </a:rPr>
              <a:t>性能相同”这个假设做</a:t>
            </a:r>
            <a:r>
              <a:rPr lang="en-US" altLang="zh-CN" dirty="0">
                <a:latin typeface="+mn-ea"/>
                <a:ea typeface="+mn-ea"/>
              </a:rPr>
              <a:t>t</a:t>
            </a:r>
            <a:r>
              <a:rPr lang="zh-CN" altLang="en-US" dirty="0">
                <a:latin typeface="+mn-ea"/>
                <a:ea typeface="+mn-ea"/>
              </a:rPr>
              <a:t>检验。</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953" y="1805478"/>
            <a:ext cx="1649412" cy="36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440" y="2164649"/>
            <a:ext cx="1197950" cy="280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内容占位符 2"/>
          <p:cNvSpPr txBox="1">
            <a:spLocks/>
          </p:cNvSpPr>
          <p:nvPr/>
        </p:nvSpPr>
        <p:spPr>
          <a:xfrm>
            <a:off x="474892" y="3519455"/>
            <a:ext cx="8266771" cy="18277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en-US" dirty="0">
                <a:latin typeface="+mn-ea"/>
                <a:ea typeface="+mn-ea"/>
              </a:rPr>
              <a:t>假设检验的前提是测试错误率为泛化错误率的独立采样，然而由于样本有限，使用交叉验证导致训练集重叠，测试错误率并不独立，从而过高估计假设成立的概率，为缓解这一问题，可采用“</a:t>
            </a:r>
            <a:r>
              <a:rPr lang="en-US" altLang="zh-CN" dirty="0">
                <a:latin typeface="+mn-ea"/>
                <a:ea typeface="+mn-ea"/>
              </a:rPr>
              <a:t>5</a:t>
            </a:r>
            <a:r>
              <a:rPr lang="zh-CN" altLang="en-US" dirty="0">
                <a:latin typeface="+mn-ea"/>
                <a:ea typeface="+mn-ea"/>
              </a:rPr>
              <a:t>*</a:t>
            </a:r>
            <a:r>
              <a:rPr lang="en-US" altLang="zh-CN" dirty="0">
                <a:latin typeface="+mn-ea"/>
                <a:ea typeface="+mn-ea"/>
              </a:rPr>
              <a:t>2</a:t>
            </a:r>
            <a:r>
              <a:rPr lang="zh-CN" altLang="en-US" dirty="0">
                <a:latin typeface="+mn-ea"/>
                <a:ea typeface="+mn-ea"/>
              </a:rPr>
              <a:t>交叉验证”法</a:t>
            </a:r>
            <a:r>
              <a:rPr lang="en-US" altLang="zh-CN" dirty="0">
                <a:latin typeface="+mn-ea"/>
                <a:ea typeface="+mn-ea"/>
              </a:rPr>
              <a:t>.</a:t>
            </a:r>
            <a:endParaRPr lang="zh-CN" altLang="en-US" dirty="0">
              <a:latin typeface="+mn-ea"/>
              <a:ea typeface="+mn-ea"/>
            </a:endParaRPr>
          </a:p>
        </p:txBody>
      </p:sp>
    </p:spTree>
    <p:extLst>
      <p:ext uri="{BB962C8B-B14F-4D97-AF65-F5344CB8AC3E}">
        <p14:creationId xmlns:p14="http://schemas.microsoft.com/office/powerpoint/2010/main" val="297610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比较检验</a:t>
            </a:r>
          </a:p>
        </p:txBody>
      </p:sp>
      <p:sp>
        <p:nvSpPr>
          <p:cNvPr id="3" name="内容占位符 2">
            <a:extLst>
              <a:ext uri="{FF2B5EF4-FFF2-40B4-BE49-F238E27FC236}">
                <a16:creationId xmlns:a16="http://schemas.microsoft.com/office/drawing/2014/main" id="{153C114B-79A4-4554-913E-3E94025B95FD}"/>
              </a:ext>
            </a:extLst>
          </p:cNvPr>
          <p:cNvSpPr>
            <a:spLocks noGrp="1"/>
          </p:cNvSpPr>
          <p:nvPr>
            <p:ph idx="1"/>
          </p:nvPr>
        </p:nvSpPr>
        <p:spPr/>
        <p:txBody>
          <a:bodyPr/>
          <a:lstStyle/>
          <a:p>
            <a:r>
              <a:rPr lang="en-US" altLang="zh-CN" dirty="0"/>
              <a:t>5</a:t>
            </a:r>
            <a:r>
              <a:rPr lang="zh-CN" altLang="en-US" dirty="0"/>
              <a:t>*</a:t>
            </a:r>
            <a:r>
              <a:rPr lang="en-US" altLang="zh-CN" dirty="0"/>
              <a:t>2</a:t>
            </a:r>
            <a:r>
              <a:rPr lang="zh-CN" altLang="en-US" dirty="0"/>
              <a:t>交叉验证法</a:t>
            </a:r>
          </a:p>
        </p:txBody>
      </p:sp>
      <p:sp>
        <p:nvSpPr>
          <p:cNvPr id="4" name="内容占位符 2"/>
          <p:cNvSpPr txBox="1">
            <a:spLocks/>
          </p:cNvSpPr>
          <p:nvPr/>
        </p:nvSpPr>
        <p:spPr>
          <a:xfrm>
            <a:off x="474892" y="1618519"/>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11" name="内容占位符 2"/>
          <p:cNvSpPr txBox="1">
            <a:spLocks/>
          </p:cNvSpPr>
          <p:nvPr/>
        </p:nvSpPr>
        <p:spPr>
          <a:xfrm>
            <a:off x="603347" y="1618519"/>
            <a:ext cx="7576908" cy="18277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mn-ea"/>
                <a:ea typeface="+mn-ea"/>
              </a:rPr>
              <a:t>所谓</a:t>
            </a:r>
            <a:r>
              <a:rPr lang="en-US" altLang="zh-CN" dirty="0">
                <a:latin typeface="+mn-ea"/>
                <a:ea typeface="+mn-ea"/>
              </a:rPr>
              <a:t>5</a:t>
            </a:r>
            <a:r>
              <a:rPr lang="zh-CN" altLang="en-US" dirty="0">
                <a:latin typeface="+mn-ea"/>
                <a:ea typeface="+mn-ea"/>
              </a:rPr>
              <a:t>*</a:t>
            </a:r>
            <a:r>
              <a:rPr lang="en-US" altLang="zh-CN" dirty="0">
                <a:latin typeface="+mn-ea"/>
                <a:ea typeface="+mn-ea"/>
              </a:rPr>
              <a:t>2</a:t>
            </a:r>
            <a:r>
              <a:rPr lang="zh-CN" altLang="en-US" dirty="0">
                <a:latin typeface="+mn-ea"/>
                <a:ea typeface="+mn-ea"/>
              </a:rPr>
              <a:t>折交叉验证就是做</a:t>
            </a:r>
            <a:r>
              <a:rPr lang="en-US" altLang="zh-CN" dirty="0">
                <a:solidFill>
                  <a:srgbClr val="FF0000"/>
                </a:solidFill>
                <a:latin typeface="+mn-ea"/>
                <a:ea typeface="+mn-ea"/>
              </a:rPr>
              <a:t>5</a:t>
            </a:r>
            <a:r>
              <a:rPr lang="zh-CN" altLang="en-US" dirty="0">
                <a:solidFill>
                  <a:srgbClr val="FF0000"/>
                </a:solidFill>
                <a:latin typeface="+mn-ea"/>
                <a:ea typeface="+mn-ea"/>
              </a:rPr>
              <a:t>次二折交叉验证</a:t>
            </a:r>
            <a:r>
              <a:rPr lang="zh-CN" altLang="en-US" dirty="0">
                <a:latin typeface="+mn-ea"/>
                <a:ea typeface="+mn-ea"/>
              </a:rPr>
              <a:t>，每次二折交叉验证之前将数据打乱，使得</a:t>
            </a:r>
            <a:r>
              <a:rPr lang="en-US" altLang="zh-CN" dirty="0">
                <a:latin typeface="+mn-ea"/>
                <a:ea typeface="+mn-ea"/>
              </a:rPr>
              <a:t>5</a:t>
            </a:r>
            <a:r>
              <a:rPr lang="zh-CN" altLang="en-US" dirty="0">
                <a:latin typeface="+mn-ea"/>
                <a:ea typeface="+mn-ea"/>
              </a:rPr>
              <a:t>次交叉验证中的数据划分不重复。为缓解测试数据错误率的非独立性，仅计算第一次</a:t>
            </a:r>
            <a:r>
              <a:rPr lang="en-US" altLang="zh-CN" dirty="0">
                <a:latin typeface="+mn-ea"/>
                <a:ea typeface="+mn-ea"/>
              </a:rPr>
              <a:t>2</a:t>
            </a:r>
            <a:r>
              <a:rPr lang="zh-CN" altLang="en-US" dirty="0">
                <a:latin typeface="+mn-ea"/>
                <a:ea typeface="+mn-ea"/>
              </a:rPr>
              <a:t>折交叉验证结果的平均值                和每次二折实验计算得到的方差                             </a:t>
            </a:r>
            <a:r>
              <a:rPr lang="en-US" altLang="zh-CN" dirty="0">
                <a:latin typeface="+mn-ea"/>
                <a:ea typeface="+mn-ea"/>
              </a:rPr>
              <a:t> ,</a:t>
            </a:r>
            <a:r>
              <a:rPr lang="zh-CN" altLang="en-US" dirty="0">
                <a:latin typeface="+mn-ea"/>
                <a:ea typeface="+mn-ea"/>
              </a:rPr>
              <a:t>则变量</a:t>
            </a:r>
            <a:endParaRPr lang="en-US" altLang="zh-CN" dirty="0">
              <a:latin typeface="+mn-ea"/>
              <a:ea typeface="+mn-ea"/>
            </a:endParaRPr>
          </a:p>
          <a:p>
            <a:pPr marL="0" indent="0">
              <a:lnSpc>
                <a:spcPct val="150000"/>
              </a:lnSpc>
              <a:buNone/>
            </a:pPr>
            <a:endParaRPr lang="en-US" altLang="zh-CN" dirty="0">
              <a:latin typeface="+mn-ea"/>
              <a:ea typeface="+mn-ea"/>
            </a:endParaRPr>
          </a:p>
          <a:p>
            <a:pPr marL="0" indent="0">
              <a:lnSpc>
                <a:spcPct val="150000"/>
              </a:lnSpc>
              <a:buNone/>
            </a:pPr>
            <a:endParaRPr lang="en-US" altLang="zh-CN" dirty="0">
              <a:latin typeface="+mn-ea"/>
              <a:ea typeface="+mn-ea"/>
            </a:endParaRPr>
          </a:p>
          <a:p>
            <a:pPr marL="0" indent="0">
              <a:lnSpc>
                <a:spcPct val="150000"/>
              </a:lnSpc>
              <a:buNone/>
            </a:pPr>
            <a:r>
              <a:rPr lang="zh-CN" altLang="en-US" dirty="0">
                <a:latin typeface="+mn-ea"/>
                <a:ea typeface="+mn-ea"/>
              </a:rPr>
              <a:t>服从自由度为</a:t>
            </a:r>
            <a:r>
              <a:rPr lang="en-US" altLang="zh-CN" dirty="0">
                <a:latin typeface="+mn-ea"/>
                <a:ea typeface="+mn-ea"/>
              </a:rPr>
              <a:t>5</a:t>
            </a:r>
            <a:r>
              <a:rPr lang="zh-CN" altLang="en-US" dirty="0">
                <a:latin typeface="+mn-ea"/>
                <a:ea typeface="+mn-ea"/>
              </a:rPr>
              <a:t>的</a:t>
            </a:r>
            <a:r>
              <a:rPr lang="en-US" altLang="zh-CN" dirty="0">
                <a:latin typeface="+mn-ea"/>
                <a:ea typeface="+mn-ea"/>
              </a:rPr>
              <a:t>t</a:t>
            </a:r>
            <a:r>
              <a:rPr lang="zh-CN" altLang="en-US" dirty="0">
                <a:latin typeface="+mn-ea"/>
                <a:ea typeface="+mn-ea"/>
              </a:rPr>
              <a:t>分布。</a:t>
            </a:r>
            <a:endParaRPr lang="en-US" altLang="zh-CN" dirty="0">
              <a:latin typeface="+mn-ea"/>
              <a:ea typeface="+mn-ea"/>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177" y="4128743"/>
            <a:ext cx="2236787" cy="125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863" y="3291863"/>
            <a:ext cx="2027237" cy="3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724" y="3699621"/>
            <a:ext cx="4167963" cy="429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8035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比较检验</a:t>
            </a:r>
          </a:p>
        </p:txBody>
      </p:sp>
      <p:sp>
        <p:nvSpPr>
          <p:cNvPr id="3" name="内容占位符 2">
            <a:extLst>
              <a:ext uri="{FF2B5EF4-FFF2-40B4-BE49-F238E27FC236}">
                <a16:creationId xmlns:a16="http://schemas.microsoft.com/office/drawing/2014/main" id="{92C93763-2E04-435D-9962-7BD89F10F28D}"/>
              </a:ext>
            </a:extLst>
          </p:cNvPr>
          <p:cNvSpPr>
            <a:spLocks noGrp="1"/>
          </p:cNvSpPr>
          <p:nvPr>
            <p:ph idx="1"/>
          </p:nvPr>
        </p:nvSpPr>
        <p:spPr/>
        <p:txBody>
          <a:bodyPr/>
          <a:lstStyle/>
          <a:p>
            <a:r>
              <a:rPr lang="en-US" altLang="zh-CN" dirty="0"/>
              <a:t>2.4.3 </a:t>
            </a:r>
            <a:r>
              <a:rPr lang="en-US" altLang="zh-CN" dirty="0" err="1"/>
              <a:t>McNemar</a:t>
            </a:r>
            <a:r>
              <a:rPr lang="zh-CN" altLang="en-US" dirty="0"/>
              <a:t>检验</a:t>
            </a:r>
          </a:p>
        </p:txBody>
      </p:sp>
      <p:sp>
        <p:nvSpPr>
          <p:cNvPr id="4" name="内容占位符 2"/>
          <p:cNvSpPr txBox="1">
            <a:spLocks/>
          </p:cNvSpPr>
          <p:nvPr/>
        </p:nvSpPr>
        <p:spPr>
          <a:xfrm>
            <a:off x="474892" y="1728247"/>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11" name="内容占位符 2"/>
          <p:cNvSpPr txBox="1">
            <a:spLocks/>
          </p:cNvSpPr>
          <p:nvPr/>
        </p:nvSpPr>
        <p:spPr>
          <a:xfrm>
            <a:off x="603347" y="1728247"/>
            <a:ext cx="7576908"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mn-ea"/>
                <a:ea typeface="+mn-ea"/>
              </a:rPr>
              <a:t>对于二分类问题，留出法不仅可以估计出学习器</a:t>
            </a:r>
            <a:r>
              <a:rPr lang="en-US" altLang="zh-CN" dirty="0">
                <a:latin typeface="+mn-ea"/>
                <a:ea typeface="+mn-ea"/>
              </a:rPr>
              <a:t>A</a:t>
            </a:r>
            <a:r>
              <a:rPr lang="zh-CN" altLang="en-US" dirty="0">
                <a:latin typeface="+mn-ea"/>
                <a:ea typeface="+mn-ea"/>
              </a:rPr>
              <a:t>和</a:t>
            </a:r>
            <a:r>
              <a:rPr lang="en-US" altLang="zh-CN" dirty="0">
                <a:latin typeface="+mn-ea"/>
                <a:ea typeface="+mn-ea"/>
              </a:rPr>
              <a:t>B</a:t>
            </a:r>
            <a:r>
              <a:rPr lang="zh-CN" altLang="en-US" dirty="0">
                <a:latin typeface="+mn-ea"/>
                <a:ea typeface="+mn-ea"/>
              </a:rPr>
              <a:t>的测试错误率，还能获得两学习器分类结果的差别，如下表所示</a:t>
            </a:r>
            <a:endParaRPr lang="en-US" altLang="zh-CN" dirty="0">
              <a:latin typeface="+mn-ea"/>
              <a:ea typeface="+mn-ea"/>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663" y="3436937"/>
            <a:ext cx="268401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内容占位符 2"/>
          <p:cNvSpPr txBox="1">
            <a:spLocks/>
          </p:cNvSpPr>
          <p:nvPr/>
        </p:nvSpPr>
        <p:spPr>
          <a:xfrm>
            <a:off x="3918047" y="3071541"/>
            <a:ext cx="3943253" cy="2897459"/>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a:latin typeface="+mn-ea"/>
                <a:ea typeface="+mn-ea"/>
              </a:rPr>
              <a:t>假设两学习器性能相同</a:t>
            </a:r>
            <a:endParaRPr lang="en-US" altLang="zh-CN" dirty="0">
              <a:latin typeface="+mn-ea"/>
              <a:ea typeface="+mn-ea"/>
            </a:endParaRPr>
          </a:p>
          <a:p>
            <a:pPr marL="0" indent="0">
              <a:lnSpc>
                <a:spcPct val="100000"/>
              </a:lnSpc>
              <a:buNone/>
            </a:pPr>
            <a:r>
              <a:rPr lang="zh-CN" altLang="en-US" dirty="0">
                <a:latin typeface="+mn-ea"/>
                <a:ea typeface="+mn-ea"/>
              </a:rPr>
              <a:t>则       应服从正态分布，且均值为</a:t>
            </a:r>
            <a:r>
              <a:rPr lang="en-US" altLang="zh-CN" dirty="0">
                <a:latin typeface="+mn-ea"/>
                <a:ea typeface="+mn-ea"/>
              </a:rPr>
              <a:t>1</a:t>
            </a:r>
            <a:r>
              <a:rPr lang="zh-CN" altLang="en-US" dirty="0">
                <a:latin typeface="+mn-ea"/>
                <a:ea typeface="+mn-ea"/>
              </a:rPr>
              <a:t>，方差为</a:t>
            </a:r>
            <a:r>
              <a:rPr lang="en-US" altLang="zh-CN" dirty="0">
                <a:latin typeface="+mn-ea"/>
                <a:ea typeface="+mn-ea"/>
              </a:rPr>
              <a:t>        </a:t>
            </a:r>
            <a:r>
              <a:rPr lang="zh-CN" altLang="en-US" dirty="0">
                <a:latin typeface="+mn-ea"/>
                <a:ea typeface="+mn-ea"/>
              </a:rPr>
              <a:t>，则</a:t>
            </a:r>
            <a:endParaRPr lang="en-US" altLang="zh-CN" dirty="0">
              <a:latin typeface="+mn-ea"/>
              <a:ea typeface="+mn-ea"/>
            </a:endParaRPr>
          </a:p>
          <a:p>
            <a:pPr marL="0" indent="0">
              <a:lnSpc>
                <a:spcPct val="100000"/>
              </a:lnSpc>
              <a:buNone/>
            </a:pPr>
            <a:endParaRPr lang="en-US" altLang="zh-CN" dirty="0">
              <a:latin typeface="+mn-ea"/>
              <a:ea typeface="+mn-ea"/>
            </a:endParaRPr>
          </a:p>
          <a:p>
            <a:pPr marL="0" indent="0">
              <a:lnSpc>
                <a:spcPct val="100000"/>
              </a:lnSpc>
              <a:buNone/>
            </a:pPr>
            <a:r>
              <a:rPr lang="zh-CN" altLang="en-US" dirty="0">
                <a:latin typeface="+mn-ea"/>
                <a:ea typeface="+mn-ea"/>
              </a:rPr>
              <a:t>服从自由度为</a:t>
            </a:r>
            <a:r>
              <a:rPr lang="en-US" altLang="zh-CN" dirty="0">
                <a:latin typeface="+mn-ea"/>
                <a:ea typeface="+mn-ea"/>
              </a:rPr>
              <a:t>1</a:t>
            </a:r>
            <a:r>
              <a:rPr lang="zh-CN" altLang="en-US" dirty="0">
                <a:latin typeface="+mn-ea"/>
                <a:ea typeface="+mn-ea"/>
              </a:rPr>
              <a:t>的   分布。</a:t>
            </a:r>
            <a:endParaRPr lang="en-US" altLang="zh-CN" dirty="0">
              <a:latin typeface="+mn-ea"/>
              <a:ea typeface="+mn-ea"/>
            </a:endParaRP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7363" y="3232149"/>
            <a:ext cx="1125537" cy="225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1446" y="3636298"/>
            <a:ext cx="965151" cy="256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5317" y="4005185"/>
            <a:ext cx="949414" cy="278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9931" y="4413250"/>
            <a:ext cx="2645569" cy="65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2742" y="5167313"/>
            <a:ext cx="333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85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比较检验</a:t>
            </a:r>
          </a:p>
        </p:txBody>
      </p:sp>
      <p:sp>
        <p:nvSpPr>
          <p:cNvPr id="3" name="内容占位符 2">
            <a:extLst>
              <a:ext uri="{FF2B5EF4-FFF2-40B4-BE49-F238E27FC236}">
                <a16:creationId xmlns:a16="http://schemas.microsoft.com/office/drawing/2014/main" id="{BE863FF5-6853-41FC-A152-21838F583E6C}"/>
              </a:ext>
            </a:extLst>
          </p:cNvPr>
          <p:cNvSpPr>
            <a:spLocks noGrp="1"/>
          </p:cNvSpPr>
          <p:nvPr>
            <p:ph idx="1"/>
          </p:nvPr>
        </p:nvSpPr>
        <p:spPr/>
        <p:txBody>
          <a:bodyPr/>
          <a:lstStyle/>
          <a:p>
            <a:r>
              <a:rPr lang="en-US" altLang="zh-CN" dirty="0"/>
              <a:t>2.4.4 </a:t>
            </a:r>
            <a:r>
              <a:rPr lang="en-US" altLang="zh-CN" dirty="0" err="1"/>
              <a:t>Fridman</a:t>
            </a:r>
            <a:r>
              <a:rPr lang="zh-CN" altLang="en-US" dirty="0"/>
              <a:t>检验</a:t>
            </a:r>
          </a:p>
        </p:txBody>
      </p:sp>
      <p:sp>
        <p:nvSpPr>
          <p:cNvPr id="4" name="内容占位符 2"/>
          <p:cNvSpPr txBox="1">
            <a:spLocks/>
          </p:cNvSpPr>
          <p:nvPr/>
        </p:nvSpPr>
        <p:spPr>
          <a:xfrm>
            <a:off x="474892" y="1728247"/>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zh-CN" altLang="en-US" dirty="0"/>
          </a:p>
        </p:txBody>
      </p:sp>
      <p:sp>
        <p:nvSpPr>
          <p:cNvPr id="11" name="内容占位符 2"/>
          <p:cNvSpPr txBox="1">
            <a:spLocks/>
          </p:cNvSpPr>
          <p:nvPr/>
        </p:nvSpPr>
        <p:spPr>
          <a:xfrm>
            <a:off x="603347" y="1728247"/>
            <a:ext cx="7576908"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zh-CN" altLang="en-US" dirty="0">
                <a:latin typeface="+mn-ea"/>
                <a:ea typeface="+mn-ea"/>
              </a:rPr>
              <a:t>交叉验证</a:t>
            </a:r>
            <a:r>
              <a:rPr lang="en-US" altLang="zh-CN" dirty="0">
                <a:latin typeface="+mn-ea"/>
                <a:ea typeface="+mn-ea"/>
              </a:rPr>
              <a:t>t</a:t>
            </a:r>
            <a:r>
              <a:rPr lang="zh-CN" altLang="en-US" dirty="0">
                <a:latin typeface="+mn-ea"/>
                <a:ea typeface="+mn-ea"/>
              </a:rPr>
              <a:t>检验和</a:t>
            </a:r>
            <a:r>
              <a:rPr lang="en-US" altLang="zh-CN" dirty="0" err="1">
                <a:latin typeface="+mn-ea"/>
                <a:ea typeface="+mn-ea"/>
              </a:rPr>
              <a:t>McNemar</a:t>
            </a:r>
            <a:r>
              <a:rPr lang="zh-CN" altLang="en-US" dirty="0">
                <a:latin typeface="+mn-ea"/>
                <a:ea typeface="+mn-ea"/>
              </a:rPr>
              <a:t>检验都是在一个数据集上比较两个算法的性能，可以用</a:t>
            </a:r>
            <a:r>
              <a:rPr lang="en-US" altLang="zh-CN" dirty="0">
                <a:solidFill>
                  <a:srgbClr val="FF0000"/>
                </a:solidFill>
                <a:latin typeface="+mn-ea"/>
                <a:ea typeface="+mn-ea"/>
              </a:rPr>
              <a:t>Friedman</a:t>
            </a:r>
            <a:r>
              <a:rPr lang="zh-CN" altLang="en-US" dirty="0">
                <a:solidFill>
                  <a:srgbClr val="FF0000"/>
                </a:solidFill>
                <a:latin typeface="+mn-ea"/>
                <a:ea typeface="+mn-ea"/>
              </a:rPr>
              <a:t>检验在一组数据集上对多个算法进行比较。</a:t>
            </a:r>
            <a:endParaRPr lang="en-US" altLang="zh-CN" dirty="0">
              <a:solidFill>
                <a:srgbClr val="FF0000"/>
              </a:solidFill>
              <a:latin typeface="+mn-ea"/>
              <a:ea typeface="+mn-ea"/>
            </a:endParaRPr>
          </a:p>
        </p:txBody>
      </p:sp>
      <p:grpSp>
        <p:nvGrpSpPr>
          <p:cNvPr id="7" name="组合 6"/>
          <p:cNvGrpSpPr/>
          <p:nvPr/>
        </p:nvGrpSpPr>
        <p:grpSpPr>
          <a:xfrm>
            <a:off x="679547" y="3557047"/>
            <a:ext cx="7576908" cy="1749267"/>
            <a:chOff x="679547" y="3099847"/>
            <a:chExt cx="7576908" cy="1749267"/>
          </a:xfrm>
        </p:grpSpPr>
        <p:sp>
          <p:nvSpPr>
            <p:cNvPr id="13" name="内容占位符 2"/>
            <p:cNvSpPr txBox="1">
              <a:spLocks/>
            </p:cNvSpPr>
            <p:nvPr/>
          </p:nvSpPr>
          <p:spPr>
            <a:xfrm>
              <a:off x="679547" y="3099847"/>
              <a:ext cx="7576908"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zh-CN" altLang="en-US" dirty="0">
                  <a:latin typeface="+mn-ea"/>
                  <a:ea typeface="+mn-ea"/>
                </a:rPr>
                <a:t>假定用             四个数据集对算法       进行比较。</a:t>
              </a:r>
              <a:endParaRPr lang="en-US" altLang="zh-CN" dirty="0">
                <a:latin typeface="+mn-ea"/>
                <a:ea typeface="+mn-ea"/>
              </a:endParaRPr>
            </a:p>
            <a:p>
              <a:pPr marL="0" indent="0" algn="just">
                <a:lnSpc>
                  <a:spcPct val="100000"/>
                </a:lnSpc>
                <a:spcBef>
                  <a:spcPts val="0"/>
                </a:spcBef>
                <a:buNone/>
              </a:pPr>
              <a:r>
                <a:rPr lang="zh-CN" altLang="en-US" dirty="0">
                  <a:latin typeface="+mn-ea"/>
                  <a:ea typeface="+mn-ea"/>
                </a:rPr>
                <a:t>先使用留出法或者交叉验证法得到每个算法在每个数据集上的测试结果，然后在每个数据集上根据性能好坏排序，并赋序值</a:t>
              </a:r>
              <a:r>
                <a:rPr lang="en-US" altLang="zh-CN" dirty="0">
                  <a:latin typeface="+mn-ea"/>
                  <a:ea typeface="+mn-ea"/>
                </a:rPr>
                <a:t>1,2,…;</a:t>
              </a:r>
              <a:r>
                <a:rPr lang="zh-CN" altLang="en-US" dirty="0">
                  <a:latin typeface="+mn-ea"/>
                  <a:ea typeface="+mn-ea"/>
                </a:rPr>
                <a:t>若算法性能相同则平分序值</a:t>
              </a:r>
              <a:r>
                <a:rPr lang="en-US" altLang="zh-CN" dirty="0">
                  <a:latin typeface="+mn-ea"/>
                  <a:ea typeface="+mn-ea"/>
                </a:rPr>
                <a:t>,</a:t>
              </a:r>
              <a:r>
                <a:rPr lang="zh-CN" altLang="en-US" dirty="0">
                  <a:latin typeface="+mn-ea"/>
                  <a:ea typeface="+mn-ea"/>
                </a:rPr>
                <a:t>继而得到每个算法的平均序值   </a:t>
              </a:r>
              <a:r>
                <a:rPr lang="en-US" altLang="zh-CN" dirty="0">
                  <a:latin typeface="+mn-ea"/>
                  <a:ea typeface="+mn-ea"/>
                </a:rPr>
                <a:t>.</a:t>
              </a:r>
            </a:p>
          </p:txBody>
        </p:sp>
        <p:graphicFrame>
          <p:nvGraphicFramePr>
            <p:cNvPr id="5" name="对象 4"/>
            <p:cNvGraphicFramePr>
              <a:graphicFrameLocks noChangeAspect="1"/>
            </p:cNvGraphicFramePr>
            <p:nvPr>
              <p:extLst>
                <p:ext uri="{D42A27DB-BD31-4B8C-83A1-F6EECF244321}">
                  <p14:modId xmlns:p14="http://schemas.microsoft.com/office/powerpoint/2010/main" val="2837387781"/>
                </p:ext>
              </p:extLst>
            </p:nvPr>
          </p:nvGraphicFramePr>
          <p:xfrm>
            <a:off x="1645603" y="3205114"/>
            <a:ext cx="1707197" cy="285023"/>
          </p:xfrm>
          <a:graphic>
            <a:graphicData uri="http://schemas.openxmlformats.org/presentationml/2006/ole">
              <mc:AlternateContent xmlns:mc="http://schemas.openxmlformats.org/markup-compatibility/2006">
                <mc:Choice xmlns:v="urn:schemas-microsoft-com:vml" Requires="v">
                  <p:oleObj spid="_x0000_s28836" name="Formula" r:id="rId3" imgW="929880" imgH="155160" progId="Equation.Ribbit">
                    <p:embed/>
                  </p:oleObj>
                </mc:Choice>
                <mc:Fallback>
                  <p:oleObj name="Formula" r:id="rId3" imgW="929880" imgH="155160" progId="Equation.Ribbit">
                    <p:embed/>
                    <p:pic>
                      <p:nvPicPr>
                        <p:cNvPr id="0" name=""/>
                        <p:cNvPicPr/>
                        <p:nvPr/>
                      </p:nvPicPr>
                      <p:blipFill>
                        <a:blip r:embed="rId4"/>
                        <a:stretch>
                          <a:fillRect/>
                        </a:stretch>
                      </p:blipFill>
                      <p:spPr>
                        <a:xfrm>
                          <a:off x="1645603" y="3205114"/>
                          <a:ext cx="1707197" cy="28502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82817509"/>
                </p:ext>
              </p:extLst>
            </p:nvPr>
          </p:nvGraphicFramePr>
          <p:xfrm>
            <a:off x="5655882" y="3203145"/>
            <a:ext cx="893762" cy="293688"/>
          </p:xfrm>
          <a:graphic>
            <a:graphicData uri="http://schemas.openxmlformats.org/presentationml/2006/ole">
              <mc:AlternateContent xmlns:mc="http://schemas.openxmlformats.org/markup-compatibility/2006">
                <mc:Choice xmlns:v="urn:schemas-microsoft-com:vml" Requires="v">
                  <p:oleObj spid="_x0000_s28837" name="Formula" r:id="rId5" imgW="487800" imgH="160200" progId="Equation.Ribbit">
                    <p:embed/>
                  </p:oleObj>
                </mc:Choice>
                <mc:Fallback>
                  <p:oleObj name="Formula" r:id="rId5" imgW="487800" imgH="160200" progId="Equation.Ribbit">
                    <p:embed/>
                    <p:pic>
                      <p:nvPicPr>
                        <p:cNvPr id="0" name="对象 4"/>
                        <p:cNvPicPr>
                          <a:picLocks noChangeAspect="1" noChangeArrowheads="1"/>
                        </p:cNvPicPr>
                        <p:nvPr/>
                      </p:nvPicPr>
                      <p:blipFill>
                        <a:blip r:embed="rId6"/>
                        <a:srcRect/>
                        <a:stretch>
                          <a:fillRect/>
                        </a:stretch>
                      </p:blipFill>
                      <p:spPr bwMode="auto">
                        <a:xfrm>
                          <a:off x="5655882" y="3203145"/>
                          <a:ext cx="893762"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867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88210" y="4603688"/>
              <a:ext cx="307698" cy="24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165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比较检验</a:t>
            </a:r>
          </a:p>
        </p:txBody>
      </p:sp>
      <p:sp>
        <p:nvSpPr>
          <p:cNvPr id="3" name="内容占位符 2">
            <a:extLst>
              <a:ext uri="{FF2B5EF4-FFF2-40B4-BE49-F238E27FC236}">
                <a16:creationId xmlns:a16="http://schemas.microsoft.com/office/drawing/2014/main" id="{D1BD7E5A-7277-4422-90C7-2D29E5458FA2}"/>
              </a:ext>
            </a:extLst>
          </p:cNvPr>
          <p:cNvSpPr>
            <a:spLocks noGrp="1"/>
          </p:cNvSpPr>
          <p:nvPr>
            <p:ph idx="1"/>
          </p:nvPr>
        </p:nvSpPr>
        <p:spPr/>
        <p:txBody>
          <a:bodyPr/>
          <a:lstStyle/>
          <a:p>
            <a:r>
              <a:rPr lang="en-US" altLang="zh-CN" dirty="0"/>
              <a:t>2.4.4 Friedman</a:t>
            </a:r>
            <a:r>
              <a:rPr lang="zh-CN" altLang="en-US" dirty="0"/>
              <a:t>检验</a:t>
            </a:r>
          </a:p>
        </p:txBody>
      </p:sp>
      <p:sp>
        <p:nvSpPr>
          <p:cNvPr id="4" name="内容占位符 2"/>
          <p:cNvSpPr txBox="1">
            <a:spLocks/>
          </p:cNvSpPr>
          <p:nvPr/>
        </p:nvSpPr>
        <p:spPr>
          <a:xfrm>
            <a:off x="474892" y="1673383"/>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47" y="2911365"/>
            <a:ext cx="3459162" cy="221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txBox="1">
            <a:spLocks/>
          </p:cNvSpPr>
          <p:nvPr/>
        </p:nvSpPr>
        <p:spPr>
          <a:xfrm>
            <a:off x="603347" y="1673383"/>
            <a:ext cx="7576908"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mn-ea"/>
                <a:ea typeface="+mn-ea"/>
              </a:rPr>
              <a:t>得到表格如下所示，由平均序值进行</a:t>
            </a:r>
            <a:r>
              <a:rPr lang="en-US" altLang="zh-CN" dirty="0">
                <a:latin typeface="+mn-ea"/>
                <a:ea typeface="+mn-ea"/>
              </a:rPr>
              <a:t>Friedman</a:t>
            </a:r>
            <a:r>
              <a:rPr lang="zh-CN" altLang="en-US" dirty="0">
                <a:latin typeface="+mn-ea"/>
                <a:ea typeface="+mn-ea"/>
              </a:rPr>
              <a:t>检验来判断这些算法是否性能都相同。</a:t>
            </a:r>
            <a:endParaRPr lang="en-US" altLang="zh-CN" dirty="0">
              <a:latin typeface="+mn-ea"/>
              <a:ea typeface="+mn-ea"/>
            </a:endParaRPr>
          </a:p>
        </p:txBody>
      </p:sp>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101" y="3285236"/>
            <a:ext cx="3589902"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2"/>
          <p:cNvSpPr txBox="1">
            <a:spLocks/>
          </p:cNvSpPr>
          <p:nvPr/>
        </p:nvSpPr>
        <p:spPr>
          <a:xfrm>
            <a:off x="4108546" y="2771409"/>
            <a:ext cx="4362354"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latin typeface="+mn-ea"/>
                <a:ea typeface="+mn-ea"/>
              </a:rPr>
              <a:t>则变量：</a:t>
            </a:r>
            <a:endParaRPr lang="en-US" altLang="zh-CN" dirty="0">
              <a:latin typeface="+mn-ea"/>
              <a:ea typeface="+mn-ea"/>
            </a:endParaRPr>
          </a:p>
          <a:p>
            <a:pPr marL="0" indent="0">
              <a:lnSpc>
                <a:spcPct val="150000"/>
              </a:lnSpc>
              <a:buNone/>
            </a:pPr>
            <a:endParaRPr lang="en-US" altLang="zh-CN" dirty="0">
              <a:latin typeface="+mn-ea"/>
              <a:ea typeface="+mn-ea"/>
            </a:endParaRPr>
          </a:p>
          <a:p>
            <a:pPr marL="0" indent="0">
              <a:lnSpc>
                <a:spcPct val="150000"/>
              </a:lnSpc>
              <a:buNone/>
            </a:pPr>
            <a:r>
              <a:rPr lang="zh-CN" altLang="en-US" dirty="0">
                <a:latin typeface="+mn-ea"/>
                <a:ea typeface="+mn-ea"/>
              </a:rPr>
              <a:t>服从自由度为</a:t>
            </a:r>
            <a:r>
              <a:rPr lang="en-US" altLang="zh-CN" dirty="0">
                <a:latin typeface="+mn-ea"/>
                <a:ea typeface="+mn-ea"/>
              </a:rPr>
              <a:t>k-1</a:t>
            </a:r>
            <a:r>
              <a:rPr lang="zh-CN" altLang="en-US" dirty="0">
                <a:latin typeface="+mn-ea"/>
                <a:ea typeface="+mn-ea"/>
              </a:rPr>
              <a:t>的   分布</a:t>
            </a:r>
            <a:endParaRPr lang="en-US" altLang="zh-CN" dirty="0">
              <a:latin typeface="+mn-ea"/>
              <a:ea typeface="+mn-ea"/>
            </a:endParaRPr>
          </a:p>
          <a:p>
            <a:pPr marL="0" indent="0">
              <a:lnSpc>
                <a:spcPct val="150000"/>
              </a:lnSpc>
              <a:buNone/>
            </a:pPr>
            <a:r>
              <a:rPr lang="zh-CN" altLang="en-US" dirty="0">
                <a:latin typeface="+mn-ea"/>
                <a:ea typeface="+mn-ea"/>
              </a:rPr>
              <a:t>其中</a:t>
            </a:r>
            <a:r>
              <a:rPr lang="en-US" altLang="zh-CN" dirty="0">
                <a:latin typeface="+mn-ea"/>
                <a:ea typeface="+mn-ea"/>
              </a:rPr>
              <a:t>N</a:t>
            </a:r>
            <a:r>
              <a:rPr lang="zh-CN" altLang="en-US" dirty="0">
                <a:latin typeface="+mn-ea"/>
                <a:ea typeface="+mn-ea"/>
              </a:rPr>
              <a:t>，</a:t>
            </a:r>
            <a:r>
              <a:rPr lang="en-US" altLang="zh-CN" dirty="0">
                <a:latin typeface="+mn-ea"/>
                <a:ea typeface="+mn-ea"/>
              </a:rPr>
              <a:t>k</a:t>
            </a:r>
            <a:r>
              <a:rPr lang="zh-CN" altLang="en-US" dirty="0">
                <a:latin typeface="+mn-ea"/>
                <a:ea typeface="+mn-ea"/>
              </a:rPr>
              <a:t>表示数据集和算法数目</a:t>
            </a:r>
            <a:endParaRPr lang="en-US" altLang="zh-CN" dirty="0">
              <a:latin typeface="+mn-ea"/>
              <a:ea typeface="+mn-ea"/>
            </a:endParaRPr>
          </a:p>
        </p:txBody>
      </p:sp>
      <p:pic>
        <p:nvPicPr>
          <p:cNvPr id="29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061" y="4159758"/>
            <a:ext cx="328877" cy="31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993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2.4 </a:t>
            </a:r>
            <a:r>
              <a:rPr lang="zh-CN" altLang="en-US" dirty="0"/>
              <a:t>比较检验</a:t>
            </a:r>
          </a:p>
        </p:txBody>
      </p:sp>
      <p:sp>
        <p:nvSpPr>
          <p:cNvPr id="3" name="内容占位符 2">
            <a:extLst>
              <a:ext uri="{FF2B5EF4-FFF2-40B4-BE49-F238E27FC236}">
                <a16:creationId xmlns:a16="http://schemas.microsoft.com/office/drawing/2014/main" id="{0354849E-ACB2-4D22-A155-1E86802A0B55}"/>
              </a:ext>
            </a:extLst>
          </p:cNvPr>
          <p:cNvSpPr>
            <a:spLocks noGrp="1"/>
          </p:cNvSpPr>
          <p:nvPr>
            <p:ph idx="1"/>
          </p:nvPr>
        </p:nvSpPr>
        <p:spPr/>
        <p:txBody>
          <a:bodyPr/>
          <a:lstStyle/>
          <a:p>
            <a:r>
              <a:rPr lang="en-US" altLang="zh-CN" dirty="0"/>
              <a:t>2.4.4 </a:t>
            </a:r>
            <a:r>
              <a:rPr lang="en-US" altLang="zh-CN" dirty="0" err="1"/>
              <a:t>Nemenyi</a:t>
            </a:r>
            <a:r>
              <a:rPr lang="zh-CN" altLang="en-US" dirty="0"/>
              <a:t>后续检验</a:t>
            </a:r>
          </a:p>
        </p:txBody>
      </p:sp>
      <p:sp>
        <p:nvSpPr>
          <p:cNvPr id="4" name="内容占位符 2"/>
          <p:cNvSpPr txBox="1">
            <a:spLocks/>
          </p:cNvSpPr>
          <p:nvPr/>
        </p:nvSpPr>
        <p:spPr>
          <a:xfrm>
            <a:off x="603347" y="1755679"/>
            <a:ext cx="7576908"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a:t>若“所有算法的性能相同”这个假设被拒绝，说明算法的性能显著不同，此时可用</a:t>
            </a:r>
            <a:r>
              <a:rPr lang="en-US" altLang="zh-CN" dirty="0" err="1"/>
              <a:t>Nemenyi</a:t>
            </a:r>
            <a:r>
              <a:rPr lang="zh-CN" altLang="en-US" dirty="0"/>
              <a:t>后续检验进一步区分算法。</a:t>
            </a:r>
            <a:endParaRPr lang="en-US" altLang="zh-CN" dirty="0"/>
          </a:p>
          <a:p>
            <a:pPr marL="0" indent="0">
              <a:lnSpc>
                <a:spcPct val="150000"/>
              </a:lnSpc>
              <a:buNone/>
            </a:pPr>
            <a:r>
              <a:rPr lang="en-US" altLang="zh-CN" dirty="0" err="1"/>
              <a:t>Nemenyi</a:t>
            </a:r>
            <a:r>
              <a:rPr lang="zh-CN" altLang="en-US" dirty="0"/>
              <a:t>检验计算平均序值差别的临界阈值</a:t>
            </a:r>
            <a:endParaRPr lang="en-US" altLang="zh-CN" dirty="0"/>
          </a:p>
          <a:p>
            <a:pPr marL="0" indent="0">
              <a:lnSpc>
                <a:spcPct val="150000"/>
              </a:lnSpc>
              <a:buNone/>
            </a:pPr>
            <a:endParaRPr lang="en-US" altLang="zh-CN" dirty="0"/>
          </a:p>
          <a:p>
            <a:pPr marL="0" indent="0">
              <a:lnSpc>
                <a:spcPct val="150000"/>
              </a:lnSpc>
              <a:buNone/>
            </a:pPr>
            <a:r>
              <a:rPr lang="zh-CN" altLang="en-US" dirty="0"/>
              <a:t>如果两个算法的平均序值之差超出了临界阈值</a:t>
            </a:r>
            <a:r>
              <a:rPr lang="en-US" altLang="zh-CN" dirty="0"/>
              <a:t>CD</a:t>
            </a:r>
            <a:r>
              <a:rPr lang="zh-CN" altLang="en-US" dirty="0"/>
              <a:t>，则以相应的置信度拒绝“两个算法性能相同”这一假设。</a:t>
            </a:r>
            <a:endParaRPr lang="en-US" altLang="zh-CN"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739" y="3524696"/>
            <a:ext cx="2252661" cy="64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1786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2.4 </a:t>
            </a:r>
            <a:r>
              <a:rPr lang="zh-CN" altLang="en-US" dirty="0"/>
              <a:t>比较检验</a:t>
            </a:r>
          </a:p>
        </p:txBody>
      </p:sp>
      <p:sp>
        <p:nvSpPr>
          <p:cNvPr id="3" name="内容占位符 2"/>
          <p:cNvSpPr>
            <a:spLocks noGrp="1"/>
          </p:cNvSpPr>
          <p:nvPr>
            <p:ph idx="1"/>
          </p:nvPr>
        </p:nvSpPr>
        <p:spPr>
          <a:xfrm>
            <a:off x="260350" y="1828800"/>
            <a:ext cx="8616950" cy="3940471"/>
          </a:xfrm>
        </p:spPr>
        <p:txBody>
          <a:bodyPr/>
          <a:lstStyle/>
          <a:p>
            <a:pPr marL="0" indent="0">
              <a:buNone/>
            </a:pPr>
            <a:r>
              <a:rPr lang="zh-CN" altLang="en-US" dirty="0"/>
              <a:t>根据上例的序值结果可绘制如下</a:t>
            </a:r>
            <a:r>
              <a:rPr lang="en-US" altLang="zh-CN" dirty="0">
                <a:solidFill>
                  <a:schemeClr val="accent1"/>
                </a:solidFill>
              </a:rPr>
              <a:t>Friedman</a:t>
            </a:r>
            <a:r>
              <a:rPr lang="zh-CN" altLang="en-US" dirty="0">
                <a:solidFill>
                  <a:schemeClr val="accent1"/>
                </a:solidFill>
              </a:rPr>
              <a:t>检验图</a:t>
            </a:r>
            <a:r>
              <a:rPr lang="zh-CN" altLang="en-US" dirty="0"/>
              <a:t>，横轴为平均序值，每个算法圆点为其平均序值，线段为临界阈值的大小。</a:t>
            </a:r>
            <a:endParaRPr lang="en-US" altLang="zh-CN" dirty="0"/>
          </a:p>
          <a:p>
            <a:pPr marL="0" indent="0">
              <a:buNone/>
            </a:pPr>
            <a:r>
              <a:rPr lang="zh-CN" altLang="en-US" dirty="0"/>
              <a:t>     </a:t>
            </a:r>
            <a:r>
              <a:rPr lang="zh-CN" altLang="en-US" dirty="0">
                <a:solidFill>
                  <a:srgbClr val="FF0000"/>
                </a:solidFill>
              </a:rPr>
              <a:t>若两个算法有交叠</a:t>
            </a:r>
            <a:r>
              <a:rPr lang="en-US" altLang="zh-CN" dirty="0">
                <a:solidFill>
                  <a:srgbClr val="FF0000"/>
                </a:solidFill>
              </a:rPr>
              <a:t>(A</a:t>
            </a:r>
            <a:r>
              <a:rPr lang="zh-CN" altLang="en-US" dirty="0">
                <a:solidFill>
                  <a:srgbClr val="FF0000"/>
                </a:solidFill>
              </a:rPr>
              <a:t>和</a:t>
            </a:r>
            <a:r>
              <a:rPr lang="en-US" altLang="zh-CN" dirty="0">
                <a:solidFill>
                  <a:srgbClr val="FF0000"/>
                </a:solidFill>
              </a:rPr>
              <a:t>B)</a:t>
            </a:r>
            <a:r>
              <a:rPr lang="zh-CN" altLang="en-US" dirty="0">
                <a:solidFill>
                  <a:srgbClr val="FF0000"/>
                </a:solidFill>
              </a:rPr>
              <a:t>，则说明没有显著差别</a:t>
            </a:r>
            <a:r>
              <a:rPr lang="en-US" altLang="zh-CN" dirty="0">
                <a:solidFill>
                  <a:srgbClr val="FF0000"/>
                </a:solidFill>
              </a:rPr>
              <a:t>;</a:t>
            </a:r>
          </a:p>
          <a:p>
            <a:pPr marL="0" indent="0">
              <a:buNone/>
            </a:pPr>
            <a:r>
              <a:rPr lang="zh-CN" altLang="en-US" dirty="0">
                <a:solidFill>
                  <a:srgbClr val="FF0000"/>
                </a:solidFill>
              </a:rPr>
              <a:t>     否则有显著差别</a:t>
            </a:r>
            <a:r>
              <a:rPr lang="en-US" altLang="zh-CN" dirty="0">
                <a:solidFill>
                  <a:srgbClr val="FF0000"/>
                </a:solidFill>
              </a:rPr>
              <a:t>(A</a:t>
            </a:r>
            <a:r>
              <a:rPr lang="zh-CN" altLang="en-US" dirty="0">
                <a:solidFill>
                  <a:srgbClr val="FF0000"/>
                </a:solidFill>
              </a:rPr>
              <a:t>和</a:t>
            </a:r>
            <a:r>
              <a:rPr lang="en-US" altLang="zh-CN" dirty="0">
                <a:solidFill>
                  <a:srgbClr val="FF0000"/>
                </a:solidFill>
              </a:rPr>
              <a:t>C),</a:t>
            </a:r>
            <a:r>
              <a:rPr lang="zh-CN" altLang="en-US" dirty="0">
                <a:solidFill>
                  <a:srgbClr val="FF0000"/>
                </a:solidFill>
              </a:rPr>
              <a:t>算法</a:t>
            </a:r>
            <a:r>
              <a:rPr lang="en-US" altLang="zh-CN" dirty="0">
                <a:solidFill>
                  <a:srgbClr val="FF0000"/>
                </a:solidFill>
              </a:rPr>
              <a:t>A</a:t>
            </a:r>
            <a:r>
              <a:rPr lang="zh-CN" altLang="en-US" dirty="0">
                <a:solidFill>
                  <a:srgbClr val="FF0000"/>
                </a:solidFill>
              </a:rPr>
              <a:t>明显优于算法</a:t>
            </a:r>
            <a:r>
              <a:rPr lang="en-US" altLang="zh-CN" dirty="0">
                <a:solidFill>
                  <a:srgbClr val="FF0000"/>
                </a:solidFill>
              </a:rPr>
              <a:t>C.</a:t>
            </a:r>
            <a:endParaRPr lang="zh-CN" altLang="en-US" dirty="0">
              <a:solidFill>
                <a:srgbClr val="FF0000"/>
              </a:solidFill>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3" y="3503803"/>
            <a:ext cx="5145087" cy="220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a:extLst>
              <a:ext uri="{FF2B5EF4-FFF2-40B4-BE49-F238E27FC236}">
                <a16:creationId xmlns:a16="http://schemas.microsoft.com/office/drawing/2014/main" id="{7FDF664F-9C1B-462C-9386-FEC1E4E1F0AA}"/>
              </a:ext>
            </a:extLst>
          </p:cNvPr>
          <p:cNvSpPr txBox="1">
            <a:spLocks/>
          </p:cNvSpPr>
          <p:nvPr/>
        </p:nvSpPr>
        <p:spPr>
          <a:xfrm>
            <a:off x="260350" y="1158536"/>
            <a:ext cx="8616950" cy="4930775"/>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2.4.4 Friedman</a:t>
            </a:r>
            <a:r>
              <a:rPr lang="zh-CN" altLang="en-US" dirty="0"/>
              <a:t>检验</a:t>
            </a:r>
          </a:p>
        </p:txBody>
      </p:sp>
    </p:spTree>
    <p:extLst>
      <p:ext uri="{BB962C8B-B14F-4D97-AF65-F5344CB8AC3E}">
        <p14:creationId xmlns:p14="http://schemas.microsoft.com/office/powerpoint/2010/main" val="3737064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60350" y="1158536"/>
            <a:ext cx="8616950" cy="4950163"/>
          </a:xfrm>
        </p:spPr>
        <p:txBody>
          <a:bodyPr>
            <a:noAutofit/>
          </a:bodyPr>
          <a:lstStyle/>
          <a:p>
            <a:pPr>
              <a:lnSpc>
                <a:spcPct val="150000"/>
              </a:lnSpc>
            </a:pPr>
            <a:r>
              <a:rPr lang="en-US" altLang="zh-CN" sz="2400" dirty="0">
                <a:solidFill>
                  <a:schemeClr val="bg1">
                    <a:lumMod val="85000"/>
                  </a:schemeClr>
                </a:solidFill>
              </a:rPr>
              <a:t>2.1 </a:t>
            </a:r>
            <a:r>
              <a:rPr lang="zh-CN" altLang="en-US" sz="2400" dirty="0">
                <a:solidFill>
                  <a:schemeClr val="bg1">
                    <a:lumMod val="85000"/>
                  </a:schemeClr>
                </a:solidFill>
              </a:rPr>
              <a:t>经验误差与过拟合</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2.2 </a:t>
            </a:r>
            <a:r>
              <a:rPr lang="zh-CN" altLang="en-US" sz="2400" dirty="0">
                <a:solidFill>
                  <a:schemeClr val="bg1">
                    <a:lumMod val="85000"/>
                  </a:schemeClr>
                </a:solidFill>
              </a:rPr>
              <a:t>评估方法</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2.3 </a:t>
            </a:r>
            <a:r>
              <a:rPr lang="zh-CN" altLang="en-US" sz="2400" dirty="0">
                <a:solidFill>
                  <a:schemeClr val="bg1">
                    <a:lumMod val="85000"/>
                  </a:schemeClr>
                </a:solidFill>
              </a:rPr>
              <a:t>性能度量</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2.4 </a:t>
            </a:r>
            <a:r>
              <a:rPr lang="zh-CN" altLang="en-US" sz="2400" dirty="0">
                <a:solidFill>
                  <a:schemeClr val="bg1">
                    <a:lumMod val="85000"/>
                  </a:schemeClr>
                </a:solidFill>
              </a:rPr>
              <a:t>比较检验</a:t>
            </a:r>
            <a:endParaRPr lang="en-US" altLang="zh-CN" sz="2400" dirty="0">
              <a:solidFill>
                <a:schemeClr val="bg1">
                  <a:lumMod val="85000"/>
                </a:schemeClr>
              </a:solidFill>
            </a:endParaRPr>
          </a:p>
          <a:p>
            <a:pPr>
              <a:lnSpc>
                <a:spcPct val="150000"/>
              </a:lnSpc>
            </a:pPr>
            <a:r>
              <a:rPr lang="en-US" altLang="zh-CN" sz="2400" b="1" dirty="0"/>
              <a:t>2.5 </a:t>
            </a:r>
            <a:r>
              <a:rPr lang="zh-CN" altLang="en-US" sz="2400" b="1" dirty="0"/>
              <a:t>偏差与方差</a:t>
            </a:r>
            <a:endParaRPr lang="en-US" altLang="zh-CN" sz="2400" b="1" dirty="0">
              <a:solidFill>
                <a:schemeClr val="bg1">
                  <a:lumMod val="85000"/>
                </a:schemeClr>
              </a:solidFill>
            </a:endParaRPr>
          </a:p>
          <a:p>
            <a:pPr>
              <a:lnSpc>
                <a:spcPct val="150000"/>
              </a:lnSpc>
            </a:pPr>
            <a:r>
              <a:rPr lang="en-US" altLang="zh-CN" sz="2400" dirty="0">
                <a:solidFill>
                  <a:schemeClr val="bg1">
                    <a:lumMod val="85000"/>
                  </a:schemeClr>
                </a:solidFill>
              </a:rPr>
              <a:t>2.6 </a:t>
            </a:r>
            <a:r>
              <a:rPr lang="zh-CN" altLang="en-US" sz="2400" dirty="0">
                <a:solidFill>
                  <a:schemeClr val="bg1">
                    <a:lumMod val="85000"/>
                  </a:schemeClr>
                </a:solidFill>
              </a:rPr>
              <a:t>阅读材料</a:t>
            </a:r>
          </a:p>
        </p:txBody>
      </p:sp>
    </p:spTree>
    <p:extLst>
      <p:ext uri="{BB962C8B-B14F-4D97-AF65-F5344CB8AC3E}">
        <p14:creationId xmlns:p14="http://schemas.microsoft.com/office/powerpoint/2010/main" val="3240923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2.5 </a:t>
            </a:r>
            <a:r>
              <a:rPr lang="zh-CN" altLang="en-US" dirty="0"/>
              <a:t>偏差与方差</a:t>
            </a:r>
          </a:p>
        </p:txBody>
      </p:sp>
      <p:sp>
        <p:nvSpPr>
          <p:cNvPr id="3" name="内容占位符 2"/>
          <p:cNvSpPr>
            <a:spLocks noGrp="1"/>
          </p:cNvSpPr>
          <p:nvPr>
            <p:ph idx="1"/>
          </p:nvPr>
        </p:nvSpPr>
        <p:spPr>
          <a:xfrm>
            <a:off x="260350" y="1158537"/>
            <a:ext cx="8616950" cy="1045314"/>
          </a:xfrm>
        </p:spPr>
        <p:txBody>
          <a:bodyPr>
            <a:normAutofit/>
          </a:bodyPr>
          <a:lstStyle/>
          <a:p>
            <a:pPr marL="0" indent="0">
              <a:buNone/>
            </a:pPr>
            <a:r>
              <a:rPr lang="zh-CN" altLang="en-US" dirty="0"/>
              <a:t>通过实验可以估计学习算法的泛化性能，而“偏差</a:t>
            </a:r>
            <a:r>
              <a:rPr lang="en-US" altLang="zh-CN" dirty="0"/>
              <a:t>-</a:t>
            </a:r>
            <a:r>
              <a:rPr lang="zh-CN" altLang="en-US" dirty="0"/>
              <a:t>方差分解”可以用来</a:t>
            </a:r>
            <a:r>
              <a:rPr lang="zh-CN" altLang="en-US" dirty="0">
                <a:solidFill>
                  <a:srgbClr val="FF0000"/>
                </a:solidFill>
              </a:rPr>
              <a:t>帮助解释泛化性能</a:t>
            </a:r>
            <a:r>
              <a:rPr lang="zh-CN" altLang="en-US" dirty="0"/>
              <a:t>。偏差</a:t>
            </a:r>
            <a:r>
              <a:rPr lang="en-US" altLang="zh-CN" dirty="0"/>
              <a:t>-</a:t>
            </a:r>
            <a:r>
              <a:rPr lang="zh-CN" altLang="en-US" dirty="0"/>
              <a:t>方差分解试图对学习算法期望的泛华错误率进行拆解。</a:t>
            </a:r>
            <a:endParaRPr lang="en-US" altLang="zh-CN" dirty="0"/>
          </a:p>
          <a:p>
            <a:pPr marL="0" indent="0">
              <a:buNone/>
            </a:pPr>
            <a:endParaRPr lang="zh-CN" altLang="en-US" dirty="0"/>
          </a:p>
        </p:txBody>
      </p:sp>
      <p:grpSp>
        <p:nvGrpSpPr>
          <p:cNvPr id="13" name="组合 12"/>
          <p:cNvGrpSpPr/>
          <p:nvPr/>
        </p:nvGrpSpPr>
        <p:grpSpPr>
          <a:xfrm>
            <a:off x="260350" y="2352337"/>
            <a:ext cx="8616950" cy="3835521"/>
            <a:chOff x="260350" y="2352337"/>
            <a:chExt cx="8616950" cy="3835521"/>
          </a:xfrm>
        </p:grpSpPr>
        <p:sp>
          <p:nvSpPr>
            <p:cNvPr id="5" name="内容占位符 2"/>
            <p:cNvSpPr txBox="1">
              <a:spLocks/>
            </p:cNvSpPr>
            <p:nvPr/>
          </p:nvSpPr>
          <p:spPr>
            <a:xfrm>
              <a:off x="260350" y="2352337"/>
              <a:ext cx="8616950" cy="383552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sz="2000" dirty="0"/>
                <a:t>对测试样本  </a:t>
              </a:r>
              <a:r>
                <a:rPr lang="en-US" altLang="zh-CN" sz="2000" dirty="0"/>
                <a:t>,</a:t>
              </a:r>
              <a:r>
                <a:rPr lang="zh-CN" altLang="en-US" sz="2000" dirty="0"/>
                <a:t>令    为   在数据集中的标记， 为   的真实标记，</a:t>
              </a:r>
              <a:endParaRPr lang="en-US" altLang="zh-CN" sz="2000" dirty="0"/>
            </a:p>
            <a:p>
              <a:pPr marL="0" indent="0">
                <a:buFont typeface="Wingdings" panose="05000000000000000000" pitchFamily="2" charset="2"/>
                <a:buNone/>
              </a:pPr>
              <a:r>
                <a:rPr lang="zh-CN" altLang="en-US" sz="2000" dirty="0"/>
                <a:t>为训练集   上学得模型   在   上的预测输出。以回归任务为例：学习</a:t>
              </a:r>
              <a:endParaRPr lang="en-US" altLang="zh-CN" sz="2000" dirty="0"/>
            </a:p>
            <a:p>
              <a:pPr marL="0" indent="0">
                <a:buFont typeface="Wingdings" panose="05000000000000000000" pitchFamily="2" charset="2"/>
                <a:buNone/>
              </a:pPr>
              <a:r>
                <a:rPr lang="zh-CN" altLang="en-US" sz="2000" dirty="0"/>
                <a:t>算法的期望预期为：</a:t>
              </a:r>
              <a:endParaRPr lang="en-US" altLang="zh-CN" sz="2000" dirty="0"/>
            </a:p>
            <a:p>
              <a:pPr marL="0" indent="0">
                <a:buFont typeface="Wingdings" panose="05000000000000000000" pitchFamily="2" charset="2"/>
                <a:buNone/>
              </a:pPr>
              <a:endParaRPr lang="en-US" altLang="zh-CN" sz="2000" dirty="0"/>
            </a:p>
            <a:p>
              <a:pPr marL="0" indent="0">
                <a:buFont typeface="Wingdings" panose="05000000000000000000" pitchFamily="2" charset="2"/>
                <a:buNone/>
              </a:pPr>
              <a:r>
                <a:rPr lang="zh-CN" altLang="en-US" sz="2000" dirty="0"/>
                <a:t>使用样本数目相同的不同训练集产生的方差为</a:t>
              </a:r>
              <a:endParaRPr lang="en-US" altLang="zh-CN" sz="2000" dirty="0"/>
            </a:p>
            <a:p>
              <a:pPr marL="0" indent="0">
                <a:buFont typeface="Wingdings" panose="05000000000000000000" pitchFamily="2" charset="2"/>
                <a:buNone/>
              </a:pPr>
              <a:endParaRPr lang="en-US" altLang="zh-CN" sz="2000" dirty="0"/>
            </a:p>
            <a:p>
              <a:pPr marL="0" indent="0">
                <a:buFont typeface="Wingdings" panose="05000000000000000000" pitchFamily="2" charset="2"/>
                <a:buNone/>
              </a:pPr>
              <a:endParaRPr lang="en-US" altLang="zh-CN" sz="2000" dirty="0"/>
            </a:p>
            <a:p>
              <a:pPr marL="0" indent="0">
                <a:buFont typeface="Wingdings" panose="05000000000000000000" pitchFamily="2" charset="2"/>
                <a:buNone/>
              </a:pPr>
              <a:r>
                <a:rPr lang="zh-CN" altLang="en-US" sz="2000" dirty="0"/>
                <a:t>噪声为</a:t>
              </a:r>
            </a:p>
          </p:txBody>
        </p:sp>
        <p:graphicFrame>
          <p:nvGraphicFramePr>
            <p:cNvPr id="4" name="对象 3"/>
            <p:cNvGraphicFramePr>
              <a:graphicFrameLocks noChangeAspect="1"/>
            </p:cNvGraphicFramePr>
            <p:nvPr>
              <p:extLst>
                <p:ext uri="{D42A27DB-BD31-4B8C-83A1-F6EECF244321}">
                  <p14:modId xmlns:p14="http://schemas.microsoft.com/office/powerpoint/2010/main" val="2016638990"/>
                </p:ext>
              </p:extLst>
            </p:nvPr>
          </p:nvGraphicFramePr>
          <p:xfrm>
            <a:off x="1614488" y="2446338"/>
            <a:ext cx="173037" cy="236537"/>
          </p:xfrm>
          <a:graphic>
            <a:graphicData uri="http://schemas.openxmlformats.org/presentationml/2006/ole">
              <mc:AlternateContent xmlns:mc="http://schemas.openxmlformats.org/markup-compatibility/2006">
                <mc:Choice xmlns:v="urn:schemas-microsoft-com:vml" Requires="v">
                  <p:oleObj spid="_x0000_s33400" name="Formula" r:id="rId3" imgW="87840" imgH="119520" progId="Equation.Ribbit">
                    <p:embed/>
                  </p:oleObj>
                </mc:Choice>
                <mc:Fallback>
                  <p:oleObj name="Formula" r:id="rId3" imgW="87840" imgH="119520" progId="Equation.Ribbit">
                    <p:embed/>
                    <p:pic>
                      <p:nvPicPr>
                        <p:cNvPr id="0" name=""/>
                        <p:cNvPicPr/>
                        <p:nvPr/>
                      </p:nvPicPr>
                      <p:blipFill>
                        <a:blip r:embed="rId4"/>
                        <a:stretch>
                          <a:fillRect/>
                        </a:stretch>
                      </p:blipFill>
                      <p:spPr>
                        <a:xfrm>
                          <a:off x="1614488" y="2446338"/>
                          <a:ext cx="173037" cy="2365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86164516"/>
                </p:ext>
              </p:extLst>
            </p:nvPr>
          </p:nvGraphicFramePr>
          <p:xfrm>
            <a:off x="2170113" y="2433468"/>
            <a:ext cx="333375" cy="239713"/>
          </p:xfrm>
          <a:graphic>
            <a:graphicData uri="http://schemas.openxmlformats.org/presentationml/2006/ole">
              <mc:AlternateContent xmlns:mc="http://schemas.openxmlformats.org/markup-compatibility/2006">
                <mc:Choice xmlns:v="urn:schemas-microsoft-com:vml" Requires="v">
                  <p:oleObj spid="_x0000_s33401" name="Formula" r:id="rId5" imgW="167760" imgH="120960" progId="Equation.Ribbit">
                    <p:embed/>
                  </p:oleObj>
                </mc:Choice>
                <mc:Fallback>
                  <p:oleObj name="Formula" r:id="rId5" imgW="167760" imgH="120960" progId="Equation.Ribbit">
                    <p:embed/>
                    <p:pic>
                      <p:nvPicPr>
                        <p:cNvPr id="0" name=""/>
                        <p:cNvPicPr/>
                        <p:nvPr/>
                      </p:nvPicPr>
                      <p:blipFill>
                        <a:blip r:embed="rId6"/>
                        <a:stretch>
                          <a:fillRect/>
                        </a:stretch>
                      </p:blipFill>
                      <p:spPr>
                        <a:xfrm>
                          <a:off x="2170113" y="2433468"/>
                          <a:ext cx="333375" cy="23971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29814552"/>
                </p:ext>
              </p:extLst>
            </p:nvPr>
          </p:nvGraphicFramePr>
          <p:xfrm>
            <a:off x="2795588" y="2459038"/>
            <a:ext cx="173037" cy="236537"/>
          </p:xfrm>
          <a:graphic>
            <a:graphicData uri="http://schemas.openxmlformats.org/presentationml/2006/ole">
              <mc:AlternateContent xmlns:mc="http://schemas.openxmlformats.org/markup-compatibility/2006">
                <mc:Choice xmlns:v="urn:schemas-microsoft-com:vml" Requires="v">
                  <p:oleObj spid="_x0000_s33402" name="Formula" r:id="rId7" imgW="87840" imgH="119520" progId="Equation.Ribbit">
                    <p:embed/>
                  </p:oleObj>
                </mc:Choice>
                <mc:Fallback>
                  <p:oleObj name="Formula" r:id="rId7" imgW="87840" imgH="119520" progId="Equation.Ribbit">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5588" y="2459038"/>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67685041"/>
                </p:ext>
              </p:extLst>
            </p:nvPr>
          </p:nvGraphicFramePr>
          <p:xfrm>
            <a:off x="5200650" y="2420768"/>
            <a:ext cx="163513" cy="239713"/>
          </p:xfrm>
          <a:graphic>
            <a:graphicData uri="http://schemas.openxmlformats.org/presentationml/2006/ole">
              <mc:AlternateContent xmlns:mc="http://schemas.openxmlformats.org/markup-compatibility/2006">
                <mc:Choice xmlns:v="urn:schemas-microsoft-com:vml" Requires="v">
                  <p:oleObj spid="_x0000_s33403" name="Formula" r:id="rId9" imgW="82800" imgH="120960" progId="Equation.Ribbit">
                    <p:embed/>
                  </p:oleObj>
                </mc:Choice>
                <mc:Fallback>
                  <p:oleObj name="Formula" r:id="rId9" imgW="82800" imgH="120960" progId="Equation.Ribbit">
                    <p:embed/>
                    <p:pic>
                      <p:nvPicPr>
                        <p:cNvPr id="0" name=""/>
                        <p:cNvPicPr/>
                        <p:nvPr/>
                      </p:nvPicPr>
                      <p:blipFill>
                        <a:blip r:embed="rId10"/>
                        <a:stretch>
                          <a:fillRect/>
                        </a:stretch>
                      </p:blipFill>
                      <p:spPr>
                        <a:xfrm>
                          <a:off x="5200650" y="2420768"/>
                          <a:ext cx="163513" cy="23971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86184845"/>
                </p:ext>
              </p:extLst>
            </p:nvPr>
          </p:nvGraphicFramePr>
          <p:xfrm>
            <a:off x="5678488" y="2453937"/>
            <a:ext cx="173037" cy="236537"/>
          </p:xfrm>
          <a:graphic>
            <a:graphicData uri="http://schemas.openxmlformats.org/presentationml/2006/ole">
              <mc:AlternateContent xmlns:mc="http://schemas.openxmlformats.org/markup-compatibility/2006">
                <mc:Choice xmlns:v="urn:schemas-microsoft-com:vml" Requires="v">
                  <p:oleObj spid="_x0000_s33404" name="Formula" r:id="rId11" imgW="87840" imgH="119520" progId="Equation.Ribbit">
                    <p:embed/>
                  </p:oleObj>
                </mc:Choice>
                <mc:Fallback>
                  <p:oleObj name="Formula" r:id="rId11" imgW="87840" imgH="119520" progId="Equation.Ribbit">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8488" y="2453937"/>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78"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97739" y="2389230"/>
              <a:ext cx="830261" cy="289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对象 9"/>
            <p:cNvGraphicFramePr>
              <a:graphicFrameLocks noChangeAspect="1"/>
            </p:cNvGraphicFramePr>
            <p:nvPr>
              <p:extLst>
                <p:ext uri="{D42A27DB-BD31-4B8C-83A1-F6EECF244321}">
                  <p14:modId xmlns:p14="http://schemas.microsoft.com/office/powerpoint/2010/main" val="2446727230"/>
                </p:ext>
              </p:extLst>
            </p:nvPr>
          </p:nvGraphicFramePr>
          <p:xfrm>
            <a:off x="1423988" y="2837649"/>
            <a:ext cx="195261" cy="239751"/>
          </p:xfrm>
          <a:graphic>
            <a:graphicData uri="http://schemas.openxmlformats.org/presentationml/2006/ole">
              <mc:AlternateContent xmlns:mc="http://schemas.openxmlformats.org/markup-compatibility/2006">
                <mc:Choice xmlns:v="urn:schemas-microsoft-com:vml" Requires="v">
                  <p:oleObj spid="_x0000_s33405" name="Formula" r:id="rId13" imgW="127080" imgH="155160" progId="Equation.Ribbit">
                    <p:embed/>
                  </p:oleObj>
                </mc:Choice>
                <mc:Fallback>
                  <p:oleObj name="Formula" r:id="rId13" imgW="127080" imgH="155160" progId="Equation.Ribbit">
                    <p:embed/>
                    <p:pic>
                      <p:nvPicPr>
                        <p:cNvPr id="0" name=""/>
                        <p:cNvPicPr/>
                        <p:nvPr/>
                      </p:nvPicPr>
                      <p:blipFill>
                        <a:blip r:embed="rId14"/>
                        <a:stretch>
                          <a:fillRect/>
                        </a:stretch>
                      </p:blipFill>
                      <p:spPr>
                        <a:xfrm>
                          <a:off x="1423988" y="2837649"/>
                          <a:ext cx="195261" cy="239751"/>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6905172"/>
                </p:ext>
              </p:extLst>
            </p:nvPr>
          </p:nvGraphicFramePr>
          <p:xfrm>
            <a:off x="2969261" y="2827168"/>
            <a:ext cx="127000" cy="228828"/>
          </p:xfrm>
          <a:graphic>
            <a:graphicData uri="http://schemas.openxmlformats.org/presentationml/2006/ole">
              <mc:AlternateContent xmlns:mc="http://schemas.openxmlformats.org/markup-compatibility/2006">
                <mc:Choice xmlns:v="urn:schemas-microsoft-com:vml" Requires="v">
                  <p:oleObj spid="_x0000_s33406" name="Formula" r:id="rId15" imgW="88920" imgH="160200" progId="Equation.Ribbit">
                    <p:embed/>
                  </p:oleObj>
                </mc:Choice>
                <mc:Fallback>
                  <p:oleObj name="Formula" r:id="rId15" imgW="88920" imgH="160200" progId="Equation.Ribbit">
                    <p:embed/>
                    <p:pic>
                      <p:nvPicPr>
                        <p:cNvPr id="0" name=""/>
                        <p:cNvPicPr/>
                        <p:nvPr/>
                      </p:nvPicPr>
                      <p:blipFill>
                        <a:blip r:embed="rId16"/>
                        <a:stretch>
                          <a:fillRect/>
                        </a:stretch>
                      </p:blipFill>
                      <p:spPr>
                        <a:xfrm>
                          <a:off x="2969261" y="2827168"/>
                          <a:ext cx="127000" cy="22882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810382464"/>
                </p:ext>
              </p:extLst>
            </p:nvPr>
          </p:nvGraphicFramePr>
          <p:xfrm>
            <a:off x="3485192" y="2850198"/>
            <a:ext cx="173037" cy="236537"/>
          </p:xfrm>
          <a:graphic>
            <a:graphicData uri="http://schemas.openxmlformats.org/presentationml/2006/ole">
              <mc:AlternateContent xmlns:mc="http://schemas.openxmlformats.org/markup-compatibility/2006">
                <mc:Choice xmlns:v="urn:schemas-microsoft-com:vml" Requires="v">
                  <p:oleObj spid="_x0000_s33407" name="Formula" r:id="rId17" imgW="87840" imgH="119520" progId="Equation.Ribbit">
                    <p:embed/>
                  </p:oleObj>
                </mc:Choice>
                <mc:Fallback>
                  <p:oleObj name="Formula" r:id="rId17" imgW="87840" imgH="119520" progId="Equation.Ribbit">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5192" y="2850198"/>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1" name="Picture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14074" y="3462925"/>
              <a:ext cx="2384642" cy="39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2" name="Picture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32423" y="4352820"/>
              <a:ext cx="3755851" cy="493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3" name="Picture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05708" y="5479812"/>
              <a:ext cx="2209279" cy="48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68192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经验误差与过拟合</a:t>
            </a:r>
          </a:p>
        </p:txBody>
      </p:sp>
      <p:sp>
        <p:nvSpPr>
          <p:cNvPr id="7" name="内容占位符 2"/>
          <p:cNvSpPr>
            <a:spLocks noGrp="1"/>
          </p:cNvSpPr>
          <p:nvPr>
            <p:ph idx="1"/>
          </p:nvPr>
        </p:nvSpPr>
        <p:spPr>
          <a:xfrm>
            <a:off x="260350" y="1317625"/>
            <a:ext cx="8616950" cy="3978276"/>
          </a:xfrm>
        </p:spPr>
        <p:txBody>
          <a:bodyPr>
            <a:normAutofit/>
          </a:bodyPr>
          <a:lstStyle/>
          <a:p>
            <a:r>
              <a:rPr lang="zh-CN" altLang="en-US" dirty="0">
                <a:solidFill>
                  <a:srgbClr val="023A91"/>
                </a:solidFill>
                <a:latin typeface="+mn-ea"/>
                <a:ea typeface="+mn-ea"/>
              </a:rPr>
              <a:t>过拟合</a:t>
            </a:r>
            <a:r>
              <a:rPr lang="en-US" altLang="zh-CN" dirty="0">
                <a:solidFill>
                  <a:srgbClr val="023A91"/>
                </a:solidFill>
                <a:latin typeface="+mn-ea"/>
                <a:ea typeface="+mn-ea"/>
              </a:rPr>
              <a:t>:</a:t>
            </a:r>
          </a:p>
          <a:p>
            <a:pPr marL="0" indent="0">
              <a:buNone/>
            </a:pPr>
            <a:r>
              <a:rPr lang="en-US" altLang="zh-CN" sz="2200" dirty="0">
                <a:solidFill>
                  <a:srgbClr val="023A91"/>
                </a:solidFill>
                <a:latin typeface="+mn-ea"/>
                <a:ea typeface="+mn-ea"/>
              </a:rPr>
              <a:t>	</a:t>
            </a:r>
            <a:r>
              <a:rPr lang="zh-CN" altLang="en-US" sz="2000" dirty="0">
                <a:latin typeface="+mn-ea"/>
                <a:ea typeface="+mn-ea"/>
              </a:rPr>
              <a:t>学习器把训练样本学习的“太好”，将训练样本本身的特点</a:t>
            </a:r>
            <a:r>
              <a:rPr lang="en-US" altLang="zh-CN" sz="2000" dirty="0">
                <a:latin typeface="+mn-ea"/>
                <a:ea typeface="+mn-ea"/>
              </a:rPr>
              <a:t>	</a:t>
            </a:r>
            <a:r>
              <a:rPr lang="zh-CN" altLang="en-US" sz="2000" dirty="0">
                <a:latin typeface="+mn-ea"/>
                <a:ea typeface="+mn-ea"/>
              </a:rPr>
              <a:t>当做所有样本的一般性质，导致泛化性能下降</a:t>
            </a:r>
            <a:endParaRPr lang="en-US" altLang="zh-CN" sz="2000" dirty="0">
              <a:latin typeface="+mn-ea"/>
              <a:ea typeface="+mn-ea"/>
            </a:endParaRPr>
          </a:p>
          <a:p>
            <a:pPr lvl="2"/>
            <a:r>
              <a:rPr lang="zh-CN" altLang="en-US" sz="2000" dirty="0">
                <a:latin typeface="+mn-ea"/>
                <a:ea typeface="+mn-ea"/>
              </a:rPr>
              <a:t>优化目标加正则项</a:t>
            </a:r>
            <a:endParaRPr lang="en-US" altLang="zh-CN" sz="2000" dirty="0">
              <a:latin typeface="+mn-ea"/>
              <a:ea typeface="+mn-ea"/>
            </a:endParaRPr>
          </a:p>
          <a:p>
            <a:pPr lvl="2"/>
            <a:r>
              <a:rPr lang="en-US" altLang="zh-CN" sz="2000" dirty="0">
                <a:latin typeface="+mn-ea"/>
                <a:ea typeface="+mn-ea"/>
              </a:rPr>
              <a:t>early stop</a:t>
            </a:r>
            <a:endParaRPr lang="en-US" altLang="zh-CN" sz="2000" dirty="0">
              <a:solidFill>
                <a:srgbClr val="023A91"/>
              </a:solidFill>
              <a:latin typeface="+mn-ea"/>
              <a:ea typeface="+mn-ea"/>
            </a:endParaRPr>
          </a:p>
          <a:p>
            <a:r>
              <a:rPr lang="zh-CN" altLang="en-US" dirty="0">
                <a:solidFill>
                  <a:srgbClr val="023A91"/>
                </a:solidFill>
                <a:latin typeface="+mn-ea"/>
                <a:ea typeface="+mn-ea"/>
              </a:rPr>
              <a:t>欠拟合：</a:t>
            </a:r>
            <a:endParaRPr lang="en-US" altLang="zh-CN" dirty="0">
              <a:solidFill>
                <a:srgbClr val="023A91"/>
              </a:solidFill>
              <a:latin typeface="+mn-ea"/>
              <a:ea typeface="+mn-ea"/>
            </a:endParaRPr>
          </a:p>
          <a:p>
            <a:pPr marL="325800" lvl="1" indent="0">
              <a:buNone/>
            </a:pPr>
            <a:r>
              <a:rPr lang="en-US" altLang="zh-CN" dirty="0">
                <a:latin typeface="+mn-ea"/>
                <a:ea typeface="+mn-ea"/>
              </a:rPr>
              <a:t>	</a:t>
            </a:r>
            <a:r>
              <a:rPr lang="zh-CN" altLang="en-US" dirty="0">
                <a:latin typeface="+mn-ea"/>
                <a:ea typeface="+mn-ea"/>
              </a:rPr>
              <a:t>对训练样本的一般性质尚未学好</a:t>
            </a:r>
            <a:endParaRPr lang="en-US" altLang="zh-CN" dirty="0">
              <a:latin typeface="+mn-ea"/>
              <a:ea typeface="+mn-ea"/>
            </a:endParaRPr>
          </a:p>
          <a:p>
            <a:pPr lvl="2"/>
            <a:r>
              <a:rPr lang="zh-CN" altLang="en-US" sz="2000" dirty="0">
                <a:latin typeface="+mn-ea"/>
                <a:ea typeface="+mn-ea"/>
              </a:rPr>
              <a:t>决策树</a:t>
            </a:r>
            <a:r>
              <a:rPr lang="en-US" altLang="zh-CN" sz="2000" dirty="0">
                <a:latin typeface="+mn-ea"/>
                <a:ea typeface="+mn-ea"/>
              </a:rPr>
              <a:t>:</a:t>
            </a:r>
            <a:r>
              <a:rPr lang="zh-CN" altLang="en-US" sz="2000" dirty="0">
                <a:latin typeface="+mn-ea"/>
                <a:ea typeface="+mn-ea"/>
              </a:rPr>
              <a:t>拓展分支</a:t>
            </a:r>
            <a:endParaRPr lang="en-US" altLang="zh-CN" sz="2000" dirty="0">
              <a:latin typeface="+mn-ea"/>
              <a:ea typeface="+mn-ea"/>
            </a:endParaRPr>
          </a:p>
          <a:p>
            <a:pPr lvl="2"/>
            <a:r>
              <a:rPr lang="zh-CN" altLang="en-US" sz="2000" dirty="0">
                <a:latin typeface="+mn-ea"/>
                <a:ea typeface="+mn-ea"/>
              </a:rPr>
              <a:t>神经网络</a:t>
            </a:r>
            <a:r>
              <a:rPr lang="en-US" altLang="zh-CN" sz="2000" dirty="0">
                <a:latin typeface="+mn-ea"/>
                <a:ea typeface="+mn-ea"/>
              </a:rPr>
              <a:t>:</a:t>
            </a:r>
            <a:r>
              <a:rPr lang="zh-CN" altLang="en-US" sz="2000" dirty="0">
                <a:latin typeface="+mn-ea"/>
                <a:ea typeface="+mn-ea"/>
              </a:rPr>
              <a:t>增加训练轮数</a:t>
            </a:r>
          </a:p>
          <a:p>
            <a:pPr lvl="1">
              <a:lnSpc>
                <a:spcPct val="110000"/>
              </a:lnSpc>
            </a:pPr>
            <a:endParaRPr lang="en-US" altLang="zh-CN" sz="2400" dirty="0">
              <a:latin typeface="+mn-ea"/>
              <a:ea typeface="+mn-ea"/>
            </a:endParaRPr>
          </a:p>
        </p:txBody>
      </p:sp>
    </p:spTree>
    <p:extLst>
      <p:ext uri="{BB962C8B-B14F-4D97-AF65-F5344CB8AC3E}">
        <p14:creationId xmlns:p14="http://schemas.microsoft.com/office/powerpoint/2010/main" val="74348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1000"/>
                                        <p:tgtEl>
                                          <p:spTgt spid="7">
                                            <p:txEl>
                                              <p:pRg st="4" end="4"/>
                                            </p:txEl>
                                          </p:spTgt>
                                        </p:tgtEl>
                                      </p:cBhvr>
                                    </p:animEffect>
                                    <p:anim calcmode="lin" valueType="num">
                                      <p:cBhvr>
                                        <p:cTn id="2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1000"/>
                                        <p:tgtEl>
                                          <p:spTgt spid="7">
                                            <p:txEl>
                                              <p:pRg st="5" end="5"/>
                                            </p:txEl>
                                          </p:spTgt>
                                        </p:tgtEl>
                                      </p:cBhvr>
                                    </p:animEffect>
                                    <p:anim calcmode="lin" valueType="num">
                                      <p:cBhvr>
                                        <p:cTn id="2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2.5 </a:t>
            </a:r>
            <a:r>
              <a:rPr lang="zh-CN" altLang="en-US" dirty="0"/>
              <a:t>偏差与方差</a:t>
            </a:r>
          </a:p>
        </p:txBody>
      </p:sp>
      <p:sp>
        <p:nvSpPr>
          <p:cNvPr id="3" name="内容占位符 2"/>
          <p:cNvSpPr>
            <a:spLocks noGrp="1"/>
          </p:cNvSpPr>
          <p:nvPr>
            <p:ph idx="1"/>
          </p:nvPr>
        </p:nvSpPr>
        <p:spPr>
          <a:xfrm>
            <a:off x="260350" y="1158537"/>
            <a:ext cx="8616950" cy="873463"/>
          </a:xfrm>
        </p:spPr>
        <p:txBody>
          <a:bodyPr>
            <a:normAutofit fontScale="92500"/>
          </a:bodyPr>
          <a:lstStyle/>
          <a:p>
            <a:pPr marL="0" indent="0">
              <a:buNone/>
            </a:pPr>
            <a:r>
              <a:rPr lang="zh-CN" altLang="en-US" dirty="0">
                <a:latin typeface="+mn-ea"/>
                <a:ea typeface="+mn-ea"/>
              </a:rPr>
              <a:t>期望输出与真实标记的差别称为偏差，即</a:t>
            </a:r>
            <a:endParaRPr lang="en-US" altLang="zh-CN" dirty="0">
              <a:latin typeface="+mn-ea"/>
              <a:ea typeface="+mn-ea"/>
            </a:endParaRPr>
          </a:p>
          <a:p>
            <a:pPr marL="0" indent="0">
              <a:buNone/>
            </a:pPr>
            <a:r>
              <a:rPr lang="zh-CN" altLang="en-US" dirty="0">
                <a:latin typeface="+mn-ea"/>
                <a:ea typeface="+mn-ea"/>
              </a:rPr>
              <a:t>为便与讨论，假定噪声期望为</a:t>
            </a:r>
            <a:r>
              <a:rPr lang="en-US" altLang="zh-CN" dirty="0">
                <a:latin typeface="+mn-ea"/>
                <a:ea typeface="+mn-ea"/>
              </a:rPr>
              <a:t>0</a:t>
            </a:r>
            <a:r>
              <a:rPr lang="zh-CN" altLang="en-US" dirty="0">
                <a:latin typeface="+mn-ea"/>
                <a:ea typeface="+mn-ea"/>
              </a:rPr>
              <a:t>，也即              </a:t>
            </a:r>
            <a:r>
              <a:rPr lang="en-US" altLang="zh-CN" dirty="0">
                <a:latin typeface="+mn-ea"/>
                <a:ea typeface="+mn-ea"/>
              </a:rPr>
              <a:t>, </a:t>
            </a:r>
            <a:r>
              <a:rPr lang="zh-CN" altLang="en-US" dirty="0">
                <a:latin typeface="+mn-ea"/>
                <a:ea typeface="+mn-ea"/>
              </a:rPr>
              <a:t>对泛化误差分解</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2473" y="1109687"/>
            <a:ext cx="2815738" cy="456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428" y="1630408"/>
            <a:ext cx="1757036" cy="268800"/>
          </a:xfrm>
          <a:prstGeom prst="rect">
            <a:avLst/>
          </a:prstGeom>
          <a:solidFill>
            <a:schemeClr val="accent2"/>
          </a:solidFill>
          <a:ln>
            <a:noFill/>
          </a:ln>
          <a:effectLst/>
        </p:spPr>
      </p:pic>
      <p:pic>
        <p:nvPicPr>
          <p:cNvPr id="337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026" y="2331799"/>
            <a:ext cx="7081185" cy="293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720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2.5 </a:t>
            </a:r>
            <a:r>
              <a:rPr lang="zh-CN" altLang="en-US" dirty="0"/>
              <a:t>偏差与方差</a:t>
            </a:r>
          </a:p>
        </p:txBody>
      </p:sp>
      <p:sp>
        <p:nvSpPr>
          <p:cNvPr id="3" name="内容占位符 2"/>
          <p:cNvSpPr>
            <a:spLocks noGrp="1"/>
          </p:cNvSpPr>
          <p:nvPr>
            <p:ph idx="1"/>
          </p:nvPr>
        </p:nvSpPr>
        <p:spPr>
          <a:xfrm>
            <a:off x="473292" y="3038159"/>
            <a:ext cx="8616950" cy="2392470"/>
          </a:xfrm>
        </p:spPr>
        <p:txBody>
          <a:bodyPr>
            <a:normAutofit/>
          </a:bodyPr>
          <a:lstStyle/>
          <a:p>
            <a:pPr marL="0" indent="0">
              <a:buNone/>
            </a:pPr>
            <a:r>
              <a:rPr lang="zh-CN" altLang="en-US" dirty="0"/>
              <a:t>又由假设中噪声期望为</a:t>
            </a:r>
            <a:r>
              <a:rPr lang="en-US" altLang="zh-CN" dirty="0"/>
              <a:t>0</a:t>
            </a:r>
            <a:r>
              <a:rPr lang="zh-CN" altLang="en-US" dirty="0"/>
              <a:t>，可得</a:t>
            </a:r>
            <a:endParaRPr lang="en-US" altLang="zh-CN" dirty="0"/>
          </a:p>
          <a:p>
            <a:pPr marL="0" indent="0">
              <a:buNone/>
            </a:pPr>
            <a:endParaRPr lang="en-US" altLang="zh-CN" dirty="0"/>
          </a:p>
          <a:p>
            <a:pPr marL="0" indent="0">
              <a:buNone/>
            </a:pPr>
            <a:endParaRPr lang="en-US" altLang="zh-CN" dirty="0"/>
          </a:p>
          <a:p>
            <a:pPr marL="0" indent="0">
              <a:buNone/>
            </a:pPr>
            <a:r>
              <a:rPr lang="zh-CN" altLang="en-US" dirty="0"/>
              <a:t>于是：</a:t>
            </a:r>
            <a:r>
              <a:rPr lang="en-US" altLang="zh-CN" dirty="0"/>
              <a:t>                                         </a:t>
            </a:r>
          </a:p>
          <a:p>
            <a:pPr marL="0" indent="0">
              <a:buNone/>
            </a:pPr>
            <a:r>
              <a:rPr lang="zh-CN" altLang="en-US" dirty="0"/>
              <a:t>也即</a:t>
            </a:r>
            <a:r>
              <a:rPr lang="zh-CN" altLang="en-US" b="1" dirty="0">
                <a:solidFill>
                  <a:srgbClr val="FF0000"/>
                </a:solidFill>
              </a:rPr>
              <a:t>泛化误差可分解为偏差、方差与噪声之和。</a:t>
            </a:r>
            <a:endParaRPr lang="en-US" altLang="zh-CN" b="1" dirty="0">
              <a:solidFill>
                <a:srgbClr val="FF0000"/>
              </a:solidFill>
            </a:endParaRPr>
          </a:p>
          <a:p>
            <a:pPr marL="0" indent="0">
              <a:buNone/>
            </a:pPr>
            <a:endParaRPr lang="en-US" altLang="zh-CN" dirty="0"/>
          </a:p>
          <a:p>
            <a:pPr marL="0" indent="0">
              <a:buNone/>
            </a:pPr>
            <a:endParaRPr lang="en-US" altLang="zh-CN" dirty="0"/>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125" y="3553142"/>
            <a:ext cx="6543121" cy="4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22" y="4334463"/>
            <a:ext cx="4188260" cy="344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036" y="1244774"/>
            <a:ext cx="6505966" cy="151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375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2.5 </a:t>
            </a:r>
            <a:r>
              <a:rPr lang="zh-CN" altLang="en-US" dirty="0"/>
              <a:t>偏差与方差</a:t>
            </a:r>
          </a:p>
        </p:txBody>
      </p:sp>
      <p:sp>
        <p:nvSpPr>
          <p:cNvPr id="3" name="内容占位符 2"/>
          <p:cNvSpPr>
            <a:spLocks noGrp="1"/>
          </p:cNvSpPr>
          <p:nvPr>
            <p:ph idx="1"/>
          </p:nvPr>
        </p:nvSpPr>
        <p:spPr>
          <a:xfrm>
            <a:off x="190607" y="1150787"/>
            <a:ext cx="8616950" cy="4428071"/>
          </a:xfrm>
        </p:spPr>
        <p:txBody>
          <a:bodyPr>
            <a:normAutofit/>
          </a:bodyPr>
          <a:lstStyle/>
          <a:p>
            <a:pPr marL="357188" lvl="1" indent="-357188"/>
            <a:r>
              <a:rPr lang="zh-CN" altLang="en-US" sz="2100" b="1" dirty="0">
                <a:solidFill>
                  <a:srgbClr val="FF0000"/>
                </a:solidFill>
                <a:latin typeface="+mn-ea"/>
                <a:ea typeface="+mn-ea"/>
              </a:rPr>
              <a:t>偏差度量</a:t>
            </a:r>
            <a:r>
              <a:rPr lang="zh-CN" altLang="en-US" sz="2100" dirty="0">
                <a:solidFill>
                  <a:srgbClr val="FF0000"/>
                </a:solidFill>
                <a:latin typeface="+mn-ea"/>
                <a:ea typeface="+mn-ea"/>
              </a:rPr>
              <a:t>了学习算法期望预测与真实结果的偏离程度；即刻画了学习算法本身的拟合能力；</a:t>
            </a:r>
            <a:endParaRPr lang="en-US" altLang="zh-CN" sz="2100" dirty="0">
              <a:solidFill>
                <a:srgbClr val="FF0000"/>
              </a:solidFill>
              <a:latin typeface="+mn-ea"/>
              <a:ea typeface="+mn-ea"/>
            </a:endParaRPr>
          </a:p>
          <a:p>
            <a:pPr marL="357188" lvl="1" indent="-357188"/>
            <a:r>
              <a:rPr lang="zh-CN" altLang="en-US" sz="2100" b="1" dirty="0">
                <a:solidFill>
                  <a:schemeClr val="accent1"/>
                </a:solidFill>
                <a:latin typeface="+mn-ea"/>
                <a:ea typeface="+mn-ea"/>
              </a:rPr>
              <a:t>方差度量</a:t>
            </a:r>
            <a:r>
              <a:rPr lang="zh-CN" altLang="en-US" sz="2100" dirty="0">
                <a:solidFill>
                  <a:schemeClr val="accent1"/>
                </a:solidFill>
                <a:latin typeface="+mn-ea"/>
                <a:ea typeface="+mn-ea"/>
              </a:rPr>
              <a:t>了同样大小训练集的变动所导致的学习性能的变化；即刻画了数据扰动所造成的影响；</a:t>
            </a:r>
            <a:endParaRPr lang="en-US" altLang="zh-CN" sz="2100" dirty="0">
              <a:solidFill>
                <a:schemeClr val="accent1"/>
              </a:solidFill>
              <a:latin typeface="+mn-ea"/>
              <a:ea typeface="+mn-ea"/>
            </a:endParaRPr>
          </a:p>
          <a:p>
            <a:pPr marL="357188" lvl="1" indent="-357188"/>
            <a:r>
              <a:rPr lang="zh-CN" altLang="en-US" sz="2100" b="1" dirty="0">
                <a:solidFill>
                  <a:srgbClr val="FF0000"/>
                </a:solidFill>
                <a:latin typeface="+mn-ea"/>
                <a:ea typeface="+mn-ea"/>
              </a:rPr>
              <a:t>噪声</a:t>
            </a:r>
            <a:r>
              <a:rPr lang="zh-CN" altLang="en-US" sz="2100" dirty="0">
                <a:solidFill>
                  <a:srgbClr val="FF0000"/>
                </a:solidFill>
                <a:latin typeface="+mn-ea"/>
                <a:ea typeface="+mn-ea"/>
              </a:rPr>
              <a:t>表达了在当前任务上任何学习算法所能达到的期望泛化误差的下界；即刻画了学习问题本身的难度。</a:t>
            </a:r>
            <a:endParaRPr lang="en-US" altLang="zh-CN" sz="2100" dirty="0">
              <a:solidFill>
                <a:srgbClr val="FF0000"/>
              </a:solidFill>
              <a:latin typeface="+mn-ea"/>
              <a:ea typeface="+mn-ea"/>
            </a:endParaRPr>
          </a:p>
          <a:p>
            <a:pPr marL="0" indent="0">
              <a:buNone/>
            </a:pPr>
            <a:endParaRPr lang="en-US" altLang="zh-CN" dirty="0">
              <a:latin typeface="+mn-ea"/>
              <a:ea typeface="+mn-ea"/>
            </a:endParaRPr>
          </a:p>
          <a:p>
            <a:pPr marL="457200" lvl="1" indent="0" algn="just">
              <a:lnSpc>
                <a:spcPct val="150000"/>
              </a:lnSpc>
              <a:buNone/>
            </a:pPr>
            <a:r>
              <a:rPr lang="zh-CN" altLang="en-US" b="1" dirty="0">
                <a:solidFill>
                  <a:schemeClr val="accent1"/>
                </a:solidFill>
                <a:latin typeface="+mn-ea"/>
                <a:ea typeface="+mn-ea"/>
              </a:rPr>
              <a:t>泛化性能是由学习算法的能力、数据的充分性以及学习任务本身的难度所共同决定的。</a:t>
            </a:r>
            <a:r>
              <a:rPr lang="zh-CN" altLang="en-US" dirty="0">
                <a:latin typeface="+mn-ea"/>
                <a:ea typeface="+mn-ea"/>
              </a:rPr>
              <a:t>给定学习任务为了取得好的泛化性能，需要使偏差小</a:t>
            </a:r>
            <a:r>
              <a:rPr lang="en-US" altLang="zh-CN" dirty="0">
                <a:latin typeface="+mn-ea"/>
                <a:ea typeface="+mn-ea"/>
              </a:rPr>
              <a:t>(</a:t>
            </a:r>
            <a:r>
              <a:rPr lang="zh-CN" altLang="en-US" dirty="0">
                <a:latin typeface="+mn-ea"/>
                <a:ea typeface="+mn-ea"/>
              </a:rPr>
              <a:t>充分拟合数据</a:t>
            </a:r>
            <a:r>
              <a:rPr lang="en-US" altLang="zh-CN" dirty="0">
                <a:latin typeface="+mn-ea"/>
                <a:ea typeface="+mn-ea"/>
              </a:rPr>
              <a:t>)</a:t>
            </a:r>
            <a:r>
              <a:rPr lang="zh-CN" altLang="en-US" dirty="0">
                <a:latin typeface="+mn-ea"/>
                <a:ea typeface="+mn-ea"/>
              </a:rPr>
              <a:t>而且方差较小</a:t>
            </a:r>
            <a:r>
              <a:rPr lang="en-US" altLang="zh-CN" dirty="0">
                <a:latin typeface="+mn-ea"/>
                <a:ea typeface="+mn-ea"/>
              </a:rPr>
              <a:t>(</a:t>
            </a:r>
            <a:r>
              <a:rPr lang="zh-CN" altLang="en-US" dirty="0">
                <a:latin typeface="+mn-ea"/>
                <a:ea typeface="+mn-ea"/>
              </a:rPr>
              <a:t>减少数据扰动产生的影响</a:t>
            </a:r>
            <a:r>
              <a:rPr lang="en-US" altLang="zh-CN" dirty="0">
                <a:latin typeface="+mn-ea"/>
                <a:ea typeface="+mn-ea"/>
              </a:rPr>
              <a:t>)</a:t>
            </a:r>
            <a:r>
              <a:rPr lang="zh-CN" altLang="en-US" dirty="0">
                <a:latin typeface="+mn-ea"/>
                <a:ea typeface="+mn-ea"/>
              </a:rPr>
              <a:t>。</a:t>
            </a:r>
            <a:endParaRPr lang="en-US" altLang="zh-CN" dirty="0">
              <a:latin typeface="+mn-ea"/>
              <a:ea typeface="+mn-ea"/>
            </a:endParaRPr>
          </a:p>
        </p:txBody>
      </p:sp>
    </p:spTree>
    <p:extLst>
      <p:ext uri="{BB962C8B-B14F-4D97-AF65-F5344CB8AC3E}">
        <p14:creationId xmlns:p14="http://schemas.microsoft.com/office/powerpoint/2010/main" val="26664699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2.5 </a:t>
            </a:r>
            <a:r>
              <a:rPr lang="zh-CN" altLang="en-US" dirty="0"/>
              <a:t>偏差与方差</a:t>
            </a:r>
          </a:p>
        </p:txBody>
      </p:sp>
      <p:sp>
        <p:nvSpPr>
          <p:cNvPr id="3" name="内容占位符 2"/>
          <p:cNvSpPr>
            <a:spLocks noGrp="1"/>
          </p:cNvSpPr>
          <p:nvPr>
            <p:ph idx="1"/>
          </p:nvPr>
        </p:nvSpPr>
        <p:spPr>
          <a:xfrm>
            <a:off x="260350" y="1158536"/>
            <a:ext cx="8370083" cy="1196357"/>
          </a:xfrm>
        </p:spPr>
        <p:txBody>
          <a:bodyPr>
            <a:normAutofit/>
          </a:bodyPr>
          <a:lstStyle/>
          <a:p>
            <a:pPr marL="325800" lvl="1" indent="0">
              <a:buNone/>
            </a:pPr>
            <a:r>
              <a:rPr lang="zh-CN" altLang="en-US" dirty="0">
                <a:latin typeface="+mn-ea"/>
                <a:ea typeface="+mn-ea"/>
              </a:rPr>
              <a:t>一般来说，偏差与方差是有冲突的，称为偏差</a:t>
            </a:r>
            <a:r>
              <a:rPr lang="en-US" altLang="zh-CN" dirty="0">
                <a:latin typeface="+mn-ea"/>
                <a:ea typeface="+mn-ea"/>
              </a:rPr>
              <a:t>-</a:t>
            </a:r>
            <a:r>
              <a:rPr lang="zh-CN" altLang="en-US" dirty="0">
                <a:latin typeface="+mn-ea"/>
                <a:ea typeface="+mn-ea"/>
              </a:rPr>
              <a:t>方差窘境。</a:t>
            </a:r>
            <a:endParaRPr lang="en-US" altLang="zh-CN" dirty="0">
              <a:latin typeface="+mn-ea"/>
              <a:ea typeface="+mn-ea"/>
            </a:endParaRPr>
          </a:p>
          <a:p>
            <a:pPr marL="325800" lvl="1" indent="0">
              <a:buNone/>
            </a:pPr>
            <a:r>
              <a:rPr lang="zh-CN" altLang="en-US" dirty="0">
                <a:latin typeface="+mn-ea"/>
                <a:ea typeface="+mn-ea"/>
              </a:rPr>
              <a:t>如右图所示，假如我们能控制算法的训练程度：</a:t>
            </a:r>
            <a:endParaRPr lang="en-US" altLang="zh-CN" dirty="0">
              <a:latin typeface="+mn-ea"/>
              <a:ea typeface="+mn-ea"/>
            </a:endParaRPr>
          </a:p>
        </p:txBody>
      </p:sp>
      <p:sp>
        <p:nvSpPr>
          <p:cNvPr id="4" name="内容占位符 2"/>
          <p:cNvSpPr txBox="1">
            <a:spLocks/>
          </p:cNvSpPr>
          <p:nvPr/>
        </p:nvSpPr>
        <p:spPr>
          <a:xfrm>
            <a:off x="325068" y="1987341"/>
            <a:ext cx="4900373" cy="37120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sz="2100" dirty="0">
                <a:latin typeface="+mn-ea"/>
                <a:ea typeface="+mn-ea"/>
              </a:rPr>
              <a:t>在训练不足时，学习器拟合能力不强，训练数据的扰动不足以使学习器的拟合能力产生显著变化，此时偏差主导泛化错误率；</a:t>
            </a:r>
            <a:endParaRPr lang="en-US" altLang="zh-CN" sz="2100" dirty="0">
              <a:latin typeface="+mn-ea"/>
              <a:ea typeface="+mn-ea"/>
            </a:endParaRPr>
          </a:p>
          <a:p>
            <a:pPr lvl="1"/>
            <a:r>
              <a:rPr lang="zh-CN" altLang="en-US" sz="2100" dirty="0">
                <a:latin typeface="+mn-ea"/>
                <a:ea typeface="+mn-ea"/>
              </a:rPr>
              <a:t>随着训练程度加深，学习器拟合能力逐渐增强，方差逐渐主导泛化错误率；</a:t>
            </a:r>
            <a:endParaRPr lang="en-US" altLang="zh-CN" sz="2100" dirty="0">
              <a:latin typeface="+mn-ea"/>
              <a:ea typeface="+mn-ea"/>
            </a:endParaRPr>
          </a:p>
          <a:p>
            <a:pPr lvl="1"/>
            <a:r>
              <a:rPr lang="zh-CN" altLang="en-US" sz="2100" dirty="0">
                <a:latin typeface="+mn-ea"/>
                <a:ea typeface="+mn-ea"/>
              </a:rPr>
              <a:t>训练充足后，学习器的拟合能力非常强，训练数据的轻微扰动都会导致学习器的显著变化，若训练数据自身非全局特性被学到则会发生过拟合。</a:t>
            </a:r>
            <a:endParaRPr lang="en-US" altLang="zh-CN" sz="2100" dirty="0">
              <a:latin typeface="+mn-ea"/>
              <a:ea typeface="+mn-ea"/>
            </a:endParaRP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227" y="2561769"/>
            <a:ext cx="3341097" cy="2461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64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60350" y="1158536"/>
            <a:ext cx="8616950" cy="4950163"/>
          </a:xfrm>
        </p:spPr>
        <p:txBody>
          <a:bodyPr>
            <a:noAutofit/>
          </a:bodyPr>
          <a:lstStyle/>
          <a:p>
            <a:pPr>
              <a:lnSpc>
                <a:spcPct val="150000"/>
              </a:lnSpc>
            </a:pPr>
            <a:r>
              <a:rPr lang="en-US" altLang="zh-CN" sz="2400" dirty="0">
                <a:solidFill>
                  <a:schemeClr val="bg1">
                    <a:lumMod val="85000"/>
                  </a:schemeClr>
                </a:solidFill>
              </a:rPr>
              <a:t>2.1 </a:t>
            </a:r>
            <a:r>
              <a:rPr lang="zh-CN" altLang="en-US" sz="2400" dirty="0">
                <a:solidFill>
                  <a:schemeClr val="bg1">
                    <a:lumMod val="85000"/>
                  </a:schemeClr>
                </a:solidFill>
              </a:rPr>
              <a:t>经验误差与过拟合</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2.2 </a:t>
            </a:r>
            <a:r>
              <a:rPr lang="zh-CN" altLang="en-US" sz="2400" dirty="0">
                <a:solidFill>
                  <a:schemeClr val="bg1">
                    <a:lumMod val="85000"/>
                  </a:schemeClr>
                </a:solidFill>
              </a:rPr>
              <a:t>评估方法</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2.3 </a:t>
            </a:r>
            <a:r>
              <a:rPr lang="zh-CN" altLang="en-US" sz="2400" dirty="0">
                <a:solidFill>
                  <a:schemeClr val="bg1">
                    <a:lumMod val="85000"/>
                  </a:schemeClr>
                </a:solidFill>
              </a:rPr>
              <a:t>性能度量</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2.4 </a:t>
            </a:r>
            <a:r>
              <a:rPr lang="zh-CN" altLang="en-US" sz="2400" dirty="0">
                <a:solidFill>
                  <a:schemeClr val="bg1">
                    <a:lumMod val="85000"/>
                  </a:schemeClr>
                </a:solidFill>
              </a:rPr>
              <a:t>比较检验</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2.5 </a:t>
            </a:r>
            <a:r>
              <a:rPr lang="zh-CN" altLang="en-US" sz="2400" dirty="0">
                <a:solidFill>
                  <a:schemeClr val="bg1">
                    <a:lumMod val="85000"/>
                  </a:schemeClr>
                </a:solidFill>
              </a:rPr>
              <a:t>偏差与方差</a:t>
            </a:r>
            <a:endParaRPr lang="en-US" altLang="zh-CN" sz="2400" dirty="0"/>
          </a:p>
          <a:p>
            <a:pPr>
              <a:lnSpc>
                <a:spcPct val="150000"/>
              </a:lnSpc>
            </a:pPr>
            <a:r>
              <a:rPr lang="en-US" altLang="zh-CN" sz="2400" b="1" dirty="0"/>
              <a:t>2.6 </a:t>
            </a:r>
            <a:r>
              <a:rPr lang="zh-CN" altLang="en-US" sz="2400" b="1" dirty="0"/>
              <a:t>阅读材料</a:t>
            </a:r>
          </a:p>
        </p:txBody>
      </p:sp>
    </p:spTree>
    <p:extLst>
      <p:ext uri="{BB962C8B-B14F-4D97-AF65-F5344CB8AC3E}">
        <p14:creationId xmlns:p14="http://schemas.microsoft.com/office/powerpoint/2010/main" val="2877460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2.6 </a:t>
            </a:r>
            <a:r>
              <a:rPr lang="zh-CN" altLang="en-US" b="0" dirty="0"/>
              <a:t>阅读材料</a:t>
            </a:r>
            <a:endParaRPr lang="zh-CN" altLang="en-US" dirty="0"/>
          </a:p>
        </p:txBody>
      </p:sp>
      <p:sp>
        <p:nvSpPr>
          <p:cNvPr id="3" name="内容占位符 2"/>
          <p:cNvSpPr>
            <a:spLocks noGrp="1"/>
          </p:cNvSpPr>
          <p:nvPr>
            <p:ph idx="1"/>
          </p:nvPr>
        </p:nvSpPr>
        <p:spPr/>
        <p:txBody>
          <a:bodyPr>
            <a:normAutofit/>
          </a:bodyPr>
          <a:lstStyle/>
          <a:p>
            <a:r>
              <a:rPr lang="zh-CN" altLang="en-US" dirty="0">
                <a:latin typeface="+mn-ea"/>
                <a:ea typeface="+mn-ea"/>
              </a:rPr>
              <a:t>自助采样法在机器学习中有重要用途</a:t>
            </a:r>
            <a:r>
              <a:rPr lang="en-US" altLang="zh-CN" dirty="0">
                <a:latin typeface="+mn-ea"/>
                <a:ea typeface="+mn-ea"/>
              </a:rPr>
              <a:t>,[Efron and Tibshirani, 1993]</a:t>
            </a:r>
            <a:r>
              <a:rPr lang="zh-CN" altLang="en-US" dirty="0">
                <a:latin typeface="+mn-ea"/>
                <a:ea typeface="+mn-ea"/>
              </a:rPr>
              <a:t>对此有详细讨论。</a:t>
            </a:r>
            <a:br>
              <a:rPr lang="en-US" altLang="zh-CN" dirty="0">
                <a:latin typeface="+mn-ea"/>
                <a:ea typeface="+mn-ea"/>
              </a:rPr>
            </a:br>
            <a:endParaRPr lang="en-US" altLang="zh-CN" dirty="0">
              <a:latin typeface="+mn-ea"/>
              <a:ea typeface="+mn-ea"/>
            </a:endParaRPr>
          </a:p>
          <a:p>
            <a:r>
              <a:rPr lang="en-US" altLang="zh-CN" dirty="0">
                <a:latin typeface="+mn-ea"/>
                <a:ea typeface="+mn-ea"/>
              </a:rPr>
              <a:t>ROC</a:t>
            </a:r>
            <a:r>
              <a:rPr lang="zh-CN" altLang="en-US" dirty="0">
                <a:latin typeface="+mn-ea"/>
                <a:ea typeface="+mn-ea"/>
              </a:rPr>
              <a:t>曲线在二十世纪八十年代后期被引入机器学习</a:t>
            </a:r>
            <a:r>
              <a:rPr lang="en-US" altLang="zh-CN" dirty="0">
                <a:latin typeface="+mn-ea"/>
                <a:ea typeface="+mn-ea"/>
              </a:rPr>
              <a:t>[Spackman, 1989],AUC</a:t>
            </a:r>
            <a:r>
              <a:rPr lang="zh-CN" altLang="en-US" dirty="0">
                <a:latin typeface="+mn-ea"/>
                <a:ea typeface="+mn-ea"/>
              </a:rPr>
              <a:t>则是从九十年代中期起在机器学习领域广为使用</a:t>
            </a:r>
            <a:r>
              <a:rPr lang="en-US" altLang="zh-CN" dirty="0">
                <a:latin typeface="+mn-ea"/>
                <a:ea typeface="+mn-ea"/>
              </a:rPr>
              <a:t>[Bradley,1997].[Hand and Till,2001]</a:t>
            </a:r>
            <a:r>
              <a:rPr lang="zh-CN" altLang="en-US" dirty="0">
                <a:latin typeface="+mn-ea"/>
                <a:ea typeface="+mn-ea"/>
              </a:rPr>
              <a:t>将</a:t>
            </a:r>
            <a:r>
              <a:rPr lang="en-US" altLang="zh-CN" dirty="0">
                <a:latin typeface="+mn-ea"/>
                <a:ea typeface="+mn-ea"/>
              </a:rPr>
              <a:t>ROC</a:t>
            </a:r>
            <a:r>
              <a:rPr lang="zh-CN" altLang="en-US" dirty="0">
                <a:latin typeface="+mn-ea"/>
                <a:ea typeface="+mn-ea"/>
              </a:rPr>
              <a:t>曲线从二分类任务推广到多分类任务</a:t>
            </a:r>
            <a:r>
              <a:rPr lang="en-US" altLang="zh-CN" dirty="0">
                <a:latin typeface="+mn-ea"/>
                <a:ea typeface="+mn-ea"/>
              </a:rPr>
              <a:t>.[Fawcett,2006]</a:t>
            </a:r>
            <a:r>
              <a:rPr lang="zh-CN" altLang="en-US" dirty="0">
                <a:latin typeface="+mn-ea"/>
                <a:ea typeface="+mn-ea"/>
              </a:rPr>
              <a:t>综述了</a:t>
            </a:r>
            <a:r>
              <a:rPr lang="en-US" altLang="zh-CN" dirty="0">
                <a:latin typeface="+mn-ea"/>
                <a:ea typeface="+mn-ea"/>
              </a:rPr>
              <a:t>ROC</a:t>
            </a:r>
            <a:r>
              <a:rPr lang="zh-CN" altLang="en-US" dirty="0">
                <a:latin typeface="+mn-ea"/>
                <a:ea typeface="+mn-ea"/>
              </a:rPr>
              <a:t>曲线的用途</a:t>
            </a:r>
            <a:r>
              <a:rPr lang="en-US" altLang="zh-CN" dirty="0">
                <a:latin typeface="+mn-ea"/>
                <a:ea typeface="+mn-ea"/>
              </a:rPr>
              <a:t>.</a:t>
            </a:r>
          </a:p>
          <a:p>
            <a:endParaRPr lang="en-US" altLang="zh-CN" dirty="0">
              <a:latin typeface="+mn-ea"/>
              <a:ea typeface="+mn-ea"/>
            </a:endParaRPr>
          </a:p>
          <a:p>
            <a:r>
              <a:rPr lang="en-US" altLang="zh-CN" dirty="0">
                <a:latin typeface="+mn-ea"/>
                <a:ea typeface="+mn-ea"/>
              </a:rPr>
              <a:t>[Drummond and Holte,2006]</a:t>
            </a:r>
            <a:r>
              <a:rPr lang="zh-CN" altLang="en-US" dirty="0">
                <a:latin typeface="+mn-ea"/>
                <a:ea typeface="+mn-ea"/>
              </a:rPr>
              <a:t>发明了代价曲线</a:t>
            </a:r>
            <a:r>
              <a:rPr lang="en-US" altLang="zh-CN" dirty="0">
                <a:latin typeface="+mn-ea"/>
                <a:ea typeface="+mn-ea"/>
              </a:rPr>
              <a:t>.</a:t>
            </a:r>
            <a:r>
              <a:rPr lang="zh-CN" altLang="en-US" dirty="0">
                <a:latin typeface="+mn-ea"/>
                <a:ea typeface="+mn-ea"/>
              </a:rPr>
              <a:t>代价敏感学习</a:t>
            </a:r>
            <a:r>
              <a:rPr lang="en-US" altLang="zh-CN" dirty="0">
                <a:latin typeface="+mn-ea"/>
                <a:ea typeface="+mn-ea"/>
              </a:rPr>
              <a:t>[Elkan,2001;Zhou and Liu,2006]</a:t>
            </a:r>
            <a:r>
              <a:rPr lang="zh-CN" altLang="en-US" dirty="0">
                <a:latin typeface="+mn-ea"/>
                <a:ea typeface="+mn-ea"/>
              </a:rPr>
              <a:t>专门研究非均等代价下的学习。</a:t>
            </a:r>
            <a:br>
              <a:rPr lang="en-US" altLang="zh-CN" dirty="0">
                <a:latin typeface="+mn-ea"/>
                <a:ea typeface="+mn-ea"/>
              </a:rPr>
            </a:br>
            <a:br>
              <a:rPr lang="en-US" altLang="zh-CN" dirty="0">
                <a:latin typeface="+mn-ea"/>
                <a:ea typeface="+mn-ea"/>
              </a:rPr>
            </a:br>
            <a:br>
              <a:rPr lang="en-US" altLang="zh-CN" dirty="0">
                <a:latin typeface="+mn-ea"/>
                <a:ea typeface="+mn-ea"/>
              </a:rPr>
            </a:br>
            <a:endParaRPr lang="zh-CN" altLang="en-US" dirty="0">
              <a:latin typeface="+mn-ea"/>
              <a:ea typeface="+mn-ea"/>
            </a:endParaRPr>
          </a:p>
        </p:txBody>
      </p:sp>
    </p:spTree>
    <p:extLst>
      <p:ext uri="{BB962C8B-B14F-4D97-AF65-F5344CB8AC3E}">
        <p14:creationId xmlns:p14="http://schemas.microsoft.com/office/powerpoint/2010/main" val="406688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2.6 </a:t>
            </a:r>
            <a:r>
              <a:rPr lang="zh-CN" altLang="en-US" b="0" dirty="0"/>
              <a:t>阅读材料</a:t>
            </a:r>
            <a:endParaRPr lang="zh-CN" altLang="en-US" dirty="0"/>
          </a:p>
        </p:txBody>
      </p:sp>
      <p:sp>
        <p:nvSpPr>
          <p:cNvPr id="3" name="内容占位符 2"/>
          <p:cNvSpPr>
            <a:spLocks noGrp="1"/>
          </p:cNvSpPr>
          <p:nvPr>
            <p:ph idx="1"/>
          </p:nvPr>
        </p:nvSpPr>
        <p:spPr/>
        <p:txBody>
          <a:bodyPr>
            <a:normAutofit/>
          </a:bodyPr>
          <a:lstStyle/>
          <a:p>
            <a:r>
              <a:rPr lang="en-US" altLang="zh-CN" dirty="0">
                <a:latin typeface="+mn-ea"/>
                <a:ea typeface="+mn-ea"/>
              </a:rPr>
              <a:t>[Dietterich,1998]</a:t>
            </a:r>
            <a:r>
              <a:rPr lang="zh-CN" altLang="en-US" dirty="0">
                <a:latin typeface="+mn-ea"/>
                <a:ea typeface="+mn-ea"/>
              </a:rPr>
              <a:t>指出了常规</a:t>
            </a:r>
            <a:r>
              <a:rPr lang="en-US" altLang="zh-CN" dirty="0">
                <a:latin typeface="+mn-ea"/>
                <a:ea typeface="+mn-ea"/>
              </a:rPr>
              <a:t>k</a:t>
            </a:r>
            <a:r>
              <a:rPr lang="zh-CN" altLang="en-US" dirty="0">
                <a:latin typeface="+mn-ea"/>
                <a:ea typeface="+mn-ea"/>
              </a:rPr>
              <a:t>折交叉验证法存在的风险</a:t>
            </a:r>
            <a:r>
              <a:rPr lang="en-US" altLang="zh-CN" dirty="0">
                <a:latin typeface="+mn-ea"/>
                <a:ea typeface="+mn-ea"/>
              </a:rPr>
              <a:t>,</a:t>
            </a:r>
            <a:r>
              <a:rPr lang="zh-CN" altLang="en-US" dirty="0">
                <a:latin typeface="+mn-ea"/>
                <a:ea typeface="+mn-ea"/>
              </a:rPr>
              <a:t>并提出了</a:t>
            </a:r>
            <a:r>
              <a:rPr lang="en-US" altLang="zh-CN" dirty="0">
                <a:latin typeface="+mn-ea"/>
                <a:ea typeface="+mn-ea"/>
              </a:rPr>
              <a:t>5*2</a:t>
            </a:r>
            <a:r>
              <a:rPr lang="zh-CN" altLang="en-US" dirty="0">
                <a:latin typeface="+mn-ea"/>
                <a:ea typeface="+mn-ea"/>
              </a:rPr>
              <a:t>折交叉验证法</a:t>
            </a:r>
            <a:r>
              <a:rPr lang="en-US" altLang="zh-CN" dirty="0">
                <a:latin typeface="+mn-ea"/>
                <a:ea typeface="+mn-ea"/>
              </a:rPr>
              <a:t>.[</a:t>
            </a:r>
            <a:r>
              <a:rPr lang="en-US" altLang="zh-CN" dirty="0" err="1">
                <a:latin typeface="+mn-ea"/>
                <a:ea typeface="+mn-ea"/>
              </a:rPr>
              <a:t>Demsar</a:t>
            </a:r>
            <a:r>
              <a:rPr lang="en-US" altLang="zh-CN" dirty="0">
                <a:latin typeface="+mn-ea"/>
                <a:ea typeface="+mn-ea"/>
              </a:rPr>
              <a:t>, 2006]</a:t>
            </a:r>
            <a:r>
              <a:rPr lang="zh-CN" altLang="en-US" dirty="0">
                <a:latin typeface="+mn-ea"/>
                <a:ea typeface="+mn-ea"/>
              </a:rPr>
              <a:t>讨论了对多个算法进行比较检验的方法</a:t>
            </a:r>
            <a:r>
              <a:rPr lang="en-US" altLang="zh-CN" dirty="0">
                <a:latin typeface="+mn-ea"/>
                <a:ea typeface="+mn-ea"/>
              </a:rPr>
              <a:t>.</a:t>
            </a:r>
            <a:br>
              <a:rPr lang="en-US" altLang="zh-CN" dirty="0">
                <a:latin typeface="+mn-ea"/>
                <a:ea typeface="+mn-ea"/>
              </a:rPr>
            </a:br>
            <a:endParaRPr lang="en-US" altLang="zh-CN" dirty="0">
              <a:latin typeface="+mn-ea"/>
              <a:ea typeface="+mn-ea"/>
            </a:endParaRPr>
          </a:p>
          <a:p>
            <a:r>
              <a:rPr lang="en-US" altLang="zh-CN" dirty="0">
                <a:latin typeface="+mn-ea"/>
                <a:ea typeface="+mn-ea"/>
              </a:rPr>
              <a:t>[Geman et al.,1992]</a:t>
            </a:r>
            <a:r>
              <a:rPr lang="zh-CN" altLang="en-US" dirty="0">
                <a:latin typeface="+mn-ea"/>
                <a:ea typeface="+mn-ea"/>
              </a:rPr>
              <a:t>针对回归任务给出了偏差</a:t>
            </a:r>
            <a:r>
              <a:rPr lang="en-US" altLang="zh-CN" dirty="0">
                <a:latin typeface="+mn-ea"/>
                <a:ea typeface="+mn-ea"/>
              </a:rPr>
              <a:t>-</a:t>
            </a:r>
            <a:r>
              <a:rPr lang="zh-CN" altLang="en-US" dirty="0">
                <a:latin typeface="+mn-ea"/>
                <a:ea typeface="+mn-ea"/>
              </a:rPr>
              <a:t>方差</a:t>
            </a:r>
            <a:r>
              <a:rPr lang="en-US" altLang="zh-CN" dirty="0">
                <a:latin typeface="+mn-ea"/>
                <a:ea typeface="+mn-ea"/>
              </a:rPr>
              <a:t>-</a:t>
            </a:r>
            <a:r>
              <a:rPr lang="zh-CN" altLang="en-US" dirty="0">
                <a:latin typeface="+mn-ea"/>
                <a:ea typeface="+mn-ea"/>
              </a:rPr>
              <a:t>协方差分解，后来被简称为偏差</a:t>
            </a:r>
            <a:r>
              <a:rPr lang="en-US" altLang="zh-CN" dirty="0">
                <a:latin typeface="+mn-ea"/>
                <a:ea typeface="+mn-ea"/>
              </a:rPr>
              <a:t>-</a:t>
            </a:r>
            <a:r>
              <a:rPr lang="zh-CN" altLang="en-US" dirty="0">
                <a:latin typeface="+mn-ea"/>
                <a:ea typeface="+mn-ea"/>
              </a:rPr>
              <a:t>方差分解。但仅基于均方误差的回归任务中推导，对分类任务，由于</a:t>
            </a:r>
            <a:r>
              <a:rPr lang="en-US" altLang="zh-CN" dirty="0">
                <a:latin typeface="+mn-ea"/>
                <a:ea typeface="+mn-ea"/>
              </a:rPr>
              <a:t>0/1</a:t>
            </a:r>
            <a:r>
              <a:rPr lang="zh-CN" altLang="en-US" dirty="0">
                <a:latin typeface="+mn-ea"/>
                <a:ea typeface="+mn-ea"/>
              </a:rPr>
              <a:t>损失函数的跳变性</a:t>
            </a:r>
            <a:r>
              <a:rPr lang="en-US" altLang="zh-CN" dirty="0">
                <a:latin typeface="+mn-ea"/>
                <a:ea typeface="+mn-ea"/>
              </a:rPr>
              <a:t>,</a:t>
            </a:r>
            <a:r>
              <a:rPr lang="zh-CN" altLang="en-US" dirty="0">
                <a:latin typeface="+mn-ea"/>
                <a:ea typeface="+mn-ea"/>
              </a:rPr>
              <a:t>理论上推导出偏差</a:t>
            </a:r>
            <a:r>
              <a:rPr lang="en-US" altLang="zh-CN" dirty="0">
                <a:latin typeface="+mn-ea"/>
                <a:ea typeface="+mn-ea"/>
              </a:rPr>
              <a:t>-</a:t>
            </a:r>
            <a:r>
              <a:rPr lang="zh-CN" altLang="en-US" dirty="0">
                <a:latin typeface="+mn-ea"/>
                <a:ea typeface="+mn-ea"/>
              </a:rPr>
              <a:t>方差分解很困难。已有多种方法可通过试验队偏差和方差进行估计</a:t>
            </a:r>
            <a:r>
              <a:rPr lang="en-US" altLang="zh-CN" dirty="0">
                <a:latin typeface="+mn-ea"/>
                <a:ea typeface="+mn-ea"/>
              </a:rPr>
              <a:t>[Kong and Dietterich,1995;Kohavi and Wolpert,</a:t>
            </a:r>
            <a:br>
              <a:rPr lang="en-US" altLang="zh-CN" dirty="0">
                <a:latin typeface="+mn-ea"/>
                <a:ea typeface="+mn-ea"/>
              </a:rPr>
            </a:br>
            <a:r>
              <a:rPr lang="en-US" altLang="zh-CN" dirty="0">
                <a:latin typeface="+mn-ea"/>
                <a:ea typeface="+mn-ea"/>
              </a:rPr>
              <a:t>1996; Breiman,1996;Friedman,1997;Domingos,2000].</a:t>
            </a:r>
            <a:br>
              <a:rPr lang="en-US" altLang="zh-CN" dirty="0">
                <a:latin typeface="+mn-ea"/>
                <a:ea typeface="+mn-ea"/>
              </a:rPr>
            </a:br>
            <a:endParaRPr lang="zh-CN" altLang="en-US" dirty="0">
              <a:latin typeface="+mn-ea"/>
              <a:ea typeface="+mn-ea"/>
            </a:endParaRPr>
          </a:p>
        </p:txBody>
      </p:sp>
    </p:spTree>
    <p:extLst>
      <p:ext uri="{BB962C8B-B14F-4D97-AF65-F5344CB8AC3E}">
        <p14:creationId xmlns:p14="http://schemas.microsoft.com/office/powerpoint/2010/main" val="225797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AC518-4718-4A4F-A5E0-3588DDF070B7}"/>
              </a:ext>
            </a:extLst>
          </p:cNvPr>
          <p:cNvSpPr>
            <a:spLocks noGrp="1"/>
          </p:cNvSpPr>
          <p:nvPr>
            <p:ph type="title"/>
          </p:nvPr>
        </p:nvSpPr>
        <p:spPr/>
        <p:txBody>
          <a:bodyPr>
            <a:normAutofit/>
          </a:bodyPr>
          <a:lstStyle/>
          <a:p>
            <a:r>
              <a:rPr lang="zh-CN" altLang="en-US" dirty="0"/>
              <a:t>课后习题</a:t>
            </a:r>
          </a:p>
        </p:txBody>
      </p:sp>
      <p:sp>
        <p:nvSpPr>
          <p:cNvPr id="3" name="内容占位符 2">
            <a:extLst>
              <a:ext uri="{FF2B5EF4-FFF2-40B4-BE49-F238E27FC236}">
                <a16:creationId xmlns:a16="http://schemas.microsoft.com/office/drawing/2014/main" id="{1969AB41-4E12-4A3A-8604-A6340F89EA0D}"/>
              </a:ext>
            </a:extLst>
          </p:cNvPr>
          <p:cNvSpPr>
            <a:spLocks noGrp="1"/>
          </p:cNvSpPr>
          <p:nvPr>
            <p:ph idx="1"/>
          </p:nvPr>
        </p:nvSpPr>
        <p:spPr/>
        <p:txBody>
          <a:bodyPr/>
          <a:lstStyle/>
          <a:p>
            <a:pPr marL="0" indent="0" algn="just">
              <a:buNone/>
            </a:pPr>
            <a:r>
              <a:rPr lang="en-US" altLang="zh-CN" b="1" dirty="0"/>
              <a:t>1.</a:t>
            </a:r>
            <a:r>
              <a:rPr lang="zh-CN" altLang="zh-CN" b="1" dirty="0"/>
              <a:t>数据集包含</a:t>
            </a:r>
            <a:r>
              <a:rPr lang="en-US" altLang="zh-CN" b="1" dirty="0"/>
              <a:t>1000</a:t>
            </a:r>
            <a:r>
              <a:rPr lang="zh-CN" altLang="zh-CN" b="1" dirty="0"/>
              <a:t>个样本，其中</a:t>
            </a:r>
            <a:r>
              <a:rPr lang="en-US" altLang="zh-CN" b="1" dirty="0"/>
              <a:t>500</a:t>
            </a:r>
            <a:r>
              <a:rPr lang="zh-CN" altLang="zh-CN" b="1" dirty="0"/>
              <a:t>个正例，</a:t>
            </a:r>
            <a:r>
              <a:rPr lang="en-US" altLang="zh-CN" b="1" dirty="0"/>
              <a:t>500</a:t>
            </a:r>
            <a:r>
              <a:rPr lang="zh-CN" altLang="zh-CN" b="1" dirty="0"/>
              <a:t>个反例，将其划分为包含</a:t>
            </a:r>
            <a:r>
              <a:rPr lang="en-US" altLang="zh-CN" b="1" dirty="0"/>
              <a:t>70%</a:t>
            </a:r>
            <a:r>
              <a:rPr lang="zh-CN" altLang="zh-CN" b="1" dirty="0"/>
              <a:t>样本的训练集和</a:t>
            </a:r>
            <a:r>
              <a:rPr lang="en-US" altLang="zh-CN" b="1" dirty="0"/>
              <a:t>30%</a:t>
            </a:r>
            <a:r>
              <a:rPr lang="zh-CN" altLang="zh-CN" b="1" dirty="0"/>
              <a:t>样本的测试集用于留出法评估，试估算共有多少种划分方式。</a:t>
            </a:r>
            <a:endParaRPr lang="zh-CN" altLang="zh-CN" dirty="0"/>
          </a:p>
          <a:p>
            <a:pPr marL="0" indent="0">
              <a:buNone/>
            </a:pPr>
            <a:endParaRPr lang="zh-CN" altLang="en-US" dirty="0"/>
          </a:p>
        </p:txBody>
      </p:sp>
      <p:sp>
        <p:nvSpPr>
          <p:cNvPr id="4" name="文本框 3">
            <a:extLst>
              <a:ext uri="{FF2B5EF4-FFF2-40B4-BE49-F238E27FC236}">
                <a16:creationId xmlns:a16="http://schemas.microsoft.com/office/drawing/2014/main" id="{DA8A8ECC-7BD9-40C2-A8DE-CF8806A520A2}"/>
              </a:ext>
            </a:extLst>
          </p:cNvPr>
          <p:cNvSpPr txBox="1"/>
          <p:nvPr/>
        </p:nvSpPr>
        <p:spPr>
          <a:xfrm>
            <a:off x="565688" y="3429000"/>
            <a:ext cx="8105614" cy="707886"/>
          </a:xfrm>
          <a:prstGeom prst="rect">
            <a:avLst/>
          </a:prstGeom>
          <a:noFill/>
        </p:spPr>
        <p:txBody>
          <a:bodyPr wrap="square" rtlCol="0">
            <a:spAutoFit/>
          </a:bodyPr>
          <a:lstStyle/>
          <a:p>
            <a:r>
              <a:rPr lang="zh-CN" altLang="zh-CN" sz="2000" dirty="0"/>
              <a:t>一个组合问题，从</a:t>
            </a:r>
            <a:r>
              <a:rPr lang="en-US" altLang="zh-CN" sz="2000" dirty="0"/>
              <a:t>500</a:t>
            </a:r>
            <a:r>
              <a:rPr lang="zh-CN" altLang="zh-CN" sz="2000" dirty="0"/>
              <a:t>正反例中分别选出</a:t>
            </a:r>
            <a:r>
              <a:rPr lang="en-US" altLang="zh-CN" sz="2000" dirty="0"/>
              <a:t>150</a:t>
            </a:r>
            <a:r>
              <a:rPr lang="zh-CN" altLang="zh-CN" sz="2000" dirty="0"/>
              <a:t>正反例用于留出法评估，所以可能取法应该是</a:t>
            </a:r>
            <a:r>
              <a:rPr lang="en-US" altLang="zh-CN" sz="2000" dirty="0"/>
              <a:t>(C</a:t>
            </a:r>
            <a:r>
              <a:rPr lang="en-US" altLang="zh-CN" sz="2000" baseline="-25000" dirty="0"/>
              <a:t>500</a:t>
            </a:r>
            <a:r>
              <a:rPr lang="en-US" altLang="zh-CN" sz="2000" baseline="30000" dirty="0"/>
              <a:t>150</a:t>
            </a:r>
            <a:r>
              <a:rPr lang="en-US" altLang="zh-CN" sz="2000" dirty="0"/>
              <a:t>)</a:t>
            </a:r>
            <a:r>
              <a:rPr lang="en-US" altLang="zh-CN" sz="2000" baseline="30000" dirty="0"/>
              <a:t>2</a:t>
            </a:r>
            <a:r>
              <a:rPr lang="zh-CN" altLang="zh-CN" sz="2000" dirty="0"/>
              <a:t>种。</a:t>
            </a:r>
          </a:p>
        </p:txBody>
      </p:sp>
    </p:spTree>
    <p:extLst>
      <p:ext uri="{BB962C8B-B14F-4D97-AF65-F5344CB8AC3E}">
        <p14:creationId xmlns:p14="http://schemas.microsoft.com/office/powerpoint/2010/main" val="24323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ACC46D-7E6A-43F0-B07B-D9141758C32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D0A53A6-98D4-4D08-9D56-6BAB030CAEA7}"/>
              </a:ext>
            </a:extLst>
          </p:cNvPr>
          <p:cNvSpPr>
            <a:spLocks noGrp="1"/>
          </p:cNvSpPr>
          <p:nvPr>
            <p:ph idx="1"/>
          </p:nvPr>
        </p:nvSpPr>
        <p:spPr/>
        <p:txBody>
          <a:bodyPr/>
          <a:lstStyle/>
          <a:p>
            <a:pPr marL="0" indent="0">
              <a:buNone/>
            </a:pPr>
            <a:r>
              <a:rPr lang="en-US" altLang="zh-CN" b="1" dirty="0"/>
              <a:t>4.</a:t>
            </a:r>
            <a:r>
              <a:rPr lang="zh-CN" altLang="zh-CN" b="1" dirty="0"/>
              <a:t>试述真正例率（</a:t>
            </a:r>
            <a:r>
              <a:rPr lang="en-US" altLang="zh-CN" b="1" dirty="0"/>
              <a:t>TPR</a:t>
            </a:r>
            <a:r>
              <a:rPr lang="zh-CN" altLang="zh-CN" b="1" dirty="0"/>
              <a:t>）、假正例率（</a:t>
            </a:r>
            <a:r>
              <a:rPr lang="en-US" altLang="zh-CN" b="1" dirty="0"/>
              <a:t>FPR</a:t>
            </a:r>
            <a:r>
              <a:rPr lang="zh-CN" altLang="zh-CN" b="1" dirty="0"/>
              <a:t>）与查准率（</a:t>
            </a:r>
            <a:r>
              <a:rPr lang="en-US" altLang="zh-CN" b="1" dirty="0"/>
              <a:t>P</a:t>
            </a:r>
            <a:r>
              <a:rPr lang="zh-CN" altLang="zh-CN" b="1" dirty="0"/>
              <a:t>）、查全率（</a:t>
            </a:r>
            <a:r>
              <a:rPr lang="en-US" altLang="zh-CN" b="1" dirty="0"/>
              <a:t>R</a:t>
            </a:r>
            <a:r>
              <a:rPr lang="zh-CN" altLang="zh-CN" b="1" dirty="0"/>
              <a:t>）之间的联系。</a:t>
            </a:r>
            <a:endParaRPr lang="zh-CN" altLang="zh-CN" dirty="0"/>
          </a:p>
          <a:p>
            <a:pPr marL="0" indent="0">
              <a:buNone/>
            </a:pPr>
            <a:endParaRPr lang="zh-CN" altLang="en-US" dirty="0"/>
          </a:p>
        </p:txBody>
      </p:sp>
      <p:sp>
        <p:nvSpPr>
          <p:cNvPr id="4" name="文本框 3">
            <a:extLst>
              <a:ext uri="{FF2B5EF4-FFF2-40B4-BE49-F238E27FC236}">
                <a16:creationId xmlns:a16="http://schemas.microsoft.com/office/drawing/2014/main" id="{E27CF1E7-EC42-46A4-8DFD-80E9D2CF3D0E}"/>
              </a:ext>
            </a:extLst>
          </p:cNvPr>
          <p:cNvSpPr txBox="1"/>
          <p:nvPr/>
        </p:nvSpPr>
        <p:spPr>
          <a:xfrm>
            <a:off x="402956" y="2882685"/>
            <a:ext cx="8183105" cy="2554545"/>
          </a:xfrm>
          <a:prstGeom prst="rect">
            <a:avLst/>
          </a:prstGeom>
          <a:noFill/>
        </p:spPr>
        <p:txBody>
          <a:bodyPr wrap="square" rtlCol="0">
            <a:spAutoFit/>
          </a:bodyPr>
          <a:lstStyle/>
          <a:p>
            <a:r>
              <a:rPr lang="zh-CN" altLang="zh-CN" sz="2000" dirty="0"/>
              <a:t>查全率</a:t>
            </a:r>
            <a:r>
              <a:rPr lang="en-US" altLang="zh-CN" sz="2000" dirty="0"/>
              <a:t>:   </a:t>
            </a:r>
            <a:r>
              <a:rPr lang="zh-CN" altLang="zh-CN" sz="2000" dirty="0"/>
              <a:t>真实正例被预测为正例的比例 </a:t>
            </a:r>
          </a:p>
          <a:p>
            <a:r>
              <a:rPr lang="zh-CN" altLang="zh-CN" sz="2000" dirty="0"/>
              <a:t>真正例率</a:t>
            </a:r>
            <a:r>
              <a:rPr lang="en-US" altLang="zh-CN" sz="2000" dirty="0"/>
              <a:t>: </a:t>
            </a:r>
            <a:r>
              <a:rPr lang="zh-CN" altLang="zh-CN" sz="2000" dirty="0"/>
              <a:t>真实正例被预测为正例的比例 </a:t>
            </a:r>
          </a:p>
          <a:p>
            <a:r>
              <a:rPr lang="zh-CN" altLang="zh-CN" sz="2000" dirty="0"/>
              <a:t>查全率与真正例率是相等的。</a:t>
            </a:r>
          </a:p>
          <a:p>
            <a:r>
              <a:rPr lang="en-US" altLang="zh-CN" sz="2000" dirty="0"/>
              <a:t> </a:t>
            </a:r>
            <a:endParaRPr lang="zh-CN" altLang="zh-CN" sz="2000" dirty="0"/>
          </a:p>
          <a:p>
            <a:r>
              <a:rPr lang="zh-CN" altLang="zh-CN" sz="2000" dirty="0"/>
              <a:t>查准率</a:t>
            </a:r>
            <a:r>
              <a:rPr lang="en-US" altLang="zh-CN" sz="2000" dirty="0"/>
              <a:t>:   </a:t>
            </a:r>
            <a:r>
              <a:rPr lang="zh-CN" altLang="zh-CN" sz="2000" dirty="0"/>
              <a:t>预测为正例的实例中真实正例的比例 </a:t>
            </a:r>
          </a:p>
          <a:p>
            <a:r>
              <a:rPr lang="zh-CN" altLang="zh-CN" sz="2000" dirty="0"/>
              <a:t>假正例率</a:t>
            </a:r>
            <a:r>
              <a:rPr lang="en-US" altLang="zh-CN" sz="2000" dirty="0"/>
              <a:t>: </a:t>
            </a:r>
            <a:r>
              <a:rPr lang="zh-CN" altLang="zh-CN" sz="2000" dirty="0"/>
              <a:t>真实反例被预测为正例的比例 </a:t>
            </a:r>
          </a:p>
          <a:p>
            <a:r>
              <a:rPr lang="zh-CN" altLang="zh-CN" sz="2000" dirty="0"/>
              <a:t>两者并没有直接的数值关系。</a:t>
            </a:r>
          </a:p>
          <a:p>
            <a:endParaRPr lang="zh-CN" altLang="en-US" sz="2000" dirty="0"/>
          </a:p>
        </p:txBody>
      </p:sp>
    </p:spTree>
    <p:extLst>
      <p:ext uri="{BB962C8B-B14F-4D97-AF65-F5344CB8AC3E}">
        <p14:creationId xmlns:p14="http://schemas.microsoft.com/office/powerpoint/2010/main" val="266998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579DC-5E8F-419E-8816-6388ED41B91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EE6090F-534F-4DCA-B129-7D4B73B595F8}"/>
              </a:ext>
            </a:extLst>
          </p:cNvPr>
          <p:cNvSpPr>
            <a:spLocks noGrp="1"/>
          </p:cNvSpPr>
          <p:nvPr>
            <p:ph idx="1"/>
          </p:nvPr>
        </p:nvSpPr>
        <p:spPr/>
        <p:txBody>
          <a:bodyPr/>
          <a:lstStyle/>
          <a:p>
            <a:pPr marL="0" indent="0">
              <a:buNone/>
            </a:pPr>
            <a:r>
              <a:rPr lang="en-US" altLang="zh-CN" b="1" dirty="0"/>
              <a:t>6.</a:t>
            </a:r>
            <a:r>
              <a:rPr lang="zh-CN" altLang="zh-CN" b="1" dirty="0"/>
              <a:t>试述错误率与</a:t>
            </a:r>
            <a:r>
              <a:rPr lang="en-US" altLang="zh-CN" b="1" dirty="0"/>
              <a:t>ROC</a:t>
            </a:r>
            <a:r>
              <a:rPr lang="zh-CN" altLang="zh-CN" b="1" dirty="0"/>
              <a:t>曲线之间的关系</a:t>
            </a:r>
            <a:endParaRPr lang="zh-CN" altLang="zh-CN" dirty="0"/>
          </a:p>
          <a:p>
            <a:pPr marL="0" indent="0">
              <a:buNone/>
            </a:pPr>
            <a:endParaRPr lang="zh-CN" altLang="en-US" dirty="0"/>
          </a:p>
        </p:txBody>
      </p:sp>
      <p:sp>
        <p:nvSpPr>
          <p:cNvPr id="4" name="文本框 3">
            <a:extLst>
              <a:ext uri="{FF2B5EF4-FFF2-40B4-BE49-F238E27FC236}">
                <a16:creationId xmlns:a16="http://schemas.microsoft.com/office/drawing/2014/main" id="{974BE60D-B229-4BAB-9C1D-FB34B727447D}"/>
              </a:ext>
            </a:extLst>
          </p:cNvPr>
          <p:cNvSpPr txBox="1"/>
          <p:nvPr/>
        </p:nvSpPr>
        <p:spPr>
          <a:xfrm>
            <a:off x="480447" y="2425485"/>
            <a:ext cx="7666603" cy="1200329"/>
          </a:xfrm>
          <a:prstGeom prst="rect">
            <a:avLst/>
          </a:prstGeom>
          <a:noFill/>
        </p:spPr>
        <p:txBody>
          <a:bodyPr wrap="square" rtlCol="0">
            <a:spAutoFit/>
          </a:bodyPr>
          <a:lstStyle/>
          <a:p>
            <a:r>
              <a:rPr lang="en-US" altLang="zh-CN" dirty="0"/>
              <a:t>ROC</a:t>
            </a:r>
            <a:r>
              <a:rPr lang="zh-CN" altLang="zh-CN" dirty="0"/>
              <a:t>曲线每个点对应了一个</a:t>
            </a:r>
            <a:r>
              <a:rPr lang="en-US" altLang="zh-CN" dirty="0"/>
              <a:t>TPR</a:t>
            </a:r>
            <a:r>
              <a:rPr lang="zh-CN" altLang="zh-CN" dirty="0"/>
              <a:t>与</a:t>
            </a:r>
            <a:r>
              <a:rPr lang="en-US" altLang="zh-CN" dirty="0"/>
              <a:t>FPR</a:t>
            </a:r>
            <a:r>
              <a:rPr lang="zh-CN" altLang="zh-CN" dirty="0"/>
              <a:t>，此时对应了一个错误率。 </a:t>
            </a:r>
          </a:p>
          <a:p>
            <a:r>
              <a:rPr lang="en-US" altLang="zh-CN" dirty="0" err="1"/>
              <a:t>E</a:t>
            </a:r>
            <a:r>
              <a:rPr lang="en-US" altLang="zh-CN" baseline="-25000" dirty="0" err="1"/>
              <a:t>cost</a:t>
            </a:r>
            <a:r>
              <a:rPr lang="en-US" altLang="zh-CN" dirty="0"/>
              <a:t>=(m</a:t>
            </a:r>
            <a:r>
              <a:rPr lang="en-US" altLang="zh-CN" baseline="30000" dirty="0"/>
              <a:t>+</a:t>
            </a:r>
            <a:r>
              <a:rPr lang="en-US" altLang="zh-CN" dirty="0"/>
              <a:t> </a:t>
            </a:r>
            <a:r>
              <a:rPr lang="zh-CN" altLang="zh-CN" dirty="0"/>
              <a:t>∗ </a:t>
            </a:r>
            <a:r>
              <a:rPr lang="en-US" altLang="zh-CN" dirty="0"/>
              <a:t>(1</a:t>
            </a:r>
            <a:r>
              <a:rPr lang="zh-CN" altLang="zh-CN" dirty="0"/>
              <a:t>−</a:t>
            </a:r>
            <a:r>
              <a:rPr lang="en-US" altLang="zh-CN" dirty="0"/>
              <a:t>TPR) </a:t>
            </a:r>
            <a:r>
              <a:rPr lang="zh-CN" altLang="zh-CN" dirty="0"/>
              <a:t>∗ </a:t>
            </a:r>
            <a:r>
              <a:rPr lang="en-US" altLang="zh-CN" dirty="0"/>
              <a:t>cost</a:t>
            </a:r>
            <a:r>
              <a:rPr lang="en-US" altLang="zh-CN" baseline="-25000" dirty="0"/>
              <a:t>01</a:t>
            </a:r>
            <a:r>
              <a:rPr lang="en-US" altLang="zh-CN" dirty="0"/>
              <a:t> + m</a:t>
            </a:r>
            <a:r>
              <a:rPr lang="zh-CN" altLang="zh-CN" baseline="30000" dirty="0"/>
              <a:t>−</a:t>
            </a:r>
            <a:r>
              <a:rPr lang="zh-CN" altLang="zh-CN" dirty="0"/>
              <a:t> ∗ </a:t>
            </a:r>
            <a:r>
              <a:rPr lang="en-US" altLang="zh-CN" dirty="0"/>
              <a:t>FPR </a:t>
            </a:r>
            <a:r>
              <a:rPr lang="zh-CN" altLang="zh-CN" dirty="0"/>
              <a:t>∗ </a:t>
            </a:r>
            <a:r>
              <a:rPr lang="en-US" altLang="zh-CN" dirty="0"/>
              <a:t>cost</a:t>
            </a:r>
            <a:r>
              <a:rPr lang="en-US" altLang="zh-CN" baseline="-25000" dirty="0"/>
              <a:t>10</a:t>
            </a:r>
            <a:r>
              <a:rPr lang="en-US" altLang="zh-CN" dirty="0"/>
              <a:t>)/(m</a:t>
            </a:r>
            <a:r>
              <a:rPr lang="en-US" altLang="zh-CN" baseline="30000" dirty="0"/>
              <a:t>+</a:t>
            </a:r>
            <a:r>
              <a:rPr lang="en-US" altLang="zh-CN" dirty="0"/>
              <a:t> + m</a:t>
            </a:r>
            <a:r>
              <a:rPr lang="zh-CN" altLang="zh-CN" baseline="30000" dirty="0"/>
              <a:t>−</a:t>
            </a:r>
            <a:r>
              <a:rPr lang="en-US" altLang="zh-CN" dirty="0"/>
              <a:t>)</a:t>
            </a:r>
            <a:endParaRPr lang="zh-CN" altLang="zh-CN" dirty="0"/>
          </a:p>
          <a:p>
            <a:r>
              <a:rPr lang="zh-CN" altLang="zh-CN" dirty="0"/>
              <a:t>学习器会选择错误率最小的位置作为截断点。</a:t>
            </a:r>
          </a:p>
          <a:p>
            <a:endParaRPr lang="zh-CN" altLang="en-US" dirty="0"/>
          </a:p>
        </p:txBody>
      </p:sp>
    </p:spTree>
    <p:extLst>
      <p:ext uri="{BB962C8B-B14F-4D97-AF65-F5344CB8AC3E}">
        <p14:creationId xmlns:p14="http://schemas.microsoft.com/office/powerpoint/2010/main" val="84062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经验误差与过拟合</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085" y="850529"/>
            <a:ext cx="6513829" cy="3934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a:spLocks/>
          </p:cNvSpPr>
          <p:nvPr/>
        </p:nvSpPr>
        <p:spPr>
          <a:xfrm>
            <a:off x="237744" y="4912457"/>
            <a:ext cx="8677656" cy="951220"/>
          </a:xfrm>
          <a:prstGeom prst="rect">
            <a:avLst/>
          </a:prstGeom>
        </p:spPr>
        <p:txBody>
          <a:bodyPr vert="horz" lIns="91440" tIns="46800" rIns="91440" bIns="45720" rtlCol="0">
            <a:normAutofit lnSpcReduction="10000"/>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buNone/>
            </a:pPr>
            <a:r>
              <a:rPr lang="zh-CN" altLang="en-US" dirty="0"/>
              <a:t>过拟合：学习器把训练样本本身特点当做所有潜在样本都会具有的一般性质</a:t>
            </a:r>
            <a:r>
              <a:rPr lang="en-US" altLang="zh-CN" dirty="0"/>
              <a:t>.</a:t>
            </a:r>
          </a:p>
          <a:p>
            <a:pPr marL="0" lvl="1" indent="0" algn="just">
              <a:buNone/>
            </a:pPr>
            <a:endParaRPr lang="en-US" altLang="zh-CN" dirty="0"/>
          </a:p>
          <a:p>
            <a:pPr marL="0" lvl="1" indent="0">
              <a:buNone/>
            </a:pPr>
            <a:r>
              <a:rPr lang="zh-CN" altLang="en-US" dirty="0"/>
              <a:t>欠拟合：训练样本的一般性质尚未被学习器学好</a:t>
            </a:r>
            <a:r>
              <a:rPr lang="en-US" altLang="zh-CN" dirty="0"/>
              <a:t>.</a:t>
            </a:r>
            <a:endParaRPr lang="zh-CN" altLang="en-US" dirty="0"/>
          </a:p>
        </p:txBody>
      </p:sp>
    </p:spTree>
    <p:extLst>
      <p:ext uri="{BB962C8B-B14F-4D97-AF65-F5344CB8AC3E}">
        <p14:creationId xmlns:p14="http://schemas.microsoft.com/office/powerpoint/2010/main" val="320120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61C45-0E9F-4254-8CC9-FEFEE3F8E0F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6B531B3-6B22-4555-BA40-00E74D08A2CB}"/>
              </a:ext>
            </a:extLst>
          </p:cNvPr>
          <p:cNvSpPr>
            <a:spLocks noGrp="1"/>
          </p:cNvSpPr>
          <p:nvPr>
            <p:ph idx="1"/>
          </p:nvPr>
        </p:nvSpPr>
        <p:spPr/>
        <p:txBody>
          <a:bodyPr/>
          <a:lstStyle/>
          <a:p>
            <a:pPr marL="0" indent="0">
              <a:buNone/>
            </a:pPr>
            <a:r>
              <a:rPr lang="zh-CN" altLang="en-US" dirty="0"/>
              <a:t>计算机学报</a:t>
            </a:r>
            <a:endParaRPr lang="en-US" altLang="zh-CN" dirty="0"/>
          </a:p>
          <a:p>
            <a:pPr marL="0" indent="0">
              <a:buNone/>
            </a:pPr>
            <a:r>
              <a:rPr lang="zh-CN" altLang="en-US" dirty="0"/>
              <a:t>软件学报</a:t>
            </a:r>
            <a:endParaRPr lang="en-US" altLang="zh-CN" dirty="0"/>
          </a:p>
          <a:p>
            <a:pPr marL="0" indent="0">
              <a:buNone/>
            </a:pPr>
            <a:r>
              <a:rPr lang="zh-CN" altLang="en-US" dirty="0"/>
              <a:t>计算机研究与发展</a:t>
            </a:r>
            <a:endParaRPr lang="en-US" altLang="zh-CN" dirty="0"/>
          </a:p>
          <a:p>
            <a:pPr marL="0" indent="0">
              <a:buNone/>
            </a:pPr>
            <a:endParaRPr lang="en-US" altLang="zh-CN" dirty="0"/>
          </a:p>
          <a:p>
            <a:pPr marL="0" indent="0">
              <a:buNone/>
            </a:pPr>
            <a:r>
              <a:rPr lang="zh-CN" altLang="en-US" dirty="0"/>
              <a:t>自动学报</a:t>
            </a:r>
            <a:endParaRPr lang="en-US" altLang="zh-CN" dirty="0"/>
          </a:p>
          <a:p>
            <a:pPr marL="0" indent="0">
              <a:buNone/>
            </a:pPr>
            <a:r>
              <a:rPr lang="zh-CN" altLang="en-US" dirty="0"/>
              <a:t>电子学报</a:t>
            </a:r>
            <a:endParaRPr lang="en-US" altLang="zh-CN"/>
          </a:p>
          <a:p>
            <a:pPr marL="0" indent="0">
              <a:buNone/>
            </a:pPr>
            <a:endParaRPr lang="zh-CN" altLang="en-US"/>
          </a:p>
        </p:txBody>
      </p:sp>
    </p:spTree>
    <p:extLst>
      <p:ext uri="{BB962C8B-B14F-4D97-AF65-F5344CB8AC3E}">
        <p14:creationId xmlns:p14="http://schemas.microsoft.com/office/powerpoint/2010/main" val="80617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60350" y="1158536"/>
            <a:ext cx="8616950" cy="4950163"/>
          </a:xfrm>
        </p:spPr>
        <p:txBody>
          <a:bodyPr>
            <a:noAutofit/>
          </a:bodyPr>
          <a:lstStyle/>
          <a:p>
            <a:pPr>
              <a:lnSpc>
                <a:spcPct val="150000"/>
              </a:lnSpc>
            </a:pPr>
            <a:r>
              <a:rPr lang="en-US" altLang="zh-CN" sz="2400" dirty="0">
                <a:solidFill>
                  <a:schemeClr val="bg1">
                    <a:lumMod val="85000"/>
                  </a:schemeClr>
                </a:solidFill>
              </a:rPr>
              <a:t>2.1 </a:t>
            </a:r>
            <a:r>
              <a:rPr lang="zh-CN" altLang="en-US" sz="2400" dirty="0">
                <a:solidFill>
                  <a:schemeClr val="bg1">
                    <a:lumMod val="85000"/>
                  </a:schemeClr>
                </a:solidFill>
              </a:rPr>
              <a:t>经验误差与过拟合</a:t>
            </a:r>
            <a:endParaRPr lang="en-US" altLang="zh-CN" sz="2400" dirty="0">
              <a:solidFill>
                <a:schemeClr val="bg1">
                  <a:lumMod val="85000"/>
                </a:schemeClr>
              </a:solidFill>
            </a:endParaRPr>
          </a:p>
          <a:p>
            <a:pPr>
              <a:lnSpc>
                <a:spcPct val="150000"/>
              </a:lnSpc>
            </a:pPr>
            <a:r>
              <a:rPr lang="en-US" altLang="zh-CN" sz="2400" b="1" dirty="0"/>
              <a:t>2.2 </a:t>
            </a:r>
            <a:r>
              <a:rPr lang="zh-CN" altLang="en-US" sz="2400" b="1" dirty="0"/>
              <a:t>评估方法</a:t>
            </a:r>
            <a:endParaRPr lang="en-US" altLang="zh-CN" sz="2400" b="1" dirty="0">
              <a:solidFill>
                <a:schemeClr val="bg1">
                  <a:lumMod val="85000"/>
                </a:schemeClr>
              </a:solidFill>
            </a:endParaRPr>
          </a:p>
          <a:p>
            <a:pPr>
              <a:lnSpc>
                <a:spcPct val="150000"/>
              </a:lnSpc>
            </a:pPr>
            <a:r>
              <a:rPr lang="en-US" altLang="zh-CN" sz="2400" dirty="0">
                <a:solidFill>
                  <a:schemeClr val="bg1">
                    <a:lumMod val="85000"/>
                  </a:schemeClr>
                </a:solidFill>
              </a:rPr>
              <a:t>2.3 </a:t>
            </a:r>
            <a:r>
              <a:rPr lang="zh-CN" altLang="en-US" sz="2400" dirty="0">
                <a:solidFill>
                  <a:schemeClr val="bg1">
                    <a:lumMod val="85000"/>
                  </a:schemeClr>
                </a:solidFill>
              </a:rPr>
              <a:t>性能度量</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2.4 </a:t>
            </a:r>
            <a:r>
              <a:rPr lang="zh-CN" altLang="en-US" sz="2400" dirty="0">
                <a:solidFill>
                  <a:schemeClr val="bg1">
                    <a:lumMod val="85000"/>
                  </a:schemeClr>
                </a:solidFill>
              </a:rPr>
              <a:t>比较检验</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2.5 </a:t>
            </a:r>
            <a:r>
              <a:rPr lang="zh-CN" altLang="en-US" sz="2400" dirty="0">
                <a:solidFill>
                  <a:schemeClr val="bg1">
                    <a:lumMod val="85000"/>
                  </a:schemeClr>
                </a:solidFill>
              </a:rPr>
              <a:t>偏差与方差</a:t>
            </a:r>
            <a:endParaRPr lang="en-US" altLang="zh-CN" sz="2400" dirty="0">
              <a:solidFill>
                <a:schemeClr val="bg1">
                  <a:lumMod val="85000"/>
                </a:schemeClr>
              </a:solidFill>
            </a:endParaRPr>
          </a:p>
          <a:p>
            <a:pPr>
              <a:lnSpc>
                <a:spcPct val="150000"/>
              </a:lnSpc>
            </a:pPr>
            <a:r>
              <a:rPr lang="en-US" altLang="zh-CN" sz="2400" dirty="0">
                <a:solidFill>
                  <a:schemeClr val="bg1">
                    <a:lumMod val="85000"/>
                  </a:schemeClr>
                </a:solidFill>
              </a:rPr>
              <a:t>2.6 </a:t>
            </a:r>
            <a:r>
              <a:rPr lang="zh-CN" altLang="en-US" sz="2400" dirty="0">
                <a:solidFill>
                  <a:schemeClr val="bg1">
                    <a:lumMod val="85000"/>
                  </a:schemeClr>
                </a:solidFill>
              </a:rPr>
              <a:t>阅读材料</a:t>
            </a:r>
          </a:p>
        </p:txBody>
      </p:sp>
    </p:spTree>
    <p:extLst>
      <p:ext uri="{BB962C8B-B14F-4D97-AF65-F5344CB8AC3E}">
        <p14:creationId xmlns:p14="http://schemas.microsoft.com/office/powerpoint/2010/main" val="242626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评估方法</a:t>
            </a:r>
          </a:p>
        </p:txBody>
      </p:sp>
      <p:sp>
        <p:nvSpPr>
          <p:cNvPr id="8" name="内容占位符 2"/>
          <p:cNvSpPr txBox="1">
            <a:spLocks/>
          </p:cNvSpPr>
          <p:nvPr/>
        </p:nvSpPr>
        <p:spPr>
          <a:xfrm>
            <a:off x="260350" y="1738264"/>
            <a:ext cx="8618474" cy="948296"/>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00000"/>
              </a:lnSpc>
              <a:spcBef>
                <a:spcPts val="0"/>
              </a:spcBef>
              <a:buNone/>
            </a:pPr>
            <a:r>
              <a:rPr lang="zh-CN" altLang="en-US" sz="2400" dirty="0"/>
              <a:t>现实任务中往往会对学习器的泛化性能、时间开销、存储开销、可解释性等方面的因素进行评估并做出选择</a:t>
            </a:r>
          </a:p>
        </p:txBody>
      </p:sp>
      <p:sp>
        <p:nvSpPr>
          <p:cNvPr id="9" name="内容占位符 2"/>
          <p:cNvSpPr txBox="1">
            <a:spLocks/>
          </p:cNvSpPr>
          <p:nvPr/>
        </p:nvSpPr>
        <p:spPr>
          <a:xfrm>
            <a:off x="260350" y="3290232"/>
            <a:ext cx="8508746" cy="1290912"/>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100000"/>
              </a:lnSpc>
              <a:spcBef>
                <a:spcPts val="0"/>
              </a:spcBef>
              <a:buNone/>
            </a:pPr>
            <a:r>
              <a:rPr lang="zh-CN" altLang="en-US" sz="2400" dirty="0"/>
              <a:t>我们假设测试集是从样本真实分布中独立采样获得，将测试集上的“测试误差”作为泛化误差的近似，所以测试集要和训练集中的样本尽量互斥。</a:t>
            </a:r>
          </a:p>
        </p:txBody>
      </p:sp>
    </p:spTree>
    <p:extLst>
      <p:ext uri="{BB962C8B-B14F-4D97-AF65-F5344CB8AC3E}">
        <p14:creationId xmlns:p14="http://schemas.microsoft.com/office/powerpoint/2010/main" val="38100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评估方法</a:t>
            </a:r>
          </a:p>
        </p:txBody>
      </p:sp>
      <p:sp>
        <p:nvSpPr>
          <p:cNvPr id="10" name="内容占位符 2"/>
          <p:cNvSpPr>
            <a:spLocks noGrp="1"/>
          </p:cNvSpPr>
          <p:nvPr>
            <p:ph idx="1"/>
          </p:nvPr>
        </p:nvSpPr>
        <p:spPr>
          <a:xfrm>
            <a:off x="356616" y="2793999"/>
            <a:ext cx="8533384" cy="2565401"/>
          </a:xfrm>
        </p:spPr>
        <p:txBody>
          <a:bodyPr>
            <a:normAutofit/>
          </a:bodyPr>
          <a:lstStyle/>
          <a:p>
            <a:r>
              <a:rPr lang="en-US" altLang="zh-CN" dirty="0">
                <a:solidFill>
                  <a:srgbClr val="023A91"/>
                </a:solidFill>
              </a:rPr>
              <a:t>2.2.1 </a:t>
            </a:r>
            <a:r>
              <a:rPr lang="zh-CN" altLang="en-US" dirty="0">
                <a:solidFill>
                  <a:srgbClr val="023A91"/>
                </a:solidFill>
              </a:rPr>
              <a:t>留出法：</a:t>
            </a:r>
            <a:endParaRPr lang="en-US" altLang="zh-CN" dirty="0">
              <a:solidFill>
                <a:srgbClr val="023A91"/>
              </a:solidFill>
            </a:endParaRPr>
          </a:p>
          <a:p>
            <a:pPr lvl="1"/>
            <a:r>
              <a:rPr lang="zh-CN" altLang="en-US" dirty="0"/>
              <a:t>直接将数据集划分为</a:t>
            </a:r>
            <a:r>
              <a:rPr lang="zh-CN" altLang="en-US" dirty="0">
                <a:solidFill>
                  <a:srgbClr val="FF0000"/>
                </a:solidFill>
              </a:rPr>
              <a:t>两个互斥集合</a:t>
            </a:r>
            <a:endParaRPr lang="en-US" altLang="zh-CN" dirty="0">
              <a:solidFill>
                <a:srgbClr val="FF0000"/>
              </a:solidFill>
            </a:endParaRPr>
          </a:p>
          <a:p>
            <a:pPr lvl="1"/>
            <a:r>
              <a:rPr lang="zh-CN" altLang="en-US" dirty="0"/>
              <a:t>训练</a:t>
            </a:r>
            <a:r>
              <a:rPr lang="en-US" altLang="zh-CN" dirty="0"/>
              <a:t>/</a:t>
            </a:r>
            <a:r>
              <a:rPr lang="zh-CN" altLang="en-US" dirty="0"/>
              <a:t>测试集划分要尽可能保持数据分布的一致性</a:t>
            </a:r>
            <a:endParaRPr lang="en-US" altLang="zh-CN" dirty="0"/>
          </a:p>
          <a:p>
            <a:pPr lvl="1"/>
            <a:r>
              <a:rPr lang="zh-CN" altLang="en-US" dirty="0"/>
              <a:t>一般若干次随机划分、重复实验取平均值</a:t>
            </a:r>
            <a:endParaRPr lang="en-US" altLang="zh-CN" dirty="0"/>
          </a:p>
          <a:p>
            <a:pPr lvl="1"/>
            <a:r>
              <a:rPr lang="zh-CN" altLang="en-US" dirty="0"/>
              <a:t>训练</a:t>
            </a:r>
            <a:r>
              <a:rPr lang="en-US" altLang="zh-CN" dirty="0"/>
              <a:t>/</a:t>
            </a:r>
            <a:r>
              <a:rPr lang="zh-CN" altLang="en-US" dirty="0"/>
              <a:t>测试样本比例通常为</a:t>
            </a:r>
            <a:r>
              <a:rPr lang="en-US" altLang="zh-CN" dirty="0"/>
              <a:t>2:1~4:1</a:t>
            </a:r>
            <a:endParaRPr lang="zh-CN" altLang="en-US" dirty="0"/>
          </a:p>
          <a:p>
            <a:pPr lvl="1">
              <a:lnSpc>
                <a:spcPct val="110000"/>
              </a:lnSpc>
            </a:pPr>
            <a:endParaRPr lang="en-US" altLang="zh-CN" dirty="0"/>
          </a:p>
        </p:txBody>
      </p:sp>
      <p:grpSp>
        <p:nvGrpSpPr>
          <p:cNvPr id="3" name="组合 2"/>
          <p:cNvGrpSpPr/>
          <p:nvPr/>
        </p:nvGrpSpPr>
        <p:grpSpPr>
          <a:xfrm>
            <a:off x="536724" y="1658508"/>
            <a:ext cx="7129041" cy="738236"/>
            <a:chOff x="674874" y="1408064"/>
            <a:chExt cx="7129041" cy="738236"/>
          </a:xfrm>
        </p:grpSpPr>
        <p:sp>
          <p:nvSpPr>
            <p:cNvPr id="8" name="内容占位符 2"/>
            <p:cNvSpPr txBox="1">
              <a:spLocks/>
            </p:cNvSpPr>
            <p:nvPr/>
          </p:nvSpPr>
          <p:spPr>
            <a:xfrm>
              <a:off x="674874" y="1408064"/>
              <a:ext cx="6505202" cy="738236"/>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zh-CN" altLang="en-US" dirty="0"/>
                <a:t>通常将包含个   样本的数据集</a:t>
              </a:r>
              <a:endParaRPr lang="en-US" altLang="zh-CN" dirty="0"/>
            </a:p>
            <a:p>
              <a:pPr marL="457200" lvl="1" indent="-457200">
                <a:buNone/>
              </a:pPr>
              <a:r>
                <a:rPr lang="zh-CN" altLang="en-US" dirty="0"/>
                <a:t>拆分成训练集   和测试集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3409" y="1408064"/>
              <a:ext cx="3700506" cy="28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1686" y="1812902"/>
              <a:ext cx="184169" cy="231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4170" y="1824808"/>
              <a:ext cx="193636" cy="219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47854" y="1491841"/>
              <a:ext cx="282575" cy="199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29538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评估方法</a:t>
            </a:r>
          </a:p>
        </p:txBody>
      </p:sp>
      <p:sp>
        <p:nvSpPr>
          <p:cNvPr id="10" name="内容占位符 2"/>
          <p:cNvSpPr>
            <a:spLocks noGrp="1"/>
          </p:cNvSpPr>
          <p:nvPr>
            <p:ph idx="1"/>
          </p:nvPr>
        </p:nvSpPr>
        <p:spPr>
          <a:xfrm>
            <a:off x="413880" y="991991"/>
            <a:ext cx="8269578" cy="2565401"/>
          </a:xfrm>
        </p:spPr>
        <p:txBody>
          <a:bodyPr>
            <a:normAutofit/>
          </a:bodyPr>
          <a:lstStyle/>
          <a:p>
            <a:r>
              <a:rPr lang="en-US" altLang="zh-CN" dirty="0">
                <a:solidFill>
                  <a:srgbClr val="023A91"/>
                </a:solidFill>
              </a:rPr>
              <a:t>2.2.2 </a:t>
            </a:r>
            <a:r>
              <a:rPr lang="zh-CN" altLang="en-US" dirty="0">
                <a:solidFill>
                  <a:srgbClr val="023A91"/>
                </a:solidFill>
              </a:rPr>
              <a:t>交叉验证法：</a:t>
            </a:r>
            <a:endParaRPr lang="en-US" altLang="zh-CN" dirty="0">
              <a:solidFill>
                <a:srgbClr val="023A91"/>
              </a:solidFill>
            </a:endParaRPr>
          </a:p>
          <a:p>
            <a:pPr marL="325800" lvl="1" indent="0">
              <a:buNone/>
            </a:pPr>
            <a:r>
              <a:rPr lang="zh-CN" altLang="en-US" dirty="0"/>
              <a:t>将数据集分层采样划分为</a:t>
            </a:r>
            <a:r>
              <a:rPr lang="en-US" altLang="zh-CN" dirty="0"/>
              <a:t>k</a:t>
            </a:r>
            <a:r>
              <a:rPr lang="zh-CN" altLang="en-US" dirty="0"/>
              <a:t>个大小相似的互斥子集，每次用</a:t>
            </a:r>
            <a:r>
              <a:rPr lang="en-US" altLang="zh-CN" dirty="0"/>
              <a:t>k-1</a:t>
            </a:r>
            <a:r>
              <a:rPr lang="zh-CN" altLang="en-US" dirty="0"/>
              <a:t>个子集的并集作为训练集，余下的</a:t>
            </a:r>
            <a:r>
              <a:rPr lang="en-US" altLang="zh-CN" dirty="0"/>
              <a:t>1</a:t>
            </a:r>
            <a:r>
              <a:rPr lang="zh-CN" altLang="en-US" dirty="0"/>
              <a:t>个子集作为测试集，最终返回</a:t>
            </a:r>
            <a:r>
              <a:rPr lang="en-US" altLang="zh-CN" dirty="0"/>
              <a:t>k</a:t>
            </a:r>
            <a:r>
              <a:rPr lang="zh-CN" altLang="en-US" dirty="0"/>
              <a:t>个测试结果的均值，</a:t>
            </a:r>
            <a:r>
              <a:rPr lang="en-US" altLang="zh-CN" dirty="0"/>
              <a:t>k</a:t>
            </a:r>
            <a:r>
              <a:rPr lang="zh-CN" altLang="en-US" dirty="0"/>
              <a:t>最常用的取值是</a:t>
            </a:r>
            <a:r>
              <a:rPr lang="en-US" altLang="zh-CN" dirty="0"/>
              <a:t>10.</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542" y="2675650"/>
            <a:ext cx="8228456" cy="337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486334"/>
      </p:ext>
    </p:extLst>
  </p:cSld>
  <p:clrMapOvr>
    <a:masterClrMapping/>
  </p:clrMapOvr>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docProps/app.xml><?xml version="1.0" encoding="utf-8"?>
<Properties xmlns="http://schemas.openxmlformats.org/officeDocument/2006/extended-properties" xmlns:vt="http://schemas.openxmlformats.org/officeDocument/2006/docPropsVTypes">
  <Template>机器学习v2.1rgb</Template>
  <TotalTime>4197</TotalTime>
  <Words>3350</Words>
  <Application>Microsoft Office PowerPoint</Application>
  <PresentationFormat>全屏显示(4:3)</PresentationFormat>
  <Paragraphs>307</Paragraphs>
  <Slides>50</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57" baseType="lpstr">
      <vt:lpstr>幼圆</vt:lpstr>
      <vt:lpstr>Arial</vt:lpstr>
      <vt:lpstr>Cambria Math</vt:lpstr>
      <vt:lpstr>Verdana</vt:lpstr>
      <vt:lpstr>Wingdings</vt:lpstr>
      <vt:lpstr>机器学习v2.1rgb</vt:lpstr>
      <vt:lpstr>Formula</vt:lpstr>
      <vt:lpstr>第二章：模型评估 与选择</vt:lpstr>
      <vt:lpstr>大纲</vt:lpstr>
      <vt:lpstr>2.1 经验误差与过拟合</vt:lpstr>
      <vt:lpstr>2.1 经验误差与过拟合</vt:lpstr>
      <vt:lpstr>2.1 经验误差与过拟合</vt:lpstr>
      <vt:lpstr>大纲</vt:lpstr>
      <vt:lpstr>2.2 评估方法</vt:lpstr>
      <vt:lpstr>2.2 评估方法</vt:lpstr>
      <vt:lpstr>2.2 评估方法</vt:lpstr>
      <vt:lpstr>2.2 评估方法</vt:lpstr>
      <vt:lpstr>2.2 评估方法</vt:lpstr>
      <vt:lpstr>2.2 评估方法</vt:lpstr>
      <vt:lpstr>大纲</vt:lpstr>
      <vt:lpstr>2.3 性能度量</vt:lpstr>
      <vt:lpstr>2.3 性能度量</vt:lpstr>
      <vt:lpstr>2.3 性能度量</vt:lpstr>
      <vt:lpstr>2.3 性能度量</vt:lpstr>
      <vt:lpstr>2.3 性能度量</vt:lpstr>
      <vt:lpstr>2.3 性能度量</vt:lpstr>
      <vt:lpstr>2.3 性能度量</vt:lpstr>
      <vt:lpstr>2.3 性能度量</vt:lpstr>
      <vt:lpstr>2.3 性能度量</vt:lpstr>
      <vt:lpstr>2.3 性能度量</vt:lpstr>
      <vt:lpstr>2.3 性能度量</vt:lpstr>
      <vt:lpstr>2.3 性能度量</vt:lpstr>
      <vt:lpstr>大纲</vt:lpstr>
      <vt:lpstr>2.4 比较检验</vt:lpstr>
      <vt:lpstr>2.4 比较检验</vt:lpstr>
      <vt:lpstr>2.4 比较检验</vt:lpstr>
      <vt:lpstr>2.4 比较检验</vt:lpstr>
      <vt:lpstr>2.4 比较检验</vt:lpstr>
      <vt:lpstr>2.4 比较检验</vt:lpstr>
      <vt:lpstr>2.4 比较检验</vt:lpstr>
      <vt:lpstr>2.4 比较检验</vt:lpstr>
      <vt:lpstr>2.4 比较检验</vt:lpstr>
      <vt:lpstr>2.4 比较检验</vt:lpstr>
      <vt:lpstr>2.4 比较检验</vt:lpstr>
      <vt:lpstr>大纲</vt:lpstr>
      <vt:lpstr>2.5 偏差与方差</vt:lpstr>
      <vt:lpstr>2.5 偏差与方差</vt:lpstr>
      <vt:lpstr>2.5 偏差与方差</vt:lpstr>
      <vt:lpstr>2.5 偏差与方差</vt:lpstr>
      <vt:lpstr>2.5 偏差与方差</vt:lpstr>
      <vt:lpstr>大纲</vt:lpstr>
      <vt:lpstr>2.6 阅读材料</vt:lpstr>
      <vt:lpstr>2.6 阅读材料</vt:lpstr>
      <vt:lpstr>课后习题</vt:lpstr>
      <vt:lpstr>PowerPoint 演示文稿</vt:lpstr>
      <vt:lpstr>PowerPoint 演示文稿</vt:lpstr>
      <vt:lpstr>PowerPoint 演示文稿</vt:lpstr>
    </vt:vector>
  </TitlesOfParts>
  <Company>LAMDA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机器学习-第二张</dc:title>
  <dc:creator/>
  <cp:lastModifiedBy>zili zh</cp:lastModifiedBy>
  <cp:revision>153</cp:revision>
  <dcterms:created xsi:type="dcterms:W3CDTF">2015-12-30T14:22:19Z</dcterms:created>
  <dcterms:modified xsi:type="dcterms:W3CDTF">2019-09-28T15:11:47Z</dcterms:modified>
</cp:coreProperties>
</file>