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Montserrat Classic" charset="1" panose="00000500000000000000"/>
      <p:regular r:id="rId9"/>
    </p:embeddedFont>
    <p:embeddedFont>
      <p:font typeface="Montserrat Classic Bold" charset="1" panose="000008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9738" y="735613"/>
            <a:ext cx="1836483" cy="1836483"/>
          </a:xfrm>
          <a:custGeom>
            <a:avLst/>
            <a:gdLst/>
            <a:ahLst/>
            <a:cxnLst/>
            <a:rect r="r" b="b" t="t" l="l"/>
            <a:pathLst>
              <a:path h="1836483" w="1836483">
                <a:moveTo>
                  <a:pt x="0" y="0"/>
                </a:moveTo>
                <a:lnTo>
                  <a:pt x="1836483" y="0"/>
                </a:lnTo>
                <a:lnTo>
                  <a:pt x="1836483" y="1836483"/>
                </a:lnTo>
                <a:lnTo>
                  <a:pt x="0" y="1836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42901" y="4425061"/>
            <a:ext cx="5228122" cy="3600869"/>
          </a:xfrm>
          <a:custGeom>
            <a:avLst/>
            <a:gdLst/>
            <a:ahLst/>
            <a:cxnLst/>
            <a:rect r="r" b="b" t="t" l="l"/>
            <a:pathLst>
              <a:path h="3600869" w="5228122">
                <a:moveTo>
                  <a:pt x="0" y="0"/>
                </a:moveTo>
                <a:lnTo>
                  <a:pt x="5228122" y="0"/>
                </a:lnTo>
                <a:lnTo>
                  <a:pt x="5228122" y="3600869"/>
                </a:lnTo>
                <a:lnTo>
                  <a:pt x="0" y="3600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22588" y="4425061"/>
            <a:ext cx="5626358" cy="3600869"/>
          </a:xfrm>
          <a:custGeom>
            <a:avLst/>
            <a:gdLst/>
            <a:ahLst/>
            <a:cxnLst/>
            <a:rect r="r" b="b" t="t" l="l"/>
            <a:pathLst>
              <a:path h="3600869" w="5626358">
                <a:moveTo>
                  <a:pt x="0" y="0"/>
                </a:moveTo>
                <a:lnTo>
                  <a:pt x="5626358" y="0"/>
                </a:lnTo>
                <a:lnTo>
                  <a:pt x="5626358" y="3600869"/>
                </a:lnTo>
                <a:lnTo>
                  <a:pt x="0" y="36008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64542" y="9665424"/>
            <a:ext cx="642345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12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By Shreya &amp; Anh Tuyet 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87012" y="509438"/>
            <a:ext cx="14472288" cy="1979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63"/>
              </a:lnSpc>
            </a:pPr>
            <a:r>
              <a:rPr lang="en-US" sz="5687" b="true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How has the AirBnB Market in LA Changed after COVID?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9558" y="3386589"/>
            <a:ext cx="5706319" cy="52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0"/>
              </a:lnSpc>
              <a:spcBef>
                <a:spcPct val="0"/>
              </a:spcBef>
            </a:pPr>
            <a:r>
              <a:rPr lang="en-US" b="true" sz="3064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Clustering Methodology: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2186" y="4151557"/>
            <a:ext cx="6041062" cy="466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80669" indent="-140335" lvl="1">
              <a:lnSpc>
                <a:spcPts val="1819"/>
              </a:lnSpc>
              <a:buFont typeface="Arial"/>
              <a:buChar char="•"/>
            </a:pP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Extracted Month and Year from the Scrape File column to enhance temporal analysis.</a:t>
            </a:r>
          </a:p>
          <a:p>
            <a:pPr algn="l" marL="280669" indent="-140335" lvl="1">
              <a:lnSpc>
                <a:spcPts val="1819"/>
              </a:lnSpc>
              <a:buFont typeface="Arial"/>
              <a:buChar char="•"/>
            </a:pP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Identified missing values in the neighbourhood column, where some listings had NaN values in earlier months but valid entries later.</a:t>
            </a:r>
          </a:p>
          <a:p>
            <a:pPr algn="l" marL="280669" indent="-140335" lvl="1">
              <a:lnSpc>
                <a:spcPts val="1819"/>
              </a:lnSpc>
              <a:buFont typeface="Arial"/>
              <a:buChar char="•"/>
            </a:pP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Found that NaN values in the neighbourhood column accounted for ~17% of the data, leading to the decision to drop these rows as part of the data cleaning process.</a:t>
            </a:r>
          </a:p>
          <a:p>
            <a:pPr algn="l" marL="280669" indent="-140335" lvl="1">
              <a:lnSpc>
                <a:spcPts val="1819"/>
              </a:lnSpc>
              <a:buFont typeface="Arial"/>
              <a:buChar char="•"/>
            </a:pP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Grouped data by key attributes (id, date, year, month, host_id, neighbourhood, neighbourhood_group, latitude, longitude, room_type) to compute:</a:t>
            </a: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Number of listings, Average price</a:t>
            </a: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</a:t>
            </a: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Average minimum nights</a:t>
            </a: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</a:t>
            </a: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Average number of reviews</a:t>
            </a: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</a:t>
            </a: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Average reviews per month</a:t>
            </a: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</a:t>
            </a: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Average availability (365 days)</a:t>
            </a:r>
          </a:p>
          <a:p>
            <a:pPr algn="l" marL="280669" indent="-140335" lvl="1">
              <a:lnSpc>
                <a:spcPts val="1819"/>
              </a:lnSpc>
              <a:buFont typeface="Arial"/>
              <a:buChar char="•"/>
            </a:pP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Aggregated unique listing counts per neighbourhood per year to analyze long-term trends.</a:t>
            </a:r>
          </a:p>
          <a:p>
            <a:pPr algn="l" marL="280669" indent="-140335" lvl="1">
              <a:lnSpc>
                <a:spcPts val="1819"/>
              </a:lnSpc>
              <a:buFont typeface="Arial"/>
              <a:buChar char="•"/>
            </a:pPr>
            <a:r>
              <a:rPr lang="en-US" sz="1299" spc="64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Created clusters based on the average number of listings in 2018 and 2019, using K-Means clustering (3 clusters).</a:t>
            </a:r>
          </a:p>
          <a:p>
            <a:pPr algn="l">
              <a:lnSpc>
                <a:spcPts val="2239"/>
              </a:lnSpc>
            </a:pPr>
            <a:r>
              <a:rPr lang="en-US" sz="1599" spc="7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</a:t>
            </a:r>
            <a:r>
              <a:rPr lang="en-US" b="true" sz="1599" spc="7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-&gt;</a:t>
            </a:r>
            <a:r>
              <a:rPr lang="en-US" sz="1599" spc="79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b="true" sz="1599" spc="79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Focused on Clusters 0 and 2 for trend analysis, as they represented the majority of the data.</a:t>
            </a:r>
          </a:p>
          <a:p>
            <a:pPr algn="ctr">
              <a:lnSpc>
                <a:spcPts val="18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7906" y="750709"/>
            <a:ext cx="5385024" cy="2640043"/>
          </a:xfrm>
          <a:custGeom>
            <a:avLst/>
            <a:gdLst/>
            <a:ahLst/>
            <a:cxnLst/>
            <a:rect r="r" b="b" t="t" l="l"/>
            <a:pathLst>
              <a:path h="2640043" w="5385024">
                <a:moveTo>
                  <a:pt x="0" y="0"/>
                </a:moveTo>
                <a:lnTo>
                  <a:pt x="5385023" y="0"/>
                </a:lnTo>
                <a:lnTo>
                  <a:pt x="5385023" y="2640043"/>
                </a:lnTo>
                <a:lnTo>
                  <a:pt x="0" y="2640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6" r="0" b="-8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7906" y="3823479"/>
            <a:ext cx="5385024" cy="2640043"/>
          </a:xfrm>
          <a:custGeom>
            <a:avLst/>
            <a:gdLst/>
            <a:ahLst/>
            <a:cxnLst/>
            <a:rect r="r" b="b" t="t" l="l"/>
            <a:pathLst>
              <a:path h="2640043" w="5385024">
                <a:moveTo>
                  <a:pt x="0" y="0"/>
                </a:moveTo>
                <a:lnTo>
                  <a:pt x="5385023" y="0"/>
                </a:lnTo>
                <a:lnTo>
                  <a:pt x="5385023" y="2640042"/>
                </a:lnTo>
                <a:lnTo>
                  <a:pt x="0" y="26400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6" r="0" b="-86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81525" y="7271686"/>
            <a:ext cx="5151404" cy="1588729"/>
          </a:xfrm>
          <a:custGeom>
            <a:avLst/>
            <a:gdLst/>
            <a:ahLst/>
            <a:cxnLst/>
            <a:rect r="r" b="b" t="t" l="l"/>
            <a:pathLst>
              <a:path h="1588729" w="5151404">
                <a:moveTo>
                  <a:pt x="0" y="0"/>
                </a:moveTo>
                <a:lnTo>
                  <a:pt x="5151404" y="0"/>
                </a:lnTo>
                <a:lnTo>
                  <a:pt x="5151404" y="1588728"/>
                </a:lnTo>
                <a:lnTo>
                  <a:pt x="0" y="15887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6" r="0" b="-86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39963" y="611644"/>
            <a:ext cx="4941495" cy="2476924"/>
          </a:xfrm>
          <a:custGeom>
            <a:avLst/>
            <a:gdLst/>
            <a:ahLst/>
            <a:cxnLst/>
            <a:rect r="r" b="b" t="t" l="l"/>
            <a:pathLst>
              <a:path h="2476924" w="4941495">
                <a:moveTo>
                  <a:pt x="0" y="0"/>
                </a:moveTo>
                <a:lnTo>
                  <a:pt x="4941496" y="0"/>
                </a:lnTo>
                <a:lnTo>
                  <a:pt x="4941496" y="2476924"/>
                </a:lnTo>
                <a:lnTo>
                  <a:pt x="0" y="24769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939963" y="6781376"/>
            <a:ext cx="4941495" cy="2476924"/>
          </a:xfrm>
          <a:custGeom>
            <a:avLst/>
            <a:gdLst/>
            <a:ahLst/>
            <a:cxnLst/>
            <a:rect r="r" b="b" t="t" l="l"/>
            <a:pathLst>
              <a:path h="2476924" w="4941495">
                <a:moveTo>
                  <a:pt x="0" y="0"/>
                </a:moveTo>
                <a:lnTo>
                  <a:pt x="4941496" y="0"/>
                </a:lnTo>
                <a:lnTo>
                  <a:pt x="4941496" y="2476924"/>
                </a:lnTo>
                <a:lnTo>
                  <a:pt x="0" y="24769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934839" y="3697934"/>
            <a:ext cx="4931246" cy="2471787"/>
          </a:xfrm>
          <a:custGeom>
            <a:avLst/>
            <a:gdLst/>
            <a:ahLst/>
            <a:cxnLst/>
            <a:rect r="r" b="b" t="t" l="l"/>
            <a:pathLst>
              <a:path h="2471787" w="4931246">
                <a:moveTo>
                  <a:pt x="0" y="0"/>
                </a:moveTo>
                <a:lnTo>
                  <a:pt x="4931246" y="0"/>
                </a:lnTo>
                <a:lnTo>
                  <a:pt x="4931246" y="2471787"/>
                </a:lnTo>
                <a:lnTo>
                  <a:pt x="0" y="24717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0439" y="280174"/>
            <a:ext cx="7075145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 spc="105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Figure 1:</a:t>
            </a: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Number of Unique Listings OverTime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0439" y="3467244"/>
            <a:ext cx="7860388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 spc="105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Figure 2:</a:t>
            </a: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Number of Unique Listings by Room Type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59442" y="255409"/>
            <a:ext cx="5316892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b="true" sz="2100" spc="105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Figure 3</a:t>
            </a: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Average Price Over Time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59442" y="3294075"/>
            <a:ext cx="6767627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b="true" sz="2100" spc="105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Figure 4</a:t>
            </a: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Average Listings per Host Over Time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59442" y="6379271"/>
            <a:ext cx="6729945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b="true" sz="2100" spc="105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Figure 5:</a:t>
            </a: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Average Minimum Nights Overtime: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5368" y="6854046"/>
            <a:ext cx="796401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 spc="105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Table 1</a:t>
            </a: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Distribution of Room Types Across Clusters(%)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15921" y="5465827"/>
            <a:ext cx="15212903" cy="332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 spc="105" u="sng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 summary: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</a:t>
            </a: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hile the COVID-19 pandemic </a:t>
            </a:r>
            <a:r>
              <a:rPr lang="en-US" b="true" sz="2100" spc="105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negatively impacted</a:t>
            </a: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the Airbnb market in LA, the effects were </a:t>
            </a:r>
            <a:r>
              <a:rPr lang="en-US" b="true" sz="2100" spc="105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not as severe</a:t>
            </a: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as expected. 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market began to </a:t>
            </a:r>
            <a:r>
              <a:rPr lang="en-US" b="true" sz="2100" spc="105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recover post-pandemic</a:t>
            </a: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, driven by a resurgence in travel demand after a long period of quarantine. 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Long-term challenges:</a:t>
            </a:r>
          </a:p>
          <a:p>
            <a:pPr algn="l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increased competition</a:t>
            </a:r>
          </a:p>
          <a:p>
            <a:pPr algn="l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low switching costs for both hosts and guests</a:t>
            </a:r>
          </a:p>
          <a:p>
            <a:pPr algn="l" marL="906780" indent="-302260" lvl="2">
              <a:lnSpc>
                <a:spcPts val="2940"/>
              </a:lnSpc>
              <a:buFont typeface="Arial"/>
              <a:buChar char="⚬"/>
            </a:pP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100" spc="105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growing complexity of policies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15921" y="779282"/>
            <a:ext cx="15456159" cy="4877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2" indent="-226696" lvl="1">
              <a:lnSpc>
                <a:spcPts val="2436"/>
              </a:lnSpc>
              <a:buFont typeface="Arial"/>
              <a:buChar char="•"/>
            </a:pPr>
            <a:r>
              <a:rPr lang="en-US" b="true" sz="2100" spc="8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Figure 1:</a:t>
            </a:r>
            <a:r>
              <a:rPr lang="en-US" sz="2100" spc="8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Unique listings declined in late 2019 due to stricter LA regulations, with a sharper drop in March 2020 due to COVID-19 travel restrictions. Listings stabilized by late 2020 as travel resumed.</a:t>
            </a:r>
          </a:p>
          <a:p>
            <a:pPr algn="l">
              <a:lnSpc>
                <a:spcPts val="2436"/>
              </a:lnSpc>
            </a:pPr>
          </a:p>
          <a:p>
            <a:pPr algn="l" marL="453392" indent="-226696" lvl="1">
              <a:lnSpc>
                <a:spcPts val="2436"/>
              </a:lnSpc>
              <a:buFont typeface="Arial"/>
              <a:buChar char="•"/>
            </a:pPr>
            <a:r>
              <a:rPr lang="en-US" b="true" sz="2100" spc="8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Figure 2</a:t>
            </a:r>
            <a:r>
              <a:rPr lang="en-US" sz="2100" spc="8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</a:t>
            </a:r>
            <a:r>
              <a:rPr lang="en-US" sz="2100" spc="8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Room types (entire homes, private rooms, shared spaces) followed a similar trend, declining during the pandemic and stabilizing by late 2020, with shared rooms and hotels excluded due to their low share (</a:t>
            </a:r>
            <a:r>
              <a:rPr lang="en-US" b="true" sz="2100" spc="8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Table 1</a:t>
            </a:r>
            <a:r>
              <a:rPr lang="en-US" sz="2100" spc="8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).</a:t>
            </a:r>
          </a:p>
          <a:p>
            <a:pPr algn="l">
              <a:lnSpc>
                <a:spcPts val="2436"/>
              </a:lnSpc>
            </a:pPr>
          </a:p>
          <a:p>
            <a:pPr algn="l" marL="453392" indent="-226696" lvl="1">
              <a:lnSpc>
                <a:spcPts val="2436"/>
              </a:lnSpc>
              <a:buFont typeface="Arial"/>
              <a:buChar char="•"/>
            </a:pPr>
            <a:r>
              <a:rPr lang="en-US" b="true" sz="2100" spc="8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Figure 3</a:t>
            </a:r>
            <a:r>
              <a:rPr lang="en-US" sz="2100" spc="8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</a:t>
            </a:r>
            <a:r>
              <a:rPr lang="en-US" sz="2100" spc="8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Cluster 0 (lower-priced listings) remained stable, while Cluster 2 (higher-priced listings) saw a sharp price increase from mid-2019, peaking in mid-2020 and stabilizing at higher levels.</a:t>
            </a:r>
          </a:p>
          <a:p>
            <a:pPr algn="l">
              <a:lnSpc>
                <a:spcPts val="2436"/>
              </a:lnSpc>
            </a:pPr>
          </a:p>
          <a:p>
            <a:pPr algn="l" marL="453392" indent="-226696" lvl="1">
              <a:lnSpc>
                <a:spcPts val="2436"/>
              </a:lnSpc>
              <a:buFont typeface="Arial"/>
              <a:buChar char="•"/>
            </a:pPr>
            <a:r>
              <a:rPr lang="en-US" b="true" sz="2100" spc="8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Figure 4:</a:t>
            </a:r>
            <a:r>
              <a:rPr lang="en-US" sz="2100" spc="8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r>
              <a:rPr lang="en-US" sz="2100" spc="8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Host listings grew steadily until March 2020, with Cluster 0 declining sharply and Cluster 2 recovering faster by mid-2020 due to long-term rental shifts.</a:t>
            </a:r>
          </a:p>
          <a:p>
            <a:pPr algn="l">
              <a:lnSpc>
                <a:spcPts val="2436"/>
              </a:lnSpc>
            </a:pPr>
          </a:p>
          <a:p>
            <a:pPr algn="l" marL="453392" indent="-226696" lvl="1">
              <a:lnSpc>
                <a:spcPts val="2436"/>
              </a:lnSpc>
              <a:buFont typeface="Arial"/>
              <a:buChar char="•"/>
            </a:pPr>
            <a:r>
              <a:rPr lang="en-US" b="true" sz="2100" spc="81">
                <a:solidFill>
                  <a:srgbClr val="00000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Figure 5</a:t>
            </a:r>
            <a:r>
              <a:rPr lang="en-US" sz="2100" spc="8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</a:t>
            </a:r>
            <a:r>
              <a:rPr lang="en-US" sz="2100" spc="81">
                <a:solidFill>
                  <a:srgbClr val="00000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Minimum night requirements spiked in November 2019 with LA's ordinance and again in early 2020, stabilizing at higher levels by late 2020 due to pandemic and regulatory impacts. </a:t>
            </a:r>
          </a:p>
          <a:p>
            <a:pPr algn="ctr">
              <a:lnSpc>
                <a:spcPts val="243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DAGfgjG1R9Q</dc:identifier>
  <dcterms:modified xsi:type="dcterms:W3CDTF">2011-08-01T06:04:30Z</dcterms:modified>
  <cp:revision>1</cp:revision>
  <dc:title>AirBnB Pre &amp; Post Covid Trend Findings</dc:title>
</cp:coreProperties>
</file>