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1">
          <p15:clr>
            <a:srgbClr val="747775"/>
          </p15:clr>
        </p15:guide>
        <p15:guide id="2" pos="24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1" orient="horz"/>
        <p:guide pos="24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839b706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839b706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7bcdfb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7bcdfb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3839b706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3839b706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3839b706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3839b706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3839b706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3839b706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3839b706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3839b706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3839b70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3839b70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3839b70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3839b70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3839b70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3839b70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839b706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3839b70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839b706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3839b706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3839b706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3839b706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3839b706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3839b706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839b706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839b706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Meal forecasting with </a:t>
            </a:r>
            <a:br>
              <a:rPr lang="it"/>
            </a:br>
            <a:r>
              <a:rPr lang="it"/>
              <a:t>capacitated vehicle routing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Esame di Algoritmi di Ottimizzazione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89900" y="4620425"/>
            <a:ext cx="36660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Lorenzo Rossi matr. </a:t>
            </a:r>
            <a:r>
              <a:rPr lang="it" sz="1800"/>
              <a:t>183590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814400" y="4576675"/>
            <a:ext cx="21285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2022-2023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732200" y="4386900"/>
            <a:ext cx="56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†: l’algoritmo è stato terminato perchè ha finito le risorse del computer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078300"/>
            <a:ext cx="72390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925" y="512525"/>
            <a:ext cx="6879375" cy="428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2281150" y="617500"/>
            <a:ext cx="25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Modello: Column Generation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4591375" y="1845275"/>
            <a:ext cx="443100" cy="43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607025" y="2760475"/>
            <a:ext cx="443100" cy="43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6338450" y="2397075"/>
            <a:ext cx="443100" cy="43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3773800" y="2222575"/>
            <a:ext cx="443100" cy="43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6523825" y="617500"/>
            <a:ext cx="21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Data: Average Forecasting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736425" y="617500"/>
            <a:ext cx="17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Runtime: 11h    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622" r="631" t="0"/>
          <a:stretch/>
        </p:blipFill>
        <p:spPr>
          <a:xfrm>
            <a:off x="2113925" y="512525"/>
            <a:ext cx="6879375" cy="42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2291900" y="617525"/>
            <a:ext cx="25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Modello: Polinomiale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534575" y="617525"/>
            <a:ext cx="21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Data: Average Forecasting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747175" y="617525"/>
            <a:ext cx="17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Runtime: 7h    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386" l="0" r="0" t="386"/>
          <a:stretch/>
        </p:blipFill>
        <p:spPr>
          <a:xfrm>
            <a:off x="2113925" y="512525"/>
            <a:ext cx="6879375" cy="428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5572150" y="1452950"/>
            <a:ext cx="443100" cy="43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155725" y="3160025"/>
            <a:ext cx="443100" cy="43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2350025" y="617513"/>
            <a:ext cx="25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Modello: Column Generation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6592700" y="617513"/>
            <a:ext cx="21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Data: Real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4805300" y="617513"/>
            <a:ext cx="17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Runtime: 22h    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-690" l="0" r="0" t="690"/>
          <a:stretch/>
        </p:blipFill>
        <p:spPr>
          <a:xfrm>
            <a:off x="2113925" y="445025"/>
            <a:ext cx="6879375" cy="4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2350025" y="531275"/>
            <a:ext cx="25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Modello: Polinomiale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6592700" y="531275"/>
            <a:ext cx="21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Data: Average Forecasting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805300" y="531275"/>
            <a:ext cx="17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Runtime: 5h    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167000"/>
            <a:ext cx="83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Informazioni più dettagliate, soprattutto sul sottoproblema e sull’algoritmo di Branch and Price sono scritte nel report tecnico.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2200"/>
              <a:t>Domande?</a:t>
            </a:r>
            <a:endParaRPr b="1" sz="2200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64100" y="4163100"/>
            <a:ext cx="83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Lorenzo Rossi matr. 183590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Descrizione del problema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compagnia di Meal Delivery con diversi centri sparsi in diverse regioni deve preparare il cibo per le settimane a venire. Dati gli ordini precedenti aggregati per settimana è necessario prevedere gli ordini della prossima settimana e creare un piano di consegna da un Depot centrale a tutti i centri di consegna, minimizzando la distanza percorsa.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Dati forniti gentilmente da Vidhya* tramite Keggle, aggregati e anonimizzati, dato che non contiene ingredienti o posizioni è necessario generare i dati verosimilmente.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77775" y="4722150"/>
            <a:ext cx="7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*Analytics Vidhya. Food demand forecasting, 2020.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Meal forecasting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73050"/>
            <a:ext cx="36621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Media delle N precedenti settimane, proiettate nelle settimane future.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Il parametro N è stato ottimizzato manualmente a N=3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969150" y="1373100"/>
            <a:ext cx="36975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Prophet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Utilizzo della famosa libreria Prophet per l’estrazione delle stagionalità e dei trend.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Per semplificare il problema non si sono usati i dati aggiuntivi del dataset (ex. costo, promozioni, ecc. ecc.)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740950" y="981400"/>
            <a:ext cx="36621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Due strategie: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987750" y="4257675"/>
            <a:ext cx="71685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Per comparare i risultati: Mean Squared Error</a:t>
            </a:r>
            <a:br>
              <a:rPr lang="it"/>
            </a:br>
            <a:r>
              <a:rPr lang="it"/>
              <a:t>tra i dati predetti e i dati reali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Meal forecasting - Results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25653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Per predizioni più lunghe Prophet ha l’errore minimo dato che riesce ad estrarre i trend dei dati.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900" y="964875"/>
            <a:ext cx="6129101" cy="40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670" r="670" t="0"/>
          <a:stretch/>
        </p:blipFill>
        <p:spPr>
          <a:xfrm>
            <a:off x="3014900" y="928400"/>
            <a:ext cx="6129101" cy="40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2992975"/>
            <a:ext cx="2565300" cy="17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Abbastanza stranamente Average vince sulle predizioni più corte</a:t>
            </a:r>
            <a:br>
              <a:rPr lang="it"/>
            </a:br>
            <a:r>
              <a:rPr lang="it"/>
              <a:t>(solo 1 settimana).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Generazione delle posizioni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40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Distribuzioni normali relative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Regioni -&gt; Città -&gt; Centri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Usata anche una distanza minima per evitare overlap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Depot generato come una città, selezionando randomicamente in quale città è situato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Regioni e città per ogni centro erano fornite dai dati.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75" y="527813"/>
            <a:ext cx="5276800" cy="43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VRPC polinomiale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34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Numero polinomiale di variabili e di constraint.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variabile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it"/>
              <a:t> tiene traccia della capacità del veicolo e rimuove i cicli.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Versione leggermente modificata del modello visto a lezione per il Traveling Salesman Problem, usando la capacità del veicolo al posto dell’ordine di visita.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399" y="301575"/>
            <a:ext cx="5283201" cy="45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484275" y="1608963"/>
            <a:ext cx="19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Flow constraints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>
            <a:off x="6309925" y="1013350"/>
            <a:ext cx="0" cy="15984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4268350" y="2800500"/>
            <a:ext cx="0" cy="11115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268350" y="2800500"/>
            <a:ext cx="20052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 txBox="1"/>
          <p:nvPr/>
        </p:nvSpPr>
        <p:spPr>
          <a:xfrm>
            <a:off x="6484275" y="2600400"/>
            <a:ext cx="19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Capacity constraint</a:t>
            </a:r>
            <a:br>
              <a:rPr lang="it">
                <a:latin typeface="Average"/>
                <a:ea typeface="Average"/>
                <a:cs typeface="Average"/>
                <a:sym typeface="Average"/>
              </a:rPr>
            </a:br>
            <a:r>
              <a:rPr lang="it">
                <a:latin typeface="Average"/>
                <a:ea typeface="Average"/>
                <a:cs typeface="Average"/>
                <a:sym typeface="Average"/>
              </a:rPr>
              <a:t>and cycle removal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VRPC subtour elimination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67000"/>
            <a:ext cx="44685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Numero polinomiale di variabili, ma non di constraint.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Si aggiungono constraint aggiuntivi mentre si esplora lo spazio di soluzioni (usando lazy constraints).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Depot: nodo 0 e n+1</a:t>
            </a:r>
            <a:br>
              <a:rPr lang="it"/>
            </a:br>
            <a:r>
              <a:rPr lang="it"/>
              <a:t>C = clienti</a:t>
            </a:r>
            <a:br>
              <a:rPr lang="it"/>
            </a:br>
            <a:r>
              <a:rPr lang="it"/>
              <a:t>V = nodi</a:t>
            </a:r>
            <a:br>
              <a:rPr lang="it"/>
            </a:br>
            <a:r>
              <a:rPr lang="it"/>
              <a:t>K = veicoli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Versione modificata di quella vista a lezione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050" y="269275"/>
            <a:ext cx="4213801" cy="47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6269550" y="4329850"/>
            <a:ext cx="26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^ Exponential Constraint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7926150" y="3053250"/>
            <a:ext cx="10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Flow</a:t>
            </a:r>
            <a:br>
              <a:rPr lang="it">
                <a:latin typeface="Average"/>
                <a:ea typeface="Average"/>
                <a:cs typeface="Average"/>
                <a:sym typeface="Average"/>
              </a:rPr>
            </a:br>
            <a:r>
              <a:rPr lang="it">
                <a:latin typeface="Average"/>
                <a:ea typeface="Average"/>
                <a:cs typeface="Average"/>
                <a:sym typeface="Average"/>
              </a:rPr>
              <a:t>constraints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7853300" y="2700000"/>
            <a:ext cx="0" cy="13221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7533475" y="2177725"/>
            <a:ext cx="10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Capacity c.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>
            <a:off x="7533475" y="2133175"/>
            <a:ext cx="0" cy="4893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9"/>
          <p:cNvSpPr txBox="1"/>
          <p:nvPr/>
        </p:nvSpPr>
        <p:spPr>
          <a:xfrm>
            <a:off x="7264525" y="1045725"/>
            <a:ext cx="10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Sink and Source</a:t>
            </a:r>
            <a:r>
              <a:rPr lang="it">
                <a:latin typeface="Average"/>
                <a:ea typeface="Average"/>
                <a:cs typeface="Average"/>
                <a:sym typeface="Average"/>
              </a:rPr>
              <a:t> c.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>
            <a:off x="7264525" y="1065075"/>
            <a:ext cx="0" cy="5769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VRPC column generation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67000"/>
            <a:ext cx="436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Simile a quello descritto da Desrochers, Desrosiers and Solomon*, semplificato per togliere i constraint di tempo..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R = Tutti i possibili itinerari (route).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1. Ottimizzare il problema ridotto</a:t>
            </a:r>
            <a:br>
              <a:rPr lang="it"/>
            </a:br>
            <a:r>
              <a:rPr lang="it"/>
              <a:t>2. Trovare variabili con costi ridotti negativi (sottoproblema ottimizzato con Cython).</a:t>
            </a:r>
            <a:br>
              <a:rPr lang="it"/>
            </a:br>
            <a:r>
              <a:rPr lang="it"/>
              <a:t>3. Aggiungere le variabili e ripetere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Branch and Price algorithm custom.</a:t>
            </a:r>
            <a:br>
              <a:rPr lang="it"/>
            </a:br>
            <a:r>
              <a:rPr lang="it"/>
              <a:t>(leggere il report per una spiegazione migliore)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25" y="1121953"/>
            <a:ext cx="4307626" cy="315608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77775" y="4780250"/>
            <a:ext cx="852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*Martin Desrochers, Jacques Desrosiers, and Marius Solomon. A new optimization algorithm for the vehicle routing problem with time windows. Operations research, 1992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7191875" y="1765350"/>
            <a:ext cx="0" cy="4506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 flipH="1">
            <a:off x="6599975" y="2382750"/>
            <a:ext cx="6900" cy="3780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0"/>
          <p:cNvSpPr txBox="1"/>
          <p:nvPr/>
        </p:nvSpPr>
        <p:spPr>
          <a:xfrm>
            <a:off x="7191875" y="1682850"/>
            <a:ext cx="11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Customer </a:t>
            </a:r>
            <a:r>
              <a:rPr lang="it">
                <a:latin typeface="Average"/>
                <a:ea typeface="Average"/>
                <a:cs typeface="Average"/>
                <a:sym typeface="Average"/>
              </a:rPr>
              <a:t>satisfaction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603125" y="2355163"/>
            <a:ext cx="10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Vehicle n.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610475" y="2894575"/>
            <a:ext cx="11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Average"/>
                <a:ea typeface="Average"/>
                <a:cs typeface="Average"/>
                <a:sym typeface="Average"/>
              </a:rPr>
              <a:t>Distance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flipH="1">
            <a:off x="6603125" y="2927425"/>
            <a:ext cx="600" cy="3345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67000"/>
            <a:ext cx="83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modello subtour elimination è poco competitivo e non produce soluzioni intermedie.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modello polinomiale invece è inaspettatamente veloce e riesce ad arrivare a soluzioni migliori in tempo minore del modello column generation.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Dato che l’istanza del problema è molto grande, con 77 nodi, non è stato possibile arrivare a una soluzione ottimale, ma i risultati sono comunque molto interessanti.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Gurobi ha un risolutore di MIP estremamente ottimizzato anche per casi simili, le soluzioni a cui arriva tramite il problema polinomiale sono visibilmente migliori.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