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1" r:id="rId3"/>
    <p:sldId id="312" r:id="rId4"/>
    <p:sldId id="320" r:id="rId5"/>
    <p:sldId id="315" r:id="rId6"/>
    <p:sldId id="321" r:id="rId7"/>
    <p:sldId id="322" r:id="rId8"/>
    <p:sldId id="316" r:id="rId9"/>
    <p:sldId id="323" r:id="rId10"/>
    <p:sldId id="318" r:id="rId1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5050"/>
    <a:srgbClr val="3333FF"/>
    <a:srgbClr val="FF9966"/>
    <a:srgbClr val="75BDFF"/>
    <a:srgbClr val="FF9933"/>
    <a:srgbClr val="FF7C80"/>
    <a:srgbClr val="FFCC99"/>
    <a:srgbClr val="CCCCFF"/>
    <a:srgbClr val="82B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0035" autoAdjust="0"/>
  </p:normalViewPr>
  <p:slideViewPr>
    <p:cSldViewPr snapToGrid="0">
      <p:cViewPr>
        <p:scale>
          <a:sx n="120" d="100"/>
          <a:sy n="120" d="100"/>
        </p:scale>
        <p:origin x="-13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0D1338-0733-40B9-A9DF-E757CA41F20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2021/3/25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EF7FAF72-4248-49B6-8537-C73E2DF5FDC8}" type="datetime1">
              <a:rPr lang="zh-TW" altLang="en-US" smtClean="0"/>
              <a:pPr/>
              <a:t>2021/3/25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B8649DAF-093F-4482-AA38-346E9A2DEE9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smtClean="0"/>
              <a:pPr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2051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524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551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551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551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551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圖片預留位置 31">
            <a:extLst>
              <a:ext uri="{FF2B5EF4-FFF2-40B4-BE49-F238E27FC236}">
                <a16:creationId xmlns=""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在這裡插入影像或將影像拖放到這裡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rtlCol="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 </a:t>
            </a:r>
            <a:br>
              <a:rPr lang="zh-TW" altLang="en-US"/>
            </a:br>
            <a:r>
              <a:rPr lang="zh-TW" altLang="en-US"/>
              <a:t>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 rtlCol="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頁尾預留位置 9">
            <a:extLst>
              <a:ext uri="{FF2B5EF4-FFF2-40B4-BE49-F238E27FC236}">
                <a16:creationId xmlns=""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1" name="投影片編號預留位置 10">
            <a:extLst>
              <a:ext uri="{FF2B5EF4-FFF2-40B4-BE49-F238E27FC236}">
                <a16:creationId xmlns=""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文字預留位置 7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文字預留位置 11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方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=""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=""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=""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10">
            <a:extLst>
              <a:ext uri="{FF2B5EF4-FFF2-40B4-BE49-F238E27FC236}">
                <a16:creationId xmlns=""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文字預留位置 8">
            <a:extLst>
              <a:ext uri="{FF2B5EF4-FFF2-40B4-BE49-F238E27FC236}">
                <a16:creationId xmlns=""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6" name="文字預留位置 5">
            <a:extLst>
              <a:ext uri="{FF2B5EF4-FFF2-40B4-BE49-F238E27FC236}">
                <a16:creationId xmlns=""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zh-TW" altLang="en-US"/>
              <a:t>節 </a:t>
            </a:r>
            <a:r>
              <a:rPr lang="en-US" altLang="zh-TW" dirty="0"/>
              <a:t>1 </a:t>
            </a:r>
            <a:r>
              <a:rPr lang="zh-TW" altLang="en-US" dirty="0"/>
              <a:t>標題</a:t>
            </a:r>
          </a:p>
        </p:txBody>
      </p:sp>
      <p:sp>
        <p:nvSpPr>
          <p:cNvPr id="12" name="文字預留位置 11">
            <a:extLst>
              <a:ext uri="{FF2B5EF4-FFF2-40B4-BE49-F238E27FC236}">
                <a16:creationId xmlns=""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節 </a:t>
            </a:r>
            <a:r>
              <a:rPr lang="en-US" altLang="zh-TW"/>
              <a:t>2 </a:t>
            </a:r>
            <a:r>
              <a:rPr lang="zh-TW" altLang="en-US"/>
              <a:t>標題</a:t>
            </a:r>
            <a:endParaRPr lang="zh-TW" altLang="en-US" dirty="0"/>
          </a:p>
        </p:txBody>
      </p:sp>
      <p:sp>
        <p:nvSpPr>
          <p:cNvPr id="14" name="文字預留位置 13">
            <a:extLst>
              <a:ext uri="{FF2B5EF4-FFF2-40B4-BE49-F238E27FC236}">
                <a16:creationId xmlns=""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節 </a:t>
            </a:r>
            <a:r>
              <a:rPr lang="en-US" altLang="zh-TW"/>
              <a:t>3 </a:t>
            </a:r>
            <a:r>
              <a:rPr lang="zh-TW" altLang="en-US"/>
              <a:t>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3" name="文字預留位置 8">
            <a:extLst>
              <a:ext uri="{FF2B5EF4-FFF2-40B4-BE49-F238E27FC236}">
                <a16:creationId xmlns=""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cxnSp>
        <p:nvCxnSpPr>
          <p:cNvPr id="15" name="直線箭號接點 14">
            <a:extLst>
              <a:ext uri="{FF2B5EF4-FFF2-40B4-BE49-F238E27FC236}">
                <a16:creationId xmlns=""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預留位置 10">
            <a:extLst>
              <a:ext uri="{FF2B5EF4-FFF2-40B4-BE49-F238E27FC236}">
                <a16:creationId xmlns=""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TW" altLang="en-US"/>
              <a:t>年份</a:t>
            </a:r>
            <a:endParaRPr lang="zh-TW" altLang="en-US" dirty="0"/>
          </a:p>
        </p:txBody>
      </p:sp>
      <p:sp>
        <p:nvSpPr>
          <p:cNvPr id="17" name="文字預留位置 10">
            <a:extLst>
              <a:ext uri="{FF2B5EF4-FFF2-40B4-BE49-F238E27FC236}">
                <a16:creationId xmlns=""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1" name="文字預留位置 10">
            <a:extLst>
              <a:ext uri="{FF2B5EF4-FFF2-40B4-BE49-F238E27FC236}">
                <a16:creationId xmlns=""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2" name="文字預留位置 10">
            <a:extLst>
              <a:ext uri="{FF2B5EF4-FFF2-40B4-BE49-F238E27FC236}">
                <a16:creationId xmlns=""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5" name="文字預留位置 10">
            <a:extLst>
              <a:ext uri="{FF2B5EF4-FFF2-40B4-BE49-F238E27FC236}">
                <a16:creationId xmlns=""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6" name="文字預留位置 10">
            <a:extLst>
              <a:ext uri="{FF2B5EF4-FFF2-40B4-BE49-F238E27FC236}">
                <a16:creationId xmlns=""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TW" altLang="en-US"/>
              <a:t>年份</a:t>
            </a:r>
            <a:endParaRPr lang="zh-TW" altLang="en-US" dirty="0"/>
          </a:p>
        </p:txBody>
      </p:sp>
      <p:sp>
        <p:nvSpPr>
          <p:cNvPr id="28" name="文字預留位置 10">
            <a:extLst>
              <a:ext uri="{FF2B5EF4-FFF2-40B4-BE49-F238E27FC236}">
                <a16:creationId xmlns=""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0" name="文字預留位置 10">
            <a:extLst>
              <a:ext uri="{FF2B5EF4-FFF2-40B4-BE49-F238E27FC236}">
                <a16:creationId xmlns=""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1" name="文字預留位置 10">
            <a:extLst>
              <a:ext uri="{FF2B5EF4-FFF2-40B4-BE49-F238E27FC236}">
                <a16:creationId xmlns=""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2" name="文字預留位置 10">
            <a:extLst>
              <a:ext uri="{FF2B5EF4-FFF2-40B4-BE49-F238E27FC236}">
                <a16:creationId xmlns=""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3" name="文字預留位置 10">
            <a:extLst>
              <a:ext uri="{FF2B5EF4-FFF2-40B4-BE49-F238E27FC236}">
                <a16:creationId xmlns=""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4" name="文字預留位置 10">
            <a:extLst>
              <a:ext uri="{FF2B5EF4-FFF2-40B4-BE49-F238E27FC236}">
                <a16:creationId xmlns=""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5" name="文字預留位置 10">
            <a:extLst>
              <a:ext uri="{FF2B5EF4-FFF2-40B4-BE49-F238E27FC236}">
                <a16:creationId xmlns=""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6" name="文字預留位置 10">
            <a:extLst>
              <a:ext uri="{FF2B5EF4-FFF2-40B4-BE49-F238E27FC236}">
                <a16:creationId xmlns=""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7" name="文字預留位置 10">
            <a:extLst>
              <a:ext uri="{FF2B5EF4-FFF2-40B4-BE49-F238E27FC236}">
                <a16:creationId xmlns=""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8" name="文字預留位置 10">
            <a:extLst>
              <a:ext uri="{FF2B5EF4-FFF2-40B4-BE49-F238E27FC236}">
                <a16:creationId xmlns=""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9" name="文字預留位置 10">
            <a:extLst>
              <a:ext uri="{FF2B5EF4-FFF2-40B4-BE49-F238E27FC236}">
                <a16:creationId xmlns=""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0" name="文字預留位置 10">
            <a:extLst>
              <a:ext uri="{FF2B5EF4-FFF2-40B4-BE49-F238E27FC236}">
                <a16:creationId xmlns=""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1" name="文字預留位置 10">
            <a:extLst>
              <a:ext uri="{FF2B5EF4-FFF2-40B4-BE49-F238E27FC236}">
                <a16:creationId xmlns=""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2" name="文字預留位置 10">
            <a:extLst>
              <a:ext uri="{FF2B5EF4-FFF2-40B4-BE49-F238E27FC236}">
                <a16:creationId xmlns=""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3" name="文字預留位置 10">
            <a:extLst>
              <a:ext uri="{FF2B5EF4-FFF2-40B4-BE49-F238E27FC236}">
                <a16:creationId xmlns=""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4" name="文字預留位置 10">
            <a:extLst>
              <a:ext uri="{FF2B5EF4-FFF2-40B4-BE49-F238E27FC236}">
                <a16:creationId xmlns=""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5" name="文字預留位置 10">
            <a:extLst>
              <a:ext uri="{FF2B5EF4-FFF2-40B4-BE49-F238E27FC236}">
                <a16:creationId xmlns=""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6" name="文字預留位置 10">
            <a:extLst>
              <a:ext uri="{FF2B5EF4-FFF2-40B4-BE49-F238E27FC236}">
                <a16:creationId xmlns=""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7" name="文字預留位置 10">
            <a:extLst>
              <a:ext uri="{FF2B5EF4-FFF2-40B4-BE49-F238E27FC236}">
                <a16:creationId xmlns=""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8" name="文字預留位置 10">
            <a:extLst>
              <a:ext uri="{FF2B5EF4-FFF2-40B4-BE49-F238E27FC236}">
                <a16:creationId xmlns=""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9" name="文字預留位置 3">
            <a:extLst>
              <a:ext uri="{FF2B5EF4-FFF2-40B4-BE49-F238E27FC236}">
                <a16:creationId xmlns=""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TW" altLang="en-US"/>
              <a:t>影像標題</a:t>
            </a:r>
            <a:endParaRPr lang="zh-TW" altLang="en-US" dirty="0"/>
          </a:p>
        </p:txBody>
      </p:sp>
      <p:sp>
        <p:nvSpPr>
          <p:cNvPr id="50" name="文字預留位置 36">
            <a:extLst>
              <a:ext uri="{FF2B5EF4-FFF2-40B4-BE49-F238E27FC236}">
                <a16:creationId xmlns=""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TW" altLang="en-US"/>
              <a:t>月份，年份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團隊 3 成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=""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=""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13" name="文字預留位置 12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15" name="文字預留位置 14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10" name="文字預留位置 9">
            <a:extLst>
              <a:ext uri="{FF2B5EF4-FFF2-40B4-BE49-F238E27FC236}">
                <a16:creationId xmlns=""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姓名</a:t>
            </a:r>
            <a:endParaRPr lang="zh-TW" altLang="en-US" dirty="0"/>
          </a:p>
        </p:txBody>
      </p:sp>
      <p:sp>
        <p:nvSpPr>
          <p:cNvPr id="12" name="文字預留位置 11">
            <a:extLst>
              <a:ext uri="{FF2B5EF4-FFF2-40B4-BE49-F238E27FC236}">
                <a16:creationId xmlns=""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姓名</a:t>
            </a:r>
            <a:endParaRPr lang="zh-TW" altLang="en-US" dirty="0"/>
          </a:p>
        </p:txBody>
      </p:sp>
      <p:sp>
        <p:nvSpPr>
          <p:cNvPr id="16" name="文字預留位置 15">
            <a:extLst>
              <a:ext uri="{FF2B5EF4-FFF2-40B4-BE49-F238E27FC236}">
                <a16:creationId xmlns=""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姓名</a:t>
            </a:r>
            <a:endParaRPr lang="zh-TW" altLang="en-US" dirty="0"/>
          </a:p>
        </p:txBody>
      </p:sp>
      <p:sp>
        <p:nvSpPr>
          <p:cNvPr id="24" name="圖片預留位置 22">
            <a:extLst>
              <a:ext uri="{FF2B5EF4-FFF2-40B4-BE49-F238E27FC236}">
                <a16:creationId xmlns=""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25" name="圖片預留位置 22">
            <a:extLst>
              <a:ext uri="{FF2B5EF4-FFF2-40B4-BE49-F238E27FC236}">
                <a16:creationId xmlns=""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26" name="圖片預留位置 22">
            <a:extLst>
              <a:ext uri="{FF2B5EF4-FFF2-40B4-BE49-F238E27FC236}">
                <a16:creationId xmlns=""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9" name="文字預留位置 8">
            <a:extLst>
              <a:ext uri="{FF2B5EF4-FFF2-40B4-BE49-F238E27FC236}">
                <a16:creationId xmlns=""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4" name="文字預留位置 3">
            <a:extLst>
              <a:ext uri="{FF2B5EF4-FFF2-40B4-BE49-F238E27FC236}">
                <a16:creationId xmlns=""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簡歷</a:t>
            </a:r>
            <a:endParaRPr lang="zh-TW" altLang="en-US" dirty="0"/>
          </a:p>
        </p:txBody>
      </p:sp>
      <p:sp>
        <p:nvSpPr>
          <p:cNvPr id="11" name="文字預留位置 10">
            <a:extLst>
              <a:ext uri="{FF2B5EF4-FFF2-40B4-BE49-F238E27FC236}">
                <a16:creationId xmlns=""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TW" altLang="en-US"/>
              <a:t>簡歷</a:t>
            </a:r>
            <a:endParaRPr lang="zh-TW" altLang="en-US" dirty="0"/>
          </a:p>
        </p:txBody>
      </p:sp>
      <p:sp>
        <p:nvSpPr>
          <p:cNvPr id="17" name="文字預留位置 16">
            <a:extLst>
              <a:ext uri="{FF2B5EF4-FFF2-40B4-BE49-F238E27FC236}">
                <a16:creationId xmlns=""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TW" altLang="en-US"/>
              <a:t>簡歷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團隊 6 成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=""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=""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13" name="文字預留位置 12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15" name="文字預留位置 14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17" name="文字預留位置 16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6" name="文字預留位置 5">
            <a:extLst>
              <a:ext uri="{FF2B5EF4-FFF2-40B4-BE49-F238E27FC236}">
                <a16:creationId xmlns=""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0" name="文字預留位置 9">
            <a:extLst>
              <a:ext uri="{FF2B5EF4-FFF2-40B4-BE49-F238E27FC236}">
                <a16:creationId xmlns=""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11">
            <a:extLst>
              <a:ext uri="{FF2B5EF4-FFF2-40B4-BE49-F238E27FC236}">
                <a16:creationId xmlns=""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6" name="文字預留位置 15">
            <a:extLst>
              <a:ext uri="{FF2B5EF4-FFF2-40B4-BE49-F238E27FC236}">
                <a16:creationId xmlns=""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9" name="文字預留位置 18">
            <a:extLst>
              <a:ext uri="{FF2B5EF4-FFF2-40B4-BE49-F238E27FC236}">
                <a16:creationId xmlns=""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21" name="文字預留位置 20">
            <a:extLst>
              <a:ext uri="{FF2B5EF4-FFF2-40B4-BE49-F238E27FC236}">
                <a16:creationId xmlns=""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23" name="圖片預留位置 22">
            <a:extLst>
              <a:ext uri="{FF2B5EF4-FFF2-40B4-BE49-F238E27FC236}">
                <a16:creationId xmlns=""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24" name="圖片預留位置 22">
            <a:extLst>
              <a:ext uri="{FF2B5EF4-FFF2-40B4-BE49-F238E27FC236}">
                <a16:creationId xmlns=""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25" name="圖片預留位置 22">
            <a:extLst>
              <a:ext uri="{FF2B5EF4-FFF2-40B4-BE49-F238E27FC236}">
                <a16:creationId xmlns=""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26" name="圖片預留位置 22">
            <a:extLst>
              <a:ext uri="{FF2B5EF4-FFF2-40B4-BE49-F238E27FC236}">
                <a16:creationId xmlns=""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27" name="圖片預留位置 22">
            <a:extLst>
              <a:ext uri="{FF2B5EF4-FFF2-40B4-BE49-F238E27FC236}">
                <a16:creationId xmlns=""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20" name="圖片預留位置 22">
            <a:extLst>
              <a:ext uri="{FF2B5EF4-FFF2-40B4-BE49-F238E27FC236}">
                <a16:creationId xmlns=""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>
            <a:extLst>
              <a:ext uri="{FF2B5EF4-FFF2-40B4-BE49-F238E27FC236}">
                <a16:creationId xmlns=""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1" name="文字預留位置 10">
            <a:extLst>
              <a:ext uri="{FF2B5EF4-FFF2-40B4-BE49-F238E27FC236}">
                <a16:creationId xmlns=""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手繪多邊形：圖案 28">
            <a:extLst>
              <a:ext uri="{FF2B5EF4-FFF2-40B4-BE49-F238E27FC236}">
                <a16:creationId xmlns=""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7" name="手繪多邊形：圖案 26">
            <a:extLst>
              <a:ext uri="{FF2B5EF4-FFF2-40B4-BE49-F238E27FC236}">
                <a16:creationId xmlns=""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4" name="手繪多邊形：圖案 13">
            <a:extLst>
              <a:ext uri="{FF2B5EF4-FFF2-40B4-BE49-F238E27FC236}">
                <a16:creationId xmlns=""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9" name="手繪多邊形：圖案 18">
            <a:extLst>
              <a:ext uri="{FF2B5EF4-FFF2-40B4-BE49-F238E27FC236}">
                <a16:creationId xmlns=""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8" name="手繪多邊形：圖案 17">
            <a:extLst>
              <a:ext uri="{FF2B5EF4-FFF2-40B4-BE49-F238E27FC236}">
                <a16:creationId xmlns=""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=""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4" name="手繪多邊形：圖案 23">
            <a:extLst>
              <a:ext uri="{FF2B5EF4-FFF2-40B4-BE49-F238E27FC236}">
                <a16:creationId xmlns=""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3" name="手繪多邊形：圖案 22">
            <a:extLst>
              <a:ext uri="{FF2B5EF4-FFF2-40B4-BE49-F238E27FC236}">
                <a16:creationId xmlns=""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3" name="文字預留位置 8">
            <a:extLst>
              <a:ext uri="{FF2B5EF4-FFF2-40B4-BE49-F238E27FC236}">
                <a16:creationId xmlns=""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繪多邊形：圖案 14">
            <a:extLst>
              <a:ext uri="{FF2B5EF4-FFF2-40B4-BE49-F238E27FC236}">
                <a16:creationId xmlns=""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4" name="手繪多邊形：圖案 13">
            <a:extLst>
              <a:ext uri="{FF2B5EF4-FFF2-40B4-BE49-F238E27FC236}">
                <a16:creationId xmlns=""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24" name="手繪多邊形：圖案 23">
            <a:extLst>
              <a:ext uri="{FF2B5EF4-FFF2-40B4-BE49-F238E27FC236}">
                <a16:creationId xmlns=""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2" name="手繪多邊形：圖案 21">
            <a:extLst>
              <a:ext uri="{FF2B5EF4-FFF2-40B4-BE49-F238E27FC236}">
                <a16:creationId xmlns=""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5" name="手繪多邊形：圖案 24">
            <a:extLst>
              <a:ext uri="{FF2B5EF4-FFF2-40B4-BE49-F238E27FC236}">
                <a16:creationId xmlns=""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6" name="手繪多邊形：圖案 25">
            <a:extLst>
              <a:ext uri="{FF2B5EF4-FFF2-40B4-BE49-F238E27FC236}">
                <a16:creationId xmlns=""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0" name="手繪多邊形：圖案 29">
            <a:extLst>
              <a:ext uri="{FF2B5EF4-FFF2-40B4-BE49-F238E27FC236}">
                <a16:creationId xmlns=""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 (無圖形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=""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>
            <a:extLst>
              <a:ext uri="{FF2B5EF4-FFF2-40B4-BE49-F238E27FC236}">
                <a16:creationId xmlns=""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圖片預留位置 31">
            <a:extLst>
              <a:ext uri="{FF2B5EF4-FFF2-40B4-BE49-F238E27FC236}">
                <a16:creationId xmlns=""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在這裡插入影像或將影像拖放到這裡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cxnSp>
        <p:nvCxnSpPr>
          <p:cNvPr id="5" name="直線接點​​ 4">
            <a:extLst>
              <a:ext uri="{FF2B5EF4-FFF2-40B4-BE49-F238E27FC236}">
                <a16:creationId xmlns=""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預留位置 5">
            <a:extLst>
              <a:ext uri="{FF2B5EF4-FFF2-40B4-BE49-F238E27FC236}">
                <a16:creationId xmlns=""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/>
              <a:t>連絡人號碼</a:t>
            </a:r>
            <a:endParaRPr lang="zh-TW" altLang="en-US" dirty="0"/>
          </a:p>
        </p:txBody>
      </p:sp>
      <p:sp>
        <p:nvSpPr>
          <p:cNvPr id="9" name="文字預留位置 5">
            <a:extLst>
              <a:ext uri="{FF2B5EF4-FFF2-40B4-BE49-F238E27FC236}">
                <a16:creationId xmlns=""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8" name="圖片預留位置 5">
            <a:extLst>
              <a:ext uri="{FF2B5EF4-FFF2-40B4-BE49-F238E27FC236}">
                <a16:creationId xmlns=""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標誌</a:t>
            </a:r>
            <a:endParaRPr lang="zh-TW" altLang="en-US" dirty="0"/>
          </a:p>
        </p:txBody>
      </p:sp>
      <p:sp>
        <p:nvSpPr>
          <p:cNvPr id="10" name="文字預留位置 5">
            <a:extLst>
              <a:ext uri="{FF2B5EF4-FFF2-40B4-BE49-F238E27FC236}">
                <a16:creationId xmlns=""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/>
              <a:t>網站位址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預留位置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 dirty="0"/>
              <a:t>插入或拖放您的相片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dirty="0"/>
              <a:t>按一下以編輯頁面標題</a:t>
            </a: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</p:spTree>
    <p:extLst>
      <p:ext uri="{BB962C8B-B14F-4D97-AF65-F5344CB8AC3E}">
        <p14:creationId xmlns:p14="http://schemas.microsoft.com/office/powerpoint/2010/main" val="21981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2" name="圖片預留位置 31">
            <a:extLst>
              <a:ext uri="{FF2B5EF4-FFF2-40B4-BE49-F238E27FC236}">
                <a16:creationId xmlns=""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在這裡插入影像或將影像拖放到這裡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 </a:t>
            </a:r>
            <a:br>
              <a:rPr lang="zh-TW" altLang="en-US"/>
            </a:br>
            <a:r>
              <a:rPr lang="zh-TW" altLang="en-US"/>
              <a:t>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=""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大型影像與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 </a:t>
            </a:r>
            <a:br>
              <a:rPr lang="zh-TW" altLang="en-US"/>
            </a:br>
            <a:r>
              <a:rPr lang="zh-TW" altLang="en-US"/>
              <a:t>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2" name="圖片預留位置 31">
            <a:extLst>
              <a:ext uri="{FF2B5EF4-FFF2-40B4-BE49-F238E27FC236}">
                <a16:creationId xmlns=""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在這裡插入影像或將影像拖放到這裡</a:t>
            </a:r>
            <a:endParaRPr lang="zh-TW" altLang="en-US" dirty="0"/>
          </a:p>
        </p:txBody>
      </p:sp>
      <p:sp>
        <p:nvSpPr>
          <p:cNvPr id="16" name="內容預留位置 2">
            <a:extLst>
              <a:ext uri="{FF2B5EF4-FFF2-40B4-BE49-F238E27FC236}">
                <a16:creationId xmlns=""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>
            <a:extLst>
              <a:ext uri="{FF2B5EF4-FFF2-40B4-BE49-F238E27FC236}">
                <a16:creationId xmlns=""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=""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6" name="文字預留位置 5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=""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=""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=""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10">
            <a:extLst>
              <a:ext uri="{FF2B5EF4-FFF2-40B4-BE49-F238E27FC236}">
                <a16:creationId xmlns=""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=""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=""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12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14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16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數位產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手繪多邊形：圖案 23">
            <a:extLst>
              <a:ext uri="{FF2B5EF4-FFF2-40B4-BE49-F238E27FC236}">
                <a16:creationId xmlns=""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5" name="手繪多邊形：圖案 24">
            <a:extLst>
              <a:ext uri="{FF2B5EF4-FFF2-40B4-BE49-F238E27FC236}">
                <a16:creationId xmlns=""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6" name="手繪多邊形：圖案 25">
            <a:extLst>
              <a:ext uri="{FF2B5EF4-FFF2-40B4-BE49-F238E27FC236}">
                <a16:creationId xmlns=""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7" name="手繪多邊形：圖案 26">
            <a:extLst>
              <a:ext uri="{FF2B5EF4-FFF2-40B4-BE49-F238E27FC236}">
                <a16:creationId xmlns=""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8" name="手繪多邊形：圖案 27">
            <a:extLst>
              <a:ext uri="{FF2B5EF4-FFF2-40B4-BE49-F238E27FC236}">
                <a16:creationId xmlns=""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9" name="手繪多邊形：圖案 28">
            <a:extLst>
              <a:ext uri="{FF2B5EF4-FFF2-40B4-BE49-F238E27FC236}">
                <a16:creationId xmlns=""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0" name="手繪多邊形：圖案 29">
            <a:extLst>
              <a:ext uri="{FF2B5EF4-FFF2-40B4-BE49-F238E27FC236}">
                <a16:creationId xmlns=""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1" name="手繪多邊形：圖案 30">
            <a:extLst>
              <a:ext uri="{FF2B5EF4-FFF2-40B4-BE49-F238E27FC236}">
                <a16:creationId xmlns=""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2" name="手繪多邊形：圖案 31">
            <a:extLst>
              <a:ext uri="{FF2B5EF4-FFF2-40B4-BE49-F238E27FC236}">
                <a16:creationId xmlns=""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3" name="手繪多邊形：圖案 32">
            <a:extLst>
              <a:ext uri="{FF2B5EF4-FFF2-40B4-BE49-F238E27FC236}">
                <a16:creationId xmlns=""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4" name="手繪多邊形：圖案 33">
            <a:extLst>
              <a:ext uri="{FF2B5EF4-FFF2-40B4-BE49-F238E27FC236}">
                <a16:creationId xmlns=""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5" name="手繪多邊形：圖案 34">
            <a:extLst>
              <a:ext uri="{FF2B5EF4-FFF2-40B4-BE49-F238E27FC236}">
                <a16:creationId xmlns=""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6" name="手繪多邊形：圖案 35">
            <a:extLst>
              <a:ext uri="{FF2B5EF4-FFF2-40B4-BE49-F238E27FC236}">
                <a16:creationId xmlns=""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7" name="手繪多邊形：圖案 36">
            <a:extLst>
              <a:ext uri="{FF2B5EF4-FFF2-40B4-BE49-F238E27FC236}">
                <a16:creationId xmlns=""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grpSp>
        <p:nvGrpSpPr>
          <p:cNvPr id="43" name="群組 42">
            <a:extLst>
              <a:ext uri="{FF2B5EF4-FFF2-40B4-BE49-F238E27FC236}">
                <a16:creationId xmlns=""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圓角矩形 15">
              <a:extLst>
                <a:ext uri="{FF2B5EF4-FFF2-40B4-BE49-F238E27FC236}">
                  <a16:creationId xmlns=""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45" name="圓角矩形 15">
              <a:extLst>
                <a:ext uri="{FF2B5EF4-FFF2-40B4-BE49-F238E27FC236}">
                  <a16:creationId xmlns=""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46" name="矩形：圓角 45">
              <a:extLst>
                <a:ext uri="{FF2B5EF4-FFF2-40B4-BE49-F238E27FC236}">
                  <a16:creationId xmlns=""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47" name="圓角矩形 15">
              <a:extLst>
                <a:ext uri="{FF2B5EF4-FFF2-40B4-BE49-F238E27FC236}">
                  <a16:creationId xmlns=""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48" name="圓角矩形 15">
              <a:extLst>
                <a:ext uri="{FF2B5EF4-FFF2-40B4-BE49-F238E27FC236}">
                  <a16:creationId xmlns=""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49" name="橢圓​​ 48">
              <a:extLst>
                <a:ext uri="{FF2B5EF4-FFF2-40B4-BE49-F238E27FC236}">
                  <a16:creationId xmlns=""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50" name="橢圓​​ 49">
              <a:extLst>
                <a:ext uri="{FF2B5EF4-FFF2-40B4-BE49-F238E27FC236}">
                  <a16:creationId xmlns=""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51" name="橢圓​​ 50">
              <a:extLst>
                <a:ext uri="{FF2B5EF4-FFF2-40B4-BE49-F238E27FC236}">
                  <a16:creationId xmlns=""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3" name="內容預留位置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您可以在這裡輸入強調文字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=""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=""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圖片預留位置 4">
            <a:extLst>
              <a:ext uri="{FF2B5EF4-FFF2-40B4-BE49-F238E27FC236}">
                <a16:creationId xmlns=""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/>
              <a:t>在這裡插入影像或將影像拖放到這裡</a:t>
            </a:r>
            <a:endParaRPr lang="zh-TW" altLang="en-US" dirty="0"/>
          </a:p>
        </p:txBody>
      </p:sp>
      <p:sp>
        <p:nvSpPr>
          <p:cNvPr id="9" name="文字預留位置 8">
            <a:extLst>
              <a:ext uri="{FF2B5EF4-FFF2-40B4-BE49-F238E27FC236}">
                <a16:creationId xmlns=""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數字選項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手繪多邊形：圖案 17">
            <a:extLst>
              <a:ext uri="{FF2B5EF4-FFF2-40B4-BE49-F238E27FC236}">
                <a16:creationId xmlns=""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>
            <a:extLst>
              <a:ext uri="{FF2B5EF4-FFF2-40B4-BE49-F238E27FC236}">
                <a16:creationId xmlns=""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=""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6" name="文字預留位置 5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9" name="文字預留位置 18">
            <a:extLst>
              <a:ext uri="{FF2B5EF4-FFF2-40B4-BE49-F238E27FC236}">
                <a16:creationId xmlns=""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rtlCol="0" anchor="ctr"/>
          <a:lstStyle>
            <a:lvl1pPr marL="0" indent="0">
              <a:buNone/>
              <a:defRPr sz="8000"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 rtl="0"/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21" name="文字預留位置 20">
            <a:extLst>
              <a:ext uri="{FF2B5EF4-FFF2-40B4-BE49-F238E27FC236}">
                <a16:creationId xmlns=""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rtlCol="0" anchor="ctr"/>
          <a:lstStyle>
            <a:lvl1pPr marL="0" indent="0">
              <a:buNone/>
              <a:defRPr sz="8000" b="1" i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八邊形 6">
            <a:extLst>
              <a:ext uri="{FF2B5EF4-FFF2-40B4-BE49-F238E27FC236}">
                <a16:creationId xmlns="" xmlns:a16="http://schemas.microsoft.com/office/drawing/2014/main" id="{12B87281-2FCA-44C5-BFC9-FD653787EFC4}"/>
              </a:ext>
            </a:extLst>
          </p:cNvPr>
          <p:cNvSpPr/>
          <p:nvPr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橢圓​​ 8">
            <a:extLst>
              <a:ext uri="{FF2B5EF4-FFF2-40B4-BE49-F238E27FC236}">
                <a16:creationId xmlns="" xmlns:a16="http://schemas.microsoft.com/office/drawing/2014/main" id="{B66BF03E-F48E-4C0A-9078-07AC4DDF896A}"/>
              </a:ext>
            </a:extLst>
          </p:cNvPr>
          <p:cNvSpPr/>
          <p:nvPr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="" xmlns:a16="http://schemas.microsoft.com/office/drawing/2014/main" id="{9F827500-FC74-463C-9312-BC59104AEBD6}"/>
              </a:ext>
            </a:extLst>
          </p:cNvPr>
          <p:cNvSpPr/>
          <p:nvPr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110EE18F-610D-4230-BA82-4E5007401ADD}"/>
              </a:ext>
            </a:extLst>
          </p:cNvPr>
          <p:cNvSpPr txBox="1"/>
          <p:nvPr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rtl="0"/>
            <a:r>
              <a:rPr lang="zh-TW" altLang="en-US" sz="1200" b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在這裡放置您的標誌或名稱</a:t>
            </a:r>
            <a:endParaRPr lang="zh-TW" altLang="en-US" sz="1200" b="1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4" name="橢圓​​ 13">
            <a:extLst>
              <a:ext uri="{FF2B5EF4-FFF2-40B4-BE49-F238E27FC236}">
                <a16:creationId xmlns="" xmlns:a16="http://schemas.microsoft.com/office/drawing/2014/main" id="{2AF375EA-F235-4EAA-A52F-D6BF0D6EDDCA}"/>
              </a:ext>
            </a:extLst>
          </p:cNvPr>
          <p:cNvSpPr/>
          <p:nvPr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E3C8C5B-6356-4B7C-887C-A436D7DB4059}"/>
              </a:ext>
            </a:extLst>
          </p:cNvPr>
          <p:cNvSpPr/>
          <p:nvPr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13120C00-0FF6-411F-B2D6-C625ED6BD241}"/>
              </a:ext>
            </a:extLst>
          </p:cNvPr>
          <p:cNvSpPr/>
          <p:nvPr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2D142C1D-78E5-4AD5-BEF3-C015D6E3FEBD}"/>
              </a:ext>
            </a:extLst>
          </p:cNvPr>
          <p:cNvSpPr/>
          <p:nvPr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300D9306-2240-47FF-AA2F-DC7C26A008A4}"/>
              </a:ext>
            </a:extLst>
          </p:cNvPr>
          <p:cNvSpPr/>
          <p:nvPr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8" r:id="rId8"/>
    <p:sldLayoutId id="2147483670" r:id="rId9"/>
    <p:sldLayoutId id="2147483653" r:id="rId10"/>
    <p:sldLayoutId id="2147483673" r:id="rId11"/>
    <p:sldLayoutId id="2147483674" r:id="rId12"/>
    <p:sldLayoutId id="2147483676" r:id="rId13"/>
    <p:sldLayoutId id="2147483677" r:id="rId14"/>
    <p:sldLayoutId id="2147483654" r:id="rId15"/>
    <p:sldLayoutId id="2147483660" r:id="rId16"/>
    <p:sldLayoutId id="2147483661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預留位置 19">
            <a:extLst>
              <a:ext uri="{FF2B5EF4-FFF2-40B4-BE49-F238E27FC236}">
                <a16:creationId xmlns="" xmlns:a16="http://schemas.microsoft.com/office/drawing/2014/main" id="{3072B96B-8E35-4D15-80A0-1DD4745F75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46" y="167053"/>
            <a:ext cx="9214544" cy="44676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63500" dir="5400000" sy="-100000" algn="bl" rotWithShape="0"/>
          </a:effectLst>
        </p:spPr>
      </p:pic>
      <p:sp>
        <p:nvSpPr>
          <p:cNvPr id="6" name="標題 5">
            <a:extLst>
              <a:ext uri="{FF2B5EF4-FFF2-40B4-BE49-F238E27FC236}">
                <a16:creationId xmlns=""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3464168"/>
            <a:ext cx="4739053" cy="3147647"/>
          </a:xfrm>
          <a:prstGeom prst="roundRect">
            <a:avLst/>
          </a:prstGeom>
          <a:solidFill>
            <a:schemeClr val="tx1">
              <a:alpha val="70000"/>
            </a:schemeClr>
          </a:solidFill>
          <a:scene3d>
            <a:camera prst="perspectiveRight"/>
            <a:lightRig rig="threePt" dir="t"/>
          </a:scene3d>
        </p:spPr>
        <p:txBody>
          <a:bodyPr lIns="0" tIns="180000" rIns="0" bIns="0" rtlCol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TW" altLang="en-US" sz="4800" b="1" dirty="0">
                <a:latin typeface="Times New Roman" pitchFamily="18" charset="0"/>
                <a:ea typeface="微軟正黑體" pitchFamily="34" charset="-120"/>
              </a:rPr>
              <a:t>資料結構</a:t>
            </a:r>
            <a:r>
              <a:rPr lang="en-US" altLang="zh-TW" sz="4800" b="1" dirty="0">
                <a:latin typeface="Times New Roman" pitchFamily="18" charset="0"/>
                <a:ea typeface="微軟正黑體" pitchFamily="34" charset="-120"/>
              </a:rPr>
              <a:t/>
            </a:r>
            <a:br>
              <a:rPr lang="en-US" altLang="zh-TW" sz="4800" b="1" dirty="0">
                <a:latin typeface="Times New Roman" pitchFamily="18" charset="0"/>
                <a:ea typeface="微軟正黑體" pitchFamily="34" charset="-120"/>
              </a:rPr>
            </a:br>
            <a:r>
              <a:rPr lang="en-US" altLang="zh-TW" sz="3600" b="1" dirty="0">
                <a:latin typeface="Times New Roman" pitchFamily="18" charset="0"/>
                <a:ea typeface="微軟正黑體" pitchFamily="34" charset="-120"/>
              </a:rPr>
              <a:t>Final Project </a:t>
            </a:r>
            <a:r>
              <a:rPr lang="en-US" altLang="zh-TW" sz="3600" b="1" dirty="0" smtClean="0">
                <a:latin typeface="Times New Roman" pitchFamily="18" charset="0"/>
                <a:ea typeface="微軟正黑體" pitchFamily="34" charset="-120"/>
              </a:rPr>
              <a:t>Demonstration</a:t>
            </a:r>
            <a:r>
              <a:rPr lang="en-US" altLang="zh-TW" sz="1600" b="1" dirty="0" smtClean="0">
                <a:latin typeface="Times New Roman" pitchFamily="18" charset="0"/>
                <a:ea typeface="微軟正黑體" pitchFamily="34" charset="-120"/>
              </a:rPr>
              <a:t/>
            </a:r>
            <a:br>
              <a:rPr lang="en-US" altLang="zh-TW" sz="1600" b="1" dirty="0" smtClean="0">
                <a:latin typeface="Times New Roman" pitchFamily="18" charset="0"/>
                <a:ea typeface="微軟正黑體" pitchFamily="34" charset="-120"/>
              </a:rPr>
            </a:br>
            <a:r>
              <a:rPr lang="zh-TW" altLang="en-US" sz="1700" dirty="0">
                <a:latin typeface="Times New Roman" pitchFamily="18" charset="0"/>
                <a:ea typeface="微軟正黑體" pitchFamily="34" charset="-120"/>
              </a:rPr>
              <a:t>系別：資訊管理學系</a:t>
            </a:r>
            <a:r>
              <a:rPr lang="en-US" altLang="zh-TW" sz="1700" dirty="0">
                <a:latin typeface="Times New Roman" pitchFamily="18" charset="0"/>
                <a:ea typeface="微軟正黑體" pitchFamily="34" charset="-120"/>
              </a:rPr>
              <a:t/>
            </a:r>
            <a:br>
              <a:rPr lang="en-US" altLang="zh-TW" sz="1700" dirty="0">
                <a:latin typeface="Times New Roman" pitchFamily="18" charset="0"/>
                <a:ea typeface="微軟正黑體" pitchFamily="34" charset="-120"/>
              </a:rPr>
            </a:br>
            <a:r>
              <a:rPr lang="en-US" altLang="zh-TW" sz="1700" dirty="0" smtClean="0">
                <a:latin typeface="Times New Roman" pitchFamily="18" charset="0"/>
                <a:ea typeface="微軟正黑體" pitchFamily="34" charset="-120"/>
              </a:rPr>
              <a:t/>
            </a:r>
            <a:br>
              <a:rPr lang="en-US" altLang="zh-TW" sz="1700" dirty="0" smtClean="0">
                <a:latin typeface="Times New Roman" pitchFamily="18" charset="0"/>
                <a:ea typeface="微軟正黑體" pitchFamily="34" charset="-120"/>
              </a:rPr>
            </a:br>
            <a:r>
              <a:rPr lang="zh-TW" altLang="en-US" sz="1700" dirty="0" smtClean="0">
                <a:latin typeface="Times New Roman" pitchFamily="18" charset="0"/>
                <a:ea typeface="微軟正黑體" pitchFamily="34" charset="-120"/>
              </a:rPr>
              <a:t>學生</a:t>
            </a:r>
            <a:r>
              <a:rPr lang="zh-TW" altLang="en-US" sz="1700" dirty="0">
                <a:latin typeface="Times New Roman" pitchFamily="18" charset="0"/>
                <a:ea typeface="微軟正黑體" pitchFamily="34" charset="-120"/>
              </a:rPr>
              <a:t>：陳家銘、</a:t>
            </a:r>
            <a:r>
              <a:rPr lang="en-US" altLang="zh-TW" sz="1700" dirty="0" smtClean="0">
                <a:latin typeface="Times New Roman" pitchFamily="18" charset="0"/>
                <a:ea typeface="微軟正黑體" pitchFamily="34" charset="-120"/>
              </a:rPr>
              <a:t>CBF106005</a:t>
            </a:r>
            <a:endParaRPr lang="zh-TW" altLang="en-US" sz="1700" dirty="0">
              <a:latin typeface="Times New Roman" pitchFamily="18" charset="0"/>
              <a:ea typeface="微軟正黑體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280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5" descr="空心輔色">
            <a:extLst>
              <a:ext uri="{FF2B5EF4-FFF2-40B4-BE49-F238E27FC236}">
                <a16:creationId xmlns:a16="http://schemas.microsoft.com/office/drawing/2014/main" xmlns="" id="{B96C9C21-1058-4430-AF39-EB1511BCE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 rot="18064286">
            <a:off x="1005668" y="1748393"/>
            <a:ext cx="2461400" cy="216000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rgbClr val="FF996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158436" y="3284678"/>
            <a:ext cx="1980000" cy="2256285"/>
            <a:chOff x="1855679" y="3009614"/>
            <a:chExt cx="1980000" cy="2256285"/>
          </a:xfrm>
          <a:solidFill>
            <a:srgbClr val="FFCC99"/>
          </a:solidFill>
        </p:grpSpPr>
        <p:sp>
          <p:nvSpPr>
            <p:cNvPr id="12" name="手繪多邊形 5" descr="空心輔色">
              <a:extLst>
                <a:ext uri="{FF2B5EF4-FFF2-40B4-BE49-F238E27FC236}">
                  <a16:creationId xmlns:a16="http://schemas.microsoft.com/office/drawing/2014/main" xmlns="" id="{B96C9C21-1058-4430-AF39-EB1511BCE9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/>
          </p:nvSpPr>
          <p:spPr bwMode="auto">
            <a:xfrm rot="18064286">
              <a:off x="1717536" y="3147757"/>
              <a:ext cx="2256285" cy="198000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grpFill/>
            <a:ln w="63500" cap="flat">
              <a:solidFill>
                <a:srgbClr val="FFCC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035678" y="3537591"/>
              <a:ext cx="1620000" cy="1080000"/>
            </a:xfrm>
            <a:prstGeom prst="rect">
              <a:avLst/>
            </a:prstGeom>
            <a:grpFill/>
            <a:ln>
              <a:solidFill>
                <a:srgbClr val="FFCC99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600" b="1" i="1" dirty="0" smtClean="0">
                  <a:solidFill>
                    <a:schemeClr val="bg1"/>
                  </a:solidFill>
                  <a:latin typeface="Times New Roman" pitchFamily="18" charset="0"/>
                  <a:ea typeface="微軟正黑體" pitchFamily="34" charset="-120"/>
                </a:rPr>
                <a:t>目錄</a:t>
              </a:r>
              <a:endParaRPr lang="en-US" altLang="zh-TW" sz="3600" b="1" i="1" dirty="0" smtClean="0">
                <a:solidFill>
                  <a:schemeClr val="bg1"/>
                </a:solidFill>
                <a:latin typeface="Times New Roman" pitchFamily="18" charset="0"/>
                <a:ea typeface="微軟正黑體" pitchFamily="34" charset="-120"/>
              </a:endParaRPr>
            </a:p>
            <a:p>
              <a:pPr algn="ctr"/>
              <a:r>
                <a:rPr lang="en-US" altLang="zh-TW" sz="3600" b="1" i="1" dirty="0" smtClean="0">
                  <a:solidFill>
                    <a:schemeClr val="bg1"/>
                  </a:solidFill>
                  <a:latin typeface="Times New Roman" pitchFamily="18" charset="0"/>
                  <a:ea typeface="微軟正黑體" pitchFamily="34" charset="-120"/>
                </a:rPr>
                <a:t>Content</a:t>
              </a:r>
              <a:endParaRPr lang="zh-TW" altLang="en-US" sz="3600" b="1" i="1" dirty="0">
                <a:solidFill>
                  <a:schemeClr val="bg1"/>
                </a:solidFill>
                <a:latin typeface="Times New Roman" pitchFamily="18" charset="0"/>
                <a:ea typeface="微軟正黑體" pitchFamily="34" charset="-120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81" y="2296706"/>
            <a:ext cx="1080000" cy="1080000"/>
          </a:xfrm>
          <a:prstGeom prst="rect">
            <a:avLst/>
          </a:prstGeom>
        </p:spPr>
      </p:pic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581619"/>
              </p:ext>
            </p:extLst>
          </p:nvPr>
        </p:nvGraphicFramePr>
        <p:xfrm>
          <a:off x="6274158" y="1306313"/>
          <a:ext cx="3832619" cy="43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619"/>
                <a:gridCol w="2700000"/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帳務</a:t>
                      </a:r>
                      <a:r>
                        <a:rPr lang="en-US" altLang="zh-TW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 Assistant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功能介紹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遭遇困難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參考文獻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58" y="2557708"/>
            <a:ext cx="720000" cy="720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58" y="3648969"/>
            <a:ext cx="720000" cy="720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58" y="1466447"/>
            <a:ext cx="720000" cy="720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58" y="474022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09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1" y="339311"/>
            <a:ext cx="11470018" cy="6179379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="" xmlns:a16="http://schemas.microsoft.com/office/drawing/2014/main" id="{2E3EA56B-BEB0-4656-A20B-D15F03B7ACA1}"/>
              </a:ext>
            </a:extLst>
          </p:cNvPr>
          <p:cNvSpPr txBox="1">
            <a:spLocks/>
          </p:cNvSpPr>
          <p:nvPr/>
        </p:nvSpPr>
        <p:spPr>
          <a:xfrm flipH="1">
            <a:off x="726751" y="5031794"/>
            <a:ext cx="6858000" cy="1192698"/>
          </a:xfrm>
          <a:prstGeom prst="roundRect">
            <a:avLst/>
          </a:prstGeom>
          <a:solidFill>
            <a:srgbClr val="75BDFF">
              <a:alpha val="70000"/>
            </a:srgb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4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帳務</a:t>
            </a:r>
            <a:r>
              <a:rPr lang="en-US" altLang="zh-TW" sz="4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Assistant</a:t>
            </a:r>
            <a:endParaRPr lang="zh-TW" altLang="en-US" sz="4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6569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5253183" cy="432000"/>
          </a:xfrm>
        </p:spPr>
        <p:txBody>
          <a:bodyPr rtlCol="0"/>
          <a:lstStyle/>
          <a:p>
            <a:r>
              <a:rPr lang="zh-TW" altLang="en-US" sz="3200" b="1" dirty="0" smtClean="0"/>
              <a:t>帳務</a:t>
            </a:r>
            <a:r>
              <a:rPr lang="en-US" altLang="zh-TW" sz="3200" b="1" dirty="0" smtClean="0"/>
              <a:t> Assistant</a:t>
            </a:r>
            <a:endParaRPr lang="zh-TW" altLang="en-US" sz="3200" b="1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056374"/>
            <a:ext cx="5472000" cy="36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TW" altLang="en-US" i="1" dirty="0" smtClean="0">
                <a:sym typeface="Microsoft JhengHei UI" panose="020B0604030504040204" pitchFamily="34" charset="-120"/>
              </a:rPr>
              <a:t>積少成多，聚沙成塔。</a:t>
            </a:r>
            <a:endParaRPr lang="zh-TW" altLang="en-US" i="1" dirty="0">
              <a:sym typeface="Microsoft JhengHei UI" panose="020B0604030504040204" pitchFamily="34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457200" algn="just">
              <a:lnSpc>
                <a:spcPts val="3600"/>
              </a:lnSpc>
              <a:buNone/>
            </a:pP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一款以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C++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實作的記帳系統，可將每日消費品項及金額紀錄下來，技術基礎是使用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</a:rPr>
              <a:t>資料結構中的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</a:rPr>
              <a:t>鏈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</a:rPr>
              <a:t>結串列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</a:rPr>
              <a:t>(Linked list)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完成，用戶可依當前需求切換新與舊帳本，並提供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CRUD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功能，只需透過系統操作，即可快速管理帳本內的所有內容。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marL="0" indent="457200" algn="just">
              <a:lnSpc>
                <a:spcPts val="3600"/>
              </a:lnSpc>
              <a:buNone/>
            </a:pP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marL="0" indent="457200" algn="just">
              <a:lnSpc>
                <a:spcPts val="3600"/>
              </a:lnSpc>
              <a:buNone/>
            </a:pP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若是未來有其他方面需求時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如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成績管理、名冊管理</a:t>
            </a:r>
            <a:r>
              <a:rPr lang="en-US" altLang="zh-TW" dirty="0">
                <a:latin typeface="Times New Roman" pitchFamily="18" charset="0"/>
                <a:ea typeface="微軟正黑體" pitchFamily="34" charset="-120"/>
              </a:rPr>
              <a:t>……)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，只需修改少部分程式碼，就可以立刻將系統重新建構。</a:t>
            </a:r>
            <a:endParaRPr lang="zh-TW" altLang="en-US" dirty="0">
              <a:latin typeface="Times New Roman" pitchFamily="18" charset="0"/>
              <a:ea typeface="微軟正黑體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410" y="1605027"/>
            <a:ext cx="5392268" cy="36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1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76" y="523875"/>
            <a:ext cx="9839247" cy="5205951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="" xmlns:a16="http://schemas.microsoft.com/office/drawing/2014/main" id="{2E3EA56B-BEB0-4656-A20B-D15F03B7ACA1}"/>
              </a:ext>
            </a:extLst>
          </p:cNvPr>
          <p:cNvSpPr txBox="1">
            <a:spLocks/>
          </p:cNvSpPr>
          <p:nvPr/>
        </p:nvSpPr>
        <p:spPr>
          <a:xfrm rot="10800000" flipV="1">
            <a:off x="2667000" y="5465803"/>
            <a:ext cx="6858000" cy="1080000"/>
          </a:xfrm>
          <a:prstGeom prst="roundRect">
            <a:avLst/>
          </a:prstGeom>
          <a:solidFill>
            <a:srgbClr val="FF5050">
              <a:alpha val="70000"/>
            </a:srgb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4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功能介紹</a:t>
            </a:r>
            <a:endParaRPr lang="zh-TW" altLang="en-US" sz="4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9947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5253183" cy="432000"/>
          </a:xfrm>
        </p:spPr>
        <p:txBody>
          <a:bodyPr rtlCol="0"/>
          <a:lstStyle/>
          <a:p>
            <a:r>
              <a:rPr lang="zh-TW" altLang="en-US" sz="3200" b="1" dirty="0" smtClean="0"/>
              <a:t>功能介紹</a:t>
            </a:r>
            <a:r>
              <a:rPr lang="en-US" altLang="zh-TW" sz="3200" b="1" dirty="0" smtClean="0"/>
              <a:t>(</a:t>
            </a:r>
            <a:r>
              <a:rPr lang="zh-TW" altLang="en-US" sz="3200" b="1" dirty="0" smtClean="0"/>
              <a:t>新帳本</a:t>
            </a:r>
            <a:r>
              <a:rPr lang="en-US" altLang="zh-TW" sz="3200" b="1" dirty="0" smtClean="0"/>
              <a:t>)</a:t>
            </a:r>
            <a:endParaRPr lang="zh-TW" altLang="en-US" sz="3200" b="1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056374"/>
            <a:ext cx="5472000" cy="36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TW" altLang="en-US" i="1" dirty="0" smtClean="0">
                <a:sym typeface="Microsoft JhengHei UI" panose="020B0604030504040204" pitchFamily="34" charset="-120"/>
              </a:rPr>
              <a:t>新帳本，新的開始。</a:t>
            </a:r>
            <a:endParaRPr lang="zh-TW" altLang="en-US" i="1" dirty="0">
              <a:sym typeface="Microsoft JhengHei UI" panose="020B0604030504040204" pitchFamily="34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lnSpc>
                <a:spcPts val="2400"/>
              </a:lnSpc>
              <a:buFont typeface="Wingdings" pitchFamily="2" charset="2"/>
              <a:buChar char="ü"/>
            </a:pPr>
            <a:r>
              <a:rPr lang="zh-TW" altLang="en-US" sz="2000" u="sng" dirty="0" smtClean="0">
                <a:latin typeface="Times New Roman" pitchFamily="18" charset="0"/>
                <a:ea typeface="微軟正黑體" pitchFamily="34" charset="-120"/>
              </a:rPr>
              <a:t>新增一個項目</a:t>
            </a:r>
            <a:endParaRPr lang="en-US" altLang="zh-TW" sz="2000" u="sng" dirty="0" smtClean="0">
              <a:latin typeface="Times New Roman" pitchFamily="18" charset="0"/>
              <a:ea typeface="微軟正黑體" pitchFamily="34" charset="-120"/>
            </a:endParaRPr>
          </a:p>
          <a:p>
            <a:pPr lvl="1" algn="just">
              <a:lnSpc>
                <a:spcPts val="2400"/>
              </a:lnSpc>
            </a:pP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可自訂消費項目，中英文隨意取名。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algn="just">
              <a:lnSpc>
                <a:spcPts val="2400"/>
              </a:lnSpc>
              <a:buFont typeface="Wingdings" pitchFamily="2" charset="2"/>
              <a:buChar char="ü"/>
            </a:pPr>
            <a:r>
              <a:rPr lang="zh-TW" altLang="en-US" sz="2000" u="sng" dirty="0">
                <a:latin typeface="Times New Roman" pitchFamily="18" charset="0"/>
                <a:ea typeface="微軟正黑體" pitchFamily="34" charset="-120"/>
              </a:rPr>
              <a:t>讀取所有</a:t>
            </a:r>
            <a:r>
              <a:rPr lang="zh-TW" altLang="en-US" sz="2000" u="sng" dirty="0" smtClean="0">
                <a:latin typeface="Times New Roman" pitchFamily="18" charset="0"/>
                <a:ea typeface="微軟正黑體" pitchFamily="34" charset="-120"/>
              </a:rPr>
              <a:t>項目</a:t>
            </a:r>
            <a:endParaRPr lang="en-US" altLang="zh-TW" sz="2000" u="sng" dirty="0" smtClean="0">
              <a:latin typeface="Times New Roman" pitchFamily="18" charset="0"/>
              <a:ea typeface="微軟正黑體" pitchFamily="34" charset="-120"/>
            </a:endParaRPr>
          </a:p>
          <a:p>
            <a:pPr lvl="1" algn="just">
              <a:lnSpc>
                <a:spcPts val="2400"/>
              </a:lnSpc>
            </a:pP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金額由高到低排列。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lvl="1" algn="just">
              <a:lnSpc>
                <a:spcPts val="2400"/>
              </a:lnSpc>
            </a:pP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統計消費總額。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algn="just">
              <a:lnSpc>
                <a:spcPts val="2400"/>
              </a:lnSpc>
              <a:buFont typeface="Wingdings" pitchFamily="2" charset="2"/>
              <a:buChar char="ü"/>
            </a:pPr>
            <a:r>
              <a:rPr lang="zh-TW" altLang="en-US" sz="2000" u="sng" dirty="0">
                <a:latin typeface="Times New Roman" pitchFamily="18" charset="0"/>
                <a:ea typeface="微軟正黑體" pitchFamily="34" charset="-120"/>
              </a:rPr>
              <a:t>更新項目</a:t>
            </a:r>
            <a:r>
              <a:rPr lang="zh-TW" altLang="en-US" sz="2000" u="sng" dirty="0" smtClean="0">
                <a:latin typeface="Times New Roman" pitchFamily="18" charset="0"/>
                <a:ea typeface="微軟正黑體" pitchFamily="34" charset="-120"/>
              </a:rPr>
              <a:t>資料</a:t>
            </a:r>
            <a:endParaRPr lang="en-US" altLang="zh-TW" sz="2000" u="sng" dirty="0" smtClean="0">
              <a:latin typeface="Times New Roman" pitchFamily="18" charset="0"/>
              <a:ea typeface="微軟正黑體" pitchFamily="34" charset="-120"/>
            </a:endParaRPr>
          </a:p>
          <a:p>
            <a:pPr lvl="1" algn="just">
              <a:lnSpc>
                <a:spcPts val="2400"/>
              </a:lnSpc>
            </a:pPr>
            <a:r>
              <a:rPr lang="zh-TW" altLang="en-US" dirty="0">
                <a:latin typeface="Times New Roman" pitchFamily="18" charset="0"/>
                <a:ea typeface="微軟正黑體" pitchFamily="34" charset="-120"/>
              </a:rPr>
              <a:t>更新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後仍會自動排序。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algn="just">
              <a:lnSpc>
                <a:spcPts val="2400"/>
              </a:lnSpc>
              <a:buFont typeface="Wingdings" pitchFamily="2" charset="2"/>
              <a:buChar char="ü"/>
            </a:pPr>
            <a:r>
              <a:rPr lang="zh-TW" altLang="en-US" sz="2000" u="sng" dirty="0" smtClean="0">
                <a:latin typeface="Times New Roman" pitchFamily="18" charset="0"/>
                <a:ea typeface="微軟正黑體" pitchFamily="34" charset="-120"/>
              </a:rPr>
              <a:t>刪除指定項目</a:t>
            </a:r>
            <a:endParaRPr lang="en-US" altLang="zh-TW" sz="2000" u="sng" dirty="0" smtClean="0">
              <a:latin typeface="Times New Roman" pitchFamily="18" charset="0"/>
              <a:ea typeface="微軟正黑體" pitchFamily="34" charset="-120"/>
            </a:endParaRPr>
          </a:p>
          <a:p>
            <a:pPr lvl="1" algn="just">
              <a:lnSpc>
                <a:spcPts val="2400"/>
              </a:lnSpc>
            </a:pP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刪除後仍會自動排序。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algn="just">
              <a:lnSpc>
                <a:spcPts val="2400"/>
              </a:lnSpc>
              <a:buFont typeface="Wingdings" pitchFamily="2" charset="2"/>
              <a:buChar char="ü"/>
            </a:pPr>
            <a:r>
              <a:rPr lang="zh-TW" altLang="en-US" sz="2000" u="sng" dirty="0">
                <a:latin typeface="Times New Roman" pitchFamily="18" charset="0"/>
                <a:ea typeface="微軟正黑體" pitchFamily="34" charset="-120"/>
              </a:rPr>
              <a:t>儲存</a:t>
            </a:r>
            <a:r>
              <a:rPr lang="zh-TW" altLang="en-US" sz="2000" u="sng" dirty="0" smtClean="0">
                <a:latin typeface="Times New Roman" pitchFamily="18" charset="0"/>
                <a:ea typeface="微軟正黑體" pitchFamily="34" charset="-120"/>
              </a:rPr>
              <a:t>為新帳本</a:t>
            </a:r>
            <a:endParaRPr lang="en-US" altLang="zh-TW" sz="2000" u="sng" dirty="0" smtClean="0">
              <a:latin typeface="Times New Roman" pitchFamily="18" charset="0"/>
              <a:ea typeface="微軟正黑體" pitchFamily="34" charset="-120"/>
            </a:endParaRPr>
          </a:p>
          <a:p>
            <a:pPr lvl="1" algn="just">
              <a:lnSpc>
                <a:spcPts val="2400"/>
              </a:lnSpc>
            </a:pP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判斷檔案存在與否。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algn="just">
              <a:lnSpc>
                <a:spcPts val="2400"/>
              </a:lnSpc>
              <a:buFont typeface="Wingdings" pitchFamily="2" charset="2"/>
              <a:buChar char="ü"/>
            </a:pPr>
            <a:r>
              <a:rPr lang="zh-TW" altLang="en-US" sz="2000" u="sng" dirty="0">
                <a:latin typeface="Times New Roman" pitchFamily="18" charset="0"/>
                <a:ea typeface="微軟正黑體" pitchFamily="34" charset="-120"/>
              </a:rPr>
              <a:t>關閉</a:t>
            </a:r>
            <a:r>
              <a:rPr lang="zh-TW" altLang="en-US" sz="2000" u="sng" dirty="0" smtClean="0">
                <a:latin typeface="Times New Roman" pitchFamily="18" charset="0"/>
                <a:ea typeface="微軟正黑體" pitchFamily="34" charset="-120"/>
              </a:rPr>
              <a:t>應用程式</a:t>
            </a:r>
            <a:endParaRPr lang="zh-TW" altLang="en-US" sz="2000" u="sng" dirty="0">
              <a:latin typeface="Times New Roman" pitchFamily="18" charset="0"/>
              <a:ea typeface="微軟正黑體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14" y="1668747"/>
            <a:ext cx="5392268" cy="35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3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5253183" cy="432000"/>
          </a:xfrm>
        </p:spPr>
        <p:txBody>
          <a:bodyPr rtlCol="0"/>
          <a:lstStyle/>
          <a:p>
            <a:r>
              <a:rPr lang="zh-TW" altLang="en-US" sz="3200" b="1" dirty="0" smtClean="0"/>
              <a:t>功能介紹</a:t>
            </a:r>
            <a:r>
              <a:rPr lang="en-US" altLang="zh-TW" sz="3200" b="1" dirty="0" smtClean="0"/>
              <a:t>(</a:t>
            </a:r>
            <a:r>
              <a:rPr lang="zh-TW" altLang="en-US" sz="3200" b="1" dirty="0" smtClean="0"/>
              <a:t>舊帳本</a:t>
            </a:r>
            <a:r>
              <a:rPr lang="en-US" altLang="zh-TW" sz="3200" b="1" dirty="0" smtClean="0"/>
              <a:t>)</a:t>
            </a:r>
            <a:endParaRPr lang="zh-TW" altLang="en-US" sz="3200" b="1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056374"/>
            <a:ext cx="5472000" cy="3600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TW" altLang="en-US" i="1" dirty="0"/>
              <a:t>舊</a:t>
            </a:r>
            <a:r>
              <a:rPr lang="zh-TW" altLang="en-US" i="1" dirty="0" smtClean="0">
                <a:sym typeface="Microsoft JhengHei UI" panose="020B0604030504040204" pitchFamily="34" charset="-120"/>
              </a:rPr>
              <a:t>帳本，忠於原味。</a:t>
            </a:r>
            <a:endParaRPr lang="zh-TW" altLang="en-US" i="1" dirty="0">
              <a:sym typeface="Microsoft JhengHei UI" panose="020B0604030504040204" pitchFamily="34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425374" y="1490651"/>
            <a:ext cx="5472000" cy="4680434"/>
          </a:xfrm>
        </p:spPr>
        <p:txBody>
          <a:bodyPr/>
          <a:lstStyle/>
          <a:p>
            <a:pPr algn="just">
              <a:lnSpc>
                <a:spcPts val="2400"/>
              </a:lnSpc>
              <a:buFont typeface="Wingdings" pitchFamily="2" charset="2"/>
              <a:buChar char="ü"/>
            </a:pPr>
            <a:r>
              <a:rPr lang="zh-TW" altLang="en-US" sz="2000" u="sng" dirty="0" smtClean="0">
                <a:latin typeface="Times New Roman" pitchFamily="18" charset="0"/>
                <a:ea typeface="微軟正黑體" pitchFamily="34" charset="-120"/>
              </a:rPr>
              <a:t>新增一個項目</a:t>
            </a:r>
            <a:endParaRPr lang="en-US" altLang="zh-TW" sz="2000" u="sng" dirty="0" smtClean="0">
              <a:latin typeface="Times New Roman" pitchFamily="18" charset="0"/>
              <a:ea typeface="微軟正黑體" pitchFamily="34" charset="-120"/>
            </a:endParaRPr>
          </a:p>
          <a:p>
            <a:pPr lvl="1" algn="just">
              <a:lnSpc>
                <a:spcPts val="2400"/>
              </a:lnSpc>
            </a:pP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可自訂消費項目，中英文隨意取名。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algn="just">
              <a:lnSpc>
                <a:spcPts val="2400"/>
              </a:lnSpc>
              <a:buFont typeface="Wingdings" pitchFamily="2" charset="2"/>
              <a:buChar char="ü"/>
            </a:pPr>
            <a:r>
              <a:rPr lang="zh-TW" altLang="en-US" sz="2000" u="sng" dirty="0">
                <a:latin typeface="Times New Roman" pitchFamily="18" charset="0"/>
                <a:ea typeface="微軟正黑體" pitchFamily="34" charset="-120"/>
              </a:rPr>
              <a:t>讀取所有</a:t>
            </a:r>
            <a:r>
              <a:rPr lang="zh-TW" altLang="en-US" sz="2000" u="sng" dirty="0" smtClean="0">
                <a:latin typeface="Times New Roman" pitchFamily="18" charset="0"/>
                <a:ea typeface="微軟正黑體" pitchFamily="34" charset="-120"/>
              </a:rPr>
              <a:t>項目</a:t>
            </a:r>
            <a:endParaRPr lang="en-US" altLang="zh-TW" sz="2000" u="sng" dirty="0" smtClean="0">
              <a:latin typeface="Times New Roman" pitchFamily="18" charset="0"/>
              <a:ea typeface="微軟正黑體" pitchFamily="34" charset="-120"/>
            </a:endParaRPr>
          </a:p>
          <a:p>
            <a:pPr lvl="1" algn="just">
              <a:lnSpc>
                <a:spcPts val="2400"/>
              </a:lnSpc>
            </a:pP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金額由高到低排列。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lvl="1" algn="just">
              <a:lnSpc>
                <a:spcPts val="2400"/>
              </a:lnSpc>
            </a:pP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統計消費總額。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algn="just">
              <a:lnSpc>
                <a:spcPts val="2400"/>
              </a:lnSpc>
              <a:buFont typeface="Wingdings" pitchFamily="2" charset="2"/>
              <a:buChar char="ü"/>
            </a:pPr>
            <a:r>
              <a:rPr lang="zh-TW" altLang="en-US" sz="2000" u="sng" dirty="0">
                <a:latin typeface="Times New Roman" pitchFamily="18" charset="0"/>
                <a:ea typeface="微軟正黑體" pitchFamily="34" charset="-120"/>
              </a:rPr>
              <a:t>更新項目</a:t>
            </a:r>
            <a:r>
              <a:rPr lang="zh-TW" altLang="en-US" sz="2000" u="sng" dirty="0" smtClean="0">
                <a:latin typeface="Times New Roman" pitchFamily="18" charset="0"/>
                <a:ea typeface="微軟正黑體" pitchFamily="34" charset="-120"/>
              </a:rPr>
              <a:t>資料</a:t>
            </a:r>
            <a:endParaRPr lang="en-US" altLang="zh-TW" sz="2000" u="sng" dirty="0" smtClean="0">
              <a:latin typeface="Times New Roman" pitchFamily="18" charset="0"/>
              <a:ea typeface="微軟正黑體" pitchFamily="34" charset="-120"/>
            </a:endParaRPr>
          </a:p>
          <a:p>
            <a:pPr lvl="1" algn="just">
              <a:lnSpc>
                <a:spcPts val="2400"/>
              </a:lnSpc>
            </a:pPr>
            <a:r>
              <a:rPr lang="zh-TW" altLang="en-US" dirty="0">
                <a:latin typeface="Times New Roman" pitchFamily="18" charset="0"/>
                <a:ea typeface="微軟正黑體" pitchFamily="34" charset="-120"/>
              </a:rPr>
              <a:t>更新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後仍會自動排序。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algn="just">
              <a:lnSpc>
                <a:spcPts val="2400"/>
              </a:lnSpc>
              <a:buFont typeface="Wingdings" pitchFamily="2" charset="2"/>
              <a:buChar char="ü"/>
            </a:pPr>
            <a:r>
              <a:rPr lang="zh-TW" altLang="en-US" sz="2000" u="sng" dirty="0" smtClean="0">
                <a:latin typeface="Times New Roman" pitchFamily="18" charset="0"/>
                <a:ea typeface="微軟正黑體" pitchFamily="34" charset="-120"/>
              </a:rPr>
              <a:t>刪除指定項目</a:t>
            </a:r>
            <a:endParaRPr lang="en-US" altLang="zh-TW" sz="2000" u="sng" dirty="0" smtClean="0">
              <a:latin typeface="Times New Roman" pitchFamily="18" charset="0"/>
              <a:ea typeface="微軟正黑體" pitchFamily="34" charset="-120"/>
            </a:endParaRPr>
          </a:p>
          <a:p>
            <a:pPr lvl="1" algn="just">
              <a:lnSpc>
                <a:spcPts val="2400"/>
              </a:lnSpc>
            </a:pP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刪除後仍會自動排序。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algn="just">
              <a:lnSpc>
                <a:spcPts val="2400"/>
              </a:lnSpc>
              <a:buFont typeface="Wingdings" pitchFamily="2" charset="2"/>
              <a:buChar char="ü"/>
            </a:pPr>
            <a:r>
              <a:rPr lang="zh-TW" altLang="en-US" sz="2000" u="sng" dirty="0" smtClean="0">
                <a:latin typeface="Times New Roman" pitchFamily="18" charset="0"/>
                <a:ea typeface="微軟正黑體" pitchFamily="34" charset="-120"/>
              </a:rPr>
              <a:t>儲存</a:t>
            </a:r>
            <a:r>
              <a:rPr lang="zh-TW" altLang="en-US" sz="2000" u="sng" dirty="0">
                <a:latin typeface="Times New Roman" pitchFamily="18" charset="0"/>
                <a:ea typeface="微軟正黑體" pitchFamily="34" charset="-120"/>
              </a:rPr>
              <a:t>當前內容</a:t>
            </a:r>
            <a:endParaRPr lang="en-US" altLang="zh-TW" sz="2000" u="sng" dirty="0" smtClean="0">
              <a:latin typeface="Times New Roman" pitchFamily="18" charset="0"/>
              <a:ea typeface="微軟正黑體" pitchFamily="34" charset="-120"/>
            </a:endParaRPr>
          </a:p>
          <a:p>
            <a:pPr lvl="1" algn="just">
              <a:lnSpc>
                <a:spcPts val="2400"/>
              </a:lnSpc>
            </a:pP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將舊帳本的資料清除並覆寫。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algn="just">
              <a:lnSpc>
                <a:spcPts val="2400"/>
              </a:lnSpc>
              <a:buFont typeface="Wingdings" pitchFamily="2" charset="2"/>
              <a:buChar char="ü"/>
            </a:pPr>
            <a:r>
              <a:rPr lang="zh-TW" altLang="en-US" sz="2000" u="sng" dirty="0">
                <a:latin typeface="Times New Roman" pitchFamily="18" charset="0"/>
                <a:ea typeface="微軟正黑體" pitchFamily="34" charset="-120"/>
              </a:rPr>
              <a:t>關閉</a:t>
            </a:r>
            <a:r>
              <a:rPr lang="zh-TW" altLang="en-US" sz="2000" u="sng" dirty="0" smtClean="0">
                <a:latin typeface="Times New Roman" pitchFamily="18" charset="0"/>
                <a:ea typeface="微軟正黑體" pitchFamily="34" charset="-120"/>
              </a:rPr>
              <a:t>應用程式</a:t>
            </a:r>
            <a:endParaRPr lang="zh-TW" altLang="en-US" sz="2000" u="sng" dirty="0">
              <a:latin typeface="Times New Roman" pitchFamily="18" charset="0"/>
              <a:ea typeface="微軟正黑體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15" y="1668747"/>
            <a:ext cx="5392266" cy="3520505"/>
          </a:xfrm>
          <a:prstGeom prst="rect">
            <a:avLst/>
          </a:prstGeom>
        </p:spPr>
      </p:pic>
      <p:sp>
        <p:nvSpPr>
          <p:cNvPr id="6" name="內容版面配置區 9"/>
          <p:cNvSpPr txBox="1">
            <a:spLocks/>
          </p:cNvSpPr>
          <p:nvPr/>
        </p:nvSpPr>
        <p:spPr>
          <a:xfrm>
            <a:off x="425374" y="1490651"/>
            <a:ext cx="5472000" cy="46804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400"/>
              </a:lnSpc>
              <a:buFont typeface="Wingdings" pitchFamily="2" charset="2"/>
              <a:buChar char="ü"/>
            </a:pPr>
            <a:r>
              <a:rPr lang="zh-TW" altLang="en-US" sz="2000" u="sng" dirty="0" smtClean="0">
                <a:latin typeface="Times New Roman" pitchFamily="18" charset="0"/>
                <a:ea typeface="微軟正黑體" pitchFamily="34" charset="-120"/>
              </a:rPr>
              <a:t>讀取歷史帳本</a:t>
            </a:r>
            <a:endParaRPr lang="en-US" altLang="zh-TW" sz="2000" u="sng" dirty="0" smtClean="0">
              <a:latin typeface="Times New Roman" pitchFamily="18" charset="0"/>
              <a:ea typeface="微軟正黑體" pitchFamily="34" charset="-120"/>
            </a:endParaRPr>
          </a:p>
          <a:p>
            <a:pPr lvl="1" algn="just">
              <a:lnSpc>
                <a:spcPts val="2400"/>
              </a:lnSpc>
            </a:pP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需要先輸入舊帳本的檔案名稱。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lvl="1" algn="just">
              <a:lnSpc>
                <a:spcPts val="2400"/>
              </a:lnSpc>
            </a:pPr>
            <a:r>
              <a:rPr lang="zh-TW" altLang="en-US" dirty="0">
                <a:latin typeface="Times New Roman" pitchFamily="18" charset="0"/>
                <a:ea typeface="微軟正黑體" pitchFamily="34" charset="-120"/>
              </a:rPr>
              <a:t>若搜尋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到，將自動讀入帳本內容。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lvl="1" algn="just">
              <a:lnSpc>
                <a:spcPts val="2400"/>
              </a:lnSpc>
            </a:pP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若搜尋不到，系統將自動創建一個新帳本。</a:t>
            </a:r>
            <a:endParaRPr lang="zh-TW" altLang="en-US" dirty="0">
              <a:latin typeface="Times New Roman" pitchFamily="18" charset="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2" y="1668452"/>
            <a:ext cx="5392719" cy="35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1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3" y="227889"/>
            <a:ext cx="11107067" cy="6402217"/>
          </a:xfrm>
          <a:prstGeom prst="rect">
            <a:avLst/>
          </a:prstGeom>
        </p:spPr>
      </p:pic>
      <p:sp>
        <p:nvSpPr>
          <p:cNvPr id="4" name="標題 5">
            <a:extLst>
              <a:ext uri="{FF2B5EF4-FFF2-40B4-BE49-F238E27FC236}">
                <a16:creationId xmlns="" xmlns:a16="http://schemas.microsoft.com/office/drawing/2014/main" id="{2E3EA56B-BEB0-4656-A20B-D15F03B7ACA1}"/>
              </a:ext>
            </a:extLst>
          </p:cNvPr>
          <p:cNvSpPr txBox="1">
            <a:spLocks/>
          </p:cNvSpPr>
          <p:nvPr/>
        </p:nvSpPr>
        <p:spPr>
          <a:xfrm rot="5400000" flipH="1">
            <a:off x="-2936021" y="2936016"/>
            <a:ext cx="6858001" cy="985962"/>
          </a:xfrm>
          <a:prstGeom prst="round2SameRect">
            <a:avLst/>
          </a:prstGeom>
          <a:solidFill>
            <a:srgbClr val="9999FF"/>
          </a:solidFill>
        </p:spPr>
        <p:txBody>
          <a:bodyPr vert="vert270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4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遭</a:t>
            </a:r>
            <a:endParaRPr lang="en-US" altLang="zh-TW" sz="4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00000"/>
              </a:lnSpc>
            </a:pPr>
            <a:r>
              <a:rPr lang="zh-TW" altLang="en-US" sz="4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遇</a:t>
            </a:r>
            <a:endParaRPr lang="en-US" altLang="zh-TW" sz="4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00000"/>
              </a:lnSpc>
            </a:pPr>
            <a:r>
              <a:rPr lang="zh-TW" altLang="en-US" sz="4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困</a:t>
            </a:r>
            <a:endParaRPr lang="en-US" altLang="zh-TW" sz="40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00000"/>
              </a:lnSpc>
            </a:pPr>
            <a:r>
              <a:rPr lang="zh-TW" altLang="en-US" sz="4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難</a:t>
            </a:r>
            <a:endParaRPr lang="zh-TW" altLang="en-US" sz="4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754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5253183" cy="432000"/>
          </a:xfrm>
        </p:spPr>
        <p:txBody>
          <a:bodyPr rtlCol="0"/>
          <a:lstStyle/>
          <a:p>
            <a:r>
              <a:rPr lang="zh-TW" altLang="en-US" sz="3200" b="1" dirty="0" smtClean="0"/>
              <a:t>遭遇困難</a:t>
            </a:r>
            <a:endParaRPr lang="zh-TW" altLang="en-US" sz="3200" b="1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056374"/>
            <a:ext cx="5472000" cy="360000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zh-TW" altLang="en-US" dirty="0"/>
              <a:t>寶劍鋒從磨礪出</a:t>
            </a:r>
            <a:r>
              <a:rPr lang="zh-TW" altLang="en-US" i="1" dirty="0" smtClean="0">
                <a:sym typeface="Microsoft JhengHei UI" panose="020B0604030504040204" pitchFamily="34" charset="-120"/>
              </a:rPr>
              <a:t>。</a:t>
            </a:r>
            <a:endParaRPr lang="zh-TW" altLang="en-US" i="1" dirty="0">
              <a:sym typeface="Microsoft JhengHei UI" panose="020B0604030504040204" pitchFamily="34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432000" y="1511565"/>
            <a:ext cx="5472000" cy="4308789"/>
          </a:xfrm>
        </p:spPr>
        <p:txBody>
          <a:bodyPr/>
          <a:lstStyle/>
          <a:p>
            <a:pPr marL="0" indent="457200" algn="just">
              <a:lnSpc>
                <a:spcPts val="3600"/>
              </a:lnSpc>
              <a:buNone/>
            </a:pP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當初在實作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Load(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舊帳本開啟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的功能時，一直無法正確把資料讀入到系統中，更不要說讀入後排序這件事，導致舊帳本的部分卡住很久，直到我發現了：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marL="0" indent="457200" algn="just">
              <a:lnSpc>
                <a:spcPts val="3600"/>
              </a:lnSpc>
              <a:buNone/>
            </a:pP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marL="0" indent="457200" algn="ctr">
              <a:lnSpc>
                <a:spcPts val="3600"/>
              </a:lnSpc>
              <a:buNone/>
            </a:pP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</a:rPr>
              <a:t>C</a:t>
            </a:r>
            <a:r>
              <a:rPr lang="zh-TW" altLang="en-US" b="1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</a:rPr>
              <a:t>語言的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</a:rPr>
              <a:t>檔案流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</a:rPr>
              <a:t>(</a:t>
            </a:r>
            <a:r>
              <a:rPr lang="en-US" altLang="zh-TW" b="1" dirty="0" err="1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</a:rPr>
              <a:t>stdio.h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</a:rPr>
              <a:t>)</a:t>
            </a:r>
          </a:p>
          <a:p>
            <a:pPr marL="0" indent="457200" algn="just">
              <a:lnSpc>
                <a:spcPts val="3600"/>
              </a:lnSpc>
              <a:buNone/>
            </a:pPr>
            <a:r>
              <a:rPr lang="en-US" altLang="zh-TW" dirty="0" err="1" smtClean="0">
                <a:latin typeface="Times New Roman" pitchFamily="18" charset="0"/>
                <a:ea typeface="微軟正黑體" pitchFamily="34" charset="-120"/>
              </a:rPr>
              <a:t>fscanf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()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：可接受多個參數，並從檔案取得格式化的字串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如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:%d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、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%s…)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，</a:t>
            </a:r>
            <a:r>
              <a:rPr lang="zh-TW" altLang="en-US" dirty="0" smtClean="0"/>
              <a:t>隨後依</a:t>
            </a:r>
            <a:r>
              <a:rPr lang="zh-TW" altLang="en-US" dirty="0"/>
              <a:t>格式化字串中轉換格式的數量相對應的</a:t>
            </a:r>
            <a:r>
              <a:rPr lang="zh-TW" altLang="en-US" dirty="0" smtClean="0"/>
              <a:t>參數。</a:t>
            </a:r>
            <a:endParaRPr lang="en-US" altLang="zh-TW" dirty="0" smtClean="0"/>
          </a:p>
        </p:txBody>
      </p:sp>
      <p:grpSp>
        <p:nvGrpSpPr>
          <p:cNvPr id="6" name="群組 5"/>
          <p:cNvGrpSpPr/>
          <p:nvPr/>
        </p:nvGrpSpPr>
        <p:grpSpPr>
          <a:xfrm>
            <a:off x="6368921" y="2214862"/>
            <a:ext cx="5580000" cy="2428275"/>
            <a:chOff x="6368921" y="3017377"/>
            <a:chExt cx="5580000" cy="242827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8921" y="3017377"/>
              <a:ext cx="5580000" cy="8623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文字方塊 4"/>
            <p:cNvSpPr txBox="1"/>
            <p:nvPr/>
          </p:nvSpPr>
          <p:spPr>
            <a:xfrm>
              <a:off x="6368921" y="4022368"/>
              <a:ext cx="5580000" cy="14232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457200" algn="ctr">
                <a:lnSpc>
                  <a:spcPts val="3600"/>
                </a:lnSpc>
              </a:pPr>
              <a:r>
                <a:rPr lang="en-US" altLang="zh-TW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微軟正黑體" pitchFamily="34" charset="-120"/>
                </a:rPr>
                <a:t>FILE </a:t>
              </a:r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微軟正黑體" pitchFamily="34" charset="-120"/>
                </a:rPr>
                <a:t>*</a:t>
              </a:r>
              <a:r>
                <a:rPr lang="en-US" altLang="zh-TW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微軟正黑體" pitchFamily="34" charset="-120"/>
                </a:rPr>
                <a:t>fp</a:t>
              </a:r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微軟正黑體" pitchFamily="34" charset="-120"/>
                </a:rPr>
                <a:t> = </a:t>
              </a:r>
              <a:r>
                <a:rPr lang="zh-TW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微軟正黑體" pitchFamily="34" charset="-120"/>
                </a:rPr>
                <a:t>宣告檔案指標。</a:t>
              </a:r>
              <a:endPara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軟正黑體" pitchFamily="34" charset="-120"/>
              </a:endParaRPr>
            </a:p>
            <a:p>
              <a:pPr indent="457200" algn="ctr">
                <a:lnSpc>
                  <a:spcPts val="3600"/>
                </a:lnSpc>
              </a:pPr>
              <a:r>
                <a:rPr lang="en-US" altLang="zh-TW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微軟正黑體" pitchFamily="34" charset="-120"/>
                </a:rPr>
                <a:t>”</a:t>
              </a:r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微軟正黑體" pitchFamily="34" charset="-120"/>
                </a:rPr>
                <a:t>r” = </a:t>
              </a:r>
              <a:r>
                <a:rPr lang="zh-TW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微軟正黑體" pitchFamily="34" charset="-120"/>
                </a:rPr>
                <a:t>可讀</a:t>
              </a:r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微軟正黑體" pitchFamily="34" charset="-120"/>
                </a:rPr>
                <a:t>(</a:t>
              </a:r>
              <a:r>
                <a:rPr lang="zh-TW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微軟正黑體" pitchFamily="34" charset="-120"/>
                </a:rPr>
                <a:t>文本模式</a:t>
              </a:r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微軟正黑體" pitchFamily="34" charset="-120"/>
                </a:rPr>
                <a:t>)</a:t>
              </a:r>
            </a:p>
            <a:p>
              <a:pPr indent="457200" algn="ctr">
                <a:lnSpc>
                  <a:spcPts val="3600"/>
                </a:lnSpc>
              </a:pPr>
              <a:r>
                <a:rPr lang="en-US" altLang="zh-TW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微軟正黑體" pitchFamily="34" charset="-120"/>
                </a:rPr>
                <a:t>%</a:t>
              </a:r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微軟正黑體" pitchFamily="34" charset="-120"/>
                </a:rPr>
                <a:t>s = </a:t>
              </a:r>
              <a:r>
                <a:rPr lang="zh-TW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微軟正黑體" pitchFamily="34" charset="-120"/>
                </a:rPr>
                <a:t>輸出字串、</a:t>
              </a:r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微軟正黑體" pitchFamily="34" charset="-120"/>
                </a:rPr>
                <a:t>%d = </a:t>
              </a:r>
              <a:r>
                <a:rPr lang="zh-TW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微軟正黑體" pitchFamily="34" charset="-120"/>
                </a:rPr>
                <a:t>輸出整數、</a:t>
              </a:r>
              <a:r>
                <a:rPr lang="en-US" altLang="zh-TW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微軟正黑體" pitchFamily="34" charset="-120"/>
                </a:rPr>
                <a:t>EOF = </a:t>
              </a:r>
              <a:r>
                <a:rPr lang="zh-TW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微軟正黑體" pitchFamily="34" charset="-120"/>
                </a:rPr>
                <a:t>檔案結尾</a:t>
              </a:r>
              <a:endPara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軟正黑體" pitchFamily="34" charset="-120"/>
              </a:endParaRPr>
            </a:p>
            <a:p>
              <a:pPr algn="l"/>
              <a:endPara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0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_19715520_TF16411175.potx" id="{BED8896C-49BC-428E-B31E-8D6BE1D9426F}" vid="{6BA65CA9-04E8-4C20-A7DE-8A9BCE9C67C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綠色募資簡報</Template>
  <TotalTime>0</TotalTime>
  <Words>447</Words>
  <Application>Microsoft Office PowerPoint</Application>
  <PresentationFormat>自訂</PresentationFormat>
  <Paragraphs>65</Paragraphs>
  <Slides>10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資料結構 Final Project Demonstration 系別：資訊管理學系  學生：陳家銘、CBF106005</vt:lpstr>
      <vt:lpstr>PowerPoint 簡報</vt:lpstr>
      <vt:lpstr>PowerPoint 簡報</vt:lpstr>
      <vt:lpstr>帳務 Assistant</vt:lpstr>
      <vt:lpstr>PowerPoint 簡報</vt:lpstr>
      <vt:lpstr>功能介紹(新帳本)</vt:lpstr>
      <vt:lpstr>功能介紹(舊帳本)</vt:lpstr>
      <vt:lpstr>PowerPoint 簡報</vt:lpstr>
      <vt:lpstr>遭遇困難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2019-03-19T08:18:12Z</dcterms:created>
  <dcterms:modified xsi:type="dcterms:W3CDTF">2021-03-25T12:34:22Z</dcterms:modified>
</cp:coreProperties>
</file>