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handoutMasterIdLst>
    <p:handoutMasterId r:id="rId37"/>
  </p:handoutMasterIdLst>
  <p:sldIdLst>
    <p:sldId id="264" r:id="rId2"/>
    <p:sldId id="504" r:id="rId3"/>
    <p:sldId id="538" r:id="rId4"/>
    <p:sldId id="267" r:id="rId5"/>
    <p:sldId id="330" r:id="rId6"/>
    <p:sldId id="332" r:id="rId7"/>
    <p:sldId id="331" r:id="rId8"/>
    <p:sldId id="505" r:id="rId9"/>
    <p:sldId id="506" r:id="rId10"/>
    <p:sldId id="507" r:id="rId11"/>
    <p:sldId id="508" r:id="rId12"/>
    <p:sldId id="509" r:id="rId13"/>
    <p:sldId id="510" r:id="rId14"/>
    <p:sldId id="511" r:id="rId15"/>
    <p:sldId id="512" r:id="rId16"/>
    <p:sldId id="513" r:id="rId17"/>
    <p:sldId id="514" r:id="rId18"/>
    <p:sldId id="518" r:id="rId19"/>
    <p:sldId id="516" r:id="rId20"/>
    <p:sldId id="522" r:id="rId21"/>
    <p:sldId id="521" r:id="rId22"/>
    <p:sldId id="519" r:id="rId23"/>
    <p:sldId id="520" r:id="rId24"/>
    <p:sldId id="523" r:id="rId25"/>
    <p:sldId id="525" r:id="rId26"/>
    <p:sldId id="524" r:id="rId27"/>
    <p:sldId id="526" r:id="rId28"/>
    <p:sldId id="527" r:id="rId29"/>
    <p:sldId id="528" r:id="rId30"/>
    <p:sldId id="529" r:id="rId31"/>
    <p:sldId id="536" r:id="rId32"/>
    <p:sldId id="537" r:id="rId33"/>
    <p:sldId id="329" r:id="rId34"/>
    <p:sldId id="280" r:id="rId3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330"/>
            <p14:sldId id="332"/>
            <p14:sldId id="331"/>
            <p14:sldId id="505"/>
            <p14:sldId id="506"/>
            <p14:sldId id="507"/>
            <p14:sldId id="508"/>
            <p14:sldId id="509"/>
            <p14:sldId id="510"/>
            <p14:sldId id="511"/>
            <p14:sldId id="512"/>
            <p14:sldId id="513"/>
            <p14:sldId id="514"/>
            <p14:sldId id="518"/>
            <p14:sldId id="516"/>
            <p14:sldId id="522"/>
            <p14:sldId id="521"/>
            <p14:sldId id="519"/>
            <p14:sldId id="520"/>
            <p14:sldId id="523"/>
            <p14:sldId id="525"/>
            <p14:sldId id="524"/>
            <p14:sldId id="526"/>
            <p14:sldId id="527"/>
            <p14:sldId id="528"/>
            <p14:sldId id="529"/>
            <p14:sldId id="536"/>
            <p14:sldId id="537"/>
            <p14:sldId id="329"/>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2397" autoAdjust="0"/>
  </p:normalViewPr>
  <p:slideViewPr>
    <p:cSldViewPr snapToGrid="0" snapToObjects="1">
      <p:cViewPr varScale="1">
        <p:scale>
          <a:sx n="76" d="100"/>
          <a:sy n="76" d="100"/>
        </p:scale>
        <p:origin x="1666" y="7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13/05/2022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requirements files can be found in “Exercise Sample Solutions/Requirements”</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31280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17815815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13/05/2022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13/05/2022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Anaconda</a:t>
            </a:r>
          </a:p>
          <a:p>
            <a:pPr lvl="1">
              <a:lnSpc>
                <a:spcPct val="107000"/>
              </a:lnSpc>
            </a:pPr>
            <a:r>
              <a:rPr lang="en-GB" sz="1800" dirty="0">
                <a:latin typeface="Arial" panose="020B0604020202020204" pitchFamily="34" charset="0"/>
                <a:cs typeface="Arial" panose="020B0604020202020204" pitchFamily="34" charset="0"/>
              </a:rPr>
              <a:t>Create a new environment with a different Python version</a:t>
            </a:r>
          </a:p>
          <a:p>
            <a:pPr lvl="1">
              <a:lnSpc>
                <a:spcPct val="107000"/>
              </a:lnSpc>
            </a:pPr>
            <a:r>
              <a:rPr lang="en-GB" sz="1800" dirty="0">
                <a:latin typeface="Arial" panose="020B0604020202020204" pitchFamily="34" charset="0"/>
                <a:cs typeface="Arial" panose="020B0604020202020204" pitchFamily="34" charset="0"/>
              </a:rPr>
              <a:t>Activate it</a:t>
            </a:r>
          </a:p>
          <a:p>
            <a:pPr lvl="1">
              <a:lnSpc>
                <a:spcPct val="107000"/>
              </a:lnSpc>
            </a:pPr>
            <a:r>
              <a:rPr lang="en-GB" sz="1800" dirty="0">
                <a:latin typeface="Arial" panose="020B0604020202020204" pitchFamily="34" charset="0"/>
                <a:cs typeface="Arial" panose="020B0604020202020204" pitchFamily="34" charset="0"/>
              </a:rPr>
              <a:t>Open a </a:t>
            </a:r>
            <a:r>
              <a:rPr lang="en-GB" sz="1800" u="sng" dirty="0">
                <a:latin typeface="Arial" panose="020B0604020202020204" pitchFamily="34" charset="0"/>
                <a:cs typeface="Arial" panose="020B0604020202020204" pitchFamily="34" charset="0"/>
              </a:rPr>
              <a:t>new</a:t>
            </a:r>
            <a:r>
              <a:rPr lang="en-GB" sz="1800" dirty="0">
                <a:latin typeface="Arial" panose="020B0604020202020204" pitchFamily="34" charset="0"/>
                <a:cs typeface="Arial" panose="020B0604020202020204" pitchFamily="34" charset="0"/>
              </a:rPr>
              <a:t> terminal in Anaconda</a:t>
            </a:r>
          </a:p>
          <a:p>
            <a:pPr lvl="1">
              <a:lnSpc>
                <a:spcPct val="107000"/>
              </a:lnSpc>
            </a:pPr>
            <a:r>
              <a:rPr lang="en-GB" sz="1800" dirty="0">
                <a:latin typeface="Arial" panose="020B0604020202020204" pitchFamily="34" charset="0"/>
                <a:cs typeface="Arial" panose="020B0604020202020204" pitchFamily="34" charset="0"/>
              </a:rPr>
              <a:t>Check the Python version has changed</a:t>
            </a:r>
          </a:p>
          <a:p>
            <a:pPr>
              <a:lnSpc>
                <a:spcPct val="107000"/>
              </a:lnSpc>
            </a:pPr>
            <a:r>
              <a:rPr lang="en-GB" sz="2200" dirty="0">
                <a:latin typeface="Arial" panose="020B0604020202020204" pitchFamily="34" charset="0"/>
                <a:cs typeface="Arial" panose="020B0604020202020204" pitchFamily="34" charset="0"/>
              </a:rPr>
              <a:t>Stand-alone Python</a:t>
            </a:r>
          </a:p>
          <a:p>
            <a:pPr lvl="1">
              <a:lnSpc>
                <a:spcPct val="107000"/>
              </a:lnSpc>
            </a:pPr>
            <a:r>
              <a:rPr lang="en-GB" sz="1800" dirty="0">
                <a:latin typeface="Arial" panose="020B0604020202020204" pitchFamily="34" charset="0"/>
                <a:cs typeface="Arial" panose="020B0604020202020204" pitchFamily="34" charset="0"/>
              </a:rPr>
              <a:t>Create a new environment in </a:t>
            </a:r>
            <a:r>
              <a:rPr lang="en-GB" sz="1800" dirty="0">
                <a:latin typeface="Courier New" panose="02070309020205020404" pitchFamily="49" charset="0"/>
                <a:cs typeface="Courier New" panose="02070309020205020404" pitchFamily="49" charset="0"/>
              </a:rPr>
              <a:t>Exercises/</a:t>
            </a:r>
            <a:r>
              <a:rPr lang="en-GB" sz="1800" dirty="0" err="1">
                <a:latin typeface="Courier New" panose="02070309020205020404" pitchFamily="49" charset="0"/>
                <a:cs typeface="Courier New" panose="02070309020205020404" pitchFamily="49" charset="0"/>
              </a:rPr>
              <a:t>Example_environment</a:t>
            </a:r>
            <a:r>
              <a:rPr lang="en-GB" sz="1800" dirty="0">
                <a:latin typeface="Courier New" panose="02070309020205020404" pitchFamily="49" charset="0"/>
                <a:cs typeface="Courier New" panose="02070309020205020404" pitchFamily="49" charset="0"/>
              </a:rPr>
              <a:t> </a:t>
            </a:r>
            <a:r>
              <a:rPr lang="en-GB" sz="1800" dirty="0">
                <a:latin typeface="Arial" panose="020B0604020202020204" pitchFamily="34" charset="0"/>
                <a:cs typeface="Arial" panose="020B0604020202020204" pitchFamily="34" charset="0"/>
              </a:rPr>
              <a:t>of the course materials</a:t>
            </a:r>
          </a:p>
          <a:p>
            <a:pPr lvl="1">
              <a:lnSpc>
                <a:spcPct val="107000"/>
              </a:lnSpc>
            </a:pPr>
            <a:r>
              <a:rPr lang="en-GB" sz="1800" dirty="0">
                <a:latin typeface="Arial" panose="020B0604020202020204" pitchFamily="34" charset="0"/>
                <a:cs typeface="Arial" panose="020B0604020202020204" pitchFamily="34" charset="0"/>
              </a:rPr>
              <a:t>Activate the new environment</a:t>
            </a:r>
          </a:p>
          <a:p>
            <a:pPr lvl="1">
              <a:lnSpc>
                <a:spcPct val="107000"/>
              </a:lnSpc>
            </a:pPr>
            <a:r>
              <a:rPr lang="en-GB" sz="1800" dirty="0">
                <a:latin typeface="Arial" panose="020B0604020202020204" pitchFamily="34" charset="0"/>
                <a:cs typeface="Arial" panose="020B0604020202020204" pitchFamily="34" charset="0"/>
              </a:rPr>
              <a:t>Deactivate it</a:t>
            </a: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2040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requirements.txt</a:t>
            </a:r>
          </a:p>
          <a:p>
            <a:pPr>
              <a:lnSpc>
                <a:spcPct val="107000"/>
              </a:lnSpc>
            </a:pPr>
            <a:r>
              <a:rPr lang="en-GB" sz="2600" dirty="0">
                <a:latin typeface="+mj-lt"/>
                <a:cs typeface="Courier New" panose="02070309020205020404" pitchFamily="49" charset="0"/>
              </a:rPr>
              <a:t>Can install specified packages using pip in the current environment using </a:t>
            </a:r>
            <a:r>
              <a:rPr lang="en-GB" sz="2600" dirty="0">
                <a:latin typeface="Courier New" panose="02070309020205020404" pitchFamily="49" charset="0"/>
                <a:cs typeface="Courier New" panose="02070309020205020404" pitchFamily="49" charset="0"/>
              </a:rPr>
              <a:t>pip3 install – r requirements.txt</a:t>
            </a: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77500" lnSpcReduction="20000"/>
          </a:bodyPr>
          <a:lstStyle/>
          <a:p>
            <a:pPr>
              <a:lnSpc>
                <a:spcPct val="107000"/>
              </a:lnSpc>
            </a:pPr>
            <a:r>
              <a:rPr lang="en-GB" sz="2600" dirty="0">
                <a:latin typeface="+mj-lt"/>
                <a:cs typeface="Courier New" panose="02070309020205020404" pitchFamily="49" charset="0"/>
              </a:rPr>
              <a:t>Anaconda</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requirements_anaconda.txt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Create a new environment using this requirements file Check the new environment has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installed</a:t>
            </a:r>
          </a:p>
          <a:p>
            <a:pPr>
              <a:lnSpc>
                <a:spcPct val="107000"/>
              </a:lnSpc>
            </a:pPr>
            <a:r>
              <a:rPr lang="en-GB" sz="2600" dirty="0">
                <a:latin typeface="+mj-lt"/>
                <a:cs typeface="Courier New" panose="02070309020205020404" pitchFamily="49" charset="0"/>
              </a:rPr>
              <a:t>Pip</a:t>
            </a:r>
          </a:p>
          <a:p>
            <a:pPr lvl="1">
              <a:lnSpc>
                <a:spcPct val="107000"/>
              </a:lnSpc>
            </a:pPr>
            <a:r>
              <a:rPr lang="en-GB" sz="2200" dirty="0">
                <a:latin typeface="+mj-lt"/>
                <a:cs typeface="Courier New" panose="02070309020205020404" pitchFamily="49" charset="0"/>
              </a:rPr>
              <a:t>In a current environment install the </a:t>
            </a:r>
            <a:r>
              <a:rPr lang="en-GB" sz="2200" dirty="0" err="1">
                <a:latin typeface="Courier New" panose="02070309020205020404" pitchFamily="49" charset="0"/>
                <a:cs typeface="Courier New" panose="02070309020205020404" pitchFamily="49" charset="0"/>
              </a:rPr>
              <a:t>numpy</a:t>
            </a:r>
            <a:r>
              <a:rPr lang="en-GB" sz="2200" dirty="0">
                <a:latin typeface="+mj-lt"/>
                <a:cs typeface="Courier New" panose="02070309020205020404" pitchFamily="49" charset="0"/>
              </a:rPr>
              <a:t> package</a:t>
            </a:r>
          </a:p>
          <a:p>
            <a:pPr lvl="1">
              <a:lnSpc>
                <a:spcPct val="107000"/>
              </a:lnSpc>
            </a:pPr>
            <a:r>
              <a:rPr lang="en-GB" sz="2200" dirty="0">
                <a:latin typeface="+mj-lt"/>
                <a:cs typeface="Courier New" panose="02070309020205020404" pitchFamily="49" charset="0"/>
              </a:rPr>
              <a:t>Generate a requirements file named </a:t>
            </a:r>
            <a:r>
              <a:rPr lang="en-GB" sz="2200" dirty="0">
                <a:latin typeface="Courier New" panose="02070309020205020404" pitchFamily="49" charset="0"/>
                <a:cs typeface="Courier New" panose="02070309020205020404" pitchFamily="49" charset="0"/>
              </a:rPr>
              <a:t>requirements_pip.txt </a:t>
            </a:r>
            <a:r>
              <a:rPr lang="en-GB" sz="2200" dirty="0">
                <a:latin typeface="+mj-lt"/>
                <a:cs typeface="Courier New" panose="02070309020205020404" pitchFamily="49" charset="0"/>
              </a:rPr>
              <a:t>in the </a:t>
            </a:r>
            <a:r>
              <a:rPr lang="en-GB" sz="2200" dirty="0">
                <a:latin typeface="Courier New" panose="02070309020205020404" pitchFamily="49" charset="0"/>
                <a:cs typeface="Courier New" panose="02070309020205020404" pitchFamily="49" charset="0"/>
              </a:rPr>
              <a:t>Exercises/Requirements </a:t>
            </a:r>
            <a:r>
              <a:rPr lang="en-GB" sz="2200" dirty="0">
                <a:latin typeface="+mj-lt"/>
                <a:cs typeface="Courier New" panose="02070309020205020404" pitchFamily="49" charset="0"/>
              </a:rPr>
              <a:t>directory</a:t>
            </a:r>
          </a:p>
          <a:p>
            <a:pPr lvl="1">
              <a:lnSpc>
                <a:spcPct val="107000"/>
              </a:lnSpc>
            </a:pPr>
            <a:r>
              <a:rPr lang="en-GB" sz="2200" dirty="0">
                <a:latin typeface="+mj-lt"/>
                <a:cs typeface="Courier New" panose="02070309020205020404" pitchFamily="49" charset="0"/>
              </a:rPr>
              <a:t>Activate the virtual environment you created in the previous exercise</a:t>
            </a:r>
          </a:p>
          <a:p>
            <a:pPr lvl="1">
              <a:lnSpc>
                <a:spcPct val="107000"/>
              </a:lnSpc>
            </a:pPr>
            <a:r>
              <a:rPr lang="en-GB" sz="2200" dirty="0">
                <a:latin typeface="+mj-lt"/>
                <a:cs typeface="Courier New" panose="02070309020205020404" pitchFamily="49" charset="0"/>
              </a:rPr>
              <a:t>In the terminal write </a:t>
            </a:r>
            <a:r>
              <a:rPr lang="en-GB" sz="2200" dirty="0">
                <a:latin typeface="Courier New" panose="02070309020205020404" pitchFamily="49" charset="0"/>
                <a:cs typeface="Courier New" panose="02070309020205020404" pitchFamily="49" charset="0"/>
              </a:rPr>
              <a:t>python</a:t>
            </a:r>
            <a:r>
              <a:rPr lang="en-GB" sz="2200" dirty="0">
                <a:latin typeface="+mj-lt"/>
                <a:cs typeface="Courier New" panose="02070309020205020404" pitchFamily="49" charset="0"/>
              </a:rPr>
              <a:t> then </a:t>
            </a:r>
            <a:r>
              <a:rPr lang="en-GB" sz="2200" dirty="0">
                <a:latin typeface="Courier New" panose="02070309020205020404" pitchFamily="49" charset="0"/>
                <a:cs typeface="Courier New" panose="02070309020205020404" pitchFamily="49" charset="0"/>
              </a:rPr>
              <a:t>import </a:t>
            </a:r>
            <a:r>
              <a:rPr lang="en-GB" sz="2200" dirty="0" err="1">
                <a:latin typeface="Courier New" panose="02070309020205020404" pitchFamily="49" charset="0"/>
                <a:cs typeface="Courier New" panose="02070309020205020404" pitchFamily="49" charset="0"/>
              </a:rPr>
              <a:t>numpy</a:t>
            </a:r>
            <a:r>
              <a:rPr lang="en-GB" sz="2200" dirty="0">
                <a:latin typeface="Courier New" panose="02070309020205020404" pitchFamily="49" charset="0"/>
                <a:cs typeface="Courier New" panose="02070309020205020404" pitchFamily="49" charset="0"/>
              </a:rPr>
              <a:t> </a:t>
            </a:r>
            <a:r>
              <a:rPr lang="en-GB" sz="2200" dirty="0">
                <a:latin typeface="+mj-lt"/>
                <a:cs typeface="Courier New" panose="02070309020205020404" pitchFamily="49" charset="0"/>
              </a:rPr>
              <a:t>to verify </a:t>
            </a:r>
            <a:r>
              <a:rPr lang="en-GB" sz="2200" dirty="0" err="1">
                <a:latin typeface="+mj-lt"/>
                <a:cs typeface="Courier New" panose="02070309020205020404" pitchFamily="49" charset="0"/>
              </a:rPr>
              <a:t>numpy</a:t>
            </a:r>
            <a:r>
              <a:rPr lang="en-GB" sz="2200" dirty="0">
                <a:latin typeface="+mj-lt"/>
                <a:cs typeface="Courier New" panose="02070309020205020404" pitchFamily="49" charset="0"/>
              </a:rPr>
              <a:t> is installed</a:t>
            </a:r>
          </a:p>
          <a:p>
            <a:pPr>
              <a:lnSpc>
                <a:spcPct val="107000"/>
              </a:lnSpc>
            </a:pPr>
            <a:r>
              <a:rPr lang="en-GB" sz="2600" dirty="0">
                <a:latin typeface="+mj-lt"/>
                <a:cs typeface="Courier New" panose="02070309020205020404" pitchFamily="49" charset="0"/>
              </a:rPr>
              <a:t>Compare </a:t>
            </a:r>
            <a:r>
              <a:rPr lang="en-GB" sz="2800" dirty="0">
                <a:latin typeface="Courier New" panose="02070309020205020404" pitchFamily="49" charset="0"/>
                <a:cs typeface="Courier New" panose="02070309020205020404" pitchFamily="49" charset="0"/>
              </a:rPr>
              <a:t>requirements_anaconda.txt </a:t>
            </a:r>
            <a:r>
              <a:rPr lang="en-GB" sz="2800" dirty="0">
                <a:latin typeface="+mj-lt"/>
                <a:cs typeface="Courier New" panose="02070309020205020404" pitchFamily="49" charset="0"/>
              </a:rPr>
              <a:t>and</a:t>
            </a:r>
            <a:r>
              <a:rPr lang="en-GB" sz="2800" dirty="0">
                <a:latin typeface="Courier New" panose="02070309020205020404" pitchFamily="49" charset="0"/>
                <a:cs typeface="Courier New" panose="02070309020205020404" pitchFamily="49" charset="0"/>
              </a:rPr>
              <a:t> requirements_pip.txt</a:t>
            </a:r>
          </a:p>
          <a:p>
            <a:pPr lvl="1">
              <a:lnSpc>
                <a:spcPct val="107000"/>
              </a:lnSpc>
            </a:pPr>
            <a:r>
              <a:rPr lang="en-GB" sz="2200" dirty="0">
                <a:latin typeface="+mj-lt"/>
                <a:cs typeface="Courier New" panose="02070309020205020404" pitchFamily="49" charset="0"/>
              </a:rPr>
              <a:t>What differences can you see in their format?</a:t>
            </a:r>
          </a:p>
        </p:txBody>
      </p:sp>
    </p:spTree>
    <p:extLst>
      <p:ext uri="{BB962C8B-B14F-4D97-AF65-F5344CB8AC3E}">
        <p14:creationId xmlns:p14="http://schemas.microsoft.com/office/powerpoint/2010/main" val="1234567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python3 -m venv .\Exercises\</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./Exercises/Example_environment/bin/activate.sh</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81486</TotalTime>
  <Words>7130</Words>
  <Application>Microsoft Office PowerPoint</Application>
  <PresentationFormat>On-screen Show (4:3)</PresentationFormat>
  <Paragraphs>406</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Python Installations</vt:lpstr>
      <vt:lpstr>Python Installations</vt:lpstr>
      <vt:lpstr>Python Environments</vt:lpstr>
      <vt:lpstr>Environments in Anaconda</vt:lpstr>
      <vt:lpstr>Environments in Venv</vt:lpstr>
      <vt:lpstr>Exercise</vt:lpstr>
      <vt:lpstr>Definitions</vt:lpstr>
      <vt:lpstr>Package Managers</vt:lpstr>
      <vt:lpstr>Pip</vt:lpstr>
      <vt:lpstr>Conda</vt:lpstr>
      <vt:lpstr>Requirements File</vt:lpstr>
      <vt:lpstr>Requirements File</vt:lpstr>
      <vt:lpstr>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558</cp:revision>
  <cp:lastPrinted>2017-04-21T16:42:54Z</cp:lastPrinted>
  <dcterms:created xsi:type="dcterms:W3CDTF">2014-10-29T16:03:49Z</dcterms:created>
  <dcterms:modified xsi:type="dcterms:W3CDTF">2022-05-13T07:55:15Z</dcterms:modified>
</cp:coreProperties>
</file>