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67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47226C"/>
    <a:srgbClr val="003966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55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04C1-991B-4EEB-AA1A-D2CBDA346734}" type="datetime3">
              <a:rPr lang="en-GB" smtClean="0">
                <a:solidFill>
                  <a:srgbClr val="003E74"/>
                </a:solidFill>
              </a:rPr>
              <a:t>13 February, 2019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904353A7-A2F9-447D-8F2A-1F12A57FF584}" type="datetime3">
              <a:rPr lang="en-GB" smtClean="0"/>
              <a:t>13 February,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85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67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44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3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056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40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09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50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81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15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0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236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80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2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zhao18@imperia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redencys.com/iot-solutio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/>
          <a:p>
            <a:r>
              <a:rPr lang="en-US" dirty="0"/>
              <a:t>The Nonlinear Harvester Model and Rate-Energy Tradeoff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Yang Zhao (</a:t>
            </a:r>
            <a:r>
              <a:rPr lang="en-US" dirty="0">
                <a:hlinkClick r:id="rId3"/>
              </a:rPr>
              <a:t>yang.zhao18@imperial.ac.uk</a:t>
            </a:r>
            <a:r>
              <a:rPr lang="en-US" dirty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39941" y="820454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lgorithm: Multiple-Input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6565F-D877-4268-8E24-1739A36124B9}"/>
                  </a:ext>
                </a:extLst>
              </p:cNvPr>
              <p:cNvSpPr txBox="1"/>
              <p:nvPr/>
            </p:nvSpPr>
            <p:spPr>
              <a:xfrm>
                <a:off x="4572000" y="3642256"/>
                <a:ext cx="4010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Spatial and frequency domain decoupling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MRT beamformers by (42) convert the problem into single-antenna case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Reduced complexity (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6565F-D877-4268-8E24-1739A361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42256"/>
                <a:ext cx="4010213" cy="830997"/>
              </a:xfrm>
              <a:prstGeom prst="rect">
                <a:avLst/>
              </a:prstGeom>
              <a:blipFill>
                <a:blip r:embed="rId3"/>
                <a:stretch>
                  <a:fillRect t="-730" b="-3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92BFE11-2769-438C-9675-D4B843A4A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82187"/>
            <a:ext cx="4118454" cy="2460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ECA8C5-171D-4216-828E-8D3E85504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84459"/>
            <a:ext cx="3704733" cy="2151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8AE44F-AA7D-429A-96AA-6C76ECD7D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47" y="1723555"/>
            <a:ext cx="3641660" cy="2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4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lgorithm: Lower-Bound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6565F-D877-4268-8E24-1739A36124B9}"/>
                  </a:ext>
                </a:extLst>
              </p:cNvPr>
              <p:cNvSpPr txBox="1"/>
              <p:nvPr/>
            </p:nvSpPr>
            <p:spPr>
              <a:xfrm>
                <a:off x="4572000" y="3642256"/>
                <a:ext cx="4010213" cy="89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Forcing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: the power waveform is CSCG rather than deterministic multisine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Twofold benefit disappears; interference with power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GB" sz="1200" dirty="0" smtClean="0">
                        <a:solidFill>
                          <a:schemeClr val="accent1"/>
                        </a:solidFill>
                      </a:rPr>
                      <m:t>ρ</m:t>
                    </m:r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GB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GB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and therefore rate loss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6565F-D877-4268-8E24-1739A361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42256"/>
                <a:ext cx="4010213" cy="894989"/>
              </a:xfrm>
              <a:prstGeom prst="rect">
                <a:avLst/>
              </a:prstGeom>
              <a:blipFill>
                <a:blip r:embed="rId3"/>
                <a:stretch>
                  <a:fillRect t="-680" b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51B163-F01B-46B1-8148-6F3DDB90A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788" y="1047988"/>
            <a:ext cx="4118454" cy="2611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9CDFA-2568-418E-851E-5614B71AF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8" y="1708340"/>
            <a:ext cx="3641660" cy="1290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C0E0FE-62C9-4CF5-9C9A-3CB35838B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30" y="3017523"/>
            <a:ext cx="3643378" cy="13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Result: Power Waveform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CBA329-7CD0-4FE7-B0D7-0E1C4845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8815"/>
            <a:ext cx="3924300" cy="2733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DF65EE-0C67-4E4E-AD3C-3B68CAA1A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558340"/>
            <a:ext cx="3924300" cy="2724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933349-7247-4947-9140-27F638772404}"/>
                  </a:ext>
                </a:extLst>
              </p:cNvPr>
              <p:cNvSpPr/>
              <p:nvPr/>
            </p:nvSpPr>
            <p:spPr>
              <a:xfrm>
                <a:off x="457200" y="4326845"/>
                <a:ext cx="8229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tx2"/>
                    </a:solidFill>
                  </a:rPr>
                  <a:t>R-E region as a function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MHz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dB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933349-7247-4947-9140-27F638772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26845"/>
                <a:ext cx="8229600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60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933349-7247-4947-9140-27F638772404}"/>
                  </a:ext>
                </a:extLst>
              </p:cNvPr>
              <p:cNvSpPr/>
              <p:nvPr/>
            </p:nvSpPr>
            <p:spPr>
              <a:xfrm>
                <a:off x="457200" y="4326845"/>
                <a:ext cx="8229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tx2"/>
                    </a:solidFill>
                  </a:rPr>
                  <a:t>R-E region for </a:t>
                </a:r>
                <a14:m>
                  <m:oMath xmlns:m="http://schemas.openxmlformats.org/officeDocument/2006/math">
                    <m:r>
                      <a:rPr lang="en-GB" sz="1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=16, 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MHz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GB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=10, 20, 30, 40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dB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933349-7247-4947-9140-27F638772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26845"/>
                <a:ext cx="8229600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42D23D1-E1E6-4408-B182-9618CE0E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118" y="888938"/>
            <a:ext cx="5623563" cy="34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0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Analysis and 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B98207-15D9-439D-B374-5D62456CA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759936"/>
                <a:ext cx="8229600" cy="261343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rgbClr val="0085CA"/>
                  </a:buClr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0085CA"/>
                  </a:buClr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0085CA"/>
                  </a:buClr>
                  <a:buFont typeface="Arial"/>
                  <a:buChar char="•"/>
                  <a:defRPr sz="1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0085CA"/>
                  </a:buClr>
                  <a:buFont typeface="Arial"/>
                  <a:buChar char="–"/>
                  <a:defRPr sz="1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0085CA"/>
                  </a:buClr>
                  <a:buFont typeface="Arial"/>
                  <a:buChar char="»"/>
                  <a:defRPr sz="1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>
                    <a:solidFill>
                      <a:schemeClr val="tx2"/>
                    </a:solidFill>
                  </a:rPr>
                  <a:t>With superposed waveforms, increasing N boosts the harvested energy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The multisine power waveform is always useful in nonlinear model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Gain over lower-bound increases as the SNR increases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A combination of power splitting and time sharing is the best strategy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At low SNRs (10, 20 dB), PS &lt; TS; at high SNRs (30, 40 dB), PS &gt; TS 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PS is favoured for low N, combination for medium N and TS for large N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Multisine + modulated waveform with CSCG = non-zero mean Gaussian</a:t>
                </a:r>
              </a:p>
              <a:p>
                <a:r>
                  <a:rPr lang="en-GB" dirty="0">
                    <a:solidFill>
                      <a:schemeClr val="tx2"/>
                    </a:solidFill>
                  </a:rPr>
                  <a:t>Threshold R 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:r>
                  <a:rPr lang="en-GB" altLang="zh-CN" dirty="0">
                    <a:solidFill>
                      <a:schemeClr val="tx2"/>
                    </a:solidFill>
                  </a:rPr>
                  <a:t>p</a:t>
                </a:r>
                <a:r>
                  <a:rPr lang="en-GB" dirty="0">
                    <a:solidFill>
                      <a:schemeClr val="tx2"/>
                    </a:solidFill>
                  </a:rPr>
                  <a:t>ower allocated to the multisine waveform ↑</a:t>
                </a:r>
              </a:p>
              <a:p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B98207-15D9-439D-B374-5D62456CA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9936"/>
                <a:ext cx="8229600" cy="2613435"/>
              </a:xfrm>
              <a:prstGeom prst="rect">
                <a:avLst/>
              </a:prstGeom>
              <a:blipFill>
                <a:blip r:embed="rId3"/>
                <a:stretch>
                  <a:fillRect l="-444" t="-1402" b="-6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27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4B6101-BEAF-4B75-9A3B-057DE285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381416"/>
            <a:ext cx="8229600" cy="380667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40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2137209"/>
            <a:ext cx="3950877" cy="2059662"/>
          </a:xfrm>
        </p:spPr>
        <p:txBody>
          <a:bodyPr/>
          <a:lstStyle/>
          <a:p>
            <a:r>
              <a:rPr lang="en-GB" sz="1400" dirty="0">
                <a:solidFill>
                  <a:schemeClr val="accent1"/>
                </a:solidFill>
              </a:rPr>
              <a:t>Energy harvest models (linear, nonlinear)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Rate-energy (R-E) region characterisation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Transmitter and receiver architecture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Waveform design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Modulation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Beamforming and input distribution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Resource allocation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RF spectrum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Wireless Information and Power Transfer (WIPT)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2CCA9-42A3-462D-9FD9-05ED11C1C95D}"/>
              </a:ext>
            </a:extLst>
          </p:cNvPr>
          <p:cNvSpPr txBox="1"/>
          <p:nvPr/>
        </p:nvSpPr>
        <p:spPr>
          <a:xfrm>
            <a:off x="3435928" y="3842903"/>
            <a:ext cx="530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“A WIPT system should therefore be designed such that the RF radiation and the RF spectrum are exploited in the most efﬁcient manner to deliver both information and energy.”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F185-ABD2-4D07-95BE-16061C6C46C5}"/>
              </a:ext>
            </a:extLst>
          </p:cNvPr>
          <p:cNvSpPr txBox="1"/>
          <p:nvPr/>
        </p:nvSpPr>
        <p:spPr>
          <a:xfrm>
            <a:off x="457199" y="1669474"/>
            <a:ext cx="39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966"/>
                </a:solidFill>
              </a:rPr>
              <a:t>Topics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44EDC-39DE-4C0B-B88C-518CBA8AF0C2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B293CB-3A55-451E-9DF2-4B320576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25" y="1639919"/>
            <a:ext cx="3522600" cy="20596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11C310-B5C4-42F4-8035-27561A5FE1AB}"/>
              </a:ext>
            </a:extLst>
          </p:cNvPr>
          <p:cNvSpPr txBox="1"/>
          <p:nvPr/>
        </p:nvSpPr>
        <p:spPr>
          <a:xfrm>
            <a:off x="0" y="4785907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600" dirty="0">
                <a:solidFill>
                  <a:schemeClr val="tx2"/>
                </a:solidFill>
              </a:rPr>
              <a:t>Image by IoT connection. Adapted from IoT Services and Solutions provider for Business, by Credencys Solutions Inc., 2019, retrieved from </a:t>
            </a:r>
            <a:r>
              <a:rPr lang="en-GB" altLang="zh-CN" sz="600" dirty="0">
                <a:solidFill>
                  <a:schemeClr val="tx2"/>
                </a:solidFill>
                <a:hlinkClick r:id="rId4"/>
              </a:rPr>
              <a:t>https://www.credencys.com/iot-solutions/</a:t>
            </a:r>
            <a:r>
              <a:rPr lang="en-GB" altLang="zh-CN" sz="600" dirty="0">
                <a:solidFill>
                  <a:schemeClr val="tx2"/>
                </a:solidFill>
              </a:rPr>
              <a:t>. Copyright by Credencys Solutions Inc. </a:t>
            </a:r>
            <a:endParaRPr lang="en-GB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6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884686"/>
            <a:ext cx="3950877" cy="1059797"/>
          </a:xfrm>
        </p:spPr>
        <p:txBody>
          <a:bodyPr/>
          <a:lstStyle/>
          <a:p>
            <a:r>
              <a:rPr lang="en-GB" sz="1400" dirty="0">
                <a:solidFill>
                  <a:schemeClr val="accent1"/>
                </a:solidFill>
              </a:rPr>
              <a:t>To enlarge the R-E region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To improve spectrum and power efficiency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To support numerous low-power devices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To boost the revolution in IoT</a:t>
            </a:r>
          </a:p>
          <a:p>
            <a:pPr marL="0" indent="0">
              <a:buNone/>
            </a:pP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</a:t>
            </a:r>
            <a:r>
              <a:rPr lang="en-GB" dirty="0"/>
              <a:t>Optimisation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3B6FCF8-750E-4982-BE83-FA2286C6CA1F}"/>
              </a:ext>
            </a:extLst>
          </p:cNvPr>
          <p:cNvSpPr txBox="1">
            <a:spLocks/>
          </p:cNvSpPr>
          <p:nvPr/>
        </p:nvSpPr>
        <p:spPr>
          <a:xfrm>
            <a:off x="457200" y="155608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13CF2F3-327D-4405-BC41-A564E6F25F55}"/>
              </a:ext>
            </a:extLst>
          </p:cNvPr>
          <p:cNvSpPr txBox="1">
            <a:spLocks/>
          </p:cNvSpPr>
          <p:nvPr/>
        </p:nvSpPr>
        <p:spPr>
          <a:xfrm>
            <a:off x="4566115" y="1884685"/>
            <a:ext cx="4225188" cy="10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/>
                </a:solidFill>
              </a:rPr>
              <a:t>Channel (adaptive signal based on CSIT to enhance rate)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Receiver (suitable waveform favoured by rectenna to maximise energy)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5C973AF-24BC-4044-B500-01EE4CE752B3}"/>
              </a:ext>
            </a:extLst>
          </p:cNvPr>
          <p:cNvSpPr txBox="1">
            <a:spLocks/>
          </p:cNvSpPr>
          <p:nvPr/>
        </p:nvSpPr>
        <p:spPr>
          <a:xfrm>
            <a:off x="4566115" y="155608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Where?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BE20729-6F90-430E-930C-9EA00BA8F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1C4714D-7057-4F0D-9F91-66B7C826A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6AB17D2-EE08-46D2-9CE1-6883BDCAF348}"/>
              </a:ext>
            </a:extLst>
          </p:cNvPr>
          <p:cNvSpPr txBox="1">
            <a:spLocks/>
          </p:cNvSpPr>
          <p:nvPr/>
        </p:nvSpPr>
        <p:spPr>
          <a:xfrm>
            <a:off x="457200" y="3273089"/>
            <a:ext cx="3950877" cy="1208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/>
                </a:solidFill>
              </a:rPr>
              <a:t>Identify the fundamental tradeoff between information and power transfer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Evaluate linear and nonlinear harvest models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Investigate beamforming, power allocation, waveform, modulation, and input distribution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40E64CB2-1035-4C20-8DDF-D775E788B1BA}"/>
              </a:ext>
            </a:extLst>
          </p:cNvPr>
          <p:cNvSpPr txBox="1">
            <a:spLocks/>
          </p:cNvSpPr>
          <p:nvPr/>
        </p:nvSpPr>
        <p:spPr>
          <a:xfrm>
            <a:off x="457200" y="2944483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What?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4B77ED33-46F1-49A5-B7F6-13B3C909D147}"/>
              </a:ext>
            </a:extLst>
          </p:cNvPr>
          <p:cNvSpPr txBox="1">
            <a:spLocks/>
          </p:cNvSpPr>
          <p:nvPr/>
        </p:nvSpPr>
        <p:spPr>
          <a:xfrm>
            <a:off x="4566114" y="3272643"/>
            <a:ext cx="4225189" cy="1209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1"/>
                </a:solidFill>
              </a:rPr>
              <a:t>Formulate the optimisation problem as an energy maximisation problem</a:t>
            </a:r>
          </a:p>
          <a:p>
            <a:r>
              <a:rPr lang="en-GB" sz="1400" dirty="0">
                <a:solidFill>
                  <a:schemeClr val="accent1"/>
                </a:solidFill>
              </a:rPr>
              <a:t>Superpose a deterministic power waveform to a communication waveform</a:t>
            </a:r>
          </a:p>
          <a:p>
            <a:r>
              <a:rPr lang="en-GB" altLang="zh-CN" sz="1400" dirty="0">
                <a:solidFill>
                  <a:schemeClr val="accent1"/>
                </a:solidFill>
              </a:rPr>
              <a:t>Twofold benefit</a:t>
            </a:r>
            <a:r>
              <a:rPr lang="en-US" altLang="zh-CN" sz="1400" dirty="0">
                <a:solidFill>
                  <a:schemeClr val="accent1"/>
                </a:solidFill>
              </a:rPr>
              <a:t>: </a:t>
            </a:r>
            <a:r>
              <a:rPr lang="en-US" altLang="zh-CN" sz="1400" b="1" dirty="0">
                <a:solidFill>
                  <a:schemeClr val="tx2"/>
                </a:solidFill>
              </a:rPr>
              <a:t>energy</a:t>
            </a:r>
            <a:r>
              <a:rPr lang="en-GB" altLang="zh-CN" sz="1400" dirty="0">
                <a:solidFill>
                  <a:schemeClr val="accent1"/>
                </a:solidFill>
              </a:rPr>
              <a:t> (multisine &gt; modulated), </a:t>
            </a:r>
            <a:r>
              <a:rPr lang="en-GB" altLang="zh-CN" sz="1400" b="1" dirty="0">
                <a:solidFill>
                  <a:schemeClr val="tx2"/>
                </a:solidFill>
              </a:rPr>
              <a:t>rate</a:t>
            </a:r>
            <a:r>
              <a:rPr lang="en-GB" altLang="zh-CN" sz="1400" dirty="0">
                <a:solidFill>
                  <a:schemeClr val="accent1"/>
                </a:solidFill>
              </a:rPr>
              <a:t> (deterministic, </a:t>
            </a:r>
            <a:r>
              <a:rPr lang="en-GB" sz="1400" dirty="0">
                <a:solidFill>
                  <a:schemeClr val="accent1"/>
                </a:solidFill>
              </a:rPr>
              <a:t>no interference</a:t>
            </a:r>
            <a:r>
              <a:rPr lang="en-GB" altLang="zh-CN" sz="1400" dirty="0">
                <a:solidFill>
                  <a:schemeClr val="accent1"/>
                </a:solidFill>
              </a:rPr>
              <a:t>)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8B4C46F0-18F3-44E1-97F1-0E1EA501B15B}"/>
              </a:ext>
            </a:extLst>
          </p:cNvPr>
          <p:cNvSpPr txBox="1">
            <a:spLocks/>
          </p:cNvSpPr>
          <p:nvPr/>
        </p:nvSpPr>
        <p:spPr>
          <a:xfrm>
            <a:off x="4566116" y="2944270"/>
            <a:ext cx="3950877" cy="380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tx2"/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23678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SWIPT D</a:t>
            </a:r>
            <a:r>
              <a:rPr lang="en-US" altLang="zh-CN" dirty="0"/>
              <a:t>iagram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43019-E9D5-4ECC-A75F-209347040571}"/>
              </a:ext>
            </a:extLst>
          </p:cNvPr>
          <p:cNvSpPr txBox="1"/>
          <p:nvPr/>
        </p:nvSpPr>
        <p:spPr>
          <a:xfrm>
            <a:off x="932367" y="3624771"/>
            <a:ext cx="257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Simultaneous WIPT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69E5C-4DDC-44B0-8C22-0D80D6EC9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723776"/>
            <a:ext cx="2938462" cy="1904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3E8C9-915B-4030-A93F-F13E1E4D2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61" y="1115931"/>
            <a:ext cx="4486277" cy="976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45FA9-853C-46C5-9062-4F3530377A3A}"/>
              </a:ext>
            </a:extLst>
          </p:cNvPr>
          <p:cNvSpPr txBox="1"/>
          <p:nvPr/>
        </p:nvSpPr>
        <p:spPr>
          <a:xfrm>
            <a:off x="5040889" y="2074050"/>
            <a:ext cx="257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Blocks of WIPT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046AD-C3DF-4316-A155-0CF634DD3FDA}"/>
                  </a:ext>
                </a:extLst>
              </p:cNvPr>
              <p:cNvSpPr txBox="1"/>
              <p:nvPr/>
            </p:nvSpPr>
            <p:spPr>
              <a:xfrm>
                <a:off x="4873705" y="2461634"/>
                <a:ext cx="2904385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046AD-C3DF-4316-A155-0CF634DD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05" y="2461634"/>
                <a:ext cx="2904385" cy="546112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CCE1F-D75B-4373-9A9E-A0BB784BA86D}"/>
                  </a:ext>
                </a:extLst>
              </p:cNvPr>
              <p:cNvSpPr txBox="1"/>
              <p:nvPr/>
            </p:nvSpPr>
            <p:spPr>
              <a:xfrm>
                <a:off x="4082760" y="3114627"/>
                <a:ext cx="46040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>
                    <a:solidFill>
                      <a:schemeClr val="tx2"/>
                    </a:solidFill>
                  </a:rPr>
                  <a:t>Problem: to maximise the overall power efficiency </a:t>
                </a:r>
                <a14:m>
                  <m:oMath xmlns:m="http://schemas.openxmlformats.org/officeDocument/2006/math">
                    <m:r>
                      <a:rPr lang="en-GB" sz="12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1200" b="1" dirty="0">
                    <a:solidFill>
                      <a:schemeClr val="tx2"/>
                    </a:solidFill>
                  </a:rPr>
                  <a:t> </a:t>
                </a:r>
                <a:endParaRPr lang="en-GB" sz="12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transmit antenna -&gt; </a:t>
                </a:r>
                <a:r>
                  <a:rPr lang="en-GB" sz="1200" i="1" dirty="0">
                    <a:solidFill>
                      <a:schemeClr val="tx2"/>
                    </a:solidFill>
                  </a:rPr>
                  <a:t>efficient power amplifier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channel -&gt; </a:t>
                </a:r>
                <a:r>
                  <a:rPr lang="en-GB" sz="1200" i="1" dirty="0">
                    <a:solidFill>
                      <a:schemeClr val="tx2"/>
                    </a:solidFill>
                  </a:rPr>
                  <a:t>adaptive signals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: efficiency of the rectenna -&gt; </a:t>
                </a:r>
                <a:r>
                  <a:rPr lang="en-GB" sz="1200" i="1" dirty="0">
                    <a:solidFill>
                      <a:schemeClr val="tx2"/>
                    </a:solidFill>
                  </a:rPr>
                  <a:t>rectenna and input signal design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CCCE1F-D75B-4373-9A9E-A0BB784BA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60" y="3114627"/>
                <a:ext cx="4604040" cy="830997"/>
              </a:xfrm>
              <a:prstGeom prst="rect">
                <a:avLst/>
              </a:prstGeom>
              <a:blipFill>
                <a:blip r:embed="rId8"/>
                <a:stretch>
                  <a:fillRect l="-132" t="-1471" b="-4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7CD67-DB76-43F1-9FF6-EC51AA744479}"/>
                  </a:ext>
                </a:extLst>
              </p:cNvPr>
              <p:cNvSpPr txBox="1"/>
              <p:nvPr/>
            </p:nvSpPr>
            <p:spPr>
              <a:xfrm>
                <a:off x="699113" y="4055270"/>
                <a:ext cx="7745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solidFill>
                      <a:schemeClr val="tx2"/>
                    </a:solidFill>
                  </a:rPr>
                  <a:t>Diode linear model</a:t>
                </a:r>
                <a:r>
                  <a:rPr lang="en-GB" sz="12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are independent of input signal power and shape (optimise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separately)</a:t>
                </a:r>
              </a:p>
              <a:p>
                <a:r>
                  <a:rPr lang="en-GB" sz="1200" u="sng" dirty="0">
                    <a:solidFill>
                      <a:schemeClr val="tx2"/>
                    </a:solidFill>
                  </a:rPr>
                  <a:t>Diode nonlinear model</a:t>
                </a:r>
                <a:r>
                  <a:rPr lang="en-GB" sz="12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are coupled,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 is a nonlinear function of the input signal (jointly optimise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7CD67-DB76-43F1-9FF6-EC51AA744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3" y="4055270"/>
                <a:ext cx="7745774" cy="461665"/>
              </a:xfrm>
              <a:prstGeom prst="rect">
                <a:avLst/>
              </a:prstGeom>
              <a:blipFill>
                <a:blip r:embed="rId7"/>
                <a:stretch>
                  <a:fillRect l="-79" t="-1316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63CB33-C555-4A74-B846-E41ACA3D11AD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Nonlinearity and Harvester Models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D06AD-1363-4AB1-8686-7E1F420F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7" y="1552119"/>
            <a:ext cx="2208169" cy="18104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FE5611-263F-485D-A329-F17849F20AD2}"/>
              </a:ext>
            </a:extLst>
          </p:cNvPr>
          <p:cNvSpPr txBox="1"/>
          <p:nvPr/>
        </p:nvSpPr>
        <p:spPr>
          <a:xfrm>
            <a:off x="388583" y="3231870"/>
            <a:ext cx="257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/>
                </a:solidFill>
              </a:rPr>
              <a:t>Diode characteristics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0C054E-7B14-4B82-A381-D90A4D4A07F0}"/>
                  </a:ext>
                </a:extLst>
              </p:cNvPr>
              <p:cNvSpPr txBox="1"/>
              <p:nvPr/>
            </p:nvSpPr>
            <p:spPr>
              <a:xfrm>
                <a:off x="457200" y="3515102"/>
                <a:ext cx="2432784" cy="112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tx2"/>
                    </a:solidFill>
                  </a:rPr>
                  <a:t>R1: region of diode linear model</a:t>
                </a:r>
              </a:p>
              <a:p>
                <a:r>
                  <a:rPr lang="en-GB" sz="1100" dirty="0">
                    <a:solidFill>
                      <a:schemeClr val="tx2"/>
                    </a:solidFill>
                  </a:rPr>
                  <a:t>R2: region of diode nonlinear model</a:t>
                </a:r>
              </a:p>
              <a:p>
                <a:endParaRPr lang="en-GB" sz="1100" dirty="0">
                  <a:solidFill>
                    <a:schemeClr val="tx2"/>
                  </a:solidFill>
                </a:endParaRPr>
              </a:p>
              <a:p>
                <a:r>
                  <a:rPr lang="en-GB" sz="1100" dirty="0">
                    <a:solidFill>
                      <a:schemeClr val="tx2"/>
                    </a:solidFill>
                  </a:rPr>
                  <a:t>Boundary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GB" sz="1100" dirty="0">
                    <a:solidFill>
                      <a:schemeClr val="tx2"/>
                    </a:solidFill>
                  </a:rPr>
                  <a:t>):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accent1"/>
                    </a:solidFill>
                  </a:rPr>
                  <a:t>-20 dBm for continuous wave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accent1"/>
                    </a:solidFill>
                  </a:rPr>
                  <a:t>-30 dBm for multisine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0C054E-7B14-4B82-A381-D90A4D4A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15102"/>
                <a:ext cx="2432784" cy="1126783"/>
              </a:xfrm>
              <a:prstGeom prst="rect">
                <a:avLst/>
              </a:prstGeom>
              <a:blipFill>
                <a:blip r:embed="rId4"/>
                <a:stretch>
                  <a:fillRect t="-543" b="-3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D0DFA5-80FA-46C5-865C-218199BE42ED}"/>
              </a:ext>
            </a:extLst>
          </p:cNvPr>
          <p:cNvSpPr txBox="1"/>
          <p:nvPr/>
        </p:nvSpPr>
        <p:spPr>
          <a:xfrm>
            <a:off x="3127150" y="5185467"/>
            <a:ext cx="271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Diode current and DC current: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3B70-B4A4-4DBF-A3B2-17E10A00976E}"/>
                  </a:ext>
                </a:extLst>
              </p:cNvPr>
              <p:cNvSpPr txBox="1"/>
              <p:nvPr/>
            </p:nvSpPr>
            <p:spPr>
              <a:xfrm>
                <a:off x="3127150" y="5510167"/>
                <a:ext cx="2493818" cy="587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𝑎𝑛𝑡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B3B70-B4A4-4DBF-A3B2-17E10A00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50" y="5510167"/>
                <a:ext cx="2493818" cy="587661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57B184D-FA04-4CB4-8BCB-45AA38BD5D5E}"/>
              </a:ext>
            </a:extLst>
          </p:cNvPr>
          <p:cNvSpPr txBox="1"/>
          <p:nvPr/>
        </p:nvSpPr>
        <p:spPr>
          <a:xfrm>
            <a:off x="3085588" y="1689959"/>
            <a:ext cx="387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Diode DC current (determines output power):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05DBC1-99D1-4680-9209-0956A2021C29}"/>
                  </a:ext>
                </a:extLst>
              </p:cNvPr>
              <p:cNvSpPr txBox="1"/>
              <p:nvPr/>
            </p:nvSpPr>
            <p:spPr>
              <a:xfrm>
                <a:off x="5620968" y="5696275"/>
                <a:ext cx="1190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05DBC1-99D1-4680-9209-0956A202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68" y="5696275"/>
                <a:ext cx="1190646" cy="215444"/>
              </a:xfrm>
              <a:prstGeom prst="rect">
                <a:avLst/>
              </a:prstGeom>
              <a:blipFill>
                <a:blip r:embed="rId6"/>
                <a:stretch>
                  <a:fillRect l="-2564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93FD6-1018-43EB-B874-44D7E6D40717}"/>
                  </a:ext>
                </a:extLst>
              </p:cNvPr>
              <p:cNvSpPr txBox="1"/>
              <p:nvPr/>
            </p:nvSpPr>
            <p:spPr>
              <a:xfrm>
                <a:off x="3965352" y="2025694"/>
                <a:ext cx="2493818" cy="604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≥2, 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  <m:sup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93FD6-1018-43EB-B874-44D7E6D4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52" y="2025694"/>
                <a:ext cx="2493818" cy="604653"/>
              </a:xfrm>
              <a:prstGeom prst="rect">
                <a:avLst/>
              </a:prstGeom>
              <a:blipFill>
                <a:blip r:embed="rId7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9C306F-5B56-4CDE-A374-86140822A516}"/>
                  </a:ext>
                </a:extLst>
              </p:cNvPr>
              <p:cNvSpPr txBox="1"/>
              <p:nvPr/>
            </p:nvSpPr>
            <p:spPr>
              <a:xfrm>
                <a:off x="3085588" y="2733937"/>
                <a:ext cx="5871376" cy="90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u="sng" dirty="0">
                    <a:solidFill>
                      <a:schemeClr val="tx2"/>
                    </a:solidFill>
                  </a:rPr>
                  <a:t>Diode linear model</a:t>
                </a:r>
                <a:r>
                  <a:rPr lang="en-GB" sz="1400" dirty="0">
                    <a:solidFill>
                      <a:schemeClr val="tx2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Input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is proportional to the output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GB" sz="1200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Independent of the power and shape of the received signal (averaged out)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Holds for very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accent1"/>
                    </a:solidFill>
                  </a:rPr>
                  <a:t>where </a:t>
                </a:r>
                <a:r>
                  <a:rPr lang="en-GB" sz="1200" dirty="0">
                    <a:solidFill>
                      <a:schemeClr val="accent1"/>
                    </a:solidFill>
                  </a:rPr>
                  <a:t>high order terms are negligible [Region 1]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9C306F-5B56-4CDE-A374-86140822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588" y="2733937"/>
                <a:ext cx="5871376" cy="906658"/>
              </a:xfrm>
              <a:prstGeom prst="rect">
                <a:avLst/>
              </a:prstGeom>
              <a:blipFill>
                <a:blip r:embed="rId11"/>
                <a:stretch>
                  <a:fillRect l="-312" t="-671" b="-1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CDFA57-3883-478D-977A-5DAC3AB89894}"/>
                  </a:ext>
                </a:extLst>
              </p:cNvPr>
              <p:cNvSpPr txBox="1"/>
              <p:nvPr/>
            </p:nvSpPr>
            <p:spPr>
              <a:xfrm>
                <a:off x="3085588" y="3644181"/>
                <a:ext cx="58713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u="sng" dirty="0">
                    <a:solidFill>
                      <a:schemeClr val="tx2"/>
                    </a:solidFill>
                  </a:rPr>
                  <a:t>Diode nonlinear model</a:t>
                </a:r>
                <a:r>
                  <a:rPr lang="en-GB" sz="1400" dirty="0">
                    <a:solidFill>
                      <a:schemeClr val="tx2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Truncating at higher order leads to nonlinear behaviour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related to waveform)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Holds when the high order terms are not negligible [Region 2]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Suitable for multisine input waveform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CDFA57-3883-478D-977A-5DAC3AB8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588" y="3644181"/>
                <a:ext cx="5871376" cy="861774"/>
              </a:xfrm>
              <a:prstGeom prst="rect">
                <a:avLst/>
              </a:prstGeom>
              <a:blipFill>
                <a:blip r:embed="rId12"/>
                <a:stretch>
                  <a:fillRect l="-312" t="-1418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42D2CFE-2C3E-4CE9-97B9-7B3CD24EBF1F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1B745-8A08-40B3-B69F-D497E405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3" y="1635670"/>
            <a:ext cx="3709555" cy="2227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11ED4-5CA0-406C-AA94-6F316178B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2" y="1790365"/>
            <a:ext cx="4400550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28559-E5AD-4143-BD79-1D321A588B5B}"/>
                  </a:ext>
                </a:extLst>
              </p:cNvPr>
              <p:cNvSpPr/>
              <p:nvPr/>
            </p:nvSpPr>
            <p:spPr>
              <a:xfrm>
                <a:off x="266699" y="3961184"/>
                <a:ext cx="4343402" cy="547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2"/>
                    </a:solidFill>
                  </a:rPr>
                  <a:t>Harvested DC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GB" sz="600" dirty="0">
                    <a:solidFill>
                      <a:schemeClr val="tx2"/>
                    </a:solidFill>
                  </a:rPr>
                  <a:t> </a:t>
                </a:r>
                <a:r>
                  <a:rPr lang="en-GB" sz="1400" dirty="0">
                    <a:solidFill>
                      <a:schemeClr val="tx2"/>
                    </a:solidFill>
                  </a:rPr>
                  <a:t>vs average input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𝑟𝑓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>
                    <a:solidFill>
                      <a:schemeClr val="tx2"/>
                    </a:solidFill>
                  </a:rPr>
                  <a:t>and RF-to-DC conversion efﬁciency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D28559-E5AD-4143-BD79-1D321A58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" y="3961184"/>
                <a:ext cx="4343402" cy="547201"/>
              </a:xfrm>
              <a:prstGeom prst="rect">
                <a:avLst/>
              </a:prstGeom>
              <a:blipFill>
                <a:blip r:embed="rId7"/>
                <a:stretch>
                  <a:fillRect t="-2222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35A13F-D3AE-49A8-BDFB-AD0111AFBAC5}"/>
                  </a:ext>
                </a:extLst>
              </p:cNvPr>
              <p:cNvSpPr/>
              <p:nvPr/>
            </p:nvSpPr>
            <p:spPr>
              <a:xfrm>
                <a:off x="4610102" y="3974465"/>
                <a:ext cx="44005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tx2"/>
                    </a:solidFill>
                  </a:rPr>
                  <a:t>Multisine waveform used as a </a:t>
                </a:r>
                <a:r>
                  <a:rPr lang="en-GB" sz="1400" dirty="0">
                    <a:solidFill>
                      <a:srgbClr val="FF0000"/>
                    </a:solidFill>
                  </a:rPr>
                  <a:t>voltage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2"/>
                    </a:solidFill>
                  </a:rPr>
                  <a:t> and the </a:t>
                </a:r>
                <a:r>
                  <a:rPr lang="en-GB" sz="1400" dirty="0">
                    <a:solidFill>
                      <a:schemeClr val="accent1"/>
                    </a:solidFill>
                  </a:rPr>
                  <a:t>rectiﬁed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35A13F-D3AE-49A8-BDFB-AD0111AFB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2" y="3974465"/>
                <a:ext cx="4400550" cy="523220"/>
              </a:xfrm>
              <a:prstGeom prst="rect">
                <a:avLst/>
              </a:prstGeom>
              <a:blipFill>
                <a:blip r:embed="rId8"/>
                <a:stretch>
                  <a:fillRect t="-2326" r="-139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7EEC1A4-5535-45AC-B66B-DF4C6E441160}"/>
              </a:ext>
            </a:extLst>
          </p:cNvPr>
          <p:cNvSpPr/>
          <p:nvPr/>
        </p:nvSpPr>
        <p:spPr>
          <a:xfrm>
            <a:off x="4610101" y="965655"/>
            <a:ext cx="4007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Multisine waveform: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High peak-to-average power ratio (PAPR)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Concentrated power triggers the diode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Pulse amplitude determined by number of tones </a:t>
            </a:r>
            <a:r>
              <a:rPr lang="en-GB" sz="1200" i="1" dirty="0">
                <a:solidFill>
                  <a:schemeClr val="accent1"/>
                </a:solidFill>
              </a:rPr>
              <a:t>N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8C714A-9550-434E-8963-BD4F05B2E1AF}"/>
              </a:ext>
            </a:extLst>
          </p:cNvPr>
          <p:cNvSpPr/>
          <p:nvPr/>
        </p:nvSpPr>
        <p:spPr>
          <a:xfrm>
            <a:off x="0" y="51435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31F20"/>
                </a:solidFill>
              </a:rPr>
              <a:t>The larger the number of tones N, the larger is the magnitude of the pulses and therefore the larger is the output voltage at the time of discharge.</a:t>
            </a:r>
            <a:endParaRPr lang="en-GB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8EFA9A8-3C6F-49D8-8618-489B72E9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Multisine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5259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Receiver Architectures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E3446E-665B-4C07-A8D5-12F5A79E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33" y="1070598"/>
            <a:ext cx="2570822" cy="30143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5AE30E0-DFA0-4B91-8547-2BF92ED1BC54}"/>
              </a:ext>
            </a:extLst>
          </p:cNvPr>
          <p:cNvSpPr/>
          <p:nvPr/>
        </p:nvSpPr>
        <p:spPr>
          <a:xfrm>
            <a:off x="5723632" y="4168643"/>
            <a:ext cx="2570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Ideal, TS and PS receivers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6407-C6A7-4004-A745-63EF15FC0A7E}"/>
              </a:ext>
            </a:extLst>
          </p:cNvPr>
          <p:cNvSpPr/>
          <p:nvPr/>
        </p:nvSpPr>
        <p:spPr>
          <a:xfrm>
            <a:off x="8032640" y="1244180"/>
            <a:ext cx="9834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EH: </a:t>
            </a:r>
          </a:p>
          <a:p>
            <a:r>
              <a:rPr lang="en-GB" sz="1200" dirty="0">
                <a:solidFill>
                  <a:schemeClr val="tx2"/>
                </a:solidFill>
              </a:rPr>
              <a:t>energy harvester</a:t>
            </a:r>
          </a:p>
          <a:p>
            <a:endParaRPr lang="en-GB" sz="1200" dirty="0">
              <a:solidFill>
                <a:schemeClr val="tx2"/>
              </a:solidFill>
            </a:endParaRPr>
          </a:p>
          <a:p>
            <a:r>
              <a:rPr lang="en-GB" sz="1200" dirty="0">
                <a:solidFill>
                  <a:schemeClr val="tx2"/>
                </a:solidFill>
              </a:rPr>
              <a:t>ID:</a:t>
            </a:r>
          </a:p>
          <a:p>
            <a:r>
              <a:rPr lang="en-GB" sz="1200" dirty="0">
                <a:solidFill>
                  <a:schemeClr val="tx2"/>
                </a:solidFill>
              </a:rPr>
              <a:t>information decoder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EFC673-865E-4EF1-A242-17659FF60A1F}"/>
              </a:ext>
            </a:extLst>
          </p:cNvPr>
          <p:cNvSpPr txBox="1"/>
          <p:nvPr/>
        </p:nvSpPr>
        <p:spPr>
          <a:xfrm>
            <a:off x="370527" y="1599356"/>
            <a:ext cx="543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solidFill>
                  <a:schemeClr val="tx2"/>
                </a:solidFill>
              </a:rPr>
              <a:t>Ideal receiver</a:t>
            </a:r>
            <a:r>
              <a:rPr lang="en-GB" sz="1400" dirty="0">
                <a:solidFill>
                  <a:schemeClr val="tx2"/>
                </a:solidFill>
              </a:rPr>
              <a:t>: use the same signal for both ID and EH receivers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Optimal but not realisable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8CA03-C0A0-4663-A212-D4EE8D9D0FAD}"/>
              </a:ext>
            </a:extLst>
          </p:cNvPr>
          <p:cNvSpPr txBox="1"/>
          <p:nvPr/>
        </p:nvSpPr>
        <p:spPr>
          <a:xfrm>
            <a:off x="370526" y="2192041"/>
            <a:ext cx="5434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>
                <a:solidFill>
                  <a:schemeClr val="tx2"/>
                </a:solidFill>
              </a:rPr>
              <a:t>Time switching (TS) receiver</a:t>
            </a:r>
            <a:r>
              <a:rPr lang="en-GB" sz="1400" dirty="0">
                <a:solidFill>
                  <a:schemeClr val="tx2"/>
                </a:solidFill>
              </a:rPr>
              <a:t>: switch the signal to either ID or EH 	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chemeClr val="accent1"/>
                </a:solidFill>
              </a:rPr>
              <a:t>Transmission block -&gt; power block / data block (orthogonal)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Optimise waveforms for individual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1"/>
                </a:solidFill>
              </a:rPr>
              <a:t>R-E tradeoff depends on slot length and the transmit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90D44E-9EFE-404A-B73D-260DC0267F24}"/>
                  </a:ext>
                </a:extLst>
              </p:cNvPr>
              <p:cNvSpPr txBox="1"/>
              <p:nvPr/>
            </p:nvSpPr>
            <p:spPr>
              <a:xfrm>
                <a:off x="370527" y="3371331"/>
                <a:ext cx="543452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u="sng" dirty="0">
                    <a:solidFill>
                      <a:schemeClr val="tx2"/>
                    </a:solidFill>
                  </a:rPr>
                  <a:t>Power splitting (PS) receiver</a:t>
                </a:r>
                <a:r>
                  <a:rPr lang="en-GB" sz="1400" dirty="0">
                    <a:solidFill>
                      <a:schemeClr val="tx2"/>
                    </a:solidFill>
                  </a:rPr>
                  <a:t>: split a portion of the signal to ID 	receiver and the rest to EH receiver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Received signal -&gt; power signal (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) / data signal (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Optimise the transmitted signals jointly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solidFill>
                      <a:schemeClr val="accent1"/>
                    </a:solidFill>
                  </a:rPr>
                  <a:t>R-E region depends on PS ratio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and the transmit signals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90D44E-9EFE-404A-B73D-260DC026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7" y="3371331"/>
                <a:ext cx="5434529" cy="1077218"/>
              </a:xfrm>
              <a:prstGeom prst="rect">
                <a:avLst/>
              </a:prstGeom>
              <a:blipFill>
                <a:blip r:embed="rId4"/>
                <a:stretch>
                  <a:fillRect l="-337" t="-1130" b="-2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C2256EA-9FFD-4031-B257-08286915FD32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 et al, "Fundamentals of Wireless Information and Power Transfer: From RF Energy Harvester Models to Signal and System Designs," in </a:t>
            </a:r>
            <a:r>
              <a:rPr lang="en-GB" sz="600" i="1" dirty="0">
                <a:solidFill>
                  <a:schemeClr val="bg1"/>
                </a:solidFill>
              </a:rPr>
              <a:t>IEEE Journal on Selected Areas in Communications</a:t>
            </a:r>
            <a:r>
              <a:rPr lang="en-GB" sz="600" dirty="0">
                <a:solidFill>
                  <a:schemeClr val="bg1"/>
                </a:solidFill>
              </a:rPr>
              <a:t>, vol. 37, no. 1, pp. 4-33, Jan. 2019.</a:t>
            </a:r>
            <a:endParaRPr lang="en-GB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4C76A-F0FA-4A85-928E-BD96BE4C5F6F}"/>
              </a:ext>
            </a:extLst>
          </p:cNvPr>
          <p:cNvSpPr txBox="1"/>
          <p:nvPr/>
        </p:nvSpPr>
        <p:spPr>
          <a:xfrm>
            <a:off x="370527" y="1586291"/>
            <a:ext cx="3737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The R-E region is defined as:</a:t>
            </a:r>
            <a:endParaRPr lang="en-GB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EE2CB-2FDC-4B19-B5F0-7834F7940E08}"/>
                  </a:ext>
                </a:extLst>
              </p:cNvPr>
              <p:cNvSpPr txBox="1"/>
              <p:nvPr/>
            </p:nvSpPr>
            <p:spPr>
              <a:xfrm>
                <a:off x="457200" y="1968668"/>
                <a:ext cx="3650673" cy="971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𝐷𝐶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400" b="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GB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400" b="1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400" b="0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altLang="zh-CN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EE2CB-2FDC-4B19-B5F0-7834F7940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68668"/>
                <a:ext cx="3650673" cy="971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D6DFB9C-ECB4-4D17-B090-D45086C56D61}"/>
              </a:ext>
            </a:extLst>
          </p:cNvPr>
          <p:cNvSpPr txBox="1"/>
          <p:nvPr/>
        </p:nvSpPr>
        <p:spPr>
          <a:xfrm>
            <a:off x="4589011" y="1496598"/>
            <a:ext cx="378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The optimisation problem turns into an energy maximisation problem:</a:t>
            </a:r>
            <a:endParaRPr lang="en-GB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7A40FB-9490-4EB0-AC89-85527B195E6A}"/>
                  </a:ext>
                </a:extLst>
              </p:cNvPr>
              <p:cNvSpPr txBox="1"/>
              <p:nvPr/>
            </p:nvSpPr>
            <p:spPr>
              <a:xfrm>
                <a:off x="5432052" y="2318814"/>
                <a:ext cx="2103909" cy="786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GB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altLang="zh-CN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altLang="zh-CN" sz="1400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GB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bar>
                        <m:barPr>
                          <m:pos m:val="top"/>
                          <m:ctrlPr>
                            <a:rPr lang="en-US" altLang="zh-CN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ba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7A40FB-9490-4EB0-AC89-85527B19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52" y="2318814"/>
                <a:ext cx="2103909" cy="786113"/>
              </a:xfrm>
              <a:prstGeom prst="rect">
                <a:avLst/>
              </a:prstGeom>
              <a:blipFill>
                <a:blip r:embed="rId4"/>
                <a:stretch>
                  <a:fillRect l="-290" r="-2319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617ABDA-B10E-4308-ACB9-70527BE9DFFB}"/>
              </a:ext>
            </a:extLst>
          </p:cNvPr>
          <p:cNvSpPr txBox="1"/>
          <p:nvPr/>
        </p:nvSpPr>
        <p:spPr>
          <a:xfrm>
            <a:off x="4533899" y="3328540"/>
            <a:ext cx="4152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/>
                </a:solidFill>
              </a:rPr>
              <a:t>… and can be transformed to Geometric Program then solved by the algorithms proposed by the paper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FA332-5024-4966-995B-116C4D7BC27A}"/>
              </a:ext>
            </a:extLst>
          </p:cNvPr>
          <p:cNvSpPr txBox="1"/>
          <p:nvPr/>
        </p:nvSpPr>
        <p:spPr>
          <a:xfrm>
            <a:off x="370526" y="3117245"/>
            <a:ext cx="3901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Rate does not exceed mutual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Output </a:t>
            </a:r>
            <a:r>
              <a:rPr lang="en-US" altLang="zh-CN" sz="1400" dirty="0">
                <a:solidFill>
                  <a:schemeClr val="accent1"/>
                </a:solidFill>
              </a:rPr>
              <a:t>current is no larger than diode DC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1"/>
                </a:solidFill>
              </a:rPr>
              <a:t>Resource spent on energy and information components no more than budget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423EEC-14BD-4F4E-8886-E56421F24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GB" dirty="0"/>
              <a:t>Waveform Optimisation for Information and Power Transfer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FA41106-AF1B-41C3-8636-F3C798E19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2" y="817305"/>
            <a:ext cx="1446859" cy="192881"/>
          </a:xfrm>
        </p:spPr>
        <p:txBody>
          <a:bodyPr/>
          <a:lstStyle/>
          <a:p>
            <a:r>
              <a:rPr lang="en-US" altLang="zh-CN" dirty="0"/>
              <a:t>15 F</a:t>
            </a:r>
            <a:r>
              <a:rPr lang="en-GB" altLang="zh-CN" dirty="0"/>
              <a:t>eb. 19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9EE04-66AE-4DDD-964D-5B43B3E9BD93}"/>
              </a:ext>
            </a:extLst>
          </p:cNvPr>
          <p:cNvSpPr txBox="1"/>
          <p:nvPr/>
        </p:nvSpPr>
        <p:spPr>
          <a:xfrm>
            <a:off x="0" y="4648200"/>
            <a:ext cx="906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B. Clerckx, “Wireless Information and Power Transfer: Nonlinearity, Waveform Design and Rate-Energy Tradeoff,” </a:t>
            </a:r>
            <a:r>
              <a:rPr lang="en-GB" sz="600" i="1" dirty="0">
                <a:solidFill>
                  <a:schemeClr val="bg1"/>
                </a:solidFill>
              </a:rPr>
              <a:t>IEEE Trans. on Sig. Proc.</a:t>
            </a:r>
            <a:r>
              <a:rPr lang="en-GB" sz="600" dirty="0">
                <a:solidFill>
                  <a:schemeClr val="bg1"/>
                </a:solidFill>
              </a:rPr>
              <a:t>, vol 66, no 4, pp 847-862, Feb. 2018.</a:t>
            </a:r>
            <a:endParaRPr lang="en-GB" sz="400" dirty="0">
              <a:solidFill>
                <a:schemeClr val="bg1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74860F-F291-421C-A136-85272BB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lgorithm: Single-Input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F5C96-9E34-4C4C-BEAB-9DCB9213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5931"/>
            <a:ext cx="4010213" cy="2550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A8856-F43D-405E-A148-67A67126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3256"/>
            <a:ext cx="3756079" cy="2394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6565F-D877-4268-8E24-1739A36124B9}"/>
                  </a:ext>
                </a:extLst>
              </p:cNvPr>
              <p:cNvSpPr txBox="1"/>
              <p:nvPr/>
            </p:nvSpPr>
            <p:spPr>
              <a:xfrm>
                <a:off x="4572000" y="3642256"/>
                <a:ext cx="4010213" cy="104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is the monomial terms in the posynomial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altLang="zh-CN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altLang="zh-CN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GB" sz="1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CN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bar>
                    <m:r>
                      <a:rPr lang="en-GB" sz="1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>
                    <a:solidFill>
                      <a:schemeClr val="accent1"/>
                    </a:solidFill>
                  </a:rPr>
                  <a:t> is the monomials of the posynomial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GB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l-GR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bar>
                        </m:num>
                        <m:den>
                          <m:sSubSup>
                            <m:sSubSupPr>
                              <m:ctrlPr>
                                <a:rPr lang="el-GR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en-GB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l-GR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bar>
                          <m:r>
                            <a:rPr lang="en-GB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66565F-D877-4268-8E24-1739A361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42256"/>
                <a:ext cx="4010213" cy="1046248"/>
              </a:xfrm>
              <a:prstGeom prst="rect">
                <a:avLst/>
              </a:prstGeom>
              <a:blipFill>
                <a:blip r:embed="rId5"/>
                <a:stretch>
                  <a:fillRect t="-6977" b="-88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578192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1584</Words>
  <Application>Microsoft Office PowerPoint</Application>
  <PresentationFormat>On-screen Show (16:9)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Imperial College London Theme</vt:lpstr>
      <vt:lpstr>Waveform Optimisation for Information and Power Transfer</vt:lpstr>
      <vt:lpstr>Wireless Information and Power Transfer (WIPT)</vt:lpstr>
      <vt:lpstr>Waveform Optimisation</vt:lpstr>
      <vt:lpstr>SWIPT Diagram</vt:lpstr>
      <vt:lpstr>Diode Nonlinearity and Harvester Models</vt:lpstr>
      <vt:lpstr>Multisine and Efficiency</vt:lpstr>
      <vt:lpstr>Receiver Architectures</vt:lpstr>
      <vt:lpstr>Problem Formulation</vt:lpstr>
      <vt:lpstr>Algorithm: Single-Input</vt:lpstr>
      <vt:lpstr>Algorithm: Multiple-Input</vt:lpstr>
      <vt:lpstr>Algorithm: Lower-Bound</vt:lpstr>
      <vt:lpstr>Result: Power Waveform</vt:lpstr>
      <vt:lpstr>PowerPoint Presentation</vt:lpstr>
      <vt:lpstr>Analysis and Conclusions</vt:lpstr>
      <vt:lpstr>Thank you!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Yang Zhao</cp:lastModifiedBy>
  <cp:revision>104</cp:revision>
  <dcterms:created xsi:type="dcterms:W3CDTF">2017-02-16T14:49:58Z</dcterms:created>
  <dcterms:modified xsi:type="dcterms:W3CDTF">2019-02-13T16:14:26Z</dcterms:modified>
</cp:coreProperties>
</file>