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9" r:id="rId3"/>
    <p:sldId id="267" r:id="rId4"/>
    <p:sldId id="265" r:id="rId5"/>
    <p:sldId id="270" r:id="rId6"/>
    <p:sldId id="264" r:id="rId7"/>
    <p:sldId id="261" r:id="rId8"/>
    <p:sldId id="263" r:id="rId9"/>
    <p:sldId id="257" r:id="rId10"/>
    <p:sldId id="258" r:id="rId11"/>
    <p:sldId id="260" r:id="rId12"/>
    <p:sldId id="262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9D9D"/>
    <a:srgbClr val="47226C"/>
    <a:srgbClr val="003966"/>
    <a:srgbClr val="003E74"/>
    <a:srgbClr val="0085CA"/>
    <a:srgbClr val="002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834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25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 dirty="0">
                <a:solidFill>
                  <a:srgbClr val="003E74"/>
                </a:solidFill>
              </a:rPr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BB4C8-F85D-471F-85BD-DFBAD186DDC9}" type="datetime3">
              <a:rPr lang="en-GB" smtClean="0">
                <a:solidFill>
                  <a:srgbClr val="003E74"/>
                </a:solidFill>
              </a:rPr>
              <a:t>9 February, 2019</a:t>
            </a:fld>
            <a:endParaRPr lang="en-US" dirty="0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9037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3849A218-F6C8-4D9F-8056-9C3C129E5CAA}" type="datetime3">
              <a:rPr lang="en-GB" smtClean="0"/>
              <a:t>9 February, 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648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C6138CF-6AD2-4F50-B1B4-1AA76C378E01}" type="datetime3">
              <a:rPr lang="en-GB" smtClean="0"/>
              <a:t>9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5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BEEB15E-F541-4AF4-AB06-28F658B2627A}" type="datetime3">
              <a:rPr lang="en-GB" smtClean="0"/>
              <a:t>9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8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49A218-F6C8-4D9F-8056-9C3C129E5CAA}" type="datetime3">
              <a:rPr lang="en-GB" smtClean="0"/>
              <a:t>9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500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A803C1E-ECBB-480F-9DBC-5AA03C581B25}" type="datetime3">
              <a:rPr lang="en-GB" smtClean="0"/>
              <a:t>9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816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A803C1E-ECBB-480F-9DBC-5AA03C581B25}" type="datetime3">
              <a:rPr lang="en-GB" smtClean="0"/>
              <a:t>9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59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3A993F4-E1E8-4A09-8D89-562FE5F5976E}" type="datetime3">
              <a:rPr lang="en-GB" smtClean="0"/>
              <a:t>9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84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57124"/>
            <a:ext cx="6400800" cy="453385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572517"/>
            <a:ext cx="8229600" cy="857250"/>
          </a:xfrm>
        </p:spPr>
        <p:txBody>
          <a:bodyPr/>
          <a:lstStyle>
            <a:lvl1pPr algn="l">
              <a:defRPr sz="4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955186"/>
            <a:ext cx="6400800" cy="254858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718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82581"/>
            <a:ext cx="3711608" cy="71838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159487"/>
            <a:ext cx="3711608" cy="1615001"/>
          </a:xfrm>
        </p:spPr>
        <p:txBody>
          <a:bodyPr/>
          <a:lstStyle>
            <a:lvl1pPr>
              <a:defRPr sz="4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118513"/>
            <a:ext cx="3601176" cy="254858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159669"/>
            <a:ext cx="3930650" cy="3213702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3720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9936"/>
            <a:ext cx="8229600" cy="261343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 sz="1200"/>
            </a:lvl3pPr>
            <a:lvl4pPr>
              <a:buClr>
                <a:srgbClr val="0085CA"/>
              </a:buClr>
              <a:defRPr sz="1200"/>
            </a:lvl4pPr>
            <a:lvl5pPr>
              <a:buClr>
                <a:srgbClr val="0085CA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56925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1759936"/>
            <a:ext cx="3950878" cy="261343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62275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1759936"/>
            <a:ext cx="3950878" cy="1948997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“Click to add a quote”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4" y="3890251"/>
            <a:ext cx="3951287" cy="48312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85C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1280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4" y="1759937"/>
            <a:ext cx="3951287" cy="1976608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4" y="3942710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8472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115931"/>
            <a:ext cx="8229601" cy="2639020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945465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5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115931"/>
            <a:ext cx="3951287" cy="2611410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945465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4" y="1115932"/>
            <a:ext cx="3951287" cy="1479401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4" y="2816214"/>
            <a:ext cx="3951287" cy="1557158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2503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4067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lege_Powerpoint_Background_16-9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9936"/>
            <a:ext cx="8229600" cy="2613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60" r:id="rId5"/>
    <p:sldLayoutId id="2147483657" r:id="rId6"/>
    <p:sldLayoutId id="2147483658" r:id="rId7"/>
    <p:sldLayoutId id="2147483659" r:id="rId8"/>
    <p:sldLayoutId id="2147483655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0085CA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ang.zhao18@imperial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credencys.com/iot-solution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2957124"/>
            <a:ext cx="6400800" cy="453385"/>
          </a:xfrm>
        </p:spPr>
        <p:txBody>
          <a:bodyPr/>
          <a:lstStyle/>
          <a:p>
            <a:r>
              <a:rPr lang="en-US" dirty="0"/>
              <a:t>The Nonlinear Harvester Model and Rate-Energy Tradeoff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Waveform Optimisation for Information and Power Transfer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Yang Zhao (</a:t>
            </a:r>
            <a:r>
              <a:rPr lang="en-US" dirty="0">
                <a:hlinkClick r:id="rId3"/>
              </a:rPr>
              <a:t>yang.zhao18@imperial.ac.uk</a:t>
            </a:r>
            <a:r>
              <a:rPr lang="en-US" dirty="0"/>
              <a:t>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r>
              <a:rPr lang="en-GB" dirty="0"/>
              <a:t>Waveform Optimisation for Information and Power Transfer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239941" y="820454"/>
            <a:ext cx="1446859" cy="192881"/>
          </a:xfrm>
        </p:spPr>
        <p:txBody>
          <a:bodyPr/>
          <a:lstStyle/>
          <a:p>
            <a:r>
              <a:rPr lang="en-US" altLang="zh-CN" dirty="0"/>
              <a:t>15 F</a:t>
            </a:r>
            <a:r>
              <a:rPr lang="en-GB" altLang="zh-CN" dirty="0"/>
              <a:t>eb.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68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23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81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3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>
          <a:xfrm>
            <a:off x="457200" y="2137209"/>
            <a:ext cx="3950877" cy="2059662"/>
          </a:xfrm>
        </p:spPr>
        <p:txBody>
          <a:bodyPr/>
          <a:lstStyle/>
          <a:p>
            <a:r>
              <a:rPr lang="en-GB" sz="1400" dirty="0">
                <a:solidFill>
                  <a:srgbClr val="003966"/>
                </a:solidFill>
              </a:rPr>
              <a:t>Energy harvest models (linear, nonlinear)</a:t>
            </a:r>
          </a:p>
          <a:p>
            <a:r>
              <a:rPr lang="en-GB" sz="1400" dirty="0">
                <a:solidFill>
                  <a:srgbClr val="003966"/>
                </a:solidFill>
              </a:rPr>
              <a:t>Rate-energy (R-E) region characterisation</a:t>
            </a:r>
          </a:p>
          <a:p>
            <a:r>
              <a:rPr lang="en-US" sz="1400" dirty="0">
                <a:solidFill>
                  <a:srgbClr val="003966"/>
                </a:solidFill>
              </a:rPr>
              <a:t>Transmitter and receiver architecture</a:t>
            </a:r>
          </a:p>
          <a:p>
            <a:r>
              <a:rPr lang="en-US" sz="1400" dirty="0">
                <a:solidFill>
                  <a:srgbClr val="003966"/>
                </a:solidFill>
              </a:rPr>
              <a:t>Waveform design</a:t>
            </a:r>
          </a:p>
          <a:p>
            <a:r>
              <a:rPr lang="en-US" sz="1400" dirty="0">
                <a:solidFill>
                  <a:srgbClr val="003966"/>
                </a:solidFill>
              </a:rPr>
              <a:t>Modulation</a:t>
            </a:r>
          </a:p>
          <a:p>
            <a:r>
              <a:rPr lang="en-GB" sz="1400" dirty="0">
                <a:solidFill>
                  <a:srgbClr val="003966"/>
                </a:solidFill>
              </a:rPr>
              <a:t>Beamforming and input distribution</a:t>
            </a:r>
          </a:p>
          <a:p>
            <a:r>
              <a:rPr lang="en-US" sz="1400" dirty="0">
                <a:solidFill>
                  <a:srgbClr val="003966"/>
                </a:solidFill>
              </a:rPr>
              <a:t>Resource allocation</a:t>
            </a:r>
          </a:p>
          <a:p>
            <a:r>
              <a:rPr lang="en-US" sz="1400" dirty="0">
                <a:solidFill>
                  <a:srgbClr val="003966"/>
                </a:solidFill>
              </a:rPr>
              <a:t>RF spectrum use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/>
          <a:p>
            <a:r>
              <a:rPr lang="en-US" dirty="0"/>
              <a:t>Wireless Information and Power Transfer (WIPT)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4423EEC-14BD-4F4E-8886-E56421F245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r>
              <a:rPr lang="en-GB" dirty="0"/>
              <a:t>Waveform Optimisation for Information and Power Transfer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FA41106-AF1B-41C3-8636-F3C798E19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942" y="817305"/>
            <a:ext cx="1446859" cy="192881"/>
          </a:xfrm>
        </p:spPr>
        <p:txBody>
          <a:bodyPr/>
          <a:lstStyle/>
          <a:p>
            <a:r>
              <a:rPr lang="en-US" altLang="zh-CN" dirty="0"/>
              <a:t>15 F</a:t>
            </a:r>
            <a:r>
              <a:rPr lang="en-GB" altLang="zh-CN" dirty="0"/>
              <a:t>eb. 19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2CCA9-42A3-462D-9FD9-05ED11C1C95D}"/>
              </a:ext>
            </a:extLst>
          </p:cNvPr>
          <p:cNvSpPr txBox="1"/>
          <p:nvPr/>
        </p:nvSpPr>
        <p:spPr>
          <a:xfrm>
            <a:off x="3435928" y="3842903"/>
            <a:ext cx="5306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“A WIPT system should therefore be designed such that the RF radiation and the RF spectrum are exploited in the most efﬁcient manner to deliver both information and energy.”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4BF185-ABD2-4D07-95BE-16061C6C46C5}"/>
              </a:ext>
            </a:extLst>
          </p:cNvPr>
          <p:cNvSpPr txBox="1"/>
          <p:nvPr/>
        </p:nvSpPr>
        <p:spPr>
          <a:xfrm>
            <a:off x="457199" y="1669474"/>
            <a:ext cx="395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966"/>
                </a:solidFill>
              </a:rPr>
              <a:t>Topics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844EDC-39DE-4C0B-B88C-518CBA8AF0C2}"/>
              </a:ext>
            </a:extLst>
          </p:cNvPr>
          <p:cNvSpPr txBox="1"/>
          <p:nvPr/>
        </p:nvSpPr>
        <p:spPr>
          <a:xfrm>
            <a:off x="0" y="4648200"/>
            <a:ext cx="9067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Clerckx, Bruno, et al. "Fundamentals of wireless information and power transfer: From RF energy harvester models to signal and system designs." </a:t>
            </a:r>
            <a:r>
              <a:rPr lang="en-GB" sz="700" i="1" dirty="0">
                <a:solidFill>
                  <a:schemeClr val="bg1"/>
                </a:solidFill>
              </a:rPr>
              <a:t>IEEE Journal on Selected Areas in Communications</a:t>
            </a:r>
            <a:r>
              <a:rPr lang="en-GB" sz="700" dirty="0">
                <a:solidFill>
                  <a:schemeClr val="bg1"/>
                </a:solidFill>
              </a:rPr>
              <a:t> 37.1 (2019): 4-33.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B293CB-3A55-451E-9DF2-4B3205761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25" y="1639919"/>
            <a:ext cx="3522600" cy="20596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411C310-B5C4-42F4-8035-27561A5FE1AB}"/>
              </a:ext>
            </a:extLst>
          </p:cNvPr>
          <p:cNvSpPr txBox="1"/>
          <p:nvPr/>
        </p:nvSpPr>
        <p:spPr>
          <a:xfrm>
            <a:off x="0" y="4792837"/>
            <a:ext cx="9067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700" dirty="0">
                <a:solidFill>
                  <a:schemeClr val="tx2"/>
                </a:solidFill>
              </a:rPr>
              <a:t>Figure 1. IoT connection. Adapted from IoT Services and Solutions provider for Business, by Credencys Solutions Inc., 2019, retrieved from </a:t>
            </a:r>
            <a:r>
              <a:rPr lang="en-GB" altLang="zh-CN" sz="700" dirty="0">
                <a:solidFill>
                  <a:schemeClr val="tx2"/>
                </a:solidFill>
                <a:hlinkClick r:id="rId4"/>
              </a:rPr>
              <a:t>https://www.credencys.com/iot-solutions/</a:t>
            </a:r>
            <a:r>
              <a:rPr lang="en-GB" altLang="zh-CN" sz="700" dirty="0">
                <a:solidFill>
                  <a:schemeClr val="tx2"/>
                </a:solidFill>
              </a:rPr>
              <a:t>. Copyright by Credencys Solutions Inc. </a:t>
            </a:r>
            <a:endParaRPr lang="en-GB" sz="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96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>
          <a:xfrm>
            <a:off x="457200" y="1949996"/>
            <a:ext cx="3950877" cy="1059797"/>
          </a:xfrm>
        </p:spPr>
        <p:txBody>
          <a:bodyPr/>
          <a:lstStyle/>
          <a:p>
            <a:r>
              <a:rPr lang="en-GB" sz="1400" dirty="0">
                <a:solidFill>
                  <a:schemeClr val="tx2"/>
                </a:solidFill>
              </a:rPr>
              <a:t>To enlarge the R-E region</a:t>
            </a:r>
          </a:p>
          <a:p>
            <a:r>
              <a:rPr lang="en-GB" sz="1400" dirty="0">
                <a:solidFill>
                  <a:schemeClr val="tx2"/>
                </a:solidFill>
              </a:rPr>
              <a:t>To improve spectrum and power efficiency</a:t>
            </a:r>
          </a:p>
          <a:p>
            <a:r>
              <a:rPr lang="en-GB" sz="1400" dirty="0">
                <a:solidFill>
                  <a:schemeClr val="tx2"/>
                </a:solidFill>
              </a:rPr>
              <a:t>To support numerous low-power devices</a:t>
            </a:r>
          </a:p>
          <a:p>
            <a:r>
              <a:rPr lang="en-GB" sz="1400" dirty="0">
                <a:solidFill>
                  <a:schemeClr val="tx2"/>
                </a:solidFill>
              </a:rPr>
              <a:t>To boost the revolution in IoT</a:t>
            </a:r>
          </a:p>
          <a:p>
            <a:pPr marL="0" indent="0">
              <a:buNone/>
            </a:pP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Waveform </a:t>
            </a:r>
            <a:r>
              <a:rPr lang="en-GB" dirty="0"/>
              <a:t>Optimisation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3B6FCF8-750E-4982-BE83-FA2286C6CA1F}"/>
              </a:ext>
            </a:extLst>
          </p:cNvPr>
          <p:cNvSpPr txBox="1">
            <a:spLocks/>
          </p:cNvSpPr>
          <p:nvPr/>
        </p:nvSpPr>
        <p:spPr>
          <a:xfrm>
            <a:off x="457200" y="1621390"/>
            <a:ext cx="3950877" cy="380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>
                <a:solidFill>
                  <a:srgbClr val="9D9D9D"/>
                </a:solidFill>
              </a:rPr>
              <a:t>Why?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213CF2F3-327D-4405-BC41-A564E6F25F55}"/>
              </a:ext>
            </a:extLst>
          </p:cNvPr>
          <p:cNvSpPr txBox="1">
            <a:spLocks/>
          </p:cNvSpPr>
          <p:nvPr/>
        </p:nvSpPr>
        <p:spPr>
          <a:xfrm>
            <a:off x="4735923" y="1949995"/>
            <a:ext cx="3950877" cy="10597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tx2"/>
                </a:solidFill>
              </a:rPr>
              <a:t>Channel (adaptive signal based on CSIT to enhance rate)</a:t>
            </a:r>
          </a:p>
          <a:p>
            <a:r>
              <a:rPr lang="en-GB" sz="1400" dirty="0">
                <a:solidFill>
                  <a:schemeClr val="tx2"/>
                </a:solidFill>
              </a:rPr>
              <a:t>Receiver (suitable waveform favoured by rectenna to maximise energy)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25C973AF-24BC-4044-B500-01EE4CE752B3}"/>
              </a:ext>
            </a:extLst>
          </p:cNvPr>
          <p:cNvSpPr txBox="1">
            <a:spLocks/>
          </p:cNvSpPr>
          <p:nvPr/>
        </p:nvSpPr>
        <p:spPr>
          <a:xfrm>
            <a:off x="4735923" y="1621390"/>
            <a:ext cx="3950877" cy="380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>
                <a:solidFill>
                  <a:srgbClr val="9D9D9D"/>
                </a:solidFill>
              </a:rPr>
              <a:t>Where?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BE20729-6F90-430E-930C-9EA00BA8FC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r>
              <a:rPr lang="en-GB" dirty="0"/>
              <a:t>Waveform Optimisation for Information and Power Transfer</a:t>
            </a:r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1C4714D-7057-4F0D-9F91-66B7C826A7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942" y="817305"/>
            <a:ext cx="1446859" cy="192881"/>
          </a:xfrm>
        </p:spPr>
        <p:txBody>
          <a:bodyPr/>
          <a:lstStyle/>
          <a:p>
            <a:r>
              <a:rPr lang="en-US" altLang="zh-CN" dirty="0"/>
              <a:t>15 F</a:t>
            </a:r>
            <a:r>
              <a:rPr lang="en-GB" altLang="zh-CN" dirty="0"/>
              <a:t>eb. 19</a:t>
            </a:r>
            <a:endParaRPr lang="en-US" dirty="0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B6AB17D2-EE08-46D2-9CE1-6883BDCAF348}"/>
              </a:ext>
            </a:extLst>
          </p:cNvPr>
          <p:cNvSpPr txBox="1">
            <a:spLocks/>
          </p:cNvSpPr>
          <p:nvPr/>
        </p:nvSpPr>
        <p:spPr>
          <a:xfrm>
            <a:off x="457200" y="3338399"/>
            <a:ext cx="3950877" cy="12088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tx2"/>
                </a:solidFill>
              </a:rPr>
              <a:t>Identify the fundamental tradeoff between information and power transfer</a:t>
            </a:r>
          </a:p>
          <a:p>
            <a:r>
              <a:rPr lang="en-GB" sz="1400" dirty="0">
                <a:solidFill>
                  <a:schemeClr val="tx2"/>
                </a:solidFill>
              </a:rPr>
              <a:t>Evaluate linear and nonlinear harvest models</a:t>
            </a:r>
          </a:p>
          <a:p>
            <a:r>
              <a:rPr lang="en-GB" sz="1400" dirty="0">
                <a:solidFill>
                  <a:schemeClr val="tx2"/>
                </a:solidFill>
              </a:rPr>
              <a:t>Investigate beamforming, power allocation, waveform, modulation, and input distribution</a:t>
            </a:r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40E64CB2-1035-4C20-8DDF-D775E788B1BA}"/>
              </a:ext>
            </a:extLst>
          </p:cNvPr>
          <p:cNvSpPr txBox="1">
            <a:spLocks/>
          </p:cNvSpPr>
          <p:nvPr/>
        </p:nvSpPr>
        <p:spPr>
          <a:xfrm>
            <a:off x="457200" y="3009793"/>
            <a:ext cx="3950877" cy="380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>
                <a:solidFill>
                  <a:srgbClr val="9D9D9D"/>
                </a:solidFill>
              </a:rPr>
              <a:t>What?</a:t>
            </a: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4B77ED33-46F1-49A5-B7F6-13B3C909D147}"/>
              </a:ext>
            </a:extLst>
          </p:cNvPr>
          <p:cNvSpPr txBox="1">
            <a:spLocks/>
          </p:cNvSpPr>
          <p:nvPr/>
        </p:nvSpPr>
        <p:spPr>
          <a:xfrm>
            <a:off x="4735922" y="3337953"/>
            <a:ext cx="3950877" cy="12092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tx2"/>
                </a:solidFill>
              </a:rPr>
              <a:t>Formulate the optimisation problem as an energy maximisation problem subject to transmit power and rate constraints</a:t>
            </a:r>
          </a:p>
          <a:p>
            <a:r>
              <a:rPr lang="en-GB" sz="1400" dirty="0">
                <a:solidFill>
                  <a:schemeClr val="tx2"/>
                </a:solidFill>
              </a:rPr>
              <a:t>Superpose a deterministic power waveform to a communication waveform (no interference)</a:t>
            </a: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8B4C46F0-18F3-44E1-97F1-0E1EA501B15B}"/>
              </a:ext>
            </a:extLst>
          </p:cNvPr>
          <p:cNvSpPr txBox="1">
            <a:spLocks/>
          </p:cNvSpPr>
          <p:nvPr/>
        </p:nvSpPr>
        <p:spPr>
          <a:xfrm>
            <a:off x="4735924" y="3009580"/>
            <a:ext cx="3950877" cy="380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>
                <a:solidFill>
                  <a:srgbClr val="9D9D9D"/>
                </a:solidFill>
              </a:rPr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323678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/>
          <a:p>
            <a:r>
              <a:rPr lang="en-US" dirty="0"/>
              <a:t>SWIPT Architecture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4423EEC-14BD-4F4E-8886-E56421F245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r>
              <a:rPr lang="en-GB" dirty="0"/>
              <a:t>Waveform Optimisation for Information and Power Transfer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FA41106-AF1B-41C3-8636-F3C798E19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942" y="817305"/>
            <a:ext cx="1446859" cy="192881"/>
          </a:xfrm>
        </p:spPr>
        <p:txBody>
          <a:bodyPr/>
          <a:lstStyle/>
          <a:p>
            <a:r>
              <a:rPr lang="en-US" altLang="zh-CN" dirty="0"/>
              <a:t>15 F</a:t>
            </a:r>
            <a:r>
              <a:rPr lang="en-GB" altLang="zh-CN" dirty="0"/>
              <a:t>eb. 19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243019-E9D5-4ECC-A75F-209347040571}"/>
              </a:ext>
            </a:extLst>
          </p:cNvPr>
          <p:cNvSpPr txBox="1"/>
          <p:nvPr/>
        </p:nvSpPr>
        <p:spPr>
          <a:xfrm>
            <a:off x="932367" y="3624771"/>
            <a:ext cx="2570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tx2"/>
                </a:solidFill>
              </a:rPr>
              <a:t>Simultaneous WIPT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9EE04-66AE-4DDD-964D-5B43B3E9BD93}"/>
              </a:ext>
            </a:extLst>
          </p:cNvPr>
          <p:cNvSpPr txBox="1"/>
          <p:nvPr/>
        </p:nvSpPr>
        <p:spPr>
          <a:xfrm>
            <a:off x="0" y="4648200"/>
            <a:ext cx="9067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Clerckx, Bruno, et al. "Fundamentals of wireless information and power transfer: From RF energy harvester models to signal and system designs." </a:t>
            </a:r>
            <a:r>
              <a:rPr lang="en-GB" sz="700" i="1" dirty="0">
                <a:solidFill>
                  <a:schemeClr val="bg1"/>
                </a:solidFill>
              </a:rPr>
              <a:t>IEEE Journal on Selected Areas in Communications</a:t>
            </a:r>
            <a:r>
              <a:rPr lang="en-GB" sz="700" dirty="0">
                <a:solidFill>
                  <a:schemeClr val="bg1"/>
                </a:solidFill>
              </a:rPr>
              <a:t> 37.1 (2019): 4-33.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569E5C-4DDC-44B0-8C22-0D80D6EC9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45" y="1723776"/>
            <a:ext cx="2938462" cy="19047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43E8C9-915B-4030-A93F-F13E1E4D2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761" y="1115931"/>
            <a:ext cx="4486277" cy="9763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545FA9-853C-46C5-9062-4F3530377A3A}"/>
              </a:ext>
            </a:extLst>
          </p:cNvPr>
          <p:cNvSpPr txBox="1"/>
          <p:nvPr/>
        </p:nvSpPr>
        <p:spPr>
          <a:xfrm>
            <a:off x="5040889" y="2074050"/>
            <a:ext cx="2570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tx2"/>
                </a:solidFill>
              </a:rPr>
              <a:t>Blocks of WIPT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B046AD-C3DF-4316-A155-0CF634DD3FDA}"/>
                  </a:ext>
                </a:extLst>
              </p:cNvPr>
              <p:cNvSpPr txBox="1"/>
              <p:nvPr/>
            </p:nvSpPr>
            <p:spPr>
              <a:xfrm>
                <a:off x="4873705" y="2461634"/>
                <a:ext cx="2904385" cy="546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  <m:sup>
                            <m:r>
                              <a:rPr lang="en-GB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  <m:r>
                      <a:rPr lang="en-GB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𝑟𝑓</m:t>
                            </m:r>
                          </m:sub>
                          <m:sup>
                            <m:r>
                              <a:rPr lang="en-GB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GB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𝑟𝑓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𝑟𝑓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GB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𝑟𝑓</m:t>
                            </m:r>
                          </m:sub>
                          <m:sup>
                            <m:r>
                              <a:rPr lang="en-GB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den>
                    </m:f>
                    <m:r>
                      <a:rPr lang="en-GB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B046AD-C3DF-4316-A155-0CF634DD3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705" y="2461634"/>
                <a:ext cx="2904385" cy="546112"/>
              </a:xfrm>
              <a:prstGeom prst="rect">
                <a:avLst/>
              </a:prstGeom>
              <a:blipFill>
                <a:blip r:embed="rId5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CCCE1F-D75B-4373-9A9E-A0BB784BA86D}"/>
                  </a:ext>
                </a:extLst>
              </p:cNvPr>
              <p:cNvSpPr txBox="1"/>
              <p:nvPr/>
            </p:nvSpPr>
            <p:spPr>
              <a:xfrm>
                <a:off x="4082760" y="3114627"/>
                <a:ext cx="46040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tx2"/>
                    </a:solidFill>
                  </a:rPr>
                  <a:t>Problem: to maximise the overall power efficiency </a:t>
                </a:r>
                <a14:m>
                  <m:oMath xmlns:m="http://schemas.openxmlformats.org/officeDocument/2006/math">
                    <m:r>
                      <a:rPr lang="en-GB" sz="12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GB" sz="1200" b="1" dirty="0">
                    <a:solidFill>
                      <a:schemeClr val="tx2"/>
                    </a:solidFill>
                  </a:rPr>
                  <a:t>.  </a:t>
                </a:r>
                <a:endParaRPr lang="en-GB" sz="1200" b="1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chemeClr val="tx2"/>
                    </a:solidFill>
                  </a:rPr>
                  <a:t>: efficiency of the transmit antenna -&gt; efficient power amplifier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chemeClr val="tx2"/>
                    </a:solidFill>
                  </a:rPr>
                  <a:t>: efficiency of the channel -&gt; adaptive signals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chemeClr val="tx2"/>
                    </a:solidFill>
                  </a:rPr>
                  <a:t>: efficiency of the rectenna -&gt; rectenna design and input signal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CCCE1F-D75B-4373-9A9E-A0BB784BA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760" y="3114627"/>
                <a:ext cx="4604040" cy="830997"/>
              </a:xfrm>
              <a:prstGeom prst="rect">
                <a:avLst/>
              </a:prstGeom>
              <a:blipFill>
                <a:blip r:embed="rId6"/>
                <a:stretch>
                  <a:fillRect l="-132" t="-1471" b="-44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97CD67-DB76-43F1-9FF6-EC51AA744479}"/>
                  </a:ext>
                </a:extLst>
              </p:cNvPr>
              <p:cNvSpPr txBox="1"/>
              <p:nvPr/>
            </p:nvSpPr>
            <p:spPr>
              <a:xfrm>
                <a:off x="699113" y="4055270"/>
                <a:ext cx="77457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u="sng" dirty="0">
                    <a:solidFill>
                      <a:schemeClr val="tx2"/>
                    </a:solidFill>
                  </a:rPr>
                  <a:t>Diode linear model</a:t>
                </a:r>
                <a:r>
                  <a:rPr lang="en-GB" sz="1200" dirty="0">
                    <a:solidFill>
                      <a:schemeClr val="tx2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chemeClr val="tx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chemeClr val="tx2"/>
                    </a:solidFill>
                  </a:rPr>
                  <a:t> are independent of input signal power and shape (optimise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solidFill>
                      <a:schemeClr val="tx2"/>
                    </a:solidFill>
                  </a:rPr>
                  <a:t>separately)</a:t>
                </a:r>
              </a:p>
              <a:p>
                <a:r>
                  <a:rPr lang="en-GB" sz="1200" u="sng" dirty="0">
                    <a:solidFill>
                      <a:schemeClr val="tx2"/>
                    </a:solidFill>
                  </a:rPr>
                  <a:t>Diode nonlinear model</a:t>
                </a:r>
                <a:r>
                  <a:rPr lang="en-GB" sz="1200" dirty="0">
                    <a:solidFill>
                      <a:schemeClr val="tx2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chemeClr val="tx2"/>
                    </a:solidFill>
                  </a:rPr>
                  <a:t> are coupled,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chemeClr val="tx2"/>
                    </a:solidFill>
                  </a:rPr>
                  <a:t> is a nonlinear function of the input signal (jointly optimise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chemeClr val="tx2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97CD67-DB76-43F1-9FF6-EC51AA744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13" y="4055270"/>
                <a:ext cx="7745774" cy="461665"/>
              </a:xfrm>
              <a:prstGeom prst="rect">
                <a:avLst/>
              </a:prstGeom>
              <a:blipFill>
                <a:blip r:embed="rId7"/>
                <a:stretch>
                  <a:fillRect l="-79" t="-1316" b="-78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56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Diode Nonlinearity, Harvester Models and Efficiency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4423EEC-14BD-4F4E-8886-E56421F245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r>
              <a:rPr lang="en-GB" dirty="0"/>
              <a:t>Waveform Optimisation for Information and Power Transfer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FA41106-AF1B-41C3-8636-F3C798E19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942" y="817305"/>
            <a:ext cx="1446859" cy="192881"/>
          </a:xfrm>
        </p:spPr>
        <p:txBody>
          <a:bodyPr/>
          <a:lstStyle/>
          <a:p>
            <a:r>
              <a:rPr lang="en-US" altLang="zh-CN" dirty="0"/>
              <a:t>15 F</a:t>
            </a:r>
            <a:r>
              <a:rPr lang="en-GB" altLang="zh-CN" dirty="0"/>
              <a:t>eb. 19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9EE04-66AE-4DDD-964D-5B43B3E9BD93}"/>
              </a:ext>
            </a:extLst>
          </p:cNvPr>
          <p:cNvSpPr txBox="1"/>
          <p:nvPr/>
        </p:nvSpPr>
        <p:spPr>
          <a:xfrm>
            <a:off x="0" y="4648200"/>
            <a:ext cx="9067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Clerckx, Bruno, et al. "Fundamentals of wireless information and power transfer: From RF energy harvester models to signal and system designs." </a:t>
            </a:r>
            <a:r>
              <a:rPr lang="en-GB" sz="700" i="1" dirty="0">
                <a:solidFill>
                  <a:schemeClr val="bg1"/>
                </a:solidFill>
              </a:rPr>
              <a:t>IEEE Journal on Selected Areas in Communications</a:t>
            </a:r>
            <a:r>
              <a:rPr lang="en-GB" sz="700" dirty="0">
                <a:solidFill>
                  <a:schemeClr val="bg1"/>
                </a:solidFill>
              </a:rPr>
              <a:t> 37.1 (2019): 4-33.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3D06AD-1363-4AB1-8686-7E1F420F3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08000"/>
            <a:ext cx="2432784" cy="19946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FE5611-263F-485D-A329-F17849F20AD2}"/>
              </a:ext>
            </a:extLst>
          </p:cNvPr>
          <p:cNvSpPr txBox="1"/>
          <p:nvPr/>
        </p:nvSpPr>
        <p:spPr>
          <a:xfrm>
            <a:off x="388583" y="4088077"/>
            <a:ext cx="2570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2"/>
                </a:solidFill>
              </a:rPr>
              <a:t>Diode characteristics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0C054E-7B14-4B82-A381-D90A4D4A07F0}"/>
              </a:ext>
            </a:extLst>
          </p:cNvPr>
          <p:cNvSpPr txBox="1"/>
          <p:nvPr/>
        </p:nvSpPr>
        <p:spPr>
          <a:xfrm>
            <a:off x="457200" y="1659352"/>
            <a:ext cx="2432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tx2"/>
                </a:solidFill>
              </a:rPr>
              <a:t>R1: region of diode linear model</a:t>
            </a:r>
          </a:p>
          <a:p>
            <a:r>
              <a:rPr lang="en-GB" sz="1100" dirty="0">
                <a:solidFill>
                  <a:schemeClr val="tx2"/>
                </a:solidFill>
              </a:rPr>
              <a:t>R2: region of diode nonlinear 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D0DFA5-80FA-46C5-865C-218199BE42ED}"/>
              </a:ext>
            </a:extLst>
          </p:cNvPr>
          <p:cNvSpPr txBox="1"/>
          <p:nvPr/>
        </p:nvSpPr>
        <p:spPr>
          <a:xfrm>
            <a:off x="3127150" y="5185467"/>
            <a:ext cx="2719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2"/>
                </a:solidFill>
              </a:rPr>
              <a:t>Diode current and DC current: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EB3B70-B4A4-4DBF-A3B2-17E10A00976E}"/>
                  </a:ext>
                </a:extLst>
              </p:cNvPr>
              <p:cNvSpPr txBox="1"/>
              <p:nvPr/>
            </p:nvSpPr>
            <p:spPr>
              <a:xfrm>
                <a:off x="3127150" y="5510167"/>
                <a:ext cx="2493818" cy="5876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𝑎𝑛𝑡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𝑟𝑓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EB3B70-B4A4-4DBF-A3B2-17E10A009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150" y="5510167"/>
                <a:ext cx="2493818" cy="587661"/>
              </a:xfrm>
              <a:prstGeom prst="rect">
                <a:avLst/>
              </a:prstGeom>
              <a:blipFill>
                <a:blip r:embed="rId4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57B184D-FA04-4CB4-8BCB-45AA38BD5D5E}"/>
              </a:ext>
            </a:extLst>
          </p:cNvPr>
          <p:cNvSpPr txBox="1"/>
          <p:nvPr/>
        </p:nvSpPr>
        <p:spPr>
          <a:xfrm>
            <a:off x="3085588" y="1689959"/>
            <a:ext cx="3876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2"/>
                </a:solidFill>
              </a:rPr>
              <a:t>Diode DC current (determines output power):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05DBC1-99D1-4680-9209-0956A2021C29}"/>
                  </a:ext>
                </a:extLst>
              </p:cNvPr>
              <p:cNvSpPr txBox="1"/>
              <p:nvPr/>
            </p:nvSpPr>
            <p:spPr>
              <a:xfrm>
                <a:off x="5620968" y="5696275"/>
                <a:ext cx="11906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05DBC1-99D1-4680-9209-0956A2021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968" y="5696275"/>
                <a:ext cx="1190646" cy="215444"/>
              </a:xfrm>
              <a:prstGeom prst="rect">
                <a:avLst/>
              </a:prstGeom>
              <a:blipFill>
                <a:blip r:embed="rId5"/>
                <a:stretch>
                  <a:fillRect l="-2564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293FD6-1018-43EB-B874-44D7E6D40717}"/>
                  </a:ext>
                </a:extLst>
              </p:cNvPr>
              <p:cNvSpPr txBox="1"/>
              <p:nvPr/>
            </p:nvSpPr>
            <p:spPr>
              <a:xfrm>
                <a:off x="3965352" y="2032621"/>
                <a:ext cx="2493818" cy="6046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≥2, </m:t>
                          </m:r>
                          <m: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𝑒𝑣𝑒𝑛</m:t>
                          </m:r>
                        </m:sub>
                        <m:sup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GB" sz="1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293FD6-1018-43EB-B874-44D7E6D40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352" y="2032621"/>
                <a:ext cx="2493818" cy="6046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E9C306F-5B56-4CDE-A374-86140822A516}"/>
                  </a:ext>
                </a:extLst>
              </p:cNvPr>
              <p:cNvSpPr txBox="1"/>
              <p:nvPr/>
            </p:nvSpPr>
            <p:spPr>
              <a:xfrm>
                <a:off x="3085588" y="2874728"/>
                <a:ext cx="5871376" cy="701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u="sng" dirty="0">
                    <a:solidFill>
                      <a:schemeClr val="tx2"/>
                    </a:solidFill>
                  </a:rPr>
                  <a:t>Diode linear model</a:t>
                </a:r>
                <a:r>
                  <a:rPr lang="en-GB" sz="1400" dirty="0">
                    <a:solidFill>
                      <a:schemeClr val="tx2"/>
                    </a:solidFill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=2</m:t>
                    </m:r>
                  </m:oMath>
                </a14:m>
                <a:endParaRPr lang="en-GB" sz="1400" dirty="0">
                  <a:solidFill>
                    <a:schemeClr val="tx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solidFill>
                      <a:schemeClr val="tx2"/>
                    </a:solidFill>
                  </a:rPr>
                  <a:t>Input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𝑟𝑓</m:t>
                        </m:r>
                      </m:sub>
                      <m:sup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GB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12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2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𝑟𝑓</m:t>
                            </m:r>
                          </m:sub>
                        </m:sSub>
                        <m:d>
                          <m:dPr>
                            <m:ctrlPr>
                              <a:rPr lang="en-GB" sz="12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2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GB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200" dirty="0">
                    <a:solidFill>
                      <a:schemeClr val="tx2"/>
                    </a:solidFill>
                  </a:rPr>
                  <a:t> is proportional to the output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  <m:sup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GB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12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  <m:sup>
                        <m:r>
                          <a:rPr lang="en-GB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GB" sz="12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GB" sz="1200" dirty="0">
                  <a:solidFill>
                    <a:schemeClr val="tx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solidFill>
                      <a:schemeClr val="tx2"/>
                    </a:solidFill>
                  </a:rPr>
                  <a:t>Independent of the power and shape of the received signal (averaged out)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E9C306F-5B56-4CDE-A374-86140822A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588" y="2874728"/>
                <a:ext cx="5871376" cy="701410"/>
              </a:xfrm>
              <a:prstGeom prst="rect">
                <a:avLst/>
              </a:prstGeom>
              <a:blipFill>
                <a:blip r:embed="rId7"/>
                <a:stretch>
                  <a:fillRect l="-312" t="-1739" b="-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3CDFA57-3883-478D-977A-5DAC3AB89894}"/>
                  </a:ext>
                </a:extLst>
              </p:cNvPr>
              <p:cNvSpPr txBox="1"/>
              <p:nvPr/>
            </p:nvSpPr>
            <p:spPr>
              <a:xfrm>
                <a:off x="3085588" y="3644181"/>
                <a:ext cx="5871376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u="sng" dirty="0">
                    <a:solidFill>
                      <a:schemeClr val="tx2"/>
                    </a:solidFill>
                  </a:rPr>
                  <a:t>Diode nonlinear model</a:t>
                </a:r>
                <a:r>
                  <a:rPr lang="en-GB" sz="1400" dirty="0">
                    <a:solidFill>
                      <a:schemeClr val="tx2"/>
                    </a:solidFill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&gt;</m:t>
                    </m:r>
                    <m:r>
                      <a:rPr lang="en-GB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GB" sz="1400" dirty="0">
                  <a:solidFill>
                    <a:schemeClr val="tx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solidFill>
                      <a:schemeClr val="tx2"/>
                    </a:solidFill>
                  </a:rPr>
                  <a:t>Truncating at higher order leads to nonlinear behaviour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chemeClr val="tx2"/>
                    </a:solidFill>
                  </a:rPr>
                  <a:t> related to waveform)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solidFill>
                      <a:schemeClr val="tx2"/>
                    </a:solidFill>
                  </a:rPr>
                  <a:t>Holds when the high order terms are not negligible [Region 2]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3CDFA57-3883-478D-977A-5DAC3AB89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588" y="3644181"/>
                <a:ext cx="5871376" cy="677108"/>
              </a:xfrm>
              <a:prstGeom prst="rect">
                <a:avLst/>
              </a:prstGeom>
              <a:blipFill>
                <a:blip r:embed="rId8"/>
                <a:stretch>
                  <a:fillRect l="-312" t="-1802" b="-54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44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D3A308-BE7E-4554-AFC7-3025C6C19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0" y="1568810"/>
            <a:ext cx="3334877" cy="20058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FD9039-399E-499C-9440-1C60EC669FE2}"/>
              </a:ext>
            </a:extLst>
          </p:cNvPr>
          <p:cNvSpPr txBox="1"/>
          <p:nvPr/>
        </p:nvSpPr>
        <p:spPr>
          <a:xfrm>
            <a:off x="488501" y="3883385"/>
            <a:ext cx="3334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tx2"/>
                </a:solidFill>
              </a:rPr>
              <a:t>Fig. 1	Architectures of Simultaneous WIPT </a:t>
            </a:r>
            <a:r>
              <a:rPr lang="en-US" altLang="zh-CN" sz="1200" dirty="0">
                <a:solidFill>
                  <a:schemeClr val="tx2"/>
                </a:solidFill>
              </a:rPr>
              <a:t>[1]</a:t>
            </a:r>
            <a:endParaRPr lang="en-GB" sz="1200" dirty="0">
              <a:solidFill>
                <a:schemeClr val="tx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D83B97-7860-4737-B9AA-200D679B2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377" y="691666"/>
            <a:ext cx="3206851" cy="3760166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B59716B-99EB-478F-B513-9FB7FB1B2A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r>
              <a:rPr lang="en-GB" dirty="0"/>
              <a:t>Waveform Optimisation for Information and Power Transfer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A64D735-E618-4BDE-91C3-4CEC1178B8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39941" y="820454"/>
            <a:ext cx="1446859" cy="192881"/>
          </a:xfrm>
        </p:spPr>
        <p:txBody>
          <a:bodyPr/>
          <a:lstStyle/>
          <a:p>
            <a:r>
              <a:rPr lang="en-US" altLang="zh-CN" dirty="0"/>
              <a:t>15 F</a:t>
            </a:r>
            <a:r>
              <a:rPr lang="en-GB" altLang="zh-CN" dirty="0"/>
              <a:t>eb. 19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E59F11-C598-4C61-8D7D-20273951B30E}"/>
              </a:ext>
            </a:extLst>
          </p:cNvPr>
          <p:cNvSpPr txBox="1"/>
          <p:nvPr/>
        </p:nvSpPr>
        <p:spPr>
          <a:xfrm>
            <a:off x="6896878" y="1102427"/>
            <a:ext cx="177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2"/>
                </a:solidFill>
              </a:rPr>
              <a:t>EH: energy harvester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0D9A32-CE28-4D7D-B9E5-C23791342CFF}"/>
              </a:ext>
            </a:extLst>
          </p:cNvPr>
          <p:cNvSpPr txBox="1"/>
          <p:nvPr/>
        </p:nvSpPr>
        <p:spPr>
          <a:xfrm>
            <a:off x="6896878" y="1379426"/>
            <a:ext cx="1789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2"/>
                </a:solidFill>
              </a:rPr>
              <a:t>ID: information decoder</a:t>
            </a:r>
          </a:p>
        </p:txBody>
      </p:sp>
    </p:spTree>
    <p:extLst>
      <p:ext uri="{BB962C8B-B14F-4D97-AF65-F5344CB8AC3E}">
        <p14:creationId xmlns:p14="http://schemas.microsoft.com/office/powerpoint/2010/main" val="3939825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5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457200" y="1115931"/>
            <a:ext cx="3951287" cy="2611410"/>
          </a:xfrm>
        </p:spPr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735514" y="1115932"/>
            <a:ext cx="3951287" cy="1479401"/>
          </a:xfrm>
        </p:spPr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735514" y="2816214"/>
            <a:ext cx="3951287" cy="1557158"/>
          </a:xfrm>
        </p:spPr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1A08698-A4CE-4AC4-954C-3122B16649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r>
              <a:rPr lang="en-GB" dirty="0"/>
              <a:t>Waveform Optimisation for Information and Power Transfer</a:t>
            </a:r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483715F-8746-45EB-B3FE-7E10A461C9F5}"/>
              </a:ext>
            </a:extLst>
          </p:cNvPr>
          <p:cNvSpPr txBox="1">
            <a:spLocks/>
          </p:cNvSpPr>
          <p:nvPr/>
        </p:nvSpPr>
        <p:spPr>
          <a:xfrm>
            <a:off x="7239942" y="817305"/>
            <a:ext cx="1446859" cy="1928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1000" dirty="0">
                <a:solidFill>
                  <a:schemeClr val="tx2"/>
                </a:solidFill>
              </a:rPr>
              <a:t>15 F</a:t>
            </a:r>
            <a:r>
              <a:rPr lang="en-GB" altLang="zh-CN" sz="1000" dirty="0">
                <a:solidFill>
                  <a:schemeClr val="tx2"/>
                </a:solidFill>
              </a:rPr>
              <a:t>eb. 19</a:t>
            </a:r>
            <a:endParaRPr lang="en-US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67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Waveform Optimisation for Information and Power Transfer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239942" y="817305"/>
            <a:ext cx="1446859" cy="192881"/>
          </a:xfrm>
        </p:spPr>
        <p:txBody>
          <a:bodyPr/>
          <a:lstStyle/>
          <a:p>
            <a:r>
              <a:rPr lang="en-US" altLang="zh-CN" dirty="0"/>
              <a:t>15 F</a:t>
            </a:r>
            <a:r>
              <a:rPr lang="en-GB" altLang="zh-CN" dirty="0"/>
              <a:t>eb.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16049"/>
      </p:ext>
    </p:extLst>
  </p:cSld>
  <p:clrMapOvr>
    <a:masterClrMapping/>
  </p:clrMapOvr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694</Words>
  <Application>Microsoft Office PowerPoint</Application>
  <PresentationFormat>On-screen Show (16:9)</PresentationFormat>
  <Paragraphs>90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Cambria Math</vt:lpstr>
      <vt:lpstr>Imperial College London Theme</vt:lpstr>
      <vt:lpstr>Waveform Optimisation for Information and Power Transfer</vt:lpstr>
      <vt:lpstr>Wireless Information and Power Transfer (WIPT)</vt:lpstr>
      <vt:lpstr>Waveform Optimisation</vt:lpstr>
      <vt:lpstr>SWIPT Architecture</vt:lpstr>
      <vt:lpstr>Diode Nonlinearity, Harvester Models and Efficiency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Bolt</dc:creator>
  <cp:lastModifiedBy>Yang Zhao</cp:lastModifiedBy>
  <cp:revision>69</cp:revision>
  <dcterms:created xsi:type="dcterms:W3CDTF">2017-02-16T14:49:58Z</dcterms:created>
  <dcterms:modified xsi:type="dcterms:W3CDTF">2019-02-09T21:46:02Z</dcterms:modified>
</cp:coreProperties>
</file>