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8" r:id="rId5"/>
    <p:sldId id="283" r:id="rId6"/>
    <p:sldId id="265" r:id="rId7"/>
    <p:sldId id="266" r:id="rId8"/>
    <p:sldId id="267" r:id="rId9"/>
    <p:sldId id="284" r:id="rId10"/>
    <p:sldId id="260" r:id="rId11"/>
    <p:sldId id="271" r:id="rId12"/>
    <p:sldId id="273" r:id="rId13"/>
    <p:sldId id="285" r:id="rId14"/>
    <p:sldId id="261" r:id="rId15"/>
    <p:sldId id="275" r:id="rId16"/>
    <p:sldId id="286" r:id="rId17"/>
    <p:sldId id="262" r:id="rId18"/>
    <p:sldId id="287" r:id="rId19"/>
    <p:sldId id="288" r:id="rId20"/>
    <p:sldId id="289" r:id="rId21"/>
    <p:sldId id="290" r:id="rId22"/>
    <p:sldId id="291" r:id="rId23"/>
    <p:sldId id="263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448" userDrawn="1">
          <p15:clr>
            <a:srgbClr val="A4A3A4"/>
          </p15:clr>
        </p15:guide>
        <p15:guide id="6" pos="1248" userDrawn="1">
          <p15:clr>
            <a:srgbClr val="A4A3A4"/>
          </p15:clr>
        </p15:guide>
        <p15:guide id="8" pos="4320" userDrawn="1">
          <p15:clr>
            <a:srgbClr val="A4A3A4"/>
          </p15:clr>
        </p15:guide>
        <p15:guide id="10" orient="horz" pos="2832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  <p15:guide id="12" orient="horz" pos="2760" userDrawn="1">
          <p15:clr>
            <a:srgbClr val="A4A3A4"/>
          </p15:clr>
        </p15:guide>
        <p15:guide id="13" orient="horz" pos="1728" userDrawn="1">
          <p15:clr>
            <a:srgbClr val="A4A3A4"/>
          </p15:clr>
        </p15:guide>
        <p15:guide id="14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EEB"/>
    <a:srgbClr val="FF8815"/>
    <a:srgbClr val="0095D4"/>
    <a:srgbClr val="FFFFFF"/>
    <a:srgbClr val="A6A6A6"/>
    <a:srgbClr val="F2F2F2"/>
    <a:srgbClr val="037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62EED-ABA8-4EB1-9163-F76B7800A94B}" v="42" dt="2023-05-03T23:53:3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16" autoAdjust="0"/>
  </p:normalViewPr>
  <p:slideViewPr>
    <p:cSldViewPr snapToGrid="0">
      <p:cViewPr varScale="1">
        <p:scale>
          <a:sx n="75" d="100"/>
          <a:sy n="75" d="100"/>
        </p:scale>
        <p:origin x="780" y="40"/>
      </p:cViewPr>
      <p:guideLst>
        <p:guide orient="horz" pos="2448"/>
        <p:guide pos="1248"/>
        <p:guide pos="4320"/>
        <p:guide orient="horz" pos="2832"/>
        <p:guide orient="horz" pos="1008"/>
        <p:guide orient="horz" pos="2760"/>
        <p:guide orient="horz" pos="17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oule" userId="9fd0a5c4b3bf1bb1" providerId="LiveId" clId="{A3962EED-ABA8-4EB1-9163-F76B7800A94B}"/>
    <pc:docChg chg="undo custSel delSld modSld">
      <pc:chgData name="Mike Soule" userId="9fd0a5c4b3bf1bb1" providerId="LiveId" clId="{A3962EED-ABA8-4EB1-9163-F76B7800A94B}" dt="2023-05-03T23:53:32.936" v="88" actId="1036"/>
      <pc:docMkLst>
        <pc:docMk/>
      </pc:docMkLst>
      <pc:sldChg chg="modSp mod">
        <pc:chgData name="Mike Soule" userId="9fd0a5c4b3bf1bb1" providerId="LiveId" clId="{A3962EED-ABA8-4EB1-9163-F76B7800A94B}" dt="2023-05-03T23:52:38.498" v="4" actId="20577"/>
        <pc:sldMkLst>
          <pc:docMk/>
          <pc:sldMk cId="42147978" sldId="271"/>
        </pc:sldMkLst>
        <pc:spChg chg="mod">
          <ac:chgData name="Mike Soule" userId="9fd0a5c4b3bf1bb1" providerId="LiveId" clId="{A3962EED-ABA8-4EB1-9163-F76B7800A94B}" dt="2023-05-03T23:52:38.498" v="4" actId="20577"/>
          <ac:spMkLst>
            <pc:docMk/>
            <pc:sldMk cId="42147978" sldId="271"/>
            <ac:spMk id="8" creationId="{56FE2A39-865E-D4FC-263A-2C0CC7EB877F}"/>
          </ac:spMkLst>
        </pc:spChg>
      </pc:sldChg>
      <pc:sldChg chg="del">
        <pc:chgData name="Mike Soule" userId="9fd0a5c4b3bf1bb1" providerId="LiveId" clId="{A3962EED-ABA8-4EB1-9163-F76B7800A94B}" dt="2023-05-03T23:52:05.568" v="0" actId="2696"/>
        <pc:sldMkLst>
          <pc:docMk/>
          <pc:sldMk cId="2397752576" sldId="272"/>
        </pc:sldMkLst>
      </pc:sldChg>
      <pc:sldChg chg="addSp delSp modSp mod">
        <pc:chgData name="Mike Soule" userId="9fd0a5c4b3bf1bb1" providerId="LiveId" clId="{A3962EED-ABA8-4EB1-9163-F76B7800A94B}" dt="2023-05-03T23:53:32.936" v="88" actId="1036"/>
        <pc:sldMkLst>
          <pc:docMk/>
          <pc:sldMk cId="671384436" sldId="273"/>
        </pc:sldMkLst>
        <pc:spChg chg="mod">
          <ac:chgData name="Mike Soule" userId="9fd0a5c4b3bf1bb1" providerId="LiveId" clId="{A3962EED-ABA8-4EB1-9163-F76B7800A94B}" dt="2023-05-03T23:53:11.868" v="44" actId="20577"/>
          <ac:spMkLst>
            <pc:docMk/>
            <pc:sldMk cId="671384436" sldId="273"/>
            <ac:spMk id="11" creationId="{2A7AA5F5-7167-B422-B6F4-94D351B85AA5}"/>
          </ac:spMkLst>
        </pc:spChg>
        <pc:spChg chg="mod">
          <ac:chgData name="Mike Soule" userId="9fd0a5c4b3bf1bb1" providerId="LiveId" clId="{A3962EED-ABA8-4EB1-9163-F76B7800A94B}" dt="2023-05-03T23:52:15.256" v="1" actId="14100"/>
          <ac:spMkLst>
            <pc:docMk/>
            <pc:sldMk cId="671384436" sldId="273"/>
            <ac:spMk id="13" creationId="{014FD63C-5681-CA60-0C4F-F4D7839567E3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26" creationId="{136414C4-7058-EEE8-825B-74EAF803C687}"/>
          </ac:spMkLst>
        </pc:spChg>
        <pc:spChg chg="add del">
          <ac:chgData name="Mike Soule" userId="9fd0a5c4b3bf1bb1" providerId="LiveId" clId="{A3962EED-ABA8-4EB1-9163-F76B7800A94B}" dt="2023-05-03T23:53:18.580" v="45" actId="478"/>
          <ac:spMkLst>
            <pc:docMk/>
            <pc:sldMk cId="671384436" sldId="273"/>
            <ac:spMk id="39" creationId="{CCCB84B5-4480-F777-696E-15EDC67E7DE9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41" creationId="{4CC27227-444E-D8AA-5210-E1EE91AC3EE2}"/>
          </ac:spMkLst>
        </pc:spChg>
        <pc:spChg chg="mod">
          <ac:chgData name="Mike Soule" userId="9fd0a5c4b3bf1bb1" providerId="LiveId" clId="{A3962EED-ABA8-4EB1-9163-F76B7800A94B}" dt="2023-05-03T23:53:32.936" v="88" actId="1036"/>
          <ac:spMkLst>
            <pc:docMk/>
            <pc:sldMk cId="671384436" sldId="273"/>
            <ac:spMk id="1029" creationId="{21062AFE-F664-098C-0A86-4E39A3E5115D}"/>
          </ac:spMkLst>
        </pc:spChg>
        <pc:spChg chg="add del">
          <ac:chgData name="Mike Soule" userId="9fd0a5c4b3bf1bb1" providerId="LiveId" clId="{A3962EED-ABA8-4EB1-9163-F76B7800A94B}" dt="2023-05-03T23:53:18.580" v="45" actId="478"/>
          <ac:spMkLst>
            <pc:docMk/>
            <pc:sldMk cId="671384436" sldId="273"/>
            <ac:spMk id="1030" creationId="{B0D5AE85-DAEE-826C-28F1-DFEABE76B03B}"/>
          </ac:spMkLst>
        </pc:spChg>
        <pc:grpChg chg="mod">
          <ac:chgData name="Mike Soule" userId="9fd0a5c4b3bf1bb1" providerId="LiveId" clId="{A3962EED-ABA8-4EB1-9163-F76B7800A94B}" dt="2023-05-03T23:53:32.936" v="88" actId="1036"/>
          <ac:grpSpMkLst>
            <pc:docMk/>
            <pc:sldMk cId="671384436" sldId="273"/>
            <ac:grpSpMk id="40" creationId="{F3D5840B-E737-B578-15CC-5C057CC5EF84}"/>
          </ac:grpSpMkLst>
        </pc:grpChg>
        <pc:grpChg chg="add del">
          <ac:chgData name="Mike Soule" userId="9fd0a5c4b3bf1bb1" providerId="LiveId" clId="{A3962EED-ABA8-4EB1-9163-F76B7800A94B}" dt="2023-05-03T23:53:18.580" v="45" actId="478"/>
          <ac:grpSpMkLst>
            <pc:docMk/>
            <pc:sldMk cId="671384436" sldId="273"/>
            <ac:grpSpMk id="54" creationId="{C63B90D3-2692-1290-333A-642E4BF0526C}"/>
          </ac:grpSpMkLst>
        </pc:grpChg>
        <pc:grpChg chg="mod">
          <ac:chgData name="Mike Soule" userId="9fd0a5c4b3bf1bb1" providerId="LiveId" clId="{A3962EED-ABA8-4EB1-9163-F76B7800A94B}" dt="2023-05-03T23:53:32.936" v="88" actId="1036"/>
          <ac:grpSpMkLst>
            <pc:docMk/>
            <pc:sldMk cId="671384436" sldId="273"/>
            <ac:grpSpMk id="55" creationId="{F9CEB114-6ABF-D9FD-C5AC-FC2386A2C6AA}"/>
          </ac:grpSpMkLst>
        </pc:grpChg>
        <pc:picChg chg="mod">
          <ac:chgData name="Mike Soule" userId="9fd0a5c4b3bf1bb1" providerId="LiveId" clId="{A3962EED-ABA8-4EB1-9163-F76B7800A94B}" dt="2023-05-03T23:53:32.936" v="88" actId="1036"/>
          <ac:picMkLst>
            <pc:docMk/>
            <pc:sldMk cId="671384436" sldId="273"/>
            <ac:picMk id="43" creationId="{1F6ACCC0-6EF9-DAF2-2251-AC15DCFCFFBD}"/>
          </ac:picMkLst>
        </pc:picChg>
        <pc:cxnChg chg="mod">
          <ac:chgData name="Mike Soule" userId="9fd0a5c4b3bf1bb1" providerId="LiveId" clId="{A3962EED-ABA8-4EB1-9163-F76B7800A94B}" dt="2023-05-03T23:53:22.513" v="46" actId="14100"/>
          <ac:cxnSpMkLst>
            <pc:docMk/>
            <pc:sldMk cId="671384436" sldId="273"/>
            <ac:cxnSpMk id="4" creationId="{11A4D1C0-E181-5B40-2366-0CB1B31BBC51}"/>
          </ac:cxnSpMkLst>
        </pc:cxnChg>
        <pc:cxnChg chg="mod">
          <ac:chgData name="Mike Soule" userId="9fd0a5c4b3bf1bb1" providerId="LiveId" clId="{A3962EED-ABA8-4EB1-9163-F76B7800A94B}" dt="2023-05-03T23:53:32.936" v="88" actId="1036"/>
          <ac:cxnSpMkLst>
            <pc:docMk/>
            <pc:sldMk cId="671384436" sldId="273"/>
            <ac:cxnSpMk id="42" creationId="{7D9BA1CF-F9E1-EDB5-D543-EBF953C2F92B}"/>
          </ac:cxnSpMkLst>
        </pc:cxnChg>
      </pc:sldChg>
    </pc:docChg>
  </pc:docChgLst>
  <pc:docChgLst>
    <pc:chgData name="Mike Soule" userId="9fd0a5c4b3bf1bb1" providerId="LiveId" clId="{93CADCA0-786F-48FE-8D10-2CF484C42C07}"/>
    <pc:docChg chg="delSld">
      <pc:chgData name="Mike Soule" userId="9fd0a5c4b3bf1bb1" providerId="LiveId" clId="{93CADCA0-786F-48FE-8D10-2CF484C42C07}" dt="2023-04-10T18:21:49.703" v="0" actId="47"/>
      <pc:docMkLst>
        <pc:docMk/>
      </pc:docMkLst>
      <pc:sldChg chg="del">
        <pc:chgData name="Mike Soule" userId="9fd0a5c4b3bf1bb1" providerId="LiveId" clId="{93CADCA0-786F-48FE-8D10-2CF484C42C07}" dt="2023-04-10T18:21:49.703" v="0" actId="47"/>
        <pc:sldMkLst>
          <pc:docMk/>
          <pc:sldMk cId="19013742" sldId="269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794172480" sldId="274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56821341" sldId="276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303899929" sldId="277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1541350194" sldId="278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3741751673" sldId="279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705951280" sldId="280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2592066167" sldId="281"/>
        </pc:sldMkLst>
      </pc:sldChg>
      <pc:sldChg chg="del">
        <pc:chgData name="Mike Soule" userId="9fd0a5c4b3bf1bb1" providerId="LiveId" clId="{93CADCA0-786F-48FE-8D10-2CF484C42C07}" dt="2023-04-10T18:21:49.703" v="0" actId="47"/>
        <pc:sldMkLst>
          <pc:docMk/>
          <pc:sldMk cId="55378844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F2DC4-392E-48ED-97F2-135EC7E14E8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96AA4-38A2-465E-9A4A-964197A8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https://jupyter.org/#:~:text=Open%20Standards%20for%20Interactive%20Computing</a:t>
            </a:r>
          </a:p>
          <a:p>
            <a:r>
              <a:rPr lang="en-US" dirty="0"/>
              <a:t>https://github.com/jupyter/jupyter/wiki/Jupyter-kernels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https://github.com/dotnet/interactive</a:t>
            </a:r>
          </a:p>
          <a:p>
            <a:r>
              <a:rPr lang="en-US" dirty="0"/>
              <a:t>https://github.com/dotnet/interactive/blob/main/docs/kernels-overview.md</a:t>
            </a:r>
          </a:p>
          <a:p>
            <a:r>
              <a:rPr lang="en-US" dirty="0"/>
              <a:t>https://github.com/dotnet/interactive/blob/main/docs/working-with-data.md</a:t>
            </a:r>
          </a:p>
          <a:p>
            <a:r>
              <a:rPr lang="en-US" dirty="0"/>
              <a:t>https://github.com/dotnet/interactive/blob/main/docs/nuget-overview.md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https://devblogs.microsoft.com/dotnet/dotnet-interactive-notebooks-is-now-polyglot-notebooks/</a:t>
            </a:r>
          </a:p>
          <a:p>
            <a:r>
              <a:rPr lang="en-US" dirty="0"/>
              <a:t>https://marketplace.visualstudio.com/items?itemName=ms-dotnettools.dotnet-interactive-vscode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May not have experience with VS Code or even PS for that matter</a:t>
            </a:r>
          </a:p>
          <a:p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Python opens up a lot of network automation like RESTCONF too</a:t>
            </a:r>
          </a:p>
          <a:p>
            <a:endParaRPr lang="en-US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ystem-ui"/>
              </a:rPr>
              <a:t>Writing documentation sucks though, so just ask </a:t>
            </a:r>
            <a:r>
              <a:rPr lang="en-US" dirty="0" err="1">
                <a:latin typeface="system-ui"/>
              </a:rPr>
              <a:t>ChatGPT</a:t>
            </a:r>
            <a:r>
              <a:rPr lang="en-US" dirty="0">
                <a:latin typeface="system-ui"/>
              </a:rPr>
              <a:t> to do it and format it in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96AA4-38A2-465E-9A4A-964197A8A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4AD4A1-1464-83D9-1B6D-43D8ADDA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1"/>
            <a:ext cx="11201400" cy="45719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600" b="1" i="0" cap="none" baseline="0">
                <a:solidFill>
                  <a:srgbClr val="0377B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539B3-A50B-6D05-BA01-A037E6EFDC08}"/>
              </a:ext>
            </a:extLst>
          </p:cNvPr>
          <p:cNvSpPr/>
          <p:nvPr userDrawn="1"/>
        </p:nvSpPr>
        <p:spPr>
          <a:xfrm>
            <a:off x="0" y="76201"/>
            <a:ext cx="838200" cy="457199"/>
          </a:xfrm>
          <a:prstGeom prst="rect">
            <a:avLst/>
          </a:prstGeom>
          <a:solidFill>
            <a:srgbClr val="037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799"/>
            <a:ext cx="1186020" cy="41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2886" y="6400799"/>
            <a:ext cx="922914" cy="419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327438B-1E12-A14A-03F3-3FE9505465AA}"/>
              </a:ext>
            </a:extLst>
          </p:cNvPr>
          <p:cNvGrpSpPr/>
          <p:nvPr userDrawn="1"/>
        </p:nvGrpSpPr>
        <p:grpSpPr>
          <a:xfrm>
            <a:off x="2994849" y="6400799"/>
            <a:ext cx="6202302" cy="419100"/>
            <a:chOff x="3126402" y="6400799"/>
            <a:chExt cx="6202302" cy="4191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DF6139-7C25-0AD5-A3CE-A78322FD40C0}"/>
                </a:ext>
              </a:extLst>
            </p:cNvPr>
            <p:cNvSpPr txBox="1"/>
            <p:nvPr userDrawn="1"/>
          </p:nvSpPr>
          <p:spPr>
            <a:xfrm>
              <a:off x="7269926" y="6400799"/>
              <a:ext cx="2058778" cy="4191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>
                  <a:blipFill>
                    <a:blip r:embed="rId6"/>
                    <a:stretch>
                      <a:fillRect/>
                    </a:stretch>
                  </a:blipFill>
                </a:rPr>
                <a:t>#PSHSummit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EC3CC-5307-3E7A-B32C-733F5A839544}"/>
                </a:ext>
              </a:extLst>
            </p:cNvPr>
            <p:cNvGrpSpPr/>
            <p:nvPr userDrawn="1"/>
          </p:nvGrpSpPr>
          <p:grpSpPr>
            <a:xfrm>
              <a:off x="3126402" y="6427433"/>
              <a:ext cx="2279342" cy="369332"/>
              <a:chOff x="2787269" y="2996188"/>
              <a:chExt cx="2279342" cy="36933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574E32-07C6-41DF-99E2-4634E5F54A2F}"/>
                  </a:ext>
                </a:extLst>
              </p:cNvPr>
              <p:cNvSpPr txBox="1"/>
              <p:nvPr userDrawn="1"/>
            </p:nvSpPr>
            <p:spPr>
              <a:xfrm>
                <a:off x="3047260" y="2996188"/>
                <a:ext cx="2019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b="0" i="0" dirty="0">
                    <a:solidFill>
                      <a:schemeClr val="tx1"/>
                    </a:solidFill>
                    <a:effectLst/>
                    <a:latin typeface="+mn-lt"/>
                  </a:rPr>
                  <a:t>@MySnozzberries</a:t>
                </a: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52686A3A-7CDE-EC41-40C8-100F5C9B98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87269" y="3050859"/>
                <a:ext cx="259991" cy="259991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84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4296" userDrawn="1">
          <p15:clr>
            <a:srgbClr val="F26B43"/>
          </p15:clr>
        </p15:guide>
        <p15:guide id="6" pos="48" userDrawn="1">
          <p15:clr>
            <a:srgbClr val="F26B43"/>
          </p15:clr>
        </p15:guide>
        <p15:guide id="7" pos="7632" userDrawn="1">
          <p15:clr>
            <a:srgbClr val="F26B43"/>
          </p15:clr>
        </p15:guide>
        <p15:guide id="8" orient="horz" pos="48" userDrawn="1">
          <p15:clr>
            <a:srgbClr val="F26B43"/>
          </p15:clr>
        </p15:guide>
        <p15:guide id="9" orient="horz" pos="336" userDrawn="1">
          <p15:clr>
            <a:srgbClr val="F26B43"/>
          </p15:clr>
        </p15:guide>
        <p15:guide id="10" orient="horz" pos="384" userDrawn="1">
          <p15:clr>
            <a:srgbClr val="F26B43"/>
          </p15:clr>
        </p15:guide>
        <p15:guide id="11" pos="528" userDrawn="1">
          <p15:clr>
            <a:srgbClr val="F26B43"/>
          </p15:clr>
        </p15:guide>
        <p15:guide id="12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12" Type="http://schemas.openxmlformats.org/officeDocument/2006/relationships/image" Target="../media/image55.svg"/><Relationship Id="rId2" Type="http://schemas.openxmlformats.org/officeDocument/2006/relationships/image" Target="../media/image45.png"/><Relationship Id="rId16" Type="http://schemas.openxmlformats.org/officeDocument/2006/relationships/hyperlink" Target="mailto:misoule@sentine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svg"/><Relationship Id="rId15" Type="http://schemas.openxmlformats.org/officeDocument/2006/relationships/image" Target="../media/image58.jp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Relationship Id="rId14" Type="http://schemas.openxmlformats.org/officeDocument/2006/relationships/image" Target="../media/image5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ermaid.js.org/" TargetMode="External"/><Relationship Id="rId13" Type="http://schemas.openxmlformats.org/officeDocument/2006/relationships/hyperlink" Target="https://papermill.readthedocs.io/en/latest/" TargetMode="External"/><Relationship Id="rId3" Type="http://schemas.openxmlformats.org/officeDocument/2006/relationships/hyperlink" Target="https://github.com/dotnet/interactive/blob/main/docs/NotebookswithJupyter.md" TargetMode="External"/><Relationship Id="rId7" Type="http://schemas.openxmlformats.org/officeDocument/2006/relationships/hyperlink" Target="https://oauthenticator.readthedocs.io/en/stable/getting-started.html" TargetMode="External"/><Relationship Id="rId12" Type="http://schemas.openxmlformats.org/officeDocument/2006/relationships/hyperlink" Target="https://github.com/dfinke/powershell-notebooks" TargetMode="External"/><Relationship Id="rId2" Type="http://schemas.openxmlformats.org/officeDocument/2006/relationships/hyperlink" Target="https://github.com/Snozzberries/jupyterDem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ktrade/fargatespawner" TargetMode="External"/><Relationship Id="rId11" Type="http://schemas.openxmlformats.org/officeDocument/2006/relationships/hyperlink" Target="https://github.com/dotnet/interactive/blob/main/docs/magic-commands.md" TargetMode="External"/><Relationship Id="rId5" Type="http://schemas.openxmlformats.org/officeDocument/2006/relationships/hyperlink" Target="https://nbdev.fast.ai/tutorials/best_practices.html" TargetMode="External"/><Relationship Id="rId10" Type="http://schemas.openxmlformats.org/officeDocument/2006/relationships/hyperlink" Target="https://mybinder.org/" TargetMode="External"/><Relationship Id="rId4" Type="http://schemas.openxmlformats.org/officeDocument/2006/relationships/hyperlink" Target="https://www.youtube.com/watch?v=ib3BrVNQkFM" TargetMode="External"/><Relationship Id="rId9" Type="http://schemas.openxmlformats.org/officeDocument/2006/relationships/hyperlink" Target="https://nbconvert.readthedoc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sv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07C7-E10C-B84A-D073-9013572F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here?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33A43E-0EAB-7660-CCE4-93681C93B275}"/>
              </a:ext>
            </a:extLst>
          </p:cNvPr>
          <p:cNvGrpSpPr/>
          <p:nvPr/>
        </p:nvGrpSpPr>
        <p:grpSpPr>
          <a:xfrm>
            <a:off x="1294210" y="1836420"/>
            <a:ext cx="3451268" cy="3185160"/>
            <a:chOff x="654874" y="2278396"/>
            <a:chExt cx="2798778" cy="1016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B81899-2982-F4B7-EA17-7E7ADCD523F5}"/>
                </a:ext>
              </a:extLst>
            </p:cNvPr>
            <p:cNvSpPr txBox="1"/>
            <p:nvPr/>
          </p:nvSpPr>
          <p:spPr>
            <a:xfrm>
              <a:off x="654874" y="2278396"/>
              <a:ext cx="2798778" cy="10162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2800" b="1" dirty="0"/>
                <a:t>Allan </a:t>
              </a:r>
              <a:r>
                <a:rPr lang="en-US" sz="2800" b="1" dirty="0" err="1"/>
                <a:t>Deyoung</a:t>
              </a:r>
              <a:endParaRPr lang="en-US" sz="2800" b="1" dirty="0"/>
            </a:p>
            <a:p>
              <a:pPr algn="r"/>
              <a:r>
                <a:rPr lang="en-US" sz="2000" dirty="0"/>
                <a:t>New job with new processes</a:t>
              </a:r>
            </a:p>
            <a:p>
              <a:pPr algn="r"/>
              <a:r>
                <a:rPr lang="en-US" sz="2000" dirty="0"/>
                <a:t>Build confidence</a:t>
              </a:r>
            </a:p>
            <a:p>
              <a:pPr algn="r"/>
              <a:r>
                <a:rPr lang="en-US" sz="2000" dirty="0"/>
                <a:t>Baseline skills</a:t>
              </a:r>
            </a:p>
            <a:p>
              <a:pPr algn="r"/>
              <a:r>
                <a:rPr lang="en-US" sz="2000" dirty="0"/>
                <a:t>Contribute quickly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9C48606-395B-F420-9C1D-D7AC04566BB0}"/>
                </a:ext>
              </a:extLst>
            </p:cNvPr>
            <p:cNvCxnSpPr>
              <a:cxnSpLocks/>
            </p:cNvCxnSpPr>
            <p:nvPr/>
          </p:nvCxnSpPr>
          <p:spPr>
            <a:xfrm>
              <a:off x="3453652" y="2349472"/>
              <a:ext cx="0" cy="874059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9DE6E-4729-FA4D-3A5D-777A707A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13" y="2174629"/>
            <a:ext cx="2517732" cy="2508740"/>
          </a:xfrm>
          <a:prstGeom prst="ellipse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7D102E3-570C-2AF3-729D-D241EC073D5C}"/>
              </a:ext>
            </a:extLst>
          </p:cNvPr>
          <p:cNvGrpSpPr/>
          <p:nvPr/>
        </p:nvGrpSpPr>
        <p:grpSpPr>
          <a:xfrm>
            <a:off x="8839066" y="2681414"/>
            <a:ext cx="1516857" cy="1952373"/>
            <a:chOff x="7946231" y="3374334"/>
            <a:chExt cx="1516857" cy="19523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49A7D6-C870-440C-071E-7F28FD442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2" t="2884" r="2473" b="1332"/>
            <a:stretch/>
          </p:blipFill>
          <p:spPr>
            <a:xfrm>
              <a:off x="8132263" y="3374334"/>
              <a:ext cx="1144792" cy="149070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7F6813-92A5-E820-D65A-BB43B42D59F1}"/>
                </a:ext>
              </a:extLst>
            </p:cNvPr>
            <p:cNvSpPr txBox="1"/>
            <p:nvPr/>
          </p:nvSpPr>
          <p:spPr>
            <a:xfrm>
              <a:off x="7946231" y="4865042"/>
              <a:ext cx="151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95D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CONTOSO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FDD847F-63AE-D3F3-23D7-8B567AC2BA58}"/>
              </a:ext>
            </a:extLst>
          </p:cNvPr>
          <p:cNvSpPr txBox="1"/>
          <p:nvPr/>
        </p:nvSpPr>
        <p:spPr>
          <a:xfrm>
            <a:off x="7716880" y="2967335"/>
            <a:ext cx="895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881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4174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C47-394F-3F74-D959-B70894F0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8207-1BE7-F49E-C04F-E8E897E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19" y="2139883"/>
            <a:ext cx="703616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C47-394F-3F74-D959-B70894F0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8207-1BE7-F49E-C04F-E8E897E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19" y="2139883"/>
            <a:ext cx="7036162" cy="25782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3FA227C-7714-B83D-050E-8B45ADC0C864}"/>
              </a:ext>
            </a:extLst>
          </p:cNvPr>
          <p:cNvGrpSpPr/>
          <p:nvPr/>
        </p:nvGrpSpPr>
        <p:grpSpPr>
          <a:xfrm>
            <a:off x="4204758" y="5194364"/>
            <a:ext cx="3782485" cy="844552"/>
            <a:chOff x="4461933" y="5194364"/>
            <a:chExt cx="3782485" cy="844552"/>
          </a:xfrm>
        </p:grpSpPr>
        <p:pic>
          <p:nvPicPr>
            <p:cNvPr id="1026" name="Picture 2" descr="Ovio | Mermaid">
              <a:extLst>
                <a:ext uri="{FF2B5EF4-FFF2-40B4-BE49-F238E27FC236}">
                  <a16:creationId xmlns:a16="http://schemas.microsoft.com/office/drawing/2014/main" id="{CD0372ED-D1FF-F4F9-029A-706F7D06D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933" y="5194364"/>
              <a:ext cx="844552" cy="84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779101-9261-61AD-90D3-413362CE2E17}"/>
                </a:ext>
              </a:extLst>
            </p:cNvPr>
            <p:cNvSpPr txBox="1"/>
            <p:nvPr/>
          </p:nvSpPr>
          <p:spPr>
            <a:xfrm>
              <a:off x="5306485" y="5385807"/>
              <a:ext cx="29379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https://mermaid.js.org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4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2CEC0-8A37-674C-52E0-89DAEE586AB5}"/>
              </a:ext>
            </a:extLst>
          </p:cNvPr>
          <p:cNvSpPr/>
          <p:nvPr/>
        </p:nvSpPr>
        <p:spPr>
          <a:xfrm>
            <a:off x="76199" y="609606"/>
            <a:ext cx="6019801" cy="18287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F813A-2F65-D901-4946-5A2D2622ACCF}"/>
              </a:ext>
            </a:extLst>
          </p:cNvPr>
          <p:cNvSpPr/>
          <p:nvPr/>
        </p:nvSpPr>
        <p:spPr>
          <a:xfrm>
            <a:off x="76199" y="609606"/>
            <a:ext cx="6019801" cy="18287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23B48-3FA9-0AF2-F3D5-211418C0FBDF}"/>
              </a:ext>
            </a:extLst>
          </p:cNvPr>
          <p:cNvGrpSpPr/>
          <p:nvPr/>
        </p:nvGrpSpPr>
        <p:grpSpPr>
          <a:xfrm>
            <a:off x="6911326" y="2516558"/>
            <a:ext cx="4412012" cy="914400"/>
            <a:chOff x="6537871" y="2860229"/>
            <a:chExt cx="4412012" cy="914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132798C-80E8-D82D-3D08-A570FE662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313"/>
            <a:stretch/>
          </p:blipFill>
          <p:spPr bwMode="auto">
            <a:xfrm>
              <a:off x="6537871" y="2860229"/>
              <a:ext cx="93033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8702A-D68D-344C-F803-AB951B40E026}"/>
                </a:ext>
              </a:extLst>
            </p:cNvPr>
            <p:cNvSpPr txBox="1"/>
            <p:nvPr/>
          </p:nvSpPr>
          <p:spPr>
            <a:xfrm>
              <a:off x="7468201" y="313276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Collaborate Across 70+ Languages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EF56A-7535-4B0E-9F1C-10FB9CEACB14}"/>
              </a:ext>
            </a:extLst>
          </p:cNvPr>
          <p:cNvSpPr/>
          <p:nvPr/>
        </p:nvSpPr>
        <p:spPr>
          <a:xfrm>
            <a:off x="6857999" y="1328127"/>
            <a:ext cx="4419599" cy="103060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do?</a:t>
            </a:r>
          </a:p>
        </p:txBody>
      </p:sp>
      <p:pic>
        <p:nvPicPr>
          <p:cNvPr id="2050" name="Picture 2" descr="Project Jupyter | JupyterHub">
            <a:extLst>
              <a:ext uri="{FF2B5EF4-FFF2-40B4-BE49-F238E27FC236}">
                <a16:creationId xmlns:a16="http://schemas.microsoft.com/office/drawing/2014/main" id="{20108AC1-A6F7-AA1C-0F24-8D6ACBCE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" y="4013103"/>
            <a:ext cx="2990088" cy="12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E51F5B-6BAF-9B62-3E52-9C84E2016882}"/>
              </a:ext>
            </a:extLst>
          </p:cNvPr>
          <p:cNvGrpSpPr/>
          <p:nvPr/>
        </p:nvGrpSpPr>
        <p:grpSpPr>
          <a:xfrm>
            <a:off x="76200" y="795498"/>
            <a:ext cx="5981700" cy="297675"/>
            <a:chOff x="1981200" y="618391"/>
            <a:chExt cx="10143392" cy="2976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51D19-44DB-BD9F-B5E0-7EB54F2369D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Allan’s Experience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E78335-08C7-8C5C-CA89-BFCCAAE8130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248A39-53C8-158F-B0DF-6BC8F634A75A}"/>
              </a:ext>
            </a:extLst>
          </p:cNvPr>
          <p:cNvSpPr txBox="1"/>
          <p:nvPr/>
        </p:nvSpPr>
        <p:spPr>
          <a:xfrm>
            <a:off x="76200" y="1158403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job with new processes</a:t>
            </a:r>
          </a:p>
          <a:p>
            <a:r>
              <a:rPr lang="en-US" sz="1800" dirty="0"/>
              <a:t>Build confidence</a:t>
            </a:r>
          </a:p>
          <a:p>
            <a:r>
              <a:rPr lang="en-US" sz="1800" dirty="0"/>
              <a:t>Baseline skills</a:t>
            </a:r>
          </a:p>
          <a:p>
            <a:r>
              <a:rPr lang="en-US" sz="1800" dirty="0"/>
              <a:t>Contribute quickly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C551BFC-6BC1-A04D-A626-2E14DA10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259" y="1484247"/>
            <a:ext cx="2033194" cy="5486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649B36-7E0F-DB44-DA7F-E457C85209C8}"/>
              </a:ext>
            </a:extLst>
          </p:cNvPr>
          <p:cNvGrpSpPr/>
          <p:nvPr/>
        </p:nvGrpSpPr>
        <p:grpSpPr>
          <a:xfrm>
            <a:off x="74721" y="3495639"/>
            <a:ext cx="5981700" cy="297675"/>
            <a:chOff x="1981200" y="618391"/>
            <a:chExt cx="10143392" cy="2976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A07574-6BD2-4CFF-A4E3-C5FB409228F6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Contoso’s Experience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8A4D42-D0D5-4667-AA66-6CD114F6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828F-00E4-F168-4320-63725813C516}"/>
              </a:ext>
            </a:extLst>
          </p:cNvPr>
          <p:cNvGrpSpPr/>
          <p:nvPr/>
        </p:nvGrpSpPr>
        <p:grpSpPr>
          <a:xfrm>
            <a:off x="6911326" y="1352499"/>
            <a:ext cx="4412012" cy="914400"/>
            <a:chOff x="6537871" y="1771599"/>
            <a:chExt cx="4412012" cy="9144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DA6C02-DFEA-C963-4D44-F1DDEAAA5B58}"/>
                </a:ext>
              </a:extLst>
            </p:cNvPr>
            <p:cNvSpPr txBox="1"/>
            <p:nvPr/>
          </p:nvSpPr>
          <p:spPr>
            <a:xfrm>
              <a:off x="7468201" y="204413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Privileged &amp; Remote Access</a:t>
              </a:r>
            </a:p>
          </p:txBody>
        </p:sp>
        <p:pic>
          <p:nvPicPr>
            <p:cNvPr id="2052" name="Picture 4" descr="Create Remote Desktop Shortcut for PC in Windows 10">
              <a:extLst>
                <a:ext uri="{FF2B5EF4-FFF2-40B4-BE49-F238E27FC236}">
                  <a16:creationId xmlns:a16="http://schemas.microsoft.com/office/drawing/2014/main" id="{CBE6B68F-FF3D-A716-A148-62B830C1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1771599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B6D4F8-1E74-1EEC-9D8F-FC63986A70B3}"/>
              </a:ext>
            </a:extLst>
          </p:cNvPr>
          <p:cNvSpPr txBox="1"/>
          <p:nvPr/>
        </p:nvSpPr>
        <p:spPr>
          <a:xfrm>
            <a:off x="3071518" y="4055545"/>
            <a:ext cx="299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Accessible by Multiple Users</a:t>
            </a:r>
            <a:endParaRPr lang="en-US" dirty="0"/>
          </a:p>
          <a:p>
            <a:r>
              <a:rPr lang="en-US" sz="1800" dirty="0"/>
              <a:t>Secure with Single Sign-On</a:t>
            </a:r>
          </a:p>
          <a:p>
            <a:r>
              <a:rPr lang="en-US" dirty="0"/>
              <a:t>Centralized Management</a:t>
            </a:r>
            <a:endParaRPr lang="en-US" sz="1800" dirty="0"/>
          </a:p>
          <a:p>
            <a:r>
              <a:rPr lang="en-US" dirty="0"/>
              <a:t>Consistent &amp; Cost Efficient</a:t>
            </a:r>
            <a:endParaRPr lang="en-US" sz="1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23B48-3FA9-0AF2-F3D5-211418C0FBDF}"/>
              </a:ext>
            </a:extLst>
          </p:cNvPr>
          <p:cNvGrpSpPr/>
          <p:nvPr/>
        </p:nvGrpSpPr>
        <p:grpSpPr>
          <a:xfrm>
            <a:off x="6911326" y="2516558"/>
            <a:ext cx="4412012" cy="914400"/>
            <a:chOff x="6537871" y="2860229"/>
            <a:chExt cx="4412012" cy="9144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132798C-80E8-D82D-3D08-A570FE662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313"/>
            <a:stretch/>
          </p:blipFill>
          <p:spPr bwMode="auto">
            <a:xfrm>
              <a:off x="6537871" y="2860229"/>
              <a:ext cx="93033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8702A-D68D-344C-F803-AB951B40E026}"/>
                </a:ext>
              </a:extLst>
            </p:cNvPr>
            <p:cNvSpPr txBox="1"/>
            <p:nvPr/>
          </p:nvSpPr>
          <p:spPr>
            <a:xfrm>
              <a:off x="7468201" y="3132763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Collaborate Across 70+ Languages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A91863-CD0E-D199-C2AE-068736DCCF41}"/>
              </a:ext>
            </a:extLst>
          </p:cNvPr>
          <p:cNvGrpSpPr/>
          <p:nvPr/>
        </p:nvGrpSpPr>
        <p:grpSpPr>
          <a:xfrm>
            <a:off x="6911326" y="3680618"/>
            <a:ext cx="4412012" cy="914400"/>
            <a:chOff x="6537871" y="4924960"/>
            <a:chExt cx="4412012" cy="914400"/>
          </a:xfrm>
        </p:grpSpPr>
        <p:pic>
          <p:nvPicPr>
            <p:cNvPr id="2058" name="Picture 10" descr="ChatGPT - Wikipedia">
              <a:extLst>
                <a:ext uri="{FF2B5EF4-FFF2-40B4-BE49-F238E27FC236}">
                  <a16:creationId xmlns:a16="http://schemas.microsoft.com/office/drawing/2014/main" id="{AFD77CB6-1A94-C996-D6BC-AD7DF754B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871" y="492496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23EE8A-B42F-4567-D99A-A1456EF689F9}"/>
                </a:ext>
              </a:extLst>
            </p:cNvPr>
            <p:cNvSpPr txBox="1"/>
            <p:nvPr/>
          </p:nvSpPr>
          <p:spPr>
            <a:xfrm>
              <a:off x="7468201" y="5197494"/>
              <a:ext cx="3481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Documentation is Time Consuming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DE1862-FFF5-7533-D170-A1C946410D16}"/>
              </a:ext>
            </a:extLst>
          </p:cNvPr>
          <p:cNvGrpSpPr/>
          <p:nvPr/>
        </p:nvGrpSpPr>
        <p:grpSpPr>
          <a:xfrm>
            <a:off x="6126482" y="786205"/>
            <a:ext cx="5981700" cy="297675"/>
            <a:chOff x="1981200" y="618391"/>
            <a:chExt cx="10143392" cy="2976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948A00-39C6-2806-40DE-BFEFEB3F9BAE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Next Steps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C78809-F9E9-D8D9-04B2-A90C2949FA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B7637-4C1B-2631-225A-0F388B5F3EF2}"/>
              </a:ext>
            </a:extLst>
          </p:cNvPr>
          <p:cNvSpPr/>
          <p:nvPr/>
        </p:nvSpPr>
        <p:spPr>
          <a:xfrm>
            <a:off x="76199" y="609605"/>
            <a:ext cx="6019801" cy="51552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B769B-0E96-87F7-8C43-5715507A32EE}"/>
              </a:ext>
            </a:extLst>
          </p:cNvPr>
          <p:cNvSpPr/>
          <p:nvPr/>
        </p:nvSpPr>
        <p:spPr>
          <a:xfrm>
            <a:off x="6857999" y="1328126"/>
            <a:ext cx="4419599" cy="21675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What are these new tools?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9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47A-139C-EAD3-6DEC-3A94C0F9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Michael Soule?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A54E4-7074-410A-2F45-5A60986427D1}"/>
              </a:ext>
            </a:extLst>
          </p:cNvPr>
          <p:cNvGrpSpPr/>
          <p:nvPr/>
        </p:nvGrpSpPr>
        <p:grpSpPr>
          <a:xfrm>
            <a:off x="6872215" y="1362207"/>
            <a:ext cx="4467374" cy="4133587"/>
            <a:chOff x="6879247" y="826672"/>
            <a:chExt cx="4467374" cy="41335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FD8C63-0FE3-9AFF-5A58-44198F25FAC5}"/>
                </a:ext>
              </a:extLst>
            </p:cNvPr>
            <p:cNvSpPr/>
            <p:nvPr/>
          </p:nvSpPr>
          <p:spPr>
            <a:xfrm>
              <a:off x="7956307" y="4245216"/>
              <a:ext cx="3390313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Licensing &amp; Cost Optimization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89A5D-A9B8-FCF9-104A-D6A790957D0C}"/>
                </a:ext>
              </a:extLst>
            </p:cNvPr>
            <p:cNvSpPr/>
            <p:nvPr/>
          </p:nvSpPr>
          <p:spPr>
            <a:xfrm>
              <a:off x="7956307" y="3171157"/>
              <a:ext cx="3390312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Hybrid Cloud</a:t>
              </a:r>
            </a:p>
          </p:txBody>
        </p:sp>
        <p:pic>
          <p:nvPicPr>
            <p:cNvPr id="10" name="Graphic 7" descr="Cloud Computing outline">
              <a:extLst>
                <a:ext uri="{FF2B5EF4-FFF2-40B4-BE49-F238E27FC236}">
                  <a16:creationId xmlns:a16="http://schemas.microsoft.com/office/drawing/2014/main" id="{1E86C73C-7499-95E3-6DBE-F06DC8D9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5295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8" descr="Dollar outline">
              <a:extLst>
                <a:ext uri="{FF2B5EF4-FFF2-40B4-BE49-F238E27FC236}">
                  <a16:creationId xmlns:a16="http://schemas.microsoft.com/office/drawing/2014/main" id="{DF04A032-8761-3C72-33A6-8039AD2F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9247" y="4045859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AE4645-9E27-9056-6E10-98C6F54F04E1}"/>
                </a:ext>
              </a:extLst>
            </p:cNvPr>
            <p:cNvSpPr/>
            <p:nvPr/>
          </p:nvSpPr>
          <p:spPr>
            <a:xfrm>
              <a:off x="7956307" y="1026029"/>
              <a:ext cx="3390314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Migration &amp; Modernization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B13EE0-2EFB-76C3-035A-B8368DA91510}"/>
                </a:ext>
              </a:extLst>
            </p:cNvPr>
            <p:cNvSpPr/>
            <p:nvPr/>
          </p:nvSpPr>
          <p:spPr>
            <a:xfrm>
              <a:off x="7956307" y="2099091"/>
              <a:ext cx="3390314" cy="515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D6E71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+mn-ea"/>
                  <a:cs typeface="+mn-cs"/>
                </a:rPr>
                <a:t>Identity &amp; Security</a:t>
              </a:r>
            </a:p>
          </p:txBody>
        </p:sp>
        <p:pic>
          <p:nvPicPr>
            <p:cNvPr id="14" name="Graphic 11" descr="Box trolley outline">
              <a:extLst>
                <a:ext uri="{FF2B5EF4-FFF2-40B4-BE49-F238E27FC236}">
                  <a16:creationId xmlns:a16="http://schemas.microsoft.com/office/drawing/2014/main" id="{821550F6-99CD-7EC1-842C-8DD14241C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79247" y="826672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EE7E77-BCA3-D12C-30B7-70552C6C9205}"/>
                </a:ext>
              </a:extLst>
            </p:cNvPr>
            <p:cNvGrpSpPr/>
            <p:nvPr/>
          </p:nvGrpSpPr>
          <p:grpSpPr>
            <a:xfrm>
              <a:off x="6879247" y="1899734"/>
              <a:ext cx="914400" cy="914400"/>
              <a:chOff x="1257300" y="5142433"/>
              <a:chExt cx="914400" cy="914400"/>
            </a:xfrm>
          </p:grpSpPr>
          <p:pic>
            <p:nvPicPr>
              <p:cNvPr id="16" name="Graphic 13" descr="Shield outline">
                <a:extLst>
                  <a:ext uri="{FF2B5EF4-FFF2-40B4-BE49-F238E27FC236}">
                    <a16:creationId xmlns:a16="http://schemas.microsoft.com/office/drawing/2014/main" id="{9ECD83CF-7DAA-B9BF-199F-DD092D720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57300" y="5142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F8E9372-D442-9CC2-628B-33CD3E66C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065" y="5395367"/>
                <a:ext cx="360870" cy="40853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69EB49-CB3E-EC88-1DE5-736075B73F63}"/>
              </a:ext>
            </a:extLst>
          </p:cNvPr>
          <p:cNvGrpSpPr/>
          <p:nvPr/>
        </p:nvGrpSpPr>
        <p:grpSpPr>
          <a:xfrm>
            <a:off x="495299" y="992610"/>
            <a:ext cx="5181600" cy="4872781"/>
            <a:chOff x="495299" y="676122"/>
            <a:chExt cx="5181600" cy="487278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59C01F-8A98-385E-4361-014B1101D026}"/>
                </a:ext>
              </a:extLst>
            </p:cNvPr>
            <p:cNvGrpSpPr/>
            <p:nvPr/>
          </p:nvGrpSpPr>
          <p:grpSpPr>
            <a:xfrm>
              <a:off x="1481502" y="3716206"/>
              <a:ext cx="3209194" cy="1832697"/>
              <a:chOff x="746759" y="3581400"/>
              <a:chExt cx="3209194" cy="1832697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49B4D6A-E418-2BC2-7E9A-B9F9A76A2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6759" y="3581400"/>
                <a:ext cx="3209194" cy="914400"/>
              </a:xfrm>
              <a:prstGeom prst="rect">
                <a:avLst/>
              </a:prstGeom>
            </p:spPr>
          </p:pic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826084F6-1D8E-4455-AC0E-68C0883B9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19022" y="4499697"/>
                <a:ext cx="3064669" cy="9144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A6851A-E191-3309-032C-F059C1C560B0}"/>
                </a:ext>
              </a:extLst>
            </p:cNvPr>
            <p:cNvGrpSpPr/>
            <p:nvPr/>
          </p:nvGrpSpPr>
          <p:grpSpPr>
            <a:xfrm>
              <a:off x="495299" y="676122"/>
              <a:ext cx="5181600" cy="2491673"/>
              <a:chOff x="914398" y="676122"/>
              <a:chExt cx="5181600" cy="2491673"/>
            </a:xfrm>
          </p:grpSpPr>
          <p:pic>
            <p:nvPicPr>
              <p:cNvPr id="26" name="Picture 25" descr="A picture containing outdoor, person&#10;&#10;Description automatically generated">
                <a:extLst>
                  <a:ext uri="{FF2B5EF4-FFF2-40B4-BE49-F238E27FC236}">
                    <a16:creationId xmlns:a16="http://schemas.microsoft.com/office/drawing/2014/main" id="{16EA1F98-71E2-0BED-92C9-43826D4F0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27168" t="9328" r="29275" b="53749"/>
              <a:stretch/>
            </p:blipFill>
            <p:spPr>
              <a:xfrm>
                <a:off x="4101908" y="924913"/>
                <a:ext cx="1994090" cy="1994090"/>
              </a:xfrm>
              <a:prstGeom prst="ellipse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D98279-6D8B-B857-FEE8-72673151F39E}"/>
                  </a:ext>
                </a:extLst>
              </p:cNvPr>
              <p:cNvGrpSpPr/>
              <p:nvPr/>
            </p:nvGrpSpPr>
            <p:grpSpPr>
              <a:xfrm>
                <a:off x="914398" y="676122"/>
                <a:ext cx="2682458" cy="2491673"/>
                <a:chOff x="1278334" y="2278396"/>
                <a:chExt cx="2175318" cy="101621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E4B970C-C356-4068-AC10-C16FBB2A388F}"/>
                    </a:ext>
                  </a:extLst>
                </p:cNvPr>
                <p:cNvSpPr txBox="1"/>
                <p:nvPr/>
              </p:nvSpPr>
              <p:spPr>
                <a:xfrm>
                  <a:off x="1278334" y="2278396"/>
                  <a:ext cx="2175317" cy="101621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r"/>
                  <a:r>
                    <a:rPr lang="en-US" sz="2800" b="1" dirty="0"/>
                    <a:t>Michael Soule</a:t>
                  </a:r>
                </a:p>
                <a:p>
                  <a:pPr algn="r"/>
                  <a:r>
                    <a:rPr lang="en-US" sz="2000" dirty="0"/>
                    <a:t>National Director</a:t>
                  </a:r>
                </a:p>
                <a:p>
                  <a:pPr algn="r"/>
                  <a:r>
                    <a:rPr lang="en-US" sz="2000" dirty="0"/>
                    <a:t>Sentinel Technologies</a:t>
                  </a:r>
                </a:p>
                <a:p>
                  <a:pPr algn="r"/>
                  <a:r>
                    <a:rPr lang="en-US" sz="2000" dirty="0">
                      <a:hlinkClick r:id="rId16"/>
                    </a:rPr>
                    <a:t>misoule@sentinel.com</a:t>
                  </a:r>
                  <a:endParaRPr lang="en-US" sz="2000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7679F76-2A5C-8E5C-42AA-5B088AD7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3652" y="2349472"/>
                  <a:ext cx="0" cy="874059"/>
                </a:xfrm>
                <a:prstGeom prst="line">
                  <a:avLst/>
                </a:prstGeom>
                <a:ln w="9525">
                  <a:solidFill>
                    <a:srgbClr val="6D6E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215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66"/>
    </mc:Choice>
    <mc:Fallback xmlns="">
      <p:transition spd="slow" advTm="12066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397-7B9B-CB58-25D9-5987984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1854BEE-B1BF-85C5-FDFD-CD5A054A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82966"/>
              </p:ext>
            </p:extLst>
          </p:nvPr>
        </p:nvGraphicFramePr>
        <p:xfrm>
          <a:off x="76200" y="1203960"/>
          <a:ext cx="12039600" cy="445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3957066656"/>
                    </a:ext>
                  </a:extLst>
                </a:gridCol>
                <a:gridCol w="7680960">
                  <a:extLst>
                    <a:ext uri="{9D8B030D-6E8A-4147-A177-3AD203B41FA5}">
                      <a16:colId xmlns:a16="http://schemas.microsoft.com/office/drawing/2014/main" val="42053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This content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https://github.com/Snozzberries/jupyterDemo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20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.Net</a:t>
                      </a:r>
                      <a:r>
                        <a:rPr lang="en-US" dirty="0"/>
                        <a:t> Interactive GitHub Docs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https://github.com/dotnet/interactive/blob/main/docs/NotebookswithJupyter.md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5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Ideas for the Graph API demo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4"/>
                        </a:rPr>
                        <a:t>https://www.youtube.com/watch?v=ib3BrVNQkFM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19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Good practices for Read, Eval, Print, Loop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5"/>
                        </a:rPr>
                        <a:t>https://nbdev.fast.ai/tutorials/best_practices.html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0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JupyterHub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Fargate</a:t>
                      </a:r>
                      <a:r>
                        <a:rPr lang="en-US" dirty="0"/>
                        <a:t> Spawner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https://github.com/uktrade/fargatespawner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7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JupyterHub</a:t>
                      </a:r>
                      <a:r>
                        <a:rPr lang="en-US" dirty="0"/>
                        <a:t> Azure AD Authenticator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https://oauthenticator.readthedocs.io/en/stable/getting-started.html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6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Mermaid diagrams project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https://mermaid.js.org/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89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Convert notebooks to other formats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9"/>
                        </a:rPr>
                        <a:t>https://nbconvert.readthedocs.io/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8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Automatic GitHub to </a:t>
                      </a: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0"/>
                        </a:rPr>
                        <a:t>https://mybinder.org/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.Net</a:t>
                      </a:r>
                      <a:r>
                        <a:rPr lang="en-US" dirty="0"/>
                        <a:t> Interactive Magic Commands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1"/>
                        </a:rPr>
                        <a:t>https://github.com/dotnet/interactive/blob/main/docs/magic-commands.md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68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Get Started with PowerShell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2"/>
                        </a:rPr>
                        <a:t>https://github.com/dfinke/powershell-notebooks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Parameterize and automate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3"/>
                        </a:rPr>
                        <a:t>https://papermill.readthedocs.io/en/latest/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522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40EAD6-3148-EA1D-8463-0D5298AE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22" y="2783208"/>
            <a:ext cx="1371600" cy="13716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CCC32-B624-094E-5BD2-83BDB6542844}"/>
              </a:ext>
            </a:extLst>
          </p:cNvPr>
          <p:cNvCxnSpPr>
            <a:cxnSpLocks/>
          </p:cNvCxnSpPr>
          <p:nvPr/>
        </p:nvCxnSpPr>
        <p:spPr>
          <a:xfrm>
            <a:off x="84369" y="2500900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5EF8C7-E1D1-975B-D872-769553A175FD}"/>
              </a:ext>
            </a:extLst>
          </p:cNvPr>
          <p:cNvGrpSpPr/>
          <p:nvPr/>
        </p:nvGrpSpPr>
        <p:grpSpPr>
          <a:xfrm>
            <a:off x="1982421" y="2561597"/>
            <a:ext cx="10143392" cy="297675"/>
            <a:chOff x="1981200" y="618391"/>
            <a:chExt cx="10143392" cy="2976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CA4615-FC45-02CB-5F8C-E87A2802FC10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.NET Interactive (Kernels)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6C9E71-C23E-2F85-594F-AED2D03C618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EC9481F-66D4-BC09-102E-954AC10B4995}"/>
              </a:ext>
            </a:extLst>
          </p:cNvPr>
          <p:cNvGrpSpPr/>
          <p:nvPr/>
        </p:nvGrpSpPr>
        <p:grpSpPr>
          <a:xfrm>
            <a:off x="5548260" y="2973069"/>
            <a:ext cx="3012550" cy="1303876"/>
            <a:chOff x="5002511" y="2852281"/>
            <a:chExt cx="3012550" cy="130387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E36D1-AA35-37AC-98C7-9454E3C04C34}"/>
                </a:ext>
              </a:extLst>
            </p:cNvPr>
            <p:cNvSpPr txBox="1"/>
            <p:nvPr/>
          </p:nvSpPr>
          <p:spPr>
            <a:xfrm>
              <a:off x="5002511" y="3571382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F#</a:t>
              </a:r>
              <a:endParaRPr lang="en-US" sz="3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9E319FC-A5B3-FC6B-250F-4B8F6D802193}"/>
                </a:ext>
              </a:extLst>
            </p:cNvPr>
            <p:cNvSpPr txBox="1"/>
            <p:nvPr/>
          </p:nvSpPr>
          <p:spPr>
            <a:xfrm>
              <a:off x="5002511" y="2852281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C#</a:t>
              </a:r>
              <a:endParaRPr lang="en-US" sz="3200" dirty="0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08B00B1-CD8C-3351-5732-19FC7FECBBBB}"/>
              </a:ext>
            </a:extLst>
          </p:cNvPr>
          <p:cNvSpPr txBox="1"/>
          <p:nvPr/>
        </p:nvSpPr>
        <p:spPr>
          <a:xfrm>
            <a:off x="1996275" y="3332619"/>
            <a:ext cx="301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PowerShell</a:t>
            </a:r>
            <a:endParaRPr lang="en-US" sz="3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BDA4657-F5BB-5AA1-FF11-6F82C0F76B01}"/>
              </a:ext>
            </a:extLst>
          </p:cNvPr>
          <p:cNvSpPr txBox="1"/>
          <p:nvPr/>
        </p:nvSpPr>
        <p:spPr>
          <a:xfrm>
            <a:off x="9100245" y="3147953"/>
            <a:ext cx="3012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NuGet</a:t>
            </a:r>
          </a:p>
          <a:p>
            <a:pPr algn="ctr"/>
            <a:r>
              <a:rPr lang="en-US" b="1" dirty="0"/>
              <a:t>Kusto &amp; SQL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E0960-E2EC-1C06-082F-616C3910B2B2}"/>
              </a:ext>
            </a:extLst>
          </p:cNvPr>
          <p:cNvSpPr/>
          <p:nvPr/>
        </p:nvSpPr>
        <p:spPr>
          <a:xfrm>
            <a:off x="76199" y="571501"/>
            <a:ext cx="12048393" cy="18557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41D-6F93-5BAA-85FE-2C3E2FF9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are these new tools?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6FC4E-BCDE-F629-9EBE-75B9A66B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9" y="846992"/>
            <a:ext cx="11839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40EAD6-3148-EA1D-8463-0D5298AE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22" y="2783208"/>
            <a:ext cx="1371600" cy="13716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84544DB-927C-F996-3128-C8FFB593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2" y="47194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CCC32-B624-094E-5BD2-83BDB6542844}"/>
              </a:ext>
            </a:extLst>
          </p:cNvPr>
          <p:cNvCxnSpPr>
            <a:cxnSpLocks/>
          </p:cNvCxnSpPr>
          <p:nvPr/>
        </p:nvCxnSpPr>
        <p:spPr>
          <a:xfrm>
            <a:off x="84369" y="2500900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3F4B8-B164-BBC1-96CC-6AEFB92DCA9B}"/>
              </a:ext>
            </a:extLst>
          </p:cNvPr>
          <p:cNvCxnSpPr>
            <a:cxnSpLocks/>
          </p:cNvCxnSpPr>
          <p:nvPr/>
        </p:nvCxnSpPr>
        <p:spPr>
          <a:xfrm>
            <a:off x="84369" y="4437116"/>
            <a:ext cx="11983806" cy="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ECA205B-3C01-61E7-EED9-8A60F9518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418" y="1042847"/>
            <a:ext cx="568235" cy="685800"/>
          </a:xfrm>
          <a:prstGeom prst="rect">
            <a:avLst/>
          </a:prstGeom>
        </p:spPr>
      </p:pic>
      <p:grpSp>
        <p:nvGrpSpPr>
          <p:cNvPr id="35" name="Graphic 33">
            <a:extLst>
              <a:ext uri="{FF2B5EF4-FFF2-40B4-BE49-F238E27FC236}">
                <a16:creationId xmlns:a16="http://schemas.microsoft.com/office/drawing/2014/main" id="{6C51DB21-84FC-B793-5B60-2F766CC7D2AB}"/>
              </a:ext>
            </a:extLst>
          </p:cNvPr>
          <p:cNvGrpSpPr>
            <a:grpSpLocks noChangeAspect="1"/>
          </p:cNvGrpSpPr>
          <p:nvPr/>
        </p:nvGrpSpPr>
        <p:grpSpPr>
          <a:xfrm>
            <a:off x="2893123" y="1042847"/>
            <a:ext cx="560378" cy="685800"/>
            <a:chOff x="7756025" y="1273615"/>
            <a:chExt cx="533400" cy="652784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D91D86-49DA-5B26-5EB5-7440FE98408F}"/>
                </a:ext>
              </a:extLst>
            </p:cNvPr>
            <p:cNvSpPr/>
            <p:nvPr/>
          </p:nvSpPr>
          <p:spPr>
            <a:xfrm>
              <a:off x="7756025" y="1273615"/>
              <a:ext cx="533400" cy="652784"/>
            </a:xfrm>
            <a:custGeom>
              <a:avLst/>
              <a:gdLst>
                <a:gd name="connsiteX0" fmla="*/ 343655 w 533400"/>
                <a:gd name="connsiteY0" fmla="*/ 1 h 652784"/>
                <a:gd name="connsiteX1" fmla="*/ 1 w 533400"/>
                <a:gd name="connsiteY1" fmla="*/ 1 h 652784"/>
                <a:gd name="connsiteX2" fmla="*/ 1 w 533400"/>
                <a:gd name="connsiteY2" fmla="*/ 652786 h 652784"/>
                <a:gd name="connsiteX3" fmla="*/ 533401 w 533400"/>
                <a:gd name="connsiteY3" fmla="*/ 652786 h 652784"/>
                <a:gd name="connsiteX4" fmla="*/ 533401 w 533400"/>
                <a:gd name="connsiteY4" fmla="*/ 159217 h 65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652784">
                  <a:moveTo>
                    <a:pt x="343655" y="1"/>
                  </a:moveTo>
                  <a:lnTo>
                    <a:pt x="1" y="1"/>
                  </a:lnTo>
                  <a:lnTo>
                    <a:pt x="1" y="652786"/>
                  </a:lnTo>
                  <a:lnTo>
                    <a:pt x="533401" y="652786"/>
                  </a:lnTo>
                  <a:lnTo>
                    <a:pt x="533401" y="159217"/>
                  </a:lnTo>
                  <a:close/>
                </a:path>
              </a:pathLst>
            </a:cu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60051-4878-CEEC-FAD2-4B245A21B90A}"/>
                </a:ext>
              </a:extLst>
            </p:cNvPr>
            <p:cNvSpPr/>
            <p:nvPr/>
          </p:nvSpPr>
          <p:spPr>
            <a:xfrm>
              <a:off x="8098289" y="1278055"/>
              <a:ext cx="186689" cy="179010"/>
            </a:xfrm>
            <a:custGeom>
              <a:avLst/>
              <a:gdLst>
                <a:gd name="connsiteX0" fmla="*/ 1 w 186689"/>
                <a:gd name="connsiteY0" fmla="*/ 1 h 179010"/>
                <a:gd name="connsiteX1" fmla="*/ 1 w 186689"/>
                <a:gd name="connsiteY1" fmla="*/ 179012 h 179010"/>
                <a:gd name="connsiteX2" fmla="*/ 186691 w 186689"/>
                <a:gd name="connsiteY2" fmla="*/ 159867 h 17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89" h="179010">
                  <a:moveTo>
                    <a:pt x="1" y="1"/>
                  </a:moveTo>
                  <a:lnTo>
                    <a:pt x="1" y="179012"/>
                  </a:lnTo>
                  <a:lnTo>
                    <a:pt x="186691" y="15986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DB485B-B9FE-D44E-07B3-D14CB6523527}"/>
                </a:ext>
              </a:extLst>
            </p:cNvPr>
            <p:cNvSpPr/>
            <p:nvPr/>
          </p:nvSpPr>
          <p:spPr>
            <a:xfrm>
              <a:off x="7898871" y="1584064"/>
              <a:ext cx="260824" cy="179974"/>
            </a:xfrm>
            <a:custGeom>
              <a:avLst/>
              <a:gdLst>
                <a:gd name="connsiteX0" fmla="*/ 122266 w 260824"/>
                <a:gd name="connsiteY0" fmla="*/ 177586 h 179974"/>
                <a:gd name="connsiteX1" fmla="*/ 108593 w 260824"/>
                <a:gd name="connsiteY1" fmla="*/ 177586 h 179974"/>
                <a:gd name="connsiteX2" fmla="*/ 14359 w 260824"/>
                <a:gd name="connsiteY2" fmla="*/ 35745 h 179974"/>
                <a:gd name="connsiteX3" fmla="*/ 13675 w 260824"/>
                <a:gd name="connsiteY3" fmla="*/ 35859 h 179974"/>
                <a:gd name="connsiteX4" fmla="*/ 13675 w 260824"/>
                <a:gd name="connsiteY4" fmla="*/ 177586 h 179974"/>
                <a:gd name="connsiteX5" fmla="*/ 1 w 260824"/>
                <a:gd name="connsiteY5" fmla="*/ 177586 h 179974"/>
                <a:gd name="connsiteX6" fmla="*/ 1 w 260824"/>
                <a:gd name="connsiteY6" fmla="*/ 11840 h 179974"/>
                <a:gd name="connsiteX7" fmla="*/ 13675 w 260824"/>
                <a:gd name="connsiteY7" fmla="*/ 11840 h 179974"/>
                <a:gd name="connsiteX8" fmla="*/ 107909 w 260824"/>
                <a:gd name="connsiteY8" fmla="*/ 153338 h 179974"/>
                <a:gd name="connsiteX9" fmla="*/ 108593 w 260824"/>
                <a:gd name="connsiteY9" fmla="*/ 153225 h 179974"/>
                <a:gd name="connsiteX10" fmla="*/ 108593 w 260824"/>
                <a:gd name="connsiteY10" fmla="*/ 11840 h 179974"/>
                <a:gd name="connsiteX11" fmla="*/ 122266 w 260824"/>
                <a:gd name="connsiteY11" fmla="*/ 11840 h 179974"/>
                <a:gd name="connsiteX12" fmla="*/ 260825 w 260824"/>
                <a:gd name="connsiteY12" fmla="*/ 119415 h 179974"/>
                <a:gd name="connsiteX13" fmla="*/ 248291 w 260824"/>
                <a:gd name="connsiteY13" fmla="*/ 163527 h 179974"/>
                <a:gd name="connsiteX14" fmla="*/ 213765 w 260824"/>
                <a:gd name="connsiteY14" fmla="*/ 179976 h 179974"/>
                <a:gd name="connsiteX15" fmla="*/ 190463 w 260824"/>
                <a:gd name="connsiteY15" fmla="*/ 174570 h 179974"/>
                <a:gd name="connsiteX16" fmla="*/ 174453 w 260824"/>
                <a:gd name="connsiteY16" fmla="*/ 159144 h 179974"/>
                <a:gd name="connsiteX17" fmla="*/ 172175 w 260824"/>
                <a:gd name="connsiteY17" fmla="*/ 177586 h 179974"/>
                <a:gd name="connsiteX18" fmla="*/ 161463 w 260824"/>
                <a:gd name="connsiteY18" fmla="*/ 177586 h 179974"/>
                <a:gd name="connsiteX19" fmla="*/ 161463 w 260824"/>
                <a:gd name="connsiteY19" fmla="*/ 1 h 179974"/>
                <a:gd name="connsiteX20" fmla="*/ 175137 w 260824"/>
                <a:gd name="connsiteY20" fmla="*/ 1 h 179974"/>
                <a:gd name="connsiteX21" fmla="*/ 175137 w 260824"/>
                <a:gd name="connsiteY21" fmla="*/ 73311 h 179974"/>
                <a:gd name="connsiteX22" fmla="*/ 190862 w 260824"/>
                <a:gd name="connsiteY22" fmla="*/ 57659 h 179974"/>
                <a:gd name="connsiteX23" fmla="*/ 213537 w 260824"/>
                <a:gd name="connsiteY23" fmla="*/ 52138 h 179974"/>
                <a:gd name="connsiteX24" fmla="*/ 248291 w 260824"/>
                <a:gd name="connsiteY24" fmla="*/ 69839 h 179974"/>
                <a:gd name="connsiteX25" fmla="*/ 260825 w 260824"/>
                <a:gd name="connsiteY25" fmla="*/ 117024 h 179974"/>
                <a:gd name="connsiteX26" fmla="*/ 247038 w 260824"/>
                <a:gd name="connsiteY26" fmla="*/ 117024 h 179974"/>
                <a:gd name="connsiteX27" fmla="*/ 237921 w 260824"/>
                <a:gd name="connsiteY27" fmla="*/ 78718 h 179974"/>
                <a:gd name="connsiteX28" fmla="*/ 210916 w 260824"/>
                <a:gd name="connsiteY28" fmla="*/ 63977 h 179974"/>
                <a:gd name="connsiteX29" fmla="*/ 188127 w 260824"/>
                <a:gd name="connsiteY29" fmla="*/ 70864 h 179974"/>
                <a:gd name="connsiteX30" fmla="*/ 175137 w 260824"/>
                <a:gd name="connsiteY30" fmla="*/ 88680 h 179974"/>
                <a:gd name="connsiteX31" fmla="*/ 175137 w 260824"/>
                <a:gd name="connsiteY31" fmla="*/ 145029 h 179974"/>
                <a:gd name="connsiteX32" fmla="*/ 188640 w 260824"/>
                <a:gd name="connsiteY32" fmla="*/ 161934 h 179974"/>
                <a:gd name="connsiteX33" fmla="*/ 211145 w 260824"/>
                <a:gd name="connsiteY33" fmla="*/ 168137 h 179974"/>
                <a:gd name="connsiteX34" fmla="*/ 238036 w 260824"/>
                <a:gd name="connsiteY34" fmla="*/ 154932 h 179974"/>
                <a:gd name="connsiteX35" fmla="*/ 247038 w 260824"/>
                <a:gd name="connsiteY35" fmla="*/ 119415 h 1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0824" h="179974">
                  <a:moveTo>
                    <a:pt x="122266" y="177586"/>
                  </a:moveTo>
                  <a:lnTo>
                    <a:pt x="108593" y="177586"/>
                  </a:lnTo>
                  <a:lnTo>
                    <a:pt x="14359" y="35745"/>
                  </a:lnTo>
                  <a:lnTo>
                    <a:pt x="13675" y="35859"/>
                  </a:lnTo>
                  <a:lnTo>
                    <a:pt x="13675" y="177586"/>
                  </a:lnTo>
                  <a:lnTo>
                    <a:pt x="1" y="177586"/>
                  </a:lnTo>
                  <a:lnTo>
                    <a:pt x="1" y="11840"/>
                  </a:lnTo>
                  <a:lnTo>
                    <a:pt x="13675" y="11840"/>
                  </a:lnTo>
                  <a:lnTo>
                    <a:pt x="107909" y="153338"/>
                  </a:lnTo>
                  <a:lnTo>
                    <a:pt x="108593" y="153225"/>
                  </a:lnTo>
                  <a:lnTo>
                    <a:pt x="108593" y="11840"/>
                  </a:lnTo>
                  <a:lnTo>
                    <a:pt x="122266" y="11840"/>
                  </a:lnTo>
                  <a:close/>
                  <a:moveTo>
                    <a:pt x="260825" y="119415"/>
                  </a:moveTo>
                  <a:cubicBezTo>
                    <a:pt x="260825" y="137857"/>
                    <a:pt x="256646" y="152561"/>
                    <a:pt x="248291" y="163527"/>
                  </a:cubicBezTo>
                  <a:cubicBezTo>
                    <a:pt x="239935" y="174493"/>
                    <a:pt x="228426" y="179976"/>
                    <a:pt x="213765" y="179976"/>
                  </a:cubicBezTo>
                  <a:cubicBezTo>
                    <a:pt x="204801" y="179976"/>
                    <a:pt x="197034" y="178174"/>
                    <a:pt x="190463" y="174570"/>
                  </a:cubicBezTo>
                  <a:cubicBezTo>
                    <a:pt x="183892" y="170964"/>
                    <a:pt x="178556" y="165823"/>
                    <a:pt x="174453" y="159144"/>
                  </a:cubicBezTo>
                  <a:lnTo>
                    <a:pt x="172175" y="177586"/>
                  </a:lnTo>
                  <a:lnTo>
                    <a:pt x="161463" y="177586"/>
                  </a:lnTo>
                  <a:lnTo>
                    <a:pt x="161463" y="1"/>
                  </a:lnTo>
                  <a:lnTo>
                    <a:pt x="175137" y="1"/>
                  </a:lnTo>
                  <a:lnTo>
                    <a:pt x="175137" y="73311"/>
                  </a:lnTo>
                  <a:cubicBezTo>
                    <a:pt x="179240" y="66557"/>
                    <a:pt x="184480" y="61340"/>
                    <a:pt x="190862" y="57659"/>
                  </a:cubicBezTo>
                  <a:cubicBezTo>
                    <a:pt x="197243" y="53978"/>
                    <a:pt x="204801" y="52138"/>
                    <a:pt x="213537" y="52138"/>
                  </a:cubicBezTo>
                  <a:cubicBezTo>
                    <a:pt x="228351" y="52138"/>
                    <a:pt x="239935" y="58039"/>
                    <a:pt x="248291" y="69839"/>
                  </a:cubicBezTo>
                  <a:cubicBezTo>
                    <a:pt x="256646" y="81641"/>
                    <a:pt x="260825" y="97368"/>
                    <a:pt x="260825" y="117024"/>
                  </a:cubicBezTo>
                  <a:close/>
                  <a:moveTo>
                    <a:pt x="247038" y="117024"/>
                  </a:moveTo>
                  <a:cubicBezTo>
                    <a:pt x="247038" y="101316"/>
                    <a:pt x="243999" y="88546"/>
                    <a:pt x="237921" y="78718"/>
                  </a:cubicBezTo>
                  <a:cubicBezTo>
                    <a:pt x="231844" y="68891"/>
                    <a:pt x="222843" y="63977"/>
                    <a:pt x="210916" y="63977"/>
                  </a:cubicBezTo>
                  <a:cubicBezTo>
                    <a:pt x="201497" y="63977"/>
                    <a:pt x="193901" y="66272"/>
                    <a:pt x="188127" y="70864"/>
                  </a:cubicBezTo>
                  <a:cubicBezTo>
                    <a:pt x="182353" y="75455"/>
                    <a:pt x="178024" y="81394"/>
                    <a:pt x="175137" y="88680"/>
                  </a:cubicBezTo>
                  <a:lnTo>
                    <a:pt x="175137" y="145029"/>
                  </a:lnTo>
                  <a:cubicBezTo>
                    <a:pt x="178176" y="152162"/>
                    <a:pt x="182676" y="157797"/>
                    <a:pt x="188640" y="161934"/>
                  </a:cubicBezTo>
                  <a:cubicBezTo>
                    <a:pt x="194603" y="166069"/>
                    <a:pt x="202104" y="168137"/>
                    <a:pt x="211145" y="168137"/>
                  </a:cubicBezTo>
                  <a:cubicBezTo>
                    <a:pt x="223071" y="168137"/>
                    <a:pt x="232035" y="163736"/>
                    <a:pt x="238036" y="154932"/>
                  </a:cubicBezTo>
                  <a:cubicBezTo>
                    <a:pt x="244037" y="146129"/>
                    <a:pt x="247038" y="134290"/>
                    <a:pt x="247038" y="11941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29">
            <a:extLst>
              <a:ext uri="{FF2B5EF4-FFF2-40B4-BE49-F238E27FC236}">
                <a16:creationId xmlns:a16="http://schemas.microsoft.com/office/drawing/2014/main" id="{FF89F1B3-4B8F-3298-241F-41C5C3AA9E5B}"/>
              </a:ext>
            </a:extLst>
          </p:cNvPr>
          <p:cNvGrpSpPr>
            <a:grpSpLocks noChangeAspect="1"/>
          </p:cNvGrpSpPr>
          <p:nvPr/>
        </p:nvGrpSpPr>
        <p:grpSpPr>
          <a:xfrm>
            <a:off x="10592022" y="1091899"/>
            <a:ext cx="685800" cy="587696"/>
            <a:chOff x="9935784" y="1504409"/>
            <a:chExt cx="533400" cy="457097"/>
          </a:xfrm>
          <a:noFill/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1FEA64-9F53-164F-7346-2D0FD6CBDB20}"/>
                </a:ext>
              </a:extLst>
            </p:cNvPr>
            <p:cNvSpPr/>
            <p:nvPr/>
          </p:nvSpPr>
          <p:spPr>
            <a:xfrm>
              <a:off x="9935784" y="1504409"/>
              <a:ext cx="533400" cy="457097"/>
            </a:xfrm>
            <a:prstGeom prst="roundRect">
              <a:avLst/>
            </a:prstGeom>
            <a:noFill/>
            <a:ln w="2000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537779-4C32-A6E6-F1FA-203BD7E5F6AB}"/>
                </a:ext>
              </a:extLst>
            </p:cNvPr>
            <p:cNvSpPr/>
            <p:nvPr/>
          </p:nvSpPr>
          <p:spPr>
            <a:xfrm>
              <a:off x="10015915" y="1581505"/>
              <a:ext cx="197398" cy="115739"/>
            </a:xfrm>
            <a:custGeom>
              <a:avLst/>
              <a:gdLst>
                <a:gd name="connsiteX0" fmla="*/ 1 w 197398"/>
                <a:gd name="connsiteY0" fmla="*/ 13341 h 115739"/>
                <a:gd name="connsiteX1" fmla="*/ 1 w 197398"/>
                <a:gd name="connsiteY1" fmla="*/ 11 h 115739"/>
                <a:gd name="connsiteX2" fmla="*/ 91701 w 197398"/>
                <a:gd name="connsiteY2" fmla="*/ 40975 h 115739"/>
                <a:gd name="connsiteX3" fmla="*/ 91701 w 197398"/>
                <a:gd name="connsiteY3" fmla="*/ 51487 h 115739"/>
                <a:gd name="connsiteX4" fmla="*/ 1 w 197398"/>
                <a:gd name="connsiteY4" fmla="*/ 92559 h 115739"/>
                <a:gd name="connsiteX5" fmla="*/ 1 w 197398"/>
                <a:gd name="connsiteY5" fmla="*/ 79121 h 115739"/>
                <a:gd name="connsiteX6" fmla="*/ 68586 w 197398"/>
                <a:gd name="connsiteY6" fmla="*/ 49427 h 115739"/>
                <a:gd name="connsiteX7" fmla="*/ 80307 w 197398"/>
                <a:gd name="connsiteY7" fmla="*/ 46501 h 115739"/>
                <a:gd name="connsiteX8" fmla="*/ 80307 w 197398"/>
                <a:gd name="connsiteY8" fmla="*/ 45852 h 115739"/>
                <a:gd name="connsiteX9" fmla="*/ 68586 w 197398"/>
                <a:gd name="connsiteY9" fmla="*/ 42709 h 115739"/>
                <a:gd name="connsiteX10" fmla="*/ 197399 w 197398"/>
                <a:gd name="connsiteY10" fmla="*/ 115750 h 115739"/>
                <a:gd name="connsiteX11" fmla="*/ 101793 w 197398"/>
                <a:gd name="connsiteY11" fmla="*/ 115750 h 115739"/>
                <a:gd name="connsiteX12" fmla="*/ 101793 w 197398"/>
                <a:gd name="connsiteY12" fmla="*/ 104805 h 115739"/>
                <a:gd name="connsiteX13" fmla="*/ 197399 w 197398"/>
                <a:gd name="connsiteY13" fmla="*/ 104805 h 11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398" h="115739">
                  <a:moveTo>
                    <a:pt x="1" y="13341"/>
                  </a:moveTo>
                  <a:lnTo>
                    <a:pt x="1" y="11"/>
                  </a:lnTo>
                  <a:lnTo>
                    <a:pt x="91701" y="40975"/>
                  </a:lnTo>
                  <a:lnTo>
                    <a:pt x="91701" y="51487"/>
                  </a:lnTo>
                  <a:lnTo>
                    <a:pt x="1" y="92559"/>
                  </a:lnTo>
                  <a:lnTo>
                    <a:pt x="1" y="79121"/>
                  </a:lnTo>
                  <a:lnTo>
                    <a:pt x="68586" y="49427"/>
                  </a:lnTo>
                  <a:lnTo>
                    <a:pt x="80307" y="46501"/>
                  </a:lnTo>
                  <a:lnTo>
                    <a:pt x="80307" y="45852"/>
                  </a:lnTo>
                  <a:lnTo>
                    <a:pt x="68586" y="42709"/>
                  </a:lnTo>
                  <a:close/>
                  <a:moveTo>
                    <a:pt x="197399" y="115750"/>
                  </a:moveTo>
                  <a:lnTo>
                    <a:pt x="101793" y="115750"/>
                  </a:lnTo>
                  <a:lnTo>
                    <a:pt x="101793" y="104805"/>
                  </a:lnTo>
                  <a:lnTo>
                    <a:pt x="197399" y="10480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A94507-6C8C-9E92-58DB-3312F475956C}"/>
              </a:ext>
            </a:extLst>
          </p:cNvPr>
          <p:cNvSpPr txBox="1"/>
          <p:nvPr/>
        </p:nvSpPr>
        <p:spPr>
          <a:xfrm>
            <a:off x="9752134" y="1854375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Kernels</a:t>
            </a:r>
          </a:p>
          <a:p>
            <a:r>
              <a:rPr lang="en-US" sz="1400" dirty="0"/>
              <a:t>Server (Python, C#, PS,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7C73D-E287-1EA0-436C-D38C1C2270EE}"/>
              </a:ext>
            </a:extLst>
          </p:cNvPr>
          <p:cNvSpPr txBox="1"/>
          <p:nvPr/>
        </p:nvSpPr>
        <p:spPr>
          <a:xfrm>
            <a:off x="1990524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Notebook Format</a:t>
            </a:r>
            <a:endParaRPr lang="en-US" dirty="0"/>
          </a:p>
          <a:p>
            <a:r>
              <a:rPr lang="en-US" sz="1400" dirty="0"/>
              <a:t>Client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ED8CA-B021-FBDB-D3CC-283AF34AD4EA}"/>
              </a:ext>
            </a:extLst>
          </p:cNvPr>
          <p:cNvSpPr txBox="1"/>
          <p:nvPr/>
        </p:nvSpPr>
        <p:spPr>
          <a:xfrm>
            <a:off x="5871747" y="1855429"/>
            <a:ext cx="23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Interactive Protocol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ZeroMQ</a:t>
            </a:r>
            <a:r>
              <a:rPr lang="en-US" sz="1400" dirty="0"/>
              <a:t>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7F8BE1-C000-6354-308C-8DEEA948CAA2}"/>
              </a:ext>
            </a:extLst>
          </p:cNvPr>
          <p:cNvGrpSpPr/>
          <p:nvPr/>
        </p:nvGrpSpPr>
        <p:grpSpPr>
          <a:xfrm>
            <a:off x="1981200" y="618391"/>
            <a:ext cx="10143392" cy="297675"/>
            <a:chOff x="1981200" y="618391"/>
            <a:chExt cx="10143392" cy="2976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EBE9-BA7C-3159-98C3-4537E48C32AD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Interactive Computing Ecosystem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F685F0-A4D6-FF17-966C-6F74F58D1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5EF8C7-E1D1-975B-D872-769553A175FD}"/>
              </a:ext>
            </a:extLst>
          </p:cNvPr>
          <p:cNvGrpSpPr/>
          <p:nvPr/>
        </p:nvGrpSpPr>
        <p:grpSpPr>
          <a:xfrm>
            <a:off x="1982421" y="2561597"/>
            <a:ext cx="10143392" cy="297675"/>
            <a:chOff x="1981200" y="618391"/>
            <a:chExt cx="10143392" cy="2976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CA4615-FC45-02CB-5F8C-E87A2802FC10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.NET Interactive (Kernels)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6C9E71-C23E-2F85-594F-AED2D03C618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EC9481F-66D4-BC09-102E-954AC10B4995}"/>
              </a:ext>
            </a:extLst>
          </p:cNvPr>
          <p:cNvGrpSpPr/>
          <p:nvPr/>
        </p:nvGrpSpPr>
        <p:grpSpPr>
          <a:xfrm>
            <a:off x="5548260" y="2973069"/>
            <a:ext cx="3012550" cy="1303876"/>
            <a:chOff x="5002511" y="2852281"/>
            <a:chExt cx="3012550" cy="130387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44E36D1-AA35-37AC-98C7-9454E3C04C34}"/>
                </a:ext>
              </a:extLst>
            </p:cNvPr>
            <p:cNvSpPr txBox="1"/>
            <p:nvPr/>
          </p:nvSpPr>
          <p:spPr>
            <a:xfrm>
              <a:off x="5002511" y="3571382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F#</a:t>
              </a:r>
              <a:endParaRPr lang="en-US" sz="32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9E319FC-A5B3-FC6B-250F-4B8F6D802193}"/>
                </a:ext>
              </a:extLst>
            </p:cNvPr>
            <p:cNvSpPr txBox="1"/>
            <p:nvPr/>
          </p:nvSpPr>
          <p:spPr>
            <a:xfrm>
              <a:off x="5002511" y="2852281"/>
              <a:ext cx="30125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C#</a:t>
              </a:r>
              <a:endParaRPr lang="en-US" sz="3200" dirty="0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08B00B1-CD8C-3351-5732-19FC7FECBBBB}"/>
              </a:ext>
            </a:extLst>
          </p:cNvPr>
          <p:cNvSpPr txBox="1"/>
          <p:nvPr/>
        </p:nvSpPr>
        <p:spPr>
          <a:xfrm>
            <a:off x="1996275" y="3332619"/>
            <a:ext cx="301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PowerShell</a:t>
            </a:r>
            <a:endParaRPr lang="en-US" sz="32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BDA4657-F5BB-5AA1-FF11-6F82C0F76B01}"/>
              </a:ext>
            </a:extLst>
          </p:cNvPr>
          <p:cNvSpPr txBox="1"/>
          <p:nvPr/>
        </p:nvSpPr>
        <p:spPr>
          <a:xfrm>
            <a:off x="9100245" y="3147953"/>
            <a:ext cx="3012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NuGet</a:t>
            </a:r>
          </a:p>
          <a:p>
            <a:pPr algn="ctr"/>
            <a:r>
              <a:rPr lang="en-US" b="1" dirty="0"/>
              <a:t>Kusto &amp; SQL</a:t>
            </a:r>
            <a:endParaRPr lang="en-US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8E29725-2394-9AE5-AA55-767245973BA1}"/>
              </a:ext>
            </a:extLst>
          </p:cNvPr>
          <p:cNvGrpSpPr/>
          <p:nvPr/>
        </p:nvGrpSpPr>
        <p:grpSpPr>
          <a:xfrm>
            <a:off x="1986821" y="4498387"/>
            <a:ext cx="10143392" cy="297675"/>
            <a:chOff x="1981200" y="618391"/>
            <a:chExt cx="10143392" cy="297675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17D7BDF-CF54-B0E5-DE20-686EE9354A21}"/>
                </a:ext>
              </a:extLst>
            </p:cNvPr>
            <p:cNvSpPr/>
            <p:nvPr/>
          </p:nvSpPr>
          <p:spPr>
            <a:xfrm>
              <a:off x="1989992" y="618391"/>
              <a:ext cx="10134600" cy="29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Polyglot Notebooks Extension</a:t>
              </a:r>
            </a:p>
          </p:txBody>
        </p: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39074833-1C07-0529-8A29-C276EED4427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16066"/>
              <a:ext cx="10134600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C53308-8904-008C-B653-1726648BCFF0}"/>
              </a:ext>
            </a:extLst>
          </p:cNvPr>
          <p:cNvSpPr txBox="1"/>
          <p:nvPr/>
        </p:nvSpPr>
        <p:spPr>
          <a:xfrm>
            <a:off x="5803129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Rich Notebook Authoring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E0417-08BB-6123-A402-D1835FD437D0}"/>
              </a:ext>
            </a:extLst>
          </p:cNvPr>
          <p:cNvSpPr txBox="1"/>
          <p:nvPr/>
        </p:nvSpPr>
        <p:spPr>
          <a:xfrm>
            <a:off x="9611264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Kernels Locally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249B7-DB98-3491-1D4F-EA0ACD653C9E}"/>
              </a:ext>
            </a:extLst>
          </p:cNvPr>
          <p:cNvSpPr txBox="1"/>
          <p:nvPr/>
        </p:nvSpPr>
        <p:spPr>
          <a:xfrm>
            <a:off x="1995376" y="5679619"/>
            <a:ext cx="2502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Familiar Visual Studio Code Experience</a:t>
            </a:r>
            <a:endParaRPr lang="en-US" dirty="0"/>
          </a:p>
        </p:txBody>
      </p:sp>
      <p:pic>
        <p:nvPicPr>
          <p:cNvPr id="8" name="Picture 2" descr="Microsoft Apps">
            <a:extLst>
              <a:ext uri="{FF2B5EF4-FFF2-40B4-BE49-F238E27FC236}">
                <a16:creationId xmlns:a16="http://schemas.microsoft.com/office/drawing/2014/main" id="{852C73FB-EF58-2FEC-EF3D-24842DE8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2" y="489494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4D4B4E5-2738-5107-A094-CBCA146542D8}"/>
              </a:ext>
            </a:extLst>
          </p:cNvPr>
          <p:cNvGrpSpPr/>
          <p:nvPr/>
        </p:nvGrpSpPr>
        <p:grpSpPr>
          <a:xfrm>
            <a:off x="6480894" y="4894940"/>
            <a:ext cx="1147283" cy="685800"/>
            <a:chOff x="5216364" y="4995511"/>
            <a:chExt cx="1147283" cy="685800"/>
          </a:xfrm>
        </p:grpSpPr>
        <p:grpSp>
          <p:nvGrpSpPr>
            <p:cNvPr id="9" name="Graphic 33">
              <a:extLst>
                <a:ext uri="{FF2B5EF4-FFF2-40B4-BE49-F238E27FC236}">
                  <a16:creationId xmlns:a16="http://schemas.microsoft.com/office/drawing/2014/main" id="{1252E74F-3C71-D574-782F-CFE2AF0151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77929" y="5144095"/>
              <a:ext cx="224152" cy="274320"/>
              <a:chOff x="7756025" y="1273615"/>
              <a:chExt cx="533400" cy="652784"/>
            </a:xfrm>
            <a:no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3386E05-E8FB-D4B0-BB57-B3AEB452DD54}"/>
                  </a:ext>
                </a:extLst>
              </p:cNvPr>
              <p:cNvSpPr/>
              <p:nvPr/>
            </p:nvSpPr>
            <p:spPr>
              <a:xfrm>
                <a:off x="7756025" y="1273615"/>
                <a:ext cx="533400" cy="652784"/>
              </a:xfrm>
              <a:custGeom>
                <a:avLst/>
                <a:gdLst>
                  <a:gd name="connsiteX0" fmla="*/ 343655 w 533400"/>
                  <a:gd name="connsiteY0" fmla="*/ 1 h 652784"/>
                  <a:gd name="connsiteX1" fmla="*/ 1 w 533400"/>
                  <a:gd name="connsiteY1" fmla="*/ 1 h 652784"/>
                  <a:gd name="connsiteX2" fmla="*/ 1 w 533400"/>
                  <a:gd name="connsiteY2" fmla="*/ 652786 h 652784"/>
                  <a:gd name="connsiteX3" fmla="*/ 533401 w 533400"/>
                  <a:gd name="connsiteY3" fmla="*/ 652786 h 652784"/>
                  <a:gd name="connsiteX4" fmla="*/ 533401 w 533400"/>
                  <a:gd name="connsiteY4" fmla="*/ 159217 h 65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652784">
                    <a:moveTo>
                      <a:pt x="343655" y="1"/>
                    </a:moveTo>
                    <a:lnTo>
                      <a:pt x="1" y="1"/>
                    </a:lnTo>
                    <a:lnTo>
                      <a:pt x="1" y="652786"/>
                    </a:lnTo>
                    <a:lnTo>
                      <a:pt x="533401" y="652786"/>
                    </a:lnTo>
                    <a:lnTo>
                      <a:pt x="533401" y="159217"/>
                    </a:lnTo>
                    <a:close/>
                  </a:path>
                </a:pathLst>
              </a:custGeom>
              <a:noFill/>
              <a:ln w="200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9B35D2-DEBC-F6DC-93B1-2E9945488EAA}"/>
                  </a:ext>
                </a:extLst>
              </p:cNvPr>
              <p:cNvSpPr/>
              <p:nvPr/>
            </p:nvSpPr>
            <p:spPr>
              <a:xfrm>
                <a:off x="8098289" y="1278055"/>
                <a:ext cx="186689" cy="179010"/>
              </a:xfrm>
              <a:custGeom>
                <a:avLst/>
                <a:gdLst>
                  <a:gd name="connsiteX0" fmla="*/ 1 w 186689"/>
                  <a:gd name="connsiteY0" fmla="*/ 1 h 179010"/>
                  <a:gd name="connsiteX1" fmla="*/ 1 w 186689"/>
                  <a:gd name="connsiteY1" fmla="*/ 179012 h 179010"/>
                  <a:gd name="connsiteX2" fmla="*/ 186691 w 186689"/>
                  <a:gd name="connsiteY2" fmla="*/ 159867 h 17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689" h="179010">
                    <a:moveTo>
                      <a:pt x="1" y="1"/>
                    </a:moveTo>
                    <a:lnTo>
                      <a:pt x="1" y="179012"/>
                    </a:lnTo>
                    <a:lnTo>
                      <a:pt x="186691" y="159867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A1254E5-8777-286D-4258-D631A5AD787F}"/>
                  </a:ext>
                </a:extLst>
              </p:cNvPr>
              <p:cNvSpPr/>
              <p:nvPr/>
            </p:nvSpPr>
            <p:spPr>
              <a:xfrm>
                <a:off x="7898871" y="1584064"/>
                <a:ext cx="260824" cy="179974"/>
              </a:xfrm>
              <a:custGeom>
                <a:avLst/>
                <a:gdLst>
                  <a:gd name="connsiteX0" fmla="*/ 122266 w 260824"/>
                  <a:gd name="connsiteY0" fmla="*/ 177586 h 179974"/>
                  <a:gd name="connsiteX1" fmla="*/ 108593 w 260824"/>
                  <a:gd name="connsiteY1" fmla="*/ 177586 h 179974"/>
                  <a:gd name="connsiteX2" fmla="*/ 14359 w 260824"/>
                  <a:gd name="connsiteY2" fmla="*/ 35745 h 179974"/>
                  <a:gd name="connsiteX3" fmla="*/ 13675 w 260824"/>
                  <a:gd name="connsiteY3" fmla="*/ 35859 h 179974"/>
                  <a:gd name="connsiteX4" fmla="*/ 13675 w 260824"/>
                  <a:gd name="connsiteY4" fmla="*/ 177586 h 179974"/>
                  <a:gd name="connsiteX5" fmla="*/ 1 w 260824"/>
                  <a:gd name="connsiteY5" fmla="*/ 177586 h 179974"/>
                  <a:gd name="connsiteX6" fmla="*/ 1 w 260824"/>
                  <a:gd name="connsiteY6" fmla="*/ 11840 h 179974"/>
                  <a:gd name="connsiteX7" fmla="*/ 13675 w 260824"/>
                  <a:gd name="connsiteY7" fmla="*/ 11840 h 179974"/>
                  <a:gd name="connsiteX8" fmla="*/ 107909 w 260824"/>
                  <a:gd name="connsiteY8" fmla="*/ 153338 h 179974"/>
                  <a:gd name="connsiteX9" fmla="*/ 108593 w 260824"/>
                  <a:gd name="connsiteY9" fmla="*/ 153225 h 179974"/>
                  <a:gd name="connsiteX10" fmla="*/ 108593 w 260824"/>
                  <a:gd name="connsiteY10" fmla="*/ 11840 h 179974"/>
                  <a:gd name="connsiteX11" fmla="*/ 122266 w 260824"/>
                  <a:gd name="connsiteY11" fmla="*/ 11840 h 179974"/>
                  <a:gd name="connsiteX12" fmla="*/ 260825 w 260824"/>
                  <a:gd name="connsiteY12" fmla="*/ 119415 h 179974"/>
                  <a:gd name="connsiteX13" fmla="*/ 248291 w 260824"/>
                  <a:gd name="connsiteY13" fmla="*/ 163527 h 179974"/>
                  <a:gd name="connsiteX14" fmla="*/ 213765 w 260824"/>
                  <a:gd name="connsiteY14" fmla="*/ 179976 h 179974"/>
                  <a:gd name="connsiteX15" fmla="*/ 190463 w 260824"/>
                  <a:gd name="connsiteY15" fmla="*/ 174570 h 179974"/>
                  <a:gd name="connsiteX16" fmla="*/ 174453 w 260824"/>
                  <a:gd name="connsiteY16" fmla="*/ 159144 h 179974"/>
                  <a:gd name="connsiteX17" fmla="*/ 172175 w 260824"/>
                  <a:gd name="connsiteY17" fmla="*/ 177586 h 179974"/>
                  <a:gd name="connsiteX18" fmla="*/ 161463 w 260824"/>
                  <a:gd name="connsiteY18" fmla="*/ 177586 h 179974"/>
                  <a:gd name="connsiteX19" fmla="*/ 161463 w 260824"/>
                  <a:gd name="connsiteY19" fmla="*/ 1 h 179974"/>
                  <a:gd name="connsiteX20" fmla="*/ 175137 w 260824"/>
                  <a:gd name="connsiteY20" fmla="*/ 1 h 179974"/>
                  <a:gd name="connsiteX21" fmla="*/ 175137 w 260824"/>
                  <a:gd name="connsiteY21" fmla="*/ 73311 h 179974"/>
                  <a:gd name="connsiteX22" fmla="*/ 190862 w 260824"/>
                  <a:gd name="connsiteY22" fmla="*/ 57659 h 179974"/>
                  <a:gd name="connsiteX23" fmla="*/ 213537 w 260824"/>
                  <a:gd name="connsiteY23" fmla="*/ 52138 h 179974"/>
                  <a:gd name="connsiteX24" fmla="*/ 248291 w 260824"/>
                  <a:gd name="connsiteY24" fmla="*/ 69839 h 179974"/>
                  <a:gd name="connsiteX25" fmla="*/ 260825 w 260824"/>
                  <a:gd name="connsiteY25" fmla="*/ 117024 h 179974"/>
                  <a:gd name="connsiteX26" fmla="*/ 247038 w 260824"/>
                  <a:gd name="connsiteY26" fmla="*/ 117024 h 179974"/>
                  <a:gd name="connsiteX27" fmla="*/ 237921 w 260824"/>
                  <a:gd name="connsiteY27" fmla="*/ 78718 h 179974"/>
                  <a:gd name="connsiteX28" fmla="*/ 210916 w 260824"/>
                  <a:gd name="connsiteY28" fmla="*/ 63977 h 179974"/>
                  <a:gd name="connsiteX29" fmla="*/ 188127 w 260824"/>
                  <a:gd name="connsiteY29" fmla="*/ 70864 h 179974"/>
                  <a:gd name="connsiteX30" fmla="*/ 175137 w 260824"/>
                  <a:gd name="connsiteY30" fmla="*/ 88680 h 179974"/>
                  <a:gd name="connsiteX31" fmla="*/ 175137 w 260824"/>
                  <a:gd name="connsiteY31" fmla="*/ 145029 h 179974"/>
                  <a:gd name="connsiteX32" fmla="*/ 188640 w 260824"/>
                  <a:gd name="connsiteY32" fmla="*/ 161934 h 179974"/>
                  <a:gd name="connsiteX33" fmla="*/ 211145 w 260824"/>
                  <a:gd name="connsiteY33" fmla="*/ 168137 h 179974"/>
                  <a:gd name="connsiteX34" fmla="*/ 238036 w 260824"/>
                  <a:gd name="connsiteY34" fmla="*/ 154932 h 179974"/>
                  <a:gd name="connsiteX35" fmla="*/ 247038 w 260824"/>
                  <a:gd name="connsiteY35" fmla="*/ 119415 h 17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0824" h="179974">
                    <a:moveTo>
                      <a:pt x="122266" y="177586"/>
                    </a:moveTo>
                    <a:lnTo>
                      <a:pt x="108593" y="177586"/>
                    </a:lnTo>
                    <a:lnTo>
                      <a:pt x="14359" y="35745"/>
                    </a:lnTo>
                    <a:lnTo>
                      <a:pt x="13675" y="35859"/>
                    </a:lnTo>
                    <a:lnTo>
                      <a:pt x="13675" y="177586"/>
                    </a:lnTo>
                    <a:lnTo>
                      <a:pt x="1" y="177586"/>
                    </a:lnTo>
                    <a:lnTo>
                      <a:pt x="1" y="11840"/>
                    </a:lnTo>
                    <a:lnTo>
                      <a:pt x="13675" y="11840"/>
                    </a:lnTo>
                    <a:lnTo>
                      <a:pt x="107909" y="153338"/>
                    </a:lnTo>
                    <a:lnTo>
                      <a:pt x="108593" y="153225"/>
                    </a:lnTo>
                    <a:lnTo>
                      <a:pt x="108593" y="11840"/>
                    </a:lnTo>
                    <a:lnTo>
                      <a:pt x="122266" y="11840"/>
                    </a:lnTo>
                    <a:close/>
                    <a:moveTo>
                      <a:pt x="260825" y="119415"/>
                    </a:moveTo>
                    <a:cubicBezTo>
                      <a:pt x="260825" y="137857"/>
                      <a:pt x="256646" y="152561"/>
                      <a:pt x="248291" y="163527"/>
                    </a:cubicBezTo>
                    <a:cubicBezTo>
                      <a:pt x="239935" y="174493"/>
                      <a:pt x="228426" y="179976"/>
                      <a:pt x="213765" y="179976"/>
                    </a:cubicBezTo>
                    <a:cubicBezTo>
                      <a:pt x="204801" y="179976"/>
                      <a:pt x="197034" y="178174"/>
                      <a:pt x="190463" y="174570"/>
                    </a:cubicBezTo>
                    <a:cubicBezTo>
                      <a:pt x="183892" y="170964"/>
                      <a:pt x="178556" y="165823"/>
                      <a:pt x="174453" y="159144"/>
                    </a:cubicBezTo>
                    <a:lnTo>
                      <a:pt x="172175" y="177586"/>
                    </a:lnTo>
                    <a:lnTo>
                      <a:pt x="161463" y="177586"/>
                    </a:lnTo>
                    <a:lnTo>
                      <a:pt x="161463" y="1"/>
                    </a:lnTo>
                    <a:lnTo>
                      <a:pt x="175137" y="1"/>
                    </a:lnTo>
                    <a:lnTo>
                      <a:pt x="175137" y="73311"/>
                    </a:lnTo>
                    <a:cubicBezTo>
                      <a:pt x="179240" y="66557"/>
                      <a:pt x="184480" y="61340"/>
                      <a:pt x="190862" y="57659"/>
                    </a:cubicBezTo>
                    <a:cubicBezTo>
                      <a:pt x="197243" y="53978"/>
                      <a:pt x="204801" y="52138"/>
                      <a:pt x="213537" y="52138"/>
                    </a:cubicBezTo>
                    <a:cubicBezTo>
                      <a:pt x="228351" y="52138"/>
                      <a:pt x="239935" y="58039"/>
                      <a:pt x="248291" y="69839"/>
                    </a:cubicBezTo>
                    <a:cubicBezTo>
                      <a:pt x="256646" y="81641"/>
                      <a:pt x="260825" y="97368"/>
                      <a:pt x="260825" y="117024"/>
                    </a:cubicBezTo>
                    <a:close/>
                    <a:moveTo>
                      <a:pt x="247038" y="117024"/>
                    </a:moveTo>
                    <a:cubicBezTo>
                      <a:pt x="247038" y="101316"/>
                      <a:pt x="243999" y="88546"/>
                      <a:pt x="237921" y="78718"/>
                    </a:cubicBezTo>
                    <a:cubicBezTo>
                      <a:pt x="231844" y="68891"/>
                      <a:pt x="222843" y="63977"/>
                      <a:pt x="210916" y="63977"/>
                    </a:cubicBezTo>
                    <a:cubicBezTo>
                      <a:pt x="201497" y="63977"/>
                      <a:pt x="193901" y="66272"/>
                      <a:pt x="188127" y="70864"/>
                    </a:cubicBezTo>
                    <a:cubicBezTo>
                      <a:pt x="182353" y="75455"/>
                      <a:pt x="178024" y="81394"/>
                      <a:pt x="175137" y="88680"/>
                    </a:cubicBezTo>
                    <a:lnTo>
                      <a:pt x="175137" y="145029"/>
                    </a:lnTo>
                    <a:cubicBezTo>
                      <a:pt x="178176" y="152162"/>
                      <a:pt x="182676" y="157797"/>
                      <a:pt x="188640" y="161934"/>
                    </a:cubicBezTo>
                    <a:cubicBezTo>
                      <a:pt x="194603" y="166069"/>
                      <a:pt x="202104" y="168137"/>
                      <a:pt x="211145" y="168137"/>
                    </a:cubicBezTo>
                    <a:cubicBezTo>
                      <a:pt x="223071" y="168137"/>
                      <a:pt x="232035" y="163736"/>
                      <a:pt x="238036" y="154932"/>
                    </a:cubicBezTo>
                    <a:cubicBezTo>
                      <a:pt x="244037" y="146129"/>
                      <a:pt x="247038" y="134290"/>
                      <a:pt x="247038" y="11941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9" descr="Laptop outline">
              <a:extLst>
                <a:ext uri="{FF2B5EF4-FFF2-40B4-BE49-F238E27FC236}">
                  <a16:creationId xmlns:a16="http://schemas.microsoft.com/office/drawing/2014/main" id="{F5581DBA-919D-804F-D160-17C7F4DD8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16364" y="4995511"/>
              <a:ext cx="1147283" cy="685800"/>
              <a:chOff x="5216364" y="4995512"/>
              <a:chExt cx="876300" cy="523817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796476-34E6-CFD0-437C-42BC1ACEF85C}"/>
                  </a:ext>
                </a:extLst>
              </p:cNvPr>
              <p:cNvSpPr/>
              <p:nvPr/>
            </p:nvSpPr>
            <p:spPr>
              <a:xfrm>
                <a:off x="5378289" y="5043137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9FA68E-6FB1-A214-694D-5414A4796434}"/>
                  </a:ext>
                </a:extLst>
              </p:cNvPr>
              <p:cNvSpPr/>
              <p:nvPr/>
            </p:nvSpPr>
            <p:spPr>
              <a:xfrm>
                <a:off x="5330664" y="4995512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8FE10AA-7101-1F8C-DEF6-C89ED25386D7}"/>
                  </a:ext>
                </a:extLst>
              </p:cNvPr>
              <p:cNvSpPr/>
              <p:nvPr/>
            </p:nvSpPr>
            <p:spPr>
              <a:xfrm>
                <a:off x="5216364" y="5452654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D431E8-D952-1761-8915-7F98F723B9B7}"/>
              </a:ext>
            </a:extLst>
          </p:cNvPr>
          <p:cNvGrpSpPr/>
          <p:nvPr/>
        </p:nvGrpSpPr>
        <p:grpSpPr>
          <a:xfrm>
            <a:off x="10289029" y="4894940"/>
            <a:ext cx="1147283" cy="685800"/>
            <a:chOff x="8689733" y="5043524"/>
            <a:chExt cx="1147283" cy="685800"/>
          </a:xfrm>
        </p:grpSpPr>
        <p:grpSp>
          <p:nvGrpSpPr>
            <p:cNvPr id="15" name="Graphic 29">
              <a:extLst>
                <a:ext uri="{FF2B5EF4-FFF2-40B4-BE49-F238E27FC236}">
                  <a16:creationId xmlns:a16="http://schemas.microsoft.com/office/drawing/2014/main" id="{CDDEDEFB-8A8F-35E6-1BDA-46E4F9856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03637" y="5192108"/>
              <a:ext cx="320112" cy="274320"/>
              <a:chOff x="9935784" y="1504409"/>
              <a:chExt cx="533400" cy="457097"/>
            </a:xfrm>
            <a:noFill/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AB46A6A-FD72-4427-C0CD-18957A1D4BB0}"/>
                  </a:ext>
                </a:extLst>
              </p:cNvPr>
              <p:cNvSpPr/>
              <p:nvPr/>
            </p:nvSpPr>
            <p:spPr>
              <a:xfrm>
                <a:off x="9935784" y="1504409"/>
                <a:ext cx="533400" cy="457097"/>
              </a:xfrm>
              <a:prstGeom prst="roundRect">
                <a:avLst/>
              </a:prstGeom>
              <a:noFill/>
              <a:ln w="200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F5C90E-A2F2-ECB7-F7F9-DBB9E634DE67}"/>
                  </a:ext>
                </a:extLst>
              </p:cNvPr>
              <p:cNvSpPr/>
              <p:nvPr/>
            </p:nvSpPr>
            <p:spPr>
              <a:xfrm>
                <a:off x="10015915" y="1581505"/>
                <a:ext cx="197398" cy="115739"/>
              </a:xfrm>
              <a:custGeom>
                <a:avLst/>
                <a:gdLst>
                  <a:gd name="connsiteX0" fmla="*/ 1 w 197398"/>
                  <a:gd name="connsiteY0" fmla="*/ 13341 h 115739"/>
                  <a:gd name="connsiteX1" fmla="*/ 1 w 197398"/>
                  <a:gd name="connsiteY1" fmla="*/ 11 h 115739"/>
                  <a:gd name="connsiteX2" fmla="*/ 91701 w 197398"/>
                  <a:gd name="connsiteY2" fmla="*/ 40975 h 115739"/>
                  <a:gd name="connsiteX3" fmla="*/ 91701 w 197398"/>
                  <a:gd name="connsiteY3" fmla="*/ 51487 h 115739"/>
                  <a:gd name="connsiteX4" fmla="*/ 1 w 197398"/>
                  <a:gd name="connsiteY4" fmla="*/ 92559 h 115739"/>
                  <a:gd name="connsiteX5" fmla="*/ 1 w 197398"/>
                  <a:gd name="connsiteY5" fmla="*/ 79121 h 115739"/>
                  <a:gd name="connsiteX6" fmla="*/ 68586 w 197398"/>
                  <a:gd name="connsiteY6" fmla="*/ 49427 h 115739"/>
                  <a:gd name="connsiteX7" fmla="*/ 80307 w 197398"/>
                  <a:gd name="connsiteY7" fmla="*/ 46501 h 115739"/>
                  <a:gd name="connsiteX8" fmla="*/ 80307 w 197398"/>
                  <a:gd name="connsiteY8" fmla="*/ 45852 h 115739"/>
                  <a:gd name="connsiteX9" fmla="*/ 68586 w 197398"/>
                  <a:gd name="connsiteY9" fmla="*/ 42709 h 115739"/>
                  <a:gd name="connsiteX10" fmla="*/ 197399 w 197398"/>
                  <a:gd name="connsiteY10" fmla="*/ 115750 h 115739"/>
                  <a:gd name="connsiteX11" fmla="*/ 101793 w 197398"/>
                  <a:gd name="connsiteY11" fmla="*/ 115750 h 115739"/>
                  <a:gd name="connsiteX12" fmla="*/ 101793 w 197398"/>
                  <a:gd name="connsiteY12" fmla="*/ 104805 h 115739"/>
                  <a:gd name="connsiteX13" fmla="*/ 197399 w 197398"/>
                  <a:gd name="connsiteY13" fmla="*/ 104805 h 11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7398" h="115739">
                    <a:moveTo>
                      <a:pt x="1" y="13341"/>
                    </a:moveTo>
                    <a:lnTo>
                      <a:pt x="1" y="11"/>
                    </a:lnTo>
                    <a:lnTo>
                      <a:pt x="91701" y="40975"/>
                    </a:lnTo>
                    <a:lnTo>
                      <a:pt x="91701" y="51487"/>
                    </a:lnTo>
                    <a:lnTo>
                      <a:pt x="1" y="92559"/>
                    </a:lnTo>
                    <a:lnTo>
                      <a:pt x="1" y="79121"/>
                    </a:lnTo>
                    <a:lnTo>
                      <a:pt x="68586" y="49427"/>
                    </a:lnTo>
                    <a:lnTo>
                      <a:pt x="80307" y="46501"/>
                    </a:lnTo>
                    <a:lnTo>
                      <a:pt x="80307" y="45852"/>
                    </a:lnTo>
                    <a:lnTo>
                      <a:pt x="68586" y="42709"/>
                    </a:lnTo>
                    <a:close/>
                    <a:moveTo>
                      <a:pt x="197399" y="115750"/>
                    </a:moveTo>
                    <a:lnTo>
                      <a:pt x="101793" y="115750"/>
                    </a:lnTo>
                    <a:lnTo>
                      <a:pt x="101793" y="104805"/>
                    </a:lnTo>
                    <a:lnTo>
                      <a:pt x="197399" y="104805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19" descr="Laptop outline">
              <a:extLst>
                <a:ext uri="{FF2B5EF4-FFF2-40B4-BE49-F238E27FC236}">
                  <a16:creationId xmlns:a16="http://schemas.microsoft.com/office/drawing/2014/main" id="{7A086F27-5A9B-A5A1-451D-9CB5EF26C1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89733" y="5043524"/>
              <a:ext cx="1147283" cy="685800"/>
              <a:chOff x="5216364" y="4995512"/>
              <a:chExt cx="876300" cy="523817"/>
            </a:xfrm>
            <a:solidFill>
              <a:srgbClr val="000000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FAC71F4-5F02-A6CB-78BF-F93A0FC8603D}"/>
                  </a:ext>
                </a:extLst>
              </p:cNvPr>
              <p:cNvSpPr/>
              <p:nvPr/>
            </p:nvSpPr>
            <p:spPr>
              <a:xfrm>
                <a:off x="5378289" y="5043137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E90067-D670-1B85-358F-D30200F51990}"/>
                  </a:ext>
                </a:extLst>
              </p:cNvPr>
              <p:cNvSpPr/>
              <p:nvPr/>
            </p:nvSpPr>
            <p:spPr>
              <a:xfrm>
                <a:off x="5330664" y="4995512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2093C53-D660-D1EC-F25A-B42B3EFF7993}"/>
                  </a:ext>
                </a:extLst>
              </p:cNvPr>
              <p:cNvSpPr/>
              <p:nvPr/>
            </p:nvSpPr>
            <p:spPr>
              <a:xfrm>
                <a:off x="5216364" y="5452654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3D66-BF6B-3134-839B-54D83F95119B}"/>
              </a:ext>
            </a:extLst>
          </p:cNvPr>
          <p:cNvSpPr/>
          <p:nvPr/>
        </p:nvSpPr>
        <p:spPr>
          <a:xfrm>
            <a:off x="76199" y="595753"/>
            <a:ext cx="12048393" cy="37528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4BF-FAF4-9F79-1D36-E95102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9B571-9DAD-DC35-532B-E05B180FC03C}"/>
              </a:ext>
            </a:extLst>
          </p:cNvPr>
          <p:cNvSpPr txBox="1"/>
          <p:nvPr/>
        </p:nvSpPr>
        <p:spPr>
          <a:xfrm>
            <a:off x="4730379" y="1341106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What are these new tools?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167C-53DE-44DA-FF4A-B32C21276253}"/>
              </a:ext>
            </a:extLst>
          </p:cNvPr>
          <p:cNvSpPr txBox="1"/>
          <p:nvPr/>
        </p:nvSpPr>
        <p:spPr>
          <a:xfrm>
            <a:off x="4730379" y="2609925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How can you get started?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ADCA-5EB2-D659-36A3-5AFA9F0B2DAE}"/>
              </a:ext>
            </a:extLst>
          </p:cNvPr>
          <p:cNvSpPr txBox="1"/>
          <p:nvPr/>
        </p:nvSpPr>
        <p:spPr>
          <a:xfrm>
            <a:off x="4730379" y="3878744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use this? (Demo)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0A214-2DCD-495E-1D79-D08B86FB7B2F}"/>
              </a:ext>
            </a:extLst>
          </p:cNvPr>
          <p:cNvSpPr txBox="1"/>
          <p:nvPr/>
        </p:nvSpPr>
        <p:spPr>
          <a:xfrm>
            <a:off x="4730379" y="5147562"/>
            <a:ext cx="3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else can you do? (Demo)</a:t>
            </a:r>
          </a:p>
        </p:txBody>
      </p:sp>
      <p:pic>
        <p:nvPicPr>
          <p:cNvPr id="13" name="Graphic 12" descr="Tools outline">
            <a:extLst>
              <a:ext uri="{FF2B5EF4-FFF2-40B4-BE49-F238E27FC236}">
                <a16:creationId xmlns:a16="http://schemas.microsoft.com/office/drawing/2014/main" id="{48599B8F-5F12-1D98-9BF2-61F8D06D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117" y="1182872"/>
            <a:ext cx="685800" cy="685800"/>
          </a:xfrm>
          <a:prstGeom prst="rect">
            <a:avLst/>
          </a:prstGeom>
        </p:spPr>
      </p:pic>
      <p:pic>
        <p:nvPicPr>
          <p:cNvPr id="15" name="Graphic 14" descr="Race Car outline">
            <a:extLst>
              <a:ext uri="{FF2B5EF4-FFF2-40B4-BE49-F238E27FC236}">
                <a16:creationId xmlns:a16="http://schemas.microsoft.com/office/drawing/2014/main" id="{4414D8E5-BE01-D1E4-076E-AA806003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117" y="2451691"/>
            <a:ext cx="685800" cy="685800"/>
          </a:xfrm>
          <a:prstGeom prst="rect">
            <a:avLst/>
          </a:prstGeom>
        </p:spPr>
      </p:pic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D28427DB-D194-6AD0-C46F-7352432E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117" y="3720510"/>
            <a:ext cx="685800" cy="685800"/>
          </a:xfrm>
          <a:prstGeom prst="rect">
            <a:avLst/>
          </a:prstGeom>
        </p:spPr>
      </p:pic>
      <p:pic>
        <p:nvPicPr>
          <p:cNvPr id="19" name="Graphic 18" descr="Rocket outline">
            <a:extLst>
              <a:ext uri="{FF2B5EF4-FFF2-40B4-BE49-F238E27FC236}">
                <a16:creationId xmlns:a16="http://schemas.microsoft.com/office/drawing/2014/main" id="{B09AEE43-0EC4-BB45-FC1B-9566692C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117" y="498932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09DC17-B7F4-69DA-A38D-5EBD7D3AA576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2050" name="Picture 2" descr="Microsoft Apps">
              <a:extLst>
                <a:ext uri="{FF2B5EF4-FFF2-40B4-BE49-F238E27FC236}">
                  <a16:creationId xmlns:a16="http://schemas.microsoft.com/office/drawing/2014/main" id="{9CE73A7B-9A04-6BA3-A666-83C2108ED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F346BB-C226-4CA9-968A-59DCC7B2C6BF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E0F7A5-00F9-4F12-59CC-6F8FB19F0D1D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6877BD-628C-EFEE-F15C-A92DD66C3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9525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6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4B0923-E845-E7AE-AEFC-035E899C09FE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9" name="Picture 2" descr="Microsoft Apps">
              <a:extLst>
                <a:ext uri="{FF2B5EF4-FFF2-40B4-BE49-F238E27FC236}">
                  <a16:creationId xmlns:a16="http://schemas.microsoft.com/office/drawing/2014/main" id="{8125A970-8150-02D3-C350-293748605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3CD419-B119-9347-38B3-7799BA6A84F3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2F92DA-E5EE-257F-B745-F619E9501DDC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3FAC4-9ECF-CC28-CC30-7B6395959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23241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D82FDED-E8EE-8373-681E-7A1283190A1E}"/>
              </a:ext>
            </a:extLst>
          </p:cNvPr>
          <p:cNvSpPr/>
          <p:nvPr/>
        </p:nvSpPr>
        <p:spPr>
          <a:xfrm>
            <a:off x="76199" y="1166608"/>
            <a:ext cx="12048393" cy="11269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EB446-4FAC-3039-5277-4967316D4B7D}"/>
              </a:ext>
            </a:extLst>
          </p:cNvPr>
          <p:cNvGrpSpPr/>
          <p:nvPr/>
        </p:nvGrpSpPr>
        <p:grpSpPr>
          <a:xfrm>
            <a:off x="83288" y="1194592"/>
            <a:ext cx="3301918" cy="1016211"/>
            <a:chOff x="83288" y="676432"/>
            <a:chExt cx="3301918" cy="1016211"/>
          </a:xfrm>
        </p:grpSpPr>
        <p:pic>
          <p:nvPicPr>
            <p:cNvPr id="19" name="Picture 2" descr="Microsoft Apps">
              <a:extLst>
                <a:ext uri="{FF2B5EF4-FFF2-40B4-BE49-F238E27FC236}">
                  <a16:creationId xmlns:a16="http://schemas.microsoft.com/office/drawing/2014/main" id="{FBD7BF4D-3B6D-18E1-EA17-E1E84B35A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" y="809633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9C3997-D7EC-A40C-6A80-77E6FAB4966F}"/>
                </a:ext>
              </a:extLst>
            </p:cNvPr>
            <p:cNvGrpSpPr/>
            <p:nvPr/>
          </p:nvGrpSpPr>
          <p:grpSpPr>
            <a:xfrm>
              <a:off x="978199" y="676432"/>
              <a:ext cx="2407007" cy="1016211"/>
              <a:chOff x="76200" y="2278396"/>
              <a:chExt cx="3377452" cy="10162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1C4071-8ED1-7C69-7B89-C3DFD4F0DB32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Visual Studio Code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3176C08-F276-9E82-662D-AA3C69B82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79E0-EDB0-DEED-AD06-92DF75C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started?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334CE-E30D-0F88-35EC-9FF9A08BB6CB}"/>
              </a:ext>
            </a:extLst>
          </p:cNvPr>
          <p:cNvGrpSpPr/>
          <p:nvPr/>
        </p:nvGrpSpPr>
        <p:grpSpPr>
          <a:xfrm>
            <a:off x="85060" y="2545213"/>
            <a:ext cx="3300146" cy="1016211"/>
            <a:chOff x="85060" y="1979680"/>
            <a:chExt cx="3300146" cy="10162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2D9CB8-7A09-9B14-1FCD-3EBF8B6D303B}"/>
                </a:ext>
              </a:extLst>
            </p:cNvPr>
            <p:cNvGrpSpPr/>
            <p:nvPr/>
          </p:nvGrpSpPr>
          <p:grpSpPr>
            <a:xfrm>
              <a:off x="978199" y="1979680"/>
              <a:ext cx="2407007" cy="1016211"/>
              <a:chOff x="76200" y="2278396"/>
              <a:chExt cx="3377452" cy="10162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E2A39-865E-D4FC-263A-2C0CC7EB877F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.NET SDK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Category description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46BB1C-2A6D-E190-3A82-3BDB64EB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66C0655-46ED-E788-FC51-5E38BB24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0" y="2112881"/>
              <a:ext cx="749808" cy="7498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1ED4C5-6B65-71D1-10B7-0D53ECBE192E}"/>
              </a:ext>
            </a:extLst>
          </p:cNvPr>
          <p:cNvSpPr txBox="1"/>
          <p:nvPr/>
        </p:nvSpPr>
        <p:spPr>
          <a:xfrm>
            <a:off x="7924955" y="1548809"/>
            <a:ext cx="415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https://code.visualstudio.com/download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074C-22C8-1571-2C5B-D2C33754484C}"/>
              </a:ext>
            </a:extLst>
          </p:cNvPr>
          <p:cNvSpPr txBox="1"/>
          <p:nvPr/>
        </p:nvSpPr>
        <p:spPr>
          <a:xfrm>
            <a:off x="7924955" y="2899430"/>
            <a:ext cx="4095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https://dotnet.microsoft.com/download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A4D1C0-E181-5B40-2366-0CB1B31BBC51}"/>
              </a:ext>
            </a:extLst>
          </p:cNvPr>
          <p:cNvCxnSpPr>
            <a:cxnSpLocks/>
          </p:cNvCxnSpPr>
          <p:nvPr/>
        </p:nvCxnSpPr>
        <p:spPr>
          <a:xfrm>
            <a:off x="7787906" y="1181100"/>
            <a:ext cx="0" cy="2705100"/>
          </a:xfrm>
          <a:prstGeom prst="line">
            <a:avLst/>
          </a:prstGeom>
          <a:ln w="28575">
            <a:solidFill>
              <a:srgbClr val="D1D3D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6414C4-7058-EEE8-825B-74EAF803C687}"/>
              </a:ext>
            </a:extLst>
          </p:cNvPr>
          <p:cNvSpPr txBox="1"/>
          <p:nvPr/>
        </p:nvSpPr>
        <p:spPr>
          <a:xfrm>
            <a:off x="7950302" y="4629356"/>
            <a:ext cx="4104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https://marketplace.visualstudio.com/items?itemName=ms-dotnettools.dotnet-interactive-vscode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4C95C2-A626-2857-61BA-B415906D4C96}"/>
              </a:ext>
            </a:extLst>
          </p:cNvPr>
          <p:cNvSpPr txBox="1"/>
          <p:nvPr/>
        </p:nvSpPr>
        <p:spPr>
          <a:xfrm>
            <a:off x="3704330" y="1348754"/>
            <a:ext cx="375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Microsoft.VisualStudioCode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7C1F6-8E4B-65A4-EE3E-A4E8D2C6AB57}"/>
              </a:ext>
            </a:extLst>
          </p:cNvPr>
          <p:cNvSpPr txBox="1"/>
          <p:nvPr/>
        </p:nvSpPr>
        <p:spPr>
          <a:xfrm>
            <a:off x="3704330" y="2545487"/>
            <a:ext cx="375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/>
              <a:t>winget install `</a:t>
            </a:r>
          </a:p>
          <a:p>
            <a:r>
              <a:rPr lang="nn-NO" sz="2000" dirty="0"/>
              <a:t>  --id Microsoft.DotNet.SDK.7 `</a:t>
            </a:r>
          </a:p>
          <a:p>
            <a:r>
              <a:rPr lang="nn-NO" sz="2000" dirty="0"/>
              <a:t>  --log C:\temp\temp.log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CEB114-6ABF-D9FD-C5AC-FC2386A2C6AA}"/>
              </a:ext>
            </a:extLst>
          </p:cNvPr>
          <p:cNvGrpSpPr/>
          <p:nvPr/>
        </p:nvGrpSpPr>
        <p:grpSpPr>
          <a:xfrm>
            <a:off x="82506" y="4382861"/>
            <a:ext cx="3302700" cy="1016211"/>
            <a:chOff x="82506" y="4652096"/>
            <a:chExt cx="3302700" cy="101621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D5840B-E737-B578-15CC-5C057CC5EF84}"/>
                </a:ext>
              </a:extLst>
            </p:cNvPr>
            <p:cNvGrpSpPr/>
            <p:nvPr/>
          </p:nvGrpSpPr>
          <p:grpSpPr>
            <a:xfrm>
              <a:off x="978199" y="4652096"/>
              <a:ext cx="2407007" cy="1016211"/>
              <a:chOff x="76200" y="2278396"/>
              <a:chExt cx="3377452" cy="10162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C27227-444E-D8AA-5210-E1EE91AC3EE2}"/>
                  </a:ext>
                </a:extLst>
              </p:cNvPr>
              <p:cNvSpPr txBox="1"/>
              <p:nvPr/>
            </p:nvSpPr>
            <p:spPr>
              <a:xfrm>
                <a:off x="76200" y="2278396"/>
                <a:ext cx="3377452" cy="101621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600" b="1" dirty="0">
                    <a:latin typeface="Franklin Gothic Book" panose="020B0503020102020204" pitchFamily="34" charset="0"/>
                  </a:rPr>
                  <a:t>Install Polyglot Notebooks</a:t>
                </a:r>
              </a:p>
              <a:p>
                <a:pPr algn="r"/>
                <a:r>
                  <a:rPr lang="en-US" sz="1200" dirty="0">
                    <a:latin typeface="Franklin Gothic Book" panose="020B0503020102020204" pitchFamily="34" charset="0"/>
                  </a:rPr>
                  <a:t>Visual Studio Code Extension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9BA1CF-F9E1-EDB5-D543-EBF953C2F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3652" y="2349472"/>
                <a:ext cx="0" cy="874059"/>
              </a:xfrm>
              <a:prstGeom prst="line">
                <a:avLst/>
              </a:prstGeom>
              <a:ln w="9525">
                <a:solidFill>
                  <a:srgbClr val="6D6E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F6ACCC0-6EF9-DAF2-2251-AC15DCFCF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6" y="4785297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DBDF4-F3AC-713B-15C9-5428CAD5DFD1}"/>
              </a:ext>
            </a:extLst>
          </p:cNvPr>
          <p:cNvGrpSpPr/>
          <p:nvPr/>
        </p:nvGrpSpPr>
        <p:grpSpPr>
          <a:xfrm>
            <a:off x="3472015" y="676432"/>
            <a:ext cx="4224185" cy="450424"/>
            <a:chOff x="3472015" y="676432"/>
            <a:chExt cx="4224185" cy="4504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9357AB6-D7DB-54DA-EFEF-E24531C03BE7}"/>
                </a:ext>
              </a:extLst>
            </p:cNvPr>
            <p:cNvGrpSpPr/>
            <p:nvPr/>
          </p:nvGrpSpPr>
          <p:grpSpPr>
            <a:xfrm>
              <a:off x="4740915" y="676432"/>
              <a:ext cx="1686385" cy="402336"/>
              <a:chOff x="4784311" y="676432"/>
              <a:chExt cx="1686385" cy="40233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BF080F0-820D-1387-AB08-6D3E9A0A6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311" y="676432"/>
                <a:ext cx="402336" cy="402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DABFE-FD04-71CE-30A2-B161101D9A9D}"/>
                  </a:ext>
                </a:extLst>
              </p:cNvPr>
              <p:cNvSpPr txBox="1"/>
              <p:nvPr/>
            </p:nvSpPr>
            <p:spPr>
              <a:xfrm>
                <a:off x="5186647" y="677545"/>
                <a:ext cx="1284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Windows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602423-7286-8FBE-392F-637DD264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2015" y="1126856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C2B83B9-0027-F662-2EF1-16591C040E9C}"/>
              </a:ext>
            </a:extLst>
          </p:cNvPr>
          <p:cNvGrpSpPr/>
          <p:nvPr/>
        </p:nvGrpSpPr>
        <p:grpSpPr>
          <a:xfrm>
            <a:off x="7890596" y="676432"/>
            <a:ext cx="4224185" cy="450282"/>
            <a:chOff x="7890596" y="676432"/>
            <a:chExt cx="4224185" cy="45028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E99FEBCF-8A4F-8924-766D-19DA248DE720}"/>
                </a:ext>
              </a:extLst>
            </p:cNvPr>
            <p:cNvGrpSpPr/>
            <p:nvPr/>
          </p:nvGrpSpPr>
          <p:grpSpPr>
            <a:xfrm>
              <a:off x="8654669" y="676432"/>
              <a:ext cx="2696038" cy="402336"/>
              <a:chOff x="8184821" y="676432"/>
              <a:chExt cx="2696038" cy="402336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A980D3BF-4570-B4AC-A1F2-F8D58F7601CF}"/>
                  </a:ext>
                </a:extLst>
              </p:cNvPr>
              <p:cNvGrpSpPr/>
              <p:nvPr/>
            </p:nvGrpSpPr>
            <p:grpSpPr>
              <a:xfrm>
                <a:off x="9623684" y="676432"/>
                <a:ext cx="1257175" cy="402336"/>
                <a:chOff x="9623684" y="676432"/>
                <a:chExt cx="1257175" cy="402336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138716E-AEC5-21CA-B4FA-EC951BDA0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23684" y="676432"/>
                  <a:ext cx="335280" cy="402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6A9B57-7576-1C08-505D-2B9D4B6CD827}"/>
                    </a:ext>
                  </a:extLst>
                </p:cNvPr>
                <p:cNvSpPr txBox="1"/>
                <p:nvPr/>
              </p:nvSpPr>
              <p:spPr>
                <a:xfrm>
                  <a:off x="9966459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Linux</a:t>
                  </a:r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AF683E6-21BA-49A3-D455-C3C44F50B6C2}"/>
                  </a:ext>
                </a:extLst>
              </p:cNvPr>
              <p:cNvGrpSpPr/>
              <p:nvPr/>
            </p:nvGrpSpPr>
            <p:grpSpPr>
              <a:xfrm>
                <a:off x="8184821" y="676432"/>
                <a:ext cx="1251812" cy="402336"/>
                <a:chOff x="7979081" y="676432"/>
                <a:chExt cx="1251812" cy="402336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6CEB9071-7BD3-B817-0F8E-4A45BEC3F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9081" y="676432"/>
                  <a:ext cx="329916" cy="40233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70A9C-CB16-B125-D8D0-B6A48368D2F7}"/>
                    </a:ext>
                  </a:extLst>
                </p:cNvPr>
                <p:cNvSpPr txBox="1"/>
                <p:nvPr/>
              </p:nvSpPr>
              <p:spPr>
                <a:xfrm>
                  <a:off x="8316493" y="677545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Mac</a:t>
                  </a:r>
                </a:p>
              </p:txBody>
            </p:sp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25FAF9-3139-D883-890F-81604DA7E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96" y="1126714"/>
              <a:ext cx="4224185" cy="0"/>
            </a:xfrm>
            <a:prstGeom prst="line">
              <a:avLst/>
            </a:prstGeom>
            <a:ln w="9525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21062AFE-F664-098C-0A86-4E39A3E5115D}"/>
              </a:ext>
            </a:extLst>
          </p:cNvPr>
          <p:cNvSpPr/>
          <p:nvPr/>
        </p:nvSpPr>
        <p:spPr>
          <a:xfrm>
            <a:off x="3822431" y="4382861"/>
            <a:ext cx="3523351" cy="1015597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FD63C-5681-CA60-0C4F-F4D7839567E3}"/>
              </a:ext>
            </a:extLst>
          </p:cNvPr>
          <p:cNvSpPr/>
          <p:nvPr/>
        </p:nvSpPr>
        <p:spPr>
          <a:xfrm>
            <a:off x="76199" y="1166608"/>
            <a:ext cx="12048393" cy="27195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44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999cf13-cb53-4a3d-a90e-c2f6e51a4028"/>
    <ds:schemaRef ds:uri="645951c4-77b2-4271-8f10-a0d3c1e36172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4999cf13-cb53-4a3d-a90e-c2f6e51a4028"/>
    <ds:schemaRef ds:uri="645951c4-77b2-4271-8f10-a0d3c1e361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37053</TotalTime>
  <Words>1323</Words>
  <Application>Microsoft Office PowerPoint</Application>
  <PresentationFormat>Widescreen</PresentationFormat>
  <Paragraphs>260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Gill Sans MT</vt:lpstr>
      <vt:lpstr>system-ui</vt:lpstr>
      <vt:lpstr>Gallery</vt:lpstr>
      <vt:lpstr>Why are you here?</vt:lpstr>
      <vt:lpstr>Path</vt:lpstr>
      <vt:lpstr>What are these new tools?</vt:lpstr>
      <vt:lpstr>What are these new tools?</vt:lpstr>
      <vt:lpstr>What are these new tools?</vt:lpstr>
      <vt:lpstr>Path</vt:lpstr>
      <vt:lpstr>How can you get started?</vt:lpstr>
      <vt:lpstr>How can you get started?</vt:lpstr>
      <vt:lpstr>How can you get started?</vt:lpstr>
      <vt:lpstr>Path</vt:lpstr>
      <vt:lpstr>How can you use this?</vt:lpstr>
      <vt:lpstr>How can you use this?</vt:lpstr>
      <vt:lpstr>Path</vt:lpstr>
      <vt:lpstr>What else can you do?</vt:lpstr>
      <vt:lpstr>What else can you do?</vt:lpstr>
      <vt:lpstr>What else can you do?</vt:lpstr>
      <vt:lpstr>What else can you do?</vt:lpstr>
      <vt:lpstr>What else can you do?</vt:lpstr>
      <vt:lpstr>What else can you do?</vt:lpstr>
      <vt:lpstr>Who is Michael Soule?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Soule, Michael</cp:lastModifiedBy>
  <cp:revision>20</cp:revision>
  <dcterms:created xsi:type="dcterms:W3CDTF">2020-10-05T21:13:15Z</dcterms:created>
  <dcterms:modified xsi:type="dcterms:W3CDTF">2023-05-03T23:53:41Z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