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6"/>
  </p:notesMasterIdLst>
  <p:sldIdLst>
    <p:sldId id="258" r:id="rId5"/>
    <p:sldId id="283" r:id="rId6"/>
    <p:sldId id="265" r:id="rId7"/>
    <p:sldId id="266" r:id="rId8"/>
    <p:sldId id="267" r:id="rId9"/>
    <p:sldId id="284" r:id="rId10"/>
    <p:sldId id="260" r:id="rId11"/>
    <p:sldId id="271" r:id="rId12"/>
    <p:sldId id="273" r:id="rId13"/>
    <p:sldId id="285" r:id="rId14"/>
    <p:sldId id="261" r:id="rId15"/>
    <p:sldId id="275" r:id="rId16"/>
    <p:sldId id="286" r:id="rId17"/>
    <p:sldId id="262" r:id="rId18"/>
    <p:sldId id="287" r:id="rId19"/>
    <p:sldId id="288" r:id="rId20"/>
    <p:sldId id="289" r:id="rId21"/>
    <p:sldId id="290" r:id="rId22"/>
    <p:sldId id="291" r:id="rId23"/>
    <p:sldId id="263" r:id="rId24"/>
    <p:sldId id="26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448" userDrawn="1">
          <p15:clr>
            <a:srgbClr val="A4A3A4"/>
          </p15:clr>
        </p15:guide>
        <p15:guide id="6" pos="1248" userDrawn="1">
          <p15:clr>
            <a:srgbClr val="A4A3A4"/>
          </p15:clr>
        </p15:guide>
        <p15:guide id="8" pos="4320" userDrawn="1">
          <p15:clr>
            <a:srgbClr val="A4A3A4"/>
          </p15:clr>
        </p15:guide>
        <p15:guide id="10" orient="horz" pos="2832" userDrawn="1">
          <p15:clr>
            <a:srgbClr val="A4A3A4"/>
          </p15:clr>
        </p15:guide>
        <p15:guide id="11" orient="horz" pos="1008" userDrawn="1">
          <p15:clr>
            <a:srgbClr val="A4A3A4"/>
          </p15:clr>
        </p15:guide>
        <p15:guide id="12" orient="horz" pos="2760" userDrawn="1">
          <p15:clr>
            <a:srgbClr val="A4A3A4"/>
          </p15:clr>
        </p15:guide>
        <p15:guide id="13" orient="horz" pos="1728" userDrawn="1">
          <p15:clr>
            <a:srgbClr val="A4A3A4"/>
          </p15:clr>
        </p15:guide>
        <p15:guide id="14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BEEB"/>
    <a:srgbClr val="FF8815"/>
    <a:srgbClr val="0095D4"/>
    <a:srgbClr val="FFFFFF"/>
    <a:srgbClr val="A6A6A6"/>
    <a:srgbClr val="F2F2F2"/>
    <a:srgbClr val="0377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816" autoAdjust="0"/>
  </p:normalViewPr>
  <p:slideViewPr>
    <p:cSldViewPr snapToGrid="0">
      <p:cViewPr varScale="1">
        <p:scale>
          <a:sx n="89" d="100"/>
          <a:sy n="89" d="100"/>
        </p:scale>
        <p:origin x="1290" y="90"/>
      </p:cViewPr>
      <p:guideLst>
        <p:guide orient="horz" pos="2448"/>
        <p:guide pos="1248"/>
        <p:guide pos="4320"/>
        <p:guide orient="horz" pos="2832"/>
        <p:guide orient="horz" pos="1008"/>
        <p:guide orient="horz" pos="2760"/>
        <p:guide orient="horz" pos="1728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Soule" userId="9fd0a5c4b3bf1bb1" providerId="LiveId" clId="{7DC97A7F-7160-43AE-A103-802A440E5673}"/>
    <pc:docChg chg="custSel modSld">
      <pc:chgData name="Mike Soule" userId="9fd0a5c4b3bf1bb1" providerId="LiveId" clId="{7DC97A7F-7160-43AE-A103-802A440E5673}" dt="2023-05-30T13:30:11.424" v="0" actId="478"/>
      <pc:docMkLst>
        <pc:docMk/>
      </pc:docMkLst>
      <pc:sldChg chg="delSp mod">
        <pc:chgData name="Mike Soule" userId="9fd0a5c4b3bf1bb1" providerId="LiveId" clId="{7DC97A7F-7160-43AE-A103-802A440E5673}" dt="2023-05-30T13:30:11.424" v="0" actId="478"/>
        <pc:sldMkLst>
          <pc:docMk/>
          <pc:sldMk cId="671384436" sldId="273"/>
        </pc:sldMkLst>
        <pc:spChg chg="del">
          <ac:chgData name="Mike Soule" userId="9fd0a5c4b3bf1bb1" providerId="LiveId" clId="{7DC97A7F-7160-43AE-A103-802A440E5673}" dt="2023-05-30T13:30:11.424" v="0" actId="478"/>
          <ac:spMkLst>
            <pc:docMk/>
            <pc:sldMk cId="671384436" sldId="273"/>
            <ac:spMk id="13" creationId="{014FD63C-5681-CA60-0C4F-F4D7839567E3}"/>
          </ac:spMkLst>
        </pc:spChg>
      </pc:sldChg>
    </pc:docChg>
  </pc:docChgLst>
  <pc:docChgLst>
    <pc:chgData name="Mike Soule" userId="9fd0a5c4b3bf1bb1" providerId="LiveId" clId="{A3962EED-ABA8-4EB1-9163-F76B7800A94B}"/>
    <pc:docChg chg="undo custSel delSld modSld">
      <pc:chgData name="Mike Soule" userId="9fd0a5c4b3bf1bb1" providerId="LiveId" clId="{A3962EED-ABA8-4EB1-9163-F76B7800A94B}" dt="2023-05-04T00:01:34.635" v="115" actId="170"/>
      <pc:docMkLst>
        <pc:docMk/>
      </pc:docMkLst>
      <pc:sldChg chg="modSp mod">
        <pc:chgData name="Mike Soule" userId="9fd0a5c4b3bf1bb1" providerId="LiveId" clId="{A3962EED-ABA8-4EB1-9163-F76B7800A94B}" dt="2023-05-03T23:52:38.498" v="4" actId="20577"/>
        <pc:sldMkLst>
          <pc:docMk/>
          <pc:sldMk cId="42147978" sldId="271"/>
        </pc:sldMkLst>
        <pc:spChg chg="mod">
          <ac:chgData name="Mike Soule" userId="9fd0a5c4b3bf1bb1" providerId="LiveId" clId="{A3962EED-ABA8-4EB1-9163-F76B7800A94B}" dt="2023-05-03T23:52:38.498" v="4" actId="20577"/>
          <ac:spMkLst>
            <pc:docMk/>
            <pc:sldMk cId="42147978" sldId="271"/>
            <ac:spMk id="8" creationId="{56FE2A39-865E-D4FC-263A-2C0CC7EB877F}"/>
          </ac:spMkLst>
        </pc:spChg>
      </pc:sldChg>
      <pc:sldChg chg="del">
        <pc:chgData name="Mike Soule" userId="9fd0a5c4b3bf1bb1" providerId="LiveId" clId="{A3962EED-ABA8-4EB1-9163-F76B7800A94B}" dt="2023-05-03T23:52:05.568" v="0" actId="2696"/>
        <pc:sldMkLst>
          <pc:docMk/>
          <pc:sldMk cId="2397752576" sldId="272"/>
        </pc:sldMkLst>
      </pc:sldChg>
      <pc:sldChg chg="addSp delSp modSp mod">
        <pc:chgData name="Mike Soule" userId="9fd0a5c4b3bf1bb1" providerId="LiveId" clId="{A3962EED-ABA8-4EB1-9163-F76B7800A94B}" dt="2023-05-04T00:01:34.635" v="115" actId="170"/>
        <pc:sldMkLst>
          <pc:docMk/>
          <pc:sldMk cId="671384436" sldId="273"/>
        </pc:sldMkLst>
        <pc:spChg chg="mod">
          <ac:chgData name="Mike Soule" userId="9fd0a5c4b3bf1bb1" providerId="LiveId" clId="{A3962EED-ABA8-4EB1-9163-F76B7800A94B}" dt="2023-05-04T00:01:28.889" v="102" actId="20577"/>
          <ac:spMkLst>
            <pc:docMk/>
            <pc:sldMk cId="671384436" sldId="273"/>
            <ac:spMk id="8" creationId="{56FE2A39-865E-D4FC-263A-2C0CC7EB877F}"/>
          </ac:spMkLst>
        </pc:spChg>
        <pc:spChg chg="mod">
          <ac:chgData name="Mike Soule" userId="9fd0a5c4b3bf1bb1" providerId="LiveId" clId="{A3962EED-ABA8-4EB1-9163-F76B7800A94B}" dt="2023-05-03T23:53:11.868" v="44" actId="20577"/>
          <ac:spMkLst>
            <pc:docMk/>
            <pc:sldMk cId="671384436" sldId="273"/>
            <ac:spMk id="11" creationId="{2A7AA5F5-7167-B422-B6F4-94D351B85AA5}"/>
          </ac:spMkLst>
        </pc:spChg>
        <pc:spChg chg="mod ord">
          <ac:chgData name="Mike Soule" userId="9fd0a5c4b3bf1bb1" providerId="LiveId" clId="{A3962EED-ABA8-4EB1-9163-F76B7800A94B}" dt="2023-05-04T00:01:34.635" v="115" actId="170"/>
          <ac:spMkLst>
            <pc:docMk/>
            <pc:sldMk cId="671384436" sldId="273"/>
            <ac:spMk id="13" creationId="{014FD63C-5681-CA60-0C4F-F4D7839567E3}"/>
          </ac:spMkLst>
        </pc:spChg>
        <pc:spChg chg="mod">
          <ac:chgData name="Mike Soule" userId="9fd0a5c4b3bf1bb1" providerId="LiveId" clId="{A3962EED-ABA8-4EB1-9163-F76B7800A94B}" dt="2023-05-03T23:53:32.936" v="88" actId="1036"/>
          <ac:spMkLst>
            <pc:docMk/>
            <pc:sldMk cId="671384436" sldId="273"/>
            <ac:spMk id="26" creationId="{136414C4-7058-EEE8-825B-74EAF803C687}"/>
          </ac:spMkLst>
        </pc:spChg>
        <pc:spChg chg="add del">
          <ac:chgData name="Mike Soule" userId="9fd0a5c4b3bf1bb1" providerId="LiveId" clId="{A3962EED-ABA8-4EB1-9163-F76B7800A94B}" dt="2023-05-03T23:53:18.580" v="45" actId="478"/>
          <ac:spMkLst>
            <pc:docMk/>
            <pc:sldMk cId="671384436" sldId="273"/>
            <ac:spMk id="39" creationId="{CCCB84B5-4480-F777-696E-15EDC67E7DE9}"/>
          </ac:spMkLst>
        </pc:spChg>
        <pc:spChg chg="mod">
          <ac:chgData name="Mike Soule" userId="9fd0a5c4b3bf1bb1" providerId="LiveId" clId="{A3962EED-ABA8-4EB1-9163-F76B7800A94B}" dt="2023-05-03T23:53:32.936" v="88" actId="1036"/>
          <ac:spMkLst>
            <pc:docMk/>
            <pc:sldMk cId="671384436" sldId="273"/>
            <ac:spMk id="41" creationId="{4CC27227-444E-D8AA-5210-E1EE91AC3EE2}"/>
          </ac:spMkLst>
        </pc:spChg>
        <pc:spChg chg="mod">
          <ac:chgData name="Mike Soule" userId="9fd0a5c4b3bf1bb1" providerId="LiveId" clId="{A3962EED-ABA8-4EB1-9163-F76B7800A94B}" dt="2023-05-03T23:53:32.936" v="88" actId="1036"/>
          <ac:spMkLst>
            <pc:docMk/>
            <pc:sldMk cId="671384436" sldId="273"/>
            <ac:spMk id="1029" creationId="{21062AFE-F664-098C-0A86-4E39A3E5115D}"/>
          </ac:spMkLst>
        </pc:spChg>
        <pc:spChg chg="add del">
          <ac:chgData name="Mike Soule" userId="9fd0a5c4b3bf1bb1" providerId="LiveId" clId="{A3962EED-ABA8-4EB1-9163-F76B7800A94B}" dt="2023-05-03T23:53:18.580" v="45" actId="478"/>
          <ac:spMkLst>
            <pc:docMk/>
            <pc:sldMk cId="671384436" sldId="273"/>
            <ac:spMk id="1030" creationId="{B0D5AE85-DAEE-826C-28F1-DFEABE76B03B}"/>
          </ac:spMkLst>
        </pc:spChg>
        <pc:grpChg chg="mod">
          <ac:chgData name="Mike Soule" userId="9fd0a5c4b3bf1bb1" providerId="LiveId" clId="{A3962EED-ABA8-4EB1-9163-F76B7800A94B}" dt="2023-05-03T23:53:32.936" v="88" actId="1036"/>
          <ac:grpSpMkLst>
            <pc:docMk/>
            <pc:sldMk cId="671384436" sldId="273"/>
            <ac:grpSpMk id="40" creationId="{F3D5840B-E737-B578-15CC-5C057CC5EF84}"/>
          </ac:grpSpMkLst>
        </pc:grpChg>
        <pc:grpChg chg="add del">
          <ac:chgData name="Mike Soule" userId="9fd0a5c4b3bf1bb1" providerId="LiveId" clId="{A3962EED-ABA8-4EB1-9163-F76B7800A94B}" dt="2023-05-03T23:53:18.580" v="45" actId="478"/>
          <ac:grpSpMkLst>
            <pc:docMk/>
            <pc:sldMk cId="671384436" sldId="273"/>
            <ac:grpSpMk id="54" creationId="{C63B90D3-2692-1290-333A-642E4BF0526C}"/>
          </ac:grpSpMkLst>
        </pc:grpChg>
        <pc:grpChg chg="mod">
          <ac:chgData name="Mike Soule" userId="9fd0a5c4b3bf1bb1" providerId="LiveId" clId="{A3962EED-ABA8-4EB1-9163-F76B7800A94B}" dt="2023-05-03T23:53:32.936" v="88" actId="1036"/>
          <ac:grpSpMkLst>
            <pc:docMk/>
            <pc:sldMk cId="671384436" sldId="273"/>
            <ac:grpSpMk id="55" creationId="{F9CEB114-6ABF-D9FD-C5AC-FC2386A2C6AA}"/>
          </ac:grpSpMkLst>
        </pc:grpChg>
        <pc:picChg chg="mod">
          <ac:chgData name="Mike Soule" userId="9fd0a5c4b3bf1bb1" providerId="LiveId" clId="{A3962EED-ABA8-4EB1-9163-F76B7800A94B}" dt="2023-05-03T23:53:32.936" v="88" actId="1036"/>
          <ac:picMkLst>
            <pc:docMk/>
            <pc:sldMk cId="671384436" sldId="273"/>
            <ac:picMk id="43" creationId="{1F6ACCC0-6EF9-DAF2-2251-AC15DCFCFFBD}"/>
          </ac:picMkLst>
        </pc:picChg>
        <pc:cxnChg chg="mod">
          <ac:chgData name="Mike Soule" userId="9fd0a5c4b3bf1bb1" providerId="LiveId" clId="{A3962EED-ABA8-4EB1-9163-F76B7800A94B}" dt="2023-05-03T23:53:22.513" v="46" actId="14100"/>
          <ac:cxnSpMkLst>
            <pc:docMk/>
            <pc:sldMk cId="671384436" sldId="273"/>
            <ac:cxnSpMk id="4" creationId="{11A4D1C0-E181-5B40-2366-0CB1B31BBC51}"/>
          </ac:cxnSpMkLst>
        </pc:cxnChg>
        <pc:cxnChg chg="mod">
          <ac:chgData name="Mike Soule" userId="9fd0a5c4b3bf1bb1" providerId="LiveId" clId="{A3962EED-ABA8-4EB1-9163-F76B7800A94B}" dt="2023-05-03T23:53:32.936" v="88" actId="1036"/>
          <ac:cxnSpMkLst>
            <pc:docMk/>
            <pc:sldMk cId="671384436" sldId="273"/>
            <ac:cxnSpMk id="42" creationId="{7D9BA1CF-F9E1-EDB5-D543-EBF953C2F92B}"/>
          </ac:cxnSpMkLst>
        </pc:cxnChg>
      </pc:sldChg>
    </pc:docChg>
  </pc:docChgLst>
  <pc:docChgLst>
    <pc:chgData name="Mike Soule" userId="9fd0a5c4b3bf1bb1" providerId="LiveId" clId="{93CADCA0-786F-48FE-8D10-2CF484C42C07}"/>
    <pc:docChg chg="delSld">
      <pc:chgData name="Mike Soule" userId="9fd0a5c4b3bf1bb1" providerId="LiveId" clId="{93CADCA0-786F-48FE-8D10-2CF484C42C07}" dt="2023-04-10T18:21:49.703" v="0" actId="47"/>
      <pc:docMkLst>
        <pc:docMk/>
      </pc:docMkLst>
      <pc:sldChg chg="del">
        <pc:chgData name="Mike Soule" userId="9fd0a5c4b3bf1bb1" providerId="LiveId" clId="{93CADCA0-786F-48FE-8D10-2CF484C42C07}" dt="2023-04-10T18:21:49.703" v="0" actId="47"/>
        <pc:sldMkLst>
          <pc:docMk/>
          <pc:sldMk cId="19013742" sldId="269"/>
        </pc:sldMkLst>
      </pc:sldChg>
      <pc:sldChg chg="del">
        <pc:chgData name="Mike Soule" userId="9fd0a5c4b3bf1bb1" providerId="LiveId" clId="{93CADCA0-786F-48FE-8D10-2CF484C42C07}" dt="2023-04-10T18:21:49.703" v="0" actId="47"/>
        <pc:sldMkLst>
          <pc:docMk/>
          <pc:sldMk cId="2794172480" sldId="274"/>
        </pc:sldMkLst>
      </pc:sldChg>
      <pc:sldChg chg="del">
        <pc:chgData name="Mike Soule" userId="9fd0a5c4b3bf1bb1" providerId="LiveId" clId="{93CADCA0-786F-48FE-8D10-2CF484C42C07}" dt="2023-04-10T18:21:49.703" v="0" actId="47"/>
        <pc:sldMkLst>
          <pc:docMk/>
          <pc:sldMk cId="256821341" sldId="276"/>
        </pc:sldMkLst>
      </pc:sldChg>
      <pc:sldChg chg="del">
        <pc:chgData name="Mike Soule" userId="9fd0a5c4b3bf1bb1" providerId="LiveId" clId="{93CADCA0-786F-48FE-8D10-2CF484C42C07}" dt="2023-04-10T18:21:49.703" v="0" actId="47"/>
        <pc:sldMkLst>
          <pc:docMk/>
          <pc:sldMk cId="2303899929" sldId="277"/>
        </pc:sldMkLst>
      </pc:sldChg>
      <pc:sldChg chg="del">
        <pc:chgData name="Mike Soule" userId="9fd0a5c4b3bf1bb1" providerId="LiveId" clId="{93CADCA0-786F-48FE-8D10-2CF484C42C07}" dt="2023-04-10T18:21:49.703" v="0" actId="47"/>
        <pc:sldMkLst>
          <pc:docMk/>
          <pc:sldMk cId="1541350194" sldId="278"/>
        </pc:sldMkLst>
      </pc:sldChg>
      <pc:sldChg chg="del">
        <pc:chgData name="Mike Soule" userId="9fd0a5c4b3bf1bb1" providerId="LiveId" clId="{93CADCA0-786F-48FE-8D10-2CF484C42C07}" dt="2023-04-10T18:21:49.703" v="0" actId="47"/>
        <pc:sldMkLst>
          <pc:docMk/>
          <pc:sldMk cId="3741751673" sldId="279"/>
        </pc:sldMkLst>
      </pc:sldChg>
      <pc:sldChg chg="del">
        <pc:chgData name="Mike Soule" userId="9fd0a5c4b3bf1bb1" providerId="LiveId" clId="{93CADCA0-786F-48FE-8D10-2CF484C42C07}" dt="2023-04-10T18:21:49.703" v="0" actId="47"/>
        <pc:sldMkLst>
          <pc:docMk/>
          <pc:sldMk cId="2705951280" sldId="280"/>
        </pc:sldMkLst>
      </pc:sldChg>
      <pc:sldChg chg="del">
        <pc:chgData name="Mike Soule" userId="9fd0a5c4b3bf1bb1" providerId="LiveId" clId="{93CADCA0-786F-48FE-8D10-2CF484C42C07}" dt="2023-04-10T18:21:49.703" v="0" actId="47"/>
        <pc:sldMkLst>
          <pc:docMk/>
          <pc:sldMk cId="2592066167" sldId="281"/>
        </pc:sldMkLst>
      </pc:sldChg>
      <pc:sldChg chg="del">
        <pc:chgData name="Mike Soule" userId="9fd0a5c4b3bf1bb1" providerId="LiveId" clId="{93CADCA0-786F-48FE-8D10-2CF484C42C07}" dt="2023-04-10T18:21:49.703" v="0" actId="47"/>
        <pc:sldMkLst>
          <pc:docMk/>
          <pc:sldMk cId="553788443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F2DC4-392E-48ED-97F2-135EC7E14E8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96AA4-38A2-465E-9A4A-964197A8A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51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https://jupyter.org/#:~:text=Open%20Standards%20for%20Interactive%20Computing</a:t>
            </a:r>
          </a:p>
          <a:p>
            <a:r>
              <a:rPr lang="en-US" dirty="0"/>
              <a:t>https://github.com/jupyter/jupyter/wiki/Jupyter-kernels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96AA4-38A2-465E-9A4A-964197A8AE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https://github.com/dotnet/interactive</a:t>
            </a:r>
          </a:p>
          <a:p>
            <a:r>
              <a:rPr lang="en-US" dirty="0"/>
              <a:t>https://github.com/dotnet/interactive/blob/main/docs/kernels-overview.md</a:t>
            </a:r>
          </a:p>
          <a:p>
            <a:r>
              <a:rPr lang="en-US" dirty="0"/>
              <a:t>https://github.com/dotnet/interactive/blob/main/docs/working-with-data.md</a:t>
            </a:r>
          </a:p>
          <a:p>
            <a:r>
              <a:rPr lang="en-US" dirty="0"/>
              <a:t>https://github.com/dotnet/interactive/blob/main/docs/nuget-overview.md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96AA4-38A2-465E-9A4A-964197A8AE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https://devblogs.microsoft.com/dotnet/dotnet-interactive-notebooks-is-now-polyglot-notebooks/</a:t>
            </a:r>
          </a:p>
          <a:p>
            <a:r>
              <a:rPr lang="en-US" dirty="0"/>
              <a:t>https://marketplace.visualstudio.com/items?itemName=ms-dotnettools.dotnet-interactive-vscode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96AA4-38A2-465E-9A4A-964197A8AE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56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ystem-ui"/>
              </a:rPr>
              <a:t>May not have experience with VS Code or even PS for that matter</a:t>
            </a:r>
          </a:p>
          <a:p>
            <a:endParaRPr lang="en-US" dirty="0">
              <a:latin typeface="system-ui"/>
            </a:endParaRPr>
          </a:p>
          <a:p>
            <a:r>
              <a:rPr lang="en-US" dirty="0">
                <a:latin typeface="system-ui"/>
              </a:rPr>
              <a:t>Python opens up a lot of network automation like RESTCONF too</a:t>
            </a:r>
          </a:p>
          <a:p>
            <a:endParaRPr lang="en-US" dirty="0"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ystem-ui"/>
              </a:rPr>
              <a:t>Writing documentation sucks though, so just ask </a:t>
            </a:r>
            <a:r>
              <a:rPr lang="en-US" dirty="0" err="1">
                <a:latin typeface="system-ui"/>
              </a:rPr>
              <a:t>ChatGPT</a:t>
            </a:r>
            <a:r>
              <a:rPr lang="en-US" dirty="0">
                <a:latin typeface="system-ui"/>
              </a:rPr>
              <a:t> to do it and format it in 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96AA4-38A2-465E-9A4A-964197A8AE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57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ystem-ui"/>
              </a:rPr>
              <a:t>May not have experience with VS Code or even PS for that matter</a:t>
            </a:r>
          </a:p>
          <a:p>
            <a:endParaRPr lang="en-US" dirty="0">
              <a:latin typeface="system-ui"/>
            </a:endParaRPr>
          </a:p>
          <a:p>
            <a:r>
              <a:rPr lang="en-US" dirty="0">
                <a:latin typeface="system-ui"/>
              </a:rPr>
              <a:t>Python opens up a lot of network automation like RESTCONF too</a:t>
            </a:r>
          </a:p>
          <a:p>
            <a:endParaRPr lang="en-US" dirty="0"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ystem-ui"/>
              </a:rPr>
              <a:t>Writing documentation sucks though, so just ask </a:t>
            </a:r>
            <a:r>
              <a:rPr lang="en-US" dirty="0" err="1">
                <a:latin typeface="system-ui"/>
              </a:rPr>
              <a:t>ChatGPT</a:t>
            </a:r>
            <a:r>
              <a:rPr lang="en-US" dirty="0">
                <a:latin typeface="system-ui"/>
              </a:rPr>
              <a:t> to do it and format it in 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96AA4-38A2-465E-9A4A-964197A8AE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19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ystem-ui"/>
              </a:rPr>
              <a:t>May not have experience with VS Code or even PS for that matter</a:t>
            </a:r>
          </a:p>
          <a:p>
            <a:endParaRPr lang="en-US" dirty="0">
              <a:latin typeface="system-ui"/>
            </a:endParaRPr>
          </a:p>
          <a:p>
            <a:r>
              <a:rPr lang="en-US" dirty="0">
                <a:latin typeface="system-ui"/>
              </a:rPr>
              <a:t>Python opens up a lot of network automation like RESTCONF too</a:t>
            </a:r>
          </a:p>
          <a:p>
            <a:endParaRPr lang="en-US" dirty="0"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ystem-ui"/>
              </a:rPr>
              <a:t>Writing documentation sucks though, so just ask </a:t>
            </a:r>
            <a:r>
              <a:rPr lang="en-US" dirty="0" err="1">
                <a:latin typeface="system-ui"/>
              </a:rPr>
              <a:t>ChatGPT</a:t>
            </a:r>
            <a:r>
              <a:rPr lang="en-US" dirty="0">
                <a:latin typeface="system-ui"/>
              </a:rPr>
              <a:t> to do it and format it in 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96AA4-38A2-465E-9A4A-964197A8AE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70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ystem-ui"/>
              </a:rPr>
              <a:t>May not have experience with VS Code or even PS for that matter</a:t>
            </a:r>
          </a:p>
          <a:p>
            <a:endParaRPr lang="en-US" dirty="0">
              <a:latin typeface="system-ui"/>
            </a:endParaRPr>
          </a:p>
          <a:p>
            <a:r>
              <a:rPr lang="en-US" dirty="0">
                <a:latin typeface="system-ui"/>
              </a:rPr>
              <a:t>Python opens up a lot of network automation like RESTCONF too</a:t>
            </a:r>
          </a:p>
          <a:p>
            <a:endParaRPr lang="en-US" dirty="0"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ystem-ui"/>
              </a:rPr>
              <a:t>Writing documentation sucks though, so just ask </a:t>
            </a:r>
            <a:r>
              <a:rPr lang="en-US" dirty="0" err="1">
                <a:latin typeface="system-ui"/>
              </a:rPr>
              <a:t>ChatGPT</a:t>
            </a:r>
            <a:r>
              <a:rPr lang="en-US" dirty="0">
                <a:latin typeface="system-ui"/>
              </a:rPr>
              <a:t> to do it and format it in 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96AA4-38A2-465E-9A4A-964197A8AE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45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ystem-ui"/>
              </a:rPr>
              <a:t>May not have experience with VS Code or even PS for that matter</a:t>
            </a:r>
          </a:p>
          <a:p>
            <a:endParaRPr lang="en-US" dirty="0">
              <a:latin typeface="system-ui"/>
            </a:endParaRPr>
          </a:p>
          <a:p>
            <a:r>
              <a:rPr lang="en-US" dirty="0">
                <a:latin typeface="system-ui"/>
              </a:rPr>
              <a:t>Python opens up a lot of network automation like RESTCONF too</a:t>
            </a:r>
          </a:p>
          <a:p>
            <a:endParaRPr lang="en-US" dirty="0"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ystem-ui"/>
              </a:rPr>
              <a:t>Writing documentation sucks though, so just ask </a:t>
            </a:r>
            <a:r>
              <a:rPr lang="en-US" dirty="0" err="1">
                <a:latin typeface="system-ui"/>
              </a:rPr>
              <a:t>ChatGPT</a:t>
            </a:r>
            <a:r>
              <a:rPr lang="en-US" dirty="0">
                <a:latin typeface="system-ui"/>
              </a:rPr>
              <a:t> to do it and format it in 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96AA4-38A2-465E-9A4A-964197A8AE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10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ystem-ui"/>
              </a:rPr>
              <a:t>May not have experience with VS Code or even PS for that matter</a:t>
            </a:r>
          </a:p>
          <a:p>
            <a:endParaRPr lang="en-US" dirty="0">
              <a:latin typeface="system-ui"/>
            </a:endParaRPr>
          </a:p>
          <a:p>
            <a:r>
              <a:rPr lang="en-US" dirty="0">
                <a:latin typeface="system-ui"/>
              </a:rPr>
              <a:t>Python opens up a lot of network automation like RESTCONF too</a:t>
            </a:r>
          </a:p>
          <a:p>
            <a:endParaRPr lang="en-US" dirty="0"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ystem-ui"/>
              </a:rPr>
              <a:t>Writing documentation sucks though, so just ask </a:t>
            </a:r>
            <a:r>
              <a:rPr lang="en-US" dirty="0" err="1">
                <a:latin typeface="system-ui"/>
              </a:rPr>
              <a:t>ChatGPT</a:t>
            </a:r>
            <a:r>
              <a:rPr lang="en-US" dirty="0">
                <a:latin typeface="system-ui"/>
              </a:rPr>
              <a:t> to do it and format it in 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96AA4-38A2-465E-9A4A-964197A8AE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09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C4AD4A1-1464-83D9-1B6D-43D8ADDA2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201"/>
            <a:ext cx="11201400" cy="45719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600" b="1" i="0" cap="none" baseline="0">
                <a:solidFill>
                  <a:srgbClr val="0377B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F539B3-A50B-6D05-BA01-A037E6EFDC08}"/>
              </a:ext>
            </a:extLst>
          </p:cNvPr>
          <p:cNvSpPr/>
          <p:nvPr userDrawn="1"/>
        </p:nvSpPr>
        <p:spPr>
          <a:xfrm>
            <a:off x="0" y="76201"/>
            <a:ext cx="838200" cy="457199"/>
          </a:xfrm>
          <a:prstGeom prst="rect">
            <a:avLst/>
          </a:prstGeom>
          <a:solidFill>
            <a:srgbClr val="0377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7979B00-451E-44BA-B3D6-8140AC51D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00799"/>
            <a:ext cx="1186020" cy="41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E22FE05-6583-4772-B050-89EDD70D29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92886" y="6400799"/>
            <a:ext cx="922914" cy="41910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327438B-1E12-A14A-03F3-3FE9505465AA}"/>
              </a:ext>
            </a:extLst>
          </p:cNvPr>
          <p:cNvGrpSpPr/>
          <p:nvPr userDrawn="1"/>
        </p:nvGrpSpPr>
        <p:grpSpPr>
          <a:xfrm>
            <a:off x="2994849" y="6400799"/>
            <a:ext cx="6202302" cy="419100"/>
            <a:chOff x="3126402" y="6400799"/>
            <a:chExt cx="6202302" cy="4191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DF6139-7C25-0AD5-A3CE-A78322FD40C0}"/>
                </a:ext>
              </a:extLst>
            </p:cNvPr>
            <p:cNvSpPr txBox="1"/>
            <p:nvPr userDrawn="1"/>
          </p:nvSpPr>
          <p:spPr>
            <a:xfrm>
              <a:off x="7269926" y="6400799"/>
              <a:ext cx="2058778" cy="4191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2400" b="1" dirty="0">
                  <a:blipFill>
                    <a:blip r:embed="rId6"/>
                    <a:stretch>
                      <a:fillRect/>
                    </a:stretch>
                  </a:blipFill>
                </a:rPr>
                <a:t>#PSHSummit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9EEC3CC-5307-3E7A-B32C-733F5A839544}"/>
                </a:ext>
              </a:extLst>
            </p:cNvPr>
            <p:cNvGrpSpPr/>
            <p:nvPr userDrawn="1"/>
          </p:nvGrpSpPr>
          <p:grpSpPr>
            <a:xfrm>
              <a:off x="3126402" y="6427433"/>
              <a:ext cx="2279342" cy="369332"/>
              <a:chOff x="2787269" y="2996188"/>
              <a:chExt cx="2279342" cy="369332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574E32-07C6-41DF-99E2-4634E5F54A2F}"/>
                  </a:ext>
                </a:extLst>
              </p:cNvPr>
              <p:cNvSpPr txBox="1"/>
              <p:nvPr userDrawn="1"/>
            </p:nvSpPr>
            <p:spPr>
              <a:xfrm>
                <a:off x="3047260" y="2996188"/>
                <a:ext cx="2019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rtl="0"/>
                <a:r>
                  <a:rPr lang="en-US" b="0" i="0" dirty="0">
                    <a:solidFill>
                      <a:schemeClr val="tx1"/>
                    </a:solidFill>
                    <a:effectLst/>
                    <a:latin typeface="+mn-lt"/>
                  </a:rPr>
                  <a:t>@MySnozzberries</a:t>
                </a:r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52686A3A-7CDE-EC41-40C8-100F5C9B983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787269" y="3050859"/>
                <a:ext cx="259991" cy="259991"/>
              </a:xfrm>
              <a:prstGeom prst="rect">
                <a:avLst/>
              </a:prstGeom>
            </p:spPr>
          </p:pic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984" userDrawn="1">
          <p15:clr>
            <a:srgbClr val="F26B43"/>
          </p15:clr>
        </p15:guide>
        <p15:guide id="4" orient="horz" pos="4032" userDrawn="1">
          <p15:clr>
            <a:srgbClr val="F26B43"/>
          </p15:clr>
        </p15:guide>
        <p15:guide id="5" orient="horz" pos="4296" userDrawn="1">
          <p15:clr>
            <a:srgbClr val="F26B43"/>
          </p15:clr>
        </p15:guide>
        <p15:guide id="6" pos="48" userDrawn="1">
          <p15:clr>
            <a:srgbClr val="F26B43"/>
          </p15:clr>
        </p15:guide>
        <p15:guide id="7" pos="7632" userDrawn="1">
          <p15:clr>
            <a:srgbClr val="F26B43"/>
          </p15:clr>
        </p15:guide>
        <p15:guide id="8" orient="horz" pos="48" userDrawn="1">
          <p15:clr>
            <a:srgbClr val="F26B43"/>
          </p15:clr>
        </p15:guide>
        <p15:guide id="9" orient="horz" pos="336" userDrawn="1">
          <p15:clr>
            <a:srgbClr val="F26B43"/>
          </p15:clr>
        </p15:guide>
        <p15:guide id="10" orient="horz" pos="384" userDrawn="1">
          <p15:clr>
            <a:srgbClr val="F26B43"/>
          </p15:clr>
        </p15:guide>
        <p15:guide id="11" pos="528" userDrawn="1">
          <p15:clr>
            <a:srgbClr val="F26B43"/>
          </p15:clr>
        </p15:guide>
        <p15:guide id="12" pos="5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5.svg"/><Relationship Id="rId7" Type="http://schemas.openxmlformats.org/officeDocument/2006/relationships/image" Target="../media/image34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5.svg"/><Relationship Id="rId7" Type="http://schemas.openxmlformats.org/officeDocument/2006/relationships/image" Target="../media/image14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3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12" Type="http://schemas.openxmlformats.org/officeDocument/2006/relationships/image" Target="../media/image55.svg"/><Relationship Id="rId2" Type="http://schemas.openxmlformats.org/officeDocument/2006/relationships/image" Target="../media/image45.png"/><Relationship Id="rId16" Type="http://schemas.openxmlformats.org/officeDocument/2006/relationships/hyperlink" Target="mailto:misoule@sentine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svg"/><Relationship Id="rId15" Type="http://schemas.openxmlformats.org/officeDocument/2006/relationships/image" Target="../media/image58.jp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svg"/><Relationship Id="rId14" Type="http://schemas.openxmlformats.org/officeDocument/2006/relationships/image" Target="../media/image57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mermaid.js.org/" TargetMode="External"/><Relationship Id="rId13" Type="http://schemas.openxmlformats.org/officeDocument/2006/relationships/hyperlink" Target="https://papermill.readthedocs.io/en/latest/" TargetMode="External"/><Relationship Id="rId3" Type="http://schemas.openxmlformats.org/officeDocument/2006/relationships/hyperlink" Target="https://github.com/dotnet/interactive/blob/main/docs/NotebookswithJupyter.md" TargetMode="External"/><Relationship Id="rId7" Type="http://schemas.openxmlformats.org/officeDocument/2006/relationships/hyperlink" Target="https://oauthenticator.readthedocs.io/en/stable/getting-started.html" TargetMode="External"/><Relationship Id="rId12" Type="http://schemas.openxmlformats.org/officeDocument/2006/relationships/hyperlink" Target="https://github.com/dfinke/powershell-notebooks" TargetMode="External"/><Relationship Id="rId2" Type="http://schemas.openxmlformats.org/officeDocument/2006/relationships/hyperlink" Target="https://github.com/Snozzberries/jupyterDemo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uktrade/fargatespawner" TargetMode="External"/><Relationship Id="rId11" Type="http://schemas.openxmlformats.org/officeDocument/2006/relationships/hyperlink" Target="https://github.com/dotnet/interactive/blob/main/docs/magic-commands.md" TargetMode="External"/><Relationship Id="rId5" Type="http://schemas.openxmlformats.org/officeDocument/2006/relationships/hyperlink" Target="https://nbdev.fast.ai/tutorials/best_practices.html" TargetMode="External"/><Relationship Id="rId10" Type="http://schemas.openxmlformats.org/officeDocument/2006/relationships/hyperlink" Target="https://mybinder.org/" TargetMode="External"/><Relationship Id="rId4" Type="http://schemas.openxmlformats.org/officeDocument/2006/relationships/hyperlink" Target="https://www.youtube.com/watch?v=ib3BrVNQkFM" TargetMode="External"/><Relationship Id="rId9" Type="http://schemas.openxmlformats.org/officeDocument/2006/relationships/hyperlink" Target="https://nbconvert.readthedocs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5.svg"/><Relationship Id="rId7" Type="http://schemas.openxmlformats.org/officeDocument/2006/relationships/image" Target="../media/image14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0.png"/><Relationship Id="rId7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32.png"/><Relationship Id="rId4" Type="http://schemas.openxmlformats.org/officeDocument/2006/relationships/image" Target="../media/image21.svg"/><Relationship Id="rId9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07C7-E10C-B84A-D073-9013572F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you here?</a:t>
            </a:r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33A43E-0EAB-7660-CCE4-93681C93B275}"/>
              </a:ext>
            </a:extLst>
          </p:cNvPr>
          <p:cNvGrpSpPr/>
          <p:nvPr/>
        </p:nvGrpSpPr>
        <p:grpSpPr>
          <a:xfrm>
            <a:off x="1294210" y="1836420"/>
            <a:ext cx="3451268" cy="3185160"/>
            <a:chOff x="654874" y="2278396"/>
            <a:chExt cx="2798778" cy="101621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B81899-2982-F4B7-EA17-7E7ADCD523F5}"/>
                </a:ext>
              </a:extLst>
            </p:cNvPr>
            <p:cNvSpPr txBox="1"/>
            <p:nvPr/>
          </p:nvSpPr>
          <p:spPr>
            <a:xfrm>
              <a:off x="654874" y="2278396"/>
              <a:ext cx="2798778" cy="101621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2800" b="1" dirty="0"/>
                <a:t>Allan </a:t>
              </a:r>
              <a:r>
                <a:rPr lang="en-US" sz="2800" b="1" dirty="0" err="1"/>
                <a:t>Deyoung</a:t>
              </a:r>
              <a:endParaRPr lang="en-US" sz="2800" b="1" dirty="0"/>
            </a:p>
            <a:p>
              <a:pPr algn="r"/>
              <a:r>
                <a:rPr lang="en-US" sz="2000" dirty="0"/>
                <a:t>New job with new processes</a:t>
              </a:r>
            </a:p>
            <a:p>
              <a:pPr algn="r"/>
              <a:r>
                <a:rPr lang="en-US" sz="2000" dirty="0"/>
                <a:t>Build confidence</a:t>
              </a:r>
            </a:p>
            <a:p>
              <a:pPr algn="r"/>
              <a:r>
                <a:rPr lang="en-US" sz="2000" dirty="0"/>
                <a:t>Baseline skills</a:t>
              </a:r>
            </a:p>
            <a:p>
              <a:pPr algn="r"/>
              <a:r>
                <a:rPr lang="en-US" sz="2000" dirty="0"/>
                <a:t>Contribute quickly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9C48606-395B-F420-9C1D-D7AC04566BB0}"/>
                </a:ext>
              </a:extLst>
            </p:cNvPr>
            <p:cNvCxnSpPr>
              <a:cxnSpLocks/>
            </p:cNvCxnSpPr>
            <p:nvPr/>
          </p:nvCxnSpPr>
          <p:spPr>
            <a:xfrm>
              <a:off x="3453652" y="2349472"/>
              <a:ext cx="0" cy="874059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E9DE6E-4729-FA4D-3A5D-777A707A5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313" y="2174629"/>
            <a:ext cx="2517732" cy="2508740"/>
          </a:xfrm>
          <a:prstGeom prst="ellipse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7D102E3-570C-2AF3-729D-D241EC073D5C}"/>
              </a:ext>
            </a:extLst>
          </p:cNvPr>
          <p:cNvGrpSpPr/>
          <p:nvPr/>
        </p:nvGrpSpPr>
        <p:grpSpPr>
          <a:xfrm>
            <a:off x="8839066" y="2681414"/>
            <a:ext cx="1516857" cy="1952373"/>
            <a:chOff x="7946231" y="3374334"/>
            <a:chExt cx="1516857" cy="195237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149A7D6-C870-440C-071E-7F28FD4427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52" t="2884" r="2473" b="1332"/>
            <a:stretch/>
          </p:blipFill>
          <p:spPr>
            <a:xfrm>
              <a:off x="8132263" y="3374334"/>
              <a:ext cx="1144792" cy="149070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7F6813-92A5-E820-D65A-BB43B42D59F1}"/>
                </a:ext>
              </a:extLst>
            </p:cNvPr>
            <p:cNvSpPr txBox="1"/>
            <p:nvPr/>
          </p:nvSpPr>
          <p:spPr>
            <a:xfrm>
              <a:off x="7946231" y="4865042"/>
              <a:ext cx="151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95D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CONTOSO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FDD847F-63AE-D3F3-23D7-8B567AC2BA58}"/>
              </a:ext>
            </a:extLst>
          </p:cNvPr>
          <p:cNvSpPr txBox="1"/>
          <p:nvPr/>
        </p:nvSpPr>
        <p:spPr>
          <a:xfrm>
            <a:off x="7716880" y="2967335"/>
            <a:ext cx="8953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rgbClr val="FF881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</a:t>
            </a:r>
          </a:p>
        </p:txBody>
      </p:sp>
    </p:spTree>
    <p:extLst>
      <p:ext uri="{BB962C8B-B14F-4D97-AF65-F5344CB8AC3E}">
        <p14:creationId xmlns:p14="http://schemas.microsoft.com/office/powerpoint/2010/main" val="141743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74BF-FAF4-9F79-1D36-E95102F3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9B571-9DAD-DC35-532B-E05B180FC03C}"/>
              </a:ext>
            </a:extLst>
          </p:cNvPr>
          <p:cNvSpPr txBox="1"/>
          <p:nvPr/>
        </p:nvSpPr>
        <p:spPr>
          <a:xfrm>
            <a:off x="4730379" y="1341106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What are these new tools?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A167C-53DE-44DA-FF4A-B32C21276253}"/>
              </a:ext>
            </a:extLst>
          </p:cNvPr>
          <p:cNvSpPr txBox="1"/>
          <p:nvPr/>
        </p:nvSpPr>
        <p:spPr>
          <a:xfrm>
            <a:off x="4730379" y="2609925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can you get started?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A3ADCA-5EB2-D659-36A3-5AFA9F0B2DAE}"/>
              </a:ext>
            </a:extLst>
          </p:cNvPr>
          <p:cNvSpPr txBox="1"/>
          <p:nvPr/>
        </p:nvSpPr>
        <p:spPr>
          <a:xfrm>
            <a:off x="4730379" y="3878744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How can you use this? (Demo)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0A214-2DCD-495E-1D79-D08B86FB7B2F}"/>
              </a:ext>
            </a:extLst>
          </p:cNvPr>
          <p:cNvSpPr txBox="1"/>
          <p:nvPr/>
        </p:nvSpPr>
        <p:spPr>
          <a:xfrm>
            <a:off x="4730379" y="5147562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else can you do? (Demo)</a:t>
            </a:r>
          </a:p>
        </p:txBody>
      </p:sp>
      <p:pic>
        <p:nvPicPr>
          <p:cNvPr id="13" name="Graphic 12" descr="Tools outline">
            <a:extLst>
              <a:ext uri="{FF2B5EF4-FFF2-40B4-BE49-F238E27FC236}">
                <a16:creationId xmlns:a16="http://schemas.microsoft.com/office/drawing/2014/main" id="{48599B8F-5F12-1D98-9BF2-61F8D06DC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2117" y="1182872"/>
            <a:ext cx="685800" cy="685800"/>
          </a:xfrm>
          <a:prstGeom prst="rect">
            <a:avLst/>
          </a:prstGeom>
        </p:spPr>
      </p:pic>
      <p:pic>
        <p:nvPicPr>
          <p:cNvPr id="15" name="Graphic 14" descr="Race Car outline">
            <a:extLst>
              <a:ext uri="{FF2B5EF4-FFF2-40B4-BE49-F238E27FC236}">
                <a16:creationId xmlns:a16="http://schemas.microsoft.com/office/drawing/2014/main" id="{4414D8E5-BE01-D1E4-076E-AA806003A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2117" y="2451691"/>
            <a:ext cx="685800" cy="685800"/>
          </a:xfrm>
          <a:prstGeom prst="rect">
            <a:avLst/>
          </a:prstGeom>
        </p:spPr>
      </p:pic>
      <p:pic>
        <p:nvPicPr>
          <p:cNvPr id="17" name="Graphic 16" descr="Aspiration outline">
            <a:extLst>
              <a:ext uri="{FF2B5EF4-FFF2-40B4-BE49-F238E27FC236}">
                <a16:creationId xmlns:a16="http://schemas.microsoft.com/office/drawing/2014/main" id="{D28427DB-D194-6AD0-C46F-7352432ED7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82117" y="3720510"/>
            <a:ext cx="685800" cy="685800"/>
          </a:xfrm>
          <a:prstGeom prst="rect">
            <a:avLst/>
          </a:prstGeom>
        </p:spPr>
      </p:pic>
      <p:pic>
        <p:nvPicPr>
          <p:cNvPr id="19" name="Graphic 18" descr="Rocket outline">
            <a:extLst>
              <a:ext uri="{FF2B5EF4-FFF2-40B4-BE49-F238E27FC236}">
                <a16:creationId xmlns:a16="http://schemas.microsoft.com/office/drawing/2014/main" id="{B09AEE43-0EC4-BB45-FC1B-9566692CFC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82117" y="4989328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78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5C47-394F-3F74-D959-B70894F0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use this?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BE8207-1BE7-F49E-C04F-E8E897EE2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919" y="2139883"/>
            <a:ext cx="7036162" cy="257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3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5C47-394F-3F74-D959-B70894F0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use this?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BE8207-1BE7-F49E-C04F-E8E897EE2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919" y="2139883"/>
            <a:ext cx="7036162" cy="257823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3FA227C-7714-B83D-050E-8B45ADC0C864}"/>
              </a:ext>
            </a:extLst>
          </p:cNvPr>
          <p:cNvGrpSpPr/>
          <p:nvPr/>
        </p:nvGrpSpPr>
        <p:grpSpPr>
          <a:xfrm>
            <a:off x="4204758" y="5194364"/>
            <a:ext cx="3782485" cy="844552"/>
            <a:chOff x="4461933" y="5194364"/>
            <a:chExt cx="3782485" cy="844552"/>
          </a:xfrm>
        </p:grpSpPr>
        <p:pic>
          <p:nvPicPr>
            <p:cNvPr id="1026" name="Picture 2" descr="Ovio | Mermaid">
              <a:extLst>
                <a:ext uri="{FF2B5EF4-FFF2-40B4-BE49-F238E27FC236}">
                  <a16:creationId xmlns:a16="http://schemas.microsoft.com/office/drawing/2014/main" id="{CD0372ED-D1FF-F4F9-029A-706F7D06DC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1933" y="5194364"/>
              <a:ext cx="844552" cy="844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779101-9261-61AD-90D3-413362CE2E17}"/>
                </a:ext>
              </a:extLst>
            </p:cNvPr>
            <p:cNvSpPr txBox="1"/>
            <p:nvPr/>
          </p:nvSpPr>
          <p:spPr>
            <a:xfrm>
              <a:off x="5306485" y="5385807"/>
              <a:ext cx="29379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https://mermaid.js.org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4435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74BF-FAF4-9F79-1D36-E95102F3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9B571-9DAD-DC35-532B-E05B180FC03C}"/>
              </a:ext>
            </a:extLst>
          </p:cNvPr>
          <p:cNvSpPr txBox="1"/>
          <p:nvPr/>
        </p:nvSpPr>
        <p:spPr>
          <a:xfrm>
            <a:off x="4730379" y="1341106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What are these new tools?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A167C-53DE-44DA-FF4A-B32C21276253}"/>
              </a:ext>
            </a:extLst>
          </p:cNvPr>
          <p:cNvSpPr txBox="1"/>
          <p:nvPr/>
        </p:nvSpPr>
        <p:spPr>
          <a:xfrm>
            <a:off x="4730379" y="2609925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can you get started?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A3ADCA-5EB2-D659-36A3-5AFA9F0B2DAE}"/>
              </a:ext>
            </a:extLst>
          </p:cNvPr>
          <p:cNvSpPr txBox="1"/>
          <p:nvPr/>
        </p:nvSpPr>
        <p:spPr>
          <a:xfrm>
            <a:off x="4730379" y="3878744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can you use this? (Demo)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0A214-2DCD-495E-1D79-D08B86FB7B2F}"/>
              </a:ext>
            </a:extLst>
          </p:cNvPr>
          <p:cNvSpPr txBox="1"/>
          <p:nvPr/>
        </p:nvSpPr>
        <p:spPr>
          <a:xfrm>
            <a:off x="4730379" y="5147562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What else can you do? (Demo)</a:t>
            </a:r>
          </a:p>
        </p:txBody>
      </p:sp>
      <p:pic>
        <p:nvPicPr>
          <p:cNvPr id="13" name="Graphic 12" descr="Tools outline">
            <a:extLst>
              <a:ext uri="{FF2B5EF4-FFF2-40B4-BE49-F238E27FC236}">
                <a16:creationId xmlns:a16="http://schemas.microsoft.com/office/drawing/2014/main" id="{48599B8F-5F12-1D98-9BF2-61F8D06DC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2117" y="1182872"/>
            <a:ext cx="685800" cy="685800"/>
          </a:xfrm>
          <a:prstGeom prst="rect">
            <a:avLst/>
          </a:prstGeom>
        </p:spPr>
      </p:pic>
      <p:pic>
        <p:nvPicPr>
          <p:cNvPr id="15" name="Graphic 14" descr="Race Car outline">
            <a:extLst>
              <a:ext uri="{FF2B5EF4-FFF2-40B4-BE49-F238E27FC236}">
                <a16:creationId xmlns:a16="http://schemas.microsoft.com/office/drawing/2014/main" id="{4414D8E5-BE01-D1E4-076E-AA806003A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2117" y="2451691"/>
            <a:ext cx="685800" cy="685800"/>
          </a:xfrm>
          <a:prstGeom prst="rect">
            <a:avLst/>
          </a:prstGeom>
        </p:spPr>
      </p:pic>
      <p:pic>
        <p:nvPicPr>
          <p:cNvPr id="17" name="Graphic 16" descr="Aspiration outline">
            <a:extLst>
              <a:ext uri="{FF2B5EF4-FFF2-40B4-BE49-F238E27FC236}">
                <a16:creationId xmlns:a16="http://schemas.microsoft.com/office/drawing/2014/main" id="{D28427DB-D194-6AD0-C46F-7352432ED7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82117" y="3720510"/>
            <a:ext cx="685800" cy="685800"/>
          </a:xfrm>
          <a:prstGeom prst="rect">
            <a:avLst/>
          </a:prstGeom>
        </p:spPr>
      </p:pic>
      <p:pic>
        <p:nvPicPr>
          <p:cNvPr id="19" name="Graphic 18" descr="Rocket outline">
            <a:extLst>
              <a:ext uri="{FF2B5EF4-FFF2-40B4-BE49-F238E27FC236}">
                <a16:creationId xmlns:a16="http://schemas.microsoft.com/office/drawing/2014/main" id="{B09AEE43-0EC4-BB45-FC1B-9566692CFC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82117" y="4989328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90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0397-7B9B-CB58-25D9-5987984D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you do?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E51F5B-6BAF-9B62-3E52-9C84E2016882}"/>
              </a:ext>
            </a:extLst>
          </p:cNvPr>
          <p:cNvGrpSpPr/>
          <p:nvPr/>
        </p:nvGrpSpPr>
        <p:grpSpPr>
          <a:xfrm>
            <a:off x="76200" y="795498"/>
            <a:ext cx="5981700" cy="297675"/>
            <a:chOff x="1981200" y="618391"/>
            <a:chExt cx="10143392" cy="29767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551D19-44DB-BD9F-B5E0-7EB54F2369D6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Allan’s Experience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0E78335-08C7-8C5C-CA89-BFCCAAE8130D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8248A39-53C8-158F-B0DF-6BC8F634A75A}"/>
              </a:ext>
            </a:extLst>
          </p:cNvPr>
          <p:cNvSpPr txBox="1"/>
          <p:nvPr/>
        </p:nvSpPr>
        <p:spPr>
          <a:xfrm>
            <a:off x="76200" y="1158403"/>
            <a:ext cx="2990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New job with new processes</a:t>
            </a:r>
          </a:p>
          <a:p>
            <a:r>
              <a:rPr lang="en-US" sz="1800" dirty="0"/>
              <a:t>Build confidence</a:t>
            </a:r>
          </a:p>
          <a:p>
            <a:r>
              <a:rPr lang="en-US" sz="1800" dirty="0"/>
              <a:t>Baseline skills</a:t>
            </a:r>
          </a:p>
          <a:p>
            <a:r>
              <a:rPr lang="en-US" sz="1800" dirty="0"/>
              <a:t>Contribute quickly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1C551BFC-6BC1-A04D-A626-2E14DA107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6259" y="1484247"/>
            <a:ext cx="20331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47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0397-7B9B-CB58-25D9-5987984D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you do?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E51F5B-6BAF-9B62-3E52-9C84E2016882}"/>
              </a:ext>
            </a:extLst>
          </p:cNvPr>
          <p:cNvGrpSpPr/>
          <p:nvPr/>
        </p:nvGrpSpPr>
        <p:grpSpPr>
          <a:xfrm>
            <a:off x="76200" y="795498"/>
            <a:ext cx="5981700" cy="297675"/>
            <a:chOff x="1981200" y="618391"/>
            <a:chExt cx="10143392" cy="29767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551D19-44DB-BD9F-B5E0-7EB54F2369D6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Allan’s Experience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0E78335-08C7-8C5C-CA89-BFCCAAE8130D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8248A39-53C8-158F-B0DF-6BC8F634A75A}"/>
              </a:ext>
            </a:extLst>
          </p:cNvPr>
          <p:cNvSpPr txBox="1"/>
          <p:nvPr/>
        </p:nvSpPr>
        <p:spPr>
          <a:xfrm>
            <a:off x="76200" y="1158403"/>
            <a:ext cx="2990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New job with new processes</a:t>
            </a:r>
          </a:p>
          <a:p>
            <a:r>
              <a:rPr lang="en-US" sz="1800" dirty="0"/>
              <a:t>Build confidence</a:t>
            </a:r>
          </a:p>
          <a:p>
            <a:r>
              <a:rPr lang="en-US" sz="1800" dirty="0"/>
              <a:t>Baseline skills</a:t>
            </a:r>
          </a:p>
          <a:p>
            <a:r>
              <a:rPr lang="en-US" sz="1800" dirty="0"/>
              <a:t>Contribute quickly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1C551BFC-6BC1-A04D-A626-2E14DA107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6259" y="1484247"/>
            <a:ext cx="2033194" cy="54864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9649B36-7E0F-DB44-DA7F-E457C85209C8}"/>
              </a:ext>
            </a:extLst>
          </p:cNvPr>
          <p:cNvGrpSpPr/>
          <p:nvPr/>
        </p:nvGrpSpPr>
        <p:grpSpPr>
          <a:xfrm>
            <a:off x="74721" y="3495639"/>
            <a:ext cx="5981700" cy="297675"/>
            <a:chOff x="1981200" y="618391"/>
            <a:chExt cx="10143392" cy="29767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A07574-6BD2-4CFF-A4E3-C5FB409228F6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Contoso’s Experience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8A4D42-D0D5-4667-AA66-6CD114F64E7D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4B6D4F8-1E74-1EEC-9D8F-FC63986A70B3}"/>
              </a:ext>
            </a:extLst>
          </p:cNvPr>
          <p:cNvSpPr txBox="1"/>
          <p:nvPr/>
        </p:nvSpPr>
        <p:spPr>
          <a:xfrm>
            <a:off x="3071518" y="4055545"/>
            <a:ext cx="2990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Accessible by Multiple Users</a:t>
            </a:r>
            <a:endParaRPr lang="en-US" dirty="0"/>
          </a:p>
          <a:p>
            <a:r>
              <a:rPr lang="en-US" sz="1800" dirty="0"/>
              <a:t>Secure with Single Sign-On</a:t>
            </a:r>
          </a:p>
          <a:p>
            <a:r>
              <a:rPr lang="en-US" dirty="0"/>
              <a:t>Centralized Management</a:t>
            </a:r>
            <a:endParaRPr lang="en-US" sz="1800" dirty="0"/>
          </a:p>
          <a:p>
            <a:r>
              <a:rPr lang="en-US" dirty="0"/>
              <a:t>Consistent &amp; Cost Efficient</a:t>
            </a:r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D2CEC0-8A37-674C-52E0-89DAEE586AB5}"/>
              </a:ext>
            </a:extLst>
          </p:cNvPr>
          <p:cNvSpPr/>
          <p:nvPr/>
        </p:nvSpPr>
        <p:spPr>
          <a:xfrm>
            <a:off x="76199" y="609606"/>
            <a:ext cx="6019801" cy="182879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59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0397-7B9B-CB58-25D9-5987984D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you do?</a:t>
            </a:r>
          </a:p>
        </p:txBody>
      </p:sp>
      <p:pic>
        <p:nvPicPr>
          <p:cNvPr id="2050" name="Picture 2" descr="Project Jupyter | JupyterHub">
            <a:extLst>
              <a:ext uri="{FF2B5EF4-FFF2-40B4-BE49-F238E27FC236}">
                <a16:creationId xmlns:a16="http://schemas.microsoft.com/office/drawing/2014/main" id="{20108AC1-A6F7-AA1C-0F24-8D6ACBCE5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9" y="4013103"/>
            <a:ext cx="2990088" cy="128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1E51F5B-6BAF-9B62-3E52-9C84E2016882}"/>
              </a:ext>
            </a:extLst>
          </p:cNvPr>
          <p:cNvGrpSpPr/>
          <p:nvPr/>
        </p:nvGrpSpPr>
        <p:grpSpPr>
          <a:xfrm>
            <a:off x="76200" y="795498"/>
            <a:ext cx="5981700" cy="297675"/>
            <a:chOff x="1981200" y="618391"/>
            <a:chExt cx="10143392" cy="29767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551D19-44DB-BD9F-B5E0-7EB54F2369D6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Allan’s Experience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0E78335-08C7-8C5C-CA89-BFCCAAE8130D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8248A39-53C8-158F-B0DF-6BC8F634A75A}"/>
              </a:ext>
            </a:extLst>
          </p:cNvPr>
          <p:cNvSpPr txBox="1"/>
          <p:nvPr/>
        </p:nvSpPr>
        <p:spPr>
          <a:xfrm>
            <a:off x="76200" y="1158403"/>
            <a:ext cx="2990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New job with new processes</a:t>
            </a:r>
          </a:p>
          <a:p>
            <a:r>
              <a:rPr lang="en-US" sz="1800" dirty="0"/>
              <a:t>Build confidence</a:t>
            </a:r>
          </a:p>
          <a:p>
            <a:r>
              <a:rPr lang="en-US" sz="1800" dirty="0"/>
              <a:t>Baseline skills</a:t>
            </a:r>
          </a:p>
          <a:p>
            <a:r>
              <a:rPr lang="en-US" sz="1800" dirty="0"/>
              <a:t>Contribute quickly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1C551BFC-6BC1-A04D-A626-2E14DA107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6259" y="1484247"/>
            <a:ext cx="2033194" cy="54864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9649B36-7E0F-DB44-DA7F-E457C85209C8}"/>
              </a:ext>
            </a:extLst>
          </p:cNvPr>
          <p:cNvGrpSpPr/>
          <p:nvPr/>
        </p:nvGrpSpPr>
        <p:grpSpPr>
          <a:xfrm>
            <a:off x="74721" y="3495639"/>
            <a:ext cx="5981700" cy="297675"/>
            <a:chOff x="1981200" y="618391"/>
            <a:chExt cx="10143392" cy="29767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A07574-6BD2-4CFF-A4E3-C5FB409228F6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Contoso’s Experience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8A4D42-D0D5-4667-AA66-6CD114F64E7D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4B6D4F8-1E74-1EEC-9D8F-FC63986A70B3}"/>
              </a:ext>
            </a:extLst>
          </p:cNvPr>
          <p:cNvSpPr txBox="1"/>
          <p:nvPr/>
        </p:nvSpPr>
        <p:spPr>
          <a:xfrm>
            <a:off x="3071518" y="4055545"/>
            <a:ext cx="2990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Accessible by Multiple Users</a:t>
            </a:r>
            <a:endParaRPr lang="en-US" dirty="0"/>
          </a:p>
          <a:p>
            <a:r>
              <a:rPr lang="en-US" sz="1800" dirty="0"/>
              <a:t>Secure with Single Sign-On</a:t>
            </a:r>
          </a:p>
          <a:p>
            <a:r>
              <a:rPr lang="en-US" dirty="0"/>
              <a:t>Centralized Management</a:t>
            </a:r>
            <a:endParaRPr lang="en-US" sz="1800" dirty="0"/>
          </a:p>
          <a:p>
            <a:r>
              <a:rPr lang="en-US" dirty="0"/>
              <a:t>Consistent &amp; Cost Efficient</a:t>
            </a:r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1F813A-2F65-D901-4946-5A2D2622ACCF}"/>
              </a:ext>
            </a:extLst>
          </p:cNvPr>
          <p:cNvSpPr/>
          <p:nvPr/>
        </p:nvSpPr>
        <p:spPr>
          <a:xfrm>
            <a:off x="76199" y="609606"/>
            <a:ext cx="6019801" cy="182879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11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0397-7B9B-CB58-25D9-5987984D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you do?</a:t>
            </a:r>
          </a:p>
        </p:txBody>
      </p:sp>
      <p:pic>
        <p:nvPicPr>
          <p:cNvPr id="2050" name="Picture 2" descr="Project Jupyter | JupyterHub">
            <a:extLst>
              <a:ext uri="{FF2B5EF4-FFF2-40B4-BE49-F238E27FC236}">
                <a16:creationId xmlns:a16="http://schemas.microsoft.com/office/drawing/2014/main" id="{20108AC1-A6F7-AA1C-0F24-8D6ACBCE5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9" y="4013103"/>
            <a:ext cx="2990088" cy="128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1E51F5B-6BAF-9B62-3E52-9C84E2016882}"/>
              </a:ext>
            </a:extLst>
          </p:cNvPr>
          <p:cNvGrpSpPr/>
          <p:nvPr/>
        </p:nvGrpSpPr>
        <p:grpSpPr>
          <a:xfrm>
            <a:off x="76200" y="795498"/>
            <a:ext cx="5981700" cy="297675"/>
            <a:chOff x="1981200" y="618391"/>
            <a:chExt cx="10143392" cy="29767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551D19-44DB-BD9F-B5E0-7EB54F2369D6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Allan’s Experience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0E78335-08C7-8C5C-CA89-BFCCAAE8130D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8248A39-53C8-158F-B0DF-6BC8F634A75A}"/>
              </a:ext>
            </a:extLst>
          </p:cNvPr>
          <p:cNvSpPr txBox="1"/>
          <p:nvPr/>
        </p:nvSpPr>
        <p:spPr>
          <a:xfrm>
            <a:off x="76200" y="1158403"/>
            <a:ext cx="2990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New job with new processes</a:t>
            </a:r>
          </a:p>
          <a:p>
            <a:r>
              <a:rPr lang="en-US" sz="1800" dirty="0"/>
              <a:t>Build confidence</a:t>
            </a:r>
          </a:p>
          <a:p>
            <a:r>
              <a:rPr lang="en-US" sz="1800" dirty="0"/>
              <a:t>Baseline skills</a:t>
            </a:r>
          </a:p>
          <a:p>
            <a:r>
              <a:rPr lang="en-US" sz="1800" dirty="0"/>
              <a:t>Contribute quickly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1C551BFC-6BC1-A04D-A626-2E14DA107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6259" y="1484247"/>
            <a:ext cx="2033194" cy="54864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9649B36-7E0F-DB44-DA7F-E457C85209C8}"/>
              </a:ext>
            </a:extLst>
          </p:cNvPr>
          <p:cNvGrpSpPr/>
          <p:nvPr/>
        </p:nvGrpSpPr>
        <p:grpSpPr>
          <a:xfrm>
            <a:off x="74721" y="3495639"/>
            <a:ext cx="5981700" cy="297675"/>
            <a:chOff x="1981200" y="618391"/>
            <a:chExt cx="10143392" cy="29767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A07574-6BD2-4CFF-A4E3-C5FB409228F6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Contoso’s Experience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8A4D42-D0D5-4667-AA66-6CD114F64E7D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0E9828F-00E4-F168-4320-63725813C516}"/>
              </a:ext>
            </a:extLst>
          </p:cNvPr>
          <p:cNvGrpSpPr/>
          <p:nvPr/>
        </p:nvGrpSpPr>
        <p:grpSpPr>
          <a:xfrm>
            <a:off x="6911326" y="1352499"/>
            <a:ext cx="4412012" cy="914400"/>
            <a:chOff x="6537871" y="1771599"/>
            <a:chExt cx="4412012" cy="91440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DA6C02-DFEA-C963-4D44-F1DDEAAA5B58}"/>
                </a:ext>
              </a:extLst>
            </p:cNvPr>
            <p:cNvSpPr txBox="1"/>
            <p:nvPr/>
          </p:nvSpPr>
          <p:spPr>
            <a:xfrm>
              <a:off x="7468201" y="2044133"/>
              <a:ext cx="34816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/>
                <a:t>Privileged &amp; Remote Access</a:t>
              </a:r>
            </a:p>
          </p:txBody>
        </p:sp>
        <p:pic>
          <p:nvPicPr>
            <p:cNvPr id="2052" name="Picture 4" descr="Create Remote Desktop Shortcut for PC in Windows 10">
              <a:extLst>
                <a:ext uri="{FF2B5EF4-FFF2-40B4-BE49-F238E27FC236}">
                  <a16:creationId xmlns:a16="http://schemas.microsoft.com/office/drawing/2014/main" id="{CBE6B68F-FF3D-A716-A148-62B830C164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7871" y="1771599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4B6D4F8-1E74-1EEC-9D8F-FC63986A70B3}"/>
              </a:ext>
            </a:extLst>
          </p:cNvPr>
          <p:cNvSpPr txBox="1"/>
          <p:nvPr/>
        </p:nvSpPr>
        <p:spPr>
          <a:xfrm>
            <a:off x="3071518" y="4055545"/>
            <a:ext cx="2990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Accessible by Multiple Users</a:t>
            </a:r>
            <a:endParaRPr lang="en-US" dirty="0"/>
          </a:p>
          <a:p>
            <a:r>
              <a:rPr lang="en-US" sz="1800" dirty="0"/>
              <a:t>Secure with Single Sign-On</a:t>
            </a:r>
          </a:p>
          <a:p>
            <a:r>
              <a:rPr lang="en-US" dirty="0"/>
              <a:t>Centralized Management</a:t>
            </a:r>
            <a:endParaRPr lang="en-US" sz="1800" dirty="0"/>
          </a:p>
          <a:p>
            <a:r>
              <a:rPr lang="en-US" dirty="0"/>
              <a:t>Consistent &amp; Cost Efficient</a:t>
            </a:r>
            <a:endParaRPr lang="en-US" sz="18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6DE1862-FFF5-7533-D170-A1C946410D16}"/>
              </a:ext>
            </a:extLst>
          </p:cNvPr>
          <p:cNvGrpSpPr/>
          <p:nvPr/>
        </p:nvGrpSpPr>
        <p:grpSpPr>
          <a:xfrm>
            <a:off x="6126482" y="786205"/>
            <a:ext cx="5981700" cy="297675"/>
            <a:chOff x="1981200" y="618391"/>
            <a:chExt cx="10143392" cy="29767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C948A00-39C6-2806-40DE-BFEFEB3F9BAE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Next Steps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C78809-F9E9-D8D9-04B2-A90C2949FAF1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FBB7637-4C1B-2631-225A-0F388B5F3EF2}"/>
              </a:ext>
            </a:extLst>
          </p:cNvPr>
          <p:cNvSpPr/>
          <p:nvPr/>
        </p:nvSpPr>
        <p:spPr>
          <a:xfrm>
            <a:off x="76199" y="609605"/>
            <a:ext cx="6019801" cy="515521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73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0397-7B9B-CB58-25D9-5987984D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you do?</a:t>
            </a:r>
          </a:p>
        </p:txBody>
      </p:sp>
      <p:pic>
        <p:nvPicPr>
          <p:cNvPr id="2050" name="Picture 2" descr="Project Jupyter | JupyterHub">
            <a:extLst>
              <a:ext uri="{FF2B5EF4-FFF2-40B4-BE49-F238E27FC236}">
                <a16:creationId xmlns:a16="http://schemas.microsoft.com/office/drawing/2014/main" id="{20108AC1-A6F7-AA1C-0F24-8D6ACBCE5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9" y="4013103"/>
            <a:ext cx="2990088" cy="128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1E51F5B-6BAF-9B62-3E52-9C84E2016882}"/>
              </a:ext>
            </a:extLst>
          </p:cNvPr>
          <p:cNvGrpSpPr/>
          <p:nvPr/>
        </p:nvGrpSpPr>
        <p:grpSpPr>
          <a:xfrm>
            <a:off x="76200" y="795498"/>
            <a:ext cx="5981700" cy="297675"/>
            <a:chOff x="1981200" y="618391"/>
            <a:chExt cx="10143392" cy="29767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551D19-44DB-BD9F-B5E0-7EB54F2369D6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Allan’s Experience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0E78335-08C7-8C5C-CA89-BFCCAAE8130D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8248A39-53C8-158F-B0DF-6BC8F634A75A}"/>
              </a:ext>
            </a:extLst>
          </p:cNvPr>
          <p:cNvSpPr txBox="1"/>
          <p:nvPr/>
        </p:nvSpPr>
        <p:spPr>
          <a:xfrm>
            <a:off x="76200" y="1158403"/>
            <a:ext cx="2990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New job with new processes</a:t>
            </a:r>
          </a:p>
          <a:p>
            <a:r>
              <a:rPr lang="en-US" sz="1800" dirty="0"/>
              <a:t>Build confidence</a:t>
            </a:r>
          </a:p>
          <a:p>
            <a:r>
              <a:rPr lang="en-US" sz="1800" dirty="0"/>
              <a:t>Baseline skills</a:t>
            </a:r>
          </a:p>
          <a:p>
            <a:r>
              <a:rPr lang="en-US" sz="1800" dirty="0"/>
              <a:t>Contribute quickly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1C551BFC-6BC1-A04D-A626-2E14DA107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6259" y="1484247"/>
            <a:ext cx="2033194" cy="54864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9649B36-7E0F-DB44-DA7F-E457C85209C8}"/>
              </a:ext>
            </a:extLst>
          </p:cNvPr>
          <p:cNvGrpSpPr/>
          <p:nvPr/>
        </p:nvGrpSpPr>
        <p:grpSpPr>
          <a:xfrm>
            <a:off x="74721" y="3495639"/>
            <a:ext cx="5981700" cy="297675"/>
            <a:chOff x="1981200" y="618391"/>
            <a:chExt cx="10143392" cy="29767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A07574-6BD2-4CFF-A4E3-C5FB409228F6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Contoso’s Experience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8A4D42-D0D5-4667-AA66-6CD114F64E7D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0E9828F-00E4-F168-4320-63725813C516}"/>
              </a:ext>
            </a:extLst>
          </p:cNvPr>
          <p:cNvGrpSpPr/>
          <p:nvPr/>
        </p:nvGrpSpPr>
        <p:grpSpPr>
          <a:xfrm>
            <a:off x="6911326" y="1352499"/>
            <a:ext cx="4412012" cy="914400"/>
            <a:chOff x="6537871" y="1771599"/>
            <a:chExt cx="4412012" cy="91440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DA6C02-DFEA-C963-4D44-F1DDEAAA5B58}"/>
                </a:ext>
              </a:extLst>
            </p:cNvPr>
            <p:cNvSpPr txBox="1"/>
            <p:nvPr/>
          </p:nvSpPr>
          <p:spPr>
            <a:xfrm>
              <a:off x="7468201" y="2044133"/>
              <a:ext cx="34816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/>
                <a:t>Privileged &amp; Remote Access</a:t>
              </a:r>
            </a:p>
          </p:txBody>
        </p:sp>
        <p:pic>
          <p:nvPicPr>
            <p:cNvPr id="2052" name="Picture 4" descr="Create Remote Desktop Shortcut for PC in Windows 10">
              <a:extLst>
                <a:ext uri="{FF2B5EF4-FFF2-40B4-BE49-F238E27FC236}">
                  <a16:creationId xmlns:a16="http://schemas.microsoft.com/office/drawing/2014/main" id="{CBE6B68F-FF3D-A716-A148-62B830C164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7871" y="1771599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4B6D4F8-1E74-1EEC-9D8F-FC63986A70B3}"/>
              </a:ext>
            </a:extLst>
          </p:cNvPr>
          <p:cNvSpPr txBox="1"/>
          <p:nvPr/>
        </p:nvSpPr>
        <p:spPr>
          <a:xfrm>
            <a:off x="3071518" y="4055545"/>
            <a:ext cx="2990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Accessible by Multiple Users</a:t>
            </a:r>
            <a:endParaRPr lang="en-US" dirty="0"/>
          </a:p>
          <a:p>
            <a:r>
              <a:rPr lang="en-US" sz="1800" dirty="0"/>
              <a:t>Secure with Single Sign-On</a:t>
            </a:r>
          </a:p>
          <a:p>
            <a:r>
              <a:rPr lang="en-US" dirty="0"/>
              <a:t>Centralized Management</a:t>
            </a:r>
            <a:endParaRPr lang="en-US" sz="1800" dirty="0"/>
          </a:p>
          <a:p>
            <a:r>
              <a:rPr lang="en-US" dirty="0"/>
              <a:t>Consistent &amp; Cost Efficient</a:t>
            </a:r>
            <a:endParaRPr lang="en-US" sz="18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8423B48-3FA9-0AF2-F3D5-211418C0FBDF}"/>
              </a:ext>
            </a:extLst>
          </p:cNvPr>
          <p:cNvGrpSpPr/>
          <p:nvPr/>
        </p:nvGrpSpPr>
        <p:grpSpPr>
          <a:xfrm>
            <a:off x="6911326" y="2516558"/>
            <a:ext cx="4412012" cy="914400"/>
            <a:chOff x="6537871" y="2860229"/>
            <a:chExt cx="4412012" cy="914400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9132798C-80E8-D82D-3D08-A570FE6627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10313"/>
            <a:stretch/>
          </p:blipFill>
          <p:spPr bwMode="auto">
            <a:xfrm>
              <a:off x="6537871" y="2860229"/>
              <a:ext cx="93033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E8702A-D68D-344C-F803-AB951B40E026}"/>
                </a:ext>
              </a:extLst>
            </p:cNvPr>
            <p:cNvSpPr txBox="1"/>
            <p:nvPr/>
          </p:nvSpPr>
          <p:spPr>
            <a:xfrm>
              <a:off x="7468201" y="3132763"/>
              <a:ext cx="34816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/>
                <a:t>Collaborate Across 70+ Languages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6DE1862-FFF5-7533-D170-A1C946410D16}"/>
              </a:ext>
            </a:extLst>
          </p:cNvPr>
          <p:cNvGrpSpPr/>
          <p:nvPr/>
        </p:nvGrpSpPr>
        <p:grpSpPr>
          <a:xfrm>
            <a:off x="6126482" y="786205"/>
            <a:ext cx="5981700" cy="297675"/>
            <a:chOff x="1981200" y="618391"/>
            <a:chExt cx="10143392" cy="29767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C948A00-39C6-2806-40DE-BFEFEB3F9BAE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Next Steps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C78809-F9E9-D8D9-04B2-A90C2949FAF1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FBB7637-4C1B-2631-225A-0F388B5F3EF2}"/>
              </a:ext>
            </a:extLst>
          </p:cNvPr>
          <p:cNvSpPr/>
          <p:nvPr/>
        </p:nvSpPr>
        <p:spPr>
          <a:xfrm>
            <a:off x="76199" y="609605"/>
            <a:ext cx="6019801" cy="515521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6EF56A-7535-4B0E-9F1C-10FB9CEACB14}"/>
              </a:ext>
            </a:extLst>
          </p:cNvPr>
          <p:cNvSpPr/>
          <p:nvPr/>
        </p:nvSpPr>
        <p:spPr>
          <a:xfrm>
            <a:off x="6857999" y="1328127"/>
            <a:ext cx="4419599" cy="103060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71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0397-7B9B-CB58-25D9-5987984D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you do?</a:t>
            </a:r>
          </a:p>
        </p:txBody>
      </p:sp>
      <p:pic>
        <p:nvPicPr>
          <p:cNvPr id="2050" name="Picture 2" descr="Project Jupyter | JupyterHub">
            <a:extLst>
              <a:ext uri="{FF2B5EF4-FFF2-40B4-BE49-F238E27FC236}">
                <a16:creationId xmlns:a16="http://schemas.microsoft.com/office/drawing/2014/main" id="{20108AC1-A6F7-AA1C-0F24-8D6ACBCE5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9" y="4013103"/>
            <a:ext cx="2990088" cy="128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1E51F5B-6BAF-9B62-3E52-9C84E2016882}"/>
              </a:ext>
            </a:extLst>
          </p:cNvPr>
          <p:cNvGrpSpPr/>
          <p:nvPr/>
        </p:nvGrpSpPr>
        <p:grpSpPr>
          <a:xfrm>
            <a:off x="76200" y="795498"/>
            <a:ext cx="5981700" cy="297675"/>
            <a:chOff x="1981200" y="618391"/>
            <a:chExt cx="10143392" cy="29767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551D19-44DB-BD9F-B5E0-7EB54F2369D6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Allan’s Experience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0E78335-08C7-8C5C-CA89-BFCCAAE8130D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8248A39-53C8-158F-B0DF-6BC8F634A75A}"/>
              </a:ext>
            </a:extLst>
          </p:cNvPr>
          <p:cNvSpPr txBox="1"/>
          <p:nvPr/>
        </p:nvSpPr>
        <p:spPr>
          <a:xfrm>
            <a:off x="76200" y="1158403"/>
            <a:ext cx="2990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New job with new processes</a:t>
            </a:r>
          </a:p>
          <a:p>
            <a:r>
              <a:rPr lang="en-US" sz="1800" dirty="0"/>
              <a:t>Build confidence</a:t>
            </a:r>
          </a:p>
          <a:p>
            <a:r>
              <a:rPr lang="en-US" sz="1800" dirty="0"/>
              <a:t>Baseline skills</a:t>
            </a:r>
          </a:p>
          <a:p>
            <a:r>
              <a:rPr lang="en-US" sz="1800" dirty="0"/>
              <a:t>Contribute quickly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1C551BFC-6BC1-A04D-A626-2E14DA107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6259" y="1484247"/>
            <a:ext cx="2033194" cy="54864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9649B36-7E0F-DB44-DA7F-E457C85209C8}"/>
              </a:ext>
            </a:extLst>
          </p:cNvPr>
          <p:cNvGrpSpPr/>
          <p:nvPr/>
        </p:nvGrpSpPr>
        <p:grpSpPr>
          <a:xfrm>
            <a:off x="74721" y="3495639"/>
            <a:ext cx="5981700" cy="297675"/>
            <a:chOff x="1981200" y="618391"/>
            <a:chExt cx="10143392" cy="29767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A07574-6BD2-4CFF-A4E3-C5FB409228F6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Contoso’s Experience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8A4D42-D0D5-4667-AA66-6CD114F64E7D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0E9828F-00E4-F168-4320-63725813C516}"/>
              </a:ext>
            </a:extLst>
          </p:cNvPr>
          <p:cNvGrpSpPr/>
          <p:nvPr/>
        </p:nvGrpSpPr>
        <p:grpSpPr>
          <a:xfrm>
            <a:off x="6911326" y="1352499"/>
            <a:ext cx="4412012" cy="914400"/>
            <a:chOff x="6537871" y="1771599"/>
            <a:chExt cx="4412012" cy="91440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DA6C02-DFEA-C963-4D44-F1DDEAAA5B58}"/>
                </a:ext>
              </a:extLst>
            </p:cNvPr>
            <p:cNvSpPr txBox="1"/>
            <p:nvPr/>
          </p:nvSpPr>
          <p:spPr>
            <a:xfrm>
              <a:off x="7468201" y="2044133"/>
              <a:ext cx="34816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/>
                <a:t>Privileged &amp; Remote Access</a:t>
              </a:r>
            </a:p>
          </p:txBody>
        </p:sp>
        <p:pic>
          <p:nvPicPr>
            <p:cNvPr id="2052" name="Picture 4" descr="Create Remote Desktop Shortcut for PC in Windows 10">
              <a:extLst>
                <a:ext uri="{FF2B5EF4-FFF2-40B4-BE49-F238E27FC236}">
                  <a16:creationId xmlns:a16="http://schemas.microsoft.com/office/drawing/2014/main" id="{CBE6B68F-FF3D-A716-A148-62B830C164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7871" y="1771599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4B6D4F8-1E74-1EEC-9D8F-FC63986A70B3}"/>
              </a:ext>
            </a:extLst>
          </p:cNvPr>
          <p:cNvSpPr txBox="1"/>
          <p:nvPr/>
        </p:nvSpPr>
        <p:spPr>
          <a:xfrm>
            <a:off x="3071518" y="4055545"/>
            <a:ext cx="2990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Accessible by Multiple Users</a:t>
            </a:r>
            <a:endParaRPr lang="en-US" dirty="0"/>
          </a:p>
          <a:p>
            <a:r>
              <a:rPr lang="en-US" sz="1800" dirty="0"/>
              <a:t>Secure with Single Sign-On</a:t>
            </a:r>
          </a:p>
          <a:p>
            <a:r>
              <a:rPr lang="en-US" dirty="0"/>
              <a:t>Centralized Management</a:t>
            </a:r>
            <a:endParaRPr lang="en-US" sz="1800" dirty="0"/>
          </a:p>
          <a:p>
            <a:r>
              <a:rPr lang="en-US" dirty="0"/>
              <a:t>Consistent &amp; Cost Efficient</a:t>
            </a:r>
            <a:endParaRPr lang="en-US" sz="18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8423B48-3FA9-0AF2-F3D5-211418C0FBDF}"/>
              </a:ext>
            </a:extLst>
          </p:cNvPr>
          <p:cNvGrpSpPr/>
          <p:nvPr/>
        </p:nvGrpSpPr>
        <p:grpSpPr>
          <a:xfrm>
            <a:off x="6911326" y="2516558"/>
            <a:ext cx="4412012" cy="914400"/>
            <a:chOff x="6537871" y="2860229"/>
            <a:chExt cx="4412012" cy="914400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9132798C-80E8-D82D-3D08-A570FE6627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10313"/>
            <a:stretch/>
          </p:blipFill>
          <p:spPr bwMode="auto">
            <a:xfrm>
              <a:off x="6537871" y="2860229"/>
              <a:ext cx="93033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E8702A-D68D-344C-F803-AB951B40E026}"/>
                </a:ext>
              </a:extLst>
            </p:cNvPr>
            <p:cNvSpPr txBox="1"/>
            <p:nvPr/>
          </p:nvSpPr>
          <p:spPr>
            <a:xfrm>
              <a:off x="7468201" y="3132763"/>
              <a:ext cx="34816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/>
                <a:t>Collaborate Across 70+ Languages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7A91863-CD0E-D199-C2AE-068736DCCF41}"/>
              </a:ext>
            </a:extLst>
          </p:cNvPr>
          <p:cNvGrpSpPr/>
          <p:nvPr/>
        </p:nvGrpSpPr>
        <p:grpSpPr>
          <a:xfrm>
            <a:off x="6911326" y="3680618"/>
            <a:ext cx="4412012" cy="914400"/>
            <a:chOff x="6537871" y="4924960"/>
            <a:chExt cx="4412012" cy="914400"/>
          </a:xfrm>
        </p:grpSpPr>
        <p:pic>
          <p:nvPicPr>
            <p:cNvPr id="2058" name="Picture 10" descr="ChatGPT - Wikipedia">
              <a:extLst>
                <a:ext uri="{FF2B5EF4-FFF2-40B4-BE49-F238E27FC236}">
                  <a16:creationId xmlns:a16="http://schemas.microsoft.com/office/drawing/2014/main" id="{AFD77CB6-1A94-C996-D6BC-AD7DF754B4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7871" y="4924960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323EE8A-B42F-4567-D99A-A1456EF689F9}"/>
                </a:ext>
              </a:extLst>
            </p:cNvPr>
            <p:cNvSpPr txBox="1"/>
            <p:nvPr/>
          </p:nvSpPr>
          <p:spPr>
            <a:xfrm>
              <a:off x="7468201" y="5197494"/>
              <a:ext cx="34816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/>
                <a:t>Documentation is Time Consuming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6DE1862-FFF5-7533-D170-A1C946410D16}"/>
              </a:ext>
            </a:extLst>
          </p:cNvPr>
          <p:cNvGrpSpPr/>
          <p:nvPr/>
        </p:nvGrpSpPr>
        <p:grpSpPr>
          <a:xfrm>
            <a:off x="6126482" y="786205"/>
            <a:ext cx="5981700" cy="297675"/>
            <a:chOff x="1981200" y="618391"/>
            <a:chExt cx="10143392" cy="29767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C948A00-39C6-2806-40DE-BFEFEB3F9BAE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Next Steps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C78809-F9E9-D8D9-04B2-A90C2949FAF1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FBB7637-4C1B-2631-225A-0F388B5F3EF2}"/>
              </a:ext>
            </a:extLst>
          </p:cNvPr>
          <p:cNvSpPr/>
          <p:nvPr/>
        </p:nvSpPr>
        <p:spPr>
          <a:xfrm>
            <a:off x="76199" y="609605"/>
            <a:ext cx="6019801" cy="515521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BB769B-0E96-87F7-8C43-5715507A32EE}"/>
              </a:ext>
            </a:extLst>
          </p:cNvPr>
          <p:cNvSpPr/>
          <p:nvPr/>
        </p:nvSpPr>
        <p:spPr>
          <a:xfrm>
            <a:off x="6857999" y="1328126"/>
            <a:ext cx="4419599" cy="216751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0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74BF-FAF4-9F79-1D36-E95102F3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9B571-9DAD-DC35-532B-E05B180FC03C}"/>
              </a:ext>
            </a:extLst>
          </p:cNvPr>
          <p:cNvSpPr txBox="1"/>
          <p:nvPr/>
        </p:nvSpPr>
        <p:spPr>
          <a:xfrm>
            <a:off x="4730379" y="1341106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What are these new tools?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A167C-53DE-44DA-FF4A-B32C21276253}"/>
              </a:ext>
            </a:extLst>
          </p:cNvPr>
          <p:cNvSpPr txBox="1"/>
          <p:nvPr/>
        </p:nvSpPr>
        <p:spPr>
          <a:xfrm>
            <a:off x="4730379" y="2609925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can you get started?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A3ADCA-5EB2-D659-36A3-5AFA9F0B2DAE}"/>
              </a:ext>
            </a:extLst>
          </p:cNvPr>
          <p:cNvSpPr txBox="1"/>
          <p:nvPr/>
        </p:nvSpPr>
        <p:spPr>
          <a:xfrm>
            <a:off x="4730379" y="3878744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can you use this? (Demo)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0A214-2DCD-495E-1D79-D08B86FB7B2F}"/>
              </a:ext>
            </a:extLst>
          </p:cNvPr>
          <p:cNvSpPr txBox="1"/>
          <p:nvPr/>
        </p:nvSpPr>
        <p:spPr>
          <a:xfrm>
            <a:off x="4730379" y="5147562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else can you do? (Demo)</a:t>
            </a:r>
          </a:p>
        </p:txBody>
      </p:sp>
      <p:pic>
        <p:nvPicPr>
          <p:cNvPr id="13" name="Graphic 12" descr="Tools outline">
            <a:extLst>
              <a:ext uri="{FF2B5EF4-FFF2-40B4-BE49-F238E27FC236}">
                <a16:creationId xmlns:a16="http://schemas.microsoft.com/office/drawing/2014/main" id="{48599B8F-5F12-1D98-9BF2-61F8D06DC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2117" y="1182872"/>
            <a:ext cx="685800" cy="685800"/>
          </a:xfrm>
          <a:prstGeom prst="rect">
            <a:avLst/>
          </a:prstGeom>
        </p:spPr>
      </p:pic>
      <p:pic>
        <p:nvPicPr>
          <p:cNvPr id="15" name="Graphic 14" descr="Race Car outline">
            <a:extLst>
              <a:ext uri="{FF2B5EF4-FFF2-40B4-BE49-F238E27FC236}">
                <a16:creationId xmlns:a16="http://schemas.microsoft.com/office/drawing/2014/main" id="{4414D8E5-BE01-D1E4-076E-AA806003A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2117" y="2451691"/>
            <a:ext cx="685800" cy="685800"/>
          </a:xfrm>
          <a:prstGeom prst="rect">
            <a:avLst/>
          </a:prstGeom>
        </p:spPr>
      </p:pic>
      <p:pic>
        <p:nvPicPr>
          <p:cNvPr id="17" name="Graphic 16" descr="Aspiration outline">
            <a:extLst>
              <a:ext uri="{FF2B5EF4-FFF2-40B4-BE49-F238E27FC236}">
                <a16:creationId xmlns:a16="http://schemas.microsoft.com/office/drawing/2014/main" id="{D28427DB-D194-6AD0-C46F-7352432ED7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82117" y="3720510"/>
            <a:ext cx="685800" cy="685800"/>
          </a:xfrm>
          <a:prstGeom prst="rect">
            <a:avLst/>
          </a:prstGeom>
        </p:spPr>
      </p:pic>
      <p:pic>
        <p:nvPicPr>
          <p:cNvPr id="19" name="Graphic 18" descr="Rocket outline">
            <a:extLst>
              <a:ext uri="{FF2B5EF4-FFF2-40B4-BE49-F238E27FC236}">
                <a16:creationId xmlns:a16="http://schemas.microsoft.com/office/drawing/2014/main" id="{B09AEE43-0EC4-BB45-FC1B-9566692CFC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82117" y="4989328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09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547A-139C-EAD3-6DEC-3A94C0F9C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Michael Soule?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AA54E4-7074-410A-2F45-5A60986427D1}"/>
              </a:ext>
            </a:extLst>
          </p:cNvPr>
          <p:cNvGrpSpPr/>
          <p:nvPr/>
        </p:nvGrpSpPr>
        <p:grpSpPr>
          <a:xfrm>
            <a:off x="6872215" y="1362207"/>
            <a:ext cx="4467374" cy="4133587"/>
            <a:chOff x="6879247" y="826672"/>
            <a:chExt cx="4467374" cy="413358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7FD8C63-0FE3-9AFF-5A58-44198F25FAC5}"/>
                </a:ext>
              </a:extLst>
            </p:cNvPr>
            <p:cNvSpPr/>
            <p:nvPr/>
          </p:nvSpPr>
          <p:spPr>
            <a:xfrm>
              <a:off x="7956307" y="4245216"/>
              <a:ext cx="3390313" cy="515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D6E71"/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Licensing &amp; Cost Optimization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CA89A5D-A9B8-FCF9-104A-D6A790957D0C}"/>
                </a:ext>
              </a:extLst>
            </p:cNvPr>
            <p:cNvSpPr/>
            <p:nvPr/>
          </p:nvSpPr>
          <p:spPr>
            <a:xfrm>
              <a:off x="7956307" y="3171157"/>
              <a:ext cx="3390312" cy="515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D6E71"/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Hybrid Cloud</a:t>
              </a:r>
            </a:p>
          </p:txBody>
        </p:sp>
        <p:pic>
          <p:nvPicPr>
            <p:cNvPr id="10" name="Graphic 7" descr="Cloud Computing outline">
              <a:extLst>
                <a:ext uri="{FF2B5EF4-FFF2-40B4-BE49-F238E27FC236}">
                  <a16:creationId xmlns:a16="http://schemas.microsoft.com/office/drawing/2014/main" id="{1E86C73C-7499-95E3-6DBE-F06DC8D96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15295" y="2971800"/>
              <a:ext cx="914400" cy="914400"/>
            </a:xfrm>
            <a:prstGeom prst="rect">
              <a:avLst/>
            </a:prstGeom>
          </p:spPr>
        </p:pic>
        <p:pic>
          <p:nvPicPr>
            <p:cNvPr id="11" name="Graphic 8" descr="Dollar outline">
              <a:extLst>
                <a:ext uri="{FF2B5EF4-FFF2-40B4-BE49-F238E27FC236}">
                  <a16:creationId xmlns:a16="http://schemas.microsoft.com/office/drawing/2014/main" id="{DF04A032-8761-3C72-33A6-8039AD2FF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79247" y="4045859"/>
              <a:ext cx="914400" cy="9144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AE4645-9E27-9056-6E10-98C6F54F04E1}"/>
                </a:ext>
              </a:extLst>
            </p:cNvPr>
            <p:cNvSpPr/>
            <p:nvPr/>
          </p:nvSpPr>
          <p:spPr>
            <a:xfrm>
              <a:off x="7956307" y="1026029"/>
              <a:ext cx="3390314" cy="515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D6E71"/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Migration &amp; Modernization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BB13EE0-2EFB-76C3-035A-B8368DA91510}"/>
                </a:ext>
              </a:extLst>
            </p:cNvPr>
            <p:cNvSpPr/>
            <p:nvPr/>
          </p:nvSpPr>
          <p:spPr>
            <a:xfrm>
              <a:off x="7956307" y="2099091"/>
              <a:ext cx="3390314" cy="515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D6E71"/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Identity &amp; Security</a:t>
              </a:r>
            </a:p>
          </p:txBody>
        </p:sp>
        <p:pic>
          <p:nvPicPr>
            <p:cNvPr id="14" name="Graphic 11" descr="Box trolley outline">
              <a:extLst>
                <a:ext uri="{FF2B5EF4-FFF2-40B4-BE49-F238E27FC236}">
                  <a16:creationId xmlns:a16="http://schemas.microsoft.com/office/drawing/2014/main" id="{821550F6-99CD-7EC1-842C-8DD14241C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79247" y="826672"/>
              <a:ext cx="914400" cy="914400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5EE7E77-BCA3-D12C-30B7-70552C6C9205}"/>
                </a:ext>
              </a:extLst>
            </p:cNvPr>
            <p:cNvGrpSpPr/>
            <p:nvPr/>
          </p:nvGrpSpPr>
          <p:grpSpPr>
            <a:xfrm>
              <a:off x="6879247" y="1899734"/>
              <a:ext cx="914400" cy="914400"/>
              <a:chOff x="1257300" y="5142433"/>
              <a:chExt cx="914400" cy="914400"/>
            </a:xfrm>
          </p:grpSpPr>
          <p:pic>
            <p:nvPicPr>
              <p:cNvPr id="16" name="Graphic 13" descr="Shield outline">
                <a:extLst>
                  <a:ext uri="{FF2B5EF4-FFF2-40B4-BE49-F238E27FC236}">
                    <a16:creationId xmlns:a16="http://schemas.microsoft.com/office/drawing/2014/main" id="{9ECD83CF-7DAA-B9BF-199F-DD092D720E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257300" y="514243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8F8E9372-D442-9CC2-628B-33CD3E66C6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4065" y="5395367"/>
                <a:ext cx="360870" cy="40853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669EB49-CB3E-EC88-1DE5-736075B73F63}"/>
              </a:ext>
            </a:extLst>
          </p:cNvPr>
          <p:cNvGrpSpPr/>
          <p:nvPr/>
        </p:nvGrpSpPr>
        <p:grpSpPr>
          <a:xfrm>
            <a:off x="495299" y="992610"/>
            <a:ext cx="5181600" cy="4872781"/>
            <a:chOff x="495299" y="676122"/>
            <a:chExt cx="5181600" cy="487278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59C01F-8A98-385E-4361-014B1101D026}"/>
                </a:ext>
              </a:extLst>
            </p:cNvPr>
            <p:cNvGrpSpPr/>
            <p:nvPr/>
          </p:nvGrpSpPr>
          <p:grpSpPr>
            <a:xfrm>
              <a:off x="1481502" y="3716206"/>
              <a:ext cx="3209194" cy="1832697"/>
              <a:chOff x="746759" y="3581400"/>
              <a:chExt cx="3209194" cy="1832697"/>
            </a:xfrm>
          </p:grpSpPr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F49B4D6A-E418-2BC2-7E9A-B9F9A76A2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746759" y="3581400"/>
                <a:ext cx="3209194" cy="914400"/>
              </a:xfrm>
              <a:prstGeom prst="rect">
                <a:avLst/>
              </a:prstGeom>
            </p:spPr>
          </p:pic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826084F6-1D8E-4455-AC0E-68C0883B96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19022" y="4499697"/>
                <a:ext cx="3064669" cy="914400"/>
              </a:xfrm>
              <a:prstGeom prst="rect">
                <a:avLst/>
              </a:prstGeom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4A6851A-E191-3309-032C-F059C1C560B0}"/>
                </a:ext>
              </a:extLst>
            </p:cNvPr>
            <p:cNvGrpSpPr/>
            <p:nvPr/>
          </p:nvGrpSpPr>
          <p:grpSpPr>
            <a:xfrm>
              <a:off x="495299" y="676122"/>
              <a:ext cx="5181600" cy="2491673"/>
              <a:chOff x="914398" y="676122"/>
              <a:chExt cx="5181600" cy="2491673"/>
            </a:xfrm>
          </p:grpSpPr>
          <p:pic>
            <p:nvPicPr>
              <p:cNvPr id="26" name="Picture 25" descr="A picture containing outdoor, person&#10;&#10;Description automatically generated">
                <a:extLst>
                  <a:ext uri="{FF2B5EF4-FFF2-40B4-BE49-F238E27FC236}">
                    <a16:creationId xmlns:a16="http://schemas.microsoft.com/office/drawing/2014/main" id="{16EA1F98-71E2-0BED-92C9-43826D4F0F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/>
              <a:srcRect l="27168" t="9328" r="29275" b="53749"/>
              <a:stretch/>
            </p:blipFill>
            <p:spPr>
              <a:xfrm>
                <a:off x="4101908" y="924913"/>
                <a:ext cx="1994090" cy="1994090"/>
              </a:xfrm>
              <a:prstGeom prst="ellipse">
                <a:avLst/>
              </a:prstGeom>
              <a:no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5D98279-6D8B-B857-FEE8-72673151F39E}"/>
                  </a:ext>
                </a:extLst>
              </p:cNvPr>
              <p:cNvGrpSpPr/>
              <p:nvPr/>
            </p:nvGrpSpPr>
            <p:grpSpPr>
              <a:xfrm>
                <a:off x="914398" y="676122"/>
                <a:ext cx="2682458" cy="2491673"/>
                <a:chOff x="1278334" y="2278396"/>
                <a:chExt cx="2175318" cy="1016211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E4B970C-C356-4068-AC10-C16FBB2A388F}"/>
                    </a:ext>
                  </a:extLst>
                </p:cNvPr>
                <p:cNvSpPr txBox="1"/>
                <p:nvPr/>
              </p:nvSpPr>
              <p:spPr>
                <a:xfrm>
                  <a:off x="1278334" y="2278396"/>
                  <a:ext cx="2175317" cy="101621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r"/>
                  <a:r>
                    <a:rPr lang="en-US" sz="2800" b="1" dirty="0"/>
                    <a:t>Michael Soule</a:t>
                  </a:r>
                </a:p>
                <a:p>
                  <a:pPr algn="r"/>
                  <a:r>
                    <a:rPr lang="en-US" sz="2000" dirty="0"/>
                    <a:t>National Director</a:t>
                  </a:r>
                </a:p>
                <a:p>
                  <a:pPr algn="r"/>
                  <a:r>
                    <a:rPr lang="en-US" sz="2000" dirty="0"/>
                    <a:t>Sentinel Technologies</a:t>
                  </a:r>
                </a:p>
                <a:p>
                  <a:pPr algn="r"/>
                  <a:r>
                    <a:rPr lang="en-US" sz="2000" dirty="0">
                      <a:hlinkClick r:id="rId16"/>
                    </a:rPr>
                    <a:t>misoule@sentinel.com</a:t>
                  </a:r>
                  <a:endParaRPr lang="en-US" sz="2000" dirty="0"/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67679F76-2A5C-8E5C-42AA-5B088AD7C6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53652" y="2349472"/>
                  <a:ext cx="0" cy="874059"/>
                </a:xfrm>
                <a:prstGeom prst="line">
                  <a:avLst/>
                </a:prstGeom>
                <a:ln w="9525">
                  <a:solidFill>
                    <a:srgbClr val="6D6E7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22152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66"/>
    </mc:Choice>
    <mc:Fallback xmlns="">
      <p:transition spd="slow" advTm="12066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0397-7B9B-CB58-25D9-5987984D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References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71854BEE-B1BF-85C5-FDFD-CD5A054A6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682966"/>
              </p:ext>
            </p:extLst>
          </p:nvPr>
        </p:nvGraphicFramePr>
        <p:xfrm>
          <a:off x="76200" y="1203960"/>
          <a:ext cx="12039600" cy="44500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358640">
                  <a:extLst>
                    <a:ext uri="{9D8B030D-6E8A-4147-A177-3AD203B41FA5}">
                      <a16:colId xmlns:a16="http://schemas.microsoft.com/office/drawing/2014/main" val="3957066656"/>
                    </a:ext>
                  </a:extLst>
                </a:gridCol>
                <a:gridCol w="7680960">
                  <a:extLst>
                    <a:ext uri="{9D8B030D-6E8A-4147-A177-3AD203B41FA5}">
                      <a16:colId xmlns:a16="http://schemas.microsoft.com/office/drawing/2014/main" val="420531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This content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2"/>
                        </a:rPr>
                        <a:t>https://github.com/Snozzberries/jupyterDemo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20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.Net</a:t>
                      </a:r>
                      <a:r>
                        <a:rPr lang="en-US" dirty="0"/>
                        <a:t> Interactive GitHub Docs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3"/>
                        </a:rPr>
                        <a:t>https://github.com/dotnet/interactive/blob/main/docs/NotebookswithJupyter.md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5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Ideas for the Graph API demo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linkClick r:id="rId4"/>
                        </a:rPr>
                        <a:t>https://www.youtube.com/watch?v=ib3BrVNQkFM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19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Good practices for Read, Eval, Print, Loop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linkClick r:id="rId5"/>
                        </a:rPr>
                        <a:t>https://nbdev.fast.ai/tutorials/best_practices.html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098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JupyterHub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Fargate</a:t>
                      </a:r>
                      <a:r>
                        <a:rPr lang="en-US" dirty="0"/>
                        <a:t> Spawner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6"/>
                        </a:rPr>
                        <a:t>https://github.com/uktrade/fargatespawner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87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JupyterHub</a:t>
                      </a:r>
                      <a:r>
                        <a:rPr lang="en-US" dirty="0"/>
                        <a:t> Azure AD Authenticator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7"/>
                        </a:rPr>
                        <a:t>https://oauthenticator.readthedocs.io/en/stable/getting-started.html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36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Mermaid diagrams project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8"/>
                        </a:rPr>
                        <a:t>https://mermaid.js.org/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890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Convert notebooks to other formats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9"/>
                        </a:rPr>
                        <a:t>https://nbconvert.readthedocs.io/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86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Automatic GitHub to </a:t>
                      </a:r>
                      <a:r>
                        <a:rPr lang="en-US" dirty="0" err="1"/>
                        <a:t>Jupyter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10"/>
                        </a:rPr>
                        <a:t>https://mybinder.org/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.Net</a:t>
                      </a:r>
                      <a:r>
                        <a:rPr lang="en-US" dirty="0"/>
                        <a:t> Interactive Magic Commands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11"/>
                        </a:rPr>
                        <a:t>https://github.com/dotnet/interactive/blob/main/docs/magic-commands.md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68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Get Started with PowerShell Notebooks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12"/>
                        </a:rPr>
                        <a:t>https://github.com/dfinke/powershell-notebooks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6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Parameterize and automate Notebooks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13"/>
                        </a:rPr>
                        <a:t>https://papermill.readthedocs.io/en/latest/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5228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16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641D-6F93-5BAA-85FE-2C3E2FF9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What are these new tools?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C6FC4E-BCDE-F629-9EBE-75B9A66BE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79" y="846992"/>
            <a:ext cx="118395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8ECA205B-3C01-61E7-EED9-8A60F9518C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0418" y="1042847"/>
            <a:ext cx="568235" cy="685800"/>
          </a:xfrm>
          <a:prstGeom prst="rect">
            <a:avLst/>
          </a:prstGeom>
        </p:spPr>
      </p:pic>
      <p:grpSp>
        <p:nvGrpSpPr>
          <p:cNvPr id="35" name="Graphic 33">
            <a:extLst>
              <a:ext uri="{FF2B5EF4-FFF2-40B4-BE49-F238E27FC236}">
                <a16:creationId xmlns:a16="http://schemas.microsoft.com/office/drawing/2014/main" id="{6C51DB21-84FC-B793-5B60-2F766CC7D2AB}"/>
              </a:ext>
            </a:extLst>
          </p:cNvPr>
          <p:cNvGrpSpPr>
            <a:grpSpLocks noChangeAspect="1"/>
          </p:cNvGrpSpPr>
          <p:nvPr/>
        </p:nvGrpSpPr>
        <p:grpSpPr>
          <a:xfrm>
            <a:off x="2893123" y="1042847"/>
            <a:ext cx="560378" cy="685800"/>
            <a:chOff x="7756025" y="1273615"/>
            <a:chExt cx="533400" cy="652784"/>
          </a:xfrm>
          <a:noFill/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FD91D86-49DA-5B26-5EB5-7440FE98408F}"/>
                </a:ext>
              </a:extLst>
            </p:cNvPr>
            <p:cNvSpPr/>
            <p:nvPr/>
          </p:nvSpPr>
          <p:spPr>
            <a:xfrm>
              <a:off x="7756025" y="1273615"/>
              <a:ext cx="533400" cy="652784"/>
            </a:xfrm>
            <a:custGeom>
              <a:avLst/>
              <a:gdLst>
                <a:gd name="connsiteX0" fmla="*/ 343655 w 533400"/>
                <a:gd name="connsiteY0" fmla="*/ 1 h 652784"/>
                <a:gd name="connsiteX1" fmla="*/ 1 w 533400"/>
                <a:gd name="connsiteY1" fmla="*/ 1 h 652784"/>
                <a:gd name="connsiteX2" fmla="*/ 1 w 533400"/>
                <a:gd name="connsiteY2" fmla="*/ 652786 h 652784"/>
                <a:gd name="connsiteX3" fmla="*/ 533401 w 533400"/>
                <a:gd name="connsiteY3" fmla="*/ 652786 h 652784"/>
                <a:gd name="connsiteX4" fmla="*/ 533401 w 533400"/>
                <a:gd name="connsiteY4" fmla="*/ 159217 h 65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652784">
                  <a:moveTo>
                    <a:pt x="343655" y="1"/>
                  </a:moveTo>
                  <a:lnTo>
                    <a:pt x="1" y="1"/>
                  </a:lnTo>
                  <a:lnTo>
                    <a:pt x="1" y="652786"/>
                  </a:lnTo>
                  <a:lnTo>
                    <a:pt x="533401" y="652786"/>
                  </a:lnTo>
                  <a:lnTo>
                    <a:pt x="533401" y="159217"/>
                  </a:lnTo>
                  <a:close/>
                </a:path>
              </a:pathLst>
            </a:custGeom>
            <a:noFill/>
            <a:ln w="20003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860051-4878-CEEC-FAD2-4B245A21B90A}"/>
                </a:ext>
              </a:extLst>
            </p:cNvPr>
            <p:cNvSpPr/>
            <p:nvPr/>
          </p:nvSpPr>
          <p:spPr>
            <a:xfrm>
              <a:off x="8098289" y="1278055"/>
              <a:ext cx="186689" cy="179010"/>
            </a:xfrm>
            <a:custGeom>
              <a:avLst/>
              <a:gdLst>
                <a:gd name="connsiteX0" fmla="*/ 1 w 186689"/>
                <a:gd name="connsiteY0" fmla="*/ 1 h 179010"/>
                <a:gd name="connsiteX1" fmla="*/ 1 w 186689"/>
                <a:gd name="connsiteY1" fmla="*/ 179012 h 179010"/>
                <a:gd name="connsiteX2" fmla="*/ 186691 w 186689"/>
                <a:gd name="connsiteY2" fmla="*/ 159867 h 179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689" h="179010">
                  <a:moveTo>
                    <a:pt x="1" y="1"/>
                  </a:moveTo>
                  <a:lnTo>
                    <a:pt x="1" y="179012"/>
                  </a:lnTo>
                  <a:lnTo>
                    <a:pt x="186691" y="159867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0DB485B-B9FE-D44E-07B3-D14CB6523527}"/>
                </a:ext>
              </a:extLst>
            </p:cNvPr>
            <p:cNvSpPr/>
            <p:nvPr/>
          </p:nvSpPr>
          <p:spPr>
            <a:xfrm>
              <a:off x="7898871" y="1584064"/>
              <a:ext cx="260824" cy="179974"/>
            </a:xfrm>
            <a:custGeom>
              <a:avLst/>
              <a:gdLst>
                <a:gd name="connsiteX0" fmla="*/ 122266 w 260824"/>
                <a:gd name="connsiteY0" fmla="*/ 177586 h 179974"/>
                <a:gd name="connsiteX1" fmla="*/ 108593 w 260824"/>
                <a:gd name="connsiteY1" fmla="*/ 177586 h 179974"/>
                <a:gd name="connsiteX2" fmla="*/ 14359 w 260824"/>
                <a:gd name="connsiteY2" fmla="*/ 35745 h 179974"/>
                <a:gd name="connsiteX3" fmla="*/ 13675 w 260824"/>
                <a:gd name="connsiteY3" fmla="*/ 35859 h 179974"/>
                <a:gd name="connsiteX4" fmla="*/ 13675 w 260824"/>
                <a:gd name="connsiteY4" fmla="*/ 177586 h 179974"/>
                <a:gd name="connsiteX5" fmla="*/ 1 w 260824"/>
                <a:gd name="connsiteY5" fmla="*/ 177586 h 179974"/>
                <a:gd name="connsiteX6" fmla="*/ 1 w 260824"/>
                <a:gd name="connsiteY6" fmla="*/ 11840 h 179974"/>
                <a:gd name="connsiteX7" fmla="*/ 13675 w 260824"/>
                <a:gd name="connsiteY7" fmla="*/ 11840 h 179974"/>
                <a:gd name="connsiteX8" fmla="*/ 107909 w 260824"/>
                <a:gd name="connsiteY8" fmla="*/ 153338 h 179974"/>
                <a:gd name="connsiteX9" fmla="*/ 108593 w 260824"/>
                <a:gd name="connsiteY9" fmla="*/ 153225 h 179974"/>
                <a:gd name="connsiteX10" fmla="*/ 108593 w 260824"/>
                <a:gd name="connsiteY10" fmla="*/ 11840 h 179974"/>
                <a:gd name="connsiteX11" fmla="*/ 122266 w 260824"/>
                <a:gd name="connsiteY11" fmla="*/ 11840 h 179974"/>
                <a:gd name="connsiteX12" fmla="*/ 260825 w 260824"/>
                <a:gd name="connsiteY12" fmla="*/ 119415 h 179974"/>
                <a:gd name="connsiteX13" fmla="*/ 248291 w 260824"/>
                <a:gd name="connsiteY13" fmla="*/ 163527 h 179974"/>
                <a:gd name="connsiteX14" fmla="*/ 213765 w 260824"/>
                <a:gd name="connsiteY14" fmla="*/ 179976 h 179974"/>
                <a:gd name="connsiteX15" fmla="*/ 190463 w 260824"/>
                <a:gd name="connsiteY15" fmla="*/ 174570 h 179974"/>
                <a:gd name="connsiteX16" fmla="*/ 174453 w 260824"/>
                <a:gd name="connsiteY16" fmla="*/ 159144 h 179974"/>
                <a:gd name="connsiteX17" fmla="*/ 172175 w 260824"/>
                <a:gd name="connsiteY17" fmla="*/ 177586 h 179974"/>
                <a:gd name="connsiteX18" fmla="*/ 161463 w 260824"/>
                <a:gd name="connsiteY18" fmla="*/ 177586 h 179974"/>
                <a:gd name="connsiteX19" fmla="*/ 161463 w 260824"/>
                <a:gd name="connsiteY19" fmla="*/ 1 h 179974"/>
                <a:gd name="connsiteX20" fmla="*/ 175137 w 260824"/>
                <a:gd name="connsiteY20" fmla="*/ 1 h 179974"/>
                <a:gd name="connsiteX21" fmla="*/ 175137 w 260824"/>
                <a:gd name="connsiteY21" fmla="*/ 73311 h 179974"/>
                <a:gd name="connsiteX22" fmla="*/ 190862 w 260824"/>
                <a:gd name="connsiteY22" fmla="*/ 57659 h 179974"/>
                <a:gd name="connsiteX23" fmla="*/ 213537 w 260824"/>
                <a:gd name="connsiteY23" fmla="*/ 52138 h 179974"/>
                <a:gd name="connsiteX24" fmla="*/ 248291 w 260824"/>
                <a:gd name="connsiteY24" fmla="*/ 69839 h 179974"/>
                <a:gd name="connsiteX25" fmla="*/ 260825 w 260824"/>
                <a:gd name="connsiteY25" fmla="*/ 117024 h 179974"/>
                <a:gd name="connsiteX26" fmla="*/ 247038 w 260824"/>
                <a:gd name="connsiteY26" fmla="*/ 117024 h 179974"/>
                <a:gd name="connsiteX27" fmla="*/ 237921 w 260824"/>
                <a:gd name="connsiteY27" fmla="*/ 78718 h 179974"/>
                <a:gd name="connsiteX28" fmla="*/ 210916 w 260824"/>
                <a:gd name="connsiteY28" fmla="*/ 63977 h 179974"/>
                <a:gd name="connsiteX29" fmla="*/ 188127 w 260824"/>
                <a:gd name="connsiteY29" fmla="*/ 70864 h 179974"/>
                <a:gd name="connsiteX30" fmla="*/ 175137 w 260824"/>
                <a:gd name="connsiteY30" fmla="*/ 88680 h 179974"/>
                <a:gd name="connsiteX31" fmla="*/ 175137 w 260824"/>
                <a:gd name="connsiteY31" fmla="*/ 145029 h 179974"/>
                <a:gd name="connsiteX32" fmla="*/ 188640 w 260824"/>
                <a:gd name="connsiteY32" fmla="*/ 161934 h 179974"/>
                <a:gd name="connsiteX33" fmla="*/ 211145 w 260824"/>
                <a:gd name="connsiteY33" fmla="*/ 168137 h 179974"/>
                <a:gd name="connsiteX34" fmla="*/ 238036 w 260824"/>
                <a:gd name="connsiteY34" fmla="*/ 154932 h 179974"/>
                <a:gd name="connsiteX35" fmla="*/ 247038 w 260824"/>
                <a:gd name="connsiteY35" fmla="*/ 119415 h 17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60824" h="179974">
                  <a:moveTo>
                    <a:pt x="122266" y="177586"/>
                  </a:moveTo>
                  <a:lnTo>
                    <a:pt x="108593" y="177586"/>
                  </a:lnTo>
                  <a:lnTo>
                    <a:pt x="14359" y="35745"/>
                  </a:lnTo>
                  <a:lnTo>
                    <a:pt x="13675" y="35859"/>
                  </a:lnTo>
                  <a:lnTo>
                    <a:pt x="13675" y="177586"/>
                  </a:lnTo>
                  <a:lnTo>
                    <a:pt x="1" y="177586"/>
                  </a:lnTo>
                  <a:lnTo>
                    <a:pt x="1" y="11840"/>
                  </a:lnTo>
                  <a:lnTo>
                    <a:pt x="13675" y="11840"/>
                  </a:lnTo>
                  <a:lnTo>
                    <a:pt x="107909" y="153338"/>
                  </a:lnTo>
                  <a:lnTo>
                    <a:pt x="108593" y="153225"/>
                  </a:lnTo>
                  <a:lnTo>
                    <a:pt x="108593" y="11840"/>
                  </a:lnTo>
                  <a:lnTo>
                    <a:pt x="122266" y="11840"/>
                  </a:lnTo>
                  <a:close/>
                  <a:moveTo>
                    <a:pt x="260825" y="119415"/>
                  </a:moveTo>
                  <a:cubicBezTo>
                    <a:pt x="260825" y="137857"/>
                    <a:pt x="256646" y="152561"/>
                    <a:pt x="248291" y="163527"/>
                  </a:cubicBezTo>
                  <a:cubicBezTo>
                    <a:pt x="239935" y="174493"/>
                    <a:pt x="228426" y="179976"/>
                    <a:pt x="213765" y="179976"/>
                  </a:cubicBezTo>
                  <a:cubicBezTo>
                    <a:pt x="204801" y="179976"/>
                    <a:pt x="197034" y="178174"/>
                    <a:pt x="190463" y="174570"/>
                  </a:cubicBezTo>
                  <a:cubicBezTo>
                    <a:pt x="183892" y="170964"/>
                    <a:pt x="178556" y="165823"/>
                    <a:pt x="174453" y="159144"/>
                  </a:cubicBezTo>
                  <a:lnTo>
                    <a:pt x="172175" y="177586"/>
                  </a:lnTo>
                  <a:lnTo>
                    <a:pt x="161463" y="177586"/>
                  </a:lnTo>
                  <a:lnTo>
                    <a:pt x="161463" y="1"/>
                  </a:lnTo>
                  <a:lnTo>
                    <a:pt x="175137" y="1"/>
                  </a:lnTo>
                  <a:lnTo>
                    <a:pt x="175137" y="73311"/>
                  </a:lnTo>
                  <a:cubicBezTo>
                    <a:pt x="179240" y="66557"/>
                    <a:pt x="184480" y="61340"/>
                    <a:pt x="190862" y="57659"/>
                  </a:cubicBezTo>
                  <a:cubicBezTo>
                    <a:pt x="197243" y="53978"/>
                    <a:pt x="204801" y="52138"/>
                    <a:pt x="213537" y="52138"/>
                  </a:cubicBezTo>
                  <a:cubicBezTo>
                    <a:pt x="228351" y="52138"/>
                    <a:pt x="239935" y="58039"/>
                    <a:pt x="248291" y="69839"/>
                  </a:cubicBezTo>
                  <a:cubicBezTo>
                    <a:pt x="256646" y="81641"/>
                    <a:pt x="260825" y="97368"/>
                    <a:pt x="260825" y="117024"/>
                  </a:cubicBezTo>
                  <a:close/>
                  <a:moveTo>
                    <a:pt x="247038" y="117024"/>
                  </a:moveTo>
                  <a:cubicBezTo>
                    <a:pt x="247038" y="101316"/>
                    <a:pt x="243999" y="88546"/>
                    <a:pt x="237921" y="78718"/>
                  </a:cubicBezTo>
                  <a:cubicBezTo>
                    <a:pt x="231844" y="68891"/>
                    <a:pt x="222843" y="63977"/>
                    <a:pt x="210916" y="63977"/>
                  </a:cubicBezTo>
                  <a:cubicBezTo>
                    <a:pt x="201497" y="63977"/>
                    <a:pt x="193901" y="66272"/>
                    <a:pt x="188127" y="70864"/>
                  </a:cubicBezTo>
                  <a:cubicBezTo>
                    <a:pt x="182353" y="75455"/>
                    <a:pt x="178024" y="81394"/>
                    <a:pt x="175137" y="88680"/>
                  </a:cubicBezTo>
                  <a:lnTo>
                    <a:pt x="175137" y="145029"/>
                  </a:lnTo>
                  <a:cubicBezTo>
                    <a:pt x="178176" y="152162"/>
                    <a:pt x="182676" y="157797"/>
                    <a:pt x="188640" y="161934"/>
                  </a:cubicBezTo>
                  <a:cubicBezTo>
                    <a:pt x="194603" y="166069"/>
                    <a:pt x="202104" y="168137"/>
                    <a:pt x="211145" y="168137"/>
                  </a:cubicBezTo>
                  <a:cubicBezTo>
                    <a:pt x="223071" y="168137"/>
                    <a:pt x="232035" y="163736"/>
                    <a:pt x="238036" y="154932"/>
                  </a:cubicBezTo>
                  <a:cubicBezTo>
                    <a:pt x="244037" y="146129"/>
                    <a:pt x="247038" y="134290"/>
                    <a:pt x="247038" y="11941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" name="Graphic 29">
            <a:extLst>
              <a:ext uri="{FF2B5EF4-FFF2-40B4-BE49-F238E27FC236}">
                <a16:creationId xmlns:a16="http://schemas.microsoft.com/office/drawing/2014/main" id="{FF89F1B3-4B8F-3298-241F-41C5C3AA9E5B}"/>
              </a:ext>
            </a:extLst>
          </p:cNvPr>
          <p:cNvGrpSpPr>
            <a:grpSpLocks noChangeAspect="1"/>
          </p:cNvGrpSpPr>
          <p:nvPr/>
        </p:nvGrpSpPr>
        <p:grpSpPr>
          <a:xfrm>
            <a:off x="10592022" y="1091899"/>
            <a:ext cx="685800" cy="587696"/>
            <a:chOff x="9935784" y="1504409"/>
            <a:chExt cx="533400" cy="457097"/>
          </a:xfrm>
          <a:noFill/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E1FEA64-9F53-164F-7346-2D0FD6CBDB20}"/>
                </a:ext>
              </a:extLst>
            </p:cNvPr>
            <p:cNvSpPr/>
            <p:nvPr/>
          </p:nvSpPr>
          <p:spPr>
            <a:xfrm>
              <a:off x="9935784" y="1504409"/>
              <a:ext cx="533400" cy="457097"/>
            </a:xfrm>
            <a:prstGeom prst="roundRect">
              <a:avLst/>
            </a:prstGeom>
            <a:noFill/>
            <a:ln w="20003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E537779-4C32-A6E6-F1FA-203BD7E5F6AB}"/>
                </a:ext>
              </a:extLst>
            </p:cNvPr>
            <p:cNvSpPr/>
            <p:nvPr/>
          </p:nvSpPr>
          <p:spPr>
            <a:xfrm>
              <a:off x="10015915" y="1581505"/>
              <a:ext cx="197398" cy="115739"/>
            </a:xfrm>
            <a:custGeom>
              <a:avLst/>
              <a:gdLst>
                <a:gd name="connsiteX0" fmla="*/ 1 w 197398"/>
                <a:gd name="connsiteY0" fmla="*/ 13341 h 115739"/>
                <a:gd name="connsiteX1" fmla="*/ 1 w 197398"/>
                <a:gd name="connsiteY1" fmla="*/ 11 h 115739"/>
                <a:gd name="connsiteX2" fmla="*/ 91701 w 197398"/>
                <a:gd name="connsiteY2" fmla="*/ 40975 h 115739"/>
                <a:gd name="connsiteX3" fmla="*/ 91701 w 197398"/>
                <a:gd name="connsiteY3" fmla="*/ 51487 h 115739"/>
                <a:gd name="connsiteX4" fmla="*/ 1 w 197398"/>
                <a:gd name="connsiteY4" fmla="*/ 92559 h 115739"/>
                <a:gd name="connsiteX5" fmla="*/ 1 w 197398"/>
                <a:gd name="connsiteY5" fmla="*/ 79121 h 115739"/>
                <a:gd name="connsiteX6" fmla="*/ 68586 w 197398"/>
                <a:gd name="connsiteY6" fmla="*/ 49427 h 115739"/>
                <a:gd name="connsiteX7" fmla="*/ 80307 w 197398"/>
                <a:gd name="connsiteY7" fmla="*/ 46501 h 115739"/>
                <a:gd name="connsiteX8" fmla="*/ 80307 w 197398"/>
                <a:gd name="connsiteY8" fmla="*/ 45852 h 115739"/>
                <a:gd name="connsiteX9" fmla="*/ 68586 w 197398"/>
                <a:gd name="connsiteY9" fmla="*/ 42709 h 115739"/>
                <a:gd name="connsiteX10" fmla="*/ 197399 w 197398"/>
                <a:gd name="connsiteY10" fmla="*/ 115750 h 115739"/>
                <a:gd name="connsiteX11" fmla="*/ 101793 w 197398"/>
                <a:gd name="connsiteY11" fmla="*/ 115750 h 115739"/>
                <a:gd name="connsiteX12" fmla="*/ 101793 w 197398"/>
                <a:gd name="connsiteY12" fmla="*/ 104805 h 115739"/>
                <a:gd name="connsiteX13" fmla="*/ 197399 w 197398"/>
                <a:gd name="connsiteY13" fmla="*/ 104805 h 115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7398" h="115739">
                  <a:moveTo>
                    <a:pt x="1" y="13341"/>
                  </a:moveTo>
                  <a:lnTo>
                    <a:pt x="1" y="11"/>
                  </a:lnTo>
                  <a:lnTo>
                    <a:pt x="91701" y="40975"/>
                  </a:lnTo>
                  <a:lnTo>
                    <a:pt x="91701" y="51487"/>
                  </a:lnTo>
                  <a:lnTo>
                    <a:pt x="1" y="92559"/>
                  </a:lnTo>
                  <a:lnTo>
                    <a:pt x="1" y="79121"/>
                  </a:lnTo>
                  <a:lnTo>
                    <a:pt x="68586" y="49427"/>
                  </a:lnTo>
                  <a:lnTo>
                    <a:pt x="80307" y="46501"/>
                  </a:lnTo>
                  <a:lnTo>
                    <a:pt x="80307" y="45852"/>
                  </a:lnTo>
                  <a:lnTo>
                    <a:pt x="68586" y="42709"/>
                  </a:lnTo>
                  <a:close/>
                  <a:moveTo>
                    <a:pt x="197399" y="115750"/>
                  </a:moveTo>
                  <a:lnTo>
                    <a:pt x="101793" y="115750"/>
                  </a:lnTo>
                  <a:lnTo>
                    <a:pt x="101793" y="104805"/>
                  </a:lnTo>
                  <a:lnTo>
                    <a:pt x="197399" y="10480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DA94507-6C8C-9E92-58DB-3312F475956C}"/>
              </a:ext>
            </a:extLst>
          </p:cNvPr>
          <p:cNvSpPr txBox="1"/>
          <p:nvPr/>
        </p:nvSpPr>
        <p:spPr>
          <a:xfrm>
            <a:off x="9752134" y="1854375"/>
            <a:ext cx="23655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Kernels</a:t>
            </a:r>
          </a:p>
          <a:p>
            <a:r>
              <a:rPr lang="en-US" sz="1400" dirty="0"/>
              <a:t>Server (Python, C#, PS, </a:t>
            </a:r>
            <a:r>
              <a:rPr lang="en-US" sz="1400" dirty="0" err="1"/>
              <a:t>etc</a:t>
            </a:r>
            <a:r>
              <a:rPr lang="en-US" sz="1400" dirty="0"/>
              <a:t>…)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D7C73D-E287-1EA0-436C-D38C1C2270EE}"/>
              </a:ext>
            </a:extLst>
          </p:cNvPr>
          <p:cNvSpPr txBox="1"/>
          <p:nvPr/>
        </p:nvSpPr>
        <p:spPr>
          <a:xfrm>
            <a:off x="1990524" y="1855429"/>
            <a:ext cx="23655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Notebook Format</a:t>
            </a:r>
            <a:endParaRPr lang="en-US" dirty="0"/>
          </a:p>
          <a:p>
            <a:r>
              <a:rPr lang="en-US" sz="1400" dirty="0"/>
              <a:t>Client (.</a:t>
            </a:r>
            <a:r>
              <a:rPr lang="en-US" sz="1400" dirty="0" err="1"/>
              <a:t>ipynb</a:t>
            </a:r>
            <a:r>
              <a:rPr lang="en-US" sz="1400" dirty="0"/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4ED8CA-B021-FBDB-D3CC-283AF34AD4EA}"/>
              </a:ext>
            </a:extLst>
          </p:cNvPr>
          <p:cNvSpPr txBox="1"/>
          <p:nvPr/>
        </p:nvSpPr>
        <p:spPr>
          <a:xfrm>
            <a:off x="5871747" y="1855429"/>
            <a:ext cx="23655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Interactive Protocol</a:t>
            </a:r>
          </a:p>
          <a:p>
            <a:r>
              <a:rPr lang="en-US" sz="1400" dirty="0"/>
              <a:t>(</a:t>
            </a:r>
            <a:r>
              <a:rPr lang="en-US" sz="1400" dirty="0" err="1"/>
              <a:t>ZeroMQ</a:t>
            </a:r>
            <a:r>
              <a:rPr lang="en-US" sz="1400" dirty="0"/>
              <a:t>)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17F8BE1-C000-6354-308C-8DEEA948CAA2}"/>
              </a:ext>
            </a:extLst>
          </p:cNvPr>
          <p:cNvGrpSpPr/>
          <p:nvPr/>
        </p:nvGrpSpPr>
        <p:grpSpPr>
          <a:xfrm>
            <a:off x="1981200" y="618391"/>
            <a:ext cx="10143392" cy="297675"/>
            <a:chOff x="1981200" y="618391"/>
            <a:chExt cx="10143392" cy="2976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B7EBE9-BA7C-3159-98C3-4537E48C32AD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Interactive Computing Ecosystem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8F685F0-A4D6-FF17-966C-6F74F58D1ACE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983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641D-6F93-5BAA-85FE-2C3E2FF9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What are these new tools?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C6FC4E-BCDE-F629-9EBE-75B9A66BE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79" y="846992"/>
            <a:ext cx="118395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F40EAD6-3148-EA1D-8463-0D5298AE16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522" y="2783208"/>
            <a:ext cx="1371600" cy="13716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8CCC32-B624-094E-5BD2-83BDB6542844}"/>
              </a:ext>
            </a:extLst>
          </p:cNvPr>
          <p:cNvCxnSpPr>
            <a:cxnSpLocks/>
          </p:cNvCxnSpPr>
          <p:nvPr/>
        </p:nvCxnSpPr>
        <p:spPr>
          <a:xfrm>
            <a:off x="84369" y="2500900"/>
            <a:ext cx="11983806" cy="0"/>
          </a:xfrm>
          <a:prstGeom prst="line">
            <a:avLst/>
          </a:prstGeom>
          <a:ln w="28575">
            <a:solidFill>
              <a:srgbClr val="D1D3D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8ECA205B-3C01-61E7-EED9-8A60F9518C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0418" y="1042847"/>
            <a:ext cx="568235" cy="685800"/>
          </a:xfrm>
          <a:prstGeom prst="rect">
            <a:avLst/>
          </a:prstGeom>
        </p:spPr>
      </p:pic>
      <p:grpSp>
        <p:nvGrpSpPr>
          <p:cNvPr id="35" name="Graphic 33">
            <a:extLst>
              <a:ext uri="{FF2B5EF4-FFF2-40B4-BE49-F238E27FC236}">
                <a16:creationId xmlns:a16="http://schemas.microsoft.com/office/drawing/2014/main" id="{6C51DB21-84FC-B793-5B60-2F766CC7D2AB}"/>
              </a:ext>
            </a:extLst>
          </p:cNvPr>
          <p:cNvGrpSpPr>
            <a:grpSpLocks noChangeAspect="1"/>
          </p:cNvGrpSpPr>
          <p:nvPr/>
        </p:nvGrpSpPr>
        <p:grpSpPr>
          <a:xfrm>
            <a:off x="2893123" y="1042847"/>
            <a:ext cx="560378" cy="685800"/>
            <a:chOff x="7756025" y="1273615"/>
            <a:chExt cx="533400" cy="652784"/>
          </a:xfrm>
          <a:noFill/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FD91D86-49DA-5B26-5EB5-7440FE98408F}"/>
                </a:ext>
              </a:extLst>
            </p:cNvPr>
            <p:cNvSpPr/>
            <p:nvPr/>
          </p:nvSpPr>
          <p:spPr>
            <a:xfrm>
              <a:off x="7756025" y="1273615"/>
              <a:ext cx="533400" cy="652784"/>
            </a:xfrm>
            <a:custGeom>
              <a:avLst/>
              <a:gdLst>
                <a:gd name="connsiteX0" fmla="*/ 343655 w 533400"/>
                <a:gd name="connsiteY0" fmla="*/ 1 h 652784"/>
                <a:gd name="connsiteX1" fmla="*/ 1 w 533400"/>
                <a:gd name="connsiteY1" fmla="*/ 1 h 652784"/>
                <a:gd name="connsiteX2" fmla="*/ 1 w 533400"/>
                <a:gd name="connsiteY2" fmla="*/ 652786 h 652784"/>
                <a:gd name="connsiteX3" fmla="*/ 533401 w 533400"/>
                <a:gd name="connsiteY3" fmla="*/ 652786 h 652784"/>
                <a:gd name="connsiteX4" fmla="*/ 533401 w 533400"/>
                <a:gd name="connsiteY4" fmla="*/ 159217 h 65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652784">
                  <a:moveTo>
                    <a:pt x="343655" y="1"/>
                  </a:moveTo>
                  <a:lnTo>
                    <a:pt x="1" y="1"/>
                  </a:lnTo>
                  <a:lnTo>
                    <a:pt x="1" y="652786"/>
                  </a:lnTo>
                  <a:lnTo>
                    <a:pt x="533401" y="652786"/>
                  </a:lnTo>
                  <a:lnTo>
                    <a:pt x="533401" y="159217"/>
                  </a:lnTo>
                  <a:close/>
                </a:path>
              </a:pathLst>
            </a:custGeom>
            <a:noFill/>
            <a:ln w="20003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860051-4878-CEEC-FAD2-4B245A21B90A}"/>
                </a:ext>
              </a:extLst>
            </p:cNvPr>
            <p:cNvSpPr/>
            <p:nvPr/>
          </p:nvSpPr>
          <p:spPr>
            <a:xfrm>
              <a:off x="8098289" y="1278055"/>
              <a:ext cx="186689" cy="179010"/>
            </a:xfrm>
            <a:custGeom>
              <a:avLst/>
              <a:gdLst>
                <a:gd name="connsiteX0" fmla="*/ 1 w 186689"/>
                <a:gd name="connsiteY0" fmla="*/ 1 h 179010"/>
                <a:gd name="connsiteX1" fmla="*/ 1 w 186689"/>
                <a:gd name="connsiteY1" fmla="*/ 179012 h 179010"/>
                <a:gd name="connsiteX2" fmla="*/ 186691 w 186689"/>
                <a:gd name="connsiteY2" fmla="*/ 159867 h 179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689" h="179010">
                  <a:moveTo>
                    <a:pt x="1" y="1"/>
                  </a:moveTo>
                  <a:lnTo>
                    <a:pt x="1" y="179012"/>
                  </a:lnTo>
                  <a:lnTo>
                    <a:pt x="186691" y="159867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0DB485B-B9FE-D44E-07B3-D14CB6523527}"/>
                </a:ext>
              </a:extLst>
            </p:cNvPr>
            <p:cNvSpPr/>
            <p:nvPr/>
          </p:nvSpPr>
          <p:spPr>
            <a:xfrm>
              <a:off x="7898871" y="1584064"/>
              <a:ext cx="260824" cy="179974"/>
            </a:xfrm>
            <a:custGeom>
              <a:avLst/>
              <a:gdLst>
                <a:gd name="connsiteX0" fmla="*/ 122266 w 260824"/>
                <a:gd name="connsiteY0" fmla="*/ 177586 h 179974"/>
                <a:gd name="connsiteX1" fmla="*/ 108593 w 260824"/>
                <a:gd name="connsiteY1" fmla="*/ 177586 h 179974"/>
                <a:gd name="connsiteX2" fmla="*/ 14359 w 260824"/>
                <a:gd name="connsiteY2" fmla="*/ 35745 h 179974"/>
                <a:gd name="connsiteX3" fmla="*/ 13675 w 260824"/>
                <a:gd name="connsiteY3" fmla="*/ 35859 h 179974"/>
                <a:gd name="connsiteX4" fmla="*/ 13675 w 260824"/>
                <a:gd name="connsiteY4" fmla="*/ 177586 h 179974"/>
                <a:gd name="connsiteX5" fmla="*/ 1 w 260824"/>
                <a:gd name="connsiteY5" fmla="*/ 177586 h 179974"/>
                <a:gd name="connsiteX6" fmla="*/ 1 w 260824"/>
                <a:gd name="connsiteY6" fmla="*/ 11840 h 179974"/>
                <a:gd name="connsiteX7" fmla="*/ 13675 w 260824"/>
                <a:gd name="connsiteY7" fmla="*/ 11840 h 179974"/>
                <a:gd name="connsiteX8" fmla="*/ 107909 w 260824"/>
                <a:gd name="connsiteY8" fmla="*/ 153338 h 179974"/>
                <a:gd name="connsiteX9" fmla="*/ 108593 w 260824"/>
                <a:gd name="connsiteY9" fmla="*/ 153225 h 179974"/>
                <a:gd name="connsiteX10" fmla="*/ 108593 w 260824"/>
                <a:gd name="connsiteY10" fmla="*/ 11840 h 179974"/>
                <a:gd name="connsiteX11" fmla="*/ 122266 w 260824"/>
                <a:gd name="connsiteY11" fmla="*/ 11840 h 179974"/>
                <a:gd name="connsiteX12" fmla="*/ 260825 w 260824"/>
                <a:gd name="connsiteY12" fmla="*/ 119415 h 179974"/>
                <a:gd name="connsiteX13" fmla="*/ 248291 w 260824"/>
                <a:gd name="connsiteY13" fmla="*/ 163527 h 179974"/>
                <a:gd name="connsiteX14" fmla="*/ 213765 w 260824"/>
                <a:gd name="connsiteY14" fmla="*/ 179976 h 179974"/>
                <a:gd name="connsiteX15" fmla="*/ 190463 w 260824"/>
                <a:gd name="connsiteY15" fmla="*/ 174570 h 179974"/>
                <a:gd name="connsiteX16" fmla="*/ 174453 w 260824"/>
                <a:gd name="connsiteY16" fmla="*/ 159144 h 179974"/>
                <a:gd name="connsiteX17" fmla="*/ 172175 w 260824"/>
                <a:gd name="connsiteY17" fmla="*/ 177586 h 179974"/>
                <a:gd name="connsiteX18" fmla="*/ 161463 w 260824"/>
                <a:gd name="connsiteY18" fmla="*/ 177586 h 179974"/>
                <a:gd name="connsiteX19" fmla="*/ 161463 w 260824"/>
                <a:gd name="connsiteY19" fmla="*/ 1 h 179974"/>
                <a:gd name="connsiteX20" fmla="*/ 175137 w 260824"/>
                <a:gd name="connsiteY20" fmla="*/ 1 h 179974"/>
                <a:gd name="connsiteX21" fmla="*/ 175137 w 260824"/>
                <a:gd name="connsiteY21" fmla="*/ 73311 h 179974"/>
                <a:gd name="connsiteX22" fmla="*/ 190862 w 260824"/>
                <a:gd name="connsiteY22" fmla="*/ 57659 h 179974"/>
                <a:gd name="connsiteX23" fmla="*/ 213537 w 260824"/>
                <a:gd name="connsiteY23" fmla="*/ 52138 h 179974"/>
                <a:gd name="connsiteX24" fmla="*/ 248291 w 260824"/>
                <a:gd name="connsiteY24" fmla="*/ 69839 h 179974"/>
                <a:gd name="connsiteX25" fmla="*/ 260825 w 260824"/>
                <a:gd name="connsiteY25" fmla="*/ 117024 h 179974"/>
                <a:gd name="connsiteX26" fmla="*/ 247038 w 260824"/>
                <a:gd name="connsiteY26" fmla="*/ 117024 h 179974"/>
                <a:gd name="connsiteX27" fmla="*/ 237921 w 260824"/>
                <a:gd name="connsiteY27" fmla="*/ 78718 h 179974"/>
                <a:gd name="connsiteX28" fmla="*/ 210916 w 260824"/>
                <a:gd name="connsiteY28" fmla="*/ 63977 h 179974"/>
                <a:gd name="connsiteX29" fmla="*/ 188127 w 260824"/>
                <a:gd name="connsiteY29" fmla="*/ 70864 h 179974"/>
                <a:gd name="connsiteX30" fmla="*/ 175137 w 260824"/>
                <a:gd name="connsiteY30" fmla="*/ 88680 h 179974"/>
                <a:gd name="connsiteX31" fmla="*/ 175137 w 260824"/>
                <a:gd name="connsiteY31" fmla="*/ 145029 h 179974"/>
                <a:gd name="connsiteX32" fmla="*/ 188640 w 260824"/>
                <a:gd name="connsiteY32" fmla="*/ 161934 h 179974"/>
                <a:gd name="connsiteX33" fmla="*/ 211145 w 260824"/>
                <a:gd name="connsiteY33" fmla="*/ 168137 h 179974"/>
                <a:gd name="connsiteX34" fmla="*/ 238036 w 260824"/>
                <a:gd name="connsiteY34" fmla="*/ 154932 h 179974"/>
                <a:gd name="connsiteX35" fmla="*/ 247038 w 260824"/>
                <a:gd name="connsiteY35" fmla="*/ 119415 h 17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60824" h="179974">
                  <a:moveTo>
                    <a:pt x="122266" y="177586"/>
                  </a:moveTo>
                  <a:lnTo>
                    <a:pt x="108593" y="177586"/>
                  </a:lnTo>
                  <a:lnTo>
                    <a:pt x="14359" y="35745"/>
                  </a:lnTo>
                  <a:lnTo>
                    <a:pt x="13675" y="35859"/>
                  </a:lnTo>
                  <a:lnTo>
                    <a:pt x="13675" y="177586"/>
                  </a:lnTo>
                  <a:lnTo>
                    <a:pt x="1" y="177586"/>
                  </a:lnTo>
                  <a:lnTo>
                    <a:pt x="1" y="11840"/>
                  </a:lnTo>
                  <a:lnTo>
                    <a:pt x="13675" y="11840"/>
                  </a:lnTo>
                  <a:lnTo>
                    <a:pt x="107909" y="153338"/>
                  </a:lnTo>
                  <a:lnTo>
                    <a:pt x="108593" y="153225"/>
                  </a:lnTo>
                  <a:lnTo>
                    <a:pt x="108593" y="11840"/>
                  </a:lnTo>
                  <a:lnTo>
                    <a:pt x="122266" y="11840"/>
                  </a:lnTo>
                  <a:close/>
                  <a:moveTo>
                    <a:pt x="260825" y="119415"/>
                  </a:moveTo>
                  <a:cubicBezTo>
                    <a:pt x="260825" y="137857"/>
                    <a:pt x="256646" y="152561"/>
                    <a:pt x="248291" y="163527"/>
                  </a:cubicBezTo>
                  <a:cubicBezTo>
                    <a:pt x="239935" y="174493"/>
                    <a:pt x="228426" y="179976"/>
                    <a:pt x="213765" y="179976"/>
                  </a:cubicBezTo>
                  <a:cubicBezTo>
                    <a:pt x="204801" y="179976"/>
                    <a:pt x="197034" y="178174"/>
                    <a:pt x="190463" y="174570"/>
                  </a:cubicBezTo>
                  <a:cubicBezTo>
                    <a:pt x="183892" y="170964"/>
                    <a:pt x="178556" y="165823"/>
                    <a:pt x="174453" y="159144"/>
                  </a:cubicBezTo>
                  <a:lnTo>
                    <a:pt x="172175" y="177586"/>
                  </a:lnTo>
                  <a:lnTo>
                    <a:pt x="161463" y="177586"/>
                  </a:lnTo>
                  <a:lnTo>
                    <a:pt x="161463" y="1"/>
                  </a:lnTo>
                  <a:lnTo>
                    <a:pt x="175137" y="1"/>
                  </a:lnTo>
                  <a:lnTo>
                    <a:pt x="175137" y="73311"/>
                  </a:lnTo>
                  <a:cubicBezTo>
                    <a:pt x="179240" y="66557"/>
                    <a:pt x="184480" y="61340"/>
                    <a:pt x="190862" y="57659"/>
                  </a:cubicBezTo>
                  <a:cubicBezTo>
                    <a:pt x="197243" y="53978"/>
                    <a:pt x="204801" y="52138"/>
                    <a:pt x="213537" y="52138"/>
                  </a:cubicBezTo>
                  <a:cubicBezTo>
                    <a:pt x="228351" y="52138"/>
                    <a:pt x="239935" y="58039"/>
                    <a:pt x="248291" y="69839"/>
                  </a:cubicBezTo>
                  <a:cubicBezTo>
                    <a:pt x="256646" y="81641"/>
                    <a:pt x="260825" y="97368"/>
                    <a:pt x="260825" y="117024"/>
                  </a:cubicBezTo>
                  <a:close/>
                  <a:moveTo>
                    <a:pt x="247038" y="117024"/>
                  </a:moveTo>
                  <a:cubicBezTo>
                    <a:pt x="247038" y="101316"/>
                    <a:pt x="243999" y="88546"/>
                    <a:pt x="237921" y="78718"/>
                  </a:cubicBezTo>
                  <a:cubicBezTo>
                    <a:pt x="231844" y="68891"/>
                    <a:pt x="222843" y="63977"/>
                    <a:pt x="210916" y="63977"/>
                  </a:cubicBezTo>
                  <a:cubicBezTo>
                    <a:pt x="201497" y="63977"/>
                    <a:pt x="193901" y="66272"/>
                    <a:pt x="188127" y="70864"/>
                  </a:cubicBezTo>
                  <a:cubicBezTo>
                    <a:pt x="182353" y="75455"/>
                    <a:pt x="178024" y="81394"/>
                    <a:pt x="175137" y="88680"/>
                  </a:cubicBezTo>
                  <a:lnTo>
                    <a:pt x="175137" y="145029"/>
                  </a:lnTo>
                  <a:cubicBezTo>
                    <a:pt x="178176" y="152162"/>
                    <a:pt x="182676" y="157797"/>
                    <a:pt x="188640" y="161934"/>
                  </a:cubicBezTo>
                  <a:cubicBezTo>
                    <a:pt x="194603" y="166069"/>
                    <a:pt x="202104" y="168137"/>
                    <a:pt x="211145" y="168137"/>
                  </a:cubicBezTo>
                  <a:cubicBezTo>
                    <a:pt x="223071" y="168137"/>
                    <a:pt x="232035" y="163736"/>
                    <a:pt x="238036" y="154932"/>
                  </a:cubicBezTo>
                  <a:cubicBezTo>
                    <a:pt x="244037" y="146129"/>
                    <a:pt x="247038" y="134290"/>
                    <a:pt x="247038" y="11941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" name="Graphic 29">
            <a:extLst>
              <a:ext uri="{FF2B5EF4-FFF2-40B4-BE49-F238E27FC236}">
                <a16:creationId xmlns:a16="http://schemas.microsoft.com/office/drawing/2014/main" id="{FF89F1B3-4B8F-3298-241F-41C5C3AA9E5B}"/>
              </a:ext>
            </a:extLst>
          </p:cNvPr>
          <p:cNvGrpSpPr>
            <a:grpSpLocks noChangeAspect="1"/>
          </p:cNvGrpSpPr>
          <p:nvPr/>
        </p:nvGrpSpPr>
        <p:grpSpPr>
          <a:xfrm>
            <a:off x="10592022" y="1091899"/>
            <a:ext cx="685800" cy="587696"/>
            <a:chOff x="9935784" y="1504409"/>
            <a:chExt cx="533400" cy="457097"/>
          </a:xfrm>
          <a:noFill/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E1FEA64-9F53-164F-7346-2D0FD6CBDB20}"/>
                </a:ext>
              </a:extLst>
            </p:cNvPr>
            <p:cNvSpPr/>
            <p:nvPr/>
          </p:nvSpPr>
          <p:spPr>
            <a:xfrm>
              <a:off x="9935784" y="1504409"/>
              <a:ext cx="533400" cy="457097"/>
            </a:xfrm>
            <a:prstGeom prst="roundRect">
              <a:avLst/>
            </a:prstGeom>
            <a:noFill/>
            <a:ln w="20003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E537779-4C32-A6E6-F1FA-203BD7E5F6AB}"/>
                </a:ext>
              </a:extLst>
            </p:cNvPr>
            <p:cNvSpPr/>
            <p:nvPr/>
          </p:nvSpPr>
          <p:spPr>
            <a:xfrm>
              <a:off x="10015915" y="1581505"/>
              <a:ext cx="197398" cy="115739"/>
            </a:xfrm>
            <a:custGeom>
              <a:avLst/>
              <a:gdLst>
                <a:gd name="connsiteX0" fmla="*/ 1 w 197398"/>
                <a:gd name="connsiteY0" fmla="*/ 13341 h 115739"/>
                <a:gd name="connsiteX1" fmla="*/ 1 w 197398"/>
                <a:gd name="connsiteY1" fmla="*/ 11 h 115739"/>
                <a:gd name="connsiteX2" fmla="*/ 91701 w 197398"/>
                <a:gd name="connsiteY2" fmla="*/ 40975 h 115739"/>
                <a:gd name="connsiteX3" fmla="*/ 91701 w 197398"/>
                <a:gd name="connsiteY3" fmla="*/ 51487 h 115739"/>
                <a:gd name="connsiteX4" fmla="*/ 1 w 197398"/>
                <a:gd name="connsiteY4" fmla="*/ 92559 h 115739"/>
                <a:gd name="connsiteX5" fmla="*/ 1 w 197398"/>
                <a:gd name="connsiteY5" fmla="*/ 79121 h 115739"/>
                <a:gd name="connsiteX6" fmla="*/ 68586 w 197398"/>
                <a:gd name="connsiteY6" fmla="*/ 49427 h 115739"/>
                <a:gd name="connsiteX7" fmla="*/ 80307 w 197398"/>
                <a:gd name="connsiteY7" fmla="*/ 46501 h 115739"/>
                <a:gd name="connsiteX8" fmla="*/ 80307 w 197398"/>
                <a:gd name="connsiteY8" fmla="*/ 45852 h 115739"/>
                <a:gd name="connsiteX9" fmla="*/ 68586 w 197398"/>
                <a:gd name="connsiteY9" fmla="*/ 42709 h 115739"/>
                <a:gd name="connsiteX10" fmla="*/ 197399 w 197398"/>
                <a:gd name="connsiteY10" fmla="*/ 115750 h 115739"/>
                <a:gd name="connsiteX11" fmla="*/ 101793 w 197398"/>
                <a:gd name="connsiteY11" fmla="*/ 115750 h 115739"/>
                <a:gd name="connsiteX12" fmla="*/ 101793 w 197398"/>
                <a:gd name="connsiteY12" fmla="*/ 104805 h 115739"/>
                <a:gd name="connsiteX13" fmla="*/ 197399 w 197398"/>
                <a:gd name="connsiteY13" fmla="*/ 104805 h 115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7398" h="115739">
                  <a:moveTo>
                    <a:pt x="1" y="13341"/>
                  </a:moveTo>
                  <a:lnTo>
                    <a:pt x="1" y="11"/>
                  </a:lnTo>
                  <a:lnTo>
                    <a:pt x="91701" y="40975"/>
                  </a:lnTo>
                  <a:lnTo>
                    <a:pt x="91701" y="51487"/>
                  </a:lnTo>
                  <a:lnTo>
                    <a:pt x="1" y="92559"/>
                  </a:lnTo>
                  <a:lnTo>
                    <a:pt x="1" y="79121"/>
                  </a:lnTo>
                  <a:lnTo>
                    <a:pt x="68586" y="49427"/>
                  </a:lnTo>
                  <a:lnTo>
                    <a:pt x="80307" y="46501"/>
                  </a:lnTo>
                  <a:lnTo>
                    <a:pt x="80307" y="45852"/>
                  </a:lnTo>
                  <a:lnTo>
                    <a:pt x="68586" y="42709"/>
                  </a:lnTo>
                  <a:close/>
                  <a:moveTo>
                    <a:pt x="197399" y="115750"/>
                  </a:moveTo>
                  <a:lnTo>
                    <a:pt x="101793" y="115750"/>
                  </a:lnTo>
                  <a:lnTo>
                    <a:pt x="101793" y="104805"/>
                  </a:lnTo>
                  <a:lnTo>
                    <a:pt x="197399" y="10480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DA94507-6C8C-9E92-58DB-3312F475956C}"/>
              </a:ext>
            </a:extLst>
          </p:cNvPr>
          <p:cNvSpPr txBox="1"/>
          <p:nvPr/>
        </p:nvSpPr>
        <p:spPr>
          <a:xfrm>
            <a:off x="9752134" y="1854375"/>
            <a:ext cx="23655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Kernels</a:t>
            </a:r>
          </a:p>
          <a:p>
            <a:r>
              <a:rPr lang="en-US" sz="1400" dirty="0"/>
              <a:t>Server (Python, C#, PS, </a:t>
            </a:r>
            <a:r>
              <a:rPr lang="en-US" sz="1400" dirty="0" err="1"/>
              <a:t>etc</a:t>
            </a:r>
            <a:r>
              <a:rPr lang="en-US" sz="1400" dirty="0"/>
              <a:t>…)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D7C73D-E287-1EA0-436C-D38C1C2270EE}"/>
              </a:ext>
            </a:extLst>
          </p:cNvPr>
          <p:cNvSpPr txBox="1"/>
          <p:nvPr/>
        </p:nvSpPr>
        <p:spPr>
          <a:xfrm>
            <a:off x="1990524" y="1855429"/>
            <a:ext cx="23655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Notebook Format</a:t>
            </a:r>
            <a:endParaRPr lang="en-US" dirty="0"/>
          </a:p>
          <a:p>
            <a:r>
              <a:rPr lang="en-US" sz="1400" dirty="0"/>
              <a:t>Client (.</a:t>
            </a:r>
            <a:r>
              <a:rPr lang="en-US" sz="1400" dirty="0" err="1"/>
              <a:t>ipynb</a:t>
            </a:r>
            <a:r>
              <a:rPr lang="en-US" sz="1400" dirty="0"/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4ED8CA-B021-FBDB-D3CC-283AF34AD4EA}"/>
              </a:ext>
            </a:extLst>
          </p:cNvPr>
          <p:cNvSpPr txBox="1"/>
          <p:nvPr/>
        </p:nvSpPr>
        <p:spPr>
          <a:xfrm>
            <a:off x="5871747" y="1855429"/>
            <a:ext cx="23655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Interactive Protocol</a:t>
            </a:r>
          </a:p>
          <a:p>
            <a:r>
              <a:rPr lang="en-US" sz="1400" dirty="0"/>
              <a:t>(</a:t>
            </a:r>
            <a:r>
              <a:rPr lang="en-US" sz="1400" dirty="0" err="1"/>
              <a:t>ZeroMQ</a:t>
            </a:r>
            <a:r>
              <a:rPr lang="en-US" sz="1400" dirty="0"/>
              <a:t>)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17F8BE1-C000-6354-308C-8DEEA948CAA2}"/>
              </a:ext>
            </a:extLst>
          </p:cNvPr>
          <p:cNvGrpSpPr/>
          <p:nvPr/>
        </p:nvGrpSpPr>
        <p:grpSpPr>
          <a:xfrm>
            <a:off x="1981200" y="618391"/>
            <a:ext cx="10143392" cy="297675"/>
            <a:chOff x="1981200" y="618391"/>
            <a:chExt cx="10143392" cy="2976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B7EBE9-BA7C-3159-98C3-4537E48C32AD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Interactive Computing Ecosystem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8F685F0-A4D6-FF17-966C-6F74F58D1ACE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35EF8C7-E1D1-975B-D872-769553A175FD}"/>
              </a:ext>
            </a:extLst>
          </p:cNvPr>
          <p:cNvGrpSpPr/>
          <p:nvPr/>
        </p:nvGrpSpPr>
        <p:grpSpPr>
          <a:xfrm>
            <a:off x="1982421" y="2561597"/>
            <a:ext cx="10143392" cy="297675"/>
            <a:chOff x="1981200" y="618391"/>
            <a:chExt cx="10143392" cy="29767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6CA4615-FC45-02CB-5F8C-E87A2802FC10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.NET Interactive (Kernels)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96C9E71-C23E-2F85-594F-AED2D03C6185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9EC9481F-66D4-BC09-102E-954AC10B4995}"/>
              </a:ext>
            </a:extLst>
          </p:cNvPr>
          <p:cNvGrpSpPr/>
          <p:nvPr/>
        </p:nvGrpSpPr>
        <p:grpSpPr>
          <a:xfrm>
            <a:off x="5548260" y="2973069"/>
            <a:ext cx="3012550" cy="1303876"/>
            <a:chOff x="5002511" y="2852281"/>
            <a:chExt cx="3012550" cy="1303876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44E36D1-AA35-37AC-98C7-9454E3C04C34}"/>
                </a:ext>
              </a:extLst>
            </p:cNvPr>
            <p:cNvSpPr txBox="1"/>
            <p:nvPr/>
          </p:nvSpPr>
          <p:spPr>
            <a:xfrm>
              <a:off x="5002511" y="3571382"/>
              <a:ext cx="30125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/>
                <a:t>F#</a:t>
              </a:r>
              <a:endParaRPr lang="en-US" sz="3200" dirty="0"/>
            </a:p>
          </p:txBody>
        </p: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A9E319FC-A5B3-FC6B-250F-4B8F6D802193}"/>
                </a:ext>
              </a:extLst>
            </p:cNvPr>
            <p:cNvSpPr txBox="1"/>
            <p:nvPr/>
          </p:nvSpPr>
          <p:spPr>
            <a:xfrm>
              <a:off x="5002511" y="2852281"/>
              <a:ext cx="30125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/>
                <a:t>C#</a:t>
              </a:r>
              <a:endParaRPr lang="en-US" sz="3200" dirty="0"/>
            </a:p>
          </p:txBody>
        </p:sp>
      </p:grpSp>
      <p:sp>
        <p:nvSpPr>
          <p:cNvPr id="1025" name="TextBox 1024">
            <a:extLst>
              <a:ext uri="{FF2B5EF4-FFF2-40B4-BE49-F238E27FC236}">
                <a16:creationId xmlns:a16="http://schemas.microsoft.com/office/drawing/2014/main" id="{208B00B1-CD8C-3351-5732-19FC7FECBBBB}"/>
              </a:ext>
            </a:extLst>
          </p:cNvPr>
          <p:cNvSpPr txBox="1"/>
          <p:nvPr/>
        </p:nvSpPr>
        <p:spPr>
          <a:xfrm>
            <a:off x="1996275" y="3332619"/>
            <a:ext cx="3012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PowerShell</a:t>
            </a:r>
            <a:endParaRPr lang="en-US" sz="3200" dirty="0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FBDA4657-F5BB-5AA1-FF11-6F82C0F76B01}"/>
              </a:ext>
            </a:extLst>
          </p:cNvPr>
          <p:cNvSpPr txBox="1"/>
          <p:nvPr/>
        </p:nvSpPr>
        <p:spPr>
          <a:xfrm>
            <a:off x="9100245" y="3147953"/>
            <a:ext cx="301255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NuGet</a:t>
            </a:r>
          </a:p>
          <a:p>
            <a:pPr algn="ctr"/>
            <a:r>
              <a:rPr lang="en-US" b="1" dirty="0"/>
              <a:t>Kusto &amp; SQL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1E0960-E2EC-1C06-082F-616C3910B2B2}"/>
              </a:ext>
            </a:extLst>
          </p:cNvPr>
          <p:cNvSpPr/>
          <p:nvPr/>
        </p:nvSpPr>
        <p:spPr>
          <a:xfrm>
            <a:off x="76199" y="571501"/>
            <a:ext cx="12048393" cy="185577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3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641D-6F93-5BAA-85FE-2C3E2FF9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What are these new tools?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C6FC4E-BCDE-F629-9EBE-75B9A66BE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79" y="846992"/>
            <a:ext cx="118395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F40EAD6-3148-EA1D-8463-0D5298AE16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522" y="2783208"/>
            <a:ext cx="1371600" cy="13716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84544DB-927C-F996-3128-C8FFB5933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22" y="47194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8CCC32-B624-094E-5BD2-83BDB6542844}"/>
              </a:ext>
            </a:extLst>
          </p:cNvPr>
          <p:cNvCxnSpPr>
            <a:cxnSpLocks/>
          </p:cNvCxnSpPr>
          <p:nvPr/>
        </p:nvCxnSpPr>
        <p:spPr>
          <a:xfrm>
            <a:off x="84369" y="2500900"/>
            <a:ext cx="11983806" cy="0"/>
          </a:xfrm>
          <a:prstGeom prst="line">
            <a:avLst/>
          </a:prstGeom>
          <a:ln w="28575">
            <a:solidFill>
              <a:srgbClr val="D1D3D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F3F4B8-B164-BBC1-96CC-6AEFB92DCA9B}"/>
              </a:ext>
            </a:extLst>
          </p:cNvPr>
          <p:cNvCxnSpPr>
            <a:cxnSpLocks/>
          </p:cNvCxnSpPr>
          <p:nvPr/>
        </p:nvCxnSpPr>
        <p:spPr>
          <a:xfrm>
            <a:off x="84369" y="4437116"/>
            <a:ext cx="11983806" cy="0"/>
          </a:xfrm>
          <a:prstGeom prst="line">
            <a:avLst/>
          </a:prstGeom>
          <a:ln w="28575">
            <a:solidFill>
              <a:srgbClr val="D1D3D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8ECA205B-3C01-61E7-EED9-8A60F9518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70418" y="1042847"/>
            <a:ext cx="568235" cy="685800"/>
          </a:xfrm>
          <a:prstGeom prst="rect">
            <a:avLst/>
          </a:prstGeom>
        </p:spPr>
      </p:pic>
      <p:grpSp>
        <p:nvGrpSpPr>
          <p:cNvPr id="35" name="Graphic 33">
            <a:extLst>
              <a:ext uri="{FF2B5EF4-FFF2-40B4-BE49-F238E27FC236}">
                <a16:creationId xmlns:a16="http://schemas.microsoft.com/office/drawing/2014/main" id="{6C51DB21-84FC-B793-5B60-2F766CC7D2AB}"/>
              </a:ext>
            </a:extLst>
          </p:cNvPr>
          <p:cNvGrpSpPr>
            <a:grpSpLocks noChangeAspect="1"/>
          </p:cNvGrpSpPr>
          <p:nvPr/>
        </p:nvGrpSpPr>
        <p:grpSpPr>
          <a:xfrm>
            <a:off x="2893123" y="1042847"/>
            <a:ext cx="560378" cy="685800"/>
            <a:chOff x="7756025" y="1273615"/>
            <a:chExt cx="533400" cy="652784"/>
          </a:xfrm>
          <a:noFill/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FD91D86-49DA-5B26-5EB5-7440FE98408F}"/>
                </a:ext>
              </a:extLst>
            </p:cNvPr>
            <p:cNvSpPr/>
            <p:nvPr/>
          </p:nvSpPr>
          <p:spPr>
            <a:xfrm>
              <a:off x="7756025" y="1273615"/>
              <a:ext cx="533400" cy="652784"/>
            </a:xfrm>
            <a:custGeom>
              <a:avLst/>
              <a:gdLst>
                <a:gd name="connsiteX0" fmla="*/ 343655 w 533400"/>
                <a:gd name="connsiteY0" fmla="*/ 1 h 652784"/>
                <a:gd name="connsiteX1" fmla="*/ 1 w 533400"/>
                <a:gd name="connsiteY1" fmla="*/ 1 h 652784"/>
                <a:gd name="connsiteX2" fmla="*/ 1 w 533400"/>
                <a:gd name="connsiteY2" fmla="*/ 652786 h 652784"/>
                <a:gd name="connsiteX3" fmla="*/ 533401 w 533400"/>
                <a:gd name="connsiteY3" fmla="*/ 652786 h 652784"/>
                <a:gd name="connsiteX4" fmla="*/ 533401 w 533400"/>
                <a:gd name="connsiteY4" fmla="*/ 159217 h 65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652784">
                  <a:moveTo>
                    <a:pt x="343655" y="1"/>
                  </a:moveTo>
                  <a:lnTo>
                    <a:pt x="1" y="1"/>
                  </a:lnTo>
                  <a:lnTo>
                    <a:pt x="1" y="652786"/>
                  </a:lnTo>
                  <a:lnTo>
                    <a:pt x="533401" y="652786"/>
                  </a:lnTo>
                  <a:lnTo>
                    <a:pt x="533401" y="159217"/>
                  </a:lnTo>
                  <a:close/>
                </a:path>
              </a:pathLst>
            </a:custGeom>
            <a:noFill/>
            <a:ln w="20003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860051-4878-CEEC-FAD2-4B245A21B90A}"/>
                </a:ext>
              </a:extLst>
            </p:cNvPr>
            <p:cNvSpPr/>
            <p:nvPr/>
          </p:nvSpPr>
          <p:spPr>
            <a:xfrm>
              <a:off x="8098289" y="1278055"/>
              <a:ext cx="186689" cy="179010"/>
            </a:xfrm>
            <a:custGeom>
              <a:avLst/>
              <a:gdLst>
                <a:gd name="connsiteX0" fmla="*/ 1 w 186689"/>
                <a:gd name="connsiteY0" fmla="*/ 1 h 179010"/>
                <a:gd name="connsiteX1" fmla="*/ 1 w 186689"/>
                <a:gd name="connsiteY1" fmla="*/ 179012 h 179010"/>
                <a:gd name="connsiteX2" fmla="*/ 186691 w 186689"/>
                <a:gd name="connsiteY2" fmla="*/ 159867 h 179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689" h="179010">
                  <a:moveTo>
                    <a:pt x="1" y="1"/>
                  </a:moveTo>
                  <a:lnTo>
                    <a:pt x="1" y="179012"/>
                  </a:lnTo>
                  <a:lnTo>
                    <a:pt x="186691" y="159867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0DB485B-B9FE-D44E-07B3-D14CB6523527}"/>
                </a:ext>
              </a:extLst>
            </p:cNvPr>
            <p:cNvSpPr/>
            <p:nvPr/>
          </p:nvSpPr>
          <p:spPr>
            <a:xfrm>
              <a:off x="7898871" y="1584064"/>
              <a:ext cx="260824" cy="179974"/>
            </a:xfrm>
            <a:custGeom>
              <a:avLst/>
              <a:gdLst>
                <a:gd name="connsiteX0" fmla="*/ 122266 w 260824"/>
                <a:gd name="connsiteY0" fmla="*/ 177586 h 179974"/>
                <a:gd name="connsiteX1" fmla="*/ 108593 w 260824"/>
                <a:gd name="connsiteY1" fmla="*/ 177586 h 179974"/>
                <a:gd name="connsiteX2" fmla="*/ 14359 w 260824"/>
                <a:gd name="connsiteY2" fmla="*/ 35745 h 179974"/>
                <a:gd name="connsiteX3" fmla="*/ 13675 w 260824"/>
                <a:gd name="connsiteY3" fmla="*/ 35859 h 179974"/>
                <a:gd name="connsiteX4" fmla="*/ 13675 w 260824"/>
                <a:gd name="connsiteY4" fmla="*/ 177586 h 179974"/>
                <a:gd name="connsiteX5" fmla="*/ 1 w 260824"/>
                <a:gd name="connsiteY5" fmla="*/ 177586 h 179974"/>
                <a:gd name="connsiteX6" fmla="*/ 1 w 260824"/>
                <a:gd name="connsiteY6" fmla="*/ 11840 h 179974"/>
                <a:gd name="connsiteX7" fmla="*/ 13675 w 260824"/>
                <a:gd name="connsiteY7" fmla="*/ 11840 h 179974"/>
                <a:gd name="connsiteX8" fmla="*/ 107909 w 260824"/>
                <a:gd name="connsiteY8" fmla="*/ 153338 h 179974"/>
                <a:gd name="connsiteX9" fmla="*/ 108593 w 260824"/>
                <a:gd name="connsiteY9" fmla="*/ 153225 h 179974"/>
                <a:gd name="connsiteX10" fmla="*/ 108593 w 260824"/>
                <a:gd name="connsiteY10" fmla="*/ 11840 h 179974"/>
                <a:gd name="connsiteX11" fmla="*/ 122266 w 260824"/>
                <a:gd name="connsiteY11" fmla="*/ 11840 h 179974"/>
                <a:gd name="connsiteX12" fmla="*/ 260825 w 260824"/>
                <a:gd name="connsiteY12" fmla="*/ 119415 h 179974"/>
                <a:gd name="connsiteX13" fmla="*/ 248291 w 260824"/>
                <a:gd name="connsiteY13" fmla="*/ 163527 h 179974"/>
                <a:gd name="connsiteX14" fmla="*/ 213765 w 260824"/>
                <a:gd name="connsiteY14" fmla="*/ 179976 h 179974"/>
                <a:gd name="connsiteX15" fmla="*/ 190463 w 260824"/>
                <a:gd name="connsiteY15" fmla="*/ 174570 h 179974"/>
                <a:gd name="connsiteX16" fmla="*/ 174453 w 260824"/>
                <a:gd name="connsiteY16" fmla="*/ 159144 h 179974"/>
                <a:gd name="connsiteX17" fmla="*/ 172175 w 260824"/>
                <a:gd name="connsiteY17" fmla="*/ 177586 h 179974"/>
                <a:gd name="connsiteX18" fmla="*/ 161463 w 260824"/>
                <a:gd name="connsiteY18" fmla="*/ 177586 h 179974"/>
                <a:gd name="connsiteX19" fmla="*/ 161463 w 260824"/>
                <a:gd name="connsiteY19" fmla="*/ 1 h 179974"/>
                <a:gd name="connsiteX20" fmla="*/ 175137 w 260824"/>
                <a:gd name="connsiteY20" fmla="*/ 1 h 179974"/>
                <a:gd name="connsiteX21" fmla="*/ 175137 w 260824"/>
                <a:gd name="connsiteY21" fmla="*/ 73311 h 179974"/>
                <a:gd name="connsiteX22" fmla="*/ 190862 w 260824"/>
                <a:gd name="connsiteY22" fmla="*/ 57659 h 179974"/>
                <a:gd name="connsiteX23" fmla="*/ 213537 w 260824"/>
                <a:gd name="connsiteY23" fmla="*/ 52138 h 179974"/>
                <a:gd name="connsiteX24" fmla="*/ 248291 w 260824"/>
                <a:gd name="connsiteY24" fmla="*/ 69839 h 179974"/>
                <a:gd name="connsiteX25" fmla="*/ 260825 w 260824"/>
                <a:gd name="connsiteY25" fmla="*/ 117024 h 179974"/>
                <a:gd name="connsiteX26" fmla="*/ 247038 w 260824"/>
                <a:gd name="connsiteY26" fmla="*/ 117024 h 179974"/>
                <a:gd name="connsiteX27" fmla="*/ 237921 w 260824"/>
                <a:gd name="connsiteY27" fmla="*/ 78718 h 179974"/>
                <a:gd name="connsiteX28" fmla="*/ 210916 w 260824"/>
                <a:gd name="connsiteY28" fmla="*/ 63977 h 179974"/>
                <a:gd name="connsiteX29" fmla="*/ 188127 w 260824"/>
                <a:gd name="connsiteY29" fmla="*/ 70864 h 179974"/>
                <a:gd name="connsiteX30" fmla="*/ 175137 w 260824"/>
                <a:gd name="connsiteY30" fmla="*/ 88680 h 179974"/>
                <a:gd name="connsiteX31" fmla="*/ 175137 w 260824"/>
                <a:gd name="connsiteY31" fmla="*/ 145029 h 179974"/>
                <a:gd name="connsiteX32" fmla="*/ 188640 w 260824"/>
                <a:gd name="connsiteY32" fmla="*/ 161934 h 179974"/>
                <a:gd name="connsiteX33" fmla="*/ 211145 w 260824"/>
                <a:gd name="connsiteY33" fmla="*/ 168137 h 179974"/>
                <a:gd name="connsiteX34" fmla="*/ 238036 w 260824"/>
                <a:gd name="connsiteY34" fmla="*/ 154932 h 179974"/>
                <a:gd name="connsiteX35" fmla="*/ 247038 w 260824"/>
                <a:gd name="connsiteY35" fmla="*/ 119415 h 17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60824" h="179974">
                  <a:moveTo>
                    <a:pt x="122266" y="177586"/>
                  </a:moveTo>
                  <a:lnTo>
                    <a:pt x="108593" y="177586"/>
                  </a:lnTo>
                  <a:lnTo>
                    <a:pt x="14359" y="35745"/>
                  </a:lnTo>
                  <a:lnTo>
                    <a:pt x="13675" y="35859"/>
                  </a:lnTo>
                  <a:lnTo>
                    <a:pt x="13675" y="177586"/>
                  </a:lnTo>
                  <a:lnTo>
                    <a:pt x="1" y="177586"/>
                  </a:lnTo>
                  <a:lnTo>
                    <a:pt x="1" y="11840"/>
                  </a:lnTo>
                  <a:lnTo>
                    <a:pt x="13675" y="11840"/>
                  </a:lnTo>
                  <a:lnTo>
                    <a:pt x="107909" y="153338"/>
                  </a:lnTo>
                  <a:lnTo>
                    <a:pt x="108593" y="153225"/>
                  </a:lnTo>
                  <a:lnTo>
                    <a:pt x="108593" y="11840"/>
                  </a:lnTo>
                  <a:lnTo>
                    <a:pt x="122266" y="11840"/>
                  </a:lnTo>
                  <a:close/>
                  <a:moveTo>
                    <a:pt x="260825" y="119415"/>
                  </a:moveTo>
                  <a:cubicBezTo>
                    <a:pt x="260825" y="137857"/>
                    <a:pt x="256646" y="152561"/>
                    <a:pt x="248291" y="163527"/>
                  </a:cubicBezTo>
                  <a:cubicBezTo>
                    <a:pt x="239935" y="174493"/>
                    <a:pt x="228426" y="179976"/>
                    <a:pt x="213765" y="179976"/>
                  </a:cubicBezTo>
                  <a:cubicBezTo>
                    <a:pt x="204801" y="179976"/>
                    <a:pt x="197034" y="178174"/>
                    <a:pt x="190463" y="174570"/>
                  </a:cubicBezTo>
                  <a:cubicBezTo>
                    <a:pt x="183892" y="170964"/>
                    <a:pt x="178556" y="165823"/>
                    <a:pt x="174453" y="159144"/>
                  </a:cubicBezTo>
                  <a:lnTo>
                    <a:pt x="172175" y="177586"/>
                  </a:lnTo>
                  <a:lnTo>
                    <a:pt x="161463" y="177586"/>
                  </a:lnTo>
                  <a:lnTo>
                    <a:pt x="161463" y="1"/>
                  </a:lnTo>
                  <a:lnTo>
                    <a:pt x="175137" y="1"/>
                  </a:lnTo>
                  <a:lnTo>
                    <a:pt x="175137" y="73311"/>
                  </a:lnTo>
                  <a:cubicBezTo>
                    <a:pt x="179240" y="66557"/>
                    <a:pt x="184480" y="61340"/>
                    <a:pt x="190862" y="57659"/>
                  </a:cubicBezTo>
                  <a:cubicBezTo>
                    <a:pt x="197243" y="53978"/>
                    <a:pt x="204801" y="52138"/>
                    <a:pt x="213537" y="52138"/>
                  </a:cubicBezTo>
                  <a:cubicBezTo>
                    <a:pt x="228351" y="52138"/>
                    <a:pt x="239935" y="58039"/>
                    <a:pt x="248291" y="69839"/>
                  </a:cubicBezTo>
                  <a:cubicBezTo>
                    <a:pt x="256646" y="81641"/>
                    <a:pt x="260825" y="97368"/>
                    <a:pt x="260825" y="117024"/>
                  </a:cubicBezTo>
                  <a:close/>
                  <a:moveTo>
                    <a:pt x="247038" y="117024"/>
                  </a:moveTo>
                  <a:cubicBezTo>
                    <a:pt x="247038" y="101316"/>
                    <a:pt x="243999" y="88546"/>
                    <a:pt x="237921" y="78718"/>
                  </a:cubicBezTo>
                  <a:cubicBezTo>
                    <a:pt x="231844" y="68891"/>
                    <a:pt x="222843" y="63977"/>
                    <a:pt x="210916" y="63977"/>
                  </a:cubicBezTo>
                  <a:cubicBezTo>
                    <a:pt x="201497" y="63977"/>
                    <a:pt x="193901" y="66272"/>
                    <a:pt x="188127" y="70864"/>
                  </a:cubicBezTo>
                  <a:cubicBezTo>
                    <a:pt x="182353" y="75455"/>
                    <a:pt x="178024" y="81394"/>
                    <a:pt x="175137" y="88680"/>
                  </a:cubicBezTo>
                  <a:lnTo>
                    <a:pt x="175137" y="145029"/>
                  </a:lnTo>
                  <a:cubicBezTo>
                    <a:pt x="178176" y="152162"/>
                    <a:pt x="182676" y="157797"/>
                    <a:pt x="188640" y="161934"/>
                  </a:cubicBezTo>
                  <a:cubicBezTo>
                    <a:pt x="194603" y="166069"/>
                    <a:pt x="202104" y="168137"/>
                    <a:pt x="211145" y="168137"/>
                  </a:cubicBezTo>
                  <a:cubicBezTo>
                    <a:pt x="223071" y="168137"/>
                    <a:pt x="232035" y="163736"/>
                    <a:pt x="238036" y="154932"/>
                  </a:cubicBezTo>
                  <a:cubicBezTo>
                    <a:pt x="244037" y="146129"/>
                    <a:pt x="247038" y="134290"/>
                    <a:pt x="247038" y="11941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" name="Graphic 29">
            <a:extLst>
              <a:ext uri="{FF2B5EF4-FFF2-40B4-BE49-F238E27FC236}">
                <a16:creationId xmlns:a16="http://schemas.microsoft.com/office/drawing/2014/main" id="{FF89F1B3-4B8F-3298-241F-41C5C3AA9E5B}"/>
              </a:ext>
            </a:extLst>
          </p:cNvPr>
          <p:cNvGrpSpPr>
            <a:grpSpLocks noChangeAspect="1"/>
          </p:cNvGrpSpPr>
          <p:nvPr/>
        </p:nvGrpSpPr>
        <p:grpSpPr>
          <a:xfrm>
            <a:off x="10592022" y="1091899"/>
            <a:ext cx="685800" cy="587696"/>
            <a:chOff x="9935784" y="1504409"/>
            <a:chExt cx="533400" cy="457097"/>
          </a:xfrm>
          <a:noFill/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E1FEA64-9F53-164F-7346-2D0FD6CBDB20}"/>
                </a:ext>
              </a:extLst>
            </p:cNvPr>
            <p:cNvSpPr/>
            <p:nvPr/>
          </p:nvSpPr>
          <p:spPr>
            <a:xfrm>
              <a:off x="9935784" y="1504409"/>
              <a:ext cx="533400" cy="457097"/>
            </a:xfrm>
            <a:prstGeom prst="roundRect">
              <a:avLst/>
            </a:prstGeom>
            <a:noFill/>
            <a:ln w="20003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E537779-4C32-A6E6-F1FA-203BD7E5F6AB}"/>
                </a:ext>
              </a:extLst>
            </p:cNvPr>
            <p:cNvSpPr/>
            <p:nvPr/>
          </p:nvSpPr>
          <p:spPr>
            <a:xfrm>
              <a:off x="10015915" y="1581505"/>
              <a:ext cx="197398" cy="115739"/>
            </a:xfrm>
            <a:custGeom>
              <a:avLst/>
              <a:gdLst>
                <a:gd name="connsiteX0" fmla="*/ 1 w 197398"/>
                <a:gd name="connsiteY0" fmla="*/ 13341 h 115739"/>
                <a:gd name="connsiteX1" fmla="*/ 1 w 197398"/>
                <a:gd name="connsiteY1" fmla="*/ 11 h 115739"/>
                <a:gd name="connsiteX2" fmla="*/ 91701 w 197398"/>
                <a:gd name="connsiteY2" fmla="*/ 40975 h 115739"/>
                <a:gd name="connsiteX3" fmla="*/ 91701 w 197398"/>
                <a:gd name="connsiteY3" fmla="*/ 51487 h 115739"/>
                <a:gd name="connsiteX4" fmla="*/ 1 w 197398"/>
                <a:gd name="connsiteY4" fmla="*/ 92559 h 115739"/>
                <a:gd name="connsiteX5" fmla="*/ 1 w 197398"/>
                <a:gd name="connsiteY5" fmla="*/ 79121 h 115739"/>
                <a:gd name="connsiteX6" fmla="*/ 68586 w 197398"/>
                <a:gd name="connsiteY6" fmla="*/ 49427 h 115739"/>
                <a:gd name="connsiteX7" fmla="*/ 80307 w 197398"/>
                <a:gd name="connsiteY7" fmla="*/ 46501 h 115739"/>
                <a:gd name="connsiteX8" fmla="*/ 80307 w 197398"/>
                <a:gd name="connsiteY8" fmla="*/ 45852 h 115739"/>
                <a:gd name="connsiteX9" fmla="*/ 68586 w 197398"/>
                <a:gd name="connsiteY9" fmla="*/ 42709 h 115739"/>
                <a:gd name="connsiteX10" fmla="*/ 197399 w 197398"/>
                <a:gd name="connsiteY10" fmla="*/ 115750 h 115739"/>
                <a:gd name="connsiteX11" fmla="*/ 101793 w 197398"/>
                <a:gd name="connsiteY11" fmla="*/ 115750 h 115739"/>
                <a:gd name="connsiteX12" fmla="*/ 101793 w 197398"/>
                <a:gd name="connsiteY12" fmla="*/ 104805 h 115739"/>
                <a:gd name="connsiteX13" fmla="*/ 197399 w 197398"/>
                <a:gd name="connsiteY13" fmla="*/ 104805 h 115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7398" h="115739">
                  <a:moveTo>
                    <a:pt x="1" y="13341"/>
                  </a:moveTo>
                  <a:lnTo>
                    <a:pt x="1" y="11"/>
                  </a:lnTo>
                  <a:lnTo>
                    <a:pt x="91701" y="40975"/>
                  </a:lnTo>
                  <a:lnTo>
                    <a:pt x="91701" y="51487"/>
                  </a:lnTo>
                  <a:lnTo>
                    <a:pt x="1" y="92559"/>
                  </a:lnTo>
                  <a:lnTo>
                    <a:pt x="1" y="79121"/>
                  </a:lnTo>
                  <a:lnTo>
                    <a:pt x="68586" y="49427"/>
                  </a:lnTo>
                  <a:lnTo>
                    <a:pt x="80307" y="46501"/>
                  </a:lnTo>
                  <a:lnTo>
                    <a:pt x="80307" y="45852"/>
                  </a:lnTo>
                  <a:lnTo>
                    <a:pt x="68586" y="42709"/>
                  </a:lnTo>
                  <a:close/>
                  <a:moveTo>
                    <a:pt x="197399" y="115750"/>
                  </a:moveTo>
                  <a:lnTo>
                    <a:pt x="101793" y="115750"/>
                  </a:lnTo>
                  <a:lnTo>
                    <a:pt x="101793" y="104805"/>
                  </a:lnTo>
                  <a:lnTo>
                    <a:pt x="197399" y="10480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DA94507-6C8C-9E92-58DB-3312F475956C}"/>
              </a:ext>
            </a:extLst>
          </p:cNvPr>
          <p:cNvSpPr txBox="1"/>
          <p:nvPr/>
        </p:nvSpPr>
        <p:spPr>
          <a:xfrm>
            <a:off x="9752134" y="1854375"/>
            <a:ext cx="23655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Kernels</a:t>
            </a:r>
          </a:p>
          <a:p>
            <a:r>
              <a:rPr lang="en-US" sz="1400" dirty="0"/>
              <a:t>Server (Python, C#, PS, </a:t>
            </a:r>
            <a:r>
              <a:rPr lang="en-US" sz="1400" dirty="0" err="1"/>
              <a:t>etc</a:t>
            </a:r>
            <a:r>
              <a:rPr lang="en-US" sz="1400" dirty="0"/>
              <a:t>…)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D7C73D-E287-1EA0-436C-D38C1C2270EE}"/>
              </a:ext>
            </a:extLst>
          </p:cNvPr>
          <p:cNvSpPr txBox="1"/>
          <p:nvPr/>
        </p:nvSpPr>
        <p:spPr>
          <a:xfrm>
            <a:off x="1990524" y="1855429"/>
            <a:ext cx="23655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Notebook Format</a:t>
            </a:r>
            <a:endParaRPr lang="en-US" dirty="0"/>
          </a:p>
          <a:p>
            <a:r>
              <a:rPr lang="en-US" sz="1400" dirty="0"/>
              <a:t>Client (.</a:t>
            </a:r>
            <a:r>
              <a:rPr lang="en-US" sz="1400" dirty="0" err="1"/>
              <a:t>ipynb</a:t>
            </a:r>
            <a:r>
              <a:rPr lang="en-US" sz="1400" dirty="0"/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4ED8CA-B021-FBDB-D3CC-283AF34AD4EA}"/>
              </a:ext>
            </a:extLst>
          </p:cNvPr>
          <p:cNvSpPr txBox="1"/>
          <p:nvPr/>
        </p:nvSpPr>
        <p:spPr>
          <a:xfrm>
            <a:off x="5871747" y="1855429"/>
            <a:ext cx="23655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Interactive Protocol</a:t>
            </a:r>
          </a:p>
          <a:p>
            <a:r>
              <a:rPr lang="en-US" sz="1400" dirty="0"/>
              <a:t>(</a:t>
            </a:r>
            <a:r>
              <a:rPr lang="en-US" sz="1400" dirty="0" err="1"/>
              <a:t>ZeroMQ</a:t>
            </a:r>
            <a:r>
              <a:rPr lang="en-US" sz="1400" dirty="0"/>
              <a:t>)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17F8BE1-C000-6354-308C-8DEEA948CAA2}"/>
              </a:ext>
            </a:extLst>
          </p:cNvPr>
          <p:cNvGrpSpPr/>
          <p:nvPr/>
        </p:nvGrpSpPr>
        <p:grpSpPr>
          <a:xfrm>
            <a:off x="1981200" y="618391"/>
            <a:ext cx="10143392" cy="297675"/>
            <a:chOff x="1981200" y="618391"/>
            <a:chExt cx="10143392" cy="2976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B7EBE9-BA7C-3159-98C3-4537E48C32AD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Interactive Computing Ecosystem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8F685F0-A4D6-FF17-966C-6F74F58D1ACE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35EF8C7-E1D1-975B-D872-769553A175FD}"/>
              </a:ext>
            </a:extLst>
          </p:cNvPr>
          <p:cNvGrpSpPr/>
          <p:nvPr/>
        </p:nvGrpSpPr>
        <p:grpSpPr>
          <a:xfrm>
            <a:off x="1982421" y="2561597"/>
            <a:ext cx="10143392" cy="297675"/>
            <a:chOff x="1981200" y="618391"/>
            <a:chExt cx="10143392" cy="29767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6CA4615-FC45-02CB-5F8C-E87A2802FC10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.NET Interactive (Kernels)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96C9E71-C23E-2F85-594F-AED2D03C6185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9EC9481F-66D4-BC09-102E-954AC10B4995}"/>
              </a:ext>
            </a:extLst>
          </p:cNvPr>
          <p:cNvGrpSpPr/>
          <p:nvPr/>
        </p:nvGrpSpPr>
        <p:grpSpPr>
          <a:xfrm>
            <a:off x="5548260" y="2973069"/>
            <a:ext cx="3012550" cy="1303876"/>
            <a:chOff x="5002511" y="2852281"/>
            <a:chExt cx="3012550" cy="1303876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44E36D1-AA35-37AC-98C7-9454E3C04C34}"/>
                </a:ext>
              </a:extLst>
            </p:cNvPr>
            <p:cNvSpPr txBox="1"/>
            <p:nvPr/>
          </p:nvSpPr>
          <p:spPr>
            <a:xfrm>
              <a:off x="5002511" y="3571382"/>
              <a:ext cx="30125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/>
                <a:t>F#</a:t>
              </a:r>
              <a:endParaRPr lang="en-US" sz="3200" dirty="0"/>
            </a:p>
          </p:txBody>
        </p: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A9E319FC-A5B3-FC6B-250F-4B8F6D802193}"/>
                </a:ext>
              </a:extLst>
            </p:cNvPr>
            <p:cNvSpPr txBox="1"/>
            <p:nvPr/>
          </p:nvSpPr>
          <p:spPr>
            <a:xfrm>
              <a:off x="5002511" y="2852281"/>
              <a:ext cx="30125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/>
                <a:t>C#</a:t>
              </a:r>
              <a:endParaRPr lang="en-US" sz="3200" dirty="0"/>
            </a:p>
          </p:txBody>
        </p:sp>
      </p:grpSp>
      <p:sp>
        <p:nvSpPr>
          <p:cNvPr id="1025" name="TextBox 1024">
            <a:extLst>
              <a:ext uri="{FF2B5EF4-FFF2-40B4-BE49-F238E27FC236}">
                <a16:creationId xmlns:a16="http://schemas.microsoft.com/office/drawing/2014/main" id="{208B00B1-CD8C-3351-5732-19FC7FECBBBB}"/>
              </a:ext>
            </a:extLst>
          </p:cNvPr>
          <p:cNvSpPr txBox="1"/>
          <p:nvPr/>
        </p:nvSpPr>
        <p:spPr>
          <a:xfrm>
            <a:off x="1996275" y="3332619"/>
            <a:ext cx="3012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PowerShell</a:t>
            </a:r>
            <a:endParaRPr lang="en-US" sz="3200" dirty="0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FBDA4657-F5BB-5AA1-FF11-6F82C0F76B01}"/>
              </a:ext>
            </a:extLst>
          </p:cNvPr>
          <p:cNvSpPr txBox="1"/>
          <p:nvPr/>
        </p:nvSpPr>
        <p:spPr>
          <a:xfrm>
            <a:off x="9100245" y="3147953"/>
            <a:ext cx="301255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NuGet</a:t>
            </a:r>
          </a:p>
          <a:p>
            <a:pPr algn="ctr"/>
            <a:r>
              <a:rPr lang="en-US" b="1" dirty="0"/>
              <a:t>Kusto &amp; SQL</a:t>
            </a:r>
            <a:endParaRPr lang="en-US" dirty="0"/>
          </a:p>
        </p:txBody>
      </p: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38E29725-2394-9AE5-AA55-767245973BA1}"/>
              </a:ext>
            </a:extLst>
          </p:cNvPr>
          <p:cNvGrpSpPr/>
          <p:nvPr/>
        </p:nvGrpSpPr>
        <p:grpSpPr>
          <a:xfrm>
            <a:off x="1986821" y="4498387"/>
            <a:ext cx="10143392" cy="297675"/>
            <a:chOff x="1981200" y="618391"/>
            <a:chExt cx="10143392" cy="297675"/>
          </a:xfrm>
        </p:grpSpPr>
        <p:sp>
          <p:nvSpPr>
            <p:cNvPr id="1031" name="Rectangle 1030">
              <a:extLst>
                <a:ext uri="{FF2B5EF4-FFF2-40B4-BE49-F238E27FC236}">
                  <a16:creationId xmlns:a16="http://schemas.microsoft.com/office/drawing/2014/main" id="{617D7BDF-CF54-B0E5-DE20-686EE9354A21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Polyglot Notebooks Extension</a:t>
              </a:r>
            </a:p>
          </p:txBody>
        </p:sp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39074833-1C07-0529-8A29-C276EED4427D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7C53308-8904-008C-B653-1726648BCFF0}"/>
              </a:ext>
            </a:extLst>
          </p:cNvPr>
          <p:cNvSpPr txBox="1"/>
          <p:nvPr/>
        </p:nvSpPr>
        <p:spPr>
          <a:xfrm>
            <a:off x="5803129" y="5679619"/>
            <a:ext cx="2502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Rich Notebook Authoring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3E0417-08BB-6123-A402-D1835FD437D0}"/>
              </a:ext>
            </a:extLst>
          </p:cNvPr>
          <p:cNvSpPr txBox="1"/>
          <p:nvPr/>
        </p:nvSpPr>
        <p:spPr>
          <a:xfrm>
            <a:off x="9611264" y="5679619"/>
            <a:ext cx="2502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Use Kernels Locally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249B7-DB98-3491-1D4F-EA0ACD653C9E}"/>
              </a:ext>
            </a:extLst>
          </p:cNvPr>
          <p:cNvSpPr txBox="1"/>
          <p:nvPr/>
        </p:nvSpPr>
        <p:spPr>
          <a:xfrm>
            <a:off x="1995376" y="5679619"/>
            <a:ext cx="2502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Familiar Visual Studio Code Experience</a:t>
            </a:r>
            <a:endParaRPr lang="en-US" dirty="0"/>
          </a:p>
        </p:txBody>
      </p:sp>
      <p:pic>
        <p:nvPicPr>
          <p:cNvPr id="8" name="Picture 2" descr="Microsoft Apps">
            <a:extLst>
              <a:ext uri="{FF2B5EF4-FFF2-40B4-BE49-F238E27FC236}">
                <a16:creationId xmlns:a16="http://schemas.microsoft.com/office/drawing/2014/main" id="{852C73FB-EF58-2FEC-EF3D-24842DE83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882" y="489494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4D4B4E5-2738-5107-A094-CBCA146542D8}"/>
              </a:ext>
            </a:extLst>
          </p:cNvPr>
          <p:cNvGrpSpPr/>
          <p:nvPr/>
        </p:nvGrpSpPr>
        <p:grpSpPr>
          <a:xfrm>
            <a:off x="6480894" y="4894940"/>
            <a:ext cx="1147283" cy="685800"/>
            <a:chOff x="5216364" y="4995511"/>
            <a:chExt cx="1147283" cy="685800"/>
          </a:xfrm>
        </p:grpSpPr>
        <p:grpSp>
          <p:nvGrpSpPr>
            <p:cNvPr id="9" name="Graphic 33">
              <a:extLst>
                <a:ext uri="{FF2B5EF4-FFF2-40B4-BE49-F238E27FC236}">
                  <a16:creationId xmlns:a16="http://schemas.microsoft.com/office/drawing/2014/main" id="{1252E74F-3C71-D574-782F-CFE2AF0151F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77929" y="5144095"/>
              <a:ext cx="224152" cy="274320"/>
              <a:chOff x="7756025" y="1273615"/>
              <a:chExt cx="533400" cy="652784"/>
            </a:xfrm>
            <a:noFill/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3386E05-E8FB-D4B0-BB57-B3AEB452DD54}"/>
                  </a:ext>
                </a:extLst>
              </p:cNvPr>
              <p:cNvSpPr/>
              <p:nvPr/>
            </p:nvSpPr>
            <p:spPr>
              <a:xfrm>
                <a:off x="7756025" y="1273615"/>
                <a:ext cx="533400" cy="652784"/>
              </a:xfrm>
              <a:custGeom>
                <a:avLst/>
                <a:gdLst>
                  <a:gd name="connsiteX0" fmla="*/ 343655 w 533400"/>
                  <a:gd name="connsiteY0" fmla="*/ 1 h 652784"/>
                  <a:gd name="connsiteX1" fmla="*/ 1 w 533400"/>
                  <a:gd name="connsiteY1" fmla="*/ 1 h 652784"/>
                  <a:gd name="connsiteX2" fmla="*/ 1 w 533400"/>
                  <a:gd name="connsiteY2" fmla="*/ 652786 h 652784"/>
                  <a:gd name="connsiteX3" fmla="*/ 533401 w 533400"/>
                  <a:gd name="connsiteY3" fmla="*/ 652786 h 652784"/>
                  <a:gd name="connsiteX4" fmla="*/ 533401 w 533400"/>
                  <a:gd name="connsiteY4" fmla="*/ 159217 h 652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400" h="652784">
                    <a:moveTo>
                      <a:pt x="343655" y="1"/>
                    </a:moveTo>
                    <a:lnTo>
                      <a:pt x="1" y="1"/>
                    </a:lnTo>
                    <a:lnTo>
                      <a:pt x="1" y="652786"/>
                    </a:lnTo>
                    <a:lnTo>
                      <a:pt x="533401" y="652786"/>
                    </a:lnTo>
                    <a:lnTo>
                      <a:pt x="533401" y="159217"/>
                    </a:lnTo>
                    <a:close/>
                  </a:path>
                </a:pathLst>
              </a:custGeom>
              <a:noFill/>
              <a:ln w="2000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139B35D2-DEBC-F6DC-93B1-2E9945488EAA}"/>
                  </a:ext>
                </a:extLst>
              </p:cNvPr>
              <p:cNvSpPr/>
              <p:nvPr/>
            </p:nvSpPr>
            <p:spPr>
              <a:xfrm>
                <a:off x="8098289" y="1278055"/>
                <a:ext cx="186689" cy="179010"/>
              </a:xfrm>
              <a:custGeom>
                <a:avLst/>
                <a:gdLst>
                  <a:gd name="connsiteX0" fmla="*/ 1 w 186689"/>
                  <a:gd name="connsiteY0" fmla="*/ 1 h 179010"/>
                  <a:gd name="connsiteX1" fmla="*/ 1 w 186689"/>
                  <a:gd name="connsiteY1" fmla="*/ 179012 h 179010"/>
                  <a:gd name="connsiteX2" fmla="*/ 186691 w 186689"/>
                  <a:gd name="connsiteY2" fmla="*/ 159867 h 179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689" h="179010">
                    <a:moveTo>
                      <a:pt x="1" y="1"/>
                    </a:moveTo>
                    <a:lnTo>
                      <a:pt x="1" y="179012"/>
                    </a:lnTo>
                    <a:lnTo>
                      <a:pt x="186691" y="159867"/>
                    </a:lnTo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A1254E5-8777-286D-4258-D631A5AD787F}"/>
                  </a:ext>
                </a:extLst>
              </p:cNvPr>
              <p:cNvSpPr/>
              <p:nvPr/>
            </p:nvSpPr>
            <p:spPr>
              <a:xfrm>
                <a:off x="7898871" y="1584064"/>
                <a:ext cx="260824" cy="179974"/>
              </a:xfrm>
              <a:custGeom>
                <a:avLst/>
                <a:gdLst>
                  <a:gd name="connsiteX0" fmla="*/ 122266 w 260824"/>
                  <a:gd name="connsiteY0" fmla="*/ 177586 h 179974"/>
                  <a:gd name="connsiteX1" fmla="*/ 108593 w 260824"/>
                  <a:gd name="connsiteY1" fmla="*/ 177586 h 179974"/>
                  <a:gd name="connsiteX2" fmla="*/ 14359 w 260824"/>
                  <a:gd name="connsiteY2" fmla="*/ 35745 h 179974"/>
                  <a:gd name="connsiteX3" fmla="*/ 13675 w 260824"/>
                  <a:gd name="connsiteY3" fmla="*/ 35859 h 179974"/>
                  <a:gd name="connsiteX4" fmla="*/ 13675 w 260824"/>
                  <a:gd name="connsiteY4" fmla="*/ 177586 h 179974"/>
                  <a:gd name="connsiteX5" fmla="*/ 1 w 260824"/>
                  <a:gd name="connsiteY5" fmla="*/ 177586 h 179974"/>
                  <a:gd name="connsiteX6" fmla="*/ 1 w 260824"/>
                  <a:gd name="connsiteY6" fmla="*/ 11840 h 179974"/>
                  <a:gd name="connsiteX7" fmla="*/ 13675 w 260824"/>
                  <a:gd name="connsiteY7" fmla="*/ 11840 h 179974"/>
                  <a:gd name="connsiteX8" fmla="*/ 107909 w 260824"/>
                  <a:gd name="connsiteY8" fmla="*/ 153338 h 179974"/>
                  <a:gd name="connsiteX9" fmla="*/ 108593 w 260824"/>
                  <a:gd name="connsiteY9" fmla="*/ 153225 h 179974"/>
                  <a:gd name="connsiteX10" fmla="*/ 108593 w 260824"/>
                  <a:gd name="connsiteY10" fmla="*/ 11840 h 179974"/>
                  <a:gd name="connsiteX11" fmla="*/ 122266 w 260824"/>
                  <a:gd name="connsiteY11" fmla="*/ 11840 h 179974"/>
                  <a:gd name="connsiteX12" fmla="*/ 260825 w 260824"/>
                  <a:gd name="connsiteY12" fmla="*/ 119415 h 179974"/>
                  <a:gd name="connsiteX13" fmla="*/ 248291 w 260824"/>
                  <a:gd name="connsiteY13" fmla="*/ 163527 h 179974"/>
                  <a:gd name="connsiteX14" fmla="*/ 213765 w 260824"/>
                  <a:gd name="connsiteY14" fmla="*/ 179976 h 179974"/>
                  <a:gd name="connsiteX15" fmla="*/ 190463 w 260824"/>
                  <a:gd name="connsiteY15" fmla="*/ 174570 h 179974"/>
                  <a:gd name="connsiteX16" fmla="*/ 174453 w 260824"/>
                  <a:gd name="connsiteY16" fmla="*/ 159144 h 179974"/>
                  <a:gd name="connsiteX17" fmla="*/ 172175 w 260824"/>
                  <a:gd name="connsiteY17" fmla="*/ 177586 h 179974"/>
                  <a:gd name="connsiteX18" fmla="*/ 161463 w 260824"/>
                  <a:gd name="connsiteY18" fmla="*/ 177586 h 179974"/>
                  <a:gd name="connsiteX19" fmla="*/ 161463 w 260824"/>
                  <a:gd name="connsiteY19" fmla="*/ 1 h 179974"/>
                  <a:gd name="connsiteX20" fmla="*/ 175137 w 260824"/>
                  <a:gd name="connsiteY20" fmla="*/ 1 h 179974"/>
                  <a:gd name="connsiteX21" fmla="*/ 175137 w 260824"/>
                  <a:gd name="connsiteY21" fmla="*/ 73311 h 179974"/>
                  <a:gd name="connsiteX22" fmla="*/ 190862 w 260824"/>
                  <a:gd name="connsiteY22" fmla="*/ 57659 h 179974"/>
                  <a:gd name="connsiteX23" fmla="*/ 213537 w 260824"/>
                  <a:gd name="connsiteY23" fmla="*/ 52138 h 179974"/>
                  <a:gd name="connsiteX24" fmla="*/ 248291 w 260824"/>
                  <a:gd name="connsiteY24" fmla="*/ 69839 h 179974"/>
                  <a:gd name="connsiteX25" fmla="*/ 260825 w 260824"/>
                  <a:gd name="connsiteY25" fmla="*/ 117024 h 179974"/>
                  <a:gd name="connsiteX26" fmla="*/ 247038 w 260824"/>
                  <a:gd name="connsiteY26" fmla="*/ 117024 h 179974"/>
                  <a:gd name="connsiteX27" fmla="*/ 237921 w 260824"/>
                  <a:gd name="connsiteY27" fmla="*/ 78718 h 179974"/>
                  <a:gd name="connsiteX28" fmla="*/ 210916 w 260824"/>
                  <a:gd name="connsiteY28" fmla="*/ 63977 h 179974"/>
                  <a:gd name="connsiteX29" fmla="*/ 188127 w 260824"/>
                  <a:gd name="connsiteY29" fmla="*/ 70864 h 179974"/>
                  <a:gd name="connsiteX30" fmla="*/ 175137 w 260824"/>
                  <a:gd name="connsiteY30" fmla="*/ 88680 h 179974"/>
                  <a:gd name="connsiteX31" fmla="*/ 175137 w 260824"/>
                  <a:gd name="connsiteY31" fmla="*/ 145029 h 179974"/>
                  <a:gd name="connsiteX32" fmla="*/ 188640 w 260824"/>
                  <a:gd name="connsiteY32" fmla="*/ 161934 h 179974"/>
                  <a:gd name="connsiteX33" fmla="*/ 211145 w 260824"/>
                  <a:gd name="connsiteY33" fmla="*/ 168137 h 179974"/>
                  <a:gd name="connsiteX34" fmla="*/ 238036 w 260824"/>
                  <a:gd name="connsiteY34" fmla="*/ 154932 h 179974"/>
                  <a:gd name="connsiteX35" fmla="*/ 247038 w 260824"/>
                  <a:gd name="connsiteY35" fmla="*/ 119415 h 179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60824" h="179974">
                    <a:moveTo>
                      <a:pt x="122266" y="177586"/>
                    </a:moveTo>
                    <a:lnTo>
                      <a:pt x="108593" y="177586"/>
                    </a:lnTo>
                    <a:lnTo>
                      <a:pt x="14359" y="35745"/>
                    </a:lnTo>
                    <a:lnTo>
                      <a:pt x="13675" y="35859"/>
                    </a:lnTo>
                    <a:lnTo>
                      <a:pt x="13675" y="177586"/>
                    </a:lnTo>
                    <a:lnTo>
                      <a:pt x="1" y="177586"/>
                    </a:lnTo>
                    <a:lnTo>
                      <a:pt x="1" y="11840"/>
                    </a:lnTo>
                    <a:lnTo>
                      <a:pt x="13675" y="11840"/>
                    </a:lnTo>
                    <a:lnTo>
                      <a:pt x="107909" y="153338"/>
                    </a:lnTo>
                    <a:lnTo>
                      <a:pt x="108593" y="153225"/>
                    </a:lnTo>
                    <a:lnTo>
                      <a:pt x="108593" y="11840"/>
                    </a:lnTo>
                    <a:lnTo>
                      <a:pt x="122266" y="11840"/>
                    </a:lnTo>
                    <a:close/>
                    <a:moveTo>
                      <a:pt x="260825" y="119415"/>
                    </a:moveTo>
                    <a:cubicBezTo>
                      <a:pt x="260825" y="137857"/>
                      <a:pt x="256646" y="152561"/>
                      <a:pt x="248291" y="163527"/>
                    </a:cubicBezTo>
                    <a:cubicBezTo>
                      <a:pt x="239935" y="174493"/>
                      <a:pt x="228426" y="179976"/>
                      <a:pt x="213765" y="179976"/>
                    </a:cubicBezTo>
                    <a:cubicBezTo>
                      <a:pt x="204801" y="179976"/>
                      <a:pt x="197034" y="178174"/>
                      <a:pt x="190463" y="174570"/>
                    </a:cubicBezTo>
                    <a:cubicBezTo>
                      <a:pt x="183892" y="170964"/>
                      <a:pt x="178556" y="165823"/>
                      <a:pt x="174453" y="159144"/>
                    </a:cubicBezTo>
                    <a:lnTo>
                      <a:pt x="172175" y="177586"/>
                    </a:lnTo>
                    <a:lnTo>
                      <a:pt x="161463" y="177586"/>
                    </a:lnTo>
                    <a:lnTo>
                      <a:pt x="161463" y="1"/>
                    </a:lnTo>
                    <a:lnTo>
                      <a:pt x="175137" y="1"/>
                    </a:lnTo>
                    <a:lnTo>
                      <a:pt x="175137" y="73311"/>
                    </a:lnTo>
                    <a:cubicBezTo>
                      <a:pt x="179240" y="66557"/>
                      <a:pt x="184480" y="61340"/>
                      <a:pt x="190862" y="57659"/>
                    </a:cubicBezTo>
                    <a:cubicBezTo>
                      <a:pt x="197243" y="53978"/>
                      <a:pt x="204801" y="52138"/>
                      <a:pt x="213537" y="52138"/>
                    </a:cubicBezTo>
                    <a:cubicBezTo>
                      <a:pt x="228351" y="52138"/>
                      <a:pt x="239935" y="58039"/>
                      <a:pt x="248291" y="69839"/>
                    </a:cubicBezTo>
                    <a:cubicBezTo>
                      <a:pt x="256646" y="81641"/>
                      <a:pt x="260825" y="97368"/>
                      <a:pt x="260825" y="117024"/>
                    </a:cubicBezTo>
                    <a:close/>
                    <a:moveTo>
                      <a:pt x="247038" y="117024"/>
                    </a:moveTo>
                    <a:cubicBezTo>
                      <a:pt x="247038" y="101316"/>
                      <a:pt x="243999" y="88546"/>
                      <a:pt x="237921" y="78718"/>
                    </a:cubicBezTo>
                    <a:cubicBezTo>
                      <a:pt x="231844" y="68891"/>
                      <a:pt x="222843" y="63977"/>
                      <a:pt x="210916" y="63977"/>
                    </a:cubicBezTo>
                    <a:cubicBezTo>
                      <a:pt x="201497" y="63977"/>
                      <a:pt x="193901" y="66272"/>
                      <a:pt x="188127" y="70864"/>
                    </a:cubicBezTo>
                    <a:cubicBezTo>
                      <a:pt x="182353" y="75455"/>
                      <a:pt x="178024" y="81394"/>
                      <a:pt x="175137" y="88680"/>
                    </a:cubicBezTo>
                    <a:lnTo>
                      <a:pt x="175137" y="145029"/>
                    </a:lnTo>
                    <a:cubicBezTo>
                      <a:pt x="178176" y="152162"/>
                      <a:pt x="182676" y="157797"/>
                      <a:pt x="188640" y="161934"/>
                    </a:cubicBezTo>
                    <a:cubicBezTo>
                      <a:pt x="194603" y="166069"/>
                      <a:pt x="202104" y="168137"/>
                      <a:pt x="211145" y="168137"/>
                    </a:cubicBezTo>
                    <a:cubicBezTo>
                      <a:pt x="223071" y="168137"/>
                      <a:pt x="232035" y="163736"/>
                      <a:pt x="238036" y="154932"/>
                    </a:cubicBezTo>
                    <a:cubicBezTo>
                      <a:pt x="244037" y="146129"/>
                      <a:pt x="247038" y="134290"/>
                      <a:pt x="247038" y="119415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9" descr="Laptop outline">
              <a:extLst>
                <a:ext uri="{FF2B5EF4-FFF2-40B4-BE49-F238E27FC236}">
                  <a16:creationId xmlns:a16="http://schemas.microsoft.com/office/drawing/2014/main" id="{F5581DBA-919D-804F-D160-17C7F4DD8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16364" y="4995511"/>
              <a:ext cx="1147283" cy="685800"/>
              <a:chOff x="5216364" y="4995512"/>
              <a:chExt cx="876300" cy="523817"/>
            </a:xfrm>
            <a:solidFill>
              <a:srgbClr val="000000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D796476-34E6-CFD0-437C-42BC1ACEF85C}"/>
                  </a:ext>
                </a:extLst>
              </p:cNvPr>
              <p:cNvSpPr/>
              <p:nvPr/>
            </p:nvSpPr>
            <p:spPr>
              <a:xfrm>
                <a:off x="5378289" y="5043137"/>
                <a:ext cx="552450" cy="342995"/>
              </a:xfrm>
              <a:custGeom>
                <a:avLst/>
                <a:gdLst>
                  <a:gd name="connsiteX0" fmla="*/ 552450 w 552450"/>
                  <a:gd name="connsiteY0" fmla="*/ 342843 h 342995"/>
                  <a:gd name="connsiteX1" fmla="*/ 552450 w 552450"/>
                  <a:gd name="connsiteY1" fmla="*/ 0 h 342995"/>
                  <a:gd name="connsiteX2" fmla="*/ 0 w 552450"/>
                  <a:gd name="connsiteY2" fmla="*/ 0 h 342995"/>
                  <a:gd name="connsiteX3" fmla="*/ 0 w 552450"/>
                  <a:gd name="connsiteY3" fmla="*/ 342995 h 342995"/>
                  <a:gd name="connsiteX4" fmla="*/ 19050 w 552450"/>
                  <a:gd name="connsiteY4" fmla="*/ 19050 h 342995"/>
                  <a:gd name="connsiteX5" fmla="*/ 533400 w 552450"/>
                  <a:gd name="connsiteY5" fmla="*/ 19050 h 342995"/>
                  <a:gd name="connsiteX6" fmla="*/ 533400 w 552450"/>
                  <a:gd name="connsiteY6" fmla="*/ 323783 h 342995"/>
                  <a:gd name="connsiteX7" fmla="*/ 19050 w 552450"/>
                  <a:gd name="connsiteY7" fmla="*/ 323945 h 342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2450" h="342995">
                    <a:moveTo>
                      <a:pt x="552450" y="342843"/>
                    </a:moveTo>
                    <a:lnTo>
                      <a:pt x="552450" y="0"/>
                    </a:lnTo>
                    <a:lnTo>
                      <a:pt x="0" y="0"/>
                    </a:lnTo>
                    <a:lnTo>
                      <a:pt x="0" y="342995"/>
                    </a:lnTo>
                    <a:close/>
                    <a:moveTo>
                      <a:pt x="19050" y="19050"/>
                    </a:moveTo>
                    <a:lnTo>
                      <a:pt x="533400" y="19050"/>
                    </a:lnTo>
                    <a:lnTo>
                      <a:pt x="533400" y="323783"/>
                    </a:lnTo>
                    <a:lnTo>
                      <a:pt x="19050" y="32394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89FA68E-6FB1-A214-694D-5414A4796434}"/>
                  </a:ext>
                </a:extLst>
              </p:cNvPr>
              <p:cNvSpPr/>
              <p:nvPr/>
            </p:nvSpPr>
            <p:spPr>
              <a:xfrm>
                <a:off x="5330664" y="4995512"/>
                <a:ext cx="647700" cy="428748"/>
              </a:xfrm>
              <a:custGeom>
                <a:avLst/>
                <a:gdLst>
                  <a:gd name="connsiteX0" fmla="*/ 19050 w 647700"/>
                  <a:gd name="connsiteY0" fmla="*/ 38100 h 428748"/>
                  <a:gd name="connsiteX1" fmla="*/ 38100 w 647700"/>
                  <a:gd name="connsiteY1" fmla="*/ 19050 h 428748"/>
                  <a:gd name="connsiteX2" fmla="*/ 609600 w 647700"/>
                  <a:gd name="connsiteY2" fmla="*/ 19050 h 428748"/>
                  <a:gd name="connsiteX3" fmla="*/ 628650 w 647700"/>
                  <a:gd name="connsiteY3" fmla="*/ 38100 h 428748"/>
                  <a:gd name="connsiteX4" fmla="*/ 628650 w 647700"/>
                  <a:gd name="connsiteY4" fmla="*/ 428749 h 428748"/>
                  <a:gd name="connsiteX5" fmla="*/ 647700 w 647700"/>
                  <a:gd name="connsiteY5" fmla="*/ 428749 h 428748"/>
                  <a:gd name="connsiteX6" fmla="*/ 647700 w 647700"/>
                  <a:gd name="connsiteY6" fmla="*/ 38100 h 428748"/>
                  <a:gd name="connsiteX7" fmla="*/ 609600 w 647700"/>
                  <a:gd name="connsiteY7" fmla="*/ 0 h 428748"/>
                  <a:gd name="connsiteX8" fmla="*/ 38100 w 647700"/>
                  <a:gd name="connsiteY8" fmla="*/ 0 h 428748"/>
                  <a:gd name="connsiteX9" fmla="*/ 0 w 647700"/>
                  <a:gd name="connsiteY9" fmla="*/ 38100 h 428748"/>
                  <a:gd name="connsiteX10" fmla="*/ 0 w 647700"/>
                  <a:gd name="connsiteY10" fmla="*/ 428749 h 428748"/>
                  <a:gd name="connsiteX11" fmla="*/ 19050 w 647700"/>
                  <a:gd name="connsiteY11" fmla="*/ 428749 h 42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7700" h="428748"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609600" y="19050"/>
                    </a:lnTo>
                    <a:cubicBezTo>
                      <a:pt x="620121" y="19050"/>
                      <a:pt x="628650" y="27579"/>
                      <a:pt x="628650" y="38100"/>
                    </a:cubicBezTo>
                    <a:lnTo>
                      <a:pt x="628650" y="428749"/>
                    </a:lnTo>
                    <a:lnTo>
                      <a:pt x="647700" y="428749"/>
                    </a:lnTo>
                    <a:lnTo>
                      <a:pt x="647700" y="38100"/>
                    </a:lnTo>
                    <a:cubicBezTo>
                      <a:pt x="647700" y="17058"/>
                      <a:pt x="630642" y="0"/>
                      <a:pt x="609600" y="0"/>
                    </a:cubicBezTo>
                    <a:lnTo>
                      <a:pt x="38100" y="0"/>
                    </a:lnTo>
                    <a:cubicBezTo>
                      <a:pt x="17058" y="0"/>
                      <a:pt x="0" y="17058"/>
                      <a:pt x="0" y="38100"/>
                    </a:cubicBezTo>
                    <a:lnTo>
                      <a:pt x="0" y="428749"/>
                    </a:lnTo>
                    <a:lnTo>
                      <a:pt x="19050" y="42874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8FE10AA-7101-1F8C-DEF6-C89ED25386D7}"/>
                  </a:ext>
                </a:extLst>
              </p:cNvPr>
              <p:cNvSpPr/>
              <p:nvPr/>
            </p:nvSpPr>
            <p:spPr>
              <a:xfrm>
                <a:off x="5216364" y="5452654"/>
                <a:ext cx="876300" cy="66675"/>
              </a:xfrm>
              <a:custGeom>
                <a:avLst/>
                <a:gdLst>
                  <a:gd name="connsiteX0" fmla="*/ 485775 w 876300"/>
                  <a:gd name="connsiteY0" fmla="*/ 0 h 66675"/>
                  <a:gd name="connsiteX1" fmla="*/ 485775 w 876300"/>
                  <a:gd name="connsiteY1" fmla="*/ 19050 h 66675"/>
                  <a:gd name="connsiteX2" fmla="*/ 390525 w 876300"/>
                  <a:gd name="connsiteY2" fmla="*/ 19050 h 66675"/>
                  <a:gd name="connsiteX3" fmla="*/ 390525 w 876300"/>
                  <a:gd name="connsiteY3" fmla="*/ 0 h 66675"/>
                  <a:gd name="connsiteX4" fmla="*/ 0 w 876300"/>
                  <a:gd name="connsiteY4" fmla="*/ 0 h 66675"/>
                  <a:gd name="connsiteX5" fmla="*/ 0 w 876300"/>
                  <a:gd name="connsiteY5" fmla="*/ 19050 h 66675"/>
                  <a:gd name="connsiteX6" fmla="*/ 47625 w 876300"/>
                  <a:gd name="connsiteY6" fmla="*/ 66675 h 66675"/>
                  <a:gd name="connsiteX7" fmla="*/ 828675 w 876300"/>
                  <a:gd name="connsiteY7" fmla="*/ 66675 h 66675"/>
                  <a:gd name="connsiteX8" fmla="*/ 876300 w 876300"/>
                  <a:gd name="connsiteY8" fmla="*/ 19050 h 66675"/>
                  <a:gd name="connsiteX9" fmla="*/ 876300 w 876300"/>
                  <a:gd name="connsiteY9" fmla="*/ 0 h 66675"/>
                  <a:gd name="connsiteX10" fmla="*/ 828675 w 876300"/>
                  <a:gd name="connsiteY10" fmla="*/ 47625 h 66675"/>
                  <a:gd name="connsiteX11" fmla="*/ 47625 w 876300"/>
                  <a:gd name="connsiteY11" fmla="*/ 47625 h 66675"/>
                  <a:gd name="connsiteX12" fmla="*/ 19050 w 876300"/>
                  <a:gd name="connsiteY12" fmla="*/ 19050 h 66675"/>
                  <a:gd name="connsiteX13" fmla="*/ 371475 w 876300"/>
                  <a:gd name="connsiteY13" fmla="*/ 19050 h 66675"/>
                  <a:gd name="connsiteX14" fmla="*/ 389265 w 876300"/>
                  <a:gd name="connsiteY14" fmla="*/ 38100 h 66675"/>
                  <a:gd name="connsiteX15" fmla="*/ 390525 w 876300"/>
                  <a:gd name="connsiteY15" fmla="*/ 38100 h 66675"/>
                  <a:gd name="connsiteX16" fmla="*/ 485775 w 876300"/>
                  <a:gd name="connsiteY16" fmla="*/ 38100 h 66675"/>
                  <a:gd name="connsiteX17" fmla="*/ 504825 w 876300"/>
                  <a:gd name="connsiteY17" fmla="*/ 20310 h 66675"/>
                  <a:gd name="connsiteX18" fmla="*/ 504825 w 876300"/>
                  <a:gd name="connsiteY18" fmla="*/ 19050 h 66675"/>
                  <a:gd name="connsiteX19" fmla="*/ 857250 w 876300"/>
                  <a:gd name="connsiteY19" fmla="*/ 19050 h 66675"/>
                  <a:gd name="connsiteX20" fmla="*/ 828675 w 876300"/>
                  <a:gd name="connsiteY20" fmla="*/ 4762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6300" h="66675">
                    <a:moveTo>
                      <a:pt x="485775" y="0"/>
                    </a:moveTo>
                    <a:lnTo>
                      <a:pt x="485775" y="19050"/>
                    </a:lnTo>
                    <a:lnTo>
                      <a:pt x="390525" y="19050"/>
                    </a:lnTo>
                    <a:lnTo>
                      <a:pt x="390525" y="0"/>
                    </a:lnTo>
                    <a:lnTo>
                      <a:pt x="0" y="0"/>
                    </a:lnTo>
                    <a:lnTo>
                      <a:pt x="0" y="19050"/>
                    </a:lnTo>
                    <a:cubicBezTo>
                      <a:pt x="32" y="45340"/>
                      <a:pt x="21336" y="66644"/>
                      <a:pt x="47625" y="66675"/>
                    </a:cubicBezTo>
                    <a:lnTo>
                      <a:pt x="828675" y="66675"/>
                    </a:lnTo>
                    <a:cubicBezTo>
                      <a:pt x="854965" y="66644"/>
                      <a:pt x="876269" y="45340"/>
                      <a:pt x="876300" y="19050"/>
                    </a:cubicBezTo>
                    <a:lnTo>
                      <a:pt x="876300" y="0"/>
                    </a:lnTo>
                    <a:close/>
                    <a:moveTo>
                      <a:pt x="828675" y="47625"/>
                    </a:moveTo>
                    <a:lnTo>
                      <a:pt x="47625" y="47625"/>
                    </a:lnTo>
                    <a:cubicBezTo>
                      <a:pt x="31844" y="47625"/>
                      <a:pt x="19050" y="34832"/>
                      <a:pt x="19050" y="19050"/>
                    </a:cubicBezTo>
                    <a:lnTo>
                      <a:pt x="371475" y="19050"/>
                    </a:lnTo>
                    <a:cubicBezTo>
                      <a:pt x="371127" y="29223"/>
                      <a:pt x="379092" y="37752"/>
                      <a:pt x="389265" y="38100"/>
                    </a:cubicBezTo>
                    <a:cubicBezTo>
                      <a:pt x="389685" y="38114"/>
                      <a:pt x="390105" y="38114"/>
                      <a:pt x="390525" y="38100"/>
                    </a:cubicBezTo>
                    <a:lnTo>
                      <a:pt x="485775" y="38100"/>
                    </a:lnTo>
                    <a:cubicBezTo>
                      <a:pt x="495948" y="38448"/>
                      <a:pt x="504477" y="30483"/>
                      <a:pt x="504825" y="20310"/>
                    </a:cubicBezTo>
                    <a:cubicBezTo>
                      <a:pt x="504839" y="19890"/>
                      <a:pt x="504839" y="19470"/>
                      <a:pt x="504825" y="19050"/>
                    </a:cubicBezTo>
                    <a:lnTo>
                      <a:pt x="857250" y="19050"/>
                    </a:lnTo>
                    <a:cubicBezTo>
                      <a:pt x="857250" y="34832"/>
                      <a:pt x="844457" y="47625"/>
                      <a:pt x="828675" y="476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DD431E8-D952-1761-8915-7F98F723B9B7}"/>
              </a:ext>
            </a:extLst>
          </p:cNvPr>
          <p:cNvGrpSpPr/>
          <p:nvPr/>
        </p:nvGrpSpPr>
        <p:grpSpPr>
          <a:xfrm>
            <a:off x="10289029" y="4894940"/>
            <a:ext cx="1147283" cy="685800"/>
            <a:chOff x="8689733" y="5043524"/>
            <a:chExt cx="1147283" cy="685800"/>
          </a:xfrm>
        </p:grpSpPr>
        <p:grpSp>
          <p:nvGrpSpPr>
            <p:cNvPr id="15" name="Graphic 29">
              <a:extLst>
                <a:ext uri="{FF2B5EF4-FFF2-40B4-BE49-F238E27FC236}">
                  <a16:creationId xmlns:a16="http://schemas.microsoft.com/office/drawing/2014/main" id="{CDDEDEFB-8A8F-35E6-1BDA-46E4F9856A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03637" y="5192108"/>
              <a:ext cx="320112" cy="274320"/>
              <a:chOff x="9935784" y="1504409"/>
              <a:chExt cx="533400" cy="457097"/>
            </a:xfrm>
            <a:noFill/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0AB46A6A-FD72-4427-C0CD-18957A1D4BB0}"/>
                  </a:ext>
                </a:extLst>
              </p:cNvPr>
              <p:cNvSpPr/>
              <p:nvPr/>
            </p:nvSpPr>
            <p:spPr>
              <a:xfrm>
                <a:off x="9935784" y="1504409"/>
                <a:ext cx="533400" cy="457097"/>
              </a:xfrm>
              <a:prstGeom prst="roundRect">
                <a:avLst/>
              </a:prstGeom>
              <a:noFill/>
              <a:ln w="2000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EF5C90E-A2F2-ECB7-F7F9-DBB9E634DE67}"/>
                  </a:ext>
                </a:extLst>
              </p:cNvPr>
              <p:cNvSpPr/>
              <p:nvPr/>
            </p:nvSpPr>
            <p:spPr>
              <a:xfrm>
                <a:off x="10015915" y="1581505"/>
                <a:ext cx="197398" cy="115739"/>
              </a:xfrm>
              <a:custGeom>
                <a:avLst/>
                <a:gdLst>
                  <a:gd name="connsiteX0" fmla="*/ 1 w 197398"/>
                  <a:gd name="connsiteY0" fmla="*/ 13341 h 115739"/>
                  <a:gd name="connsiteX1" fmla="*/ 1 w 197398"/>
                  <a:gd name="connsiteY1" fmla="*/ 11 h 115739"/>
                  <a:gd name="connsiteX2" fmla="*/ 91701 w 197398"/>
                  <a:gd name="connsiteY2" fmla="*/ 40975 h 115739"/>
                  <a:gd name="connsiteX3" fmla="*/ 91701 w 197398"/>
                  <a:gd name="connsiteY3" fmla="*/ 51487 h 115739"/>
                  <a:gd name="connsiteX4" fmla="*/ 1 w 197398"/>
                  <a:gd name="connsiteY4" fmla="*/ 92559 h 115739"/>
                  <a:gd name="connsiteX5" fmla="*/ 1 w 197398"/>
                  <a:gd name="connsiteY5" fmla="*/ 79121 h 115739"/>
                  <a:gd name="connsiteX6" fmla="*/ 68586 w 197398"/>
                  <a:gd name="connsiteY6" fmla="*/ 49427 h 115739"/>
                  <a:gd name="connsiteX7" fmla="*/ 80307 w 197398"/>
                  <a:gd name="connsiteY7" fmla="*/ 46501 h 115739"/>
                  <a:gd name="connsiteX8" fmla="*/ 80307 w 197398"/>
                  <a:gd name="connsiteY8" fmla="*/ 45852 h 115739"/>
                  <a:gd name="connsiteX9" fmla="*/ 68586 w 197398"/>
                  <a:gd name="connsiteY9" fmla="*/ 42709 h 115739"/>
                  <a:gd name="connsiteX10" fmla="*/ 197399 w 197398"/>
                  <a:gd name="connsiteY10" fmla="*/ 115750 h 115739"/>
                  <a:gd name="connsiteX11" fmla="*/ 101793 w 197398"/>
                  <a:gd name="connsiteY11" fmla="*/ 115750 h 115739"/>
                  <a:gd name="connsiteX12" fmla="*/ 101793 w 197398"/>
                  <a:gd name="connsiteY12" fmla="*/ 104805 h 115739"/>
                  <a:gd name="connsiteX13" fmla="*/ 197399 w 197398"/>
                  <a:gd name="connsiteY13" fmla="*/ 104805 h 115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97398" h="115739">
                    <a:moveTo>
                      <a:pt x="1" y="13341"/>
                    </a:moveTo>
                    <a:lnTo>
                      <a:pt x="1" y="11"/>
                    </a:lnTo>
                    <a:lnTo>
                      <a:pt x="91701" y="40975"/>
                    </a:lnTo>
                    <a:lnTo>
                      <a:pt x="91701" y="51487"/>
                    </a:lnTo>
                    <a:lnTo>
                      <a:pt x="1" y="92559"/>
                    </a:lnTo>
                    <a:lnTo>
                      <a:pt x="1" y="79121"/>
                    </a:lnTo>
                    <a:lnTo>
                      <a:pt x="68586" y="49427"/>
                    </a:lnTo>
                    <a:lnTo>
                      <a:pt x="80307" y="46501"/>
                    </a:lnTo>
                    <a:lnTo>
                      <a:pt x="80307" y="45852"/>
                    </a:lnTo>
                    <a:lnTo>
                      <a:pt x="68586" y="42709"/>
                    </a:lnTo>
                    <a:close/>
                    <a:moveTo>
                      <a:pt x="197399" y="115750"/>
                    </a:moveTo>
                    <a:lnTo>
                      <a:pt x="101793" y="115750"/>
                    </a:lnTo>
                    <a:lnTo>
                      <a:pt x="101793" y="104805"/>
                    </a:lnTo>
                    <a:lnTo>
                      <a:pt x="197399" y="104805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" name="Graphic 19" descr="Laptop outline">
              <a:extLst>
                <a:ext uri="{FF2B5EF4-FFF2-40B4-BE49-F238E27FC236}">
                  <a16:creationId xmlns:a16="http://schemas.microsoft.com/office/drawing/2014/main" id="{7A086F27-5A9B-A5A1-451D-9CB5EF26C18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89733" y="5043524"/>
              <a:ext cx="1147283" cy="685800"/>
              <a:chOff x="5216364" y="4995512"/>
              <a:chExt cx="876300" cy="523817"/>
            </a:xfrm>
            <a:solidFill>
              <a:srgbClr val="000000"/>
            </a:solidFill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FAC71F4-5F02-A6CB-78BF-F93A0FC8603D}"/>
                  </a:ext>
                </a:extLst>
              </p:cNvPr>
              <p:cNvSpPr/>
              <p:nvPr/>
            </p:nvSpPr>
            <p:spPr>
              <a:xfrm>
                <a:off x="5378289" y="5043137"/>
                <a:ext cx="552450" cy="342995"/>
              </a:xfrm>
              <a:custGeom>
                <a:avLst/>
                <a:gdLst>
                  <a:gd name="connsiteX0" fmla="*/ 552450 w 552450"/>
                  <a:gd name="connsiteY0" fmla="*/ 342843 h 342995"/>
                  <a:gd name="connsiteX1" fmla="*/ 552450 w 552450"/>
                  <a:gd name="connsiteY1" fmla="*/ 0 h 342995"/>
                  <a:gd name="connsiteX2" fmla="*/ 0 w 552450"/>
                  <a:gd name="connsiteY2" fmla="*/ 0 h 342995"/>
                  <a:gd name="connsiteX3" fmla="*/ 0 w 552450"/>
                  <a:gd name="connsiteY3" fmla="*/ 342995 h 342995"/>
                  <a:gd name="connsiteX4" fmla="*/ 19050 w 552450"/>
                  <a:gd name="connsiteY4" fmla="*/ 19050 h 342995"/>
                  <a:gd name="connsiteX5" fmla="*/ 533400 w 552450"/>
                  <a:gd name="connsiteY5" fmla="*/ 19050 h 342995"/>
                  <a:gd name="connsiteX6" fmla="*/ 533400 w 552450"/>
                  <a:gd name="connsiteY6" fmla="*/ 323783 h 342995"/>
                  <a:gd name="connsiteX7" fmla="*/ 19050 w 552450"/>
                  <a:gd name="connsiteY7" fmla="*/ 323945 h 342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2450" h="342995">
                    <a:moveTo>
                      <a:pt x="552450" y="342843"/>
                    </a:moveTo>
                    <a:lnTo>
                      <a:pt x="552450" y="0"/>
                    </a:lnTo>
                    <a:lnTo>
                      <a:pt x="0" y="0"/>
                    </a:lnTo>
                    <a:lnTo>
                      <a:pt x="0" y="342995"/>
                    </a:lnTo>
                    <a:close/>
                    <a:moveTo>
                      <a:pt x="19050" y="19050"/>
                    </a:moveTo>
                    <a:lnTo>
                      <a:pt x="533400" y="19050"/>
                    </a:lnTo>
                    <a:lnTo>
                      <a:pt x="533400" y="323783"/>
                    </a:lnTo>
                    <a:lnTo>
                      <a:pt x="19050" y="32394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5E90067-D670-1B85-358F-D30200F51990}"/>
                  </a:ext>
                </a:extLst>
              </p:cNvPr>
              <p:cNvSpPr/>
              <p:nvPr/>
            </p:nvSpPr>
            <p:spPr>
              <a:xfrm>
                <a:off x="5330664" y="4995512"/>
                <a:ext cx="647700" cy="428748"/>
              </a:xfrm>
              <a:custGeom>
                <a:avLst/>
                <a:gdLst>
                  <a:gd name="connsiteX0" fmla="*/ 19050 w 647700"/>
                  <a:gd name="connsiteY0" fmla="*/ 38100 h 428748"/>
                  <a:gd name="connsiteX1" fmla="*/ 38100 w 647700"/>
                  <a:gd name="connsiteY1" fmla="*/ 19050 h 428748"/>
                  <a:gd name="connsiteX2" fmla="*/ 609600 w 647700"/>
                  <a:gd name="connsiteY2" fmla="*/ 19050 h 428748"/>
                  <a:gd name="connsiteX3" fmla="*/ 628650 w 647700"/>
                  <a:gd name="connsiteY3" fmla="*/ 38100 h 428748"/>
                  <a:gd name="connsiteX4" fmla="*/ 628650 w 647700"/>
                  <a:gd name="connsiteY4" fmla="*/ 428749 h 428748"/>
                  <a:gd name="connsiteX5" fmla="*/ 647700 w 647700"/>
                  <a:gd name="connsiteY5" fmla="*/ 428749 h 428748"/>
                  <a:gd name="connsiteX6" fmla="*/ 647700 w 647700"/>
                  <a:gd name="connsiteY6" fmla="*/ 38100 h 428748"/>
                  <a:gd name="connsiteX7" fmla="*/ 609600 w 647700"/>
                  <a:gd name="connsiteY7" fmla="*/ 0 h 428748"/>
                  <a:gd name="connsiteX8" fmla="*/ 38100 w 647700"/>
                  <a:gd name="connsiteY8" fmla="*/ 0 h 428748"/>
                  <a:gd name="connsiteX9" fmla="*/ 0 w 647700"/>
                  <a:gd name="connsiteY9" fmla="*/ 38100 h 428748"/>
                  <a:gd name="connsiteX10" fmla="*/ 0 w 647700"/>
                  <a:gd name="connsiteY10" fmla="*/ 428749 h 428748"/>
                  <a:gd name="connsiteX11" fmla="*/ 19050 w 647700"/>
                  <a:gd name="connsiteY11" fmla="*/ 428749 h 42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7700" h="428748"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609600" y="19050"/>
                    </a:lnTo>
                    <a:cubicBezTo>
                      <a:pt x="620121" y="19050"/>
                      <a:pt x="628650" y="27579"/>
                      <a:pt x="628650" y="38100"/>
                    </a:cubicBezTo>
                    <a:lnTo>
                      <a:pt x="628650" y="428749"/>
                    </a:lnTo>
                    <a:lnTo>
                      <a:pt x="647700" y="428749"/>
                    </a:lnTo>
                    <a:lnTo>
                      <a:pt x="647700" y="38100"/>
                    </a:lnTo>
                    <a:cubicBezTo>
                      <a:pt x="647700" y="17058"/>
                      <a:pt x="630642" y="0"/>
                      <a:pt x="609600" y="0"/>
                    </a:cubicBezTo>
                    <a:lnTo>
                      <a:pt x="38100" y="0"/>
                    </a:lnTo>
                    <a:cubicBezTo>
                      <a:pt x="17058" y="0"/>
                      <a:pt x="0" y="17058"/>
                      <a:pt x="0" y="38100"/>
                    </a:cubicBezTo>
                    <a:lnTo>
                      <a:pt x="0" y="428749"/>
                    </a:lnTo>
                    <a:lnTo>
                      <a:pt x="19050" y="42874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2093C53-D660-D1EC-F25A-B42B3EFF7993}"/>
                  </a:ext>
                </a:extLst>
              </p:cNvPr>
              <p:cNvSpPr/>
              <p:nvPr/>
            </p:nvSpPr>
            <p:spPr>
              <a:xfrm>
                <a:off x="5216364" y="5452654"/>
                <a:ext cx="876300" cy="66675"/>
              </a:xfrm>
              <a:custGeom>
                <a:avLst/>
                <a:gdLst>
                  <a:gd name="connsiteX0" fmla="*/ 485775 w 876300"/>
                  <a:gd name="connsiteY0" fmla="*/ 0 h 66675"/>
                  <a:gd name="connsiteX1" fmla="*/ 485775 w 876300"/>
                  <a:gd name="connsiteY1" fmla="*/ 19050 h 66675"/>
                  <a:gd name="connsiteX2" fmla="*/ 390525 w 876300"/>
                  <a:gd name="connsiteY2" fmla="*/ 19050 h 66675"/>
                  <a:gd name="connsiteX3" fmla="*/ 390525 w 876300"/>
                  <a:gd name="connsiteY3" fmla="*/ 0 h 66675"/>
                  <a:gd name="connsiteX4" fmla="*/ 0 w 876300"/>
                  <a:gd name="connsiteY4" fmla="*/ 0 h 66675"/>
                  <a:gd name="connsiteX5" fmla="*/ 0 w 876300"/>
                  <a:gd name="connsiteY5" fmla="*/ 19050 h 66675"/>
                  <a:gd name="connsiteX6" fmla="*/ 47625 w 876300"/>
                  <a:gd name="connsiteY6" fmla="*/ 66675 h 66675"/>
                  <a:gd name="connsiteX7" fmla="*/ 828675 w 876300"/>
                  <a:gd name="connsiteY7" fmla="*/ 66675 h 66675"/>
                  <a:gd name="connsiteX8" fmla="*/ 876300 w 876300"/>
                  <a:gd name="connsiteY8" fmla="*/ 19050 h 66675"/>
                  <a:gd name="connsiteX9" fmla="*/ 876300 w 876300"/>
                  <a:gd name="connsiteY9" fmla="*/ 0 h 66675"/>
                  <a:gd name="connsiteX10" fmla="*/ 828675 w 876300"/>
                  <a:gd name="connsiteY10" fmla="*/ 47625 h 66675"/>
                  <a:gd name="connsiteX11" fmla="*/ 47625 w 876300"/>
                  <a:gd name="connsiteY11" fmla="*/ 47625 h 66675"/>
                  <a:gd name="connsiteX12" fmla="*/ 19050 w 876300"/>
                  <a:gd name="connsiteY12" fmla="*/ 19050 h 66675"/>
                  <a:gd name="connsiteX13" fmla="*/ 371475 w 876300"/>
                  <a:gd name="connsiteY13" fmla="*/ 19050 h 66675"/>
                  <a:gd name="connsiteX14" fmla="*/ 389265 w 876300"/>
                  <a:gd name="connsiteY14" fmla="*/ 38100 h 66675"/>
                  <a:gd name="connsiteX15" fmla="*/ 390525 w 876300"/>
                  <a:gd name="connsiteY15" fmla="*/ 38100 h 66675"/>
                  <a:gd name="connsiteX16" fmla="*/ 485775 w 876300"/>
                  <a:gd name="connsiteY16" fmla="*/ 38100 h 66675"/>
                  <a:gd name="connsiteX17" fmla="*/ 504825 w 876300"/>
                  <a:gd name="connsiteY17" fmla="*/ 20310 h 66675"/>
                  <a:gd name="connsiteX18" fmla="*/ 504825 w 876300"/>
                  <a:gd name="connsiteY18" fmla="*/ 19050 h 66675"/>
                  <a:gd name="connsiteX19" fmla="*/ 857250 w 876300"/>
                  <a:gd name="connsiteY19" fmla="*/ 19050 h 66675"/>
                  <a:gd name="connsiteX20" fmla="*/ 828675 w 876300"/>
                  <a:gd name="connsiteY20" fmla="*/ 4762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6300" h="66675">
                    <a:moveTo>
                      <a:pt x="485775" y="0"/>
                    </a:moveTo>
                    <a:lnTo>
                      <a:pt x="485775" y="19050"/>
                    </a:lnTo>
                    <a:lnTo>
                      <a:pt x="390525" y="19050"/>
                    </a:lnTo>
                    <a:lnTo>
                      <a:pt x="390525" y="0"/>
                    </a:lnTo>
                    <a:lnTo>
                      <a:pt x="0" y="0"/>
                    </a:lnTo>
                    <a:lnTo>
                      <a:pt x="0" y="19050"/>
                    </a:lnTo>
                    <a:cubicBezTo>
                      <a:pt x="32" y="45340"/>
                      <a:pt x="21336" y="66644"/>
                      <a:pt x="47625" y="66675"/>
                    </a:cubicBezTo>
                    <a:lnTo>
                      <a:pt x="828675" y="66675"/>
                    </a:lnTo>
                    <a:cubicBezTo>
                      <a:pt x="854965" y="66644"/>
                      <a:pt x="876269" y="45340"/>
                      <a:pt x="876300" y="19050"/>
                    </a:cubicBezTo>
                    <a:lnTo>
                      <a:pt x="876300" y="0"/>
                    </a:lnTo>
                    <a:close/>
                    <a:moveTo>
                      <a:pt x="828675" y="47625"/>
                    </a:moveTo>
                    <a:lnTo>
                      <a:pt x="47625" y="47625"/>
                    </a:lnTo>
                    <a:cubicBezTo>
                      <a:pt x="31844" y="47625"/>
                      <a:pt x="19050" y="34832"/>
                      <a:pt x="19050" y="19050"/>
                    </a:cubicBezTo>
                    <a:lnTo>
                      <a:pt x="371475" y="19050"/>
                    </a:lnTo>
                    <a:cubicBezTo>
                      <a:pt x="371127" y="29223"/>
                      <a:pt x="379092" y="37752"/>
                      <a:pt x="389265" y="38100"/>
                    </a:cubicBezTo>
                    <a:cubicBezTo>
                      <a:pt x="389685" y="38114"/>
                      <a:pt x="390105" y="38114"/>
                      <a:pt x="390525" y="38100"/>
                    </a:cubicBezTo>
                    <a:lnTo>
                      <a:pt x="485775" y="38100"/>
                    </a:lnTo>
                    <a:cubicBezTo>
                      <a:pt x="495948" y="38448"/>
                      <a:pt x="504477" y="30483"/>
                      <a:pt x="504825" y="20310"/>
                    </a:cubicBezTo>
                    <a:cubicBezTo>
                      <a:pt x="504839" y="19890"/>
                      <a:pt x="504839" y="19470"/>
                      <a:pt x="504825" y="19050"/>
                    </a:cubicBezTo>
                    <a:lnTo>
                      <a:pt x="857250" y="19050"/>
                    </a:lnTo>
                    <a:cubicBezTo>
                      <a:pt x="857250" y="34832"/>
                      <a:pt x="844457" y="47625"/>
                      <a:pt x="828675" y="476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5F93D66-BF6B-3134-839B-54D83F95119B}"/>
              </a:ext>
            </a:extLst>
          </p:cNvPr>
          <p:cNvSpPr/>
          <p:nvPr/>
        </p:nvSpPr>
        <p:spPr>
          <a:xfrm>
            <a:off x="76199" y="595753"/>
            <a:ext cx="12048393" cy="37528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8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74BF-FAF4-9F79-1D36-E95102F3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9B571-9DAD-DC35-532B-E05B180FC03C}"/>
              </a:ext>
            </a:extLst>
          </p:cNvPr>
          <p:cNvSpPr txBox="1"/>
          <p:nvPr/>
        </p:nvSpPr>
        <p:spPr>
          <a:xfrm>
            <a:off x="4730379" y="1341106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What are these new tools?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A167C-53DE-44DA-FF4A-B32C21276253}"/>
              </a:ext>
            </a:extLst>
          </p:cNvPr>
          <p:cNvSpPr txBox="1"/>
          <p:nvPr/>
        </p:nvSpPr>
        <p:spPr>
          <a:xfrm>
            <a:off x="4730379" y="2609925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How can you get started?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A3ADCA-5EB2-D659-36A3-5AFA9F0B2DAE}"/>
              </a:ext>
            </a:extLst>
          </p:cNvPr>
          <p:cNvSpPr txBox="1"/>
          <p:nvPr/>
        </p:nvSpPr>
        <p:spPr>
          <a:xfrm>
            <a:off x="4730379" y="3878744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can you use this? (Demo)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0A214-2DCD-495E-1D79-D08B86FB7B2F}"/>
              </a:ext>
            </a:extLst>
          </p:cNvPr>
          <p:cNvSpPr txBox="1"/>
          <p:nvPr/>
        </p:nvSpPr>
        <p:spPr>
          <a:xfrm>
            <a:off x="4730379" y="5147562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else can you do? (Demo)</a:t>
            </a:r>
          </a:p>
        </p:txBody>
      </p:sp>
      <p:pic>
        <p:nvPicPr>
          <p:cNvPr id="13" name="Graphic 12" descr="Tools outline">
            <a:extLst>
              <a:ext uri="{FF2B5EF4-FFF2-40B4-BE49-F238E27FC236}">
                <a16:creationId xmlns:a16="http://schemas.microsoft.com/office/drawing/2014/main" id="{48599B8F-5F12-1D98-9BF2-61F8D06DC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2117" y="1182872"/>
            <a:ext cx="685800" cy="685800"/>
          </a:xfrm>
          <a:prstGeom prst="rect">
            <a:avLst/>
          </a:prstGeom>
        </p:spPr>
      </p:pic>
      <p:pic>
        <p:nvPicPr>
          <p:cNvPr id="15" name="Graphic 14" descr="Race Car outline">
            <a:extLst>
              <a:ext uri="{FF2B5EF4-FFF2-40B4-BE49-F238E27FC236}">
                <a16:creationId xmlns:a16="http://schemas.microsoft.com/office/drawing/2014/main" id="{4414D8E5-BE01-D1E4-076E-AA806003A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2117" y="2451691"/>
            <a:ext cx="685800" cy="685800"/>
          </a:xfrm>
          <a:prstGeom prst="rect">
            <a:avLst/>
          </a:prstGeom>
        </p:spPr>
      </p:pic>
      <p:pic>
        <p:nvPicPr>
          <p:cNvPr id="17" name="Graphic 16" descr="Aspiration outline">
            <a:extLst>
              <a:ext uri="{FF2B5EF4-FFF2-40B4-BE49-F238E27FC236}">
                <a16:creationId xmlns:a16="http://schemas.microsoft.com/office/drawing/2014/main" id="{D28427DB-D194-6AD0-C46F-7352432ED7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82117" y="3720510"/>
            <a:ext cx="685800" cy="685800"/>
          </a:xfrm>
          <a:prstGeom prst="rect">
            <a:avLst/>
          </a:prstGeom>
        </p:spPr>
      </p:pic>
      <p:pic>
        <p:nvPicPr>
          <p:cNvPr id="19" name="Graphic 18" descr="Rocket outline">
            <a:extLst>
              <a:ext uri="{FF2B5EF4-FFF2-40B4-BE49-F238E27FC236}">
                <a16:creationId xmlns:a16="http://schemas.microsoft.com/office/drawing/2014/main" id="{B09AEE43-0EC4-BB45-FC1B-9566692CFC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82117" y="4989328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72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79E0-EDB0-DEED-AD06-92DF75C1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get started?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709DC17-B7F4-69DA-A38D-5EBD7D3AA576}"/>
              </a:ext>
            </a:extLst>
          </p:cNvPr>
          <p:cNvGrpSpPr/>
          <p:nvPr/>
        </p:nvGrpSpPr>
        <p:grpSpPr>
          <a:xfrm>
            <a:off x="83288" y="1194592"/>
            <a:ext cx="3301918" cy="1016211"/>
            <a:chOff x="83288" y="676432"/>
            <a:chExt cx="3301918" cy="1016211"/>
          </a:xfrm>
        </p:grpSpPr>
        <p:pic>
          <p:nvPicPr>
            <p:cNvPr id="2050" name="Picture 2" descr="Microsoft Apps">
              <a:extLst>
                <a:ext uri="{FF2B5EF4-FFF2-40B4-BE49-F238E27FC236}">
                  <a16:creationId xmlns:a16="http://schemas.microsoft.com/office/drawing/2014/main" id="{9CE73A7B-9A04-6BA3-A666-83C2108ED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88" y="809633"/>
              <a:ext cx="749808" cy="749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0F346BB-C226-4CA9-968A-59DCC7B2C6BF}"/>
                </a:ext>
              </a:extLst>
            </p:cNvPr>
            <p:cNvGrpSpPr/>
            <p:nvPr/>
          </p:nvGrpSpPr>
          <p:grpSpPr>
            <a:xfrm>
              <a:off x="978199" y="676432"/>
              <a:ext cx="2407007" cy="1016211"/>
              <a:chOff x="76200" y="2278396"/>
              <a:chExt cx="3377452" cy="101621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E0F7A5-00F9-4F12-59CC-6F8FB19F0D1D}"/>
                  </a:ext>
                </a:extLst>
              </p:cNvPr>
              <p:cNvSpPr txBox="1"/>
              <p:nvPr/>
            </p:nvSpPr>
            <p:spPr>
              <a:xfrm>
                <a:off x="76200" y="2278396"/>
                <a:ext cx="3377452" cy="1016211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600" b="1" dirty="0">
                    <a:latin typeface="Franklin Gothic Book" panose="020B0503020102020204" pitchFamily="34" charset="0"/>
                  </a:rPr>
                  <a:t>Install Visual Studio Code</a:t>
                </a: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C6877BD-628C-EFEE-F15C-A92DD66C38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3652" y="2349472"/>
                <a:ext cx="0" cy="874059"/>
              </a:xfrm>
              <a:prstGeom prst="line">
                <a:avLst/>
              </a:prstGeom>
              <a:ln w="9525">
                <a:solidFill>
                  <a:srgbClr val="6D6E7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11ED4C5-6B65-71D1-10B7-0D53ECBE192E}"/>
              </a:ext>
            </a:extLst>
          </p:cNvPr>
          <p:cNvSpPr txBox="1"/>
          <p:nvPr/>
        </p:nvSpPr>
        <p:spPr>
          <a:xfrm>
            <a:off x="7924955" y="1548809"/>
            <a:ext cx="4153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https://code.visualstudio.com/download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1A4D1C0-E181-5B40-2366-0CB1B31BBC51}"/>
              </a:ext>
            </a:extLst>
          </p:cNvPr>
          <p:cNvCxnSpPr>
            <a:cxnSpLocks/>
          </p:cNvCxnSpPr>
          <p:nvPr/>
        </p:nvCxnSpPr>
        <p:spPr>
          <a:xfrm>
            <a:off x="7787906" y="1181100"/>
            <a:ext cx="0" cy="952500"/>
          </a:xfrm>
          <a:prstGeom prst="line">
            <a:avLst/>
          </a:prstGeom>
          <a:ln w="28575">
            <a:solidFill>
              <a:srgbClr val="D1D3D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24C95C2-A626-2857-61BA-B415906D4C96}"/>
              </a:ext>
            </a:extLst>
          </p:cNvPr>
          <p:cNvSpPr txBox="1"/>
          <p:nvPr/>
        </p:nvSpPr>
        <p:spPr>
          <a:xfrm>
            <a:off x="3704330" y="1348754"/>
            <a:ext cx="37595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2000" dirty="0"/>
              <a:t>winget install `</a:t>
            </a:r>
          </a:p>
          <a:p>
            <a:r>
              <a:rPr lang="nn-NO" sz="2000" dirty="0"/>
              <a:t>  --id Microsoft.VisualStudioCode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A8DBDF4-F3AC-713B-15C9-5428CAD5DFD1}"/>
              </a:ext>
            </a:extLst>
          </p:cNvPr>
          <p:cNvGrpSpPr/>
          <p:nvPr/>
        </p:nvGrpSpPr>
        <p:grpSpPr>
          <a:xfrm>
            <a:off x="3472015" y="676432"/>
            <a:ext cx="4224185" cy="450424"/>
            <a:chOff x="3472015" y="676432"/>
            <a:chExt cx="4224185" cy="45042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9357AB6-D7DB-54DA-EFEF-E24531C03BE7}"/>
                </a:ext>
              </a:extLst>
            </p:cNvPr>
            <p:cNvGrpSpPr/>
            <p:nvPr/>
          </p:nvGrpSpPr>
          <p:grpSpPr>
            <a:xfrm>
              <a:off x="4740915" y="676432"/>
              <a:ext cx="1686385" cy="402336"/>
              <a:chOff x="4784311" y="676432"/>
              <a:chExt cx="1686385" cy="402336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2BF080F0-820D-1387-AB08-6D3E9A0A64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4311" y="676432"/>
                <a:ext cx="402336" cy="402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6DABFE-FD04-71CE-30A2-B161101D9A9D}"/>
                  </a:ext>
                </a:extLst>
              </p:cNvPr>
              <p:cNvSpPr txBox="1"/>
              <p:nvPr/>
            </p:nvSpPr>
            <p:spPr>
              <a:xfrm>
                <a:off x="5186647" y="677545"/>
                <a:ext cx="12840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Windows</a:t>
                </a:r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F602423-7286-8FBE-392F-637DD26404EC}"/>
                </a:ext>
              </a:extLst>
            </p:cNvPr>
            <p:cNvCxnSpPr>
              <a:cxnSpLocks/>
            </p:cNvCxnSpPr>
            <p:nvPr/>
          </p:nvCxnSpPr>
          <p:spPr>
            <a:xfrm>
              <a:off x="3472015" y="1126856"/>
              <a:ext cx="4224185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EC2B83B9-0027-F662-2EF1-16591C040E9C}"/>
              </a:ext>
            </a:extLst>
          </p:cNvPr>
          <p:cNvGrpSpPr/>
          <p:nvPr/>
        </p:nvGrpSpPr>
        <p:grpSpPr>
          <a:xfrm>
            <a:off x="7890596" y="676432"/>
            <a:ext cx="4224185" cy="450282"/>
            <a:chOff x="7890596" y="676432"/>
            <a:chExt cx="4224185" cy="450282"/>
          </a:xfrm>
        </p:grpSpPr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E99FEBCF-8A4F-8924-766D-19DA248DE720}"/>
                </a:ext>
              </a:extLst>
            </p:cNvPr>
            <p:cNvGrpSpPr/>
            <p:nvPr/>
          </p:nvGrpSpPr>
          <p:grpSpPr>
            <a:xfrm>
              <a:off x="8654669" y="676432"/>
              <a:ext cx="2696038" cy="402336"/>
              <a:chOff x="8184821" y="676432"/>
              <a:chExt cx="2696038" cy="402336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A980D3BF-4570-B4AC-A1F2-F8D58F7601CF}"/>
                  </a:ext>
                </a:extLst>
              </p:cNvPr>
              <p:cNvGrpSpPr/>
              <p:nvPr/>
            </p:nvGrpSpPr>
            <p:grpSpPr>
              <a:xfrm>
                <a:off x="9623684" y="676432"/>
                <a:ext cx="1257175" cy="402336"/>
                <a:chOff x="9623684" y="676432"/>
                <a:chExt cx="1257175" cy="402336"/>
              </a:xfrm>
            </p:grpSpPr>
            <p:pic>
              <p:nvPicPr>
                <p:cNvPr id="1026" name="Picture 2">
                  <a:extLst>
                    <a:ext uri="{FF2B5EF4-FFF2-40B4-BE49-F238E27FC236}">
                      <a16:creationId xmlns:a16="http://schemas.microsoft.com/office/drawing/2014/main" id="{8138716E-AEC5-21CA-B4FA-EC951BDA06D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23684" y="676432"/>
                  <a:ext cx="335280" cy="4023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86A9B57-7576-1C08-505D-2B9D4B6CD827}"/>
                    </a:ext>
                  </a:extLst>
                </p:cNvPr>
                <p:cNvSpPr txBox="1"/>
                <p:nvPr/>
              </p:nvSpPr>
              <p:spPr>
                <a:xfrm>
                  <a:off x="9966459" y="677545"/>
                  <a:ext cx="91440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/>
                    <a:t>Linux</a:t>
                  </a:r>
                </a:p>
              </p:txBody>
            </p:sp>
          </p:grpSp>
          <p:grpSp>
            <p:nvGrpSpPr>
              <p:cNvPr id="1031" name="Group 1030">
                <a:extLst>
                  <a:ext uri="{FF2B5EF4-FFF2-40B4-BE49-F238E27FC236}">
                    <a16:creationId xmlns:a16="http://schemas.microsoft.com/office/drawing/2014/main" id="{AAF683E6-21BA-49A3-D455-C3C44F50B6C2}"/>
                  </a:ext>
                </a:extLst>
              </p:cNvPr>
              <p:cNvGrpSpPr/>
              <p:nvPr/>
            </p:nvGrpSpPr>
            <p:grpSpPr>
              <a:xfrm>
                <a:off x="8184821" y="676432"/>
                <a:ext cx="1251812" cy="402336"/>
                <a:chOff x="7979081" y="676432"/>
                <a:chExt cx="1251812" cy="402336"/>
              </a:xfrm>
            </p:grpSpPr>
            <p:pic>
              <p:nvPicPr>
                <p:cNvPr id="27" name="Graphic 26">
                  <a:extLst>
                    <a:ext uri="{FF2B5EF4-FFF2-40B4-BE49-F238E27FC236}">
                      <a16:creationId xmlns:a16="http://schemas.microsoft.com/office/drawing/2014/main" id="{6CEB9071-7BD3-B817-0F8E-4A45BEC3F1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79081" y="676432"/>
                  <a:ext cx="329916" cy="402336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7370A9C-CB16-B125-D8D0-B6A48368D2F7}"/>
                    </a:ext>
                  </a:extLst>
                </p:cNvPr>
                <p:cNvSpPr txBox="1"/>
                <p:nvPr/>
              </p:nvSpPr>
              <p:spPr>
                <a:xfrm>
                  <a:off x="8316493" y="677545"/>
                  <a:ext cx="91440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/>
                    <a:t>Mac</a:t>
                  </a:r>
                </a:p>
              </p:txBody>
            </p:sp>
          </p:grp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E25FAF9-3139-D883-890F-81604DA7E4B3}"/>
                </a:ext>
              </a:extLst>
            </p:cNvPr>
            <p:cNvCxnSpPr>
              <a:cxnSpLocks/>
            </p:cNvCxnSpPr>
            <p:nvPr/>
          </p:nvCxnSpPr>
          <p:spPr>
            <a:xfrm>
              <a:off x="7890596" y="1126714"/>
              <a:ext cx="4224185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3612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84B0923-E845-E7AE-AEFC-035E899C09FE}"/>
              </a:ext>
            </a:extLst>
          </p:cNvPr>
          <p:cNvGrpSpPr/>
          <p:nvPr/>
        </p:nvGrpSpPr>
        <p:grpSpPr>
          <a:xfrm>
            <a:off x="83288" y="1194592"/>
            <a:ext cx="3301918" cy="1016211"/>
            <a:chOff x="83288" y="676432"/>
            <a:chExt cx="3301918" cy="1016211"/>
          </a:xfrm>
        </p:grpSpPr>
        <p:pic>
          <p:nvPicPr>
            <p:cNvPr id="19" name="Picture 2" descr="Microsoft Apps">
              <a:extLst>
                <a:ext uri="{FF2B5EF4-FFF2-40B4-BE49-F238E27FC236}">
                  <a16:creationId xmlns:a16="http://schemas.microsoft.com/office/drawing/2014/main" id="{8125A970-8150-02D3-C350-2937486052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88" y="809633"/>
              <a:ext cx="749808" cy="749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C3CD419-B119-9347-38B3-7799BA6A84F3}"/>
                </a:ext>
              </a:extLst>
            </p:cNvPr>
            <p:cNvGrpSpPr/>
            <p:nvPr/>
          </p:nvGrpSpPr>
          <p:grpSpPr>
            <a:xfrm>
              <a:off x="978199" y="676432"/>
              <a:ext cx="2407007" cy="1016211"/>
              <a:chOff x="76200" y="2278396"/>
              <a:chExt cx="3377452" cy="1016211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2F92DA-E5EE-257F-B745-F619E9501DDC}"/>
                  </a:ext>
                </a:extLst>
              </p:cNvPr>
              <p:cNvSpPr txBox="1"/>
              <p:nvPr/>
            </p:nvSpPr>
            <p:spPr>
              <a:xfrm>
                <a:off x="76200" y="2278396"/>
                <a:ext cx="3377452" cy="1016211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600" b="1" dirty="0">
                    <a:latin typeface="Franklin Gothic Book" panose="020B0503020102020204" pitchFamily="34" charset="0"/>
                  </a:rPr>
                  <a:t>Install Visual Studio Code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F93FAC4-9ECF-CC28-CC30-7B63959590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3652" y="2349472"/>
                <a:ext cx="0" cy="874059"/>
              </a:xfrm>
              <a:prstGeom prst="line">
                <a:avLst/>
              </a:prstGeom>
              <a:ln w="9525">
                <a:solidFill>
                  <a:srgbClr val="6D6E7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2979E0-EDB0-DEED-AD06-92DF75C1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get started?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F0334CE-E30D-0F88-35EC-9FF9A08BB6CB}"/>
              </a:ext>
            </a:extLst>
          </p:cNvPr>
          <p:cNvGrpSpPr/>
          <p:nvPr/>
        </p:nvGrpSpPr>
        <p:grpSpPr>
          <a:xfrm>
            <a:off x="85060" y="2545213"/>
            <a:ext cx="3300146" cy="1016211"/>
            <a:chOff x="85060" y="1979680"/>
            <a:chExt cx="3300146" cy="101621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82D9CB8-7A09-9B14-1FCD-3EBF8B6D303B}"/>
                </a:ext>
              </a:extLst>
            </p:cNvPr>
            <p:cNvGrpSpPr/>
            <p:nvPr/>
          </p:nvGrpSpPr>
          <p:grpSpPr>
            <a:xfrm>
              <a:off x="978199" y="1979680"/>
              <a:ext cx="2407007" cy="1016211"/>
              <a:chOff x="76200" y="2278396"/>
              <a:chExt cx="3377452" cy="101621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FE2A39-865E-D4FC-263A-2C0CC7EB877F}"/>
                  </a:ext>
                </a:extLst>
              </p:cNvPr>
              <p:cNvSpPr txBox="1"/>
              <p:nvPr/>
            </p:nvSpPr>
            <p:spPr>
              <a:xfrm>
                <a:off x="76200" y="2278396"/>
                <a:ext cx="3377452" cy="1016211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600" b="1" dirty="0">
                    <a:latin typeface="Franklin Gothic Book" panose="020B0503020102020204" pitchFamily="34" charset="0"/>
                  </a:rPr>
                  <a:t>Install .NET SDK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E46BB1C-2A6D-E190-3A82-3BDB64EB72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3652" y="2349472"/>
                <a:ext cx="0" cy="874059"/>
              </a:xfrm>
              <a:prstGeom prst="line">
                <a:avLst/>
              </a:prstGeom>
              <a:ln w="9525">
                <a:solidFill>
                  <a:srgbClr val="6D6E7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166C0655-46ED-E788-FC51-5E38BB24C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060" y="2112881"/>
              <a:ext cx="749808" cy="74980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11ED4C5-6B65-71D1-10B7-0D53ECBE192E}"/>
              </a:ext>
            </a:extLst>
          </p:cNvPr>
          <p:cNvSpPr txBox="1"/>
          <p:nvPr/>
        </p:nvSpPr>
        <p:spPr>
          <a:xfrm>
            <a:off x="7924955" y="1548809"/>
            <a:ext cx="4153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https://code.visualstudio.com/download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7E074C-22C8-1571-2C5B-D2C33754484C}"/>
              </a:ext>
            </a:extLst>
          </p:cNvPr>
          <p:cNvSpPr txBox="1"/>
          <p:nvPr/>
        </p:nvSpPr>
        <p:spPr>
          <a:xfrm>
            <a:off x="7924955" y="2899430"/>
            <a:ext cx="40959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https://dotnet.microsoft.com/download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1A4D1C0-E181-5B40-2366-0CB1B31BBC51}"/>
              </a:ext>
            </a:extLst>
          </p:cNvPr>
          <p:cNvCxnSpPr>
            <a:cxnSpLocks/>
          </p:cNvCxnSpPr>
          <p:nvPr/>
        </p:nvCxnSpPr>
        <p:spPr>
          <a:xfrm>
            <a:off x="7787906" y="1181100"/>
            <a:ext cx="0" cy="2324100"/>
          </a:xfrm>
          <a:prstGeom prst="line">
            <a:avLst/>
          </a:prstGeom>
          <a:ln w="28575">
            <a:solidFill>
              <a:srgbClr val="D1D3D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24C95C2-A626-2857-61BA-B415906D4C96}"/>
              </a:ext>
            </a:extLst>
          </p:cNvPr>
          <p:cNvSpPr txBox="1"/>
          <p:nvPr/>
        </p:nvSpPr>
        <p:spPr>
          <a:xfrm>
            <a:off x="3704330" y="1348754"/>
            <a:ext cx="37595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2000" dirty="0"/>
              <a:t>winget install `</a:t>
            </a:r>
          </a:p>
          <a:p>
            <a:r>
              <a:rPr lang="nn-NO" sz="2000" dirty="0"/>
              <a:t>  --id Microsoft.VisualStudioCode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E7C1F6-8E4B-65A4-EE3E-A4E8D2C6AB57}"/>
              </a:ext>
            </a:extLst>
          </p:cNvPr>
          <p:cNvSpPr txBox="1"/>
          <p:nvPr/>
        </p:nvSpPr>
        <p:spPr>
          <a:xfrm>
            <a:off x="3704330" y="2545487"/>
            <a:ext cx="37595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2000" dirty="0"/>
              <a:t>winget install `</a:t>
            </a:r>
          </a:p>
          <a:p>
            <a:r>
              <a:rPr lang="nn-NO" sz="2000" dirty="0"/>
              <a:t>  --id Microsoft.DotNet.SDK.7 `</a:t>
            </a:r>
          </a:p>
          <a:p>
            <a:r>
              <a:rPr lang="nn-NO" sz="2000" dirty="0"/>
              <a:t>  --log C:\temp\temp.log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A8DBDF4-F3AC-713B-15C9-5428CAD5DFD1}"/>
              </a:ext>
            </a:extLst>
          </p:cNvPr>
          <p:cNvGrpSpPr/>
          <p:nvPr/>
        </p:nvGrpSpPr>
        <p:grpSpPr>
          <a:xfrm>
            <a:off x="3472015" y="676432"/>
            <a:ext cx="4224185" cy="450424"/>
            <a:chOff x="3472015" y="676432"/>
            <a:chExt cx="4224185" cy="45042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9357AB6-D7DB-54DA-EFEF-E24531C03BE7}"/>
                </a:ext>
              </a:extLst>
            </p:cNvPr>
            <p:cNvGrpSpPr/>
            <p:nvPr/>
          </p:nvGrpSpPr>
          <p:grpSpPr>
            <a:xfrm>
              <a:off x="4740915" y="676432"/>
              <a:ext cx="1686385" cy="402336"/>
              <a:chOff x="4784311" y="676432"/>
              <a:chExt cx="1686385" cy="402336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2BF080F0-820D-1387-AB08-6D3E9A0A64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4311" y="676432"/>
                <a:ext cx="402336" cy="402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6DABFE-FD04-71CE-30A2-B161101D9A9D}"/>
                  </a:ext>
                </a:extLst>
              </p:cNvPr>
              <p:cNvSpPr txBox="1"/>
              <p:nvPr/>
            </p:nvSpPr>
            <p:spPr>
              <a:xfrm>
                <a:off x="5186647" y="677545"/>
                <a:ext cx="12840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Windows</a:t>
                </a:r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F602423-7286-8FBE-392F-637DD26404EC}"/>
                </a:ext>
              </a:extLst>
            </p:cNvPr>
            <p:cNvCxnSpPr>
              <a:cxnSpLocks/>
            </p:cNvCxnSpPr>
            <p:nvPr/>
          </p:nvCxnSpPr>
          <p:spPr>
            <a:xfrm>
              <a:off x="3472015" y="1126856"/>
              <a:ext cx="4224185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EC2B83B9-0027-F662-2EF1-16591C040E9C}"/>
              </a:ext>
            </a:extLst>
          </p:cNvPr>
          <p:cNvGrpSpPr/>
          <p:nvPr/>
        </p:nvGrpSpPr>
        <p:grpSpPr>
          <a:xfrm>
            <a:off x="7890596" y="676432"/>
            <a:ext cx="4224185" cy="450282"/>
            <a:chOff x="7890596" y="676432"/>
            <a:chExt cx="4224185" cy="450282"/>
          </a:xfrm>
        </p:grpSpPr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E99FEBCF-8A4F-8924-766D-19DA248DE720}"/>
                </a:ext>
              </a:extLst>
            </p:cNvPr>
            <p:cNvGrpSpPr/>
            <p:nvPr/>
          </p:nvGrpSpPr>
          <p:grpSpPr>
            <a:xfrm>
              <a:off x="8654669" y="676432"/>
              <a:ext cx="2696038" cy="402336"/>
              <a:chOff x="8184821" y="676432"/>
              <a:chExt cx="2696038" cy="402336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A980D3BF-4570-B4AC-A1F2-F8D58F7601CF}"/>
                  </a:ext>
                </a:extLst>
              </p:cNvPr>
              <p:cNvGrpSpPr/>
              <p:nvPr/>
            </p:nvGrpSpPr>
            <p:grpSpPr>
              <a:xfrm>
                <a:off x="9623684" y="676432"/>
                <a:ext cx="1257175" cy="402336"/>
                <a:chOff x="9623684" y="676432"/>
                <a:chExt cx="1257175" cy="402336"/>
              </a:xfrm>
            </p:grpSpPr>
            <p:pic>
              <p:nvPicPr>
                <p:cNvPr id="1026" name="Picture 2">
                  <a:extLst>
                    <a:ext uri="{FF2B5EF4-FFF2-40B4-BE49-F238E27FC236}">
                      <a16:creationId xmlns:a16="http://schemas.microsoft.com/office/drawing/2014/main" id="{8138716E-AEC5-21CA-B4FA-EC951BDA06D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23684" y="676432"/>
                  <a:ext cx="335280" cy="4023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86A9B57-7576-1C08-505D-2B9D4B6CD827}"/>
                    </a:ext>
                  </a:extLst>
                </p:cNvPr>
                <p:cNvSpPr txBox="1"/>
                <p:nvPr/>
              </p:nvSpPr>
              <p:spPr>
                <a:xfrm>
                  <a:off x="9966459" y="677545"/>
                  <a:ext cx="91440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/>
                    <a:t>Linux</a:t>
                  </a:r>
                </a:p>
              </p:txBody>
            </p:sp>
          </p:grpSp>
          <p:grpSp>
            <p:nvGrpSpPr>
              <p:cNvPr id="1031" name="Group 1030">
                <a:extLst>
                  <a:ext uri="{FF2B5EF4-FFF2-40B4-BE49-F238E27FC236}">
                    <a16:creationId xmlns:a16="http://schemas.microsoft.com/office/drawing/2014/main" id="{AAF683E6-21BA-49A3-D455-C3C44F50B6C2}"/>
                  </a:ext>
                </a:extLst>
              </p:cNvPr>
              <p:cNvGrpSpPr/>
              <p:nvPr/>
            </p:nvGrpSpPr>
            <p:grpSpPr>
              <a:xfrm>
                <a:off x="8184821" y="676432"/>
                <a:ext cx="1251812" cy="402336"/>
                <a:chOff x="7979081" y="676432"/>
                <a:chExt cx="1251812" cy="402336"/>
              </a:xfrm>
            </p:grpSpPr>
            <p:pic>
              <p:nvPicPr>
                <p:cNvPr id="27" name="Graphic 26">
                  <a:extLst>
                    <a:ext uri="{FF2B5EF4-FFF2-40B4-BE49-F238E27FC236}">
                      <a16:creationId xmlns:a16="http://schemas.microsoft.com/office/drawing/2014/main" id="{6CEB9071-7BD3-B817-0F8E-4A45BEC3F1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79081" y="676432"/>
                  <a:ext cx="329916" cy="402336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7370A9C-CB16-B125-D8D0-B6A48368D2F7}"/>
                    </a:ext>
                  </a:extLst>
                </p:cNvPr>
                <p:cNvSpPr txBox="1"/>
                <p:nvPr/>
              </p:nvSpPr>
              <p:spPr>
                <a:xfrm>
                  <a:off x="8316493" y="677545"/>
                  <a:ext cx="91440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/>
                    <a:t>Mac</a:t>
                  </a:r>
                </a:p>
              </p:txBody>
            </p:sp>
          </p:grp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E25FAF9-3139-D883-890F-81604DA7E4B3}"/>
                </a:ext>
              </a:extLst>
            </p:cNvPr>
            <p:cNvCxnSpPr>
              <a:cxnSpLocks/>
            </p:cNvCxnSpPr>
            <p:nvPr/>
          </p:nvCxnSpPr>
          <p:spPr>
            <a:xfrm>
              <a:off x="7890596" y="1126714"/>
              <a:ext cx="4224185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D82FDED-E8EE-8373-681E-7A1283190A1E}"/>
              </a:ext>
            </a:extLst>
          </p:cNvPr>
          <p:cNvSpPr/>
          <p:nvPr/>
        </p:nvSpPr>
        <p:spPr>
          <a:xfrm>
            <a:off x="76199" y="1166608"/>
            <a:ext cx="12048393" cy="112699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F8EB446-4FAC-3039-5277-4967316D4B7D}"/>
              </a:ext>
            </a:extLst>
          </p:cNvPr>
          <p:cNvGrpSpPr/>
          <p:nvPr/>
        </p:nvGrpSpPr>
        <p:grpSpPr>
          <a:xfrm>
            <a:off x="83288" y="1194592"/>
            <a:ext cx="3301918" cy="1016211"/>
            <a:chOff x="83288" y="676432"/>
            <a:chExt cx="3301918" cy="1016211"/>
          </a:xfrm>
        </p:grpSpPr>
        <p:pic>
          <p:nvPicPr>
            <p:cNvPr id="19" name="Picture 2" descr="Microsoft Apps">
              <a:extLst>
                <a:ext uri="{FF2B5EF4-FFF2-40B4-BE49-F238E27FC236}">
                  <a16:creationId xmlns:a16="http://schemas.microsoft.com/office/drawing/2014/main" id="{FBD7BF4D-3B6D-18E1-EA17-E1E84B35A7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88" y="809633"/>
              <a:ext cx="749808" cy="749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69C3997-D7EC-A40C-6A80-77E6FAB4966F}"/>
                </a:ext>
              </a:extLst>
            </p:cNvPr>
            <p:cNvGrpSpPr/>
            <p:nvPr/>
          </p:nvGrpSpPr>
          <p:grpSpPr>
            <a:xfrm>
              <a:off x="978199" y="676432"/>
              <a:ext cx="2407007" cy="1016211"/>
              <a:chOff x="76200" y="2278396"/>
              <a:chExt cx="3377452" cy="1016211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1C4071-8ED1-7C69-7B89-C3DFD4F0DB32}"/>
                  </a:ext>
                </a:extLst>
              </p:cNvPr>
              <p:cNvSpPr txBox="1"/>
              <p:nvPr/>
            </p:nvSpPr>
            <p:spPr>
              <a:xfrm>
                <a:off x="76200" y="2278396"/>
                <a:ext cx="3377452" cy="1016211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600" b="1" dirty="0">
                    <a:latin typeface="Franklin Gothic Book" panose="020B0503020102020204" pitchFamily="34" charset="0"/>
                  </a:rPr>
                  <a:t>Install Visual Studio Code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3176C08-F276-9E82-662D-AA3C69B82E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3652" y="2349472"/>
                <a:ext cx="0" cy="874059"/>
              </a:xfrm>
              <a:prstGeom prst="line">
                <a:avLst/>
              </a:prstGeom>
              <a:ln w="9525">
                <a:solidFill>
                  <a:srgbClr val="6D6E7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2979E0-EDB0-DEED-AD06-92DF75C1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get started?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F0334CE-E30D-0F88-35EC-9FF9A08BB6CB}"/>
              </a:ext>
            </a:extLst>
          </p:cNvPr>
          <p:cNvGrpSpPr/>
          <p:nvPr/>
        </p:nvGrpSpPr>
        <p:grpSpPr>
          <a:xfrm>
            <a:off x="85060" y="2545213"/>
            <a:ext cx="3300146" cy="1016211"/>
            <a:chOff x="85060" y="1979680"/>
            <a:chExt cx="3300146" cy="101621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82D9CB8-7A09-9B14-1FCD-3EBF8B6D303B}"/>
                </a:ext>
              </a:extLst>
            </p:cNvPr>
            <p:cNvGrpSpPr/>
            <p:nvPr/>
          </p:nvGrpSpPr>
          <p:grpSpPr>
            <a:xfrm>
              <a:off x="978199" y="1979680"/>
              <a:ext cx="2407007" cy="1016211"/>
              <a:chOff x="76200" y="2278396"/>
              <a:chExt cx="3377452" cy="101621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FE2A39-865E-D4FC-263A-2C0CC7EB877F}"/>
                  </a:ext>
                </a:extLst>
              </p:cNvPr>
              <p:cNvSpPr txBox="1"/>
              <p:nvPr/>
            </p:nvSpPr>
            <p:spPr>
              <a:xfrm>
                <a:off x="76200" y="2278396"/>
                <a:ext cx="3377452" cy="1016211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600" b="1" dirty="0">
                    <a:latin typeface="Franklin Gothic Book" panose="020B0503020102020204" pitchFamily="34" charset="0"/>
                  </a:rPr>
                  <a:t>Install .NET SDK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E46BB1C-2A6D-E190-3A82-3BDB64EB72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3652" y="2349472"/>
                <a:ext cx="0" cy="874059"/>
              </a:xfrm>
              <a:prstGeom prst="line">
                <a:avLst/>
              </a:prstGeom>
              <a:ln w="9525">
                <a:solidFill>
                  <a:srgbClr val="6D6E7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166C0655-46ED-E788-FC51-5E38BB24C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060" y="2112881"/>
              <a:ext cx="749808" cy="74980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11ED4C5-6B65-71D1-10B7-0D53ECBE192E}"/>
              </a:ext>
            </a:extLst>
          </p:cNvPr>
          <p:cNvSpPr txBox="1"/>
          <p:nvPr/>
        </p:nvSpPr>
        <p:spPr>
          <a:xfrm>
            <a:off x="7924955" y="1548809"/>
            <a:ext cx="4153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https://code.visualstudio.com/download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7E074C-22C8-1571-2C5B-D2C33754484C}"/>
              </a:ext>
            </a:extLst>
          </p:cNvPr>
          <p:cNvSpPr txBox="1"/>
          <p:nvPr/>
        </p:nvSpPr>
        <p:spPr>
          <a:xfrm>
            <a:off x="7924955" y="2899430"/>
            <a:ext cx="40959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https://dotnet.microsoft.com/download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1A4D1C0-E181-5B40-2366-0CB1B31BBC51}"/>
              </a:ext>
            </a:extLst>
          </p:cNvPr>
          <p:cNvCxnSpPr>
            <a:cxnSpLocks/>
          </p:cNvCxnSpPr>
          <p:nvPr/>
        </p:nvCxnSpPr>
        <p:spPr>
          <a:xfrm>
            <a:off x="7787906" y="1181100"/>
            <a:ext cx="0" cy="2705100"/>
          </a:xfrm>
          <a:prstGeom prst="line">
            <a:avLst/>
          </a:prstGeom>
          <a:ln w="28575">
            <a:solidFill>
              <a:srgbClr val="D1D3D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36414C4-7058-EEE8-825B-74EAF803C687}"/>
              </a:ext>
            </a:extLst>
          </p:cNvPr>
          <p:cNvSpPr txBox="1"/>
          <p:nvPr/>
        </p:nvSpPr>
        <p:spPr>
          <a:xfrm>
            <a:off x="7950302" y="4629356"/>
            <a:ext cx="4104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https://marketplace.visualstudio.com/items?itemName=ms-dotnettools.dotnet-interactive-vscode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4C95C2-A626-2857-61BA-B415906D4C96}"/>
              </a:ext>
            </a:extLst>
          </p:cNvPr>
          <p:cNvSpPr txBox="1"/>
          <p:nvPr/>
        </p:nvSpPr>
        <p:spPr>
          <a:xfrm>
            <a:off x="3704330" y="1348754"/>
            <a:ext cx="37595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2000" dirty="0"/>
              <a:t>winget install `</a:t>
            </a:r>
          </a:p>
          <a:p>
            <a:r>
              <a:rPr lang="nn-NO" sz="2000" dirty="0"/>
              <a:t>  --id Microsoft.VisualStudioCode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E7C1F6-8E4B-65A4-EE3E-A4E8D2C6AB57}"/>
              </a:ext>
            </a:extLst>
          </p:cNvPr>
          <p:cNvSpPr txBox="1"/>
          <p:nvPr/>
        </p:nvSpPr>
        <p:spPr>
          <a:xfrm>
            <a:off x="3704330" y="2545487"/>
            <a:ext cx="37595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2000" dirty="0"/>
              <a:t>winget install `</a:t>
            </a:r>
          </a:p>
          <a:p>
            <a:r>
              <a:rPr lang="nn-NO" sz="2000" dirty="0"/>
              <a:t>  --id Microsoft.DotNet.SDK.7 `</a:t>
            </a:r>
          </a:p>
          <a:p>
            <a:r>
              <a:rPr lang="nn-NO" sz="2000" dirty="0"/>
              <a:t>  --log C:\temp\temp.log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9CEB114-6ABF-D9FD-C5AC-FC2386A2C6AA}"/>
              </a:ext>
            </a:extLst>
          </p:cNvPr>
          <p:cNvGrpSpPr/>
          <p:nvPr/>
        </p:nvGrpSpPr>
        <p:grpSpPr>
          <a:xfrm>
            <a:off x="82506" y="4382861"/>
            <a:ext cx="3302700" cy="1016211"/>
            <a:chOff x="82506" y="4652096"/>
            <a:chExt cx="3302700" cy="101621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3D5840B-E737-B578-15CC-5C057CC5EF84}"/>
                </a:ext>
              </a:extLst>
            </p:cNvPr>
            <p:cNvGrpSpPr/>
            <p:nvPr/>
          </p:nvGrpSpPr>
          <p:grpSpPr>
            <a:xfrm>
              <a:off x="978199" y="4652096"/>
              <a:ext cx="2407007" cy="1016211"/>
              <a:chOff x="76200" y="2278396"/>
              <a:chExt cx="3377452" cy="1016211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C27227-444E-D8AA-5210-E1EE91AC3EE2}"/>
                  </a:ext>
                </a:extLst>
              </p:cNvPr>
              <p:cNvSpPr txBox="1"/>
              <p:nvPr/>
            </p:nvSpPr>
            <p:spPr>
              <a:xfrm>
                <a:off x="76200" y="2278396"/>
                <a:ext cx="3377452" cy="1016211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600" b="1" dirty="0">
                    <a:latin typeface="Franklin Gothic Book" panose="020B0503020102020204" pitchFamily="34" charset="0"/>
                  </a:rPr>
                  <a:t>Install Polyglot Notebooks</a:t>
                </a:r>
              </a:p>
              <a:p>
                <a:pPr algn="r"/>
                <a:r>
                  <a:rPr lang="en-US" sz="1200" dirty="0">
                    <a:latin typeface="Franklin Gothic Book" panose="020B0503020102020204" pitchFamily="34" charset="0"/>
                  </a:rPr>
                  <a:t>Visual Studio Code Extension</a:t>
                </a: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D9BA1CF-F9E1-EDB5-D543-EBF953C2F9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3652" y="2349472"/>
                <a:ext cx="0" cy="874059"/>
              </a:xfrm>
              <a:prstGeom prst="line">
                <a:avLst/>
              </a:prstGeom>
              <a:ln w="9525">
                <a:solidFill>
                  <a:srgbClr val="6D6E7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1F6ACCC0-6EF9-DAF2-2251-AC15DCFCFF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06" y="4785297"/>
              <a:ext cx="749808" cy="749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A8DBDF4-F3AC-713B-15C9-5428CAD5DFD1}"/>
              </a:ext>
            </a:extLst>
          </p:cNvPr>
          <p:cNvGrpSpPr/>
          <p:nvPr/>
        </p:nvGrpSpPr>
        <p:grpSpPr>
          <a:xfrm>
            <a:off x="3472015" y="676432"/>
            <a:ext cx="4224185" cy="450424"/>
            <a:chOff x="3472015" y="676432"/>
            <a:chExt cx="4224185" cy="45042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9357AB6-D7DB-54DA-EFEF-E24531C03BE7}"/>
                </a:ext>
              </a:extLst>
            </p:cNvPr>
            <p:cNvGrpSpPr/>
            <p:nvPr/>
          </p:nvGrpSpPr>
          <p:grpSpPr>
            <a:xfrm>
              <a:off x="4740915" y="676432"/>
              <a:ext cx="1686385" cy="402336"/>
              <a:chOff x="4784311" y="676432"/>
              <a:chExt cx="1686385" cy="402336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2BF080F0-820D-1387-AB08-6D3E9A0A64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4311" y="676432"/>
                <a:ext cx="402336" cy="402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6DABFE-FD04-71CE-30A2-B161101D9A9D}"/>
                  </a:ext>
                </a:extLst>
              </p:cNvPr>
              <p:cNvSpPr txBox="1"/>
              <p:nvPr/>
            </p:nvSpPr>
            <p:spPr>
              <a:xfrm>
                <a:off x="5186647" y="677545"/>
                <a:ext cx="12840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Windows</a:t>
                </a:r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F602423-7286-8FBE-392F-637DD26404EC}"/>
                </a:ext>
              </a:extLst>
            </p:cNvPr>
            <p:cNvCxnSpPr>
              <a:cxnSpLocks/>
            </p:cNvCxnSpPr>
            <p:nvPr/>
          </p:nvCxnSpPr>
          <p:spPr>
            <a:xfrm>
              <a:off x="3472015" y="1126856"/>
              <a:ext cx="4224185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EC2B83B9-0027-F662-2EF1-16591C040E9C}"/>
              </a:ext>
            </a:extLst>
          </p:cNvPr>
          <p:cNvGrpSpPr/>
          <p:nvPr/>
        </p:nvGrpSpPr>
        <p:grpSpPr>
          <a:xfrm>
            <a:off x="7890596" y="676432"/>
            <a:ext cx="4224185" cy="450282"/>
            <a:chOff x="7890596" y="676432"/>
            <a:chExt cx="4224185" cy="450282"/>
          </a:xfrm>
        </p:grpSpPr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E99FEBCF-8A4F-8924-766D-19DA248DE720}"/>
                </a:ext>
              </a:extLst>
            </p:cNvPr>
            <p:cNvGrpSpPr/>
            <p:nvPr/>
          </p:nvGrpSpPr>
          <p:grpSpPr>
            <a:xfrm>
              <a:off x="8654669" y="676432"/>
              <a:ext cx="2696038" cy="402336"/>
              <a:chOff x="8184821" y="676432"/>
              <a:chExt cx="2696038" cy="402336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A980D3BF-4570-B4AC-A1F2-F8D58F7601CF}"/>
                  </a:ext>
                </a:extLst>
              </p:cNvPr>
              <p:cNvGrpSpPr/>
              <p:nvPr/>
            </p:nvGrpSpPr>
            <p:grpSpPr>
              <a:xfrm>
                <a:off x="9623684" y="676432"/>
                <a:ext cx="1257175" cy="402336"/>
                <a:chOff x="9623684" y="676432"/>
                <a:chExt cx="1257175" cy="402336"/>
              </a:xfrm>
            </p:grpSpPr>
            <p:pic>
              <p:nvPicPr>
                <p:cNvPr id="1026" name="Picture 2">
                  <a:extLst>
                    <a:ext uri="{FF2B5EF4-FFF2-40B4-BE49-F238E27FC236}">
                      <a16:creationId xmlns:a16="http://schemas.microsoft.com/office/drawing/2014/main" id="{8138716E-AEC5-21CA-B4FA-EC951BDA06D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23684" y="676432"/>
                  <a:ext cx="335280" cy="4023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86A9B57-7576-1C08-505D-2B9D4B6CD827}"/>
                    </a:ext>
                  </a:extLst>
                </p:cNvPr>
                <p:cNvSpPr txBox="1"/>
                <p:nvPr/>
              </p:nvSpPr>
              <p:spPr>
                <a:xfrm>
                  <a:off x="9966459" y="677545"/>
                  <a:ext cx="91440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/>
                    <a:t>Linux</a:t>
                  </a:r>
                </a:p>
              </p:txBody>
            </p:sp>
          </p:grpSp>
          <p:grpSp>
            <p:nvGrpSpPr>
              <p:cNvPr id="1031" name="Group 1030">
                <a:extLst>
                  <a:ext uri="{FF2B5EF4-FFF2-40B4-BE49-F238E27FC236}">
                    <a16:creationId xmlns:a16="http://schemas.microsoft.com/office/drawing/2014/main" id="{AAF683E6-21BA-49A3-D455-C3C44F50B6C2}"/>
                  </a:ext>
                </a:extLst>
              </p:cNvPr>
              <p:cNvGrpSpPr/>
              <p:nvPr/>
            </p:nvGrpSpPr>
            <p:grpSpPr>
              <a:xfrm>
                <a:off x="8184821" y="676432"/>
                <a:ext cx="1251812" cy="402336"/>
                <a:chOff x="7979081" y="676432"/>
                <a:chExt cx="1251812" cy="402336"/>
              </a:xfrm>
            </p:grpSpPr>
            <p:pic>
              <p:nvPicPr>
                <p:cNvPr id="27" name="Graphic 26">
                  <a:extLst>
                    <a:ext uri="{FF2B5EF4-FFF2-40B4-BE49-F238E27FC236}">
                      <a16:creationId xmlns:a16="http://schemas.microsoft.com/office/drawing/2014/main" id="{6CEB9071-7BD3-B817-0F8E-4A45BEC3F1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79081" y="676432"/>
                  <a:ext cx="329916" cy="402336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7370A9C-CB16-B125-D8D0-B6A48368D2F7}"/>
                    </a:ext>
                  </a:extLst>
                </p:cNvPr>
                <p:cNvSpPr txBox="1"/>
                <p:nvPr/>
              </p:nvSpPr>
              <p:spPr>
                <a:xfrm>
                  <a:off x="8316493" y="677545"/>
                  <a:ext cx="91440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/>
                    <a:t>Mac</a:t>
                  </a:r>
                </a:p>
              </p:txBody>
            </p:sp>
          </p:grp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E25FAF9-3139-D883-890F-81604DA7E4B3}"/>
                </a:ext>
              </a:extLst>
            </p:cNvPr>
            <p:cNvCxnSpPr>
              <a:cxnSpLocks/>
            </p:cNvCxnSpPr>
            <p:nvPr/>
          </p:nvCxnSpPr>
          <p:spPr>
            <a:xfrm>
              <a:off x="7890596" y="1126714"/>
              <a:ext cx="4224185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9" name="Rectangle: Rounded Corners 1028">
            <a:extLst>
              <a:ext uri="{FF2B5EF4-FFF2-40B4-BE49-F238E27FC236}">
                <a16:creationId xmlns:a16="http://schemas.microsoft.com/office/drawing/2014/main" id="{21062AFE-F664-098C-0A86-4E39A3E5115D}"/>
              </a:ext>
            </a:extLst>
          </p:cNvPr>
          <p:cNvSpPr/>
          <p:nvPr/>
        </p:nvSpPr>
        <p:spPr>
          <a:xfrm>
            <a:off x="3822431" y="4382861"/>
            <a:ext cx="3523351" cy="1015597"/>
          </a:xfrm>
          <a:prstGeom prst="round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844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F7FF22093805478C1AC3DECA046AE2" ma:contentTypeVersion="8" ma:contentTypeDescription="Create a new document." ma:contentTypeScope="" ma:versionID="355f70b62edaa6431edc676a4e077378">
  <xsd:schema xmlns:xsd="http://www.w3.org/2001/XMLSchema" xmlns:xs="http://www.w3.org/2001/XMLSchema" xmlns:p="http://schemas.microsoft.com/office/2006/metadata/properties" xmlns:ns3="645951c4-77b2-4271-8f10-a0d3c1e36172" xmlns:ns4="4999cf13-cb53-4a3d-a90e-c2f6e51a4028" targetNamespace="http://schemas.microsoft.com/office/2006/metadata/properties" ma:root="true" ma:fieldsID="2227e73c82c8b7740b460282c33c29e7" ns3:_="" ns4:_="">
    <xsd:import namespace="645951c4-77b2-4271-8f10-a0d3c1e36172"/>
    <xsd:import namespace="4999cf13-cb53-4a3d-a90e-c2f6e51a40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5951c4-77b2-4271-8f10-a0d3c1e361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99cf13-cb53-4a3d-a90e-c2f6e51a40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22064C-1319-48D9-99A8-E6155754BC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A6475F-74BE-49E2-AA53-D5190570A614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4999cf13-cb53-4a3d-a90e-c2f6e51a4028"/>
    <ds:schemaRef ds:uri="645951c4-77b2-4271-8f10-a0d3c1e36172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B8DF68D-5FB3-440F-B135-BC13D85A75AA}">
  <ds:schemaRefs>
    <ds:schemaRef ds:uri="4999cf13-cb53-4a3d-a90e-c2f6e51a4028"/>
    <ds:schemaRef ds:uri="645951c4-77b2-4271-8f10-a0d3c1e3617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37054</TotalTime>
  <Words>1321</Words>
  <Application>Microsoft Office PowerPoint</Application>
  <PresentationFormat>Widescreen</PresentationFormat>
  <Paragraphs>259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Franklin Gothic Book</vt:lpstr>
      <vt:lpstr>Gill Sans MT</vt:lpstr>
      <vt:lpstr>system-ui</vt:lpstr>
      <vt:lpstr>Gallery</vt:lpstr>
      <vt:lpstr>Why are you here?</vt:lpstr>
      <vt:lpstr>Path</vt:lpstr>
      <vt:lpstr>What are these new tools?</vt:lpstr>
      <vt:lpstr>What are these new tools?</vt:lpstr>
      <vt:lpstr>What are these new tools?</vt:lpstr>
      <vt:lpstr>Path</vt:lpstr>
      <vt:lpstr>How can you get started?</vt:lpstr>
      <vt:lpstr>How can you get started?</vt:lpstr>
      <vt:lpstr>How can you get started?</vt:lpstr>
      <vt:lpstr>Path</vt:lpstr>
      <vt:lpstr>How can you use this?</vt:lpstr>
      <vt:lpstr>How can you use this?</vt:lpstr>
      <vt:lpstr>Path</vt:lpstr>
      <vt:lpstr>What else can you do?</vt:lpstr>
      <vt:lpstr>What else can you do?</vt:lpstr>
      <vt:lpstr>What else can you do?</vt:lpstr>
      <vt:lpstr>What else can you do?</vt:lpstr>
      <vt:lpstr>What else can you do?</vt:lpstr>
      <vt:lpstr>What else can you do?</vt:lpstr>
      <vt:lpstr>Who is Michael Soule?</vt:lpstr>
      <vt:lpstr>Additional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James Petty</dc:creator>
  <cp:lastModifiedBy>Michael Soule</cp:lastModifiedBy>
  <cp:revision>20</cp:revision>
  <dcterms:created xsi:type="dcterms:W3CDTF">2020-10-05T21:13:15Z</dcterms:created>
  <dcterms:modified xsi:type="dcterms:W3CDTF">2023-05-30T13:30:22Z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0x010100F4F7FF22093805478C1AC3DECA046AE2</vt:lpwstr>
  </property>
</Properties>
</file>