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3"/>
  </p:notesMasterIdLst>
  <p:handoutMasterIdLst>
    <p:handoutMasterId r:id="rId14"/>
  </p:handoutMasterIdLst>
  <p:sldIdLst>
    <p:sldId id="256" r:id="rId2"/>
    <p:sldId id="257" r:id="rId3"/>
    <p:sldId id="258" r:id="rId4"/>
    <p:sldId id="260" r:id="rId5"/>
    <p:sldId id="280" r:id="rId6"/>
    <p:sldId id="277" r:id="rId7"/>
    <p:sldId id="273" r:id="rId8"/>
    <p:sldId id="278" r:id="rId9"/>
    <p:sldId id="281" r:id="rId10"/>
    <p:sldId id="282" r:id="rId11"/>
    <p:sldId id="279" r:id="rId12"/>
  </p:sldIdLst>
  <p:sldSz cx="9144000" cy="5143500" type="screen16x9"/>
  <p:notesSz cx="6858000" cy="9144000"/>
  <p:embeddedFontLst>
    <p:embeddedFont>
      <p:font typeface="Lato" panose="020F0502020204030203" pitchFamily="34" charset="77"/>
      <p:regular r:id="rId15"/>
      <p:bold r:id="rId16"/>
      <p:italic r:id="rId17"/>
      <p:boldItalic r:id="rId18"/>
    </p:embeddedFont>
    <p:embeddedFont>
      <p:font typeface="Montserrat"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p:restoredTop sz="79893"/>
  </p:normalViewPr>
  <p:slideViewPr>
    <p:cSldViewPr snapToGrid="0">
      <p:cViewPr varScale="1">
        <p:scale>
          <a:sx n="138" d="100"/>
          <a:sy n="138" d="100"/>
        </p:scale>
        <p:origin x="1704"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18" d="100"/>
          <a:sy n="118" d="100"/>
        </p:scale>
        <p:origin x="299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1F9A21-FF2A-EE49-8C69-0BA01ECD82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DD864E3-DA5B-D846-8493-BF4EB365DF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E23F44-3574-0D4B-B16C-CAE17B61083F}" type="datetimeFigureOut">
              <a:rPr lang="en-US" smtClean="0"/>
              <a:t>4/13/19</a:t>
            </a:fld>
            <a:endParaRPr lang="en-US" dirty="0"/>
          </a:p>
        </p:txBody>
      </p:sp>
      <p:sp>
        <p:nvSpPr>
          <p:cNvPr id="4" name="Footer Placeholder 3">
            <a:extLst>
              <a:ext uri="{FF2B5EF4-FFF2-40B4-BE49-F238E27FC236}">
                <a16:creationId xmlns:a16="http://schemas.microsoft.com/office/drawing/2014/main" id="{7EABF152-8B04-B440-A1CF-B12767D52B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D9A8DC2-25C8-4247-9934-9FD9CC015F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85C9C3-0068-494C-B283-6BE1602C2FDE}" type="slidenum">
              <a:rPr lang="en-US" smtClean="0"/>
              <a:t>‹#›</a:t>
            </a:fld>
            <a:endParaRPr lang="en-US" dirty="0"/>
          </a:p>
        </p:txBody>
      </p:sp>
    </p:spTree>
    <p:extLst>
      <p:ext uri="{BB962C8B-B14F-4D97-AF65-F5344CB8AC3E}">
        <p14:creationId xmlns:p14="http://schemas.microsoft.com/office/powerpoint/2010/main" val="2683762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061450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9926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t>|</a:t>
            </a:r>
          </a:p>
          <a:p>
            <a:endParaRPr lang="en-US" dirty="0"/>
          </a:p>
        </p:txBody>
      </p:sp>
    </p:spTree>
    <p:extLst>
      <p:ext uri="{BB962C8B-B14F-4D97-AF65-F5344CB8AC3E}">
        <p14:creationId xmlns:p14="http://schemas.microsoft.com/office/powerpoint/2010/main" val="135155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547240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SCRM refers to managing risks related to manufacturing and delivery supply chains.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The process of identifying supply chain risks, threats, vulnerabilities, likelihood, and determining the impact to develop mitigation strategies.</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dirty="0"/>
          </a:p>
          <a:p>
            <a:pPr marL="171450" lvl="0" indent="-171450">
              <a:spcBef>
                <a:spcPts val="0"/>
              </a:spcBef>
              <a:spcAft>
                <a:spcPts val="0"/>
              </a:spcAft>
            </a:pPr>
            <a:endParaRPr dirty="0"/>
          </a:p>
        </p:txBody>
      </p:sp>
    </p:spTree>
    <p:extLst>
      <p:ext uri="{BB962C8B-B14F-4D97-AF65-F5344CB8AC3E}">
        <p14:creationId xmlns:p14="http://schemas.microsoft.com/office/powerpoint/2010/main" val="76860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Discuss insurance as a way to mitigating loss during recovery.</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SCRM is very popular in government acquisitions, especially in the intelligence community.</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Understand which data is critical, where it is, who has it, who has access to it, and who is responsible for it.</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Institute for Risk Management (IRM, 2015) as "any risk of financial loss, disruption or damage to the reputation of an organization from some sort of failure of its information technology systems."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The ISO 27005:2008 defines information security risk as "the potential that a given threat will exploit vulnerabilities of an asset or group of assets and thereby cause harm to the organization" (BSI, 2008).</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Integrate SCRM platforms with procurement and supply chain management (SCM)  software systems including software for spend visibility, e-sourcing, purchase-to-pay, contract  management and compliance.</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011433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Discuss insurance as a way to mitigating loss during recovery.</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SCRM is very popular in government acquisitions, especially in the intelligence community.</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Understand which data is critical, where it is, who has it, who has access to it, and who is responsible for it.</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Institute for Risk Management (IRM, 2015) as "any risk of financial loss, disruption or damage to the reputation of an organization from some sort of failure of its information technology systems."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The ISO 27005:2008 defines information security risk as "the potential that a given threat will exploit vulnerabilities of an asset or group of assets and thereby cause harm to the organization" (BSI, 2008).</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Integrate SCRM platforms with procurement and supply chain management (SCM)  software systems including software for spend visibility, e-sourcing, purchase-to-pay, contract  management and compliance.</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2805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pPr>
            <a:r>
              <a:rPr lang="en" dirty="0"/>
              <a:t>Rockwell Automation SCRM Threats</a:t>
            </a:r>
          </a:p>
          <a:p>
            <a:pPr marL="742950" lvl="1" indent="-285750"/>
            <a:r>
              <a:rPr lang="en-US" sz="1600" dirty="0"/>
              <a:t>Rockwell’s reputation and financial value can be impacted by:</a:t>
            </a:r>
          </a:p>
          <a:p>
            <a:pPr marL="1657350" lvl="3" indent="-285750"/>
            <a:r>
              <a:rPr lang="en-US" sz="1600" dirty="0"/>
              <a:t>Intellectual property breach</a:t>
            </a:r>
          </a:p>
          <a:p>
            <a:pPr marL="1657350" lvl="3" indent="-285750"/>
            <a:r>
              <a:rPr lang="en-US" sz="1600" dirty="0"/>
              <a:t>Operation interruptions</a:t>
            </a:r>
          </a:p>
          <a:p>
            <a:pPr marL="1657350" lvl="3" indent="-285750"/>
            <a:r>
              <a:rPr lang="en-US" sz="1600" dirty="0"/>
              <a:t>Sensitive data custody breach</a:t>
            </a:r>
          </a:p>
          <a:p>
            <a:pPr marL="285750" lvl="0" indent="-285750"/>
            <a:r>
              <a:rPr lang="en-US" sz="1100" b="0" i="0" u="none" strike="noStrike" cap="none" dirty="0">
                <a:solidFill>
                  <a:srgbClr val="000000"/>
                </a:solidFill>
                <a:effectLst/>
                <a:latin typeface="Arial"/>
                <a:ea typeface="Arial"/>
                <a:cs typeface="Arial"/>
                <a:sym typeface="Arial"/>
              </a:rPr>
              <a:t>Threats can be either "adversarial" (e.g. tampering, counterfeits) or "non-adversarial" (e.g. poor quality, natural disasters); </a:t>
            </a:r>
          </a:p>
          <a:p>
            <a:pPr marL="285750" lvl="0" indent="-285750"/>
            <a:r>
              <a:rPr lang="en-US" sz="1100" b="0" i="0" u="none" strike="noStrike" cap="none" dirty="0">
                <a:solidFill>
                  <a:srgbClr val="000000"/>
                </a:solidFill>
                <a:effectLst/>
                <a:latin typeface="Arial"/>
                <a:ea typeface="Arial"/>
                <a:cs typeface="Arial"/>
                <a:sym typeface="Arial"/>
              </a:rPr>
              <a:t>Vulnerabilities may be "internal" (e.g. organizational procedures) or "external" (e.g. part of an organization's supply chain</a:t>
            </a:r>
            <a:endParaRPr lang="en" dirty="0"/>
          </a:p>
          <a:p>
            <a:pPr marL="171450" lvl="0" indent="-171450">
              <a:spcBef>
                <a:spcPts val="0"/>
              </a:spcBef>
              <a:spcAft>
                <a:spcPts val="0"/>
              </a:spcAft>
            </a:pPr>
            <a:endParaRPr lang="en-US" dirty="0"/>
          </a:p>
          <a:p>
            <a:pPr marL="171450" lvl="0" indent="-171450">
              <a:spcBef>
                <a:spcPts val="0"/>
              </a:spcBef>
              <a:spcAft>
                <a:spcPts val="0"/>
              </a:spcAft>
            </a:pPr>
            <a:endParaRPr dirty="0"/>
          </a:p>
        </p:txBody>
      </p:sp>
    </p:spTree>
    <p:extLst>
      <p:ext uri="{BB962C8B-B14F-4D97-AF65-F5344CB8AC3E}">
        <p14:creationId xmlns:p14="http://schemas.microsoft.com/office/powerpoint/2010/main" val="76860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dirty="0"/>
              <a:t>Complete supply chain management of all activities.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Hardware procurement supply chain risks include supply availability and manufacturing disruptions.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Software assurance supply chain risks include manipulation by third-party companies responsible for the development or delivery of software.</a:t>
            </a:r>
          </a:p>
          <a:p>
            <a:pPr lvl="0"/>
            <a:endParaRPr lang="en-US" dirty="0"/>
          </a:p>
        </p:txBody>
      </p:sp>
    </p:spTree>
    <p:extLst>
      <p:ext uri="{BB962C8B-B14F-4D97-AF65-F5344CB8AC3E}">
        <p14:creationId xmlns:p14="http://schemas.microsoft.com/office/powerpoint/2010/main" val="3214948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SCRM acknowledges that the origin of system components cannot always be controlled.</a:t>
            </a:r>
          </a:p>
          <a:p>
            <a:pPr marL="882650" lvl="1" indent="-285750">
              <a:lnSpc>
                <a:spcPct val="100000"/>
              </a:lnSpc>
              <a:buClr>
                <a:srgbClr val="FFFFFF"/>
              </a:buClr>
              <a:buSzPts val="1400"/>
            </a:pPr>
            <a:r>
              <a:rPr lang="en" sz="1400" dirty="0">
                <a:solidFill>
                  <a:srgbClr val="FFFFFF"/>
                </a:solidFill>
              </a:rPr>
              <a:t>Business Operations</a:t>
            </a:r>
          </a:p>
          <a:p>
            <a:pPr marL="882650" lvl="1" indent="-285750">
              <a:lnSpc>
                <a:spcPct val="100000"/>
              </a:lnSpc>
              <a:buClr>
                <a:srgbClr val="FFFFFF"/>
              </a:buClr>
              <a:buSzPts val="1400"/>
            </a:pPr>
            <a:r>
              <a:rPr lang="en" sz="1400" dirty="0">
                <a:solidFill>
                  <a:srgbClr val="FFFFFF"/>
                </a:solidFill>
              </a:rPr>
              <a:t>Infrastructure</a:t>
            </a:r>
          </a:p>
          <a:p>
            <a:pPr marL="882650" lvl="1" indent="-285750">
              <a:lnSpc>
                <a:spcPct val="100000"/>
              </a:lnSpc>
              <a:buClr>
                <a:srgbClr val="FFFFFF"/>
              </a:buClr>
              <a:buSzPts val="1400"/>
            </a:pPr>
            <a:r>
              <a:rPr lang="en" sz="1400" dirty="0">
                <a:solidFill>
                  <a:srgbClr val="FFFFFF"/>
                </a:solidFill>
              </a:rPr>
              <a:t>Data</a:t>
            </a:r>
          </a:p>
          <a:p>
            <a:r>
              <a:rPr lang="en-US" sz="1100" b="0" i="0" u="none" strike="noStrike" cap="none" dirty="0">
                <a:solidFill>
                  <a:srgbClr val="000000"/>
                </a:solidFill>
                <a:effectLst/>
                <a:latin typeface="Arial"/>
                <a:ea typeface="Arial"/>
                <a:cs typeface="Arial"/>
                <a:sym typeface="Arial"/>
              </a:rPr>
              <a:t>Include SCRM into Rockwell's security program.</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a:t>Managing risks related to manufacturing and delivery supply chains.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a:t>Process to identify supply chain risks, threats, vulnerabilities, likelihood, and determining the impact to develop mitigation strategies.</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Ensure controls are used to prioritize efforts.</a:t>
            </a:r>
          </a:p>
          <a:p>
            <a:endParaRPr lang="en-US"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a:p>
            <a:pPr marL="0" lvl="0" indent="0">
              <a:spcBef>
                <a:spcPts val="0"/>
              </a:spcBef>
              <a:spcAft>
                <a:spcPts val="0"/>
              </a:spcAft>
              <a:buNone/>
            </a:pPr>
            <a:endParaRPr dirty="0"/>
          </a:p>
        </p:txBody>
      </p:sp>
    </p:spTree>
    <p:extLst>
      <p:ext uri="{BB962C8B-B14F-4D97-AF65-F5344CB8AC3E}">
        <p14:creationId xmlns:p14="http://schemas.microsoft.com/office/powerpoint/2010/main" val="2902946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pPr>
            <a:endParaRPr dirty="0"/>
          </a:p>
        </p:txBody>
      </p:sp>
    </p:spTree>
    <p:extLst>
      <p:ext uri="{BB962C8B-B14F-4D97-AF65-F5344CB8AC3E}">
        <p14:creationId xmlns:p14="http://schemas.microsoft.com/office/powerpoint/2010/main" val="2841545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r>
              <a:rPr lang="en-US"/>
              <a:t>Click to edit Master title style</a:t>
            </a:r>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r>
              <a:rPr lang="en-US"/>
              <a:t>Click to edit Master subtitle style</a:t>
            </a:r>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lvl="0"/>
            <a:r>
              <a:rPr lang="en-US"/>
              <a:t>Edit Master text styles</a:t>
            </a: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lvl="0"/>
            <a:r>
              <a:rPr lang="en-US"/>
              <a:t>Edit Master text styles</a:t>
            </a: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lvl="0"/>
            <a:r>
              <a:rPr lang="en-US"/>
              <a:t>Edit Master text styles</a:t>
            </a: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lvl="0"/>
            <a:r>
              <a:rPr lang="en-US"/>
              <a:t>Edit Master text styles</a:t>
            </a: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lvl="0"/>
            <a:r>
              <a:rPr lang="en-US"/>
              <a:t>Edit Master text styles</a:t>
            </a: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r>
              <a:rPr lang="en-US"/>
              <a:t>Click to edit Master subtitle style</a:t>
            </a:r>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lvl="0"/>
            <a:r>
              <a:rPr lang="en-US"/>
              <a:t>Edit Master text styles</a:t>
            </a: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pPr lvl="0"/>
            <a:r>
              <a:rPr lang="en-US"/>
              <a:t>Edit Master text styles</a:t>
            </a: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drive.google.com/file/d/1l0NNyuV6AHasSlykUfrqqwTaPWTMux0I/vie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002280" y="1653301"/>
            <a:ext cx="5943599" cy="1283855"/>
          </a:xfrm>
          <a:prstGeom prst="rect">
            <a:avLst/>
          </a:prstGeom>
        </p:spPr>
        <p:txBody>
          <a:bodyPr spcFirstLastPara="1" wrap="square" lIns="91425" tIns="91425" rIns="91425" bIns="91425" anchor="t" anchorCtr="0">
            <a:noAutofit/>
          </a:bodyPr>
          <a:lstStyle/>
          <a:p>
            <a:pPr>
              <a:lnSpc>
                <a:spcPct val="150000"/>
              </a:lnSpc>
            </a:pPr>
            <a:r>
              <a:rPr lang="en-US" sz="6000" dirty="0"/>
              <a:t>Hyperscale </a:t>
            </a:r>
            <a:br>
              <a:rPr lang="en-US" dirty="0"/>
            </a:br>
            <a:r>
              <a:rPr lang="en-US" sz="2400" dirty="0"/>
              <a:t>Proof of Concept</a:t>
            </a:r>
            <a:br>
              <a:rPr lang="en-US" dirty="0"/>
            </a:br>
            <a:endParaRPr dirty="0"/>
          </a:p>
        </p:txBody>
      </p:sp>
      <p:sp>
        <p:nvSpPr>
          <p:cNvPr id="135" name="Shape 135"/>
          <p:cNvSpPr txBox="1">
            <a:spLocks noGrp="1"/>
          </p:cNvSpPr>
          <p:nvPr>
            <p:ph type="subTitle" idx="1"/>
          </p:nvPr>
        </p:nvSpPr>
        <p:spPr>
          <a:xfrm>
            <a:off x="406399" y="4320193"/>
            <a:ext cx="8035635" cy="506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1600" dirty="0"/>
              <a:t>Antonio Santana   |   John Hong   |   Nicholas Gabble   |   Troy Mateo</a:t>
            </a:r>
            <a:endParaRPr sz="1600" dirty="0"/>
          </a:p>
        </p:txBody>
      </p:sp>
      <p:sp>
        <p:nvSpPr>
          <p:cNvPr id="4" name="Shape 134">
            <a:extLst>
              <a:ext uri="{FF2B5EF4-FFF2-40B4-BE49-F238E27FC236}">
                <a16:creationId xmlns:a16="http://schemas.microsoft.com/office/drawing/2014/main" id="{CBEBA952-4B97-B543-9ABE-C3FB3775337F}"/>
              </a:ext>
            </a:extLst>
          </p:cNvPr>
          <p:cNvSpPr txBox="1">
            <a:spLocks/>
          </p:cNvSpPr>
          <p:nvPr/>
        </p:nvSpPr>
        <p:spPr>
          <a:xfrm>
            <a:off x="406400" y="2798623"/>
            <a:ext cx="8035635" cy="15215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2pPr>
            <a:lvl3pPr marR="0" lvl="2"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3pPr>
            <a:lvl4pPr marR="0" lvl="3"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4pPr>
            <a:lvl5pPr marR="0" lvl="4"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5pPr>
            <a:lvl6pPr marR="0" lvl="5"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6pPr>
            <a:lvl7pPr marR="0" lvl="6"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7pPr>
            <a:lvl8pPr marR="0" lvl="7"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8pPr>
            <a:lvl9pPr marR="0" lvl="8"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9pPr>
          </a:lstStyle>
          <a:p>
            <a:pPr>
              <a:lnSpc>
                <a:spcPct val="15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022AA0F-24BB-4D4F-87D6-E21BC9E27097}"/>
              </a:ext>
            </a:extLst>
          </p:cNvPr>
          <p:cNvGraphicFramePr>
            <a:graphicFrameLocks noGrp="1"/>
          </p:cNvGraphicFramePr>
          <p:nvPr>
            <p:extLst>
              <p:ext uri="{D42A27DB-BD31-4B8C-83A1-F6EECF244321}">
                <p14:modId xmlns:p14="http://schemas.microsoft.com/office/powerpoint/2010/main" val="37092685"/>
              </p:ext>
            </p:extLst>
          </p:nvPr>
        </p:nvGraphicFramePr>
        <p:xfrm>
          <a:off x="1219200" y="997526"/>
          <a:ext cx="6604000" cy="3112655"/>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3027089877"/>
                    </a:ext>
                  </a:extLst>
                </a:gridCol>
                <a:gridCol w="3302000">
                  <a:extLst>
                    <a:ext uri="{9D8B030D-6E8A-4147-A177-3AD203B41FA5}">
                      <a16:colId xmlns:a16="http://schemas.microsoft.com/office/drawing/2014/main" val="2971101298"/>
                    </a:ext>
                  </a:extLst>
                </a:gridCol>
              </a:tblGrid>
              <a:tr h="622531">
                <a:tc>
                  <a:txBody>
                    <a:bodyPr/>
                    <a:lstStyle/>
                    <a:p>
                      <a:pPr algn="ctr"/>
                      <a:r>
                        <a:rPr lang="en-US" dirty="0"/>
                        <a:t>Team Roles</a:t>
                      </a:r>
                    </a:p>
                  </a:txBody>
                  <a:tcPr anchor="ctr"/>
                </a:tc>
                <a:tc>
                  <a:txBody>
                    <a:bodyPr/>
                    <a:lstStyle/>
                    <a:p>
                      <a:pPr algn="ctr"/>
                      <a:r>
                        <a:rPr lang="en-US" dirty="0"/>
                        <a:t>Team Members</a:t>
                      </a:r>
                    </a:p>
                  </a:txBody>
                  <a:tcPr anchor="ctr"/>
                </a:tc>
                <a:extLst>
                  <a:ext uri="{0D108BD9-81ED-4DB2-BD59-A6C34878D82A}">
                    <a16:rowId xmlns:a16="http://schemas.microsoft.com/office/drawing/2014/main" val="3951928286"/>
                  </a:ext>
                </a:extLst>
              </a:tr>
              <a:tr h="62253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Database Engineer</a:t>
                      </a:r>
                      <a:endParaRPr lang="en-US" dirty="0"/>
                    </a:p>
                  </a:txBody>
                  <a:tcPr anchor="ctr"/>
                </a:tc>
                <a:tc>
                  <a:txBody>
                    <a:bodyPr/>
                    <a:lstStyle/>
                    <a:p>
                      <a:pPr algn="ctr"/>
                      <a:r>
                        <a:rPr lang="en-US" sz="1400" dirty="0"/>
                        <a:t>John Hong </a:t>
                      </a:r>
                      <a:endParaRPr lang="en-US" dirty="0"/>
                    </a:p>
                  </a:txBody>
                  <a:tcPr anchor="ctr"/>
                </a:tc>
                <a:extLst>
                  <a:ext uri="{0D108BD9-81ED-4DB2-BD59-A6C34878D82A}">
                    <a16:rowId xmlns:a16="http://schemas.microsoft.com/office/drawing/2014/main" val="3893819108"/>
                  </a:ext>
                </a:extLst>
              </a:tr>
              <a:tr h="62253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Network Engineer</a:t>
                      </a:r>
                      <a:endParaRPr lang="en-US" dirty="0"/>
                    </a:p>
                  </a:txBody>
                  <a:tcPr anchor="ctr"/>
                </a:tc>
                <a:tc>
                  <a:txBody>
                    <a:bodyPr/>
                    <a:lstStyle/>
                    <a:p>
                      <a:pPr algn="ctr"/>
                      <a:r>
                        <a:rPr lang="en-US" sz="1400" dirty="0"/>
                        <a:t>Troy Mateo</a:t>
                      </a:r>
                      <a:endParaRPr lang="en-US" dirty="0"/>
                    </a:p>
                  </a:txBody>
                  <a:tcPr anchor="ctr"/>
                </a:tc>
                <a:extLst>
                  <a:ext uri="{0D108BD9-81ED-4DB2-BD59-A6C34878D82A}">
                    <a16:rowId xmlns:a16="http://schemas.microsoft.com/office/drawing/2014/main" val="606996017"/>
                  </a:ext>
                </a:extLst>
              </a:tr>
              <a:tr h="62253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Management / </a:t>
                      </a:r>
                      <a:r>
                        <a:rPr lang="en-US" dirty="0"/>
                        <a:t>Security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Antonio Santana </a:t>
                      </a:r>
                      <a:endParaRPr lang="en-US" dirty="0"/>
                    </a:p>
                  </a:txBody>
                  <a:tcPr anchor="ctr"/>
                </a:tc>
                <a:extLst>
                  <a:ext uri="{0D108BD9-81ED-4DB2-BD59-A6C34878D82A}">
                    <a16:rowId xmlns:a16="http://schemas.microsoft.com/office/drawing/2014/main" val="70738273"/>
                  </a:ext>
                </a:extLst>
              </a:tr>
              <a:tr h="622531">
                <a:tc>
                  <a:txBody>
                    <a:bodyPr/>
                    <a:lstStyle/>
                    <a:p>
                      <a:pPr algn="ctr"/>
                      <a:r>
                        <a:rPr lang="en-US" dirty="0"/>
                        <a:t>Developer Lead</a:t>
                      </a:r>
                    </a:p>
                  </a:txBody>
                  <a:tcPr anchor="ctr"/>
                </a:tc>
                <a:tc>
                  <a:txBody>
                    <a:bodyPr/>
                    <a:lstStyle/>
                    <a:p>
                      <a:pPr algn="ctr"/>
                      <a:r>
                        <a:rPr lang="en-US" sz="1400" dirty="0"/>
                        <a:t>Nicholas Gabble</a:t>
                      </a:r>
                      <a:endParaRPr lang="en-US" dirty="0"/>
                    </a:p>
                  </a:txBody>
                  <a:tcPr anchor="ctr"/>
                </a:tc>
                <a:extLst>
                  <a:ext uri="{0D108BD9-81ED-4DB2-BD59-A6C34878D82A}">
                    <a16:rowId xmlns:a16="http://schemas.microsoft.com/office/drawing/2014/main" val="3899161588"/>
                  </a:ext>
                </a:extLst>
              </a:tr>
            </a:tbl>
          </a:graphicData>
        </a:graphic>
      </p:graphicFrame>
    </p:spTree>
    <p:extLst>
      <p:ext uri="{BB962C8B-B14F-4D97-AF65-F5344CB8AC3E}">
        <p14:creationId xmlns:p14="http://schemas.microsoft.com/office/powerpoint/2010/main" val="19410843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02EE-362F-EC47-80AC-EE9EA4A2EB60}"/>
              </a:ext>
            </a:extLst>
          </p:cNvPr>
          <p:cNvSpPr>
            <a:spLocks noGrp="1"/>
          </p:cNvSpPr>
          <p:nvPr>
            <p:ph type="title"/>
          </p:nvPr>
        </p:nvSpPr>
        <p:spPr/>
        <p:txBody>
          <a:bodyPr/>
          <a:lstStyle/>
          <a:p>
            <a:pPr algn="ctr"/>
            <a:r>
              <a:rPr lang="en-US" dirty="0"/>
              <a:t>Demonstration</a:t>
            </a:r>
          </a:p>
        </p:txBody>
      </p:sp>
      <p:sp>
        <p:nvSpPr>
          <p:cNvPr id="3" name="Text Placeholder 2">
            <a:extLst>
              <a:ext uri="{FF2B5EF4-FFF2-40B4-BE49-F238E27FC236}">
                <a16:creationId xmlns:a16="http://schemas.microsoft.com/office/drawing/2014/main" id="{F77779AA-736D-DB47-90BF-291D2DD375F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05244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469950"/>
            <a:ext cx="7038900" cy="914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Introduction</a:t>
            </a:r>
            <a:endParaRPr dirty="0"/>
          </a:p>
        </p:txBody>
      </p:sp>
      <p:sp>
        <p:nvSpPr>
          <p:cNvPr id="141" name="Shape 141"/>
          <p:cNvSpPr txBox="1">
            <a:spLocks noGrp="1"/>
          </p:cNvSpPr>
          <p:nvPr>
            <p:ph type="body" idx="1"/>
          </p:nvPr>
        </p:nvSpPr>
        <p:spPr>
          <a:xfrm>
            <a:off x="1297500" y="1384050"/>
            <a:ext cx="7038900" cy="309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600" dirty="0"/>
              <a:t>Project Overview</a:t>
            </a:r>
          </a:p>
          <a:p>
            <a:pPr marL="0" lvl="0" indent="0">
              <a:spcBef>
                <a:spcPts val="0"/>
              </a:spcBef>
              <a:spcAft>
                <a:spcPts val="0"/>
              </a:spcAft>
              <a:buNone/>
            </a:pPr>
            <a:endParaRPr lang="en-US" sz="1600" dirty="0"/>
          </a:p>
          <a:p>
            <a:pPr marL="0" lvl="0" indent="0">
              <a:spcBef>
                <a:spcPts val="0"/>
              </a:spcBef>
              <a:spcAft>
                <a:spcPts val="0"/>
              </a:spcAft>
              <a:buNone/>
            </a:pPr>
            <a:r>
              <a:rPr lang="en-US" sz="1600" dirty="0"/>
              <a:t>Traditional Design</a:t>
            </a:r>
          </a:p>
          <a:p>
            <a:pPr marL="0" lvl="0" indent="0">
              <a:spcBef>
                <a:spcPts val="0"/>
              </a:spcBef>
              <a:spcAft>
                <a:spcPts val="0"/>
              </a:spcAft>
              <a:buNone/>
            </a:pPr>
            <a:endParaRPr lang="en-US" sz="1600" dirty="0"/>
          </a:p>
          <a:p>
            <a:pPr marL="0" lvl="0" indent="0">
              <a:buNone/>
            </a:pPr>
            <a:r>
              <a:rPr lang="en-US" sz="1600" dirty="0"/>
              <a:t>Hyperscale Design</a:t>
            </a:r>
            <a:endParaRPr sz="1600" dirty="0"/>
          </a:p>
          <a:p>
            <a:pPr marL="0" lvl="0" indent="0">
              <a:spcBef>
                <a:spcPts val="1600"/>
              </a:spcBef>
              <a:buNone/>
            </a:pPr>
            <a:r>
              <a:rPr lang="en" sz="1600" dirty="0"/>
              <a:t>Hyperscale vs Traditional Design</a:t>
            </a:r>
          </a:p>
          <a:p>
            <a:pPr marL="0" lvl="0" indent="0">
              <a:spcBef>
                <a:spcPts val="1600"/>
              </a:spcBef>
              <a:buNone/>
            </a:pPr>
            <a:r>
              <a:rPr lang="en" sz="1600" dirty="0"/>
              <a:t>Live Demo</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Project  Overview</a:t>
            </a:r>
            <a:endParaRPr dirty="0"/>
          </a:p>
        </p:txBody>
      </p:sp>
      <p:sp>
        <p:nvSpPr>
          <p:cNvPr id="147" name="Shape 147"/>
          <p:cNvSpPr txBox="1">
            <a:spLocks noGrp="1"/>
          </p:cNvSpPr>
          <p:nvPr>
            <p:ph type="body" idx="1"/>
          </p:nvPr>
        </p:nvSpPr>
        <p:spPr>
          <a:xfrm>
            <a:off x="633663" y="1115121"/>
            <a:ext cx="7702737" cy="3848103"/>
          </a:xfrm>
          <a:prstGeom prst="rect">
            <a:avLst/>
          </a:prstGeom>
        </p:spPr>
        <p:txBody>
          <a:bodyPr spcFirstLastPara="1" wrap="square" lIns="91425" tIns="91425" rIns="91425" bIns="91425" anchor="t" anchorCtr="0">
            <a:noAutofit/>
          </a:bodyPr>
          <a:lstStyle/>
          <a:p>
            <a:pPr marL="425450" indent="-285750">
              <a:lnSpc>
                <a:spcPct val="100000"/>
              </a:lnSpc>
              <a:buClr>
                <a:srgbClr val="FFFFFF"/>
              </a:buClr>
              <a:buSzPts val="1400"/>
            </a:pPr>
            <a:r>
              <a:rPr lang="en" sz="1600" dirty="0">
                <a:solidFill>
                  <a:srgbClr val="FFFFFF"/>
                </a:solidFill>
              </a:rPr>
              <a:t>Assure </a:t>
            </a:r>
            <a:r>
              <a:rPr lang="en-US" sz="1600" dirty="0">
                <a:solidFill>
                  <a:srgbClr val="FFFFFF"/>
                </a:solidFill>
              </a:rPr>
              <a:t>continued</a:t>
            </a:r>
            <a:r>
              <a:rPr lang="en" sz="1600" dirty="0">
                <a:solidFill>
                  <a:srgbClr val="FFFFFF"/>
                </a:solidFill>
              </a:rPr>
              <a:t> business operations.</a:t>
            </a:r>
          </a:p>
          <a:p>
            <a:pPr marL="882650" lvl="1" indent="-285750">
              <a:lnSpc>
                <a:spcPct val="100000"/>
              </a:lnSpc>
              <a:buClr>
                <a:srgbClr val="FFFFFF"/>
              </a:buClr>
              <a:buSzPts val="1400"/>
            </a:pPr>
            <a:r>
              <a:rPr lang="en-US" sz="1600" dirty="0">
                <a:solidFill>
                  <a:srgbClr val="FFFFFF"/>
                </a:solidFill>
              </a:rPr>
              <a:t>Supply Chain is an integrating function responsible for linking major business functions and business processes within and across companies into a business model.</a:t>
            </a:r>
          </a:p>
          <a:p>
            <a:pPr marL="882650" lvl="1" indent="-285750">
              <a:lnSpc>
                <a:spcPct val="100000"/>
              </a:lnSpc>
              <a:buClr>
                <a:srgbClr val="FFFFFF"/>
              </a:buClr>
              <a:buSzPts val="1400"/>
            </a:pPr>
            <a:endParaRPr lang="en-US" sz="1600" dirty="0">
              <a:solidFill>
                <a:srgbClr val="FFFFFF"/>
              </a:solidFill>
            </a:endParaRPr>
          </a:p>
          <a:p>
            <a:pPr marL="425450" indent="-285750">
              <a:lnSpc>
                <a:spcPct val="100000"/>
              </a:lnSpc>
              <a:buClr>
                <a:srgbClr val="FFFFFF"/>
              </a:buClr>
              <a:buSzPts val="1400"/>
            </a:pPr>
            <a:r>
              <a:rPr lang="en" sz="1600" dirty="0">
                <a:solidFill>
                  <a:srgbClr val="FFFFFF"/>
                </a:solidFill>
              </a:rPr>
              <a:t>SCRM is the process of identifying risks, threats, vulnerabilities, and likelihood related to acquisition and provisioning of </a:t>
            </a:r>
            <a:r>
              <a:rPr lang="en-US" sz="1600" dirty="0">
                <a:solidFill>
                  <a:srgbClr val="FFFFFF"/>
                </a:solidFill>
              </a:rPr>
              <a:t>components</a:t>
            </a:r>
            <a:r>
              <a:rPr lang="en" sz="1600" dirty="0">
                <a:solidFill>
                  <a:srgbClr val="FFFFFF"/>
                </a:solidFill>
              </a:rPr>
              <a:t>:</a:t>
            </a:r>
          </a:p>
          <a:p>
            <a:pPr marL="882650" lvl="1" indent="-285750">
              <a:lnSpc>
                <a:spcPct val="100000"/>
              </a:lnSpc>
              <a:buClr>
                <a:srgbClr val="FFFFFF"/>
              </a:buClr>
              <a:buSzPts val="1400"/>
            </a:pPr>
            <a:r>
              <a:rPr lang="en" sz="1600" dirty="0">
                <a:solidFill>
                  <a:srgbClr val="FFFFFF"/>
                </a:solidFill>
              </a:rPr>
              <a:t>Hardware</a:t>
            </a:r>
          </a:p>
          <a:p>
            <a:pPr marL="882650" lvl="1" indent="-285750">
              <a:lnSpc>
                <a:spcPct val="100000"/>
              </a:lnSpc>
              <a:buClr>
                <a:srgbClr val="FFFFFF"/>
              </a:buClr>
              <a:buSzPts val="1400"/>
            </a:pPr>
            <a:r>
              <a:rPr lang="en" sz="1600" dirty="0">
                <a:solidFill>
                  <a:srgbClr val="FFFFFF"/>
                </a:solidFill>
              </a:rPr>
              <a:t>Software</a:t>
            </a:r>
          </a:p>
          <a:p>
            <a:pPr marL="882650" lvl="1" indent="-285750">
              <a:lnSpc>
                <a:spcPct val="100000"/>
              </a:lnSpc>
              <a:buClr>
                <a:srgbClr val="FFFFFF"/>
              </a:buClr>
              <a:buSzPts val="1400"/>
            </a:pPr>
            <a:r>
              <a:rPr lang="en" sz="1600" dirty="0">
                <a:solidFill>
                  <a:srgbClr val="FFFFFF"/>
                </a:solidFill>
              </a:rPr>
              <a:t>Infrastructure</a:t>
            </a:r>
          </a:p>
          <a:p>
            <a:pPr marL="0" lvl="0" indent="0" rtl="0">
              <a:lnSpc>
                <a:spcPct val="100000"/>
              </a:lnSpc>
              <a:spcBef>
                <a:spcPts val="1600"/>
              </a:spcBef>
              <a:spcAft>
                <a:spcPts val="1600"/>
              </a:spcAft>
              <a:buNone/>
            </a:pPr>
            <a:endParaRPr sz="1600" dirty="0"/>
          </a:p>
        </p:txBody>
      </p:sp>
      <p:pic>
        <p:nvPicPr>
          <p:cNvPr id="148" name="Shape 148" title="Jun 10, 2018 9:12 PM.webm">
            <a:hlinkClick r:id="rId3"/>
          </p:cNvPr>
          <p:cNvPicPr preferRelativeResize="0"/>
          <p:nvPr/>
        </p:nvPicPr>
        <p:blipFill>
          <a:blip r:embed="rId4">
            <a:alphaModFix/>
          </a:blip>
          <a:stretch>
            <a:fillRect/>
          </a:stretch>
        </p:blipFill>
        <p:spPr>
          <a:xfrm>
            <a:off x="8834100" y="4891225"/>
            <a:ext cx="66500" cy="96350"/>
          </a:xfrm>
          <a:prstGeom prst="rect">
            <a:avLst/>
          </a:prstGeom>
          <a:noFill/>
          <a:ln>
            <a:noFill/>
          </a:ln>
        </p:spPr>
      </p:pic>
      <p:pic>
        <p:nvPicPr>
          <p:cNvPr id="149" name="Shape 149"/>
          <p:cNvPicPr preferRelativeResize="0"/>
          <p:nvPr/>
        </p:nvPicPr>
        <p:blipFill>
          <a:blip r:embed="rId5">
            <a:alphaModFix/>
          </a:blip>
          <a:stretch>
            <a:fillRect/>
          </a:stretch>
        </p:blipFill>
        <p:spPr>
          <a:xfrm>
            <a:off x="6963900" y="3535050"/>
            <a:ext cx="1936699" cy="14525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059365" y="393750"/>
            <a:ext cx="7382107" cy="914100"/>
          </a:xfrm>
          <a:prstGeom prst="rect">
            <a:avLst/>
          </a:prstGeom>
        </p:spPr>
        <p:txBody>
          <a:bodyPr spcFirstLastPara="1" wrap="square" lIns="91425" tIns="91425" rIns="91425" bIns="91425" anchor="t" anchorCtr="0">
            <a:noAutofit/>
          </a:bodyPr>
          <a:lstStyle/>
          <a:p>
            <a:pPr lvl="0" algn="ctr"/>
            <a:r>
              <a:rPr lang="en" dirty="0"/>
              <a:t>Traditional Design</a:t>
            </a:r>
            <a:endParaRPr dirty="0"/>
          </a:p>
        </p:txBody>
      </p:sp>
      <p:sp>
        <p:nvSpPr>
          <p:cNvPr id="161" name="Shape 161"/>
          <p:cNvSpPr txBox="1">
            <a:spLocks noGrp="1"/>
          </p:cNvSpPr>
          <p:nvPr>
            <p:ph type="body" idx="1"/>
          </p:nvPr>
        </p:nvSpPr>
        <p:spPr>
          <a:xfrm>
            <a:off x="1297500" y="1567549"/>
            <a:ext cx="7038900" cy="3044555"/>
          </a:xfrm>
          <a:prstGeom prst="rect">
            <a:avLst/>
          </a:prstGeom>
        </p:spPr>
        <p:txBody>
          <a:bodyPr spcFirstLastPara="1" wrap="square" lIns="91425" tIns="91425" rIns="91425" bIns="91425" anchor="t" anchorCtr="0">
            <a:noAutofit/>
          </a:bodyPr>
          <a:lstStyle/>
          <a:p>
            <a:pPr marL="285750" indent="-285750"/>
            <a:r>
              <a:rPr lang="en-US" sz="1600" dirty="0"/>
              <a:t>Follow NIST's approach to Cyber-SCRM</a:t>
            </a:r>
          </a:p>
          <a:p>
            <a:pPr marL="742950" lvl="1" indent="-285750"/>
            <a:r>
              <a:rPr lang="en-US" sz="1600" dirty="0"/>
              <a:t>Organization-wide: cybersecurity, supply chain management, acquisition/procurement, legal, engineering,</a:t>
            </a:r>
          </a:p>
          <a:p>
            <a:pPr marL="742950" lvl="1" indent="-285750"/>
            <a:r>
              <a:rPr lang="en-US" sz="1600" dirty="0"/>
              <a:t>Risk Management Process: C-SCRM should be implemented as part of overall enterprise risk management activities. </a:t>
            </a:r>
          </a:p>
          <a:p>
            <a:pPr marL="742950" lvl="1" indent="-285750"/>
            <a:r>
              <a:rPr lang="en-US" sz="1600" dirty="0"/>
              <a:t>Critical systems: identify systems and components that are most vulnerable and will cause the greatest organizational impact if compromised.</a:t>
            </a:r>
          </a:p>
          <a:p>
            <a:pPr marL="285750" indent="-285750"/>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059365" y="393750"/>
            <a:ext cx="7382107" cy="914100"/>
          </a:xfrm>
          <a:prstGeom prst="rect">
            <a:avLst/>
          </a:prstGeom>
        </p:spPr>
        <p:txBody>
          <a:bodyPr spcFirstLastPara="1" wrap="square" lIns="91425" tIns="91425" rIns="91425" bIns="91425" anchor="t" anchorCtr="0">
            <a:noAutofit/>
          </a:bodyPr>
          <a:lstStyle/>
          <a:p>
            <a:pPr lvl="0" algn="ctr"/>
            <a:r>
              <a:rPr lang="en" dirty="0"/>
              <a:t>Hyperscale Design</a:t>
            </a:r>
            <a:endParaRPr dirty="0"/>
          </a:p>
        </p:txBody>
      </p:sp>
      <p:sp>
        <p:nvSpPr>
          <p:cNvPr id="161" name="Shape 161"/>
          <p:cNvSpPr txBox="1">
            <a:spLocks noGrp="1"/>
          </p:cNvSpPr>
          <p:nvPr>
            <p:ph type="body" idx="1"/>
          </p:nvPr>
        </p:nvSpPr>
        <p:spPr>
          <a:xfrm>
            <a:off x="1297500" y="1567549"/>
            <a:ext cx="7038900" cy="3044555"/>
          </a:xfrm>
          <a:prstGeom prst="rect">
            <a:avLst/>
          </a:prstGeom>
        </p:spPr>
        <p:txBody>
          <a:bodyPr spcFirstLastPara="1" wrap="square" lIns="91425" tIns="91425" rIns="91425" bIns="91425" anchor="t" anchorCtr="0">
            <a:noAutofit/>
          </a:bodyPr>
          <a:lstStyle/>
          <a:p>
            <a:pPr marL="285750" indent="-285750"/>
            <a:r>
              <a:rPr lang="en-US" sz="1600" dirty="0"/>
              <a:t>Follow NIST's approach to Cyber-SCRM</a:t>
            </a:r>
          </a:p>
          <a:p>
            <a:pPr marL="742950" lvl="1" indent="-285750"/>
            <a:r>
              <a:rPr lang="en-US" sz="1600" dirty="0"/>
              <a:t>Organization-wide: cybersecurity, supply chain management, acquisition/procurement, legal, engineering,</a:t>
            </a:r>
          </a:p>
          <a:p>
            <a:pPr marL="742950" lvl="1" indent="-285750"/>
            <a:r>
              <a:rPr lang="en-US" sz="1600" dirty="0"/>
              <a:t>Risk Management Process: C-SCRM should be implemented as part of overall enterprise risk management activities. </a:t>
            </a:r>
          </a:p>
          <a:p>
            <a:pPr marL="742950" lvl="1" indent="-285750"/>
            <a:r>
              <a:rPr lang="en-US" sz="1600" dirty="0"/>
              <a:t>Critical systems: identify systems and components that are most vulnerable and will cause the greatest organizational impact if compromised.</a:t>
            </a:r>
          </a:p>
          <a:p>
            <a:pPr marL="285750" indent="-285750"/>
            <a:endParaRPr lang="en-US" sz="1600" dirty="0"/>
          </a:p>
        </p:txBody>
      </p:sp>
    </p:spTree>
    <p:extLst>
      <p:ext uri="{BB962C8B-B14F-4D97-AF65-F5344CB8AC3E}">
        <p14:creationId xmlns:p14="http://schemas.microsoft.com/office/powerpoint/2010/main" val="30473703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dirty="0"/>
              <a:t>Hyperscale vs Traditional Design</a:t>
            </a:r>
            <a:endParaRPr dirty="0"/>
          </a:p>
        </p:txBody>
      </p:sp>
      <p:sp>
        <p:nvSpPr>
          <p:cNvPr id="3" name="Text Placeholder 2">
            <a:extLst>
              <a:ext uri="{FF2B5EF4-FFF2-40B4-BE49-F238E27FC236}">
                <a16:creationId xmlns:a16="http://schemas.microsoft.com/office/drawing/2014/main" id="{C5DA7A82-F8D9-7A44-B139-9F58BF3C7B19}"/>
              </a:ext>
            </a:extLst>
          </p:cNvPr>
          <p:cNvSpPr>
            <a:spLocks noGrp="1"/>
          </p:cNvSpPr>
          <p:nvPr>
            <p:ph type="body" idx="1"/>
          </p:nvPr>
        </p:nvSpPr>
        <p:spPr>
          <a:xfrm>
            <a:off x="272716" y="1567550"/>
            <a:ext cx="4427984" cy="3204976"/>
          </a:xfrm>
        </p:spPr>
        <p:txBody>
          <a:bodyPr/>
          <a:lstStyle/>
          <a:p>
            <a:pPr marL="146050" indent="0" algn="ctr">
              <a:buNone/>
            </a:pPr>
            <a:r>
              <a:rPr lang="en-US" sz="1600" dirty="0"/>
              <a:t>SCRM Threats for U.S. Based Technology Companies</a:t>
            </a:r>
          </a:p>
          <a:p>
            <a:pPr marL="628650" lvl="1" indent="-171450"/>
            <a:r>
              <a:rPr lang="en-US" sz="1600" dirty="0"/>
              <a:t>Foreign intelligence</a:t>
            </a:r>
          </a:p>
          <a:p>
            <a:pPr marL="628650" lvl="1" indent="-171450"/>
            <a:r>
              <a:rPr lang="en-US" sz="1600" dirty="0"/>
              <a:t>Foreign Military</a:t>
            </a:r>
          </a:p>
          <a:p>
            <a:pPr marL="628650" lvl="1" indent="-171450"/>
            <a:r>
              <a:rPr lang="en-US" sz="1600" dirty="0"/>
              <a:t>Corporations</a:t>
            </a:r>
          </a:p>
          <a:p>
            <a:pPr marL="628650" lvl="1" indent="-171450"/>
            <a:r>
              <a:rPr lang="en-US" sz="1600" dirty="0"/>
              <a:t>Criminal Organizations</a:t>
            </a:r>
          </a:p>
          <a:p>
            <a:pPr marL="628650" lvl="1" indent="-171450"/>
            <a:r>
              <a:rPr lang="en-US" sz="1600" dirty="0"/>
              <a:t>Terrorist Groups</a:t>
            </a:r>
          </a:p>
          <a:p>
            <a:endParaRPr lang="en-US" sz="1600" dirty="0"/>
          </a:p>
        </p:txBody>
      </p:sp>
      <p:sp>
        <p:nvSpPr>
          <p:cNvPr id="4" name="Text Placeholder 3">
            <a:extLst>
              <a:ext uri="{FF2B5EF4-FFF2-40B4-BE49-F238E27FC236}">
                <a16:creationId xmlns:a16="http://schemas.microsoft.com/office/drawing/2014/main" id="{126DED4C-B24D-0D42-9D16-C4BFCBA9BF04}"/>
              </a:ext>
            </a:extLst>
          </p:cNvPr>
          <p:cNvSpPr>
            <a:spLocks noGrp="1"/>
          </p:cNvSpPr>
          <p:nvPr>
            <p:ph type="body" idx="2"/>
          </p:nvPr>
        </p:nvSpPr>
        <p:spPr>
          <a:xfrm>
            <a:off x="4844716" y="1567550"/>
            <a:ext cx="4026567" cy="3204976"/>
          </a:xfrm>
        </p:spPr>
        <p:txBody>
          <a:bodyPr/>
          <a:lstStyle/>
          <a:p>
            <a:r>
              <a:rPr lang="en-US" sz="1600" dirty="0"/>
              <a:t>Threats can be Adversarial or non-adversarial</a:t>
            </a:r>
          </a:p>
          <a:p>
            <a:endParaRPr lang="en-US" sz="1600" dirty="0"/>
          </a:p>
          <a:p>
            <a:r>
              <a:rPr lang="en-US" sz="1600" dirty="0"/>
              <a:t>Vulnerabilities can be internal or external</a:t>
            </a:r>
          </a:p>
          <a:p>
            <a:endParaRPr lang="en-US" sz="1600" dirty="0"/>
          </a:p>
          <a:p>
            <a:r>
              <a:rPr lang="en-US" sz="1600" dirty="0"/>
              <a:t>Cyber attacks can originate in the supply chain</a:t>
            </a:r>
          </a:p>
          <a:p>
            <a:endParaRPr lang="en-US" sz="1600" dirty="0"/>
          </a:p>
          <a:p>
            <a:r>
              <a:rPr lang="en-US" sz="1600" dirty="0"/>
              <a:t>Hackers often target the weakest link in the chain</a:t>
            </a:r>
          </a:p>
          <a:p>
            <a:endParaRPr lang="en-US" sz="1600" dirty="0"/>
          </a:p>
        </p:txBody>
      </p:sp>
    </p:spTree>
    <p:extLst>
      <p:ext uri="{BB962C8B-B14F-4D97-AF65-F5344CB8AC3E}">
        <p14:creationId xmlns:p14="http://schemas.microsoft.com/office/powerpoint/2010/main" val="17533412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lvl="0">
              <a:spcBef>
                <a:spcPts val="1600"/>
              </a:spcBef>
            </a:pPr>
            <a:r>
              <a:rPr lang="en" dirty="0"/>
              <a:t>Supply Chain Risk Management Challenges</a:t>
            </a:r>
          </a:p>
        </p:txBody>
      </p:sp>
      <p:sp>
        <p:nvSpPr>
          <p:cNvPr id="173" name="Shape 173"/>
          <p:cNvSpPr txBox="1">
            <a:spLocks noGrp="1"/>
          </p:cNvSpPr>
          <p:nvPr>
            <p:ph type="body" idx="1"/>
          </p:nvPr>
        </p:nvSpPr>
        <p:spPr>
          <a:xfrm>
            <a:off x="1297500" y="1567550"/>
            <a:ext cx="7038900" cy="3117738"/>
          </a:xfrm>
          <a:prstGeom prst="rect">
            <a:avLst/>
          </a:prstGeom>
        </p:spPr>
        <p:txBody>
          <a:bodyPr spcFirstLastPara="1" wrap="square" lIns="91425" tIns="91425" rIns="91425" bIns="91425" anchor="t" anchorCtr="0">
            <a:noAutofit/>
          </a:bodyPr>
          <a:lstStyle/>
          <a:p>
            <a:pPr>
              <a:lnSpc>
                <a:spcPct val="200000"/>
              </a:lnSpc>
            </a:pPr>
            <a:r>
              <a:rPr lang="en" sz="1600" dirty="0"/>
              <a:t>Hardware </a:t>
            </a:r>
            <a:r>
              <a:rPr lang="en-US" sz="1600" dirty="0"/>
              <a:t>Procurement and Infrastructure</a:t>
            </a:r>
            <a:endParaRPr lang="en" sz="1600" dirty="0"/>
          </a:p>
          <a:p>
            <a:pPr lvl="1">
              <a:lnSpc>
                <a:spcPct val="150000"/>
              </a:lnSpc>
            </a:pPr>
            <a:r>
              <a:rPr lang="en" sz="1600" dirty="0"/>
              <a:t>Supply availability</a:t>
            </a:r>
          </a:p>
          <a:p>
            <a:pPr lvl="1">
              <a:lnSpc>
                <a:spcPct val="150000"/>
              </a:lnSpc>
            </a:pPr>
            <a:r>
              <a:rPr lang="en" sz="1600" dirty="0"/>
              <a:t>Manufacturing disruption</a:t>
            </a:r>
          </a:p>
          <a:p>
            <a:pPr marL="457200" lvl="0" indent="-311150" rtl="0">
              <a:lnSpc>
                <a:spcPct val="200000"/>
              </a:lnSpc>
              <a:spcBef>
                <a:spcPts val="0"/>
              </a:spcBef>
              <a:spcAft>
                <a:spcPts val="0"/>
              </a:spcAft>
              <a:buSzPts val="1300"/>
              <a:buChar char="●"/>
            </a:pPr>
            <a:r>
              <a:rPr lang="en" sz="1600" dirty="0"/>
              <a:t>Software Assurance</a:t>
            </a:r>
          </a:p>
          <a:p>
            <a:pPr lvl="1" indent="-311150">
              <a:lnSpc>
                <a:spcPct val="200000"/>
              </a:lnSpc>
              <a:spcBef>
                <a:spcPts val="0"/>
              </a:spcBef>
              <a:buSzPts val="1300"/>
              <a:buChar char="●"/>
            </a:pPr>
            <a:r>
              <a:rPr lang="en-US" sz="1600" dirty="0"/>
              <a:t>Manipulating software products</a:t>
            </a:r>
          </a:p>
          <a:p>
            <a:pPr lvl="1" indent="-311150">
              <a:lnSpc>
                <a:spcPct val="150000"/>
              </a:lnSpc>
              <a:spcBef>
                <a:spcPts val="0"/>
              </a:spcBef>
              <a:buSzPts val="1300"/>
              <a:buChar char="●"/>
            </a:pPr>
            <a:endParaRPr lang="en" sz="1600" dirty="0"/>
          </a:p>
        </p:txBody>
      </p:sp>
    </p:spTree>
    <p:extLst>
      <p:ext uri="{BB962C8B-B14F-4D97-AF65-F5344CB8AC3E}">
        <p14:creationId xmlns:p14="http://schemas.microsoft.com/office/powerpoint/2010/main" val="36115261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85011" y="601579"/>
            <a:ext cx="5025839" cy="3786296"/>
          </a:xfrm>
          <a:prstGeom prst="rect">
            <a:avLst/>
          </a:prstGeom>
        </p:spPr>
        <p:txBody>
          <a:bodyPr spcFirstLastPara="1" wrap="square" lIns="91425" tIns="91425" rIns="91425" bIns="91425" anchor="t" anchorCtr="0">
            <a:noAutofit/>
          </a:bodyPr>
          <a:lstStyle/>
          <a:p>
            <a:pPr algn="ctr">
              <a:spcBef>
                <a:spcPts val="1600"/>
              </a:spcBef>
            </a:pPr>
            <a:r>
              <a:rPr lang="en" dirty="0"/>
              <a:t>Rockwell and SCRM Intent</a:t>
            </a:r>
            <a:br>
              <a:rPr lang="en" dirty="0"/>
            </a:br>
            <a:br>
              <a:rPr lang="en" dirty="0"/>
            </a:br>
            <a:br>
              <a:rPr lang="en" dirty="0"/>
            </a:br>
            <a:r>
              <a:rPr lang="en" dirty="0"/>
              <a:t>M</a:t>
            </a:r>
            <a:r>
              <a:rPr lang="en" dirty="0">
                <a:solidFill>
                  <a:srgbClr val="FFFFFF"/>
                </a:solidFill>
              </a:rPr>
              <a:t>anage Rockwell’s </a:t>
            </a:r>
            <a:r>
              <a:rPr lang="en-US" dirty="0">
                <a:solidFill>
                  <a:srgbClr val="FFFFFF"/>
                </a:solidFill>
              </a:rPr>
              <a:t>acquisition</a:t>
            </a:r>
            <a:r>
              <a:rPr lang="en" dirty="0">
                <a:solidFill>
                  <a:srgbClr val="FFFFFF"/>
                </a:solidFill>
              </a:rPr>
              <a:t> risks</a:t>
            </a:r>
            <a:br>
              <a:rPr lang="en" dirty="0">
                <a:solidFill>
                  <a:srgbClr val="FFFFFF"/>
                </a:solidFill>
              </a:rPr>
            </a:br>
            <a:endParaRPr lang="en" dirty="0"/>
          </a:p>
        </p:txBody>
      </p:sp>
    </p:spTree>
    <p:extLst>
      <p:ext uri="{BB962C8B-B14F-4D97-AF65-F5344CB8AC3E}">
        <p14:creationId xmlns:p14="http://schemas.microsoft.com/office/powerpoint/2010/main" val="14784547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dirty="0"/>
              <a:t>Technical Details</a:t>
            </a:r>
            <a:endParaRPr dirty="0"/>
          </a:p>
        </p:txBody>
      </p:sp>
      <p:sp>
        <p:nvSpPr>
          <p:cNvPr id="5" name="Text Placeholder 4">
            <a:extLst>
              <a:ext uri="{FF2B5EF4-FFF2-40B4-BE49-F238E27FC236}">
                <a16:creationId xmlns:a16="http://schemas.microsoft.com/office/drawing/2014/main" id="{5BDF8C60-00A0-A749-9BA8-6F89352C0FED}"/>
              </a:ext>
            </a:extLst>
          </p:cNvPr>
          <p:cNvSpPr>
            <a:spLocks noGrp="1"/>
          </p:cNvSpPr>
          <p:nvPr>
            <p:ph type="body" idx="2"/>
          </p:nvPr>
        </p:nvSpPr>
        <p:spPr>
          <a:xfrm>
            <a:off x="110836" y="1567549"/>
            <a:ext cx="8913091" cy="3336959"/>
          </a:xfrm>
        </p:spPr>
        <p:txBody>
          <a:bodyPr numCol="3"/>
          <a:lstStyle/>
          <a:p>
            <a:pPr marL="146050" indent="0">
              <a:buNone/>
            </a:pPr>
            <a:r>
              <a:rPr lang="en-US" sz="1800" dirty="0"/>
              <a:t>Database</a:t>
            </a:r>
          </a:p>
          <a:p>
            <a:pPr fontAlgn="ctr"/>
            <a:endParaRPr lang="en-US" dirty="0"/>
          </a:p>
          <a:p>
            <a:pPr fontAlgn="ctr"/>
            <a:r>
              <a:rPr lang="en-US" dirty="0"/>
              <a:t>Integrate with website</a:t>
            </a:r>
          </a:p>
          <a:p>
            <a:pPr fontAlgn="ctr"/>
            <a:r>
              <a:rPr lang="en-US" dirty="0"/>
              <a:t>Secure credential implementation</a:t>
            </a:r>
          </a:p>
          <a:p>
            <a:pPr fontAlgn="ctr"/>
            <a:r>
              <a:rPr lang="en-US" dirty="0"/>
              <a:t>Input / Output validation</a:t>
            </a:r>
          </a:p>
          <a:p>
            <a:pPr fontAlgn="ctr"/>
            <a:r>
              <a:rPr lang="en-US" dirty="0"/>
              <a:t>Use connectors</a:t>
            </a:r>
          </a:p>
          <a:p>
            <a:pPr fontAlgn="ctr"/>
            <a:r>
              <a:rPr lang="en-US" dirty="0"/>
              <a:t>Make a table</a:t>
            </a:r>
          </a:p>
          <a:p>
            <a:pPr fontAlgn="ctr"/>
            <a:endParaRPr lang="en-US" sz="1400" dirty="0"/>
          </a:p>
          <a:p>
            <a:pPr fontAlgn="ctr"/>
            <a:endParaRPr lang="en-US" sz="1400" dirty="0"/>
          </a:p>
          <a:p>
            <a:pPr marL="146050" indent="0" fontAlgn="ctr">
              <a:buNone/>
            </a:pPr>
            <a:br>
              <a:rPr lang="en-US" sz="1400" dirty="0"/>
            </a:br>
            <a:endParaRPr lang="en-US" sz="1400" dirty="0"/>
          </a:p>
          <a:p>
            <a:pPr marL="146050" indent="0" fontAlgn="ctr">
              <a:buNone/>
            </a:pPr>
            <a:endParaRPr lang="en-US" sz="1400" dirty="0"/>
          </a:p>
          <a:p>
            <a:pPr marL="146050" indent="0" fontAlgn="ctr">
              <a:lnSpc>
                <a:spcPct val="100000"/>
              </a:lnSpc>
              <a:buNone/>
            </a:pPr>
            <a:r>
              <a:rPr lang="en-US" sz="1800" dirty="0"/>
              <a:t>Network</a:t>
            </a:r>
          </a:p>
          <a:p>
            <a:pPr marL="146050" indent="0" fontAlgn="ctr">
              <a:lnSpc>
                <a:spcPct val="100000"/>
              </a:lnSpc>
              <a:buNone/>
            </a:pPr>
            <a:endParaRPr lang="en-US" sz="1400" dirty="0"/>
          </a:p>
          <a:p>
            <a:pPr marL="146050" indent="0" fontAlgn="ctr">
              <a:lnSpc>
                <a:spcPct val="100000"/>
              </a:lnSpc>
              <a:buNone/>
            </a:pPr>
            <a:r>
              <a:rPr lang="en-US" sz="1400" dirty="0"/>
              <a:t>10.1.1.0/24</a:t>
            </a:r>
            <a:endParaRPr lang="en-US" sz="1600" dirty="0"/>
          </a:p>
          <a:p>
            <a:pPr fontAlgn="ctr">
              <a:lnSpc>
                <a:spcPct val="150000"/>
              </a:lnSpc>
            </a:pPr>
            <a:r>
              <a:rPr lang="en-US" dirty="0"/>
              <a:t>Gateway 10.1.1.1</a:t>
            </a:r>
            <a:endParaRPr lang="en-US" sz="1400" dirty="0"/>
          </a:p>
          <a:p>
            <a:pPr fontAlgn="ctr">
              <a:lnSpc>
                <a:spcPct val="150000"/>
              </a:lnSpc>
            </a:pPr>
            <a:r>
              <a:rPr lang="en-US" dirty="0"/>
              <a:t>Load Balancer 10.1.1.3</a:t>
            </a:r>
            <a:endParaRPr lang="en-US" sz="1400" dirty="0"/>
          </a:p>
          <a:p>
            <a:pPr fontAlgn="ctr">
              <a:lnSpc>
                <a:spcPct val="150000"/>
              </a:lnSpc>
            </a:pPr>
            <a:r>
              <a:rPr lang="en-US" dirty="0"/>
              <a:t>IIS1 10.1.1.4</a:t>
            </a:r>
            <a:endParaRPr lang="en-US" sz="1400" dirty="0"/>
          </a:p>
          <a:p>
            <a:pPr fontAlgn="ctr">
              <a:lnSpc>
                <a:spcPct val="150000"/>
              </a:lnSpc>
            </a:pPr>
            <a:r>
              <a:rPr lang="en-US" dirty="0"/>
              <a:t>IIS2 10.1.1.5</a:t>
            </a:r>
            <a:endParaRPr lang="en-US" sz="1400" dirty="0"/>
          </a:p>
          <a:p>
            <a:pPr fontAlgn="ctr">
              <a:lnSpc>
                <a:spcPct val="150000"/>
              </a:lnSpc>
            </a:pPr>
            <a:r>
              <a:rPr lang="en-US" dirty="0"/>
              <a:t>Database1 10.1.1.6</a:t>
            </a:r>
          </a:p>
          <a:p>
            <a:pPr fontAlgn="ctr">
              <a:lnSpc>
                <a:spcPct val="150000"/>
              </a:lnSpc>
            </a:pPr>
            <a:r>
              <a:rPr lang="en-US" sz="1400" dirty="0"/>
              <a:t>AD/DNS 10.1.1.7</a:t>
            </a:r>
            <a:endParaRPr lang="en-US" sz="1600" dirty="0"/>
          </a:p>
          <a:p>
            <a:pPr marL="146050" indent="0" fontAlgn="ctr">
              <a:lnSpc>
                <a:spcPct val="150000"/>
              </a:lnSpc>
              <a:buNone/>
            </a:pPr>
            <a:endParaRPr lang="en-US" sz="1400" dirty="0"/>
          </a:p>
          <a:p>
            <a:pPr marL="146050" indent="0" fontAlgn="ctr">
              <a:lnSpc>
                <a:spcPct val="100000"/>
              </a:lnSpc>
              <a:buNone/>
            </a:pPr>
            <a:endParaRPr lang="en-US" sz="1800" dirty="0"/>
          </a:p>
          <a:p>
            <a:pPr marL="146050" indent="0" fontAlgn="ctr">
              <a:lnSpc>
                <a:spcPct val="100000"/>
              </a:lnSpc>
              <a:buNone/>
            </a:pPr>
            <a:r>
              <a:rPr lang="en-US" sz="1800" dirty="0"/>
              <a:t>Software Development</a:t>
            </a:r>
          </a:p>
          <a:p>
            <a:pPr marL="146050" indent="0" fontAlgn="ctr">
              <a:lnSpc>
                <a:spcPct val="150000"/>
              </a:lnSpc>
              <a:buNone/>
            </a:pPr>
            <a:endParaRPr lang="en-US" sz="1800" dirty="0"/>
          </a:p>
          <a:p>
            <a:r>
              <a:rPr lang="en-US" dirty="0"/>
              <a:t>Authenticate with AD</a:t>
            </a:r>
          </a:p>
          <a:p>
            <a:r>
              <a:rPr lang="en-US" dirty="0"/>
              <a:t>Input / Output validation</a:t>
            </a:r>
          </a:p>
          <a:p>
            <a:r>
              <a:rPr lang="en-US" dirty="0"/>
              <a:t>HTML </a:t>
            </a:r>
          </a:p>
          <a:p>
            <a:r>
              <a:rPr lang="en-US" dirty="0"/>
              <a:t>1 Website with authentication</a:t>
            </a:r>
          </a:p>
          <a:p>
            <a:r>
              <a:rPr lang="en-US" dirty="0"/>
              <a:t>1 Page after log in</a:t>
            </a:r>
          </a:p>
          <a:p>
            <a:r>
              <a:rPr lang="en-US" dirty="0"/>
              <a:t>Show server status</a:t>
            </a:r>
          </a:p>
          <a:p>
            <a:r>
              <a:rPr lang="en-US" dirty="0"/>
              <a:t>Show the list of students </a:t>
            </a:r>
          </a:p>
          <a:p>
            <a:r>
              <a:rPr lang="en-US" dirty="0"/>
              <a:t>CSS </a:t>
            </a:r>
          </a:p>
          <a:p>
            <a:endParaRPr lang="en-US" dirty="0"/>
          </a:p>
        </p:txBody>
      </p:sp>
    </p:spTree>
    <p:extLst>
      <p:ext uri="{BB962C8B-B14F-4D97-AF65-F5344CB8AC3E}">
        <p14:creationId xmlns:p14="http://schemas.microsoft.com/office/powerpoint/2010/main" val="654020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itigroup Case Study_ 2011 Data Breach_FINAL (1)" id="{233F9675-4001-8042-81D9-6142F7DDB6C7}" vid="{7B45EA24-D344-6E4C-B2A0-82EB00093AE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Focus</Template>
  <TotalTime>5071</TotalTime>
  <Words>760</Words>
  <Application>Microsoft Macintosh PowerPoint</Application>
  <PresentationFormat>On-screen Show (16:9)</PresentationFormat>
  <Paragraphs>127</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Lato</vt:lpstr>
      <vt:lpstr>Montserrat</vt:lpstr>
      <vt:lpstr>Arial</vt:lpstr>
      <vt:lpstr>Focus</vt:lpstr>
      <vt:lpstr>Hyperscale  Proof of Concept </vt:lpstr>
      <vt:lpstr>Introduction</vt:lpstr>
      <vt:lpstr>Project  Overview</vt:lpstr>
      <vt:lpstr>Traditional Design</vt:lpstr>
      <vt:lpstr>Hyperscale Design</vt:lpstr>
      <vt:lpstr>Hyperscale vs Traditional Design</vt:lpstr>
      <vt:lpstr>Supply Chain Risk Management Challenges</vt:lpstr>
      <vt:lpstr>Rockwell and SCRM Intent   Manage Rockwell’s acquisition risks </vt:lpstr>
      <vt:lpstr>Technical Details</vt:lpstr>
      <vt:lpstr>PowerPoint Presentation</vt:lpstr>
      <vt:lpstr>Demonstration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Rockwell: Database Security </dc:title>
  <dc:subject/>
  <dc:creator>Antonio Santana</dc:creator>
  <cp:keywords/>
  <dc:description/>
  <cp:lastModifiedBy>Antonio Santana</cp:lastModifiedBy>
  <cp:revision>93</cp:revision>
  <dcterms:created xsi:type="dcterms:W3CDTF">2018-09-03T15:01:20Z</dcterms:created>
  <dcterms:modified xsi:type="dcterms:W3CDTF">2019-04-13T23:57:27Z</dcterms:modified>
  <cp:category/>
</cp:coreProperties>
</file>