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handoutMasterIdLst>
    <p:handoutMasterId r:id="rId24"/>
  </p:handoutMasterIdLst>
  <p:sldIdLst>
    <p:sldId id="256" r:id="rId2"/>
    <p:sldId id="257" r:id="rId3"/>
    <p:sldId id="258" r:id="rId4"/>
    <p:sldId id="287" r:id="rId5"/>
    <p:sldId id="289" r:id="rId6"/>
    <p:sldId id="291" r:id="rId7"/>
    <p:sldId id="283" r:id="rId8"/>
    <p:sldId id="293" r:id="rId9"/>
    <p:sldId id="292" r:id="rId10"/>
    <p:sldId id="297" r:id="rId11"/>
    <p:sldId id="290" r:id="rId12"/>
    <p:sldId id="294" r:id="rId13"/>
    <p:sldId id="295" r:id="rId14"/>
    <p:sldId id="296" r:id="rId15"/>
    <p:sldId id="298" r:id="rId16"/>
    <p:sldId id="299" r:id="rId17"/>
    <p:sldId id="278" r:id="rId18"/>
    <p:sldId id="281" r:id="rId19"/>
    <p:sldId id="288" r:id="rId20"/>
    <p:sldId id="286" r:id="rId21"/>
    <p:sldId id="284" r:id="rId22"/>
  </p:sldIdLst>
  <p:sldSz cx="9144000" cy="5143500" type="screen16x9"/>
  <p:notesSz cx="6858000" cy="9144000"/>
  <p:embeddedFontLst>
    <p:embeddedFont>
      <p:font typeface="Lato" panose="020B0604020202020204" charset="0"/>
      <p:regular r:id="rId25"/>
      <p:bold r:id="rId26"/>
      <p:italic r:id="rId27"/>
      <p:boldItalic r:id="rId28"/>
    </p:embeddedFont>
    <p:embeddedFont>
      <p:font typeface="Montserra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77A36-0145-4099-BF74-F1C7A89898F5}" v="1" dt="2019-05-08T23:58:37.213"/>
    <p1510:client id="{3AEF910A-0543-480C-AA7C-595E41A597D1}" v="1" dt="2019-05-09T00:26:05.483"/>
    <p1510:client id="{6DBE27B5-B0B7-4A00-85D4-9F383AC013FA}" v="110" dt="2019-05-08T18:32:58.159"/>
    <p1510:client id="{BE7BAD05-8782-447B-84CA-C3D1D09282BF}" v="310" dt="2019-05-08T18:34:32.286"/>
    <p1510:client id="{A6C8BE03-3120-42CF-A3E2-B74BA3F7AD7E}" v="31" dt="2019-05-08T18:05:51.669"/>
    <p1510:client id="{CDC6AB71-DB4F-430D-BCF6-901EA184DB75}" v="109" dt="2019-05-08T17:57:02.384"/>
    <p1510:client id="{CE93E5B7-44D1-4094-8ECB-9347CC585DB4}" v="169" dt="2019-05-08T18:39:13.4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6085"/>
  </p:normalViewPr>
  <p:slideViewPr>
    <p:cSldViewPr snapToGrid="0">
      <p:cViewPr varScale="1">
        <p:scale>
          <a:sx n="116" d="100"/>
          <a:sy n="116" d="100"/>
        </p:scale>
        <p:origin x="75" y="12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1F9A21-FF2A-EE49-8C69-0BA01ECD82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DD864E3-DA5B-D846-8493-BF4EB365DF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E23F44-3574-0D4B-B16C-CAE17B61083F}" type="datetimeFigureOut">
              <a:rPr lang="en-US" smtClean="0"/>
              <a:t>5/9/2019</a:t>
            </a:fld>
            <a:endParaRPr lang="en-US"/>
          </a:p>
        </p:txBody>
      </p:sp>
      <p:sp>
        <p:nvSpPr>
          <p:cNvPr id="4" name="Footer Placeholder 3">
            <a:extLst>
              <a:ext uri="{FF2B5EF4-FFF2-40B4-BE49-F238E27FC236}">
                <a16:creationId xmlns:a16="http://schemas.microsoft.com/office/drawing/2014/main" id="{7EABF152-8B04-B440-A1CF-B12767D52B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9A8DC2-25C8-4247-9934-9FD9CC015F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85C9C3-0068-494C-B283-6BE1602C2FDE}" type="slidenum">
              <a:rPr lang="en-US" smtClean="0"/>
              <a:t>‹#›</a:t>
            </a:fld>
            <a:endParaRPr lang="en-US"/>
          </a:p>
        </p:txBody>
      </p:sp>
    </p:spTree>
    <p:extLst>
      <p:ext uri="{BB962C8B-B14F-4D97-AF65-F5344CB8AC3E}">
        <p14:creationId xmlns:p14="http://schemas.microsoft.com/office/powerpoint/2010/main" val="2683762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061450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100" b="0" i="0" u="none" strike="noStrike" cap="none">
                <a:solidFill>
                  <a:srgbClr val="000000"/>
                </a:solidFill>
                <a:effectLst/>
                <a:latin typeface="Arial"/>
                <a:ea typeface="Arial"/>
                <a:cs typeface="Arial"/>
                <a:sym typeface="Arial"/>
              </a:rPr>
              <a:t>What, exactly, is “the Cloud”? Is it a network of machines connected via the Internet scattered all over the globe? Is it a data center environment located in the United States or anywhere in the world? Is it really just “someone else’s computer”? Or, is there more to it that needs to be understood by the Information Security professional, to arm him or her with enough knowledge to answer the tough question that inevitably will be asked by their employer, “Why should we take the risk to move our most sensitive data into the cloud?” To take it one step further, should in the event of a data breach that same employer should say, “We need to investigate how this happened;” what exactly will the Information Security professional need to know to successfully conduct a digital forensic investigation, especially if he or she doesn’t have direct access to the server or hardware?</a:t>
            </a:r>
            <a:endParaRPr/>
          </a:p>
        </p:txBody>
      </p:sp>
    </p:spTree>
    <p:extLst>
      <p:ext uri="{BB962C8B-B14F-4D97-AF65-F5344CB8AC3E}">
        <p14:creationId xmlns:p14="http://schemas.microsoft.com/office/powerpoint/2010/main" val="399926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Open Web Application Security Project (OWASP)</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a:t>Efficient, secure web front end</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Azure Application Gateway gives you application-level routing and load balancing services that let you build a scalable and highly-available web front end in Azure. You control the size of the gateway and scale your deployment based on your needs.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Protect your application from common web vulnerabilities and exploits like SQL Injection or Cross site scripting. Customize rules to reduce false positives.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a:t>Close integration with Azure services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SSL offload lets you build a secure web front end with efficient backend servers and also streamline your certificate management.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Application Gateway gives you easy integration with Azure Traffic Manager to support multi-region redirection, automatic failover, and zero-downtime maintenance. Application Gateway is also integrated with Azure Load Balancer to support scale-out and high-availability for Internet-facing and internal-only web front ends.</a:t>
            </a:r>
          </a:p>
          <a:p>
            <a:endParaRPr lang="en-US"/>
          </a:p>
        </p:txBody>
      </p:sp>
    </p:spTree>
    <p:extLst>
      <p:ext uri="{BB962C8B-B14F-4D97-AF65-F5344CB8AC3E}">
        <p14:creationId xmlns:p14="http://schemas.microsoft.com/office/powerpoint/2010/main" val="1294047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Azure Application Gateway gives you application-level routing and load balancing services that let you build a scalable and highly-available web front end in Azure. You control the size of the gateway and scale your deployment based on your needs.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Protect your application from common web vulnerabilities and exploits like SQL Injection or Cross site scripting. Customize rules to reduce false positives.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SSL offload lets you build a secure web front end with efficient backend servers and also streamline your certificate management.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Application Gateway gives you easy integration with Azure Traffic Manager to support multi-region redirection, automatic failover, and zero-downtime maintenance. Application Gateway is also integrated with Azure Load Balancer to support scale-out and high-availability for Internet-facing and internal-only web front ends.</a:t>
            </a:r>
          </a:p>
          <a:p>
            <a:endParaRPr lang="en-US"/>
          </a:p>
        </p:txBody>
      </p:sp>
    </p:spTree>
    <p:extLst>
      <p:ext uri="{BB962C8B-B14F-4D97-AF65-F5344CB8AC3E}">
        <p14:creationId xmlns:p14="http://schemas.microsoft.com/office/powerpoint/2010/main" val="2029939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Application Gateway WAF is integrated with Azure Security Center. Security Center provides a central view of the security state of all your Azure resources.</a:t>
            </a:r>
          </a:p>
          <a:p>
            <a:endParaRPr lang="en-US"/>
          </a:p>
        </p:txBody>
      </p:sp>
    </p:spTree>
    <p:extLst>
      <p:ext uri="{BB962C8B-B14F-4D97-AF65-F5344CB8AC3E}">
        <p14:creationId xmlns:p14="http://schemas.microsoft.com/office/powerpoint/2010/main" val="1101946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a:solidFill>
                  <a:srgbClr val="000000"/>
                </a:solidFill>
                <a:effectLst/>
                <a:latin typeface="Arial"/>
                <a:ea typeface="Arial"/>
                <a:cs typeface="Arial"/>
                <a:sym typeface="Arial"/>
              </a:rPr>
              <a:t>SCRM acknowledges that the origin of system components cannot always be controlled.</a:t>
            </a:r>
          </a:p>
          <a:p>
            <a:pPr marL="882650" lvl="1" indent="-285750">
              <a:lnSpc>
                <a:spcPct val="100000"/>
              </a:lnSpc>
              <a:buClr>
                <a:srgbClr val="FFFFFF"/>
              </a:buClr>
              <a:buSzPts val="1400"/>
            </a:pPr>
            <a:r>
              <a:rPr lang="en" sz="1400">
                <a:solidFill>
                  <a:srgbClr val="FFFFFF"/>
                </a:solidFill>
              </a:rPr>
              <a:t>Business Operations</a:t>
            </a:r>
          </a:p>
          <a:p>
            <a:pPr marL="882650" lvl="1" indent="-285750">
              <a:lnSpc>
                <a:spcPct val="100000"/>
              </a:lnSpc>
              <a:buClr>
                <a:srgbClr val="FFFFFF"/>
              </a:buClr>
              <a:buSzPts val="1400"/>
            </a:pPr>
            <a:r>
              <a:rPr lang="en" sz="1400">
                <a:solidFill>
                  <a:srgbClr val="FFFFFF"/>
                </a:solidFill>
              </a:rPr>
              <a:t>Infrastructure</a:t>
            </a:r>
          </a:p>
          <a:p>
            <a:pPr marL="882650" lvl="1" indent="-285750">
              <a:lnSpc>
                <a:spcPct val="100000"/>
              </a:lnSpc>
              <a:buClr>
                <a:srgbClr val="FFFFFF"/>
              </a:buClr>
              <a:buSzPts val="1400"/>
            </a:pPr>
            <a:r>
              <a:rPr lang="en" sz="1400">
                <a:solidFill>
                  <a:srgbClr val="FFFFFF"/>
                </a:solidFill>
              </a:rPr>
              <a:t>Data</a:t>
            </a:r>
          </a:p>
          <a:p>
            <a:r>
              <a:rPr lang="en-US" sz="1100" b="0" i="0" u="none" strike="noStrike" cap="none">
                <a:solidFill>
                  <a:srgbClr val="000000"/>
                </a:solidFill>
                <a:effectLst/>
                <a:latin typeface="Arial"/>
                <a:ea typeface="Arial"/>
                <a:cs typeface="Arial"/>
                <a:sym typeface="Arial"/>
              </a:rPr>
              <a:t>Include SCRM into Rockwell's security program.</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a:t>Managing risks related to manufacturing and delivery supply chains.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a:t>Process to identify supply chain risks, threats, vulnerabilities, likelihood, and determining the impact to develop mitigation strategies.</a:t>
            </a:r>
            <a:endParaRPr lang="en-US" sz="1100" b="0" i="0" u="none" strike="noStrike" cap="none">
              <a:solidFill>
                <a:srgbClr val="000000"/>
              </a:solidFill>
              <a:effectLst/>
              <a:latin typeface="Arial"/>
              <a:ea typeface="Arial"/>
              <a:cs typeface="Arial"/>
              <a:sym typeface="Arial"/>
            </a:endParaRPr>
          </a:p>
          <a:p>
            <a:r>
              <a:rPr lang="en-US" sz="1100" b="0" i="0" u="none" strike="noStrike" cap="none">
                <a:solidFill>
                  <a:srgbClr val="000000"/>
                </a:solidFill>
                <a:effectLst/>
                <a:latin typeface="Arial"/>
                <a:ea typeface="Arial"/>
                <a:cs typeface="Arial"/>
                <a:sym typeface="Arial"/>
              </a:rPr>
              <a:t>Ensure controls are used to prioritize efforts.</a:t>
            </a:r>
          </a:p>
          <a:p>
            <a:endParaRPr lang="en-US" sz="1100" b="0" i="0" u="none" strike="noStrike" cap="none">
              <a:solidFill>
                <a:srgbClr val="000000"/>
              </a:solidFill>
              <a:effectLst/>
              <a:latin typeface="Arial"/>
              <a:ea typeface="Arial"/>
              <a:cs typeface="Arial"/>
              <a:sym typeface="Arial"/>
            </a:endParaRPr>
          </a:p>
          <a:p>
            <a:endParaRPr lang="en-US" sz="1100" b="0" i="0" u="none" strike="noStrike" cap="none">
              <a:solidFill>
                <a:srgbClr val="000000"/>
              </a:solidFill>
              <a:effectLst/>
              <a:latin typeface="Arial"/>
              <a:ea typeface="Arial"/>
              <a:cs typeface="Arial"/>
              <a:sym typeface="Arial"/>
            </a:endParaRPr>
          </a:p>
          <a:p>
            <a:pPr marL="0" lvl="0" indent="0">
              <a:spcBef>
                <a:spcPts val="0"/>
              </a:spcBef>
              <a:spcAft>
                <a:spcPts val="0"/>
              </a:spcAft>
              <a:buNone/>
            </a:pPr>
            <a:endParaRPr/>
          </a:p>
        </p:txBody>
      </p:sp>
    </p:spTree>
    <p:extLst>
      <p:ext uri="{BB962C8B-B14F-4D97-AF65-F5344CB8AC3E}">
        <p14:creationId xmlns:p14="http://schemas.microsoft.com/office/powerpoint/2010/main" val="2902946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ctr"/>
            <a:r>
              <a:rPr lang="en-US" sz="1100" b="0" i="0" u="none" strike="noStrike" cap="none">
                <a:solidFill>
                  <a:srgbClr val="000000"/>
                </a:solidFill>
                <a:effectLst/>
                <a:latin typeface="Arial"/>
                <a:ea typeface="Arial"/>
                <a:cs typeface="Arial"/>
                <a:sym typeface="Arial"/>
              </a:rPr>
              <a:t>Hands-on experience with the Azure/AWS Portals, building virtual compute, network, security, and storage configurations and solutions</a:t>
            </a:r>
          </a:p>
          <a:p>
            <a:pPr rtl="0" fontAlgn="ctr"/>
            <a:r>
              <a:rPr lang="en-US" sz="1100" b="0" i="0" u="none" strike="noStrike" cap="none">
                <a:solidFill>
                  <a:srgbClr val="000000"/>
                </a:solidFill>
                <a:effectLst/>
                <a:latin typeface="Arial"/>
                <a:ea typeface="Arial"/>
                <a:cs typeface="Arial"/>
                <a:sym typeface="Arial"/>
              </a:rPr>
              <a:t>Improve live demo presentation skills</a:t>
            </a:r>
          </a:p>
          <a:p>
            <a:pPr rtl="0" fontAlgn="ctr"/>
            <a:r>
              <a:rPr lang="en-US" sz="1100" b="0" i="0" u="none" strike="noStrike" cap="none">
                <a:solidFill>
                  <a:srgbClr val="000000"/>
                </a:solidFill>
                <a:effectLst/>
                <a:latin typeface="Arial"/>
                <a:ea typeface="Arial"/>
                <a:cs typeface="Arial"/>
                <a:sym typeface="Arial"/>
              </a:rPr>
              <a:t>Understand and be able to explain Azure/AWS cloud elements and how they work together to create an enterprise solution</a:t>
            </a:r>
          </a:p>
          <a:p>
            <a:pPr marL="171450" lvl="0" indent="-171450">
              <a:spcBef>
                <a:spcPts val="0"/>
              </a:spcBef>
              <a:spcAft>
                <a:spcPts val="0"/>
              </a:spcAft>
            </a:pPr>
            <a:endParaRPr/>
          </a:p>
        </p:txBody>
      </p:sp>
    </p:spTree>
    <p:extLst>
      <p:ext uri="{BB962C8B-B14F-4D97-AF65-F5344CB8AC3E}">
        <p14:creationId xmlns:p14="http://schemas.microsoft.com/office/powerpoint/2010/main" val="2841545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pPr>
            <a:endParaRPr/>
          </a:p>
        </p:txBody>
      </p:sp>
    </p:spTree>
    <p:extLst>
      <p:ext uri="{BB962C8B-B14F-4D97-AF65-F5344CB8AC3E}">
        <p14:creationId xmlns:p14="http://schemas.microsoft.com/office/powerpoint/2010/main" val="2865653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t>|</a:t>
            </a:r>
          </a:p>
          <a:p>
            <a:endParaRPr lang="en-US" dirty="0"/>
          </a:p>
        </p:txBody>
      </p:sp>
    </p:spTree>
    <p:extLst>
      <p:ext uri="{BB962C8B-B14F-4D97-AF65-F5344CB8AC3E}">
        <p14:creationId xmlns:p14="http://schemas.microsoft.com/office/powerpoint/2010/main" val="2139385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Sequence of events</a:t>
            </a:r>
          </a:p>
          <a:p>
            <a:pPr marL="171450" lvl="0" indent="-171450">
              <a:spcBef>
                <a:spcPts val="0"/>
              </a:spcBef>
              <a:spcAft>
                <a:spcPts val="0"/>
              </a:spcAft>
            </a:pPr>
            <a:endParaRPr lang="en-US"/>
          </a:p>
          <a:p>
            <a:pPr marL="171450" lvl="0" indent="-171450">
              <a:spcBef>
                <a:spcPts val="0"/>
              </a:spcBef>
              <a:spcAft>
                <a:spcPts val="0"/>
              </a:spcAft>
            </a:pPr>
            <a:r>
              <a:rPr lang="en-US"/>
              <a:t>Network</a:t>
            </a:r>
          </a:p>
          <a:p>
            <a:pPr marL="171450" lvl="0" indent="-171450">
              <a:spcBef>
                <a:spcPts val="0"/>
              </a:spcBef>
              <a:spcAft>
                <a:spcPts val="0"/>
              </a:spcAft>
            </a:pPr>
            <a:r>
              <a:rPr lang="en-US"/>
              <a:t>Front-End</a:t>
            </a:r>
          </a:p>
          <a:p>
            <a:pPr marL="171450" lvl="0" indent="-171450">
              <a:spcBef>
                <a:spcPts val="0"/>
              </a:spcBef>
              <a:spcAft>
                <a:spcPts val="0"/>
              </a:spcAft>
            </a:pPr>
            <a:r>
              <a:rPr lang="en-US"/>
              <a:t>Active Directory</a:t>
            </a:r>
          </a:p>
          <a:p>
            <a:pPr marL="171450" lvl="0" indent="-171450">
              <a:spcBef>
                <a:spcPts val="0"/>
              </a:spcBef>
              <a:spcAft>
                <a:spcPts val="0"/>
              </a:spcAft>
            </a:pPr>
            <a:r>
              <a:rPr lang="en-US"/>
              <a:t>Back-End</a:t>
            </a:r>
          </a:p>
          <a:p>
            <a:pPr marL="171450" lvl="0" indent="-171450">
              <a:spcBef>
                <a:spcPts val="0"/>
              </a:spcBef>
              <a:spcAft>
                <a:spcPts val="0"/>
              </a:spcAft>
            </a:pPr>
            <a:r>
              <a:rPr lang="en-US" err="1"/>
              <a:t>Bitly</a:t>
            </a:r>
            <a:endParaRPr/>
          </a:p>
        </p:txBody>
      </p:sp>
    </p:spTree>
    <p:extLst>
      <p:ext uri="{BB962C8B-B14F-4D97-AF65-F5344CB8AC3E}">
        <p14:creationId xmlns:p14="http://schemas.microsoft.com/office/powerpoint/2010/main" val="547240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a:solidFill>
                  <a:srgbClr val="000000"/>
                </a:solidFill>
                <a:effectLst/>
                <a:latin typeface="Arial"/>
                <a:ea typeface="Arial"/>
                <a:cs typeface="Arial"/>
                <a:sym typeface="Arial"/>
              </a:rPr>
              <a:t>Present a live working cloud solution to Microsoft senior managers for project approval using the following:</a:t>
            </a:r>
          </a:p>
          <a:p>
            <a:pPr rtl="0" fontAlgn="ctr"/>
            <a:r>
              <a:rPr lang="en-US" sz="1100" b="0" i="0" u="none" strike="noStrike" cap="none">
                <a:solidFill>
                  <a:srgbClr val="000000"/>
                </a:solidFill>
                <a:effectLst/>
                <a:latin typeface="Arial"/>
                <a:ea typeface="Arial"/>
                <a:cs typeface="Arial"/>
                <a:sym typeface="Arial"/>
              </a:rPr>
              <a:t>Create two Virtual Machines with Windows 2016/2019 server and Web services (IIS) with a functioning website</a:t>
            </a:r>
          </a:p>
          <a:p>
            <a:pPr lvl="1" rtl="0" fontAlgn="ctr"/>
            <a:r>
              <a:rPr lang="en-US" sz="1100" b="0" i="0" u="none" strike="noStrike" cap="none">
                <a:solidFill>
                  <a:srgbClr val="000000"/>
                </a:solidFill>
                <a:effectLst/>
                <a:latin typeface="Arial"/>
                <a:ea typeface="Arial"/>
                <a:cs typeface="Arial"/>
                <a:sym typeface="Arial"/>
              </a:rPr>
              <a:t>Incorporate AD &amp; DNS services for login and IP resolution and user rights</a:t>
            </a:r>
            <a:endParaRPr lang="en-US" sz="1050" b="0" i="0" u="none" strike="noStrike" cap="none">
              <a:solidFill>
                <a:srgbClr val="000000"/>
              </a:solidFill>
              <a:effectLst/>
              <a:latin typeface="Arial"/>
              <a:ea typeface="Arial"/>
              <a:cs typeface="Arial"/>
              <a:sym typeface="Arial"/>
            </a:endParaRPr>
          </a:p>
          <a:p>
            <a:pPr lvl="1" rtl="0" fontAlgn="ctr"/>
            <a:r>
              <a:rPr lang="en-US" sz="1100" b="0" i="0" u="none" strike="noStrike" cap="none">
                <a:solidFill>
                  <a:srgbClr val="000000"/>
                </a:solidFill>
                <a:effectLst/>
                <a:latin typeface="Arial"/>
                <a:ea typeface="Arial"/>
                <a:cs typeface="Arial"/>
                <a:sym typeface="Arial"/>
              </a:rPr>
              <a:t>Develop a database backend to add data to the database</a:t>
            </a:r>
            <a:endParaRPr lang="en-US" sz="1050" b="0" i="0" u="none" strike="noStrike" cap="none">
              <a:solidFill>
                <a:srgbClr val="000000"/>
              </a:solidFill>
              <a:effectLst/>
              <a:latin typeface="Arial"/>
              <a:ea typeface="Arial"/>
              <a:cs typeface="Arial"/>
              <a:sym typeface="Arial"/>
            </a:endParaRPr>
          </a:p>
          <a:p>
            <a:pPr rtl="0" fontAlgn="ctr"/>
            <a:r>
              <a:rPr lang="en-US" sz="1100" b="0" i="0" u="none" strike="noStrike" cap="none">
                <a:solidFill>
                  <a:srgbClr val="000000"/>
                </a:solidFill>
                <a:effectLst/>
                <a:latin typeface="Arial"/>
                <a:ea typeface="Arial"/>
                <a:cs typeface="Arial"/>
                <a:sym typeface="Arial"/>
              </a:rPr>
              <a:t>Create a virtual firewall that allows RDP, HTTP, and ICMP traffic</a:t>
            </a:r>
          </a:p>
          <a:p>
            <a:pPr rtl="0" fontAlgn="ctr"/>
            <a:r>
              <a:rPr lang="en-US" sz="1100" b="0" i="0" u="none" strike="noStrike" cap="none">
                <a:solidFill>
                  <a:srgbClr val="000000"/>
                </a:solidFill>
                <a:effectLst/>
                <a:latin typeface="Arial"/>
                <a:ea typeface="Arial"/>
                <a:cs typeface="Arial"/>
                <a:sym typeface="Arial"/>
              </a:rPr>
              <a:t>Create a virtual load-balancer capable of distributing traffic between web servers and routing of website traffic</a:t>
            </a:r>
          </a:p>
          <a:p>
            <a:pPr rtl="0" fontAlgn="ctr"/>
            <a:r>
              <a:rPr lang="en-US" sz="1100" b="0" i="0" u="none" strike="noStrike" cap="none">
                <a:solidFill>
                  <a:srgbClr val="000000"/>
                </a:solidFill>
                <a:effectLst/>
                <a:latin typeface="Arial"/>
                <a:ea typeface="Arial"/>
                <a:cs typeface="Arial"/>
                <a:sym typeface="Arial"/>
              </a:rPr>
              <a:t>Setup cloud performance metrics to manage infrastructure</a:t>
            </a:r>
          </a:p>
        </p:txBody>
      </p:sp>
    </p:spTree>
    <p:extLst>
      <p:ext uri="{BB962C8B-B14F-4D97-AF65-F5344CB8AC3E}">
        <p14:creationId xmlns:p14="http://schemas.microsoft.com/office/powerpoint/2010/main" val="76860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Load balancer</a:t>
            </a:r>
          </a:p>
          <a:p>
            <a:r>
              <a:rPr lang="en-US"/>
              <a:t>High availability – availability set.</a:t>
            </a:r>
          </a:p>
          <a:p>
            <a:r>
              <a:rPr lang="en-US"/>
              <a:t>Created VMs</a:t>
            </a:r>
          </a:p>
          <a:p>
            <a:r>
              <a:rPr lang="en-US"/>
              <a:t>Firewall rules</a:t>
            </a:r>
          </a:p>
          <a:p>
            <a:r>
              <a:rPr lang="en-US"/>
              <a:t>Static IP address</a:t>
            </a:r>
          </a:p>
          <a:p>
            <a:endParaRPr lang="en-US"/>
          </a:p>
        </p:txBody>
      </p:sp>
    </p:spTree>
    <p:extLst>
      <p:ext uri="{BB962C8B-B14F-4D97-AF65-F5344CB8AC3E}">
        <p14:creationId xmlns:p14="http://schemas.microsoft.com/office/powerpoint/2010/main" val="2031270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All ASP.NET pages that require authentication must set the </a:t>
            </a:r>
            <a:r>
              <a:rPr lang="en-US" err="1"/>
              <a:t>System.Web.UI.Page.ViewStateUserKey</a:t>
            </a:r>
            <a:r>
              <a:rPr lang="en-US"/>
              <a:t> property to a unique value per user (such as the user's session ID) to help protect the application against Cross-Site Request Forgery attacks.</a:t>
            </a:r>
            <a:endParaRPr/>
          </a:p>
        </p:txBody>
      </p:sp>
    </p:spTree>
    <p:extLst>
      <p:ext uri="{BB962C8B-B14F-4D97-AF65-F5344CB8AC3E}">
        <p14:creationId xmlns:p14="http://schemas.microsoft.com/office/powerpoint/2010/main" val="915562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4936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0169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a:solidFill>
                  <a:srgbClr val="000000"/>
                </a:solidFill>
                <a:effectLst/>
                <a:latin typeface="Arial"/>
                <a:ea typeface="Arial"/>
                <a:cs typeface="Arial"/>
                <a:sym typeface="Arial"/>
              </a:rPr>
              <a:t>SCRM acknowledges that the origin of system components cannot always be controlled.</a:t>
            </a:r>
          </a:p>
          <a:p>
            <a:pPr marL="882650" lvl="1" indent="-285750">
              <a:lnSpc>
                <a:spcPct val="100000"/>
              </a:lnSpc>
              <a:buClr>
                <a:srgbClr val="FFFFFF"/>
              </a:buClr>
              <a:buSzPts val="1400"/>
            </a:pPr>
            <a:r>
              <a:rPr lang="en" sz="1400">
                <a:solidFill>
                  <a:srgbClr val="FFFFFF"/>
                </a:solidFill>
              </a:rPr>
              <a:t>Business Operations</a:t>
            </a:r>
          </a:p>
          <a:p>
            <a:pPr marL="882650" lvl="1" indent="-285750">
              <a:lnSpc>
                <a:spcPct val="100000"/>
              </a:lnSpc>
              <a:buClr>
                <a:srgbClr val="FFFFFF"/>
              </a:buClr>
              <a:buSzPts val="1400"/>
            </a:pPr>
            <a:r>
              <a:rPr lang="en" sz="1400">
                <a:solidFill>
                  <a:srgbClr val="FFFFFF"/>
                </a:solidFill>
              </a:rPr>
              <a:t>Infrastructure</a:t>
            </a:r>
          </a:p>
          <a:p>
            <a:pPr marL="882650" lvl="1" indent="-285750">
              <a:lnSpc>
                <a:spcPct val="100000"/>
              </a:lnSpc>
              <a:buClr>
                <a:srgbClr val="FFFFFF"/>
              </a:buClr>
              <a:buSzPts val="1400"/>
            </a:pPr>
            <a:r>
              <a:rPr lang="en" sz="1400">
                <a:solidFill>
                  <a:srgbClr val="FFFFFF"/>
                </a:solidFill>
              </a:rPr>
              <a:t>Data</a:t>
            </a:r>
          </a:p>
          <a:p>
            <a:r>
              <a:rPr lang="en-US" sz="1100" b="0" i="0" u="none" strike="noStrike" cap="none">
                <a:solidFill>
                  <a:srgbClr val="000000"/>
                </a:solidFill>
                <a:effectLst/>
                <a:latin typeface="Arial"/>
                <a:ea typeface="Arial"/>
                <a:cs typeface="Arial"/>
                <a:sym typeface="Arial"/>
              </a:rPr>
              <a:t>Include SCRM into Rockwell's security program.</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a:t>Managing risks related to manufacturing and delivery supply chains.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a:t>Process to identify supply chain risks, threats, vulnerabilities, likelihood, and determining the impact to develop mitigation strategies.</a:t>
            </a:r>
            <a:endParaRPr lang="en-US" sz="1100" b="0" i="0" u="none" strike="noStrike" cap="none">
              <a:solidFill>
                <a:srgbClr val="000000"/>
              </a:solidFill>
              <a:effectLst/>
              <a:latin typeface="Arial"/>
              <a:ea typeface="Arial"/>
              <a:cs typeface="Arial"/>
              <a:sym typeface="Arial"/>
            </a:endParaRPr>
          </a:p>
          <a:p>
            <a:r>
              <a:rPr lang="en-US" sz="1100" b="0" i="0" u="none" strike="noStrike" cap="none">
                <a:solidFill>
                  <a:srgbClr val="000000"/>
                </a:solidFill>
                <a:effectLst/>
                <a:latin typeface="Arial"/>
                <a:ea typeface="Arial"/>
                <a:cs typeface="Arial"/>
                <a:sym typeface="Arial"/>
              </a:rPr>
              <a:t>Ensure controls are used to prioritize efforts.</a:t>
            </a:r>
          </a:p>
          <a:p>
            <a:endParaRPr lang="en-US" sz="1100" b="0" i="0" u="none" strike="noStrike" cap="none">
              <a:solidFill>
                <a:srgbClr val="000000"/>
              </a:solidFill>
              <a:effectLst/>
              <a:latin typeface="Arial"/>
              <a:ea typeface="Arial"/>
              <a:cs typeface="Arial"/>
              <a:sym typeface="Arial"/>
            </a:endParaRPr>
          </a:p>
          <a:p>
            <a:endParaRPr lang="en-US" sz="1100" b="0" i="0" u="none" strike="noStrike" cap="none">
              <a:solidFill>
                <a:srgbClr val="000000"/>
              </a:solidFill>
              <a:effectLst/>
              <a:latin typeface="Arial"/>
              <a:ea typeface="Arial"/>
              <a:cs typeface="Arial"/>
              <a:sym typeface="Arial"/>
            </a:endParaRPr>
          </a:p>
          <a:p>
            <a:pPr marL="0" lvl="0" indent="0">
              <a:spcBef>
                <a:spcPts val="0"/>
              </a:spcBef>
              <a:spcAft>
                <a:spcPts val="0"/>
              </a:spcAft>
              <a:buNone/>
            </a:pPr>
            <a:endParaRPr/>
          </a:p>
        </p:txBody>
      </p:sp>
    </p:spTree>
    <p:extLst>
      <p:ext uri="{BB962C8B-B14F-4D97-AF65-F5344CB8AC3E}">
        <p14:creationId xmlns:p14="http://schemas.microsoft.com/office/powerpoint/2010/main" val="246381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Microsoft PFE assessment tool: ~~ AD ACL Scanner ~~ Produces visual reports of nonstandard permission anomalies and advanced elevation/dumping backdoors inserted in your Active Directory by malicious actors or unknowingly by admin activities.</a:t>
            </a:r>
          </a:p>
          <a:p>
            <a:r>
              <a:rPr lang="en-US" dirty="0"/>
              <a:t>https://</a:t>
            </a:r>
            <a:r>
              <a:rPr lang="en-US" dirty="0" err="1"/>
              <a:t>t.co</a:t>
            </a:r>
            <a:r>
              <a:rPr lang="en-US" dirty="0"/>
              <a:t>/7g1MWEeIWt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rgbClr val="FFFFFF"/>
                </a:solidFill>
              </a:rPr>
              <a:t>Setup cloud performance metrics to manage infrastructure </a:t>
            </a:r>
          </a:p>
          <a:p>
            <a:endParaRPr lang="en-US" dirty="0"/>
          </a:p>
        </p:txBody>
      </p:sp>
    </p:spTree>
    <p:extLst>
      <p:ext uri="{BB962C8B-B14F-4D97-AF65-F5344CB8AC3E}">
        <p14:creationId xmlns:p14="http://schemas.microsoft.com/office/powerpoint/2010/main" val="152950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r>
              <a:rPr lang="en-US"/>
              <a:t>Click to edit Master title style</a:t>
            </a:r>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r>
              <a:rPr lang="en-US"/>
              <a:t>Click to edit Master subtitle style</a:t>
            </a:r>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lvl="0"/>
            <a:r>
              <a:rPr lang="en-US"/>
              <a:t>Edit Master text styles</a:t>
            </a: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lvl="0"/>
            <a:r>
              <a:rPr lang="en-US"/>
              <a:t>Edit Master text styles</a:t>
            </a: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lvl="0"/>
            <a:r>
              <a:rPr lang="en-US"/>
              <a:t>Edit Master text styles</a:t>
            </a: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lvl="0"/>
            <a:r>
              <a:rPr lang="en-US"/>
              <a:t>Edit Master text styles</a:t>
            </a: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lvl="0"/>
            <a:r>
              <a:rPr lang="en-US"/>
              <a:t>Edit Master text styles</a:t>
            </a: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r>
              <a:rPr lang="en-US"/>
              <a:t>Click to edit Master subtitle style</a:t>
            </a:r>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pPr lvl="0"/>
            <a:r>
              <a:rPr lang="en-US"/>
              <a:t>Edit Master text styles</a:t>
            </a: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pPr lvl="0"/>
            <a:r>
              <a:rPr lang="en-US"/>
              <a:t>Edit Master text styles</a:t>
            </a: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docs.microsoft.com/en-us/dotnet/api/system.web.ui.webcontrols.button?view=netframework-4.8" TargetMode="External"/><Relationship Id="rId3" Type="http://schemas.openxmlformats.org/officeDocument/2006/relationships/hyperlink" Target="https://csrc.nist.gov/publications/detail/sp/800-57-part-1/rev-4/final" TargetMode="External"/><Relationship Id="rId7" Type="http://schemas.openxmlformats.org/officeDocument/2006/relationships/hyperlink" Target="https://www.owasp.org/index.php/Secure_SDLC_Cheat_Sheet" TargetMode="External"/><Relationship Id="rId2" Type="http://schemas.openxmlformats.org/officeDocument/2006/relationships/hyperlink" Target="https://www.microsoft.com/en-us/sdl/" TargetMode="External"/><Relationship Id="rId1" Type="http://schemas.openxmlformats.org/officeDocument/2006/relationships/slideLayout" Target="../slideLayouts/slideLayout3.xml"/><Relationship Id="rId6" Type="http://schemas.openxmlformats.org/officeDocument/2006/relationships/hyperlink" Target="https://www.owasp.org/index.php/Application_Threat_Modeling" TargetMode="External"/><Relationship Id="rId11" Type="http://schemas.openxmlformats.org/officeDocument/2006/relationships/hyperlink" Target="https://knowledgebase.apexsql.com/configure-remote-access-connect-remote-sql-server-instance-apexsql-tools/" TargetMode="External"/><Relationship Id="rId5" Type="http://schemas.openxmlformats.org/officeDocument/2006/relationships/hyperlink" Target="https://www.owasp.org/index.php/Attack_Surface_Analysis_Cheat_Sheet" TargetMode="External"/><Relationship Id="rId10" Type="http://schemas.openxmlformats.org/officeDocument/2006/relationships/hyperlink" Target="https://www.ryadel.com/en/sql-server-2017-express-edition-install-setup-configure-how-to-tutorial-guide/" TargetMode="External"/><Relationship Id="rId4" Type="http://schemas.openxmlformats.org/officeDocument/2006/relationships/hyperlink" Target="https://www.owasp.org/index.php/Threat_Modeling_Cheat_Sheet" TargetMode="External"/><Relationship Id="rId9" Type="http://schemas.openxmlformats.org/officeDocument/2006/relationships/hyperlink" Target="https://www.w3schools.com/html/html_css.asp"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drive.google.com/file/d/1l0NNyuV6AHasSlykUfrqqwTaPWTMux0I/vie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002280" y="1653301"/>
            <a:ext cx="5943599" cy="1283855"/>
          </a:xfrm>
          <a:prstGeom prst="rect">
            <a:avLst/>
          </a:prstGeom>
        </p:spPr>
        <p:txBody>
          <a:bodyPr spcFirstLastPara="1" wrap="square" lIns="91425" tIns="91425" rIns="91425" bIns="91425" anchor="t" anchorCtr="0">
            <a:noAutofit/>
          </a:bodyPr>
          <a:lstStyle/>
          <a:p>
            <a:pPr>
              <a:lnSpc>
                <a:spcPct val="150000"/>
              </a:lnSpc>
            </a:pPr>
            <a:r>
              <a:rPr lang="en-US" sz="6000"/>
              <a:t>Hyperscale </a:t>
            </a:r>
            <a:br>
              <a:rPr lang="en-US"/>
            </a:br>
            <a:r>
              <a:rPr lang="en-US" sz="2400"/>
              <a:t>Proof of Concept</a:t>
            </a:r>
            <a:br>
              <a:rPr lang="en-US"/>
            </a:br>
            <a:endParaRPr/>
          </a:p>
        </p:txBody>
      </p:sp>
      <p:sp>
        <p:nvSpPr>
          <p:cNvPr id="135" name="Shape 135"/>
          <p:cNvSpPr txBox="1">
            <a:spLocks noGrp="1"/>
          </p:cNvSpPr>
          <p:nvPr>
            <p:ph type="subTitle" idx="1"/>
          </p:nvPr>
        </p:nvSpPr>
        <p:spPr>
          <a:xfrm>
            <a:off x="406399" y="4320193"/>
            <a:ext cx="8035635" cy="506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1600"/>
              <a:t>Antonio Santana   |   John Hong   |   Nicholas Gabble   |   Troy Mateo</a:t>
            </a:r>
            <a:endParaRPr sz="1600"/>
          </a:p>
        </p:txBody>
      </p:sp>
      <p:sp>
        <p:nvSpPr>
          <p:cNvPr id="4" name="Shape 134">
            <a:extLst>
              <a:ext uri="{FF2B5EF4-FFF2-40B4-BE49-F238E27FC236}">
                <a16:creationId xmlns:a16="http://schemas.microsoft.com/office/drawing/2014/main" id="{CBEBA952-4B97-B543-9ABE-C3FB3775337F}"/>
              </a:ext>
            </a:extLst>
          </p:cNvPr>
          <p:cNvSpPr txBox="1">
            <a:spLocks/>
          </p:cNvSpPr>
          <p:nvPr/>
        </p:nvSpPr>
        <p:spPr>
          <a:xfrm>
            <a:off x="406400" y="2798623"/>
            <a:ext cx="8035635" cy="15215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2pPr>
            <a:lvl3pPr marR="0" lvl="2"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3pPr>
            <a:lvl4pPr marR="0" lvl="3"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4pPr>
            <a:lvl5pPr marR="0" lvl="4"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5pPr>
            <a:lvl6pPr marR="0" lvl="5"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6pPr>
            <a:lvl7pPr marR="0" lvl="6"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7pPr>
            <a:lvl8pPr marR="0" lvl="7"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8pPr>
            <a:lvl9pPr marR="0" lvl="8" algn="l" rtl="0" eaLnBrk="1" hangingPunct="1">
              <a:lnSpc>
                <a:spcPct val="100000"/>
              </a:lnSpc>
              <a:spcBef>
                <a:spcPts val="0"/>
              </a:spcBef>
              <a:spcAft>
                <a:spcPts val="0"/>
              </a:spcAft>
              <a:buClr>
                <a:schemeClr val="lt1"/>
              </a:buClr>
              <a:buSzPts val="4000"/>
              <a:buFont typeface="Montserrat"/>
              <a:buNone/>
              <a:defRPr sz="4000" b="0" i="0" u="none" strike="noStrike" cap="none">
                <a:solidFill>
                  <a:schemeClr val="lt1"/>
                </a:solidFill>
                <a:latin typeface="Montserrat"/>
                <a:ea typeface="Montserrat"/>
                <a:cs typeface="Montserrat"/>
                <a:sym typeface="Montserrat"/>
              </a:defRPr>
            </a:lvl9pPr>
          </a:lstStyle>
          <a:p>
            <a:pPr>
              <a:lnSpc>
                <a:spcPct val="150000"/>
              </a:lnSpc>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E46D4728-9AD0-48B8-B0A5-0484160F5D38}"/>
              </a:ext>
            </a:extLst>
          </p:cNvPr>
          <p:cNvPicPr>
            <a:picLocks noChangeAspect="1"/>
          </p:cNvPicPr>
          <p:nvPr/>
        </p:nvPicPr>
        <p:blipFill>
          <a:blip r:embed="rId2"/>
          <a:stretch>
            <a:fillRect/>
          </a:stretch>
        </p:blipFill>
        <p:spPr>
          <a:xfrm>
            <a:off x="0" y="1410865"/>
            <a:ext cx="9131443" cy="2733843"/>
          </a:xfrm>
          <a:prstGeom prst="rect">
            <a:avLst/>
          </a:prstGeom>
        </p:spPr>
      </p:pic>
      <p:sp>
        <p:nvSpPr>
          <p:cNvPr id="3" name="Title 2">
            <a:extLst>
              <a:ext uri="{FF2B5EF4-FFF2-40B4-BE49-F238E27FC236}">
                <a16:creationId xmlns:a16="http://schemas.microsoft.com/office/drawing/2014/main" id="{87E9EFE7-893F-6E43-9E5A-E7EFAAA61B71}"/>
              </a:ext>
            </a:extLst>
          </p:cNvPr>
          <p:cNvSpPr>
            <a:spLocks noGrp="1"/>
          </p:cNvSpPr>
          <p:nvPr>
            <p:ph type="title"/>
          </p:nvPr>
        </p:nvSpPr>
        <p:spPr/>
        <p:txBody>
          <a:bodyPr/>
          <a:lstStyle/>
          <a:p>
            <a:pPr algn="ctr"/>
            <a:r>
              <a:rPr lang="en-US" dirty="0"/>
              <a:t>SQL Database View</a:t>
            </a:r>
          </a:p>
        </p:txBody>
      </p:sp>
    </p:spTree>
    <p:extLst>
      <p:ext uri="{BB962C8B-B14F-4D97-AF65-F5344CB8AC3E}">
        <p14:creationId xmlns:p14="http://schemas.microsoft.com/office/powerpoint/2010/main" val="21181841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49DA4-81BF-6447-ADC4-AC6837BE5EBA}"/>
              </a:ext>
            </a:extLst>
          </p:cNvPr>
          <p:cNvSpPr>
            <a:spLocks noGrp="1"/>
          </p:cNvSpPr>
          <p:nvPr>
            <p:ph type="title"/>
          </p:nvPr>
        </p:nvSpPr>
        <p:spPr/>
        <p:txBody>
          <a:bodyPr/>
          <a:lstStyle/>
          <a:p>
            <a:pPr algn="ctr"/>
            <a:r>
              <a:rPr lang="en-US"/>
              <a:t>Getting Started</a:t>
            </a:r>
          </a:p>
        </p:txBody>
      </p:sp>
      <p:sp>
        <p:nvSpPr>
          <p:cNvPr id="3" name="Text Placeholder 2">
            <a:extLst>
              <a:ext uri="{FF2B5EF4-FFF2-40B4-BE49-F238E27FC236}">
                <a16:creationId xmlns:a16="http://schemas.microsoft.com/office/drawing/2014/main" id="{86947B77-4EF9-3043-B9C0-009820126201}"/>
              </a:ext>
            </a:extLst>
          </p:cNvPr>
          <p:cNvSpPr>
            <a:spLocks noGrp="1"/>
          </p:cNvSpPr>
          <p:nvPr>
            <p:ph type="body" idx="1"/>
          </p:nvPr>
        </p:nvSpPr>
        <p:spPr/>
        <p:txBody>
          <a:bodyPr/>
          <a:lstStyle/>
          <a:p>
            <a:pPr>
              <a:lnSpc>
                <a:spcPct val="150000"/>
              </a:lnSpc>
            </a:pPr>
            <a:r>
              <a:rPr lang="en-US" sz="1800" dirty="0"/>
              <a:t>Import Users PowerShell script</a:t>
            </a:r>
          </a:p>
          <a:p>
            <a:pPr>
              <a:lnSpc>
                <a:spcPct val="150000"/>
              </a:lnSpc>
            </a:pPr>
            <a:r>
              <a:rPr lang="en-US" sz="1800" dirty="0"/>
              <a:t>Microsoft PFE Assessment Tool</a:t>
            </a:r>
          </a:p>
          <a:p>
            <a:pPr>
              <a:lnSpc>
                <a:spcPct val="150000"/>
              </a:lnSpc>
            </a:pPr>
            <a:r>
              <a:rPr lang="en-US" sz="1800" dirty="0"/>
              <a:t>Customizable Webpage options</a:t>
            </a:r>
          </a:p>
          <a:p>
            <a:pPr>
              <a:lnSpc>
                <a:spcPct val="150000"/>
              </a:lnSpc>
            </a:pPr>
            <a:r>
              <a:rPr lang="en-US" sz="1800" dirty="0"/>
              <a:t>SQL deployment documentation</a:t>
            </a:r>
          </a:p>
          <a:p>
            <a:pPr>
              <a:lnSpc>
                <a:spcPct val="150000"/>
              </a:lnSpc>
            </a:pPr>
            <a:r>
              <a:rPr lang="en-US" sz="1800" dirty="0"/>
              <a:t>Network diagram and IP cutsheet</a:t>
            </a:r>
          </a:p>
          <a:p>
            <a:pPr>
              <a:lnSpc>
                <a:spcPct val="150000"/>
              </a:lnSpc>
            </a:pPr>
            <a:r>
              <a:rPr lang="en-US" sz="1800" dirty="0"/>
              <a:t>Web Application Gateway</a:t>
            </a:r>
          </a:p>
          <a:p>
            <a:pPr marL="146050" indent="0">
              <a:lnSpc>
                <a:spcPct val="150000"/>
              </a:lnSpc>
              <a:buNone/>
            </a:pPr>
            <a:endParaRPr lang="en-US" sz="1600" dirty="0"/>
          </a:p>
          <a:p>
            <a:pPr marL="146050" indent="0">
              <a:lnSpc>
                <a:spcPct val="150000"/>
              </a:lnSpc>
              <a:buNone/>
            </a:pPr>
            <a:endParaRPr lang="en-US" sz="1600" dirty="0"/>
          </a:p>
          <a:p>
            <a:pPr>
              <a:lnSpc>
                <a:spcPct val="150000"/>
              </a:lnSpc>
            </a:pPr>
            <a:endParaRPr lang="en-US" dirty="0"/>
          </a:p>
        </p:txBody>
      </p:sp>
    </p:spTree>
    <p:extLst>
      <p:ext uri="{BB962C8B-B14F-4D97-AF65-F5344CB8AC3E}">
        <p14:creationId xmlns:p14="http://schemas.microsoft.com/office/powerpoint/2010/main" val="35517366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FF5F-AB4B-FF47-9C7F-1CF423911099}"/>
              </a:ext>
            </a:extLst>
          </p:cNvPr>
          <p:cNvSpPr>
            <a:spLocks noGrp="1"/>
          </p:cNvSpPr>
          <p:nvPr>
            <p:ph type="title"/>
          </p:nvPr>
        </p:nvSpPr>
        <p:spPr/>
        <p:txBody>
          <a:bodyPr/>
          <a:lstStyle/>
          <a:p>
            <a:pPr algn="ctr"/>
            <a:r>
              <a:rPr lang="en-US"/>
              <a:t>Azure Web Application Gateway</a:t>
            </a:r>
          </a:p>
        </p:txBody>
      </p:sp>
      <p:sp>
        <p:nvSpPr>
          <p:cNvPr id="3" name="Text Placeholder 2">
            <a:extLst>
              <a:ext uri="{FF2B5EF4-FFF2-40B4-BE49-F238E27FC236}">
                <a16:creationId xmlns:a16="http://schemas.microsoft.com/office/drawing/2014/main" id="{80AA28F8-9138-8A48-91DA-B5FC062E852B}"/>
              </a:ext>
            </a:extLst>
          </p:cNvPr>
          <p:cNvSpPr>
            <a:spLocks noGrp="1"/>
          </p:cNvSpPr>
          <p:nvPr>
            <p:ph type="body" idx="1"/>
          </p:nvPr>
        </p:nvSpPr>
        <p:spPr>
          <a:xfrm>
            <a:off x="512748" y="1187865"/>
            <a:ext cx="8428052" cy="3836717"/>
          </a:xfrm>
        </p:spPr>
        <p:txBody>
          <a:bodyPr/>
          <a:lstStyle/>
          <a:p>
            <a:pPr>
              <a:lnSpc>
                <a:spcPct val="200000"/>
              </a:lnSpc>
            </a:pPr>
            <a:r>
              <a:rPr lang="en-US" sz="1800" b="1" dirty="0"/>
              <a:t>Web Application Firewall</a:t>
            </a:r>
          </a:p>
          <a:p>
            <a:r>
              <a:rPr lang="en-US" sz="1600" dirty="0"/>
              <a:t>The WAF protects against the following web vulnerabilities:</a:t>
            </a:r>
          </a:p>
          <a:p>
            <a:pPr lvl="1" fontAlgn="ctr">
              <a:lnSpc>
                <a:spcPct val="100000"/>
              </a:lnSpc>
            </a:pPr>
            <a:r>
              <a:rPr lang="en-US" sz="1400" dirty="0"/>
              <a:t>SQL-injection attacks</a:t>
            </a:r>
          </a:p>
          <a:p>
            <a:pPr lvl="1" fontAlgn="ctr">
              <a:lnSpc>
                <a:spcPct val="100000"/>
              </a:lnSpc>
            </a:pPr>
            <a:r>
              <a:rPr lang="en-US" sz="1400" dirty="0"/>
              <a:t>Cross-site scripting attacks</a:t>
            </a:r>
          </a:p>
          <a:p>
            <a:pPr lvl="1" fontAlgn="ctr">
              <a:lnSpc>
                <a:spcPct val="100000"/>
              </a:lnSpc>
            </a:pPr>
            <a:r>
              <a:rPr lang="en-US" sz="1400" dirty="0"/>
              <a:t>HTTP protocol anomalies, such as missing host user-agent and accept headers</a:t>
            </a:r>
          </a:p>
          <a:p>
            <a:pPr lvl="1" fontAlgn="ctr">
              <a:lnSpc>
                <a:spcPct val="100000"/>
              </a:lnSpc>
            </a:pPr>
            <a:r>
              <a:rPr lang="en-US" sz="1400" dirty="0"/>
              <a:t>Bots, crawlers, and scanners</a:t>
            </a:r>
          </a:p>
          <a:p>
            <a:pPr lvl="1" fontAlgn="ctr">
              <a:lnSpc>
                <a:spcPct val="100000"/>
              </a:lnSpc>
            </a:pPr>
            <a:r>
              <a:rPr lang="en-US" sz="1400" dirty="0"/>
              <a:t>Common application misconfigurations (for example, Apache and IIS)</a:t>
            </a:r>
          </a:p>
          <a:p>
            <a:pPr lvl="1">
              <a:lnSpc>
                <a:spcPct val="100000"/>
              </a:lnSpc>
            </a:pPr>
            <a:r>
              <a:rPr lang="en-US" sz="1400" dirty="0"/>
              <a:t>Common web vulnerabilities and exploits like SQL Injection or Cross site scripting.</a:t>
            </a:r>
            <a:endParaRPr lang="en-US" sz="1400" b="1" dirty="0"/>
          </a:p>
          <a:p>
            <a:endParaRPr lang="en-US" dirty="0"/>
          </a:p>
        </p:txBody>
      </p:sp>
      <p:pic>
        <p:nvPicPr>
          <p:cNvPr id="1026" name="Picture 2" descr="Azure Application Gateway is highly scalable and highly available">
            <a:extLst>
              <a:ext uri="{FF2B5EF4-FFF2-40B4-BE49-F238E27FC236}">
                <a16:creationId xmlns:a16="http://schemas.microsoft.com/office/drawing/2014/main" id="{84919903-A07E-7B45-ADF4-EDD6E4000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0" y="0"/>
            <a:ext cx="2413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Web Application Firewall protects your website">
            <a:extLst>
              <a:ext uri="{FF2B5EF4-FFF2-40B4-BE49-F238E27FC236}">
                <a16:creationId xmlns:a16="http://schemas.microsoft.com/office/drawing/2014/main" id="{05C2F7BF-CBB6-C44B-B3F2-78D0A7BA86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1985" y="1307850"/>
            <a:ext cx="2527300" cy="107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1221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FF5F-AB4B-FF47-9C7F-1CF423911099}"/>
              </a:ext>
            </a:extLst>
          </p:cNvPr>
          <p:cNvSpPr>
            <a:spLocks noGrp="1"/>
          </p:cNvSpPr>
          <p:nvPr>
            <p:ph type="title"/>
          </p:nvPr>
        </p:nvSpPr>
        <p:spPr/>
        <p:txBody>
          <a:bodyPr/>
          <a:lstStyle/>
          <a:p>
            <a:pPr algn="ctr"/>
            <a:r>
              <a:rPr lang="en-US"/>
              <a:t>Azure Web Application Gateway</a:t>
            </a:r>
          </a:p>
        </p:txBody>
      </p:sp>
      <p:sp>
        <p:nvSpPr>
          <p:cNvPr id="3" name="Text Placeholder 2">
            <a:extLst>
              <a:ext uri="{FF2B5EF4-FFF2-40B4-BE49-F238E27FC236}">
                <a16:creationId xmlns:a16="http://schemas.microsoft.com/office/drawing/2014/main" id="{80AA28F8-9138-8A48-91DA-B5FC062E852B}"/>
              </a:ext>
            </a:extLst>
          </p:cNvPr>
          <p:cNvSpPr>
            <a:spLocks noGrp="1"/>
          </p:cNvSpPr>
          <p:nvPr>
            <p:ph type="body" idx="1"/>
          </p:nvPr>
        </p:nvSpPr>
        <p:spPr>
          <a:xfrm>
            <a:off x="905164" y="1307850"/>
            <a:ext cx="8035636" cy="2137314"/>
          </a:xfrm>
        </p:spPr>
        <p:txBody>
          <a:bodyPr/>
          <a:lstStyle/>
          <a:p>
            <a:pPr>
              <a:lnSpc>
                <a:spcPct val="200000"/>
              </a:lnSpc>
            </a:pPr>
            <a:r>
              <a:rPr lang="en-US" b="1"/>
              <a:t>Scalable, highly-available web application delivery</a:t>
            </a:r>
          </a:p>
          <a:p>
            <a:pPr>
              <a:lnSpc>
                <a:spcPct val="200000"/>
              </a:lnSpc>
            </a:pPr>
            <a:r>
              <a:rPr lang="en-US" b="1"/>
              <a:t>Web Application Firewall</a:t>
            </a:r>
          </a:p>
          <a:p>
            <a:pPr lvl="1">
              <a:lnSpc>
                <a:spcPct val="200000"/>
              </a:lnSpc>
            </a:pPr>
            <a:r>
              <a:rPr lang="en-US"/>
              <a:t>Common web vulnerabilities and exploits like SQL Injection or Cross site scripting.</a:t>
            </a:r>
            <a:endParaRPr lang="en-US" b="1"/>
          </a:p>
          <a:p>
            <a:pPr>
              <a:lnSpc>
                <a:spcPct val="200000"/>
              </a:lnSpc>
            </a:pPr>
            <a:r>
              <a:rPr lang="en-US" b="1"/>
              <a:t>Efficient, secure web front end</a:t>
            </a:r>
          </a:p>
          <a:p>
            <a:pPr>
              <a:lnSpc>
                <a:spcPct val="200000"/>
              </a:lnSpc>
            </a:pPr>
            <a:r>
              <a:rPr lang="en-US" b="1"/>
              <a:t>Close integration with Azure services</a:t>
            </a:r>
          </a:p>
          <a:p>
            <a:endParaRPr lang="en-US"/>
          </a:p>
        </p:txBody>
      </p:sp>
      <p:pic>
        <p:nvPicPr>
          <p:cNvPr id="2050" name="Picture 2" descr="How an application gateway accepts a request">
            <a:extLst>
              <a:ext uri="{FF2B5EF4-FFF2-40B4-BE49-F238E27FC236}">
                <a16:creationId xmlns:a16="http://schemas.microsoft.com/office/drawing/2014/main" id="{3EED10EC-E89F-7D45-B8D8-A04B1C109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3363"/>
            <a:ext cx="9144000" cy="364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9733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4" name="Picture 2" descr="Application Gateway WAF diagram">
            <a:extLst>
              <a:ext uri="{FF2B5EF4-FFF2-40B4-BE49-F238E27FC236}">
                <a16:creationId xmlns:a16="http://schemas.microsoft.com/office/drawing/2014/main" id="{8D2E61F4-4C96-2842-975B-371477454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63" y="0"/>
            <a:ext cx="839628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5235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EC45A8-21EB-4787-AA75-CBD5F291607B}"/>
              </a:ext>
            </a:extLst>
          </p:cNvPr>
          <p:cNvPicPr>
            <a:picLocks noChangeAspect="1"/>
          </p:cNvPicPr>
          <p:nvPr/>
        </p:nvPicPr>
        <p:blipFill>
          <a:blip r:embed="rId2"/>
          <a:stretch>
            <a:fillRect/>
          </a:stretch>
        </p:blipFill>
        <p:spPr>
          <a:xfrm>
            <a:off x="0" y="1451787"/>
            <a:ext cx="9144000" cy="2462348"/>
          </a:xfrm>
          <a:prstGeom prst="rect">
            <a:avLst/>
          </a:prstGeom>
        </p:spPr>
      </p:pic>
      <p:sp>
        <p:nvSpPr>
          <p:cNvPr id="5" name="Title 4">
            <a:extLst>
              <a:ext uri="{FF2B5EF4-FFF2-40B4-BE49-F238E27FC236}">
                <a16:creationId xmlns:a16="http://schemas.microsoft.com/office/drawing/2014/main" id="{7541824B-4BA3-4611-B2BB-0F137D7CFE74}"/>
              </a:ext>
            </a:extLst>
          </p:cNvPr>
          <p:cNvSpPr>
            <a:spLocks noGrp="1"/>
          </p:cNvSpPr>
          <p:nvPr>
            <p:ph type="title"/>
          </p:nvPr>
        </p:nvSpPr>
        <p:spPr/>
        <p:txBody>
          <a:bodyPr/>
          <a:lstStyle/>
          <a:p>
            <a:pPr algn="ctr"/>
            <a:r>
              <a:rPr lang="en-US" dirty="0"/>
              <a:t>Key Web Server Metrics</a:t>
            </a:r>
          </a:p>
        </p:txBody>
      </p:sp>
    </p:spTree>
    <p:extLst>
      <p:ext uri="{BB962C8B-B14F-4D97-AF65-F5344CB8AC3E}">
        <p14:creationId xmlns:p14="http://schemas.microsoft.com/office/powerpoint/2010/main" val="5642236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41824B-4BA3-4611-B2BB-0F137D7CFE74}"/>
              </a:ext>
            </a:extLst>
          </p:cNvPr>
          <p:cNvSpPr>
            <a:spLocks noGrp="1"/>
          </p:cNvSpPr>
          <p:nvPr>
            <p:ph type="title"/>
          </p:nvPr>
        </p:nvSpPr>
        <p:spPr/>
        <p:txBody>
          <a:bodyPr/>
          <a:lstStyle/>
          <a:p>
            <a:pPr algn="ctr"/>
            <a:r>
              <a:rPr lang="en-US" dirty="0"/>
              <a:t>Key Infrastructure Server Metrics</a:t>
            </a:r>
          </a:p>
        </p:txBody>
      </p:sp>
      <p:pic>
        <p:nvPicPr>
          <p:cNvPr id="3" name="Picture 2">
            <a:extLst>
              <a:ext uri="{FF2B5EF4-FFF2-40B4-BE49-F238E27FC236}">
                <a16:creationId xmlns:a16="http://schemas.microsoft.com/office/drawing/2014/main" id="{ED74D3F3-2F1A-429F-B472-1CED1942A42C}"/>
              </a:ext>
            </a:extLst>
          </p:cNvPr>
          <p:cNvPicPr>
            <a:picLocks noChangeAspect="1"/>
          </p:cNvPicPr>
          <p:nvPr/>
        </p:nvPicPr>
        <p:blipFill>
          <a:blip r:embed="rId2"/>
          <a:stretch>
            <a:fillRect/>
          </a:stretch>
        </p:blipFill>
        <p:spPr>
          <a:xfrm>
            <a:off x="0" y="1602328"/>
            <a:ext cx="9144000" cy="1938843"/>
          </a:xfrm>
          <a:prstGeom prst="rect">
            <a:avLst/>
          </a:prstGeom>
        </p:spPr>
      </p:pic>
    </p:spTree>
    <p:extLst>
      <p:ext uri="{BB962C8B-B14F-4D97-AF65-F5344CB8AC3E}">
        <p14:creationId xmlns:p14="http://schemas.microsoft.com/office/powerpoint/2010/main" val="19343157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85011" y="601579"/>
            <a:ext cx="5025839" cy="3948573"/>
          </a:xfrm>
          <a:prstGeom prst="rect">
            <a:avLst/>
          </a:prstGeom>
        </p:spPr>
        <p:txBody>
          <a:bodyPr spcFirstLastPara="1" wrap="square" lIns="91425" tIns="91425" rIns="91425" bIns="91425" anchor="t" anchorCtr="0">
            <a:noAutofit/>
          </a:bodyPr>
          <a:lstStyle/>
          <a:p>
            <a:pPr algn="ctr">
              <a:spcBef>
                <a:spcPts val="1600"/>
              </a:spcBef>
            </a:pPr>
            <a:r>
              <a:rPr lang="en"/>
              <a:t>Hyperscale Project</a:t>
            </a:r>
            <a:br>
              <a:rPr lang="en"/>
            </a:br>
            <a:br>
              <a:rPr lang="en"/>
            </a:br>
            <a:br>
              <a:rPr lang="en"/>
            </a:br>
            <a:r>
              <a:rPr lang="en"/>
              <a:t>Lessons Learned</a:t>
            </a:r>
            <a:br>
              <a:rPr lang="en">
                <a:solidFill>
                  <a:srgbClr val="FFFFFF"/>
                </a:solidFill>
              </a:rPr>
            </a:br>
            <a:endParaRPr lang="en"/>
          </a:p>
        </p:txBody>
      </p:sp>
    </p:spTree>
    <p:extLst>
      <p:ext uri="{BB962C8B-B14F-4D97-AF65-F5344CB8AC3E}">
        <p14:creationId xmlns:p14="http://schemas.microsoft.com/office/powerpoint/2010/main" val="14784547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a:t>Lessons Learned</a:t>
            </a:r>
            <a:endParaRPr/>
          </a:p>
        </p:txBody>
      </p:sp>
      <p:sp>
        <p:nvSpPr>
          <p:cNvPr id="5" name="Text Placeholder 4">
            <a:extLst>
              <a:ext uri="{FF2B5EF4-FFF2-40B4-BE49-F238E27FC236}">
                <a16:creationId xmlns:a16="http://schemas.microsoft.com/office/drawing/2014/main" id="{5BDF8C60-00A0-A749-9BA8-6F89352C0FED}"/>
              </a:ext>
            </a:extLst>
          </p:cNvPr>
          <p:cNvSpPr>
            <a:spLocks noGrp="1"/>
          </p:cNvSpPr>
          <p:nvPr>
            <p:ph type="body" idx="2"/>
          </p:nvPr>
        </p:nvSpPr>
        <p:spPr>
          <a:xfrm>
            <a:off x="110836" y="1567549"/>
            <a:ext cx="8913091" cy="3336959"/>
          </a:xfrm>
        </p:spPr>
        <p:txBody>
          <a:bodyPr numCol="3"/>
          <a:lstStyle/>
          <a:p>
            <a:pPr marL="146050" indent="0" algn="ctr">
              <a:buNone/>
            </a:pPr>
            <a:r>
              <a:rPr lang="en-US" sz="1800"/>
              <a:t>Server/Database</a:t>
            </a:r>
          </a:p>
          <a:p>
            <a:pPr fontAlgn="ctr"/>
            <a:endParaRPr lang="en-US"/>
          </a:p>
          <a:p>
            <a:pPr fontAlgn="ctr"/>
            <a:r>
              <a:rPr lang="en-US"/>
              <a:t>Service installation hierarchy</a:t>
            </a:r>
          </a:p>
          <a:p>
            <a:pPr>
              <a:lnSpc>
                <a:spcPct val="114999"/>
              </a:lnSpc>
            </a:pPr>
            <a:r>
              <a:rPr lang="en-US"/>
              <a:t>Website Deployment</a:t>
            </a:r>
          </a:p>
          <a:p>
            <a:pPr fontAlgn="ctr"/>
            <a:r>
              <a:rPr lang="en-US"/>
              <a:t>Database table</a:t>
            </a:r>
          </a:p>
          <a:p>
            <a:pPr>
              <a:lnSpc>
                <a:spcPct val="114999"/>
              </a:lnSpc>
            </a:pPr>
            <a:endParaRPr lang="en-US"/>
          </a:p>
          <a:p>
            <a:pPr>
              <a:lnSpc>
                <a:spcPct val="114999"/>
              </a:lnSpc>
            </a:pPr>
            <a:endParaRPr lang="en-US"/>
          </a:p>
          <a:p>
            <a:pPr fontAlgn="ctr"/>
            <a:endParaRPr lang="en-US" sz="1400"/>
          </a:p>
          <a:p>
            <a:pPr fontAlgn="ctr"/>
            <a:endParaRPr lang="en-US" sz="1400"/>
          </a:p>
          <a:p>
            <a:pPr marL="146050" indent="0" fontAlgn="ctr">
              <a:buNone/>
            </a:pPr>
            <a:br>
              <a:rPr lang="en-US" sz="1400"/>
            </a:br>
            <a:endParaRPr lang="en-US" sz="1400"/>
          </a:p>
          <a:p>
            <a:pPr marL="146050" indent="0" fontAlgn="ctr">
              <a:buNone/>
            </a:pPr>
            <a:endParaRPr lang="en-US" sz="1400"/>
          </a:p>
          <a:p>
            <a:pPr marL="146050" indent="0" algn="ctr" fontAlgn="ctr">
              <a:lnSpc>
                <a:spcPct val="100000"/>
              </a:lnSpc>
              <a:buNone/>
            </a:pPr>
            <a:r>
              <a:rPr lang="en-US" sz="1800"/>
              <a:t>Network</a:t>
            </a:r>
          </a:p>
          <a:p>
            <a:pPr marL="146050" indent="0" fontAlgn="ctr">
              <a:lnSpc>
                <a:spcPct val="100000"/>
              </a:lnSpc>
              <a:buNone/>
            </a:pPr>
            <a:endParaRPr lang="en-US" sz="1400"/>
          </a:p>
          <a:p>
            <a:pPr marL="431800" indent="-285750" fontAlgn="ctr">
              <a:lnSpc>
                <a:spcPct val="100000"/>
              </a:lnSpc>
            </a:pPr>
            <a:r>
              <a:rPr lang="en-US" sz="1400"/>
              <a:t>Creating a virtual network</a:t>
            </a:r>
          </a:p>
          <a:p>
            <a:pPr marL="431800" indent="-285750">
              <a:lnSpc>
                <a:spcPct val="100000"/>
              </a:lnSpc>
            </a:pPr>
            <a:r>
              <a:rPr lang="en-US" sz="1400"/>
              <a:t>Setting up load balancer with appropriate rules</a:t>
            </a:r>
          </a:p>
          <a:p>
            <a:pPr marL="431800" indent="-285750">
              <a:lnSpc>
                <a:spcPct val="100000"/>
              </a:lnSpc>
            </a:pPr>
            <a:r>
              <a:rPr lang="en-US" sz="1400"/>
              <a:t>Virtual machines initial creation in correlation with LB</a:t>
            </a:r>
          </a:p>
          <a:p>
            <a:pPr marL="431800" indent="-285750">
              <a:lnSpc>
                <a:spcPct val="100000"/>
              </a:lnSpc>
            </a:pPr>
            <a:r>
              <a:rPr lang="en-US" sz="1400"/>
              <a:t>Setting up VM's with appropriate rules</a:t>
            </a:r>
          </a:p>
          <a:p>
            <a:pPr marL="146050" indent="0" fontAlgn="ctr">
              <a:lnSpc>
                <a:spcPct val="150000"/>
              </a:lnSpc>
              <a:buNone/>
            </a:pPr>
            <a:endParaRPr lang="en-US" sz="1400"/>
          </a:p>
          <a:p>
            <a:pPr marL="146050" indent="0" fontAlgn="ctr">
              <a:lnSpc>
                <a:spcPct val="100000"/>
              </a:lnSpc>
              <a:buNone/>
            </a:pPr>
            <a:endParaRPr lang="en-US" sz="1800"/>
          </a:p>
          <a:p>
            <a:pPr marL="146050" indent="0" fontAlgn="ctr">
              <a:lnSpc>
                <a:spcPct val="100000"/>
              </a:lnSpc>
              <a:buNone/>
            </a:pPr>
            <a:endParaRPr lang="en-US" sz="1800"/>
          </a:p>
          <a:p>
            <a:pPr marL="146050" indent="0">
              <a:lnSpc>
                <a:spcPct val="100000"/>
              </a:lnSpc>
              <a:buNone/>
            </a:pPr>
            <a:endParaRPr lang="en-US" sz="1800"/>
          </a:p>
          <a:p>
            <a:pPr marL="146050" indent="0" algn="ctr">
              <a:lnSpc>
                <a:spcPct val="100000"/>
              </a:lnSpc>
              <a:buNone/>
            </a:pPr>
            <a:r>
              <a:rPr lang="en-US" sz="1800"/>
              <a:t>Software Development</a:t>
            </a:r>
            <a:endParaRPr lang="en-US"/>
          </a:p>
          <a:p>
            <a:pPr marL="146050" indent="0" fontAlgn="ctr">
              <a:lnSpc>
                <a:spcPct val="150000"/>
              </a:lnSpc>
              <a:buNone/>
            </a:pPr>
            <a:endParaRPr lang="en-US" sz="1800"/>
          </a:p>
          <a:p>
            <a:pPr>
              <a:lnSpc>
                <a:spcPct val="114999"/>
              </a:lnSpc>
            </a:pPr>
            <a:r>
              <a:rPr lang="en-US"/>
              <a:t>Iterate Often</a:t>
            </a:r>
          </a:p>
          <a:p>
            <a:pPr>
              <a:lnSpc>
                <a:spcPct val="114999"/>
              </a:lnSpc>
            </a:pPr>
            <a:r>
              <a:rPr lang="en-US"/>
              <a:t>Avoid Scope Creep</a:t>
            </a:r>
          </a:p>
          <a:p>
            <a:pPr>
              <a:lnSpc>
                <a:spcPct val="114999"/>
              </a:lnSpc>
            </a:pPr>
            <a:r>
              <a:rPr lang="en-US"/>
              <a:t>Allow your team to self-organize</a:t>
            </a:r>
          </a:p>
          <a:p>
            <a:endParaRPr lang="en-US"/>
          </a:p>
          <a:p>
            <a:endParaRPr lang="en-US"/>
          </a:p>
        </p:txBody>
      </p:sp>
    </p:spTree>
    <p:extLst>
      <p:ext uri="{BB962C8B-B14F-4D97-AF65-F5344CB8AC3E}">
        <p14:creationId xmlns:p14="http://schemas.microsoft.com/office/powerpoint/2010/main" val="654020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a:t>Technical Details</a:t>
            </a:r>
            <a:endParaRPr/>
          </a:p>
        </p:txBody>
      </p:sp>
      <p:sp>
        <p:nvSpPr>
          <p:cNvPr id="5" name="Text Placeholder 4">
            <a:extLst>
              <a:ext uri="{FF2B5EF4-FFF2-40B4-BE49-F238E27FC236}">
                <a16:creationId xmlns:a16="http://schemas.microsoft.com/office/drawing/2014/main" id="{5BDF8C60-00A0-A749-9BA8-6F89352C0FED}"/>
              </a:ext>
            </a:extLst>
          </p:cNvPr>
          <p:cNvSpPr>
            <a:spLocks noGrp="1"/>
          </p:cNvSpPr>
          <p:nvPr>
            <p:ph type="body" idx="2"/>
          </p:nvPr>
        </p:nvSpPr>
        <p:spPr>
          <a:xfrm>
            <a:off x="110836" y="1567549"/>
            <a:ext cx="8913091" cy="3336959"/>
          </a:xfrm>
        </p:spPr>
        <p:txBody>
          <a:bodyPr numCol="3"/>
          <a:lstStyle/>
          <a:p>
            <a:pPr marL="146050" indent="0">
              <a:buNone/>
            </a:pPr>
            <a:r>
              <a:rPr lang="en-US" sz="1800"/>
              <a:t>Database</a:t>
            </a:r>
          </a:p>
          <a:p>
            <a:pPr fontAlgn="ctr"/>
            <a:endParaRPr lang="en-US"/>
          </a:p>
          <a:p>
            <a:pPr fontAlgn="ctr"/>
            <a:r>
              <a:rPr lang="en-US"/>
              <a:t>Integrate with website</a:t>
            </a:r>
          </a:p>
          <a:p>
            <a:pPr fontAlgn="ctr"/>
            <a:r>
              <a:rPr lang="en-US"/>
              <a:t>Secure credential implementation</a:t>
            </a:r>
          </a:p>
          <a:p>
            <a:pPr fontAlgn="ctr"/>
            <a:r>
              <a:rPr lang="en-US"/>
              <a:t>Input / Output validation</a:t>
            </a:r>
          </a:p>
          <a:p>
            <a:pPr fontAlgn="ctr"/>
            <a:r>
              <a:rPr lang="en-US"/>
              <a:t>Use connectors</a:t>
            </a:r>
          </a:p>
          <a:p>
            <a:pPr fontAlgn="ctr"/>
            <a:r>
              <a:rPr lang="en-US"/>
              <a:t>Make a table</a:t>
            </a:r>
          </a:p>
          <a:p>
            <a:pPr fontAlgn="ctr"/>
            <a:endParaRPr lang="en-US" sz="1400"/>
          </a:p>
          <a:p>
            <a:pPr fontAlgn="ctr"/>
            <a:endParaRPr lang="en-US" sz="1400"/>
          </a:p>
          <a:p>
            <a:pPr marL="146050" indent="0" fontAlgn="ctr">
              <a:buNone/>
            </a:pPr>
            <a:br>
              <a:rPr lang="en-US" sz="1400"/>
            </a:br>
            <a:endParaRPr lang="en-US" sz="1400"/>
          </a:p>
          <a:p>
            <a:pPr marL="146050" indent="0" fontAlgn="ctr">
              <a:buNone/>
            </a:pPr>
            <a:endParaRPr lang="en-US" sz="1400"/>
          </a:p>
          <a:p>
            <a:pPr marL="146050" indent="0" fontAlgn="ctr">
              <a:lnSpc>
                <a:spcPct val="100000"/>
              </a:lnSpc>
              <a:buNone/>
            </a:pPr>
            <a:r>
              <a:rPr lang="en-US" sz="1800"/>
              <a:t>Network</a:t>
            </a:r>
          </a:p>
          <a:p>
            <a:pPr marL="146050" indent="0" fontAlgn="ctr">
              <a:lnSpc>
                <a:spcPct val="100000"/>
              </a:lnSpc>
              <a:buNone/>
            </a:pPr>
            <a:endParaRPr lang="en-US" sz="1400"/>
          </a:p>
          <a:p>
            <a:pPr marL="146050" indent="0" fontAlgn="ctr">
              <a:lnSpc>
                <a:spcPct val="100000"/>
              </a:lnSpc>
              <a:buNone/>
            </a:pPr>
            <a:r>
              <a:rPr lang="en-US" sz="1400"/>
              <a:t>10.1.1.0/24</a:t>
            </a:r>
            <a:endParaRPr lang="en-US" sz="1600"/>
          </a:p>
          <a:p>
            <a:pPr fontAlgn="ctr">
              <a:lnSpc>
                <a:spcPct val="150000"/>
              </a:lnSpc>
            </a:pPr>
            <a:r>
              <a:rPr lang="en-US"/>
              <a:t>Gateway 10.1.1.1</a:t>
            </a:r>
            <a:endParaRPr lang="en-US" sz="1400"/>
          </a:p>
          <a:p>
            <a:pPr fontAlgn="ctr">
              <a:lnSpc>
                <a:spcPct val="150000"/>
              </a:lnSpc>
            </a:pPr>
            <a:r>
              <a:rPr lang="en-US"/>
              <a:t>Load Balancer 10.1.1.3</a:t>
            </a:r>
            <a:endParaRPr lang="en-US" sz="1400"/>
          </a:p>
          <a:p>
            <a:pPr fontAlgn="ctr">
              <a:lnSpc>
                <a:spcPct val="150000"/>
              </a:lnSpc>
            </a:pPr>
            <a:r>
              <a:rPr lang="en-US"/>
              <a:t>IIS1 10.1.1.4</a:t>
            </a:r>
            <a:endParaRPr lang="en-US" sz="1400"/>
          </a:p>
          <a:p>
            <a:pPr fontAlgn="ctr">
              <a:lnSpc>
                <a:spcPct val="150000"/>
              </a:lnSpc>
            </a:pPr>
            <a:r>
              <a:rPr lang="en-US"/>
              <a:t>IIS2 10.1.1.5</a:t>
            </a:r>
            <a:endParaRPr lang="en-US" sz="1400"/>
          </a:p>
          <a:p>
            <a:pPr fontAlgn="ctr">
              <a:lnSpc>
                <a:spcPct val="150000"/>
              </a:lnSpc>
            </a:pPr>
            <a:r>
              <a:rPr lang="en-US"/>
              <a:t>Database1 10.1.1.6</a:t>
            </a:r>
          </a:p>
          <a:p>
            <a:pPr fontAlgn="ctr">
              <a:lnSpc>
                <a:spcPct val="150000"/>
              </a:lnSpc>
            </a:pPr>
            <a:r>
              <a:rPr lang="en-US" sz="1400"/>
              <a:t>AD/DNS 10.1.1.7</a:t>
            </a:r>
            <a:endParaRPr lang="en-US" sz="1600"/>
          </a:p>
          <a:p>
            <a:pPr marL="146050" indent="0" fontAlgn="ctr">
              <a:lnSpc>
                <a:spcPct val="150000"/>
              </a:lnSpc>
              <a:buNone/>
            </a:pPr>
            <a:endParaRPr lang="en-US" sz="1400"/>
          </a:p>
          <a:p>
            <a:pPr marL="146050" indent="0" fontAlgn="ctr">
              <a:lnSpc>
                <a:spcPct val="100000"/>
              </a:lnSpc>
              <a:buNone/>
            </a:pPr>
            <a:endParaRPr lang="en-US" sz="1800"/>
          </a:p>
          <a:p>
            <a:pPr marL="146050" indent="0" fontAlgn="ctr">
              <a:lnSpc>
                <a:spcPct val="100000"/>
              </a:lnSpc>
              <a:buNone/>
            </a:pPr>
            <a:r>
              <a:rPr lang="en-US" sz="1800"/>
              <a:t>Software Development</a:t>
            </a:r>
          </a:p>
          <a:p>
            <a:pPr marL="146050" indent="0" fontAlgn="ctr">
              <a:lnSpc>
                <a:spcPct val="150000"/>
              </a:lnSpc>
              <a:buNone/>
            </a:pPr>
            <a:endParaRPr lang="en-US" sz="1800"/>
          </a:p>
          <a:p>
            <a:r>
              <a:rPr lang="en-US"/>
              <a:t>Authenticate with AD</a:t>
            </a:r>
          </a:p>
          <a:p>
            <a:r>
              <a:rPr lang="en-US"/>
              <a:t>Input / Output validation</a:t>
            </a:r>
          </a:p>
          <a:p>
            <a:r>
              <a:rPr lang="en-US"/>
              <a:t>HTML </a:t>
            </a:r>
          </a:p>
          <a:p>
            <a:r>
              <a:rPr lang="en-US"/>
              <a:t>Website with authentication</a:t>
            </a:r>
          </a:p>
          <a:p>
            <a:r>
              <a:rPr lang="en-US"/>
              <a:t>1 Page after log in</a:t>
            </a:r>
          </a:p>
          <a:p>
            <a:r>
              <a:rPr lang="en-US"/>
              <a:t>Show server status</a:t>
            </a:r>
          </a:p>
          <a:p>
            <a:r>
              <a:rPr lang="en-US"/>
              <a:t>Show the list of students </a:t>
            </a:r>
          </a:p>
          <a:p>
            <a:r>
              <a:rPr lang="en-US"/>
              <a:t>CSS </a:t>
            </a:r>
          </a:p>
          <a:p>
            <a:endParaRPr lang="en-US"/>
          </a:p>
        </p:txBody>
      </p:sp>
    </p:spTree>
    <p:extLst>
      <p:ext uri="{BB962C8B-B14F-4D97-AF65-F5344CB8AC3E}">
        <p14:creationId xmlns:p14="http://schemas.microsoft.com/office/powerpoint/2010/main" val="219253153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469950"/>
            <a:ext cx="7038900" cy="914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Introduction</a:t>
            </a:r>
            <a:endParaRPr/>
          </a:p>
        </p:txBody>
      </p:sp>
      <p:sp>
        <p:nvSpPr>
          <p:cNvPr id="141" name="Shape 141"/>
          <p:cNvSpPr txBox="1">
            <a:spLocks noGrp="1"/>
          </p:cNvSpPr>
          <p:nvPr>
            <p:ph type="body" idx="1"/>
          </p:nvPr>
        </p:nvSpPr>
        <p:spPr>
          <a:xfrm>
            <a:off x="1297500" y="1384050"/>
            <a:ext cx="7038900" cy="3094700"/>
          </a:xfrm>
          <a:prstGeom prst="rect">
            <a:avLst/>
          </a:prstGeom>
        </p:spPr>
        <p:txBody>
          <a:bodyPr spcFirstLastPara="1" wrap="square" lIns="91425" tIns="91425" rIns="91425" bIns="91425" numCol="2" anchor="t" anchorCtr="0">
            <a:noAutofit/>
          </a:bodyPr>
          <a:lstStyle/>
          <a:p>
            <a:pPr marL="285750" indent="-285750"/>
            <a:r>
              <a:rPr lang="en-US" sz="1600"/>
              <a:t>Project Overview</a:t>
            </a:r>
          </a:p>
          <a:p>
            <a:pPr marL="285750" indent="-285750"/>
            <a:endParaRPr lang="en-US" sz="1600"/>
          </a:p>
          <a:p>
            <a:pPr marL="285750" indent="-285750"/>
            <a:r>
              <a:rPr lang="en-US" sz="1600"/>
              <a:t>Network Design</a:t>
            </a:r>
          </a:p>
          <a:p>
            <a:pPr marL="285750" indent="-285750"/>
            <a:endParaRPr lang="en-US" sz="1600"/>
          </a:p>
          <a:p>
            <a:pPr marL="285750" indent="-285750"/>
            <a:r>
              <a:rPr lang="en-US" sz="1600">
                <a:solidFill>
                  <a:srgbClr val="FFFFFF"/>
                </a:solidFill>
              </a:rPr>
              <a:t>AD &amp; DNS Services </a:t>
            </a:r>
          </a:p>
          <a:p>
            <a:pPr marL="285750" indent="-285750"/>
            <a:endParaRPr lang="en-US" sz="1600">
              <a:solidFill>
                <a:srgbClr val="FFFFFF"/>
              </a:solidFill>
            </a:endParaRPr>
          </a:p>
          <a:p>
            <a:pPr marL="285750" indent="-285750"/>
            <a:r>
              <a:rPr lang="en-US" sz="1600"/>
              <a:t>Front-End</a:t>
            </a:r>
          </a:p>
          <a:p>
            <a:pPr marL="285750" indent="-285750"/>
            <a:endParaRPr lang="en-US" sz="1600"/>
          </a:p>
          <a:p>
            <a:pPr marL="285750" indent="-285750"/>
            <a:endParaRPr lang="en-US" sz="1600"/>
          </a:p>
          <a:p>
            <a:pPr marL="285750" indent="-285750"/>
            <a:endParaRPr lang="en-US" sz="1600"/>
          </a:p>
          <a:p>
            <a:pPr marL="285750" indent="-285750"/>
            <a:r>
              <a:rPr lang="en-US" sz="1600"/>
              <a:t>Back-end</a:t>
            </a:r>
            <a:endParaRPr lang="en" sz="1600"/>
          </a:p>
          <a:p>
            <a:pPr marL="285750" indent="-285750">
              <a:spcBef>
                <a:spcPts val="1600"/>
              </a:spcBef>
            </a:pPr>
            <a:r>
              <a:rPr lang="en" sz="1600"/>
              <a:t>Live Demo</a:t>
            </a:r>
          </a:p>
          <a:p>
            <a:pPr marL="285750" indent="-285750">
              <a:spcBef>
                <a:spcPts val="1600"/>
              </a:spcBef>
            </a:pPr>
            <a:r>
              <a:rPr lang="en-US" sz="1600"/>
              <a:t>Getting Started</a:t>
            </a:r>
            <a:endParaRPr lang="en" sz="1600"/>
          </a:p>
          <a:p>
            <a:pPr marL="285750" indent="-285750">
              <a:spcBef>
                <a:spcPts val="1600"/>
              </a:spcBef>
            </a:pPr>
            <a:r>
              <a:rPr lang="en" sz="1600"/>
              <a:t>Lessons Learned</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D5EF-FFAC-0C41-8CFE-872277AC16C4}"/>
              </a:ext>
            </a:extLst>
          </p:cNvPr>
          <p:cNvSpPr>
            <a:spLocks noGrp="1"/>
          </p:cNvSpPr>
          <p:nvPr>
            <p:ph type="title"/>
          </p:nvPr>
        </p:nvSpPr>
        <p:spPr/>
        <p:txBody>
          <a:bodyPr/>
          <a:lstStyle/>
          <a:p>
            <a:pPr algn="ctr"/>
            <a:r>
              <a:rPr lang="en-US"/>
              <a:t>Useful Links</a:t>
            </a:r>
          </a:p>
        </p:txBody>
      </p:sp>
      <p:sp>
        <p:nvSpPr>
          <p:cNvPr id="3" name="Text Placeholder 2">
            <a:extLst>
              <a:ext uri="{FF2B5EF4-FFF2-40B4-BE49-F238E27FC236}">
                <a16:creationId xmlns:a16="http://schemas.microsoft.com/office/drawing/2014/main" id="{4FC44B8A-6C33-4046-9D35-A076019B832C}"/>
              </a:ext>
            </a:extLst>
          </p:cNvPr>
          <p:cNvSpPr>
            <a:spLocks noGrp="1"/>
          </p:cNvSpPr>
          <p:nvPr>
            <p:ph type="body" idx="1"/>
          </p:nvPr>
        </p:nvSpPr>
        <p:spPr>
          <a:xfrm>
            <a:off x="1297500" y="1040012"/>
            <a:ext cx="7038900" cy="3555969"/>
          </a:xfrm>
        </p:spPr>
        <p:txBody>
          <a:bodyPr/>
          <a:lstStyle/>
          <a:p>
            <a:pPr lvl="0"/>
            <a:r>
              <a:rPr lang="en-AU" sz="1600" u="sng">
                <a:hlinkClick r:id="rId2"/>
              </a:rPr>
              <a:t>Microsoft SDL</a:t>
            </a:r>
            <a:endParaRPr lang="en-US" sz="1600"/>
          </a:p>
          <a:p>
            <a:pPr lvl="0"/>
            <a:r>
              <a:rPr lang="en-AU" sz="1600" u="sng">
                <a:hlinkClick r:id="rId3"/>
              </a:rPr>
              <a:t>NIST SP 800-57</a:t>
            </a:r>
            <a:endParaRPr lang="en-US" sz="1600"/>
          </a:p>
          <a:p>
            <a:pPr lvl="0"/>
            <a:r>
              <a:rPr lang="en-AU" sz="1600" u="sng">
                <a:hlinkClick r:id="rId4"/>
              </a:rPr>
              <a:t>OWASP Threat Modeling Cheat Sheet</a:t>
            </a:r>
            <a:endParaRPr lang="en-US" sz="1600"/>
          </a:p>
          <a:p>
            <a:pPr lvl="0"/>
            <a:r>
              <a:rPr lang="en-AU" sz="1600" u="sng">
                <a:hlinkClick r:id="rId5"/>
              </a:rPr>
              <a:t>OWASP Attack Surface Analysis Cheat Sheet</a:t>
            </a:r>
            <a:endParaRPr lang="en-US" sz="1600"/>
          </a:p>
          <a:p>
            <a:pPr lvl="0"/>
            <a:r>
              <a:rPr lang="en-AU" sz="1600" u="sng">
                <a:hlinkClick r:id="rId6"/>
              </a:rPr>
              <a:t>OWASP Threat modeling</a:t>
            </a:r>
            <a:endParaRPr lang="en-US" sz="1600"/>
          </a:p>
          <a:p>
            <a:pPr lvl="0"/>
            <a:r>
              <a:rPr lang="en-AU" sz="1600" u="sng">
                <a:hlinkClick r:id="rId7"/>
              </a:rPr>
              <a:t>OWASP Secure SDLC Cheat Sheet</a:t>
            </a:r>
            <a:endParaRPr lang="en-US" sz="1600"/>
          </a:p>
          <a:p>
            <a:r>
              <a:rPr lang="en-US" sz="1600">
                <a:hlinkClick r:id="rId8"/>
              </a:rPr>
              <a:t>docs.microsoft.com  system.web.ui.webcontrols.button</a:t>
            </a:r>
            <a:endParaRPr lang="en-US" sz="1600"/>
          </a:p>
          <a:p>
            <a:r>
              <a:rPr lang="en-US" sz="1600">
                <a:hlinkClick r:id="rId9"/>
              </a:rPr>
              <a:t>w3schools.com</a:t>
            </a:r>
            <a:endParaRPr lang="en-US" sz="1600"/>
          </a:p>
          <a:p>
            <a:pPr>
              <a:lnSpc>
                <a:spcPct val="114999"/>
              </a:lnSpc>
            </a:pPr>
            <a:r>
              <a:rPr lang="en-US" sz="1600">
                <a:hlinkClick r:id="rId10"/>
              </a:rPr>
              <a:t>https://www.ryadel.com/en/sql-server-2017-express-edition-install-setup-configure-how-to-tutorial-guide/</a:t>
            </a:r>
            <a:endParaRPr lang="en-US" sz="1600"/>
          </a:p>
          <a:p>
            <a:pPr>
              <a:lnSpc>
                <a:spcPct val="114999"/>
              </a:lnSpc>
            </a:pPr>
            <a:r>
              <a:rPr lang="en-US" sz="1600">
                <a:hlinkClick r:id="rId11"/>
              </a:rPr>
              <a:t>https://knowledgebase.apexsql.com/configure-remote-access-connect-remote-sql-server-instance-apexsql-tools/</a:t>
            </a:r>
            <a:endParaRPr lang="en-US" sz="1600"/>
          </a:p>
          <a:p>
            <a:pPr>
              <a:lnSpc>
                <a:spcPct val="114999"/>
              </a:lnSpc>
            </a:pPr>
            <a:endParaRPr lang="en-US" sz="1600"/>
          </a:p>
          <a:p>
            <a:pPr>
              <a:lnSpc>
                <a:spcPct val="114999"/>
              </a:lnSpc>
            </a:pPr>
            <a:endParaRPr lang="en-US" sz="1600"/>
          </a:p>
          <a:p>
            <a:pPr marL="146050" indent="0">
              <a:buNone/>
            </a:pPr>
            <a:endParaRPr lang="en-US"/>
          </a:p>
        </p:txBody>
      </p:sp>
    </p:spTree>
    <p:extLst>
      <p:ext uri="{BB962C8B-B14F-4D97-AF65-F5344CB8AC3E}">
        <p14:creationId xmlns:p14="http://schemas.microsoft.com/office/powerpoint/2010/main" val="31610820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022AA0F-24BB-4D4F-87D6-E21BC9E27097}"/>
              </a:ext>
            </a:extLst>
          </p:cNvPr>
          <p:cNvGraphicFramePr>
            <a:graphicFrameLocks noGrp="1"/>
          </p:cNvGraphicFramePr>
          <p:nvPr>
            <p:extLst>
              <p:ext uri="{D42A27DB-BD31-4B8C-83A1-F6EECF244321}">
                <p14:modId xmlns:p14="http://schemas.microsoft.com/office/powerpoint/2010/main" val="1032085849"/>
              </p:ext>
            </p:extLst>
          </p:nvPr>
        </p:nvGraphicFramePr>
        <p:xfrm>
          <a:off x="1219200" y="997526"/>
          <a:ext cx="6604000" cy="3112655"/>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3027089877"/>
                    </a:ext>
                  </a:extLst>
                </a:gridCol>
                <a:gridCol w="3302000">
                  <a:extLst>
                    <a:ext uri="{9D8B030D-6E8A-4147-A177-3AD203B41FA5}">
                      <a16:colId xmlns:a16="http://schemas.microsoft.com/office/drawing/2014/main" val="2971101298"/>
                    </a:ext>
                  </a:extLst>
                </a:gridCol>
              </a:tblGrid>
              <a:tr h="622531">
                <a:tc>
                  <a:txBody>
                    <a:bodyPr/>
                    <a:lstStyle/>
                    <a:p>
                      <a:pPr algn="ctr"/>
                      <a:r>
                        <a:rPr lang="en-US"/>
                        <a:t>Team Roles</a:t>
                      </a:r>
                    </a:p>
                  </a:txBody>
                  <a:tcPr anchor="ctr"/>
                </a:tc>
                <a:tc>
                  <a:txBody>
                    <a:bodyPr/>
                    <a:lstStyle/>
                    <a:p>
                      <a:pPr algn="ctr"/>
                      <a:r>
                        <a:rPr lang="en-US"/>
                        <a:t>Team Members</a:t>
                      </a:r>
                    </a:p>
                  </a:txBody>
                  <a:tcPr anchor="ctr"/>
                </a:tc>
                <a:extLst>
                  <a:ext uri="{0D108BD9-81ED-4DB2-BD59-A6C34878D82A}">
                    <a16:rowId xmlns:a16="http://schemas.microsoft.com/office/drawing/2014/main" val="3951928286"/>
                  </a:ext>
                </a:extLst>
              </a:tr>
              <a:tr h="62253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Database Lead</a:t>
                      </a:r>
                      <a:endParaRPr lang="en-US" dirty="0"/>
                    </a:p>
                  </a:txBody>
                  <a:tcPr anchor="ctr"/>
                </a:tc>
                <a:tc>
                  <a:txBody>
                    <a:bodyPr/>
                    <a:lstStyle/>
                    <a:p>
                      <a:pPr algn="ctr"/>
                      <a:r>
                        <a:rPr lang="en-US" sz="1400"/>
                        <a:t>John Hong </a:t>
                      </a:r>
                      <a:endParaRPr lang="en-US"/>
                    </a:p>
                  </a:txBody>
                  <a:tcPr anchor="ctr"/>
                </a:tc>
                <a:extLst>
                  <a:ext uri="{0D108BD9-81ED-4DB2-BD59-A6C34878D82A}">
                    <a16:rowId xmlns:a16="http://schemas.microsoft.com/office/drawing/2014/main" val="3893819108"/>
                  </a:ext>
                </a:extLst>
              </a:tr>
              <a:tr h="62253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t>Developer Lead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a:t>Nicholas Gabble</a:t>
                      </a:r>
                      <a:endParaRPr lang="en-US"/>
                    </a:p>
                  </a:txBody>
                  <a:tcPr anchor="ctr"/>
                </a:tc>
                <a:extLst>
                  <a:ext uri="{0D108BD9-81ED-4DB2-BD59-A6C34878D82A}">
                    <a16:rowId xmlns:a16="http://schemas.microsoft.com/office/drawing/2014/main" val="4103428120"/>
                  </a:ext>
                </a:extLst>
              </a:tr>
              <a:tr h="62253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Network Lead</a:t>
                      </a:r>
                      <a:endParaRPr lang="en-US" dirty="0"/>
                    </a:p>
                  </a:txBody>
                  <a:tcPr anchor="ctr"/>
                </a:tc>
                <a:tc>
                  <a:txBody>
                    <a:bodyPr/>
                    <a:lstStyle/>
                    <a:p>
                      <a:pPr algn="ctr"/>
                      <a:r>
                        <a:rPr lang="en-US" sz="1400"/>
                        <a:t>Troy Mateo</a:t>
                      </a:r>
                      <a:endParaRPr lang="en-US"/>
                    </a:p>
                  </a:txBody>
                  <a:tcPr anchor="ctr"/>
                </a:tc>
                <a:extLst>
                  <a:ext uri="{0D108BD9-81ED-4DB2-BD59-A6C34878D82A}">
                    <a16:rowId xmlns:a16="http://schemas.microsoft.com/office/drawing/2014/main" val="606996017"/>
                  </a:ext>
                </a:extLst>
              </a:tr>
              <a:tr h="62253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a:solidFill>
                            <a:schemeClr val="dk1"/>
                          </a:solidFill>
                          <a:effectLst/>
                          <a:latin typeface="+mn-lt"/>
                          <a:ea typeface="+mn-ea"/>
                          <a:cs typeface="+mn-cs"/>
                          <a:sym typeface="Arial"/>
                        </a:rPr>
                        <a:t>Management / </a:t>
                      </a:r>
                      <a:r>
                        <a:rPr lang="en-US"/>
                        <a:t>Security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Antonio Santana </a:t>
                      </a:r>
                      <a:endParaRPr lang="en-US" dirty="0"/>
                    </a:p>
                  </a:txBody>
                  <a:tcPr anchor="ctr"/>
                </a:tc>
                <a:extLst>
                  <a:ext uri="{0D108BD9-81ED-4DB2-BD59-A6C34878D82A}">
                    <a16:rowId xmlns:a16="http://schemas.microsoft.com/office/drawing/2014/main" val="70738273"/>
                  </a:ext>
                </a:extLst>
              </a:tr>
            </a:tbl>
          </a:graphicData>
        </a:graphic>
      </p:graphicFrame>
    </p:spTree>
    <p:extLst>
      <p:ext uri="{BB962C8B-B14F-4D97-AF65-F5344CB8AC3E}">
        <p14:creationId xmlns:p14="http://schemas.microsoft.com/office/powerpoint/2010/main" val="31950723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Project  Overview</a:t>
            </a:r>
            <a:endParaRPr/>
          </a:p>
        </p:txBody>
      </p:sp>
      <p:sp>
        <p:nvSpPr>
          <p:cNvPr id="147" name="Shape 147"/>
          <p:cNvSpPr txBox="1">
            <a:spLocks noGrp="1"/>
          </p:cNvSpPr>
          <p:nvPr>
            <p:ph type="body" idx="1"/>
          </p:nvPr>
        </p:nvSpPr>
        <p:spPr>
          <a:xfrm>
            <a:off x="633663" y="1115121"/>
            <a:ext cx="7702737" cy="3848103"/>
          </a:xfrm>
          <a:prstGeom prst="rect">
            <a:avLst/>
          </a:prstGeom>
        </p:spPr>
        <p:txBody>
          <a:bodyPr spcFirstLastPara="1" wrap="square" lIns="91425" tIns="91425" rIns="91425" bIns="91425" anchor="t" anchorCtr="0">
            <a:noAutofit/>
          </a:bodyPr>
          <a:lstStyle/>
          <a:p>
            <a:pPr marL="425450" indent="-285750">
              <a:lnSpc>
                <a:spcPct val="150000"/>
              </a:lnSpc>
              <a:buClr>
                <a:srgbClr val="FFFFFF"/>
              </a:buClr>
              <a:buSzPts val="1400"/>
            </a:pPr>
            <a:r>
              <a:rPr lang="en-US" sz="1600" dirty="0">
                <a:solidFill>
                  <a:srgbClr val="FFFFFF"/>
                </a:solidFill>
              </a:rPr>
              <a:t>Created two Virtual Machines with Windows 2019 server and Web services (IIS) with a functioning website.</a:t>
            </a:r>
          </a:p>
          <a:p>
            <a:pPr marL="425450" indent="-285750">
              <a:lnSpc>
                <a:spcPct val="150000"/>
              </a:lnSpc>
              <a:buClr>
                <a:srgbClr val="FFFFFF"/>
              </a:buClr>
              <a:buSzPts val="1400"/>
            </a:pPr>
            <a:r>
              <a:rPr lang="en-US" sz="1600" dirty="0">
                <a:solidFill>
                  <a:srgbClr val="FFFFFF"/>
                </a:solidFill>
              </a:rPr>
              <a:t>Incorporated AD &amp; DNS services for login and IP resolution and user rights.</a:t>
            </a:r>
          </a:p>
          <a:p>
            <a:pPr marL="425450" indent="-285750">
              <a:lnSpc>
                <a:spcPct val="150000"/>
              </a:lnSpc>
              <a:buClr>
                <a:srgbClr val="FFFFFF"/>
              </a:buClr>
              <a:buSzPts val="1400"/>
            </a:pPr>
            <a:r>
              <a:rPr lang="en-US" sz="1600" dirty="0">
                <a:solidFill>
                  <a:srgbClr val="FFFFFF"/>
                </a:solidFill>
              </a:rPr>
              <a:t>Developed a database backend to add data to the database.</a:t>
            </a:r>
          </a:p>
          <a:p>
            <a:pPr marL="425450" indent="-285750">
              <a:lnSpc>
                <a:spcPct val="150000"/>
              </a:lnSpc>
              <a:buClr>
                <a:srgbClr val="FFFFFF"/>
              </a:buClr>
              <a:buSzPts val="1400"/>
            </a:pPr>
            <a:r>
              <a:rPr lang="en-US" sz="1600" dirty="0">
                <a:solidFill>
                  <a:srgbClr val="FFFFFF"/>
                </a:solidFill>
              </a:rPr>
              <a:t>Configured the firewalls to allows RDP, HTTP, and ICMP traffic</a:t>
            </a:r>
          </a:p>
          <a:p>
            <a:pPr marL="425450" indent="-285750">
              <a:lnSpc>
                <a:spcPct val="150000"/>
              </a:lnSpc>
              <a:buClr>
                <a:srgbClr val="FFFFFF"/>
              </a:buClr>
              <a:buSzPts val="1400"/>
            </a:pPr>
            <a:r>
              <a:rPr lang="en-US" sz="1600" dirty="0">
                <a:solidFill>
                  <a:srgbClr val="FFFFFF"/>
                </a:solidFill>
              </a:rPr>
              <a:t>Created a virtual load-balancer capable of distributing traffic between web servers and routing of website traffic.</a:t>
            </a:r>
          </a:p>
          <a:p>
            <a:pPr marL="425450" indent="-285750">
              <a:lnSpc>
                <a:spcPct val="150000"/>
              </a:lnSpc>
              <a:buClr>
                <a:srgbClr val="FFFFFF"/>
              </a:buClr>
              <a:buSzPts val="1400"/>
            </a:pPr>
            <a:r>
              <a:rPr lang="en-US" sz="1600" dirty="0">
                <a:solidFill>
                  <a:srgbClr val="FFFFFF"/>
                </a:solidFill>
              </a:rPr>
              <a:t>Setup cloud performance metrics to manage infrastructure.</a:t>
            </a:r>
          </a:p>
          <a:p>
            <a:pPr marL="425450" indent="-285750">
              <a:lnSpc>
                <a:spcPct val="100000"/>
              </a:lnSpc>
              <a:buClr>
                <a:srgbClr val="FFFFFF"/>
              </a:buClr>
              <a:buSzPts val="1400"/>
            </a:pPr>
            <a:endParaRPr lang="en-US" sz="1600" dirty="0">
              <a:solidFill>
                <a:srgbClr val="FFFFFF"/>
              </a:solidFill>
            </a:endParaRPr>
          </a:p>
          <a:p>
            <a:pPr marL="425450" indent="-285750">
              <a:lnSpc>
                <a:spcPct val="100000"/>
              </a:lnSpc>
              <a:buClr>
                <a:srgbClr val="FFFFFF"/>
              </a:buClr>
              <a:buSzPts val="1400"/>
            </a:pPr>
            <a:endParaRPr lang="en" sz="1600" dirty="0">
              <a:solidFill>
                <a:srgbClr val="FFFFFF"/>
              </a:solidFill>
            </a:endParaRPr>
          </a:p>
          <a:p>
            <a:pPr marL="0" lvl="0" indent="0" rtl="0">
              <a:lnSpc>
                <a:spcPct val="100000"/>
              </a:lnSpc>
              <a:spcBef>
                <a:spcPts val="1600"/>
              </a:spcBef>
              <a:spcAft>
                <a:spcPts val="1600"/>
              </a:spcAft>
              <a:buNone/>
            </a:pPr>
            <a:endParaRPr sz="1600" dirty="0"/>
          </a:p>
        </p:txBody>
      </p:sp>
      <p:pic>
        <p:nvPicPr>
          <p:cNvPr id="148" name="Shape 148" title="Jun 10, 2018 9:12 PM.webm">
            <a:hlinkClick r:id="rId3"/>
          </p:cNvPr>
          <p:cNvPicPr preferRelativeResize="0"/>
          <p:nvPr/>
        </p:nvPicPr>
        <p:blipFill>
          <a:blip r:embed="rId4">
            <a:alphaModFix/>
          </a:blip>
          <a:stretch>
            <a:fillRect/>
          </a:stretch>
        </p:blipFill>
        <p:spPr>
          <a:xfrm>
            <a:off x="8834100" y="4891225"/>
            <a:ext cx="66500" cy="96350"/>
          </a:xfrm>
          <a:prstGeom prst="rect">
            <a:avLst/>
          </a:prstGeom>
          <a:noFill/>
          <a:ln>
            <a:noFill/>
          </a:ln>
        </p:spPr>
      </p:pic>
      <p:pic>
        <p:nvPicPr>
          <p:cNvPr id="149" name="Shape 149"/>
          <p:cNvPicPr preferRelativeResize="0"/>
          <p:nvPr/>
        </p:nvPicPr>
        <p:blipFill>
          <a:blip r:embed="rId5">
            <a:alphaModFix/>
          </a:blip>
          <a:stretch>
            <a:fillRect/>
          </a:stretch>
        </p:blipFill>
        <p:spPr>
          <a:xfrm>
            <a:off x="6963900" y="3535050"/>
            <a:ext cx="1936699" cy="14525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Image result for azure load balancer">
            <a:extLst>
              <a:ext uri="{FF2B5EF4-FFF2-40B4-BE49-F238E27FC236}">
                <a16:creationId xmlns:a16="http://schemas.microsoft.com/office/drawing/2014/main" id="{F50DFB56-C3A5-4FCF-91C7-44416970A1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538" b="96154" l="10000" r="90000">
                        <a14:foregroundMark x1="45444" y1="21731" x2="45444" y2="21731"/>
                        <a14:foregroundMark x1="45444" y1="21731" x2="60556" y2="26923"/>
                        <a14:foregroundMark x1="60556" y1="26923" x2="72889" y2="42308"/>
                        <a14:foregroundMark x1="72889" y1="42308" x2="67444" y2="68077"/>
                        <a14:foregroundMark x1="67444" y1="68077" x2="56000" y2="86923"/>
                        <a14:foregroundMark x1="56000" y1="86923" x2="57222" y2="59808"/>
                        <a14:foregroundMark x1="57222" y1="59808" x2="73444" y2="54615"/>
                        <a14:foregroundMark x1="73444" y1="54615" x2="62444" y2="35385"/>
                        <a14:foregroundMark x1="62444" y1="35385" x2="49444" y2="49808"/>
                        <a14:foregroundMark x1="49444" y1="49808" x2="57222" y2="22885"/>
                        <a14:foregroundMark x1="57222" y1="22885" x2="44000" y2="44808"/>
                        <a14:foregroundMark x1="44000" y1="44808" x2="60444" y2="52692"/>
                        <a14:foregroundMark x1="60444" y1="52692" x2="46667" y2="31538"/>
                        <a14:foregroundMark x1="46667" y1="31538" x2="43444" y2="58462"/>
                        <a14:foregroundMark x1="43444" y1="58462" x2="55889" y2="55577"/>
                        <a14:foregroundMark x1="55333" y1="63269" x2="49667" y2="96154"/>
                        <a14:foregroundMark x1="54444" y1="41538" x2="51444" y2="13077"/>
                        <a14:foregroundMark x1="51444" y1="13077" x2="45111" y2="18269"/>
                        <a14:foregroundMark x1="56556" y1="8846" x2="48111" y2="1538"/>
                        <a14:foregroundMark x1="58889" y1="49423" x2="46111" y2="69808"/>
                        <a14:foregroundMark x1="46111" y1="69808" x2="48111" y2="83077"/>
                        <a14:foregroundMark x1="52889" y1="52885" x2="37000" y2="55769"/>
                        <a14:foregroundMark x1="37000" y1="55769" x2="29778" y2="47308"/>
                        <a14:foregroundMark x1="42111" y1="29038" x2="31000" y2="52500"/>
                        <a14:foregroundMark x1="31000" y1="52500" x2="31333" y2="54038"/>
                        <a14:foregroundMark x1="46333" y1="35769" x2="30444" y2="43846"/>
                        <a14:foregroundMark x1="30444" y1="43846" x2="28333" y2="55000"/>
                        <a14:foregroundMark x1="40333" y1="40577" x2="35778" y2="48846"/>
                        <a14:foregroundMark x1="40333" y1="42500" x2="60667" y2="49808"/>
                        <a14:foregroundMark x1="60667" y1="49808" x2="59556" y2="50385"/>
                        <a14:foregroundMark x1="49000" y1="54038" x2="39444" y2="45769"/>
                      </a14:backgroundRemoval>
                    </a14:imgEffect>
                  </a14:imgLayer>
                </a14:imgProps>
              </a:ext>
              <a:ext uri="{28A0092B-C50C-407E-A947-70E740481C1C}">
                <a14:useLocalDpi xmlns:a14="http://schemas.microsoft.com/office/drawing/2010/main" val="0"/>
              </a:ext>
            </a:extLst>
          </a:blip>
          <a:srcRect/>
          <a:stretch>
            <a:fillRect/>
          </a:stretch>
        </p:blipFill>
        <p:spPr bwMode="auto">
          <a:xfrm>
            <a:off x="7263924" y="3757464"/>
            <a:ext cx="2354180" cy="1360193"/>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E15DC3-5A7E-4365-A7C2-239B06EA2B76}"/>
              </a:ext>
            </a:extLst>
          </p:cNvPr>
          <p:cNvSpPr>
            <a:spLocks noGrp="1"/>
          </p:cNvSpPr>
          <p:nvPr>
            <p:ph type="title"/>
          </p:nvPr>
        </p:nvSpPr>
        <p:spPr/>
        <p:txBody>
          <a:bodyPr/>
          <a:lstStyle/>
          <a:p>
            <a:pPr algn="ctr"/>
            <a:r>
              <a:rPr lang="en-US"/>
              <a:t>Network Design</a:t>
            </a:r>
          </a:p>
        </p:txBody>
      </p:sp>
      <p:sp>
        <p:nvSpPr>
          <p:cNvPr id="3" name="Text Placeholder 2">
            <a:extLst>
              <a:ext uri="{FF2B5EF4-FFF2-40B4-BE49-F238E27FC236}">
                <a16:creationId xmlns:a16="http://schemas.microsoft.com/office/drawing/2014/main" id="{1D7C71D8-E223-47FD-B814-B897A6FBF1DB}"/>
              </a:ext>
            </a:extLst>
          </p:cNvPr>
          <p:cNvSpPr>
            <a:spLocks noGrp="1"/>
          </p:cNvSpPr>
          <p:nvPr>
            <p:ph type="body" idx="1"/>
          </p:nvPr>
        </p:nvSpPr>
        <p:spPr>
          <a:xfrm>
            <a:off x="820396" y="1444239"/>
            <a:ext cx="7887768" cy="3034511"/>
          </a:xfrm>
        </p:spPr>
        <p:txBody>
          <a:bodyPr/>
          <a:lstStyle/>
          <a:p>
            <a:pPr marL="285750" indent="-285750">
              <a:lnSpc>
                <a:spcPct val="150000"/>
              </a:lnSpc>
            </a:pPr>
            <a:r>
              <a:rPr lang="en-US" sz="1800" dirty="0"/>
              <a:t>Network Lead responsible for the creation of virtual network, virtual machines, and load balancing.</a:t>
            </a:r>
          </a:p>
          <a:p>
            <a:pPr marL="285750" indent="-285750">
              <a:lnSpc>
                <a:spcPct val="150000"/>
              </a:lnSpc>
            </a:pPr>
            <a:r>
              <a:rPr lang="en-US" sz="1800" dirty="0"/>
              <a:t>Established virtual network on 10.1.1.0/24</a:t>
            </a:r>
          </a:p>
          <a:p>
            <a:pPr marL="285750" indent="-285750">
              <a:lnSpc>
                <a:spcPct val="150000"/>
              </a:lnSpc>
            </a:pPr>
            <a:r>
              <a:rPr lang="en-US" sz="1800" dirty="0"/>
              <a:t>Created virtual machines within the same availability set</a:t>
            </a:r>
          </a:p>
          <a:p>
            <a:pPr marL="285750" indent="-285750">
              <a:lnSpc>
                <a:spcPct val="150000"/>
              </a:lnSpc>
            </a:pPr>
            <a:r>
              <a:rPr lang="en-US" sz="1800" dirty="0"/>
              <a:t>Virtual machines and load balancer enable different firewall rules to allow different functions</a:t>
            </a:r>
          </a:p>
          <a:p>
            <a:pPr marL="285750" indent="-285750">
              <a:lnSpc>
                <a:spcPct val="150000"/>
              </a:lnSpc>
            </a:pPr>
            <a:r>
              <a:rPr lang="en-US" sz="1800" dirty="0"/>
              <a:t>Load balanced the virtual machines to redirect web traffic in the event of server shutdown</a:t>
            </a:r>
          </a:p>
          <a:p>
            <a:endParaRPr lang="en-US" dirty="0"/>
          </a:p>
        </p:txBody>
      </p:sp>
      <p:pic>
        <p:nvPicPr>
          <p:cNvPr id="5" name="Picture 2" descr="Image result for azure virtual network">
            <a:extLst>
              <a:ext uri="{FF2B5EF4-FFF2-40B4-BE49-F238E27FC236}">
                <a16:creationId xmlns:a16="http://schemas.microsoft.com/office/drawing/2014/main" id="{177E6BD6-693B-49E4-958F-0A28335B49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189" y="-129777"/>
            <a:ext cx="2279193" cy="1891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8480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56F4-40F8-4F7D-BE6E-A733E125223B}"/>
              </a:ext>
            </a:extLst>
          </p:cNvPr>
          <p:cNvSpPr>
            <a:spLocks noGrp="1"/>
          </p:cNvSpPr>
          <p:nvPr>
            <p:ph type="title"/>
          </p:nvPr>
        </p:nvSpPr>
        <p:spPr/>
        <p:txBody>
          <a:bodyPr/>
          <a:lstStyle/>
          <a:p>
            <a:pPr algn="ctr"/>
            <a:r>
              <a:rPr lang="en-US"/>
              <a:t>Network Topology</a:t>
            </a:r>
          </a:p>
        </p:txBody>
      </p:sp>
      <p:pic>
        <p:nvPicPr>
          <p:cNvPr id="4" name="Picture 4" descr="A screenshot of a video game&#10;&#10;Description generated with very high confidence">
            <a:extLst>
              <a:ext uri="{FF2B5EF4-FFF2-40B4-BE49-F238E27FC236}">
                <a16:creationId xmlns:a16="http://schemas.microsoft.com/office/drawing/2014/main" id="{5E89C8D0-8402-4FF3-B0AB-F3A62D9A2808}"/>
              </a:ext>
            </a:extLst>
          </p:cNvPr>
          <p:cNvPicPr>
            <a:picLocks noChangeAspect="1"/>
          </p:cNvPicPr>
          <p:nvPr/>
        </p:nvPicPr>
        <p:blipFill rotWithShape="1">
          <a:blip r:embed="rId2"/>
          <a:srcRect l="14843" t="34649" b="6712"/>
          <a:stretch/>
        </p:blipFill>
        <p:spPr>
          <a:xfrm>
            <a:off x="22239" y="1485850"/>
            <a:ext cx="9099522" cy="3657650"/>
          </a:xfrm>
          <a:prstGeom prst="rect">
            <a:avLst/>
          </a:prstGeom>
        </p:spPr>
      </p:pic>
    </p:spTree>
    <p:extLst>
      <p:ext uri="{BB962C8B-B14F-4D97-AF65-F5344CB8AC3E}">
        <p14:creationId xmlns:p14="http://schemas.microsoft.com/office/powerpoint/2010/main" val="678130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297500" y="393750"/>
            <a:ext cx="2619180" cy="914100"/>
          </a:xfrm>
          <a:prstGeom prst="rect">
            <a:avLst/>
          </a:prstGeom>
        </p:spPr>
        <p:txBody>
          <a:bodyPr spcFirstLastPara="1" wrap="square" lIns="91425" tIns="91425" rIns="91425" bIns="91425" anchor="t" anchorCtr="0">
            <a:noAutofit/>
          </a:bodyPr>
          <a:lstStyle/>
          <a:p>
            <a:pPr lvl="0" algn="ctr"/>
            <a:r>
              <a:rPr lang="en-US"/>
              <a:t>Front-End</a:t>
            </a:r>
            <a:endParaRPr/>
          </a:p>
        </p:txBody>
      </p:sp>
      <p:sp>
        <p:nvSpPr>
          <p:cNvPr id="3" name="Text Placeholder 2">
            <a:extLst>
              <a:ext uri="{FF2B5EF4-FFF2-40B4-BE49-F238E27FC236}">
                <a16:creationId xmlns:a16="http://schemas.microsoft.com/office/drawing/2014/main" id="{C5DA7A82-F8D9-7A44-B139-9F58BF3C7B19}"/>
              </a:ext>
            </a:extLst>
          </p:cNvPr>
          <p:cNvSpPr>
            <a:spLocks noGrp="1"/>
          </p:cNvSpPr>
          <p:nvPr>
            <p:ph type="body" idx="1"/>
          </p:nvPr>
        </p:nvSpPr>
        <p:spPr>
          <a:xfrm>
            <a:off x="955040" y="1567550"/>
            <a:ext cx="3745660" cy="3204976"/>
          </a:xfrm>
        </p:spPr>
        <p:txBody>
          <a:bodyPr/>
          <a:lstStyle/>
          <a:p>
            <a:pPr>
              <a:lnSpc>
                <a:spcPct val="200000"/>
              </a:lnSpc>
              <a:spcBef>
                <a:spcPts val="600"/>
              </a:spcBef>
            </a:pPr>
            <a:r>
              <a:rPr lang="en-US" sz="1600" dirty="0"/>
              <a:t>ASPX</a:t>
            </a:r>
            <a:endParaRPr lang="en-US" dirty="0"/>
          </a:p>
          <a:p>
            <a:pPr lvl="1">
              <a:lnSpc>
                <a:spcPct val="200000"/>
              </a:lnSpc>
              <a:spcBef>
                <a:spcPts val="0"/>
              </a:spcBef>
            </a:pPr>
            <a:r>
              <a:rPr lang="en-US" sz="1400" dirty="0"/>
              <a:t>Pros and Cons</a:t>
            </a:r>
          </a:p>
          <a:p>
            <a:pPr>
              <a:lnSpc>
                <a:spcPct val="200000"/>
              </a:lnSpc>
              <a:spcBef>
                <a:spcPts val="600"/>
              </a:spcBef>
            </a:pPr>
            <a:r>
              <a:rPr lang="en-US" sz="1600" dirty="0"/>
              <a:t>HTML and CSS</a:t>
            </a:r>
          </a:p>
          <a:p>
            <a:pPr lvl="1">
              <a:lnSpc>
                <a:spcPct val="200000"/>
              </a:lnSpc>
            </a:pPr>
            <a:r>
              <a:rPr lang="en-US" sz="1400" dirty="0"/>
              <a:t>Ubiquity</a:t>
            </a:r>
          </a:p>
          <a:p>
            <a:pPr lvl="1">
              <a:lnSpc>
                <a:spcPct val="200000"/>
              </a:lnSpc>
            </a:pPr>
            <a:r>
              <a:rPr lang="en-US" sz="1400" dirty="0"/>
              <a:t>Modularity</a:t>
            </a:r>
          </a:p>
          <a:p>
            <a:endParaRPr lang="en-US" sz="1600" dirty="0"/>
          </a:p>
        </p:txBody>
      </p:sp>
      <p:pic>
        <p:nvPicPr>
          <p:cNvPr id="7" name="Picture 6">
            <a:extLst>
              <a:ext uri="{FF2B5EF4-FFF2-40B4-BE49-F238E27FC236}">
                <a16:creationId xmlns:a16="http://schemas.microsoft.com/office/drawing/2014/main" id="{02D00CF3-EC55-43E8-A50B-6779CB027F49}"/>
              </a:ext>
            </a:extLst>
          </p:cNvPr>
          <p:cNvPicPr>
            <a:picLocks noChangeAspect="1"/>
          </p:cNvPicPr>
          <p:nvPr/>
        </p:nvPicPr>
        <p:blipFill rotWithShape="1">
          <a:blip r:embed="rId3"/>
          <a:srcRect r="21392"/>
          <a:stretch/>
        </p:blipFill>
        <p:spPr>
          <a:xfrm>
            <a:off x="5136393" y="40275"/>
            <a:ext cx="4007607" cy="2496215"/>
          </a:xfrm>
          <a:prstGeom prst="rect">
            <a:avLst/>
          </a:prstGeom>
        </p:spPr>
      </p:pic>
      <p:pic>
        <p:nvPicPr>
          <p:cNvPr id="9" name="Picture 8">
            <a:extLst>
              <a:ext uri="{FF2B5EF4-FFF2-40B4-BE49-F238E27FC236}">
                <a16:creationId xmlns:a16="http://schemas.microsoft.com/office/drawing/2014/main" id="{C9CB2BDF-C2E9-45A3-88AA-59FB900E54BF}"/>
              </a:ext>
            </a:extLst>
          </p:cNvPr>
          <p:cNvPicPr>
            <a:picLocks noChangeAspect="1"/>
          </p:cNvPicPr>
          <p:nvPr/>
        </p:nvPicPr>
        <p:blipFill rotWithShape="1">
          <a:blip r:embed="rId4"/>
          <a:srcRect r="21525"/>
          <a:stretch/>
        </p:blipFill>
        <p:spPr>
          <a:xfrm>
            <a:off x="5134111" y="2647287"/>
            <a:ext cx="4007606" cy="2496214"/>
          </a:xfrm>
          <a:prstGeom prst="rect">
            <a:avLst/>
          </a:prstGeom>
        </p:spPr>
      </p:pic>
    </p:spTree>
    <p:extLst>
      <p:ext uri="{BB962C8B-B14F-4D97-AF65-F5344CB8AC3E}">
        <p14:creationId xmlns:p14="http://schemas.microsoft.com/office/powerpoint/2010/main" val="25599334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02EE-362F-EC47-80AC-EE9EA4A2EB60}"/>
              </a:ext>
            </a:extLst>
          </p:cNvPr>
          <p:cNvSpPr>
            <a:spLocks noGrp="1"/>
          </p:cNvSpPr>
          <p:nvPr>
            <p:ph type="title"/>
          </p:nvPr>
        </p:nvSpPr>
        <p:spPr>
          <a:xfrm>
            <a:off x="1052550" y="460425"/>
            <a:ext cx="7038900" cy="914100"/>
          </a:xfrm>
        </p:spPr>
        <p:txBody>
          <a:bodyPr/>
          <a:lstStyle/>
          <a:p>
            <a:pPr marL="285750" indent="-285750" algn="ctr"/>
            <a:r>
              <a:rPr lang="en-US">
                <a:solidFill>
                  <a:srgbClr val="FFFFFF"/>
                </a:solidFill>
              </a:rPr>
              <a:t>AD &amp; DNS Services </a:t>
            </a:r>
          </a:p>
        </p:txBody>
      </p:sp>
      <p:sp>
        <p:nvSpPr>
          <p:cNvPr id="3" name="Text Placeholder 2">
            <a:extLst>
              <a:ext uri="{FF2B5EF4-FFF2-40B4-BE49-F238E27FC236}">
                <a16:creationId xmlns:a16="http://schemas.microsoft.com/office/drawing/2014/main" id="{F77779AA-736D-DB47-90BF-291D2DD375F1}"/>
              </a:ext>
            </a:extLst>
          </p:cNvPr>
          <p:cNvSpPr>
            <a:spLocks noGrp="1"/>
          </p:cNvSpPr>
          <p:nvPr>
            <p:ph type="body" idx="1"/>
          </p:nvPr>
        </p:nvSpPr>
        <p:spPr>
          <a:xfrm>
            <a:off x="1052550" y="1116149"/>
            <a:ext cx="7283850" cy="3566925"/>
          </a:xfrm>
        </p:spPr>
        <p:txBody>
          <a:bodyPr/>
          <a:lstStyle/>
          <a:p>
            <a:pPr marL="285750" indent="-285750">
              <a:lnSpc>
                <a:spcPct val="200000"/>
              </a:lnSpc>
            </a:pPr>
            <a:r>
              <a:rPr lang="en-US" sz="1800" dirty="0"/>
              <a:t>Enable centralized computer and user authentication. </a:t>
            </a:r>
          </a:p>
          <a:p>
            <a:pPr marL="285750" indent="-285750">
              <a:lnSpc>
                <a:spcPct val="200000"/>
              </a:lnSpc>
            </a:pPr>
            <a:r>
              <a:rPr lang="en-US" sz="1800" dirty="0"/>
              <a:t>Windows Server 2019 </a:t>
            </a:r>
          </a:p>
          <a:p>
            <a:pPr marL="285750" indent="-285750">
              <a:lnSpc>
                <a:spcPct val="200000"/>
              </a:lnSpc>
            </a:pPr>
            <a:r>
              <a:rPr lang="en-US" sz="1800" dirty="0" err="1"/>
              <a:t>CTZero</a:t>
            </a:r>
            <a:r>
              <a:rPr lang="en-US" sz="1800" dirty="0"/>
              <a:t> Domain</a:t>
            </a:r>
          </a:p>
          <a:p>
            <a:pPr marL="285750" indent="-285750">
              <a:lnSpc>
                <a:spcPct val="200000"/>
              </a:lnSpc>
            </a:pPr>
            <a:r>
              <a:rPr lang="en-US" sz="1800" dirty="0"/>
              <a:t>Joined all virtual machines to the domain.</a:t>
            </a:r>
            <a:endParaRPr lang="en-US" dirty="0"/>
          </a:p>
          <a:p>
            <a:pPr marL="285750" indent="-285750">
              <a:lnSpc>
                <a:spcPct val="200000"/>
              </a:lnSpc>
            </a:pPr>
            <a:r>
              <a:rPr lang="en-US" sz="1800" dirty="0"/>
              <a:t>Host-based firewall configured with the domain profile. </a:t>
            </a:r>
            <a:endParaRPr lang="en-US"/>
          </a:p>
          <a:p>
            <a:pPr marL="285750" indent="-285750">
              <a:lnSpc>
                <a:spcPct val="200000"/>
              </a:lnSpc>
            </a:pPr>
            <a:r>
              <a:rPr lang="en-US" sz="1800" dirty="0"/>
              <a:t>Maintain DNS records for organization. </a:t>
            </a:r>
          </a:p>
          <a:p>
            <a:pPr marL="285750" indent="-285750">
              <a:lnSpc>
                <a:spcPct val="200000"/>
              </a:lnSpc>
            </a:pPr>
            <a:endParaRPr lang="en-US" sz="1800" dirty="0"/>
          </a:p>
        </p:txBody>
      </p:sp>
    </p:spTree>
    <p:extLst>
      <p:ext uri="{BB962C8B-B14F-4D97-AF65-F5344CB8AC3E}">
        <p14:creationId xmlns:p14="http://schemas.microsoft.com/office/powerpoint/2010/main" val="3859533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02EE-362F-EC47-80AC-EE9EA4A2EB60}"/>
              </a:ext>
            </a:extLst>
          </p:cNvPr>
          <p:cNvSpPr>
            <a:spLocks noGrp="1"/>
          </p:cNvSpPr>
          <p:nvPr>
            <p:ph type="title"/>
          </p:nvPr>
        </p:nvSpPr>
        <p:spPr>
          <a:xfrm>
            <a:off x="1052550" y="460425"/>
            <a:ext cx="7038900" cy="914100"/>
          </a:xfrm>
        </p:spPr>
        <p:txBody>
          <a:bodyPr/>
          <a:lstStyle/>
          <a:p>
            <a:pPr algn="ctr"/>
            <a:r>
              <a:rPr lang="en-US"/>
              <a:t>Server/Database: The Back-end</a:t>
            </a:r>
          </a:p>
        </p:txBody>
      </p:sp>
      <p:sp>
        <p:nvSpPr>
          <p:cNvPr id="3" name="Text Placeholder 2">
            <a:extLst>
              <a:ext uri="{FF2B5EF4-FFF2-40B4-BE49-F238E27FC236}">
                <a16:creationId xmlns:a16="http://schemas.microsoft.com/office/drawing/2014/main" id="{F77779AA-736D-DB47-90BF-291D2DD375F1}"/>
              </a:ext>
            </a:extLst>
          </p:cNvPr>
          <p:cNvSpPr>
            <a:spLocks noGrp="1"/>
          </p:cNvSpPr>
          <p:nvPr>
            <p:ph type="body" idx="1"/>
          </p:nvPr>
        </p:nvSpPr>
        <p:spPr>
          <a:xfrm>
            <a:off x="1052550" y="1116149"/>
            <a:ext cx="4580216" cy="3566925"/>
          </a:xfrm>
        </p:spPr>
        <p:txBody>
          <a:bodyPr/>
          <a:lstStyle/>
          <a:p>
            <a:pPr marL="285750" indent="-285750"/>
            <a:r>
              <a:rPr lang="en-US" sz="1800" dirty="0"/>
              <a:t>Enable Remote Publishing</a:t>
            </a:r>
          </a:p>
          <a:p>
            <a:pPr marL="285750" indent="-285750">
              <a:lnSpc>
                <a:spcPct val="114999"/>
              </a:lnSpc>
            </a:pPr>
            <a:endParaRPr lang="en-US" sz="1800" dirty="0"/>
          </a:p>
          <a:p>
            <a:pPr marL="285750" indent="-285750"/>
            <a:r>
              <a:rPr lang="en-US" sz="1800" dirty="0"/>
              <a:t>SQL Server Express 2017/SQL Server Management Studio</a:t>
            </a:r>
          </a:p>
          <a:p>
            <a:pPr marL="742950" lvl="1" indent="-285750"/>
            <a:r>
              <a:rPr lang="en-US" sz="1800" dirty="0"/>
              <a:t>Database creation, TCP/IP connection, inbound rule additions</a:t>
            </a:r>
            <a:br>
              <a:rPr lang="en-US" sz="1800" dirty="0"/>
            </a:br>
            <a:endParaRPr lang="en-US" sz="1800" dirty="0"/>
          </a:p>
          <a:p>
            <a:pPr marL="285750" indent="-285750"/>
            <a:r>
              <a:rPr lang="en-US" sz="1800" dirty="0"/>
              <a:t>Establish Connection between SQL Server VM and Site VMs</a:t>
            </a:r>
          </a:p>
        </p:txBody>
      </p:sp>
      <p:pic>
        <p:nvPicPr>
          <p:cNvPr id="4" name="Picture 4" descr="A screenshot of a cell phone&#10;&#10;Description generated with very high confidence">
            <a:extLst>
              <a:ext uri="{FF2B5EF4-FFF2-40B4-BE49-F238E27FC236}">
                <a16:creationId xmlns:a16="http://schemas.microsoft.com/office/drawing/2014/main" id="{BFEA2F04-2BBF-4DDC-9329-D29324DFDC1A}"/>
              </a:ext>
            </a:extLst>
          </p:cNvPr>
          <p:cNvPicPr>
            <a:picLocks noChangeAspect="1"/>
          </p:cNvPicPr>
          <p:nvPr/>
        </p:nvPicPr>
        <p:blipFill>
          <a:blip r:embed="rId3"/>
          <a:stretch>
            <a:fillRect/>
          </a:stretch>
        </p:blipFill>
        <p:spPr>
          <a:xfrm>
            <a:off x="5419425" y="1755557"/>
            <a:ext cx="3646613" cy="2363516"/>
          </a:xfrm>
          <a:prstGeom prst="rect">
            <a:avLst/>
          </a:prstGeom>
        </p:spPr>
      </p:pic>
    </p:spTree>
    <p:extLst>
      <p:ext uri="{BB962C8B-B14F-4D97-AF65-F5344CB8AC3E}">
        <p14:creationId xmlns:p14="http://schemas.microsoft.com/office/powerpoint/2010/main" val="38940855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85011" y="601579"/>
            <a:ext cx="5025839" cy="3948573"/>
          </a:xfrm>
          <a:prstGeom prst="rect">
            <a:avLst/>
          </a:prstGeom>
        </p:spPr>
        <p:txBody>
          <a:bodyPr spcFirstLastPara="1" wrap="square" lIns="91425" tIns="91425" rIns="91425" bIns="91425" anchor="t" anchorCtr="0">
            <a:noAutofit/>
          </a:bodyPr>
          <a:lstStyle/>
          <a:p>
            <a:pPr algn="ctr">
              <a:spcBef>
                <a:spcPts val="1600"/>
              </a:spcBef>
            </a:pPr>
            <a:r>
              <a:rPr lang="en"/>
              <a:t>Hyperscale Project</a:t>
            </a:r>
            <a:br>
              <a:rPr lang="en"/>
            </a:br>
            <a:br>
              <a:rPr lang="en"/>
            </a:br>
            <a:br>
              <a:rPr lang="en"/>
            </a:br>
            <a:r>
              <a:rPr lang="en-US"/>
              <a:t>Demo</a:t>
            </a:r>
            <a:br>
              <a:rPr lang="en">
                <a:solidFill>
                  <a:srgbClr val="FFFFFF"/>
                </a:solidFill>
              </a:rPr>
            </a:br>
            <a:endParaRPr lang="en"/>
          </a:p>
        </p:txBody>
      </p:sp>
    </p:spTree>
    <p:extLst>
      <p:ext uri="{BB962C8B-B14F-4D97-AF65-F5344CB8AC3E}">
        <p14:creationId xmlns:p14="http://schemas.microsoft.com/office/powerpoint/2010/main" val="5784537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itigroup Case Study_ 2011 Data Breach_FINAL (1)" id="{233F9675-4001-8042-81D9-6142F7DDB6C7}" vid="{7B45EA24-D344-6E4C-B2A0-82EB00093AE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Focus</Template>
  <TotalTime>25</TotalTime>
  <Words>1300</Words>
  <Application>Microsoft Office PowerPoint</Application>
  <PresentationFormat>On-screen Show (16:9)</PresentationFormat>
  <Paragraphs>219</Paragraphs>
  <Slides>21</Slides>
  <Notes>16</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Montserrat</vt:lpstr>
      <vt:lpstr>Lato</vt:lpstr>
      <vt:lpstr>Focus</vt:lpstr>
      <vt:lpstr>Hyperscale  Proof of Concept </vt:lpstr>
      <vt:lpstr>Introduction</vt:lpstr>
      <vt:lpstr>Project  Overview</vt:lpstr>
      <vt:lpstr>Network Design</vt:lpstr>
      <vt:lpstr>Network Topology</vt:lpstr>
      <vt:lpstr>Front-End</vt:lpstr>
      <vt:lpstr>AD &amp; DNS Services </vt:lpstr>
      <vt:lpstr>Server/Database: The Back-end</vt:lpstr>
      <vt:lpstr>Hyperscale Project   Demo </vt:lpstr>
      <vt:lpstr>SQL Database View</vt:lpstr>
      <vt:lpstr>Getting Started</vt:lpstr>
      <vt:lpstr>Azure Web Application Gateway</vt:lpstr>
      <vt:lpstr>Azure Web Application Gateway</vt:lpstr>
      <vt:lpstr>PowerPoint Presentation</vt:lpstr>
      <vt:lpstr>Key Web Server Metrics</vt:lpstr>
      <vt:lpstr>Key Infrastructure Server Metrics</vt:lpstr>
      <vt:lpstr>Hyperscale Project   Lessons Learned </vt:lpstr>
      <vt:lpstr>Lessons Learned</vt:lpstr>
      <vt:lpstr>Technical Details</vt:lpstr>
      <vt:lpstr>Useful Links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Rockwell: Database Security </dc:title>
  <dc:subject/>
  <dc:creator>Antonio Santana</dc:creator>
  <cp:keywords/>
  <dc:description/>
  <cp:lastModifiedBy>Antonio Santana</cp:lastModifiedBy>
  <cp:revision>25</cp:revision>
  <dcterms:created xsi:type="dcterms:W3CDTF">2018-09-03T15:01:20Z</dcterms:created>
  <dcterms:modified xsi:type="dcterms:W3CDTF">2019-05-09T16:21:18Z</dcterms:modified>
  <cp:category/>
</cp:coreProperties>
</file>