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5"/>
  </p:notesMasterIdLst>
  <p:sldIdLst>
    <p:sldId id="257" r:id="rId2"/>
    <p:sldId id="259" r:id="rId3"/>
    <p:sldId id="261" r:id="rId4"/>
    <p:sldId id="271" r:id="rId5"/>
    <p:sldId id="264" r:id="rId6"/>
    <p:sldId id="266" r:id="rId7"/>
    <p:sldId id="286" r:id="rId8"/>
    <p:sldId id="258" r:id="rId9"/>
    <p:sldId id="273" r:id="rId10"/>
    <p:sldId id="267" r:id="rId11"/>
    <p:sldId id="274" r:id="rId12"/>
    <p:sldId id="295" r:id="rId13"/>
    <p:sldId id="275" r:id="rId14"/>
    <p:sldId id="296" r:id="rId15"/>
    <p:sldId id="300" r:id="rId16"/>
    <p:sldId id="297" r:id="rId17"/>
    <p:sldId id="299" r:id="rId18"/>
    <p:sldId id="277" r:id="rId19"/>
    <p:sldId id="298" r:id="rId20"/>
    <p:sldId id="301" r:id="rId21"/>
    <p:sldId id="302" r:id="rId22"/>
    <p:sldId id="279" r:id="rId23"/>
    <p:sldId id="278" r:id="rId24"/>
  </p:sldIdLst>
  <p:sldSz cx="9144000" cy="5143500" type="screen16x9"/>
  <p:notesSz cx="6858000" cy="9144000"/>
  <p:embeddedFontLst>
    <p:embeddedFont>
      <p:font typeface="Titillium Web" panose="020B0604020202020204" charset="0"/>
      <p:regular r:id="rId26"/>
      <p:bold r:id="rId27"/>
      <p:italic r:id="rId28"/>
      <p:boldItalic r:id="rId29"/>
    </p:embeddedFont>
    <p:embeddedFont>
      <p:font typeface="Titillium Web Light"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DED31F-4C28-4180-97D3-87A74C8CC402}">
  <a:tblStyle styleId="{EBDED31F-4C28-4180-97D3-87A74C8CC4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3F4AB4-FE6C-4C75-8DE0-3188A609124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19" autoAdjust="0"/>
  </p:normalViewPr>
  <p:slideViewPr>
    <p:cSldViewPr snapToGrid="0">
      <p:cViewPr varScale="1">
        <p:scale>
          <a:sx n="106" d="100"/>
          <a:sy n="106" d="100"/>
        </p:scale>
        <p:origin x="7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99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014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359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6987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669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4828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419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d61b76370e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d61b76370e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a:spLocks noGrp="1"/>
          </p:cNvSpPr>
          <p:nvPr>
            <p:ph type="body" idx="1"/>
          </p:nvPr>
        </p:nvSpPr>
        <p:spPr>
          <a:xfrm>
            <a:off x="1318775" y="1036050"/>
            <a:ext cx="5163900" cy="3660900"/>
          </a:xfrm>
          <a:prstGeom prst="rect">
            <a:avLst/>
          </a:prstGeom>
        </p:spPr>
        <p:txBody>
          <a:bodyPr spcFirstLastPara="1" wrap="square" lIns="0" tIns="0" rIns="0" bIns="0" anchor="t" anchorCtr="0">
            <a:noAutofit/>
          </a:bodyPr>
          <a:lstStyle>
            <a:lvl1pPr marL="457200" lvl="0" indent="-444500" rtl="0">
              <a:spcBef>
                <a:spcPts val="600"/>
              </a:spcBef>
              <a:spcAft>
                <a:spcPts val="0"/>
              </a:spcAft>
              <a:buSzPts val="3400"/>
              <a:buChar char="▰"/>
              <a:defRPr sz="3400"/>
            </a:lvl1pPr>
            <a:lvl2pPr marL="914400" lvl="1" indent="-444500" rtl="0">
              <a:spcBef>
                <a:spcPts val="0"/>
              </a:spcBef>
              <a:spcAft>
                <a:spcPts val="0"/>
              </a:spcAft>
              <a:buSzPts val="3400"/>
              <a:buChar char="○"/>
              <a:defRPr sz="3400"/>
            </a:lvl2pPr>
            <a:lvl3pPr marL="1371600" lvl="2" indent="-444500" rtl="0">
              <a:spcBef>
                <a:spcPts val="0"/>
              </a:spcBef>
              <a:spcAft>
                <a:spcPts val="0"/>
              </a:spcAft>
              <a:buSzPts val="3400"/>
              <a:buChar char="■"/>
              <a:defRPr sz="3400"/>
            </a:lvl3pPr>
            <a:lvl4pPr marL="1828800" lvl="3" indent="-444500" rtl="0">
              <a:spcBef>
                <a:spcPts val="0"/>
              </a:spcBef>
              <a:spcAft>
                <a:spcPts val="0"/>
              </a:spcAft>
              <a:buSzPts val="3400"/>
              <a:buChar char="●"/>
              <a:defRPr sz="3400"/>
            </a:lvl4pPr>
            <a:lvl5pPr marL="2286000" lvl="4" indent="-444500" rtl="0">
              <a:spcBef>
                <a:spcPts val="0"/>
              </a:spcBef>
              <a:spcAft>
                <a:spcPts val="0"/>
              </a:spcAft>
              <a:buSzPts val="3400"/>
              <a:buChar char="○"/>
              <a:defRPr sz="3400"/>
            </a:lvl5pPr>
            <a:lvl6pPr marL="2743200" lvl="5" indent="-444500" rtl="0">
              <a:spcBef>
                <a:spcPts val="0"/>
              </a:spcBef>
              <a:spcAft>
                <a:spcPts val="0"/>
              </a:spcAft>
              <a:buSzPts val="3400"/>
              <a:buChar char="■"/>
              <a:defRPr sz="3400"/>
            </a:lvl6pPr>
            <a:lvl7pPr marL="3200400" lvl="6" indent="-444500" rtl="0">
              <a:spcBef>
                <a:spcPts val="0"/>
              </a:spcBef>
              <a:spcAft>
                <a:spcPts val="0"/>
              </a:spcAft>
              <a:buSzPts val="3400"/>
              <a:buChar char="●"/>
              <a:defRPr sz="3400"/>
            </a:lvl7pPr>
            <a:lvl8pPr marL="3657600" lvl="7" indent="-444500" rtl="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19" name="Google Shape;19;p4"/>
          <p:cNvSpPr txBox="1"/>
          <p:nvPr/>
        </p:nvSpPr>
        <p:spPr>
          <a:xfrm>
            <a:off x="604350" y="627175"/>
            <a:ext cx="8709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b="1">
                <a:solidFill>
                  <a:srgbClr val="7DFFB1"/>
                </a:solidFill>
                <a:latin typeface="Titillium Web"/>
                <a:ea typeface="Titillium Web"/>
                <a:cs typeface="Titillium Web"/>
                <a:sym typeface="Titillium Web"/>
              </a:rPr>
              <a:t>“</a:t>
            </a:r>
            <a:endParaRPr sz="9600" b="1">
              <a:solidFill>
                <a:srgbClr val="7DFFB1"/>
              </a:solidFill>
              <a:latin typeface="Titillium Web"/>
              <a:ea typeface="Titillium Web"/>
              <a:cs typeface="Titillium Web"/>
              <a:sym typeface="Titillium Web"/>
            </a:endParaRPr>
          </a:p>
        </p:txBody>
      </p:sp>
      <p:sp>
        <p:nvSpPr>
          <p:cNvPr id="20" name="Google Shape;2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 name="Google Shape;35;p7"/>
          <p:cNvSpPr txBox="1">
            <a:spLocks noGrp="1"/>
          </p:cNvSpPr>
          <p:nvPr>
            <p:ph type="body" idx="1"/>
          </p:nvPr>
        </p:nvSpPr>
        <p:spPr>
          <a:xfrm>
            <a:off x="457200"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body" idx="2"/>
          </p:nvPr>
        </p:nvSpPr>
        <p:spPr>
          <a:xfrm>
            <a:off x="2544155"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3"/>
          </p:nvPr>
        </p:nvSpPr>
        <p:spPr>
          <a:xfrm>
            <a:off x="4631111"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2" name="Google Shape;42;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pic>
        <p:nvPicPr>
          <p:cNvPr id="44" name="Google Shape;44;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9"/>
          <p:cNvSpPr txBox="1">
            <a:spLocks noGrp="1"/>
          </p:cNvSpPr>
          <p:nvPr>
            <p:ph type="body" idx="1"/>
          </p:nvPr>
        </p:nvSpPr>
        <p:spPr>
          <a:xfrm>
            <a:off x="457200" y="4406300"/>
            <a:ext cx="60255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46" name="Google Shape;46;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Accessibility for the visualy impaired in space</a:t>
            </a:r>
          </a:p>
        </p:txBody>
      </p:sp>
      <p:sp>
        <p:nvSpPr>
          <p:cNvPr id="63" name="Google Shape;6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5" name="Text Placeholder 4">
            <a:extLst>
              <a:ext uri="{FF2B5EF4-FFF2-40B4-BE49-F238E27FC236}">
                <a16:creationId xmlns:a16="http://schemas.microsoft.com/office/drawing/2014/main" id="{FFD126A8-C3CF-4438-AD9E-31BA7070EA5B}"/>
              </a:ext>
            </a:extLst>
          </p:cNvPr>
          <p:cNvSpPr>
            <a:spLocks noGrp="1"/>
          </p:cNvSpPr>
          <p:nvPr>
            <p:ph type="body" idx="2"/>
          </p:nvPr>
        </p:nvSpPr>
        <p:spPr>
          <a:xfrm>
            <a:off x="545250" y="1428750"/>
            <a:ext cx="2924700" cy="3153600"/>
          </a:xfrm>
        </p:spPr>
        <p:txBody>
          <a:bodyPr/>
          <a:lstStyle/>
          <a:p>
            <a:pPr marL="101600" indent="0">
              <a:buNone/>
            </a:pPr>
            <a:r>
              <a:rPr lang="en-US" dirty="0"/>
              <a:t>Team members:</a:t>
            </a:r>
          </a:p>
          <a:p>
            <a:pPr marL="101600" indent="0">
              <a:buNone/>
            </a:pPr>
            <a:r>
              <a:rPr lang="en-US" dirty="0" err="1"/>
              <a:t>Avi</a:t>
            </a:r>
            <a:r>
              <a:rPr lang="en-US" dirty="0"/>
              <a:t> </a:t>
            </a:r>
            <a:r>
              <a:rPr lang="en-US" dirty="0" err="1"/>
              <a:t>Roshkovan</a:t>
            </a:r>
            <a:endParaRPr lang="en-US" dirty="0"/>
          </a:p>
          <a:p>
            <a:pPr marL="101600" indent="0">
              <a:buNone/>
            </a:pPr>
            <a:r>
              <a:rPr lang="en-US" dirty="0"/>
              <a:t>Daniel Dobkin</a:t>
            </a:r>
          </a:p>
          <a:p>
            <a:pPr marL="101600" indent="0">
              <a:buNone/>
            </a:pPr>
            <a:r>
              <a:rPr lang="en-US" dirty="0"/>
              <a:t>Michael </a:t>
            </a:r>
            <a:r>
              <a:rPr lang="en-US" dirty="0" err="1"/>
              <a:t>Lackinger</a:t>
            </a:r>
            <a:endParaRPr lang="en-US" dirty="0"/>
          </a:p>
          <a:p>
            <a:pPr marL="101600" indent="0">
              <a:buNone/>
            </a:pPr>
            <a:r>
              <a:rPr lang="en-US" dirty="0"/>
              <a:t>Daniil Zaitsev</a:t>
            </a:r>
          </a:p>
          <a:p>
            <a:pPr marL="101600" indent="0">
              <a:buNone/>
            </a:pPr>
            <a:r>
              <a:rPr lang="en-US" dirty="0"/>
              <a:t> </a:t>
            </a:r>
            <a:endParaRPr lang="he-I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1640" y="-14808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Color coded instructions</a:t>
            </a:r>
            <a:endParaRPr dirty="0"/>
          </a:p>
        </p:txBody>
      </p:sp>
      <p:sp>
        <p:nvSpPr>
          <p:cNvPr id="145" name="Google Shape;145;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47" name="Google Shape;147;p22"/>
          <p:cNvSpPr/>
          <p:nvPr/>
        </p:nvSpPr>
        <p:spPr>
          <a:xfrm>
            <a:off x="621506" y="973994"/>
            <a:ext cx="1007100"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dirty="0">
                <a:solidFill>
                  <a:srgbClr val="0037B3"/>
                </a:solidFill>
                <a:latin typeface="Titillium Web Light"/>
                <a:ea typeface="Titillium Web Light"/>
                <a:cs typeface="Titillium Web Light"/>
                <a:sym typeface="Titillium Web Light"/>
              </a:rPr>
              <a:t>Color</a:t>
            </a:r>
            <a:endParaRPr sz="1200" dirty="0">
              <a:solidFill>
                <a:srgbClr val="0037B3"/>
              </a:solidFill>
              <a:latin typeface="Titillium Web Light"/>
              <a:ea typeface="Titillium Web Light"/>
              <a:cs typeface="Titillium Web Light"/>
              <a:sym typeface="Titillium Web Light"/>
            </a:endParaRPr>
          </a:p>
        </p:txBody>
      </p:sp>
      <p:sp>
        <p:nvSpPr>
          <p:cNvPr id="148" name="Google Shape;148;p22"/>
          <p:cNvSpPr/>
          <p:nvPr/>
        </p:nvSpPr>
        <p:spPr>
          <a:xfrm>
            <a:off x="1640490" y="970207"/>
            <a:ext cx="2827800"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dirty="0">
                <a:solidFill>
                  <a:srgbClr val="0037B3"/>
                </a:solidFill>
                <a:latin typeface="Titillium Web Light"/>
                <a:ea typeface="Titillium Web Light"/>
                <a:cs typeface="Titillium Web Light"/>
                <a:sym typeface="Titillium Web Light"/>
              </a:rPr>
              <a:t>meaning</a:t>
            </a:r>
            <a:endParaRPr sz="1200" dirty="0">
              <a:solidFill>
                <a:srgbClr val="0037B3"/>
              </a:solidFill>
              <a:latin typeface="Titillium Web Light"/>
              <a:ea typeface="Titillium Web Light"/>
              <a:cs typeface="Titillium Web Light"/>
              <a:sym typeface="Titillium Web Light"/>
            </a:endParaRPr>
          </a:p>
        </p:txBody>
      </p:sp>
      <p:grpSp>
        <p:nvGrpSpPr>
          <p:cNvPr id="150" name="Google Shape;150;p22"/>
          <p:cNvGrpSpPr/>
          <p:nvPr/>
        </p:nvGrpSpPr>
        <p:grpSpPr>
          <a:xfrm>
            <a:off x="621507" y="1304726"/>
            <a:ext cx="3846783" cy="674400"/>
            <a:chOff x="4354429" y="3098513"/>
            <a:chExt cx="3846783" cy="674400"/>
          </a:xfrm>
        </p:grpSpPr>
        <p:sp>
          <p:nvSpPr>
            <p:cNvPr id="151" name="Google Shape;151;p22"/>
            <p:cNvSpPr/>
            <p:nvPr/>
          </p:nvSpPr>
          <p:spPr>
            <a:xfrm>
              <a:off x="5373412" y="3098513"/>
              <a:ext cx="2827800" cy="674400"/>
            </a:xfrm>
            <a:prstGeom prst="rect">
              <a:avLst/>
            </a:prstGeom>
            <a:solidFill>
              <a:srgbClr val="0037B3"/>
            </a:solidFill>
            <a:ln>
              <a:noFill/>
            </a:ln>
          </p:spPr>
          <p:txBody>
            <a:bodyPr spcFirstLastPara="1" wrap="square" lIns="91425" tIns="91425" rIns="91425" bIns="91425" anchor="t" anchorCtr="0">
              <a:noAutofit/>
            </a:bodyPr>
            <a:lstStyle/>
            <a:p>
              <a:pPr marL="177800" lvl="0" algn="l" rtl="0">
                <a:lnSpc>
                  <a:spcPct val="115000"/>
                </a:lnSpc>
                <a:spcBef>
                  <a:spcPts val="0"/>
                </a:spcBef>
                <a:spcAft>
                  <a:spcPts val="0"/>
                </a:spcAft>
                <a:buClr>
                  <a:srgbClr val="FFFFFF"/>
                </a:buClr>
                <a:buSzPts val="800"/>
              </a:pPr>
              <a:r>
                <a:rPr lang="en-US" sz="1050" dirty="0">
                  <a:solidFill>
                    <a:srgbClr val="FFFFFF"/>
                  </a:solidFill>
                  <a:latin typeface="Titillium Web Light"/>
                  <a:ea typeface="Titillium Web Light"/>
                  <a:cs typeface="Titillium Web Light"/>
                  <a:sym typeface="Titillium Web Light"/>
                </a:rPr>
                <a:t>Go forward, with color intensity changing how close you are to the target/next instruction </a:t>
              </a:r>
              <a:endParaRPr sz="1050" dirty="0">
                <a:solidFill>
                  <a:srgbClr val="FFFFFF"/>
                </a:solidFill>
                <a:latin typeface="Titillium Web Light"/>
                <a:ea typeface="Titillium Web Light"/>
                <a:cs typeface="Titillium Web Light"/>
                <a:sym typeface="Titillium Web Light"/>
              </a:endParaRPr>
            </a:p>
          </p:txBody>
        </p:sp>
        <p:sp>
          <p:nvSpPr>
            <p:cNvPr id="156" name="Google Shape;156;p22"/>
            <p:cNvSpPr/>
            <p:nvPr/>
          </p:nvSpPr>
          <p:spPr>
            <a:xfrm>
              <a:off x="4354429" y="3098513"/>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bg1"/>
                  </a:solidFill>
                  <a:latin typeface="Titillium Web Light"/>
                  <a:ea typeface="Titillium Web Light"/>
                  <a:cs typeface="Titillium Web Light"/>
                  <a:sym typeface="Titillium Web Light"/>
                </a:rPr>
                <a:t>Green</a:t>
              </a:r>
              <a:endParaRPr b="1" dirty="0">
                <a:solidFill>
                  <a:schemeClr val="bg1"/>
                </a:solidFill>
                <a:latin typeface="Titillium Web Light"/>
                <a:ea typeface="Titillium Web Light"/>
                <a:cs typeface="Titillium Web Light"/>
                <a:sym typeface="Titillium Web Light"/>
              </a:endParaRPr>
            </a:p>
          </p:txBody>
        </p:sp>
      </p:grpSp>
      <p:grpSp>
        <p:nvGrpSpPr>
          <p:cNvPr id="172" name="Google Shape;172;p22"/>
          <p:cNvGrpSpPr/>
          <p:nvPr/>
        </p:nvGrpSpPr>
        <p:grpSpPr>
          <a:xfrm>
            <a:off x="621507" y="2727216"/>
            <a:ext cx="3846783" cy="674400"/>
            <a:chOff x="4354429" y="4469063"/>
            <a:chExt cx="3846783" cy="674400"/>
          </a:xfrm>
        </p:grpSpPr>
        <p:sp>
          <p:nvSpPr>
            <p:cNvPr id="173" name="Google Shape;173;p22"/>
            <p:cNvSpPr/>
            <p:nvPr/>
          </p:nvSpPr>
          <p:spPr>
            <a:xfrm>
              <a:off x="5373412" y="4469063"/>
              <a:ext cx="2827800" cy="674400"/>
            </a:xfrm>
            <a:prstGeom prst="rect">
              <a:avLst/>
            </a:prstGeom>
            <a:solidFill>
              <a:srgbClr val="0037B3"/>
            </a:solidFill>
            <a:ln>
              <a:noFill/>
            </a:ln>
          </p:spPr>
          <p:txBody>
            <a:bodyPr spcFirstLastPara="1" wrap="square" lIns="91425" tIns="91425" rIns="91425" bIns="91425" anchor="t" anchorCtr="0">
              <a:noAutofit/>
            </a:bodyPr>
            <a:lstStyle/>
            <a:p>
              <a:pPr marL="177800" lvl="0" algn="l" rtl="0">
                <a:lnSpc>
                  <a:spcPct val="115000"/>
                </a:lnSpc>
                <a:spcBef>
                  <a:spcPts val="0"/>
                </a:spcBef>
                <a:spcAft>
                  <a:spcPts val="0"/>
                </a:spcAft>
                <a:buClr>
                  <a:srgbClr val="FFFFFF"/>
                </a:buClr>
                <a:buSzPts val="800"/>
              </a:pPr>
              <a:r>
                <a:rPr lang="en-US" sz="1050" dirty="0">
                  <a:solidFill>
                    <a:srgbClr val="FFFFFF"/>
                  </a:solidFill>
                  <a:latin typeface="Titillium Web Light"/>
                  <a:ea typeface="Titillium Web Light"/>
                  <a:cs typeface="Titillium Web Light"/>
                  <a:sym typeface="Titillium Web Light"/>
                </a:rPr>
                <a:t>Approaching an obstacle to overcome, like a staircase, a door or a chair</a:t>
              </a:r>
              <a:endParaRPr sz="1050" dirty="0">
                <a:solidFill>
                  <a:srgbClr val="FFFFFF"/>
                </a:solidFill>
                <a:latin typeface="Titillium Web Light"/>
                <a:ea typeface="Titillium Web Light"/>
                <a:cs typeface="Titillium Web Light"/>
                <a:sym typeface="Titillium Web Light"/>
              </a:endParaRPr>
            </a:p>
          </p:txBody>
        </p:sp>
        <p:sp>
          <p:nvSpPr>
            <p:cNvPr id="178" name="Google Shape;178;p22"/>
            <p:cNvSpPr/>
            <p:nvPr/>
          </p:nvSpPr>
          <p:spPr>
            <a:xfrm>
              <a:off x="4354429" y="4469063"/>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bg1"/>
                  </a:solidFill>
                  <a:latin typeface="Titillium Web Light"/>
                  <a:ea typeface="Titillium Web Light"/>
                  <a:cs typeface="Titillium Web Light"/>
                  <a:sym typeface="Titillium Web Light"/>
                </a:rPr>
                <a:t>Orange</a:t>
              </a:r>
              <a:endParaRPr b="1" dirty="0">
                <a:solidFill>
                  <a:schemeClr val="bg1"/>
                </a:solidFill>
                <a:latin typeface="Titillium Web Light"/>
                <a:ea typeface="Titillium Web Light"/>
                <a:cs typeface="Titillium Web Light"/>
                <a:sym typeface="Titillium Web Light"/>
              </a:endParaRPr>
            </a:p>
          </p:txBody>
        </p:sp>
      </p:grpSp>
      <p:grpSp>
        <p:nvGrpSpPr>
          <p:cNvPr id="41" name="Google Shape;172;p22">
            <a:extLst>
              <a:ext uri="{FF2B5EF4-FFF2-40B4-BE49-F238E27FC236}">
                <a16:creationId xmlns:a16="http://schemas.microsoft.com/office/drawing/2014/main" id="{B57E3B9C-5AB9-4CE7-8657-67D8D1569215}"/>
              </a:ext>
            </a:extLst>
          </p:cNvPr>
          <p:cNvGrpSpPr/>
          <p:nvPr/>
        </p:nvGrpSpPr>
        <p:grpSpPr>
          <a:xfrm>
            <a:off x="621507" y="3423590"/>
            <a:ext cx="3846783" cy="674400"/>
            <a:chOff x="4354429" y="4469063"/>
            <a:chExt cx="3846783" cy="674400"/>
          </a:xfrm>
        </p:grpSpPr>
        <p:sp>
          <p:nvSpPr>
            <p:cNvPr id="42" name="Google Shape;173;p22">
              <a:extLst>
                <a:ext uri="{FF2B5EF4-FFF2-40B4-BE49-F238E27FC236}">
                  <a16:creationId xmlns:a16="http://schemas.microsoft.com/office/drawing/2014/main" id="{7E80D925-E1BA-4FBF-8CC6-CAE0F5CEAB62}"/>
                </a:ext>
              </a:extLst>
            </p:cNvPr>
            <p:cNvSpPr/>
            <p:nvPr/>
          </p:nvSpPr>
          <p:spPr>
            <a:xfrm>
              <a:off x="5373412" y="4469063"/>
              <a:ext cx="2827800" cy="674400"/>
            </a:xfrm>
            <a:prstGeom prst="rect">
              <a:avLst/>
            </a:prstGeom>
            <a:solidFill>
              <a:srgbClr val="0037B3"/>
            </a:solidFill>
            <a:ln>
              <a:noFill/>
            </a:ln>
          </p:spPr>
          <p:txBody>
            <a:bodyPr spcFirstLastPara="1" wrap="square" lIns="91425" tIns="91425" rIns="91425" bIns="91425" anchor="t" anchorCtr="0">
              <a:noAutofit/>
            </a:bodyPr>
            <a:lstStyle/>
            <a:p>
              <a:pPr marL="177800" lvl="0" algn="l" rtl="0">
                <a:lnSpc>
                  <a:spcPct val="115000"/>
                </a:lnSpc>
                <a:spcBef>
                  <a:spcPts val="0"/>
                </a:spcBef>
                <a:spcAft>
                  <a:spcPts val="0"/>
                </a:spcAft>
                <a:buClr>
                  <a:srgbClr val="FFFFFF"/>
                </a:buClr>
                <a:buSzPts val="800"/>
              </a:pPr>
              <a:r>
                <a:rPr lang="en-US" sz="1200" dirty="0">
                  <a:solidFill>
                    <a:srgbClr val="FFFFFF"/>
                  </a:solidFill>
                  <a:latin typeface="Titillium Web Light"/>
                  <a:ea typeface="Titillium Web Light"/>
                  <a:cs typeface="Titillium Web Light"/>
                  <a:sym typeface="Titillium Web Light"/>
                </a:rPr>
                <a:t>Turn to the left, changes upon next instruction </a:t>
              </a:r>
              <a:endParaRPr sz="1200" dirty="0">
                <a:solidFill>
                  <a:srgbClr val="FFFFFF"/>
                </a:solidFill>
                <a:latin typeface="Titillium Web Light"/>
                <a:ea typeface="Titillium Web Light"/>
                <a:cs typeface="Titillium Web Light"/>
                <a:sym typeface="Titillium Web Light"/>
              </a:endParaRPr>
            </a:p>
          </p:txBody>
        </p:sp>
        <p:sp>
          <p:nvSpPr>
            <p:cNvPr id="43" name="Google Shape;178;p22">
              <a:extLst>
                <a:ext uri="{FF2B5EF4-FFF2-40B4-BE49-F238E27FC236}">
                  <a16:creationId xmlns:a16="http://schemas.microsoft.com/office/drawing/2014/main" id="{E86E08C9-43A5-4BBF-9241-039A41D24CC2}"/>
                </a:ext>
              </a:extLst>
            </p:cNvPr>
            <p:cNvSpPr/>
            <p:nvPr/>
          </p:nvSpPr>
          <p:spPr>
            <a:xfrm>
              <a:off x="4354429" y="4469063"/>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bg1"/>
                  </a:solidFill>
                  <a:latin typeface="Titillium Web Light"/>
                  <a:ea typeface="Titillium Web Light"/>
                  <a:cs typeface="Titillium Web Light"/>
                  <a:sym typeface="Titillium Web Light"/>
                </a:rPr>
                <a:t>Yellow</a:t>
              </a:r>
              <a:endParaRPr b="1" dirty="0">
                <a:solidFill>
                  <a:schemeClr val="bg1"/>
                </a:solidFill>
                <a:latin typeface="Titillium Web Light"/>
                <a:ea typeface="Titillium Web Light"/>
                <a:cs typeface="Titillium Web Light"/>
                <a:sym typeface="Titillium Web Light"/>
              </a:endParaRPr>
            </a:p>
          </p:txBody>
        </p:sp>
      </p:grpSp>
      <p:grpSp>
        <p:nvGrpSpPr>
          <p:cNvPr id="46" name="Google Shape;150;p22">
            <a:extLst>
              <a:ext uri="{FF2B5EF4-FFF2-40B4-BE49-F238E27FC236}">
                <a16:creationId xmlns:a16="http://schemas.microsoft.com/office/drawing/2014/main" id="{4693EE10-14C5-4579-B303-06ABAC0BCE44}"/>
              </a:ext>
            </a:extLst>
          </p:cNvPr>
          <p:cNvGrpSpPr/>
          <p:nvPr/>
        </p:nvGrpSpPr>
        <p:grpSpPr>
          <a:xfrm>
            <a:off x="621507" y="4119964"/>
            <a:ext cx="3846783" cy="674400"/>
            <a:chOff x="4354429" y="3098513"/>
            <a:chExt cx="3846783" cy="674400"/>
          </a:xfrm>
        </p:grpSpPr>
        <p:sp>
          <p:nvSpPr>
            <p:cNvPr id="47" name="Google Shape;151;p22">
              <a:extLst>
                <a:ext uri="{FF2B5EF4-FFF2-40B4-BE49-F238E27FC236}">
                  <a16:creationId xmlns:a16="http://schemas.microsoft.com/office/drawing/2014/main" id="{66EE13EB-562E-4313-996D-A1D1CE3704F1}"/>
                </a:ext>
              </a:extLst>
            </p:cNvPr>
            <p:cNvSpPr/>
            <p:nvPr/>
          </p:nvSpPr>
          <p:spPr>
            <a:xfrm>
              <a:off x="5373412" y="3098513"/>
              <a:ext cx="2827800" cy="674400"/>
            </a:xfrm>
            <a:prstGeom prst="rect">
              <a:avLst/>
            </a:prstGeom>
            <a:solidFill>
              <a:srgbClr val="0037B3"/>
            </a:solidFill>
            <a:ln>
              <a:noFill/>
            </a:ln>
          </p:spPr>
          <p:txBody>
            <a:bodyPr spcFirstLastPara="1" wrap="square" lIns="91425" tIns="91425" rIns="91425" bIns="91425" anchor="t" anchorCtr="0">
              <a:noAutofit/>
            </a:bodyPr>
            <a:lstStyle/>
            <a:p>
              <a:pPr marL="177800" lvl="0" algn="l" rtl="0">
                <a:lnSpc>
                  <a:spcPct val="115000"/>
                </a:lnSpc>
                <a:spcBef>
                  <a:spcPts val="0"/>
                </a:spcBef>
                <a:spcAft>
                  <a:spcPts val="0"/>
                </a:spcAft>
                <a:buClr>
                  <a:srgbClr val="FFFFFF"/>
                </a:buClr>
                <a:buSzPts val="800"/>
              </a:pPr>
              <a:r>
                <a:rPr lang="en-US" sz="1200" dirty="0">
                  <a:solidFill>
                    <a:srgbClr val="FFFFFF"/>
                  </a:solidFill>
                  <a:latin typeface="Titillium Web Light"/>
                  <a:ea typeface="Titillium Web Light"/>
                  <a:cs typeface="Titillium Web Light"/>
                  <a:sym typeface="Titillium Web Light"/>
                </a:rPr>
                <a:t>Turn to the right, changes upon next instruction</a:t>
              </a:r>
              <a:endParaRPr sz="1200" dirty="0">
                <a:solidFill>
                  <a:srgbClr val="FFFFFF"/>
                </a:solidFill>
                <a:latin typeface="Titillium Web Light"/>
                <a:ea typeface="Titillium Web Light"/>
                <a:cs typeface="Titillium Web Light"/>
                <a:sym typeface="Titillium Web Light"/>
              </a:endParaRPr>
            </a:p>
          </p:txBody>
        </p:sp>
        <p:sp>
          <p:nvSpPr>
            <p:cNvPr id="48" name="Google Shape;156;p22">
              <a:extLst>
                <a:ext uri="{FF2B5EF4-FFF2-40B4-BE49-F238E27FC236}">
                  <a16:creationId xmlns:a16="http://schemas.microsoft.com/office/drawing/2014/main" id="{75391057-B5C8-473C-94F5-3D5A418A328A}"/>
                </a:ext>
              </a:extLst>
            </p:cNvPr>
            <p:cNvSpPr/>
            <p:nvPr/>
          </p:nvSpPr>
          <p:spPr>
            <a:xfrm>
              <a:off x="4354429" y="3098513"/>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bg1"/>
                  </a:solidFill>
                  <a:latin typeface="Titillium Web Light"/>
                  <a:ea typeface="Titillium Web Light"/>
                  <a:cs typeface="Titillium Web Light"/>
                  <a:sym typeface="Titillium Web Light"/>
                </a:rPr>
                <a:t>Blue</a:t>
              </a:r>
              <a:endParaRPr b="1" dirty="0">
                <a:solidFill>
                  <a:schemeClr val="bg1"/>
                </a:solidFill>
                <a:latin typeface="Titillium Web Light"/>
                <a:ea typeface="Titillium Web Light"/>
                <a:cs typeface="Titillium Web Light"/>
                <a:sym typeface="Titillium Web Light"/>
              </a:endParaRPr>
            </a:p>
          </p:txBody>
        </p:sp>
      </p:grpSp>
      <p:grpSp>
        <p:nvGrpSpPr>
          <p:cNvPr id="50" name="Google Shape;150;p22">
            <a:extLst>
              <a:ext uri="{FF2B5EF4-FFF2-40B4-BE49-F238E27FC236}">
                <a16:creationId xmlns:a16="http://schemas.microsoft.com/office/drawing/2014/main" id="{FC089C93-4A78-48A7-822F-CD982ECAF99C}"/>
              </a:ext>
            </a:extLst>
          </p:cNvPr>
          <p:cNvGrpSpPr/>
          <p:nvPr/>
        </p:nvGrpSpPr>
        <p:grpSpPr>
          <a:xfrm>
            <a:off x="621507" y="2015971"/>
            <a:ext cx="3846783" cy="674400"/>
            <a:chOff x="4354429" y="3098513"/>
            <a:chExt cx="3846783" cy="674400"/>
          </a:xfrm>
        </p:grpSpPr>
        <p:sp>
          <p:nvSpPr>
            <p:cNvPr id="51" name="Google Shape;151;p22">
              <a:extLst>
                <a:ext uri="{FF2B5EF4-FFF2-40B4-BE49-F238E27FC236}">
                  <a16:creationId xmlns:a16="http://schemas.microsoft.com/office/drawing/2014/main" id="{0F7E2EC6-DD68-4846-8AE8-9CB8DAC0D384}"/>
                </a:ext>
              </a:extLst>
            </p:cNvPr>
            <p:cNvSpPr/>
            <p:nvPr/>
          </p:nvSpPr>
          <p:spPr>
            <a:xfrm>
              <a:off x="5373412" y="3098513"/>
              <a:ext cx="2827800" cy="674400"/>
            </a:xfrm>
            <a:prstGeom prst="rect">
              <a:avLst/>
            </a:prstGeom>
            <a:solidFill>
              <a:srgbClr val="0037B3"/>
            </a:solidFill>
            <a:ln>
              <a:noFill/>
            </a:ln>
          </p:spPr>
          <p:txBody>
            <a:bodyPr spcFirstLastPara="1" wrap="square" lIns="91425" tIns="91425" rIns="91425" bIns="91425" anchor="t" anchorCtr="0">
              <a:noAutofit/>
            </a:bodyPr>
            <a:lstStyle/>
            <a:p>
              <a:pPr marL="177800" lvl="0" algn="l" rtl="0">
                <a:lnSpc>
                  <a:spcPct val="115000"/>
                </a:lnSpc>
                <a:spcBef>
                  <a:spcPts val="0"/>
                </a:spcBef>
                <a:spcAft>
                  <a:spcPts val="0"/>
                </a:spcAft>
                <a:buClr>
                  <a:srgbClr val="FFFFFF"/>
                </a:buClr>
                <a:buSzPts val="800"/>
              </a:pPr>
              <a:r>
                <a:rPr lang="en-US" sz="1050" dirty="0">
                  <a:solidFill>
                    <a:srgbClr val="FFFFFF"/>
                  </a:solidFill>
                  <a:latin typeface="Titillium Web Light"/>
                  <a:ea typeface="Titillium Web Light"/>
                  <a:cs typeface="Titillium Web Light"/>
                  <a:sym typeface="Titillium Web Light"/>
                </a:rPr>
                <a:t>Approaching an obstacle, with closer obstacles causing higher intensity</a:t>
              </a:r>
              <a:endParaRPr sz="1050" dirty="0">
                <a:solidFill>
                  <a:srgbClr val="FFFFFF"/>
                </a:solidFill>
                <a:latin typeface="Titillium Web Light"/>
                <a:ea typeface="Titillium Web Light"/>
                <a:cs typeface="Titillium Web Light"/>
                <a:sym typeface="Titillium Web Light"/>
              </a:endParaRPr>
            </a:p>
          </p:txBody>
        </p:sp>
        <p:sp>
          <p:nvSpPr>
            <p:cNvPr id="52" name="Google Shape;156;p22">
              <a:extLst>
                <a:ext uri="{FF2B5EF4-FFF2-40B4-BE49-F238E27FC236}">
                  <a16:creationId xmlns:a16="http://schemas.microsoft.com/office/drawing/2014/main" id="{A2275AA2-94F8-49E3-AB0D-B013B1833C1F}"/>
                </a:ext>
              </a:extLst>
            </p:cNvPr>
            <p:cNvSpPr/>
            <p:nvPr/>
          </p:nvSpPr>
          <p:spPr>
            <a:xfrm>
              <a:off x="4354429" y="3098513"/>
              <a:ext cx="1007100" cy="674400"/>
            </a:xfrm>
            <a:prstGeom prst="rect">
              <a:avLst/>
            </a:prstGeom>
            <a:solidFill>
              <a:srgbClr val="003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bg1"/>
                  </a:solidFill>
                  <a:latin typeface="Titillium Web Light"/>
                  <a:ea typeface="Titillium Web Light"/>
                  <a:cs typeface="Titillium Web Light"/>
                  <a:sym typeface="Titillium Web Light"/>
                </a:rPr>
                <a:t>Red</a:t>
              </a:r>
              <a:endParaRPr b="1" dirty="0">
                <a:solidFill>
                  <a:schemeClr val="bg1"/>
                </a:solidFill>
                <a:latin typeface="Titillium Web Light"/>
                <a:ea typeface="Titillium Web Light"/>
                <a:cs typeface="Titillium Web Light"/>
                <a:sym typeface="Titillium Web Light"/>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4" name="Google Shape;144;p22">
            <a:extLst>
              <a:ext uri="{FF2B5EF4-FFF2-40B4-BE49-F238E27FC236}">
                <a16:creationId xmlns:a16="http://schemas.microsoft.com/office/drawing/2014/main" id="{20DEA37C-10E2-4B58-9A0D-80F55E4A7E68}"/>
              </a:ext>
            </a:extLst>
          </p:cNvPr>
          <p:cNvSpPr txBox="1">
            <a:spLocks/>
          </p:cNvSpPr>
          <p:nvPr/>
        </p:nvSpPr>
        <p:spPr>
          <a:xfrm>
            <a:off x="284527" y="-126654"/>
            <a:ext cx="6025500"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600" b="1" dirty="0">
                <a:solidFill>
                  <a:schemeClr val="bg1"/>
                </a:solidFill>
              </a:rPr>
              <a:t>Electric schematics</a:t>
            </a:r>
          </a:p>
        </p:txBody>
      </p:sp>
      <p:pic>
        <p:nvPicPr>
          <p:cNvPr id="7" name="Picture 6" descr="Diagram&#10;&#10;Description automatically generated">
            <a:extLst>
              <a:ext uri="{FF2B5EF4-FFF2-40B4-BE49-F238E27FC236}">
                <a16:creationId xmlns:a16="http://schemas.microsoft.com/office/drawing/2014/main" id="{183DF112-689A-44F5-AA4C-16C7B01F2137}"/>
              </a:ext>
            </a:extLst>
          </p:cNvPr>
          <p:cNvPicPr>
            <a:picLocks noChangeAspect="1"/>
          </p:cNvPicPr>
          <p:nvPr/>
        </p:nvPicPr>
        <p:blipFill>
          <a:blip r:embed="rId3"/>
          <a:stretch>
            <a:fillRect/>
          </a:stretch>
        </p:blipFill>
        <p:spPr>
          <a:xfrm rot="5400000">
            <a:off x="135350" y="924579"/>
            <a:ext cx="3941633" cy="3553967"/>
          </a:xfrm>
          <a:prstGeom prst="rect">
            <a:avLst/>
          </a:prstGeom>
        </p:spPr>
      </p:pic>
      <p:pic>
        <p:nvPicPr>
          <p:cNvPr id="9" name="Picture 8" descr="Diagram, schematic&#10;&#10;Description automatically generated">
            <a:extLst>
              <a:ext uri="{FF2B5EF4-FFF2-40B4-BE49-F238E27FC236}">
                <a16:creationId xmlns:a16="http://schemas.microsoft.com/office/drawing/2014/main" id="{602D65AD-18EA-49F1-AFB5-DD2D3A57320E}"/>
              </a:ext>
            </a:extLst>
          </p:cNvPr>
          <p:cNvPicPr>
            <a:picLocks noChangeAspect="1"/>
          </p:cNvPicPr>
          <p:nvPr/>
        </p:nvPicPr>
        <p:blipFill>
          <a:blip r:embed="rId4"/>
          <a:stretch>
            <a:fillRect/>
          </a:stretch>
        </p:blipFill>
        <p:spPr>
          <a:xfrm rot="5400000">
            <a:off x="4461260" y="794313"/>
            <a:ext cx="3941635" cy="38144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4" name="Google Shape;144;p22">
            <a:extLst>
              <a:ext uri="{FF2B5EF4-FFF2-40B4-BE49-F238E27FC236}">
                <a16:creationId xmlns:a16="http://schemas.microsoft.com/office/drawing/2014/main" id="{20DEA37C-10E2-4B58-9A0D-80F55E4A7E68}"/>
              </a:ext>
            </a:extLst>
          </p:cNvPr>
          <p:cNvSpPr txBox="1">
            <a:spLocks/>
          </p:cNvSpPr>
          <p:nvPr/>
        </p:nvSpPr>
        <p:spPr>
          <a:xfrm>
            <a:off x="284527" y="-126654"/>
            <a:ext cx="6025500"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600" b="1" dirty="0">
                <a:solidFill>
                  <a:schemeClr val="bg1"/>
                </a:solidFill>
              </a:rPr>
              <a:t>Electric schematics</a:t>
            </a:r>
          </a:p>
        </p:txBody>
      </p:sp>
      <p:pic>
        <p:nvPicPr>
          <p:cNvPr id="11" name="Picture 10" descr="Diagram, schematic&#10;&#10;Description automatically generated">
            <a:extLst>
              <a:ext uri="{FF2B5EF4-FFF2-40B4-BE49-F238E27FC236}">
                <a16:creationId xmlns:a16="http://schemas.microsoft.com/office/drawing/2014/main" id="{DEB517DC-ADF9-48DA-8F6E-419279BEDFC2}"/>
              </a:ext>
            </a:extLst>
          </p:cNvPr>
          <p:cNvPicPr>
            <a:picLocks noChangeAspect="1"/>
          </p:cNvPicPr>
          <p:nvPr/>
        </p:nvPicPr>
        <p:blipFill>
          <a:blip r:embed="rId3"/>
          <a:stretch>
            <a:fillRect/>
          </a:stretch>
        </p:blipFill>
        <p:spPr>
          <a:xfrm rot="5400000">
            <a:off x="4385641" y="712892"/>
            <a:ext cx="2906634" cy="3176016"/>
          </a:xfrm>
          <a:prstGeom prst="rect">
            <a:avLst/>
          </a:prstGeom>
        </p:spPr>
      </p:pic>
      <p:pic>
        <p:nvPicPr>
          <p:cNvPr id="13" name="Picture 12" descr="Diagram, schematic&#10;&#10;Description automatically generated">
            <a:extLst>
              <a:ext uri="{FF2B5EF4-FFF2-40B4-BE49-F238E27FC236}">
                <a16:creationId xmlns:a16="http://schemas.microsoft.com/office/drawing/2014/main" id="{39C0F36D-54C1-4291-9608-BCCE8677BD0F}"/>
              </a:ext>
            </a:extLst>
          </p:cNvPr>
          <p:cNvPicPr>
            <a:picLocks noChangeAspect="1"/>
          </p:cNvPicPr>
          <p:nvPr/>
        </p:nvPicPr>
        <p:blipFill>
          <a:blip r:embed="rId4"/>
          <a:stretch>
            <a:fillRect/>
          </a:stretch>
        </p:blipFill>
        <p:spPr>
          <a:xfrm rot="5400000">
            <a:off x="217607" y="1030275"/>
            <a:ext cx="3583108" cy="3217726"/>
          </a:xfrm>
          <a:prstGeom prst="rect">
            <a:avLst/>
          </a:prstGeom>
        </p:spPr>
      </p:pic>
    </p:spTree>
    <p:extLst>
      <p:ext uri="{BB962C8B-B14F-4D97-AF65-F5344CB8AC3E}">
        <p14:creationId xmlns:p14="http://schemas.microsoft.com/office/powerpoint/2010/main" val="447817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0" name="Google Shape;144;p22">
            <a:extLst>
              <a:ext uri="{FF2B5EF4-FFF2-40B4-BE49-F238E27FC236}">
                <a16:creationId xmlns:a16="http://schemas.microsoft.com/office/drawing/2014/main" id="{2DA28874-81EC-43FB-BAC7-01F276B852BE}"/>
              </a:ext>
            </a:extLst>
          </p:cNvPr>
          <p:cNvSpPr txBox="1">
            <a:spLocks/>
          </p:cNvSpPr>
          <p:nvPr/>
        </p:nvSpPr>
        <p:spPr>
          <a:xfrm>
            <a:off x="284526" y="-126654"/>
            <a:ext cx="6634433"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600" b="1" dirty="0">
                <a:solidFill>
                  <a:schemeClr val="bg1"/>
                </a:solidFill>
              </a:rPr>
              <a:t>Algorithm flow chart diagram</a:t>
            </a:r>
          </a:p>
        </p:txBody>
      </p:sp>
      <p:sp>
        <p:nvSpPr>
          <p:cNvPr id="13" name="Google Shape;148;p22">
            <a:extLst>
              <a:ext uri="{FF2B5EF4-FFF2-40B4-BE49-F238E27FC236}">
                <a16:creationId xmlns:a16="http://schemas.microsoft.com/office/drawing/2014/main" id="{6A65964B-D037-4140-8C27-9CAB6DB92B09}"/>
              </a:ext>
            </a:extLst>
          </p:cNvPr>
          <p:cNvSpPr/>
          <p:nvPr/>
        </p:nvSpPr>
        <p:spPr>
          <a:xfrm>
            <a:off x="284526" y="872671"/>
            <a:ext cx="2207629"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dirty="0">
                <a:solidFill>
                  <a:srgbClr val="0037B3"/>
                </a:solidFill>
                <a:latin typeface="Titillium Web Light"/>
                <a:ea typeface="Titillium Web Light"/>
                <a:cs typeface="Titillium Web Light"/>
                <a:sym typeface="Titillium Web Light"/>
              </a:rPr>
              <a:t>Main program</a:t>
            </a:r>
            <a:endParaRPr sz="1200" dirty="0">
              <a:solidFill>
                <a:srgbClr val="0037B3"/>
              </a:solidFill>
              <a:latin typeface="Titillium Web Light"/>
              <a:ea typeface="Titillium Web Light"/>
              <a:cs typeface="Titillium Web Light"/>
              <a:sym typeface="Titillium Web Light"/>
            </a:endParaRPr>
          </a:p>
        </p:txBody>
      </p:sp>
      <p:pic>
        <p:nvPicPr>
          <p:cNvPr id="3" name="Picture 2" descr="Diagram&#10;&#10;Description automatically generated">
            <a:extLst>
              <a:ext uri="{FF2B5EF4-FFF2-40B4-BE49-F238E27FC236}">
                <a16:creationId xmlns:a16="http://schemas.microsoft.com/office/drawing/2014/main" id="{58CBE5B3-E0DC-4F19-BB6F-75039B85A07C}"/>
              </a:ext>
            </a:extLst>
          </p:cNvPr>
          <p:cNvPicPr>
            <a:picLocks noChangeAspect="1"/>
          </p:cNvPicPr>
          <p:nvPr/>
        </p:nvPicPr>
        <p:blipFill>
          <a:blip r:embed="rId3"/>
          <a:stretch>
            <a:fillRect/>
          </a:stretch>
        </p:blipFill>
        <p:spPr>
          <a:xfrm>
            <a:off x="284526" y="1172971"/>
            <a:ext cx="2207629" cy="3950494"/>
          </a:xfrm>
          <a:prstGeom prst="rect">
            <a:avLst/>
          </a:prstGeom>
        </p:spPr>
      </p:pic>
      <p:sp>
        <p:nvSpPr>
          <p:cNvPr id="17" name="Google Shape;148;p22">
            <a:extLst>
              <a:ext uri="{FF2B5EF4-FFF2-40B4-BE49-F238E27FC236}">
                <a16:creationId xmlns:a16="http://schemas.microsoft.com/office/drawing/2014/main" id="{FC3CD119-52CD-4DB2-80C6-C058233480D4}"/>
              </a:ext>
            </a:extLst>
          </p:cNvPr>
          <p:cNvSpPr/>
          <p:nvPr/>
        </p:nvSpPr>
        <p:spPr>
          <a:xfrm>
            <a:off x="2823832" y="872671"/>
            <a:ext cx="3288335"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dirty="0">
                <a:solidFill>
                  <a:srgbClr val="0037B3"/>
                </a:solidFill>
                <a:latin typeface="Titillium Web Light"/>
                <a:ea typeface="Titillium Web Light"/>
                <a:cs typeface="Titillium Web Light"/>
                <a:sym typeface="Titillium Web Light"/>
              </a:rPr>
              <a:t>Read inputs</a:t>
            </a:r>
            <a:endParaRPr sz="1200" dirty="0">
              <a:solidFill>
                <a:srgbClr val="0037B3"/>
              </a:solidFill>
              <a:latin typeface="Titillium Web Light"/>
              <a:ea typeface="Titillium Web Light"/>
              <a:cs typeface="Titillium Web Light"/>
              <a:sym typeface="Titillium Web Light"/>
            </a:endParaRPr>
          </a:p>
        </p:txBody>
      </p:sp>
      <p:pic>
        <p:nvPicPr>
          <p:cNvPr id="7" name="Picture 6" descr="Diagram&#10;&#10;Description automatically generated">
            <a:extLst>
              <a:ext uri="{FF2B5EF4-FFF2-40B4-BE49-F238E27FC236}">
                <a16:creationId xmlns:a16="http://schemas.microsoft.com/office/drawing/2014/main" id="{9803ACBF-3751-472D-AC11-7E7D29231E22}"/>
              </a:ext>
            </a:extLst>
          </p:cNvPr>
          <p:cNvPicPr>
            <a:picLocks noChangeAspect="1"/>
          </p:cNvPicPr>
          <p:nvPr/>
        </p:nvPicPr>
        <p:blipFill>
          <a:blip r:embed="rId4"/>
          <a:stretch>
            <a:fillRect/>
          </a:stretch>
        </p:blipFill>
        <p:spPr>
          <a:xfrm>
            <a:off x="2823832" y="1172971"/>
            <a:ext cx="3288335" cy="3890122"/>
          </a:xfrm>
          <a:prstGeom prst="rect">
            <a:avLst/>
          </a:prstGeom>
        </p:spPr>
      </p:pic>
      <p:pic>
        <p:nvPicPr>
          <p:cNvPr id="9" name="Picture 8" descr="Diagram&#10;&#10;Description automatically generated">
            <a:extLst>
              <a:ext uri="{FF2B5EF4-FFF2-40B4-BE49-F238E27FC236}">
                <a16:creationId xmlns:a16="http://schemas.microsoft.com/office/drawing/2014/main" id="{0D187889-EF93-41AC-8B9A-F97E30E4BA49}"/>
              </a:ext>
            </a:extLst>
          </p:cNvPr>
          <p:cNvPicPr>
            <a:picLocks noChangeAspect="1"/>
          </p:cNvPicPr>
          <p:nvPr/>
        </p:nvPicPr>
        <p:blipFill>
          <a:blip r:embed="rId5"/>
          <a:stretch>
            <a:fillRect/>
          </a:stretch>
        </p:blipFill>
        <p:spPr>
          <a:xfrm>
            <a:off x="6443844" y="1168764"/>
            <a:ext cx="1614306" cy="3894329"/>
          </a:xfrm>
          <a:prstGeom prst="rect">
            <a:avLst/>
          </a:prstGeom>
        </p:spPr>
      </p:pic>
      <p:sp>
        <p:nvSpPr>
          <p:cNvPr id="24" name="Google Shape;148;p22">
            <a:extLst>
              <a:ext uri="{FF2B5EF4-FFF2-40B4-BE49-F238E27FC236}">
                <a16:creationId xmlns:a16="http://schemas.microsoft.com/office/drawing/2014/main" id="{CACF3000-046B-4C47-94F6-C14973871B9F}"/>
              </a:ext>
            </a:extLst>
          </p:cNvPr>
          <p:cNvSpPr/>
          <p:nvPr/>
        </p:nvSpPr>
        <p:spPr>
          <a:xfrm>
            <a:off x="6443844" y="872671"/>
            <a:ext cx="1614306" cy="296093"/>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dirty="0">
                <a:solidFill>
                  <a:srgbClr val="0037B3"/>
                </a:solidFill>
                <a:latin typeface="Titillium Web Light"/>
                <a:ea typeface="Titillium Web Light"/>
                <a:cs typeface="Titillium Web Light"/>
                <a:sym typeface="Titillium Web Light"/>
              </a:rPr>
              <a:t>New voice command</a:t>
            </a:r>
            <a:endParaRPr sz="1200" dirty="0">
              <a:solidFill>
                <a:srgbClr val="0037B3"/>
              </a:solidFill>
              <a:latin typeface="Titillium Web Light"/>
              <a:ea typeface="Titillium Web Light"/>
              <a:cs typeface="Titillium Web Light"/>
              <a:sym typeface="Titillium Web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10" name="Google Shape;144;p22">
            <a:extLst>
              <a:ext uri="{FF2B5EF4-FFF2-40B4-BE49-F238E27FC236}">
                <a16:creationId xmlns:a16="http://schemas.microsoft.com/office/drawing/2014/main" id="{2DA28874-81EC-43FB-BAC7-01F276B852BE}"/>
              </a:ext>
            </a:extLst>
          </p:cNvPr>
          <p:cNvSpPr txBox="1">
            <a:spLocks/>
          </p:cNvSpPr>
          <p:nvPr/>
        </p:nvSpPr>
        <p:spPr>
          <a:xfrm>
            <a:off x="284526" y="-126654"/>
            <a:ext cx="6634433"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600" b="1" dirty="0">
                <a:solidFill>
                  <a:schemeClr val="bg1"/>
                </a:solidFill>
              </a:rPr>
              <a:t>Algorithm flow chart diagram</a:t>
            </a:r>
          </a:p>
        </p:txBody>
      </p:sp>
      <p:sp>
        <p:nvSpPr>
          <p:cNvPr id="13" name="Google Shape;148;p22">
            <a:extLst>
              <a:ext uri="{FF2B5EF4-FFF2-40B4-BE49-F238E27FC236}">
                <a16:creationId xmlns:a16="http://schemas.microsoft.com/office/drawing/2014/main" id="{6A65964B-D037-4140-8C27-9CAB6DB92B09}"/>
              </a:ext>
            </a:extLst>
          </p:cNvPr>
          <p:cNvSpPr/>
          <p:nvPr/>
        </p:nvSpPr>
        <p:spPr>
          <a:xfrm>
            <a:off x="284526" y="872671"/>
            <a:ext cx="2827800"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dirty="0">
                <a:solidFill>
                  <a:srgbClr val="0037B3"/>
                </a:solidFill>
                <a:latin typeface="Titillium Web Light"/>
                <a:ea typeface="Titillium Web Light"/>
                <a:cs typeface="Titillium Web Light"/>
                <a:sym typeface="Titillium Web Light"/>
              </a:rPr>
              <a:t>Process input</a:t>
            </a:r>
            <a:endParaRPr sz="1200" dirty="0">
              <a:solidFill>
                <a:srgbClr val="0037B3"/>
              </a:solidFill>
              <a:latin typeface="Titillium Web Light"/>
              <a:ea typeface="Titillium Web Light"/>
              <a:cs typeface="Titillium Web Light"/>
              <a:sym typeface="Titillium Web Light"/>
            </a:endParaRPr>
          </a:p>
        </p:txBody>
      </p:sp>
      <p:pic>
        <p:nvPicPr>
          <p:cNvPr id="3" name="Picture 2" descr="Diagram&#10;&#10;Description automatically generated">
            <a:extLst>
              <a:ext uri="{FF2B5EF4-FFF2-40B4-BE49-F238E27FC236}">
                <a16:creationId xmlns:a16="http://schemas.microsoft.com/office/drawing/2014/main" id="{98416905-120B-497C-916F-35F82AF54F85}"/>
              </a:ext>
            </a:extLst>
          </p:cNvPr>
          <p:cNvPicPr>
            <a:picLocks noChangeAspect="1"/>
          </p:cNvPicPr>
          <p:nvPr/>
        </p:nvPicPr>
        <p:blipFill>
          <a:blip r:embed="rId3"/>
          <a:stretch>
            <a:fillRect/>
          </a:stretch>
        </p:blipFill>
        <p:spPr>
          <a:xfrm>
            <a:off x="284526" y="1172971"/>
            <a:ext cx="2827800" cy="3838229"/>
          </a:xfrm>
          <a:prstGeom prst="rect">
            <a:avLst/>
          </a:prstGeom>
        </p:spPr>
      </p:pic>
      <p:sp>
        <p:nvSpPr>
          <p:cNvPr id="7" name="Google Shape;148;p22">
            <a:extLst>
              <a:ext uri="{FF2B5EF4-FFF2-40B4-BE49-F238E27FC236}">
                <a16:creationId xmlns:a16="http://schemas.microsoft.com/office/drawing/2014/main" id="{F56510B4-EFC5-4449-AE49-2E1D0C48C1DA}"/>
              </a:ext>
            </a:extLst>
          </p:cNvPr>
          <p:cNvSpPr/>
          <p:nvPr/>
        </p:nvSpPr>
        <p:spPr>
          <a:xfrm>
            <a:off x="3367326" y="872671"/>
            <a:ext cx="2827800"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dirty="0">
                <a:solidFill>
                  <a:srgbClr val="0037B3"/>
                </a:solidFill>
                <a:latin typeface="Titillium Web Light"/>
                <a:ea typeface="Titillium Web Light"/>
                <a:cs typeface="Titillium Web Light"/>
                <a:sym typeface="Titillium Web Light"/>
              </a:rPr>
              <a:t>Retrieving information</a:t>
            </a:r>
            <a:endParaRPr sz="1200" dirty="0">
              <a:solidFill>
                <a:srgbClr val="0037B3"/>
              </a:solidFill>
              <a:latin typeface="Titillium Web Light"/>
              <a:ea typeface="Titillium Web Light"/>
              <a:cs typeface="Titillium Web Light"/>
              <a:sym typeface="Titillium Web Light"/>
            </a:endParaRPr>
          </a:p>
        </p:txBody>
      </p:sp>
      <p:pic>
        <p:nvPicPr>
          <p:cNvPr id="5" name="Picture 4" descr="Diagram&#10;&#10;Description automatically generated">
            <a:extLst>
              <a:ext uri="{FF2B5EF4-FFF2-40B4-BE49-F238E27FC236}">
                <a16:creationId xmlns:a16="http://schemas.microsoft.com/office/drawing/2014/main" id="{9504D3C2-FC46-44CD-A69A-E33105DA3CA6}"/>
              </a:ext>
            </a:extLst>
          </p:cNvPr>
          <p:cNvPicPr>
            <a:picLocks noChangeAspect="1"/>
          </p:cNvPicPr>
          <p:nvPr/>
        </p:nvPicPr>
        <p:blipFill>
          <a:blip r:embed="rId4"/>
          <a:stretch>
            <a:fillRect/>
          </a:stretch>
        </p:blipFill>
        <p:spPr>
          <a:xfrm>
            <a:off x="3367327" y="1172971"/>
            <a:ext cx="2827800" cy="3838229"/>
          </a:xfrm>
          <a:prstGeom prst="rect">
            <a:avLst/>
          </a:prstGeom>
        </p:spPr>
      </p:pic>
      <p:sp>
        <p:nvSpPr>
          <p:cNvPr id="11" name="Google Shape;148;p22">
            <a:extLst>
              <a:ext uri="{FF2B5EF4-FFF2-40B4-BE49-F238E27FC236}">
                <a16:creationId xmlns:a16="http://schemas.microsoft.com/office/drawing/2014/main" id="{933D28FA-B6CD-401E-B0F8-AA06C0FC0A17}"/>
              </a:ext>
            </a:extLst>
          </p:cNvPr>
          <p:cNvSpPr/>
          <p:nvPr/>
        </p:nvSpPr>
        <p:spPr>
          <a:xfrm>
            <a:off x="6450125" y="872671"/>
            <a:ext cx="2254674"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dirty="0">
                <a:solidFill>
                  <a:srgbClr val="0037B3"/>
                </a:solidFill>
                <a:latin typeface="Titillium Web Light"/>
                <a:ea typeface="Titillium Web Light"/>
                <a:cs typeface="Titillium Web Light"/>
                <a:sym typeface="Titillium Web Light"/>
              </a:rPr>
              <a:t>Instruction output</a:t>
            </a:r>
            <a:endParaRPr sz="1200" dirty="0">
              <a:solidFill>
                <a:srgbClr val="0037B3"/>
              </a:solidFill>
              <a:latin typeface="Titillium Web Light"/>
              <a:ea typeface="Titillium Web Light"/>
              <a:cs typeface="Titillium Web Light"/>
              <a:sym typeface="Titillium Web Light"/>
            </a:endParaRPr>
          </a:p>
        </p:txBody>
      </p:sp>
      <p:pic>
        <p:nvPicPr>
          <p:cNvPr id="8" name="Picture 7" descr="Diagram&#10;&#10;Description automatically generated">
            <a:extLst>
              <a:ext uri="{FF2B5EF4-FFF2-40B4-BE49-F238E27FC236}">
                <a16:creationId xmlns:a16="http://schemas.microsoft.com/office/drawing/2014/main" id="{1A79F7A0-444A-42A9-AEB7-AC4C0CBCCBDE}"/>
              </a:ext>
            </a:extLst>
          </p:cNvPr>
          <p:cNvPicPr>
            <a:picLocks noChangeAspect="1"/>
          </p:cNvPicPr>
          <p:nvPr/>
        </p:nvPicPr>
        <p:blipFill>
          <a:blip r:embed="rId5"/>
          <a:stretch>
            <a:fillRect/>
          </a:stretch>
        </p:blipFill>
        <p:spPr>
          <a:xfrm>
            <a:off x="6450126" y="1172971"/>
            <a:ext cx="2254674" cy="3838229"/>
          </a:xfrm>
          <a:prstGeom prst="rect">
            <a:avLst/>
          </a:prstGeom>
        </p:spPr>
      </p:pic>
    </p:spTree>
    <p:extLst>
      <p:ext uri="{BB962C8B-B14F-4D97-AF65-F5344CB8AC3E}">
        <p14:creationId xmlns:p14="http://schemas.microsoft.com/office/powerpoint/2010/main" val="111681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0" name="Google Shape;144;p22">
            <a:extLst>
              <a:ext uri="{FF2B5EF4-FFF2-40B4-BE49-F238E27FC236}">
                <a16:creationId xmlns:a16="http://schemas.microsoft.com/office/drawing/2014/main" id="{2DA28874-81EC-43FB-BAC7-01F276B852BE}"/>
              </a:ext>
            </a:extLst>
          </p:cNvPr>
          <p:cNvSpPr txBox="1">
            <a:spLocks/>
          </p:cNvSpPr>
          <p:nvPr/>
        </p:nvSpPr>
        <p:spPr>
          <a:xfrm>
            <a:off x="284526" y="-126654"/>
            <a:ext cx="6634433"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600" b="1" dirty="0">
                <a:solidFill>
                  <a:schemeClr val="bg1"/>
                </a:solidFill>
              </a:rPr>
              <a:t>Algorithm flow chart diagram</a:t>
            </a:r>
          </a:p>
        </p:txBody>
      </p:sp>
      <p:sp>
        <p:nvSpPr>
          <p:cNvPr id="13" name="Google Shape;148;p22">
            <a:extLst>
              <a:ext uri="{FF2B5EF4-FFF2-40B4-BE49-F238E27FC236}">
                <a16:creationId xmlns:a16="http://schemas.microsoft.com/office/drawing/2014/main" id="{6A65964B-D037-4140-8C27-9CAB6DB92B09}"/>
              </a:ext>
            </a:extLst>
          </p:cNvPr>
          <p:cNvSpPr/>
          <p:nvPr/>
        </p:nvSpPr>
        <p:spPr>
          <a:xfrm>
            <a:off x="284526" y="872671"/>
            <a:ext cx="4942674"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dirty="0">
                <a:solidFill>
                  <a:srgbClr val="0037B3"/>
                </a:solidFill>
                <a:latin typeface="Titillium Web Light"/>
                <a:ea typeface="Titillium Web Light"/>
                <a:cs typeface="Titillium Web Light"/>
                <a:sym typeface="Titillium Web Light"/>
              </a:rPr>
              <a:t>LED instruction set</a:t>
            </a:r>
            <a:endParaRPr sz="1200" dirty="0">
              <a:solidFill>
                <a:srgbClr val="0037B3"/>
              </a:solidFill>
              <a:latin typeface="Titillium Web Light"/>
              <a:ea typeface="Titillium Web Light"/>
              <a:cs typeface="Titillium Web Light"/>
              <a:sym typeface="Titillium Web Light"/>
            </a:endParaRPr>
          </a:p>
        </p:txBody>
      </p:sp>
      <p:sp>
        <p:nvSpPr>
          <p:cNvPr id="7" name="Google Shape;148;p22">
            <a:extLst>
              <a:ext uri="{FF2B5EF4-FFF2-40B4-BE49-F238E27FC236}">
                <a16:creationId xmlns:a16="http://schemas.microsoft.com/office/drawing/2014/main" id="{F56510B4-EFC5-4449-AE49-2E1D0C48C1DA}"/>
              </a:ext>
            </a:extLst>
          </p:cNvPr>
          <p:cNvSpPr/>
          <p:nvPr/>
        </p:nvSpPr>
        <p:spPr>
          <a:xfrm>
            <a:off x="5505058" y="872671"/>
            <a:ext cx="2913793" cy="300300"/>
          </a:xfrm>
          <a:prstGeom prst="rect">
            <a:avLst/>
          </a:prstGeom>
          <a:solidFill>
            <a:srgbClr val="7DFFB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dirty="0">
                <a:solidFill>
                  <a:srgbClr val="0037B3"/>
                </a:solidFill>
                <a:latin typeface="Titillium Web Light"/>
                <a:ea typeface="Titillium Web Light"/>
                <a:cs typeface="Titillium Web Light"/>
                <a:sym typeface="Titillium Web Light"/>
              </a:rPr>
              <a:t>Speaker instruction set</a:t>
            </a:r>
            <a:endParaRPr sz="1200" dirty="0">
              <a:solidFill>
                <a:srgbClr val="0037B3"/>
              </a:solidFill>
              <a:latin typeface="Titillium Web Light"/>
              <a:ea typeface="Titillium Web Light"/>
              <a:cs typeface="Titillium Web Light"/>
              <a:sym typeface="Titillium Web Light"/>
            </a:endParaRPr>
          </a:p>
        </p:txBody>
      </p:sp>
      <p:pic>
        <p:nvPicPr>
          <p:cNvPr id="4" name="Picture 3" descr="Diagram&#10;&#10;Description automatically generated">
            <a:extLst>
              <a:ext uri="{FF2B5EF4-FFF2-40B4-BE49-F238E27FC236}">
                <a16:creationId xmlns:a16="http://schemas.microsoft.com/office/drawing/2014/main" id="{2BE03C6B-15E9-48AF-B605-200C69BDA86A}"/>
              </a:ext>
            </a:extLst>
          </p:cNvPr>
          <p:cNvPicPr>
            <a:picLocks noChangeAspect="1"/>
          </p:cNvPicPr>
          <p:nvPr/>
        </p:nvPicPr>
        <p:blipFill>
          <a:blip r:embed="rId3"/>
          <a:stretch>
            <a:fillRect/>
          </a:stretch>
        </p:blipFill>
        <p:spPr>
          <a:xfrm>
            <a:off x="284526" y="1172971"/>
            <a:ext cx="4942674" cy="3888000"/>
          </a:xfrm>
          <a:prstGeom prst="rect">
            <a:avLst/>
          </a:prstGeom>
        </p:spPr>
      </p:pic>
      <p:pic>
        <p:nvPicPr>
          <p:cNvPr id="12" name="Grafik 2">
            <a:extLst>
              <a:ext uri="{FF2B5EF4-FFF2-40B4-BE49-F238E27FC236}">
                <a16:creationId xmlns:a16="http://schemas.microsoft.com/office/drawing/2014/main" id="{6A21F261-2A3C-4F32-9E75-964930DD1D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5059" y="1172972"/>
            <a:ext cx="2913794" cy="3888000"/>
          </a:xfrm>
          <a:prstGeom prst="rect">
            <a:avLst/>
          </a:prstGeom>
        </p:spPr>
      </p:pic>
    </p:spTree>
    <p:extLst>
      <p:ext uri="{BB962C8B-B14F-4D97-AF65-F5344CB8AC3E}">
        <p14:creationId xmlns:p14="http://schemas.microsoft.com/office/powerpoint/2010/main" val="2197776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10" name="Google Shape;144;p22">
            <a:extLst>
              <a:ext uri="{FF2B5EF4-FFF2-40B4-BE49-F238E27FC236}">
                <a16:creationId xmlns:a16="http://schemas.microsoft.com/office/drawing/2014/main" id="{2DA28874-81EC-43FB-BAC7-01F276B852BE}"/>
              </a:ext>
            </a:extLst>
          </p:cNvPr>
          <p:cNvSpPr txBox="1">
            <a:spLocks/>
          </p:cNvSpPr>
          <p:nvPr/>
        </p:nvSpPr>
        <p:spPr>
          <a:xfrm>
            <a:off x="284526" y="-126654"/>
            <a:ext cx="6634433"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600" b="1" dirty="0">
                <a:solidFill>
                  <a:schemeClr val="bg1"/>
                </a:solidFill>
              </a:rPr>
              <a:t>Object detection - SSD</a:t>
            </a:r>
          </a:p>
        </p:txBody>
      </p:sp>
      <p:sp>
        <p:nvSpPr>
          <p:cNvPr id="2" name="TextBox 1">
            <a:extLst>
              <a:ext uri="{FF2B5EF4-FFF2-40B4-BE49-F238E27FC236}">
                <a16:creationId xmlns:a16="http://schemas.microsoft.com/office/drawing/2014/main" id="{72512B28-AF85-4C18-A196-7C703C53FB5C}"/>
              </a:ext>
            </a:extLst>
          </p:cNvPr>
          <p:cNvSpPr txBox="1"/>
          <p:nvPr/>
        </p:nvSpPr>
        <p:spPr>
          <a:xfrm>
            <a:off x="284526" y="1066800"/>
            <a:ext cx="3994866" cy="954107"/>
          </a:xfrm>
          <a:prstGeom prst="rect">
            <a:avLst/>
          </a:prstGeom>
          <a:noFill/>
        </p:spPr>
        <p:txBody>
          <a:bodyPr wrap="square" rtlCol="1">
            <a:spAutoFit/>
          </a:bodyPr>
          <a:lstStyle/>
          <a:p>
            <a:pPr marL="285750" indent="-285750">
              <a:buClr>
                <a:schemeClr val="bg1"/>
              </a:buClr>
              <a:buFont typeface="Arial" panose="020B0604020202020204" pitchFamily="34" charset="0"/>
              <a:buChar char="•"/>
            </a:pPr>
            <a:r>
              <a:rPr lang="en-US" dirty="0">
                <a:solidFill>
                  <a:schemeClr val="bg1"/>
                </a:solidFill>
              </a:rPr>
              <a:t>Single shot</a:t>
            </a:r>
          </a:p>
          <a:p>
            <a:pPr marL="285750" indent="-285750">
              <a:buClr>
                <a:schemeClr val="bg1"/>
              </a:buClr>
              <a:buFont typeface="Arial" panose="020B0604020202020204" pitchFamily="34" charset="0"/>
              <a:buChar char="•"/>
            </a:pPr>
            <a:r>
              <a:rPr lang="en-US" dirty="0" err="1">
                <a:solidFill>
                  <a:schemeClr val="bg1"/>
                </a:solidFill>
              </a:rPr>
              <a:t>Multibox</a:t>
            </a:r>
            <a:r>
              <a:rPr lang="en-US" dirty="0">
                <a:solidFill>
                  <a:schemeClr val="bg1"/>
                </a:solidFill>
              </a:rPr>
              <a:t> </a:t>
            </a:r>
          </a:p>
          <a:p>
            <a:pPr marL="285750" indent="-285750">
              <a:buClr>
                <a:schemeClr val="bg1"/>
              </a:buClr>
              <a:buFont typeface="Arial" panose="020B0604020202020204" pitchFamily="34" charset="0"/>
              <a:buChar char="•"/>
            </a:pPr>
            <a:r>
              <a:rPr lang="en-US" dirty="0">
                <a:solidFill>
                  <a:schemeClr val="bg1"/>
                </a:solidFill>
              </a:rPr>
              <a:t>Detector</a:t>
            </a:r>
          </a:p>
          <a:p>
            <a:pPr marL="285750" indent="-285750">
              <a:buClr>
                <a:schemeClr val="bg1"/>
              </a:buClr>
              <a:buFont typeface="Arial" panose="020B0604020202020204" pitchFamily="34" charset="0"/>
              <a:buChar char="•"/>
            </a:pPr>
            <a:endParaRPr lang="he-IL" dirty="0">
              <a:solidFill>
                <a:schemeClr val="bg1"/>
              </a:solidFill>
            </a:endParaRPr>
          </a:p>
        </p:txBody>
      </p:sp>
      <p:pic>
        <p:nvPicPr>
          <p:cNvPr id="6" name="תמונה 3" descr="Image for post">
            <a:extLst>
              <a:ext uri="{FF2B5EF4-FFF2-40B4-BE49-F238E27FC236}">
                <a16:creationId xmlns:a16="http://schemas.microsoft.com/office/drawing/2014/main" id="{F1402BA8-DFB6-429B-97EA-73828B8F15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1000" y="2066544"/>
            <a:ext cx="4556760" cy="2173308"/>
          </a:xfrm>
          <a:prstGeom prst="rect">
            <a:avLst/>
          </a:prstGeom>
          <a:noFill/>
          <a:ln>
            <a:noFill/>
          </a:ln>
        </p:spPr>
      </p:pic>
    </p:spTree>
    <p:extLst>
      <p:ext uri="{BB962C8B-B14F-4D97-AF65-F5344CB8AC3E}">
        <p14:creationId xmlns:p14="http://schemas.microsoft.com/office/powerpoint/2010/main" val="3100093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0E14A2-245C-4365-A959-A7DFE983CD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3" name="Picture 2">
            <a:extLst>
              <a:ext uri="{FF2B5EF4-FFF2-40B4-BE49-F238E27FC236}">
                <a16:creationId xmlns:a16="http://schemas.microsoft.com/office/drawing/2014/main" id="{4E7E503C-FCE9-454E-B194-9D41C68B7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2" y="978894"/>
            <a:ext cx="5687566" cy="318571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44;p22">
            <a:extLst>
              <a:ext uri="{FF2B5EF4-FFF2-40B4-BE49-F238E27FC236}">
                <a16:creationId xmlns:a16="http://schemas.microsoft.com/office/drawing/2014/main" id="{F714334F-478F-42EC-A1C8-27A000311100}"/>
              </a:ext>
            </a:extLst>
          </p:cNvPr>
          <p:cNvSpPr txBox="1">
            <a:spLocks/>
          </p:cNvSpPr>
          <p:nvPr/>
        </p:nvSpPr>
        <p:spPr>
          <a:xfrm>
            <a:off x="284526" y="-126654"/>
            <a:ext cx="6634433"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600" b="1" dirty="0">
                <a:solidFill>
                  <a:schemeClr val="bg1"/>
                </a:solidFill>
              </a:rPr>
              <a:t>MobileNetV2 </a:t>
            </a:r>
          </a:p>
        </p:txBody>
      </p:sp>
    </p:spTree>
    <p:extLst>
      <p:ext uri="{BB962C8B-B14F-4D97-AF65-F5344CB8AC3E}">
        <p14:creationId xmlns:p14="http://schemas.microsoft.com/office/powerpoint/2010/main" val="1714876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10" name="Picture 6">
            <a:extLst>
              <a:ext uri="{FF2B5EF4-FFF2-40B4-BE49-F238E27FC236}">
                <a16:creationId xmlns:a16="http://schemas.microsoft.com/office/drawing/2014/main" id="{2575FE83-E697-4D81-AD96-9040DC95B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7" y="2043767"/>
            <a:ext cx="5619441" cy="2468749"/>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144;p22">
            <a:extLst>
              <a:ext uri="{FF2B5EF4-FFF2-40B4-BE49-F238E27FC236}">
                <a16:creationId xmlns:a16="http://schemas.microsoft.com/office/drawing/2014/main" id="{36412E14-21C2-4F48-8D6F-5D670EE0D47B}"/>
              </a:ext>
            </a:extLst>
          </p:cNvPr>
          <p:cNvSpPr txBox="1">
            <a:spLocks/>
          </p:cNvSpPr>
          <p:nvPr/>
        </p:nvSpPr>
        <p:spPr>
          <a:xfrm>
            <a:off x="284526" y="-126654"/>
            <a:ext cx="6634433"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600" b="1" dirty="0">
                <a:solidFill>
                  <a:schemeClr val="bg1"/>
                </a:solidFill>
              </a:rPr>
              <a:t>The process</a:t>
            </a:r>
          </a:p>
        </p:txBody>
      </p:sp>
      <p:sp>
        <p:nvSpPr>
          <p:cNvPr id="12" name="TextBox 11">
            <a:extLst>
              <a:ext uri="{FF2B5EF4-FFF2-40B4-BE49-F238E27FC236}">
                <a16:creationId xmlns:a16="http://schemas.microsoft.com/office/drawing/2014/main" id="{2D463C6B-80B5-46C7-B44B-8A66286B36BB}"/>
              </a:ext>
            </a:extLst>
          </p:cNvPr>
          <p:cNvSpPr txBox="1"/>
          <p:nvPr/>
        </p:nvSpPr>
        <p:spPr>
          <a:xfrm>
            <a:off x="439266" y="802481"/>
            <a:ext cx="5440039" cy="1169551"/>
          </a:xfrm>
          <a:prstGeom prst="rect">
            <a:avLst/>
          </a:prstGeom>
          <a:noFill/>
        </p:spPr>
        <p:txBody>
          <a:bodyPr wrap="square" rtlCol="1">
            <a:spAutoFit/>
          </a:bodyPr>
          <a:lstStyle/>
          <a:p>
            <a:pPr>
              <a:buClr>
                <a:schemeClr val="bg1"/>
              </a:buClr>
            </a:pPr>
            <a:r>
              <a:rPr lang="en-US" b="0" i="0" dirty="0">
                <a:solidFill>
                  <a:schemeClr val="bg1"/>
                </a:solidFill>
                <a:effectLst/>
                <a:latin typeface="DINWebPro"/>
              </a:rPr>
              <a:t>A typical conversational AI application uses three subsystems to do the steps of processing and transcribing the audio, understanding (deriving meaning) of the question asked, generating the response (text) and speaking the response back to the human.</a:t>
            </a:r>
            <a:endParaRPr lang="en-US" dirty="0">
              <a:solidFill>
                <a:schemeClr val="bg1"/>
              </a:solidFill>
            </a:endParaRPr>
          </a:p>
          <a:p>
            <a:pPr marL="285750" indent="-285750">
              <a:buClr>
                <a:schemeClr val="bg1"/>
              </a:buClr>
              <a:buFont typeface="Arial" panose="020B0604020202020204" pitchFamily="34" charset="0"/>
              <a:buChar char="•"/>
            </a:pPr>
            <a:endParaRPr lang="he-IL"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10" name="Google Shape;144;p22">
            <a:extLst>
              <a:ext uri="{FF2B5EF4-FFF2-40B4-BE49-F238E27FC236}">
                <a16:creationId xmlns:a16="http://schemas.microsoft.com/office/drawing/2014/main" id="{2DA28874-81EC-43FB-BAC7-01F276B852BE}"/>
              </a:ext>
            </a:extLst>
          </p:cNvPr>
          <p:cNvSpPr txBox="1">
            <a:spLocks/>
          </p:cNvSpPr>
          <p:nvPr/>
        </p:nvSpPr>
        <p:spPr>
          <a:xfrm>
            <a:off x="284526" y="-126654"/>
            <a:ext cx="6634433"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600" b="1" dirty="0">
                <a:solidFill>
                  <a:schemeClr val="bg1"/>
                </a:solidFill>
              </a:rPr>
              <a:t>Speech recognition</a:t>
            </a:r>
          </a:p>
        </p:txBody>
      </p:sp>
      <p:sp>
        <p:nvSpPr>
          <p:cNvPr id="2" name="TextBox 1">
            <a:extLst>
              <a:ext uri="{FF2B5EF4-FFF2-40B4-BE49-F238E27FC236}">
                <a16:creationId xmlns:a16="http://schemas.microsoft.com/office/drawing/2014/main" id="{72512B28-AF85-4C18-A196-7C703C53FB5C}"/>
              </a:ext>
            </a:extLst>
          </p:cNvPr>
          <p:cNvSpPr txBox="1"/>
          <p:nvPr/>
        </p:nvSpPr>
        <p:spPr>
          <a:xfrm>
            <a:off x="284526" y="1066800"/>
            <a:ext cx="3994866" cy="1815882"/>
          </a:xfrm>
          <a:prstGeom prst="rect">
            <a:avLst/>
          </a:prstGeom>
          <a:noFill/>
        </p:spPr>
        <p:txBody>
          <a:bodyPr wrap="square" rtlCol="1">
            <a:spAutoFit/>
          </a:bodyPr>
          <a:lstStyle/>
          <a:p>
            <a:pPr marL="285750" indent="-285750">
              <a:buClr>
                <a:schemeClr val="bg1"/>
              </a:buClr>
              <a:buFont typeface="Arial" panose="020B0604020202020204" pitchFamily="34" charset="0"/>
              <a:buChar char="•"/>
            </a:pPr>
            <a:r>
              <a:rPr lang="en-US" dirty="0">
                <a:solidFill>
                  <a:schemeClr val="bg1"/>
                </a:solidFill>
              </a:rPr>
              <a:t>ASR - the role of “listening” to what someone is saying. Stand for automatic speech recognition.</a:t>
            </a:r>
          </a:p>
          <a:p>
            <a:pPr marL="285750" indent="-285750">
              <a:buClr>
                <a:schemeClr val="bg1"/>
              </a:buClr>
              <a:buFont typeface="Arial" panose="020B0604020202020204" pitchFamily="34" charset="0"/>
              <a:buChar char="•"/>
            </a:pPr>
            <a:r>
              <a:rPr lang="en-US" dirty="0">
                <a:solidFill>
                  <a:schemeClr val="bg1"/>
                </a:solidFill>
              </a:rPr>
              <a:t>NLP - stands for Natural Language Processing</a:t>
            </a:r>
          </a:p>
          <a:p>
            <a:pPr marL="285750" indent="-285750">
              <a:buClr>
                <a:schemeClr val="bg1"/>
              </a:buClr>
              <a:buFont typeface="Arial" panose="020B0604020202020204" pitchFamily="34" charset="0"/>
              <a:buChar char="•"/>
            </a:pPr>
            <a:r>
              <a:rPr lang="en-US" dirty="0">
                <a:solidFill>
                  <a:schemeClr val="bg1"/>
                </a:solidFill>
              </a:rPr>
              <a:t>TTS – speech synthesis for communicating with the end user</a:t>
            </a:r>
          </a:p>
          <a:p>
            <a:pPr marL="285750" indent="-285750">
              <a:buClr>
                <a:schemeClr val="bg1"/>
              </a:buClr>
              <a:buFont typeface="Arial" panose="020B0604020202020204" pitchFamily="34" charset="0"/>
              <a:buChar char="•"/>
            </a:pPr>
            <a:endParaRPr lang="he-IL" dirty="0">
              <a:solidFill>
                <a:schemeClr val="bg1"/>
              </a:solidFill>
            </a:endParaRPr>
          </a:p>
        </p:txBody>
      </p:sp>
      <p:pic>
        <p:nvPicPr>
          <p:cNvPr id="7" name="Picture 2" descr="XCALLY Call Center Software - Lumenvox ASR TTS Integration">
            <a:extLst>
              <a:ext uri="{FF2B5EF4-FFF2-40B4-BE49-F238E27FC236}">
                <a16:creationId xmlns:a16="http://schemas.microsoft.com/office/drawing/2014/main" id="{85BB179E-89A0-4350-85B9-C9664A04C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580" y="2882682"/>
            <a:ext cx="6771292" cy="1791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014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4" name="Google Shape;68;p13">
            <a:extLst>
              <a:ext uri="{FF2B5EF4-FFF2-40B4-BE49-F238E27FC236}">
                <a16:creationId xmlns:a16="http://schemas.microsoft.com/office/drawing/2014/main" id="{3B1B051C-FD5F-4382-93BC-F26AEE02AA07}"/>
              </a:ext>
            </a:extLst>
          </p:cNvPr>
          <p:cNvSpPr txBox="1">
            <a:spLocks/>
          </p:cNvSpPr>
          <p:nvPr/>
        </p:nvSpPr>
        <p:spPr>
          <a:xfrm>
            <a:off x="78581" y="0"/>
            <a:ext cx="4360500" cy="11598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r>
              <a:rPr lang="en" sz="6000"/>
              <a:t>Our goal:</a:t>
            </a:r>
            <a:endParaRPr lang="en" sz="6000" dirty="0"/>
          </a:p>
        </p:txBody>
      </p:sp>
      <p:sp>
        <p:nvSpPr>
          <p:cNvPr id="5" name="Google Shape;69;p13">
            <a:extLst>
              <a:ext uri="{FF2B5EF4-FFF2-40B4-BE49-F238E27FC236}">
                <a16:creationId xmlns:a16="http://schemas.microsoft.com/office/drawing/2014/main" id="{45B7058C-F31F-433E-8B5B-4F5F6850AC04}"/>
              </a:ext>
            </a:extLst>
          </p:cNvPr>
          <p:cNvSpPr txBox="1">
            <a:spLocks/>
          </p:cNvSpPr>
          <p:nvPr/>
        </p:nvSpPr>
        <p:spPr>
          <a:xfrm>
            <a:off x="211500" y="1289926"/>
            <a:ext cx="5109300" cy="3150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7DFFB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9pPr>
          </a:lstStyle>
          <a:p>
            <a:pPr marL="285750" indent="-285750">
              <a:buFont typeface="Arial" panose="020B0604020202020204" pitchFamily="34" charset="0"/>
              <a:buChar char="•"/>
            </a:pPr>
            <a:r>
              <a:rPr lang="en-US" sz="2000" dirty="0"/>
              <a:t>To help improve accessibility and independence for the visually impaired</a:t>
            </a:r>
          </a:p>
          <a:p>
            <a:pPr marL="285750" indent="-285750">
              <a:buFont typeface="Arial" panose="020B0604020202020204" pitchFamily="34" charset="0"/>
              <a:buChar char="•"/>
            </a:pPr>
            <a:r>
              <a:rPr lang="en-US" sz="2000" dirty="0"/>
              <a:t>To increase the accessible market for tourism companies</a:t>
            </a:r>
          </a:p>
          <a:p>
            <a:pPr marL="285750" indent="-285750">
              <a:buFont typeface="Arial" panose="020B0604020202020204" pitchFamily="34" charset="0"/>
              <a:buChar char="•"/>
            </a:pPr>
            <a:r>
              <a:rPr lang="en-US" sz="2000" dirty="0"/>
              <a:t>To help government and health institutions with supporting different populations with ease</a:t>
            </a:r>
          </a:p>
          <a:p>
            <a:pPr marL="285750" indent="-285750">
              <a:buFont typeface="Arial" panose="020B0604020202020204" pitchFamily="34" charset="0"/>
              <a:buChar char="•"/>
            </a:pPr>
            <a:r>
              <a:rPr lang="en-US" sz="2000" dirty="0"/>
              <a:t>To help space crew members whose eyesight got hurt in space</a:t>
            </a:r>
          </a:p>
          <a:p>
            <a:pPr marL="285750" indent="-285750">
              <a:buFont typeface="Arial" panose="020B0604020202020204" pitchFamily="34" charset="0"/>
              <a:buChar char="•"/>
            </a:pPr>
            <a:endParaRPr lang="en-US" dirty="0">
              <a:solidFill>
                <a:schemeClr val="tx2">
                  <a:lumMod val="50000"/>
                </a:schemeClr>
              </a:solidFill>
            </a:endParaRPr>
          </a:p>
          <a:p>
            <a:pPr marL="0" indent="0">
              <a:buFont typeface="Titillium Web Light"/>
              <a:buNone/>
            </a:pP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4"/>
          <p:cNvSpPr txBox="1">
            <a:spLocks noGrp="1"/>
          </p:cNvSpPr>
          <p:nvPr>
            <p:ph type="title"/>
          </p:nvPr>
        </p:nvSpPr>
        <p:spPr>
          <a:xfrm>
            <a:off x="457200" y="1177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3D model – arduino case</a:t>
            </a:r>
            <a:endParaRPr dirty="0"/>
          </a:p>
        </p:txBody>
      </p:sp>
      <p:sp>
        <p:nvSpPr>
          <p:cNvPr id="337" name="Google Shape;337;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5" name="Picture 4" descr="A picture containing text, indoor, white, toilet&#10;&#10;Description automatically generated">
            <a:extLst>
              <a:ext uri="{FF2B5EF4-FFF2-40B4-BE49-F238E27FC236}">
                <a16:creationId xmlns:a16="http://schemas.microsoft.com/office/drawing/2014/main" id="{3E270C6B-B650-4AD8-B156-1C41683880C4}"/>
              </a:ext>
            </a:extLst>
          </p:cNvPr>
          <p:cNvPicPr>
            <a:picLocks noChangeAspect="1"/>
          </p:cNvPicPr>
          <p:nvPr/>
        </p:nvPicPr>
        <p:blipFill>
          <a:blip r:embed="rId3"/>
          <a:stretch>
            <a:fillRect/>
          </a:stretch>
        </p:blipFill>
        <p:spPr>
          <a:xfrm>
            <a:off x="192151" y="1207350"/>
            <a:ext cx="4329450" cy="3458250"/>
          </a:xfrm>
          <a:prstGeom prst="rect">
            <a:avLst/>
          </a:prstGeom>
        </p:spPr>
      </p:pic>
      <p:pic>
        <p:nvPicPr>
          <p:cNvPr id="7" name="Picture 6" descr="A picture containing indoor, bathroom, tiled, tile&#10;&#10;Description automatically generated">
            <a:extLst>
              <a:ext uri="{FF2B5EF4-FFF2-40B4-BE49-F238E27FC236}">
                <a16:creationId xmlns:a16="http://schemas.microsoft.com/office/drawing/2014/main" id="{C959EFAA-0A46-4F21-84FC-B960D162D287}"/>
              </a:ext>
            </a:extLst>
          </p:cNvPr>
          <p:cNvPicPr>
            <a:picLocks noChangeAspect="1"/>
          </p:cNvPicPr>
          <p:nvPr/>
        </p:nvPicPr>
        <p:blipFill>
          <a:blip r:embed="rId4"/>
          <a:stretch>
            <a:fillRect/>
          </a:stretch>
        </p:blipFill>
        <p:spPr>
          <a:xfrm>
            <a:off x="4755747" y="1207350"/>
            <a:ext cx="4107937" cy="3458250"/>
          </a:xfrm>
          <a:prstGeom prst="rect">
            <a:avLst/>
          </a:prstGeom>
        </p:spPr>
      </p:pic>
    </p:spTree>
    <p:extLst>
      <p:ext uri="{BB962C8B-B14F-4D97-AF65-F5344CB8AC3E}">
        <p14:creationId xmlns:p14="http://schemas.microsoft.com/office/powerpoint/2010/main" val="3462099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4"/>
          <p:cNvSpPr txBox="1">
            <a:spLocks noGrp="1"/>
          </p:cNvSpPr>
          <p:nvPr>
            <p:ph type="title"/>
          </p:nvPr>
        </p:nvSpPr>
        <p:spPr>
          <a:xfrm>
            <a:off x="457200" y="1177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3D model – glasses</a:t>
            </a:r>
            <a:endParaRPr dirty="0"/>
          </a:p>
        </p:txBody>
      </p:sp>
      <p:sp>
        <p:nvSpPr>
          <p:cNvPr id="337" name="Google Shape;337;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3" name="Picture 2" descr="A picture containing text, indoor, tiled, projector&#10;&#10;Description automatically generated">
            <a:extLst>
              <a:ext uri="{FF2B5EF4-FFF2-40B4-BE49-F238E27FC236}">
                <a16:creationId xmlns:a16="http://schemas.microsoft.com/office/drawing/2014/main" id="{B4041F93-F3D9-4795-83C6-29BD69DE7942}"/>
              </a:ext>
            </a:extLst>
          </p:cNvPr>
          <p:cNvPicPr>
            <a:picLocks noChangeAspect="1"/>
          </p:cNvPicPr>
          <p:nvPr/>
        </p:nvPicPr>
        <p:blipFill>
          <a:blip r:embed="rId3"/>
          <a:stretch>
            <a:fillRect/>
          </a:stretch>
        </p:blipFill>
        <p:spPr>
          <a:xfrm>
            <a:off x="596813" y="1064572"/>
            <a:ext cx="3750600" cy="2765827"/>
          </a:xfrm>
          <a:prstGeom prst="rect">
            <a:avLst/>
          </a:prstGeom>
        </p:spPr>
      </p:pic>
      <p:pic>
        <p:nvPicPr>
          <p:cNvPr id="6" name="Picture 5" descr="A picture containing indoor&#10;&#10;Description automatically generated">
            <a:extLst>
              <a:ext uri="{FF2B5EF4-FFF2-40B4-BE49-F238E27FC236}">
                <a16:creationId xmlns:a16="http://schemas.microsoft.com/office/drawing/2014/main" id="{9063D746-1701-4C36-B090-86186A8CE6E3}"/>
              </a:ext>
            </a:extLst>
          </p:cNvPr>
          <p:cNvPicPr>
            <a:picLocks noChangeAspect="1"/>
          </p:cNvPicPr>
          <p:nvPr/>
        </p:nvPicPr>
        <p:blipFill>
          <a:blip r:embed="rId4"/>
          <a:stretch>
            <a:fillRect/>
          </a:stretch>
        </p:blipFill>
        <p:spPr>
          <a:xfrm>
            <a:off x="4882200" y="1040097"/>
            <a:ext cx="3750600" cy="2790301"/>
          </a:xfrm>
          <a:prstGeom prst="rect">
            <a:avLst/>
          </a:prstGeom>
        </p:spPr>
      </p:pic>
    </p:spTree>
    <p:extLst>
      <p:ext uri="{BB962C8B-B14F-4D97-AF65-F5344CB8AC3E}">
        <p14:creationId xmlns:p14="http://schemas.microsoft.com/office/powerpoint/2010/main" val="1853217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4"/>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u="sng" dirty="0"/>
              <a:t>Invest in the future</a:t>
            </a:r>
            <a:endParaRPr u="sng" dirty="0"/>
          </a:p>
        </p:txBody>
      </p:sp>
      <p:sp>
        <p:nvSpPr>
          <p:cNvPr id="336" name="Google Shape;336;p34"/>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dirty="0">
                <a:solidFill>
                  <a:schemeClr val="bg1"/>
                </a:solidFill>
              </a:rPr>
              <a:t>In order to continue our work and design, we look for an investment of 1,000,000$ for 8% of company shares and the full commitment of our team of experts</a:t>
            </a:r>
          </a:p>
          <a:p>
            <a:pPr marL="0" lvl="0" indent="0" algn="l" rtl="0">
              <a:spcBef>
                <a:spcPts val="600"/>
              </a:spcBef>
              <a:spcAft>
                <a:spcPts val="0"/>
              </a:spcAft>
              <a:buNone/>
            </a:pPr>
            <a:endParaRPr sz="2400" dirty="0">
              <a:solidFill>
                <a:schemeClr val="bg1"/>
              </a:solidFill>
            </a:endParaRPr>
          </a:p>
        </p:txBody>
      </p:sp>
      <p:sp>
        <p:nvSpPr>
          <p:cNvPr id="337" name="Google Shape;337;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7"/>
        <p:cNvGrpSpPr/>
        <p:nvPr/>
      </p:nvGrpSpPr>
      <p:grpSpPr>
        <a:xfrm>
          <a:off x="0" y="0"/>
          <a:ext cx="0" cy="0"/>
          <a:chOff x="0" y="0"/>
          <a:chExt cx="0" cy="0"/>
        </a:xfrm>
      </p:grpSpPr>
      <p:sp>
        <p:nvSpPr>
          <p:cNvPr id="328" name="Google Shape;328;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329" name="Google Shape;329;p33"/>
          <p:cNvSpPr txBox="1">
            <a:spLocks noGrp="1"/>
          </p:cNvSpPr>
          <p:nvPr>
            <p:ph type="ctrTitle" idx="4294967295"/>
          </p:nvPr>
        </p:nvSpPr>
        <p:spPr>
          <a:xfrm>
            <a:off x="685800" y="440350"/>
            <a:ext cx="4360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THANKS!</a:t>
            </a:r>
            <a:endParaRPr sz="6000" dirty="0"/>
          </a:p>
        </p:txBody>
      </p:sp>
      <p:sp>
        <p:nvSpPr>
          <p:cNvPr id="330" name="Google Shape;330;p33"/>
          <p:cNvSpPr txBox="1">
            <a:spLocks noGrp="1"/>
          </p:cNvSpPr>
          <p:nvPr>
            <p:ph type="subTitle" idx="4294967295"/>
          </p:nvPr>
        </p:nvSpPr>
        <p:spPr>
          <a:xfrm>
            <a:off x="592200" y="1518300"/>
            <a:ext cx="5743800" cy="3150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latin typeface="Titillium Web"/>
                <a:ea typeface="Titillium Web"/>
                <a:cs typeface="Titillium Web"/>
                <a:sym typeface="Titillium Web"/>
              </a:rPr>
              <a:t>Any questions?....</a:t>
            </a:r>
            <a:endParaRPr b="1" dirty="0">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dirty="0"/>
              <a:t>You can find us at</a:t>
            </a:r>
            <a:endParaRPr dirty="0"/>
          </a:p>
          <a:p>
            <a:pPr marL="457200" lvl="0" indent="-381000" algn="l" rtl="0">
              <a:spcBef>
                <a:spcPts val="600"/>
              </a:spcBef>
              <a:spcAft>
                <a:spcPts val="0"/>
              </a:spcAft>
              <a:buSzPts val="2400"/>
              <a:buChar char="▰"/>
            </a:pPr>
            <a:r>
              <a:rPr lang="af-ZA" dirty="0"/>
              <a:t>lackinger.michael@student.htlwrn.ac.at</a:t>
            </a:r>
          </a:p>
          <a:p>
            <a:pPr marL="457200" lvl="0" indent="-381000" algn="l" rtl="0">
              <a:spcBef>
                <a:spcPts val="600"/>
              </a:spcBef>
              <a:spcAft>
                <a:spcPts val="0"/>
              </a:spcAft>
              <a:buSzPts val="2400"/>
              <a:buChar char="▰"/>
            </a:pPr>
            <a:r>
              <a:rPr lang="af-ZA" dirty="0"/>
              <a:t>Daniel.dobkin@live.biu.ac.il</a:t>
            </a:r>
            <a:endParaRPr dirty="0"/>
          </a:p>
          <a:p>
            <a:pPr marL="457200" lvl="0" indent="-381000" algn="l" rtl="0">
              <a:spcBef>
                <a:spcPts val="0"/>
              </a:spcBef>
              <a:spcAft>
                <a:spcPts val="0"/>
              </a:spcAft>
              <a:buSzPts val="2400"/>
              <a:buChar char="▰"/>
            </a:pPr>
            <a:r>
              <a:rPr lang="en" dirty="0"/>
              <a:t>aviro@my.hit.ac.il</a:t>
            </a:r>
          </a:p>
          <a:p>
            <a:pPr marL="457200" lvl="0" indent="-381000" algn="l" rtl="0">
              <a:spcBef>
                <a:spcPts val="0"/>
              </a:spcBef>
              <a:spcAft>
                <a:spcPts val="0"/>
              </a:spcAft>
              <a:buSzPts val="2400"/>
              <a:buChar char="▰"/>
            </a:pPr>
            <a:r>
              <a:rPr lang="en" dirty="0"/>
              <a:t>roller12345@ukr.net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1318775" y="1036050"/>
            <a:ext cx="5163900" cy="3660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dirty="0"/>
              <a:t>Caring has the gift of making the ordinary special</a:t>
            </a:r>
          </a:p>
          <a:p>
            <a:pPr marL="0" lvl="0" indent="0" algn="l" rtl="0">
              <a:spcBef>
                <a:spcPts val="600"/>
              </a:spcBef>
              <a:spcAft>
                <a:spcPts val="0"/>
              </a:spcAft>
              <a:buNone/>
            </a:pPr>
            <a:r>
              <a:rPr lang="en-US" dirty="0"/>
              <a:t>		-George R. Bach</a:t>
            </a:r>
            <a:endParaRPr dirty="0"/>
          </a:p>
        </p:txBody>
      </p:sp>
      <p:sp>
        <p:nvSpPr>
          <p:cNvPr id="89" name="Google Shape;8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ctrTitle" idx="4294967295"/>
          </p:nvPr>
        </p:nvSpPr>
        <p:spPr>
          <a:xfrm>
            <a:off x="521494" y="3006073"/>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b="1" dirty="0"/>
              <a:t>US</a:t>
            </a:r>
            <a:r>
              <a:rPr lang="en" sz="3600" dirty="0">
                <a:solidFill>
                  <a:srgbClr val="7DFFB1"/>
                </a:solidFill>
              </a:rPr>
              <a:t> $</a:t>
            </a:r>
            <a:r>
              <a:rPr lang="en-US" sz="3600" b="1" dirty="0"/>
              <a:t> 244 billion and US</a:t>
            </a:r>
            <a:r>
              <a:rPr lang="en" sz="3600" dirty="0">
                <a:solidFill>
                  <a:srgbClr val="7DFFB1"/>
                </a:solidFill>
              </a:rPr>
              <a:t> $</a:t>
            </a:r>
            <a:r>
              <a:rPr lang="en-US" sz="3600" b="1" dirty="0"/>
              <a:t> 25.4 billion. </a:t>
            </a:r>
            <a:endParaRPr lang="en" sz="4800" dirty="0">
              <a:solidFill>
                <a:srgbClr val="7DFFB1"/>
              </a:solidFill>
            </a:endParaRPr>
          </a:p>
        </p:txBody>
      </p:sp>
      <p:sp>
        <p:nvSpPr>
          <p:cNvPr id="216" name="Google Shape;216;p26"/>
          <p:cNvSpPr txBox="1">
            <a:spLocks noGrp="1"/>
          </p:cNvSpPr>
          <p:nvPr>
            <p:ph type="subTitle" idx="4294967295"/>
          </p:nvPr>
        </p:nvSpPr>
        <p:spPr>
          <a:xfrm>
            <a:off x="521494" y="2518746"/>
            <a:ext cx="7772400" cy="463200"/>
          </a:xfrm>
          <a:prstGeom prst="rect">
            <a:avLst/>
          </a:prstGeom>
        </p:spPr>
        <p:txBody>
          <a:bodyPr spcFirstLastPara="1" wrap="square" lIns="0" tIns="0" rIns="0" bIns="0" anchor="t" anchorCtr="0">
            <a:noAutofit/>
          </a:bodyPr>
          <a:lstStyle/>
          <a:p>
            <a:pPr marL="0" indent="0">
              <a:buNone/>
            </a:pPr>
            <a:r>
              <a:rPr lang="en" sz="2400" dirty="0"/>
              <a:t>Suffer from </a:t>
            </a:r>
            <a:r>
              <a:rPr lang="en-US" dirty="0"/>
              <a:t>near or distance vision impairment. </a:t>
            </a:r>
          </a:p>
          <a:p>
            <a:pPr marL="0" lvl="0" indent="0" algn="l" rtl="0">
              <a:spcBef>
                <a:spcPts val="600"/>
              </a:spcBef>
              <a:spcAft>
                <a:spcPts val="0"/>
              </a:spcAft>
              <a:buNone/>
            </a:pPr>
            <a:endParaRPr sz="2400" dirty="0"/>
          </a:p>
        </p:txBody>
      </p:sp>
      <p:sp>
        <p:nvSpPr>
          <p:cNvPr id="219" name="Google Shape;219;p26"/>
          <p:cNvSpPr txBox="1">
            <a:spLocks noGrp="1"/>
          </p:cNvSpPr>
          <p:nvPr>
            <p:ph type="ctrTitle" idx="4294967295"/>
          </p:nvPr>
        </p:nvSpPr>
        <p:spPr>
          <a:xfrm>
            <a:off x="521494" y="1623846"/>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dirty="0"/>
              <a:t>22,000,000 </a:t>
            </a:r>
            <a:r>
              <a:rPr lang="en" sz="4800" dirty="0">
                <a:solidFill>
                  <a:srgbClr val="7DFFB1"/>
                </a:solidFill>
              </a:rPr>
              <a:t>people</a:t>
            </a:r>
            <a:endParaRPr sz="4800" dirty="0">
              <a:solidFill>
                <a:srgbClr val="7DFFB1"/>
              </a:solidFill>
            </a:endParaRPr>
          </a:p>
        </p:txBody>
      </p:sp>
      <p:sp>
        <p:nvSpPr>
          <p:cNvPr id="220" name="Google Shape;220;p26"/>
          <p:cNvSpPr txBox="1">
            <a:spLocks noGrp="1"/>
          </p:cNvSpPr>
          <p:nvPr>
            <p:ph type="subTitle" idx="4294967295"/>
          </p:nvPr>
        </p:nvSpPr>
        <p:spPr>
          <a:xfrm>
            <a:off x="521494" y="3925100"/>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dirty="0"/>
              <a:t>Productivity cost lost from Myopia and presbyopia alone</a:t>
            </a:r>
            <a:endParaRPr sz="2400" dirty="0"/>
          </a:p>
        </p:txBody>
      </p:sp>
      <p:sp>
        <p:nvSpPr>
          <p:cNvPr id="221" name="Google Shape;221;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9" name="Google Shape;215;p26">
            <a:extLst>
              <a:ext uri="{FF2B5EF4-FFF2-40B4-BE49-F238E27FC236}">
                <a16:creationId xmlns:a16="http://schemas.microsoft.com/office/drawing/2014/main" id="{8C71CE96-21FA-4BC2-91DE-76224298D08E}"/>
              </a:ext>
            </a:extLst>
          </p:cNvPr>
          <p:cNvSpPr txBox="1">
            <a:spLocks/>
          </p:cNvSpPr>
          <p:nvPr/>
        </p:nvSpPr>
        <p:spPr>
          <a:xfrm>
            <a:off x="521494" y="62946"/>
            <a:ext cx="7772400" cy="894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r>
              <a:rPr lang="en-US" b="1" dirty="0"/>
              <a:t>The No. 1 health and safety </a:t>
            </a:r>
            <a:r>
              <a:rPr lang="en-US" sz="4800" dirty="0">
                <a:solidFill>
                  <a:srgbClr val="7DFFB1"/>
                </a:solidFill>
              </a:rPr>
              <a:t>problem</a:t>
            </a:r>
          </a:p>
        </p:txBody>
      </p:sp>
      <p:sp>
        <p:nvSpPr>
          <p:cNvPr id="10" name="Google Shape;220;p26">
            <a:extLst>
              <a:ext uri="{FF2B5EF4-FFF2-40B4-BE49-F238E27FC236}">
                <a16:creationId xmlns:a16="http://schemas.microsoft.com/office/drawing/2014/main" id="{451B9461-9C81-48BB-A76F-6BD2D4491823}"/>
              </a:ext>
            </a:extLst>
          </p:cNvPr>
          <p:cNvSpPr txBox="1">
            <a:spLocks/>
          </p:cNvSpPr>
          <p:nvPr/>
        </p:nvSpPr>
        <p:spPr>
          <a:xfrm>
            <a:off x="521494" y="819766"/>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7DFFB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9pPr>
          </a:lstStyle>
          <a:p>
            <a:pPr marL="0" indent="0">
              <a:buFont typeface="Titillium Web Light"/>
              <a:buNone/>
            </a:pPr>
            <a:r>
              <a:rPr lang="en-US" dirty="0"/>
              <a:t>NASA declared vision – impairment the top priority to fix for space travel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u="sng" dirty="0"/>
              <a:t>Effects of vision loss in space</a:t>
            </a:r>
            <a:endParaRPr u="sng" dirty="0"/>
          </a:p>
        </p:txBody>
      </p:sp>
      <p:sp>
        <p:nvSpPr>
          <p:cNvPr id="122" name="Google Shape;122;p19"/>
          <p:cNvSpPr txBox="1">
            <a:spLocks noGrp="1"/>
          </p:cNvSpPr>
          <p:nvPr>
            <p:ph type="body" idx="1"/>
          </p:nvPr>
        </p:nvSpPr>
        <p:spPr>
          <a:xfrm>
            <a:off x="457200" y="1428750"/>
            <a:ext cx="2830882" cy="3321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Lack of day/night cycles</a:t>
            </a:r>
            <a:endParaRPr b="1" dirty="0"/>
          </a:p>
          <a:p>
            <a:pPr marL="0" lvl="0" indent="0" algn="l" rtl="0">
              <a:spcBef>
                <a:spcPts val="600"/>
              </a:spcBef>
              <a:spcAft>
                <a:spcPts val="0"/>
              </a:spcAft>
              <a:buNone/>
            </a:pPr>
            <a:r>
              <a:rPr lang="en" dirty="0"/>
              <a:t>Affects intracranial pressure and worsens eyesight. </a:t>
            </a:r>
            <a:r>
              <a:rPr lang="en-US" dirty="0"/>
              <a:t>Astronaut John Phillips spent six months on the ISS. During his post-flight physical, NASA found that his vision had worsened significantly in just </a:t>
            </a:r>
            <a:r>
              <a:rPr lang="en-US" b="1" dirty="0"/>
              <a:t>six months.</a:t>
            </a:r>
            <a:endParaRPr b="1" dirty="0"/>
          </a:p>
        </p:txBody>
      </p:sp>
      <p:sp>
        <p:nvSpPr>
          <p:cNvPr id="123" name="Google Shape;123;p19"/>
          <p:cNvSpPr txBox="1">
            <a:spLocks noGrp="1"/>
          </p:cNvSpPr>
          <p:nvPr>
            <p:ph type="body" idx="2"/>
          </p:nvPr>
        </p:nvSpPr>
        <p:spPr>
          <a:xfrm>
            <a:off x="3652707" y="1428750"/>
            <a:ext cx="2647883" cy="3321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Loss of a crewmember</a:t>
            </a:r>
            <a:endParaRPr b="1" dirty="0"/>
          </a:p>
          <a:p>
            <a:pPr marL="0" lvl="0" indent="0" algn="l" rtl="0">
              <a:spcBef>
                <a:spcPts val="600"/>
              </a:spcBef>
              <a:spcAft>
                <a:spcPts val="0"/>
              </a:spcAft>
              <a:buNone/>
            </a:pPr>
            <a:r>
              <a:rPr lang="en" dirty="0"/>
              <a:t>Hurts the chances of mission success, as burdens are shared across the crew. Allowing the injured some form of independence will enable the crew to keep up with tasks</a:t>
            </a:r>
            <a:endParaRPr dirty="0"/>
          </a:p>
        </p:txBody>
      </p:sp>
      <p:sp>
        <p:nvSpPr>
          <p:cNvPr id="125" name="Google Shape;12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9" name="Google Shape;139;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1"/>
          <p:cNvSpPr txBox="1">
            <a:spLocks noGrp="1"/>
          </p:cNvSpPr>
          <p:nvPr>
            <p:ph type="title"/>
          </p:nvPr>
        </p:nvSpPr>
        <p:spPr>
          <a:xfrm>
            <a:off x="262200" y="0"/>
            <a:ext cx="86196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BUSINESS MODEL CANVAS</a:t>
            </a:r>
            <a:endParaRPr sz="1200"/>
          </a:p>
        </p:txBody>
      </p:sp>
      <p:sp>
        <p:nvSpPr>
          <p:cNvPr id="457" name="Google Shape;457;p4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458" name="Google Shape;458;p41"/>
          <p:cNvSpPr txBox="1"/>
          <p:nvPr/>
        </p:nvSpPr>
        <p:spPr>
          <a:xfrm>
            <a:off x="1986120" y="467025"/>
            <a:ext cx="1723800" cy="1594500"/>
          </a:xfrm>
          <a:prstGeom prst="rect">
            <a:avLst/>
          </a:prstGeom>
          <a:solidFill>
            <a:srgbClr val="001230">
              <a:alpha val="1885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dirty="0">
                <a:solidFill>
                  <a:schemeClr val="lt1"/>
                </a:solidFill>
                <a:latin typeface="Titillium Web"/>
                <a:ea typeface="Titillium Web"/>
                <a:cs typeface="Titillium Web"/>
                <a:sym typeface="Titillium Web"/>
              </a:rPr>
              <a:t>Key Activities</a:t>
            </a:r>
            <a:endParaRPr sz="900" b="1" dirty="0">
              <a:solidFill>
                <a:schemeClr val="lt1"/>
              </a:solidFill>
              <a:latin typeface="Titillium Web"/>
              <a:ea typeface="Titillium Web"/>
              <a:cs typeface="Titillium Web"/>
              <a:sym typeface="Titillium Web"/>
            </a:endParaRPr>
          </a:p>
          <a:p>
            <a:pPr marL="171450" indent="-171450">
              <a:buClr>
                <a:schemeClr val="bg1"/>
              </a:buClr>
              <a:buFont typeface="Arial" panose="020B0604020202020204" pitchFamily="34" charset="0"/>
              <a:buChar char="•"/>
            </a:pPr>
            <a:r>
              <a:rPr lang="en-US" sz="900" dirty="0">
                <a:solidFill>
                  <a:schemeClr val="lt1"/>
                </a:solidFill>
                <a:latin typeface="Titillium Web"/>
              </a:rPr>
              <a:t>Setup</a:t>
            </a:r>
          </a:p>
          <a:p>
            <a:pPr marL="171450" indent="-171450">
              <a:buClr>
                <a:schemeClr val="bg1"/>
              </a:buClr>
              <a:buFont typeface="Arial" panose="020B0604020202020204" pitchFamily="34" charset="0"/>
              <a:buChar char="•"/>
            </a:pPr>
            <a:r>
              <a:rPr lang="en-US" sz="900" dirty="0">
                <a:solidFill>
                  <a:schemeClr val="lt1"/>
                </a:solidFill>
                <a:latin typeface="Titillium Web"/>
              </a:rPr>
              <a:t>Maintenance of units and servers</a:t>
            </a:r>
          </a:p>
          <a:p>
            <a:pPr marL="171450" indent="-171450">
              <a:buClr>
                <a:schemeClr val="bg1"/>
              </a:buClr>
              <a:buFont typeface="Arial" panose="020B0604020202020204" pitchFamily="34" charset="0"/>
              <a:buChar char="•"/>
            </a:pPr>
            <a:r>
              <a:rPr lang="en-US" sz="900" dirty="0">
                <a:solidFill>
                  <a:schemeClr val="lt1"/>
                </a:solidFill>
                <a:latin typeface="Titillium Web"/>
              </a:rPr>
              <a:t>Continues model training and improvement</a:t>
            </a:r>
          </a:p>
          <a:p>
            <a:pPr>
              <a:buClr>
                <a:schemeClr val="bg1"/>
              </a:buClr>
            </a:pPr>
            <a:r>
              <a:rPr lang="en-US" sz="900" dirty="0">
                <a:solidFill>
                  <a:schemeClr val="lt1"/>
                </a:solidFill>
                <a:latin typeface="Titillium Web"/>
              </a:rPr>
              <a:t> </a:t>
            </a:r>
          </a:p>
          <a:p>
            <a:pPr>
              <a:buClr>
                <a:schemeClr val="bg1"/>
              </a:buClr>
            </a:pPr>
            <a:r>
              <a:rPr lang="en-US" sz="900" dirty="0">
                <a:solidFill>
                  <a:schemeClr val="lt1"/>
                </a:solidFill>
                <a:latin typeface="Titillium Web"/>
              </a:rPr>
              <a:t>	</a:t>
            </a:r>
            <a:endParaRPr lang="he-IL" sz="900" dirty="0">
              <a:solidFill>
                <a:schemeClr val="lt1"/>
              </a:solidFill>
              <a:latin typeface="Titillium Web"/>
            </a:endParaRPr>
          </a:p>
        </p:txBody>
      </p:sp>
      <p:sp>
        <p:nvSpPr>
          <p:cNvPr id="459" name="Google Shape;459;p41"/>
          <p:cNvSpPr txBox="1"/>
          <p:nvPr/>
        </p:nvSpPr>
        <p:spPr>
          <a:xfrm>
            <a:off x="1986120" y="2061694"/>
            <a:ext cx="1723800" cy="1594500"/>
          </a:xfrm>
          <a:prstGeom prst="rect">
            <a:avLst/>
          </a:prstGeom>
          <a:solidFill>
            <a:srgbClr val="001230">
              <a:alpha val="1885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dirty="0">
                <a:solidFill>
                  <a:schemeClr val="lt1"/>
                </a:solidFill>
                <a:latin typeface="Titillium Web"/>
                <a:ea typeface="Titillium Web"/>
                <a:cs typeface="Titillium Web"/>
                <a:sym typeface="Titillium Web"/>
              </a:rPr>
              <a:t>Key Resources</a:t>
            </a:r>
            <a:endParaRPr sz="900" b="1" dirty="0">
              <a:solidFill>
                <a:schemeClr val="lt1"/>
              </a:solidFill>
              <a:latin typeface="Titillium Web"/>
              <a:ea typeface="Titillium Web"/>
              <a:cs typeface="Titillium Web"/>
              <a:sym typeface="Titillium Web"/>
            </a:endParaRPr>
          </a:p>
          <a:p>
            <a:pPr marL="171450" indent="-171450">
              <a:buClr>
                <a:schemeClr val="bg1"/>
              </a:buClr>
              <a:buFont typeface="Arial" panose="020B0604020202020204" pitchFamily="34" charset="0"/>
              <a:buChar char="•"/>
            </a:pPr>
            <a:r>
              <a:rPr lang="en-US" sz="900" dirty="0">
                <a:solidFill>
                  <a:schemeClr val="lt1"/>
                </a:solidFill>
                <a:latin typeface="Titillium Web"/>
              </a:rPr>
              <a:t>Computing server</a:t>
            </a:r>
          </a:p>
          <a:p>
            <a:pPr marL="171450" indent="-171450">
              <a:buClr>
                <a:schemeClr val="bg1"/>
              </a:buClr>
              <a:buFont typeface="Arial" panose="020B0604020202020204" pitchFamily="34" charset="0"/>
              <a:buChar char="•"/>
            </a:pPr>
            <a:r>
              <a:rPr lang="en-US" sz="900" dirty="0">
                <a:solidFill>
                  <a:schemeClr val="lt1"/>
                </a:solidFill>
                <a:latin typeface="Titillium Web"/>
              </a:rPr>
              <a:t>Maintenance equipment and technicians</a:t>
            </a:r>
          </a:p>
          <a:p>
            <a:pPr marL="171450" indent="-171450">
              <a:buClr>
                <a:schemeClr val="bg1"/>
              </a:buClr>
              <a:buFont typeface="Arial" panose="020B0604020202020204" pitchFamily="34" charset="0"/>
              <a:buChar char="•"/>
            </a:pPr>
            <a:r>
              <a:rPr lang="en-US" sz="900" dirty="0">
                <a:solidFill>
                  <a:schemeClr val="lt1"/>
                </a:solidFill>
                <a:latin typeface="Titillium Web"/>
              </a:rPr>
              <a:t>Backup units</a:t>
            </a:r>
          </a:p>
          <a:p>
            <a:pPr>
              <a:buClr>
                <a:schemeClr val="bg1"/>
              </a:buClr>
            </a:pPr>
            <a:endParaRPr lang="en-US" sz="900" dirty="0">
              <a:solidFill>
                <a:schemeClr val="lt1"/>
              </a:solidFill>
              <a:latin typeface="Titillium Web"/>
            </a:endParaRPr>
          </a:p>
          <a:p>
            <a:pPr marL="285750" indent="-285750">
              <a:buFont typeface="Arial" panose="020B0604020202020204" pitchFamily="34" charset="0"/>
              <a:buChar char="•"/>
            </a:pPr>
            <a:endParaRPr lang="en-US" sz="900" dirty="0"/>
          </a:p>
          <a:p>
            <a:pPr marL="285750" indent="-285750">
              <a:buFont typeface="Arial" panose="020B0604020202020204" pitchFamily="34" charset="0"/>
              <a:buChar char="•"/>
            </a:pPr>
            <a:endParaRPr lang="he-IL" sz="900" dirty="0"/>
          </a:p>
          <a:p>
            <a:pPr marL="0" lvl="0" indent="0" algn="l" rtl="0">
              <a:spcBef>
                <a:spcPts val="400"/>
              </a:spcBef>
              <a:spcAft>
                <a:spcPts val="400"/>
              </a:spcAft>
              <a:buNone/>
            </a:pPr>
            <a:endParaRPr sz="900" b="1" dirty="0">
              <a:solidFill>
                <a:schemeClr val="lt1"/>
              </a:solidFill>
              <a:latin typeface="Titillium Web"/>
              <a:ea typeface="Titillium Web"/>
              <a:cs typeface="Titillium Web"/>
              <a:sym typeface="Titillium Web"/>
            </a:endParaRPr>
          </a:p>
        </p:txBody>
      </p:sp>
      <p:sp>
        <p:nvSpPr>
          <p:cNvPr id="460" name="Google Shape;460;p41"/>
          <p:cNvSpPr txBox="1"/>
          <p:nvPr/>
        </p:nvSpPr>
        <p:spPr>
          <a:xfrm>
            <a:off x="3710038" y="464423"/>
            <a:ext cx="1723800" cy="3189300"/>
          </a:xfrm>
          <a:prstGeom prst="rect">
            <a:avLst/>
          </a:prstGeom>
          <a:solidFill>
            <a:srgbClr val="001230">
              <a:alpha val="1885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dirty="0">
                <a:solidFill>
                  <a:schemeClr val="lt1"/>
                </a:solidFill>
                <a:latin typeface="Titillium Web"/>
                <a:ea typeface="Titillium Web"/>
                <a:cs typeface="Titillium Web"/>
                <a:sym typeface="Titillium Web"/>
              </a:rPr>
              <a:t>Value Propositions</a:t>
            </a:r>
            <a:endParaRPr sz="900" b="1" dirty="0">
              <a:solidFill>
                <a:schemeClr val="lt1"/>
              </a:solidFill>
              <a:latin typeface="Titillium Web"/>
              <a:ea typeface="Titillium Web"/>
              <a:cs typeface="Titillium Web"/>
              <a:sym typeface="Titillium Web"/>
            </a:endParaRPr>
          </a:p>
          <a:p>
            <a:pPr marL="285750" indent="-285750">
              <a:buClr>
                <a:schemeClr val="bg1"/>
              </a:buClr>
              <a:buFont typeface="Arial" panose="020B0604020202020204" pitchFamily="34" charset="0"/>
              <a:buChar char="•"/>
            </a:pPr>
            <a:r>
              <a:rPr lang="en-US" sz="900" dirty="0">
                <a:solidFill>
                  <a:schemeClr val="lt1"/>
                </a:solidFill>
                <a:latin typeface="Titillium Web"/>
              </a:rPr>
              <a:t>Accessibility to new markets </a:t>
            </a:r>
          </a:p>
          <a:p>
            <a:pPr marL="285750" indent="-285750">
              <a:buClr>
                <a:schemeClr val="bg1"/>
              </a:buClr>
              <a:buFont typeface="Arial" panose="020B0604020202020204" pitchFamily="34" charset="0"/>
              <a:buChar char="•"/>
            </a:pPr>
            <a:r>
              <a:rPr lang="en-US" sz="900" dirty="0">
                <a:solidFill>
                  <a:schemeClr val="lt1"/>
                </a:solidFill>
                <a:latin typeface="Titillium Web"/>
              </a:rPr>
              <a:t>Safety regulations </a:t>
            </a:r>
          </a:p>
          <a:p>
            <a:pPr marL="285750" indent="-285750">
              <a:buClr>
                <a:schemeClr val="bg1"/>
              </a:buClr>
              <a:buFont typeface="Arial" panose="020B0604020202020204" pitchFamily="34" charset="0"/>
              <a:buChar char="•"/>
            </a:pPr>
            <a:r>
              <a:rPr lang="en-US" sz="900" dirty="0">
                <a:solidFill>
                  <a:schemeClr val="lt1"/>
                </a:solidFill>
                <a:latin typeface="Titillium Web"/>
              </a:rPr>
              <a:t>Ethics and public relations </a:t>
            </a:r>
          </a:p>
          <a:p>
            <a:pPr marL="285750" indent="-285750">
              <a:buClr>
                <a:schemeClr val="bg1"/>
              </a:buClr>
              <a:buFont typeface="Arial" panose="020B0604020202020204" pitchFamily="34" charset="0"/>
              <a:buChar char="•"/>
            </a:pPr>
            <a:r>
              <a:rPr lang="en-US" sz="900" dirty="0">
                <a:solidFill>
                  <a:schemeClr val="lt1"/>
                </a:solidFill>
                <a:latin typeface="Titillium Web"/>
              </a:rPr>
              <a:t>Worker health</a:t>
            </a:r>
            <a:endParaRPr lang="he-IL" sz="900" dirty="0">
              <a:solidFill>
                <a:schemeClr val="lt1"/>
              </a:solidFill>
              <a:latin typeface="Titillium Web"/>
            </a:endParaRPr>
          </a:p>
        </p:txBody>
      </p:sp>
      <p:sp>
        <p:nvSpPr>
          <p:cNvPr id="461" name="Google Shape;461;p41"/>
          <p:cNvSpPr txBox="1"/>
          <p:nvPr/>
        </p:nvSpPr>
        <p:spPr>
          <a:xfrm>
            <a:off x="5433959" y="467025"/>
            <a:ext cx="1723800" cy="1594500"/>
          </a:xfrm>
          <a:prstGeom prst="rect">
            <a:avLst/>
          </a:prstGeom>
          <a:solidFill>
            <a:srgbClr val="001230">
              <a:alpha val="1885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dirty="0">
                <a:solidFill>
                  <a:schemeClr val="lt1"/>
                </a:solidFill>
                <a:latin typeface="Titillium Web"/>
                <a:ea typeface="Titillium Web"/>
                <a:cs typeface="Titillium Web"/>
                <a:sym typeface="Titillium Web"/>
              </a:rPr>
              <a:t>Customer Relationships</a:t>
            </a:r>
            <a:endParaRPr sz="900" b="1" dirty="0">
              <a:solidFill>
                <a:schemeClr val="lt1"/>
              </a:solidFill>
              <a:latin typeface="Titillium Web"/>
              <a:ea typeface="Titillium Web"/>
              <a:cs typeface="Titillium Web"/>
              <a:sym typeface="Titillium Web"/>
            </a:endParaRPr>
          </a:p>
          <a:p>
            <a:pPr marL="285750" indent="-285750">
              <a:buClr>
                <a:schemeClr val="bg1"/>
              </a:buClr>
              <a:buFont typeface="Arial" panose="020B0604020202020204" pitchFamily="34" charset="0"/>
              <a:buChar char="•"/>
            </a:pPr>
            <a:r>
              <a:rPr lang="en-US" sz="900" dirty="0">
                <a:solidFill>
                  <a:schemeClr val="lt1"/>
                </a:solidFill>
                <a:latin typeface="Titillium Web"/>
              </a:rPr>
              <a:t>Website</a:t>
            </a:r>
          </a:p>
          <a:p>
            <a:pPr marL="285750" indent="-285750">
              <a:buClr>
                <a:schemeClr val="bg1"/>
              </a:buClr>
              <a:buFont typeface="Arial" panose="020B0604020202020204" pitchFamily="34" charset="0"/>
              <a:buChar char="•"/>
            </a:pPr>
            <a:r>
              <a:rPr lang="en-US" sz="900" dirty="0">
                <a:solidFill>
                  <a:schemeClr val="lt1"/>
                </a:solidFill>
                <a:latin typeface="Titillium Web"/>
              </a:rPr>
              <a:t>Satellite phone</a:t>
            </a:r>
          </a:p>
          <a:p>
            <a:pPr marL="285750" indent="-285750">
              <a:buClr>
                <a:schemeClr val="bg1"/>
              </a:buClr>
              <a:buFont typeface="Arial" panose="020B0604020202020204" pitchFamily="34" charset="0"/>
              <a:buChar char="•"/>
            </a:pPr>
            <a:endParaRPr lang="he-IL" sz="900" dirty="0">
              <a:solidFill>
                <a:schemeClr val="lt1"/>
              </a:solidFill>
              <a:latin typeface="Titillium Web"/>
            </a:endParaRPr>
          </a:p>
        </p:txBody>
      </p:sp>
      <p:sp>
        <p:nvSpPr>
          <p:cNvPr id="462" name="Google Shape;462;p41"/>
          <p:cNvSpPr txBox="1"/>
          <p:nvPr/>
        </p:nvSpPr>
        <p:spPr>
          <a:xfrm>
            <a:off x="5433959" y="2061694"/>
            <a:ext cx="1723800" cy="1594500"/>
          </a:xfrm>
          <a:prstGeom prst="rect">
            <a:avLst/>
          </a:prstGeom>
          <a:solidFill>
            <a:srgbClr val="001230">
              <a:alpha val="1885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dirty="0">
                <a:solidFill>
                  <a:schemeClr val="lt1"/>
                </a:solidFill>
                <a:latin typeface="Titillium Web"/>
                <a:ea typeface="Titillium Web"/>
                <a:cs typeface="Titillium Web"/>
                <a:sym typeface="Titillium Web"/>
              </a:rPr>
              <a:t>Channels</a:t>
            </a:r>
            <a:endParaRPr sz="900" b="1" dirty="0">
              <a:solidFill>
                <a:schemeClr val="lt1"/>
              </a:solidFill>
              <a:latin typeface="Titillium Web"/>
              <a:ea typeface="Titillium Web"/>
              <a:cs typeface="Titillium Web"/>
              <a:sym typeface="Titillium Web"/>
            </a:endParaRPr>
          </a:p>
          <a:p>
            <a:pPr marL="171450" indent="-171450">
              <a:buClr>
                <a:schemeClr val="bg1"/>
              </a:buClr>
              <a:buFont typeface="Arial" panose="020B0604020202020204" pitchFamily="34" charset="0"/>
              <a:buChar char="•"/>
            </a:pPr>
            <a:r>
              <a:rPr lang="en-US" sz="900" dirty="0">
                <a:solidFill>
                  <a:schemeClr val="lt1"/>
                </a:solidFill>
                <a:latin typeface="Titillium Web"/>
              </a:rPr>
              <a:t>Rent on site</a:t>
            </a:r>
          </a:p>
          <a:p>
            <a:pPr marL="171450" indent="-171450">
              <a:buClr>
                <a:schemeClr val="bg1"/>
              </a:buClr>
              <a:buFont typeface="Arial" panose="020B0604020202020204" pitchFamily="34" charset="0"/>
              <a:buChar char="•"/>
            </a:pPr>
            <a:r>
              <a:rPr lang="en-US" sz="900" dirty="0">
                <a:solidFill>
                  <a:schemeClr val="lt1"/>
                </a:solidFill>
                <a:latin typeface="Titillium Web"/>
              </a:rPr>
              <a:t>Provided by employer</a:t>
            </a:r>
          </a:p>
          <a:p>
            <a:pPr marL="171450" indent="-171450">
              <a:buClr>
                <a:schemeClr val="bg1"/>
              </a:buClr>
              <a:buFont typeface="Arial" panose="020B0604020202020204" pitchFamily="34" charset="0"/>
              <a:buChar char="•"/>
            </a:pPr>
            <a:r>
              <a:rPr lang="en-US" sz="900" dirty="0">
                <a:solidFill>
                  <a:schemeClr val="lt1"/>
                </a:solidFill>
                <a:latin typeface="Titillium Web"/>
              </a:rPr>
              <a:t>Loaned by different agencies and institutes</a:t>
            </a:r>
          </a:p>
          <a:p>
            <a:pPr marL="171450" indent="-171450">
              <a:buClr>
                <a:schemeClr val="bg1"/>
              </a:buClr>
              <a:buFont typeface="Arial" panose="020B0604020202020204" pitchFamily="34" charset="0"/>
              <a:buChar char="•"/>
            </a:pPr>
            <a:r>
              <a:rPr lang="en-US" sz="900" dirty="0">
                <a:solidFill>
                  <a:schemeClr val="lt1"/>
                </a:solidFill>
                <a:latin typeface="Titillium Web"/>
              </a:rPr>
              <a:t>Ordered personally by client for his own environment</a:t>
            </a:r>
            <a:endParaRPr lang="he-IL" sz="900" dirty="0">
              <a:solidFill>
                <a:schemeClr val="lt1"/>
              </a:solidFill>
              <a:latin typeface="Titillium Web"/>
            </a:endParaRPr>
          </a:p>
        </p:txBody>
      </p:sp>
      <p:sp>
        <p:nvSpPr>
          <p:cNvPr id="463" name="Google Shape;463;p41"/>
          <p:cNvSpPr txBox="1"/>
          <p:nvPr/>
        </p:nvSpPr>
        <p:spPr>
          <a:xfrm>
            <a:off x="7157759" y="464423"/>
            <a:ext cx="1723800" cy="3189300"/>
          </a:xfrm>
          <a:prstGeom prst="rect">
            <a:avLst/>
          </a:prstGeom>
          <a:solidFill>
            <a:srgbClr val="001230">
              <a:alpha val="1885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dirty="0">
                <a:solidFill>
                  <a:schemeClr val="lt1"/>
                </a:solidFill>
                <a:latin typeface="Titillium Web"/>
                <a:ea typeface="Titillium Web"/>
                <a:cs typeface="Titillium Web"/>
                <a:sym typeface="Titillium Web"/>
              </a:rPr>
              <a:t>Customer Segments</a:t>
            </a:r>
            <a:endParaRPr sz="900" b="1" dirty="0">
              <a:solidFill>
                <a:schemeClr val="lt1"/>
              </a:solidFill>
              <a:latin typeface="Titillium Web"/>
              <a:ea typeface="Titillium Web"/>
              <a:cs typeface="Titillium Web"/>
              <a:sym typeface="Titillium Web"/>
            </a:endParaRPr>
          </a:p>
          <a:p>
            <a:pPr marL="171450" indent="-171450">
              <a:buClr>
                <a:schemeClr val="bg1"/>
              </a:buClr>
              <a:buFont typeface="Arial" panose="020B0604020202020204" pitchFamily="34" charset="0"/>
              <a:buChar char="•"/>
            </a:pPr>
            <a:r>
              <a:rPr lang="en-US" sz="900" dirty="0">
                <a:solidFill>
                  <a:schemeClr val="lt1"/>
                </a:solidFill>
                <a:latin typeface="Titillium Web"/>
              </a:rPr>
              <a:t>Crew members</a:t>
            </a:r>
          </a:p>
          <a:p>
            <a:pPr marL="171450" indent="-171450">
              <a:buClr>
                <a:schemeClr val="bg1"/>
              </a:buClr>
              <a:buFont typeface="Arial" panose="020B0604020202020204" pitchFamily="34" charset="0"/>
              <a:buChar char="•"/>
            </a:pPr>
            <a:r>
              <a:rPr lang="en-US" sz="900" dirty="0">
                <a:solidFill>
                  <a:schemeClr val="lt1"/>
                </a:solidFill>
                <a:latin typeface="Titillium Web"/>
              </a:rPr>
              <a:t>Visually impaired population</a:t>
            </a:r>
          </a:p>
        </p:txBody>
      </p:sp>
      <p:sp>
        <p:nvSpPr>
          <p:cNvPr id="464" name="Google Shape;464;p41"/>
          <p:cNvSpPr txBox="1"/>
          <p:nvPr/>
        </p:nvSpPr>
        <p:spPr>
          <a:xfrm>
            <a:off x="262200" y="467025"/>
            <a:ext cx="1723800" cy="3189300"/>
          </a:xfrm>
          <a:prstGeom prst="rect">
            <a:avLst/>
          </a:prstGeom>
          <a:solidFill>
            <a:srgbClr val="001230">
              <a:alpha val="1885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r>
              <a:rPr lang="en" sz="900" b="1" dirty="0">
                <a:solidFill>
                  <a:schemeClr val="lt1"/>
                </a:solidFill>
                <a:latin typeface="Titillium Web"/>
                <a:sym typeface="Titillium Web"/>
              </a:rPr>
              <a:t>Key Partners</a:t>
            </a:r>
            <a:endParaRPr sz="900" b="1" dirty="0">
              <a:solidFill>
                <a:schemeClr val="lt1"/>
              </a:solidFill>
              <a:latin typeface="Titillium Web"/>
              <a:sym typeface="Titillium Web"/>
            </a:endParaRPr>
          </a:p>
          <a:p>
            <a:pPr marL="171450" indent="-171450">
              <a:buClr>
                <a:schemeClr val="bg1"/>
              </a:buClr>
              <a:buFont typeface="Arial" panose="020B0604020202020204" pitchFamily="34" charset="0"/>
              <a:buChar char="•"/>
            </a:pPr>
            <a:r>
              <a:rPr lang="en-US" sz="900" dirty="0">
                <a:solidFill>
                  <a:schemeClr val="lt1"/>
                </a:solidFill>
                <a:latin typeface="Titillium Web"/>
                <a:sym typeface="Titillium Web"/>
              </a:rPr>
              <a:t>Insurance company's</a:t>
            </a:r>
            <a:endParaRPr lang="en-US" sz="900" dirty="0">
              <a:solidFill>
                <a:schemeClr val="lt1"/>
              </a:solidFill>
              <a:latin typeface="Titillium Web"/>
            </a:endParaRPr>
          </a:p>
          <a:p>
            <a:pPr marL="171450" indent="-171450">
              <a:buClr>
                <a:schemeClr val="bg1"/>
              </a:buClr>
              <a:buFont typeface="Arial" panose="020B0604020202020204" pitchFamily="34" charset="0"/>
              <a:buChar char="•"/>
            </a:pPr>
            <a:r>
              <a:rPr lang="en-US" sz="900" dirty="0">
                <a:solidFill>
                  <a:schemeClr val="lt1"/>
                </a:solidFill>
                <a:latin typeface="Titillium Web"/>
              </a:rPr>
              <a:t>Space tourism agencies</a:t>
            </a:r>
          </a:p>
          <a:p>
            <a:pPr marL="171450" indent="-171450">
              <a:buClr>
                <a:schemeClr val="bg1"/>
              </a:buClr>
              <a:buFont typeface="Arial" panose="020B0604020202020204" pitchFamily="34" charset="0"/>
              <a:buChar char="•"/>
            </a:pPr>
            <a:r>
              <a:rPr lang="en-US" sz="900" dirty="0">
                <a:solidFill>
                  <a:schemeClr val="lt1"/>
                </a:solidFill>
                <a:latin typeface="Titillium Web"/>
              </a:rPr>
              <a:t>Government agency’s</a:t>
            </a:r>
          </a:p>
          <a:p>
            <a:pPr marL="171450" indent="-171450">
              <a:buClr>
                <a:schemeClr val="bg1"/>
              </a:buClr>
              <a:buFont typeface="Arial" panose="020B0604020202020204" pitchFamily="34" charset="0"/>
              <a:buChar char="•"/>
            </a:pPr>
            <a:endParaRPr sz="900" b="1" dirty="0">
              <a:solidFill>
                <a:schemeClr val="lt1"/>
              </a:solidFill>
              <a:latin typeface="Titillium Web"/>
              <a:sym typeface="Titillium Web"/>
            </a:endParaRPr>
          </a:p>
        </p:txBody>
      </p:sp>
      <p:sp>
        <p:nvSpPr>
          <p:cNvPr id="465" name="Google Shape;465;p41"/>
          <p:cNvSpPr txBox="1"/>
          <p:nvPr/>
        </p:nvSpPr>
        <p:spPr>
          <a:xfrm>
            <a:off x="262200" y="3656363"/>
            <a:ext cx="4309800" cy="1235100"/>
          </a:xfrm>
          <a:prstGeom prst="rect">
            <a:avLst/>
          </a:prstGeom>
          <a:solidFill>
            <a:srgbClr val="001230">
              <a:alpha val="1885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dirty="0">
                <a:solidFill>
                  <a:schemeClr val="lt1"/>
                </a:solidFill>
                <a:latin typeface="Titillium Web"/>
                <a:ea typeface="Titillium Web"/>
                <a:cs typeface="Titillium Web"/>
                <a:sym typeface="Titillium Web"/>
              </a:rPr>
              <a:t>Cost Structure</a:t>
            </a:r>
            <a:endParaRPr sz="900" b="1" dirty="0">
              <a:solidFill>
                <a:schemeClr val="lt1"/>
              </a:solidFill>
              <a:latin typeface="Titillium Web"/>
              <a:ea typeface="Titillium Web"/>
              <a:cs typeface="Titillium Web"/>
              <a:sym typeface="Titillium Web"/>
            </a:endParaRPr>
          </a:p>
          <a:p>
            <a:pPr marL="285750" indent="-285750">
              <a:buClr>
                <a:schemeClr val="accent6"/>
              </a:buClr>
              <a:buFont typeface="Arial" panose="020B0604020202020204" pitchFamily="34" charset="0"/>
              <a:buChar char="•"/>
            </a:pPr>
            <a:r>
              <a:rPr lang="en-US" sz="900" dirty="0">
                <a:solidFill>
                  <a:schemeClr val="lt1"/>
                </a:solidFill>
                <a:latin typeface="Titillium Web"/>
              </a:rPr>
              <a:t>Server upkeep</a:t>
            </a:r>
          </a:p>
          <a:p>
            <a:pPr marL="285750" indent="-285750">
              <a:buClr>
                <a:schemeClr val="accent6"/>
              </a:buClr>
              <a:buFont typeface="Arial" panose="020B0604020202020204" pitchFamily="34" charset="0"/>
              <a:buChar char="•"/>
            </a:pPr>
            <a:r>
              <a:rPr lang="en-US" sz="900" dirty="0">
                <a:solidFill>
                  <a:schemeClr val="lt1"/>
                </a:solidFill>
                <a:latin typeface="Titillium Web"/>
              </a:rPr>
              <a:t>Technician training</a:t>
            </a:r>
          </a:p>
          <a:p>
            <a:pPr marL="285750" indent="-285750">
              <a:buClr>
                <a:schemeClr val="accent6"/>
              </a:buClr>
              <a:buFont typeface="Arial" panose="020B0604020202020204" pitchFamily="34" charset="0"/>
              <a:buChar char="•"/>
            </a:pPr>
            <a:r>
              <a:rPr lang="en-US" sz="900" dirty="0">
                <a:solidFill>
                  <a:schemeClr val="lt1"/>
                </a:solidFill>
                <a:latin typeface="Titillium Web"/>
              </a:rPr>
              <a:t>Reserve parts and units</a:t>
            </a:r>
          </a:p>
          <a:p>
            <a:pPr marL="285750" indent="-285750">
              <a:buClr>
                <a:schemeClr val="bg1"/>
              </a:buClr>
              <a:buFont typeface="Arial" panose="020B0604020202020204" pitchFamily="34" charset="0"/>
              <a:buChar char="•"/>
            </a:pPr>
            <a:r>
              <a:rPr lang="en-US" sz="900" dirty="0">
                <a:solidFill>
                  <a:schemeClr val="lt1"/>
                </a:solidFill>
                <a:latin typeface="Titillium Web"/>
              </a:rPr>
              <a:t>Tech support unit</a:t>
            </a:r>
            <a:endParaRPr lang="he-IL" sz="900" dirty="0">
              <a:solidFill>
                <a:schemeClr val="lt1"/>
              </a:solidFill>
              <a:latin typeface="Titillium Web"/>
            </a:endParaRPr>
          </a:p>
        </p:txBody>
      </p:sp>
      <p:sp>
        <p:nvSpPr>
          <p:cNvPr id="466" name="Google Shape;466;p41"/>
          <p:cNvSpPr txBox="1"/>
          <p:nvPr/>
        </p:nvSpPr>
        <p:spPr>
          <a:xfrm>
            <a:off x="4571999" y="3656363"/>
            <a:ext cx="4309800" cy="1235100"/>
          </a:xfrm>
          <a:prstGeom prst="rect">
            <a:avLst/>
          </a:prstGeom>
          <a:solidFill>
            <a:srgbClr val="001230">
              <a:alpha val="1885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dirty="0">
                <a:solidFill>
                  <a:schemeClr val="lt1"/>
                </a:solidFill>
                <a:latin typeface="Titillium Web"/>
                <a:ea typeface="Titillium Web"/>
                <a:cs typeface="Titillium Web"/>
                <a:sym typeface="Titillium Web"/>
              </a:rPr>
              <a:t>Revenue Streams</a:t>
            </a:r>
            <a:endParaRPr sz="900" b="1" dirty="0">
              <a:solidFill>
                <a:schemeClr val="lt1"/>
              </a:solidFill>
              <a:latin typeface="Titillium Web"/>
              <a:ea typeface="Titillium Web"/>
              <a:cs typeface="Titillium Web"/>
              <a:sym typeface="Titillium Web"/>
            </a:endParaRPr>
          </a:p>
          <a:p>
            <a:pPr marL="285750" indent="-285750">
              <a:buClr>
                <a:schemeClr val="accent6"/>
              </a:buClr>
              <a:buFont typeface="Arial" panose="020B0604020202020204" pitchFamily="34" charset="0"/>
              <a:buChar char="•"/>
            </a:pPr>
            <a:r>
              <a:rPr lang="en-US" sz="900" dirty="0">
                <a:solidFill>
                  <a:schemeClr val="lt1"/>
                </a:solidFill>
                <a:latin typeface="Titillium Web"/>
              </a:rPr>
              <a:t>Renting model</a:t>
            </a:r>
          </a:p>
          <a:p>
            <a:pPr marL="285750" indent="-285750">
              <a:buClr>
                <a:schemeClr val="accent6"/>
              </a:buClr>
              <a:buFont typeface="Arial" panose="020B0604020202020204" pitchFamily="34" charset="0"/>
              <a:buChar char="•"/>
            </a:pPr>
            <a:r>
              <a:rPr lang="en-US" sz="900" dirty="0">
                <a:solidFill>
                  <a:schemeClr val="lt1"/>
                </a:solidFill>
                <a:latin typeface="Titillium Web"/>
              </a:rPr>
              <a:t>Maintenance model</a:t>
            </a:r>
          </a:p>
          <a:p>
            <a:pPr marL="285750" indent="-285750">
              <a:buClr>
                <a:schemeClr val="accent6"/>
              </a:buClr>
              <a:buFont typeface="Arial" panose="020B0604020202020204" pitchFamily="34" charset="0"/>
              <a:buChar char="•"/>
            </a:pPr>
            <a:r>
              <a:rPr lang="en-US" sz="900" dirty="0">
                <a:solidFill>
                  <a:schemeClr val="lt1"/>
                </a:solidFill>
                <a:latin typeface="Titillium Web"/>
              </a:rPr>
              <a:t>Contract renewal and continuation benefits</a:t>
            </a:r>
            <a:endParaRPr lang="he-IL" sz="900" dirty="0">
              <a:solidFill>
                <a:schemeClr val="lt1"/>
              </a:solidFill>
              <a:latin typeface="Titillium Web"/>
            </a:endParaRPr>
          </a:p>
        </p:txBody>
      </p:sp>
      <p:sp>
        <p:nvSpPr>
          <p:cNvPr id="467" name="Google Shape;467;p41"/>
          <p:cNvSpPr/>
          <p:nvPr/>
        </p:nvSpPr>
        <p:spPr>
          <a:xfrm>
            <a:off x="4279392" y="3732401"/>
            <a:ext cx="216410" cy="2151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a:off x="6865890" y="543301"/>
            <a:ext cx="215789" cy="193705"/>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1702233" y="543296"/>
            <a:ext cx="207590" cy="207590"/>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8608121" y="543223"/>
            <a:ext cx="197487" cy="208211"/>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41"/>
          <p:cNvGrpSpPr/>
          <p:nvPr/>
        </p:nvGrpSpPr>
        <p:grpSpPr>
          <a:xfrm>
            <a:off x="8577842" y="3732406"/>
            <a:ext cx="227770" cy="165313"/>
            <a:chOff x="4604550" y="3714775"/>
            <a:chExt cx="439625" cy="319075"/>
          </a:xfrm>
        </p:grpSpPr>
        <p:sp>
          <p:nvSpPr>
            <p:cNvPr id="472" name="Google Shape;472;p41"/>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41"/>
          <p:cNvGrpSpPr/>
          <p:nvPr/>
        </p:nvGrpSpPr>
        <p:grpSpPr>
          <a:xfrm>
            <a:off x="5169094" y="543218"/>
            <a:ext cx="188666" cy="240398"/>
            <a:chOff x="1959600" y="4980625"/>
            <a:chExt cx="364150" cy="464000"/>
          </a:xfrm>
        </p:grpSpPr>
        <p:sp>
          <p:nvSpPr>
            <p:cNvPr id="475" name="Google Shape;475;p41"/>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1"/>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41"/>
          <p:cNvGrpSpPr/>
          <p:nvPr/>
        </p:nvGrpSpPr>
        <p:grpSpPr>
          <a:xfrm>
            <a:off x="6802664" y="2137732"/>
            <a:ext cx="278880" cy="267521"/>
            <a:chOff x="5233525" y="4954450"/>
            <a:chExt cx="538275" cy="516350"/>
          </a:xfrm>
        </p:grpSpPr>
        <p:sp>
          <p:nvSpPr>
            <p:cNvPr id="483" name="Google Shape;483;p41"/>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1"/>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1"/>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41"/>
          <p:cNvGrpSpPr/>
          <p:nvPr/>
        </p:nvGrpSpPr>
        <p:grpSpPr>
          <a:xfrm>
            <a:off x="3358097" y="2137734"/>
            <a:ext cx="283932" cy="258066"/>
            <a:chOff x="4556450" y="4963575"/>
            <a:chExt cx="548025" cy="498100"/>
          </a:xfrm>
        </p:grpSpPr>
        <p:sp>
          <p:nvSpPr>
            <p:cNvPr id="495" name="Google Shape;495;p41"/>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41"/>
          <p:cNvSpPr/>
          <p:nvPr/>
        </p:nvSpPr>
        <p:spPr>
          <a:xfrm>
            <a:off x="3406103" y="543301"/>
            <a:ext cx="227743" cy="227797"/>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ctrTitle" idx="4294967295"/>
          </p:nvPr>
        </p:nvSpPr>
        <p:spPr>
          <a:xfrm>
            <a:off x="78581" y="0"/>
            <a:ext cx="8295068"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Our solution - ExoVision</a:t>
            </a:r>
            <a:endParaRPr sz="6000" dirty="0"/>
          </a:p>
        </p:txBody>
      </p:sp>
      <p:sp>
        <p:nvSpPr>
          <p:cNvPr id="69" name="Google Shape;69;p13"/>
          <p:cNvSpPr txBox="1">
            <a:spLocks noGrp="1"/>
          </p:cNvSpPr>
          <p:nvPr>
            <p:ph type="subTitle" idx="4294967295"/>
          </p:nvPr>
        </p:nvSpPr>
        <p:spPr>
          <a:xfrm>
            <a:off x="211500" y="1411369"/>
            <a:ext cx="4360500" cy="3150600"/>
          </a:xfrm>
          <a:prstGeom prst="rect">
            <a:avLst/>
          </a:prstGeom>
        </p:spPr>
        <p:txBody>
          <a:bodyPr spcFirstLastPara="1" wrap="square" lIns="0" tIns="0" rIns="0" bIns="0" anchor="t" anchorCtr="0">
            <a:noAutofit/>
          </a:bodyPr>
          <a:lstStyle/>
          <a:p>
            <a:pPr marL="0" indent="0" algn="l" rtl="0">
              <a:buNone/>
            </a:pPr>
            <a:r>
              <a:rPr lang="en-US" sz="2000" dirty="0"/>
              <a:t>We aim to apply deep learning models for speech and image recognition, in combination with an array of sensors and speakers worn by the subject and help them navigate throughout the immediate environment without assistance.</a:t>
            </a:r>
          </a:p>
          <a:p>
            <a:pPr marL="285750" indent="-285750" algn="l" rtl="0">
              <a:buFont typeface="Arial" panose="020B0604020202020204" pitchFamily="34" charset="0"/>
              <a:buChar char="•"/>
            </a:pPr>
            <a:endParaRPr lang="en-US" sz="2400" dirty="0">
              <a:solidFill>
                <a:schemeClr val="tx2">
                  <a:lumMod val="50000"/>
                </a:schemeClr>
              </a:solidFill>
            </a:endParaRPr>
          </a:p>
          <a:p>
            <a:pPr marL="0" lvl="0" indent="0" algn="l" rtl="0">
              <a:spcBef>
                <a:spcPts val="600"/>
              </a:spcBef>
              <a:spcAft>
                <a:spcPts val="0"/>
              </a:spcAft>
              <a:buNone/>
            </a:pPr>
            <a:endParaRPr b="1" dirty="0"/>
          </a:p>
        </p:txBody>
      </p:sp>
      <p:sp>
        <p:nvSpPr>
          <p:cNvPr id="70" name="Google Shape;7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8"/>
          <p:cNvSpPr txBox="1">
            <a:spLocks noGrp="1"/>
          </p:cNvSpPr>
          <p:nvPr>
            <p:ph type="title"/>
          </p:nvPr>
        </p:nvSpPr>
        <p:spPr>
          <a:xfrm>
            <a:off x="3064669" y="-58950"/>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How it’s done</a:t>
            </a:r>
            <a:endParaRPr dirty="0"/>
          </a:p>
        </p:txBody>
      </p:sp>
      <p:sp>
        <p:nvSpPr>
          <p:cNvPr id="257" name="Google Shape;257;p28"/>
          <p:cNvSpPr txBox="1">
            <a:spLocks noGrp="1"/>
          </p:cNvSpPr>
          <p:nvPr>
            <p:ph type="body" idx="1"/>
          </p:nvPr>
        </p:nvSpPr>
        <p:spPr>
          <a:xfrm>
            <a:off x="1455062" y="2434319"/>
            <a:ext cx="1851600" cy="144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Computation</a:t>
            </a:r>
            <a:endParaRPr b="1" dirty="0"/>
          </a:p>
          <a:p>
            <a:pPr marL="0" lvl="0" indent="0" algn="l" rtl="0">
              <a:spcBef>
                <a:spcPts val="600"/>
              </a:spcBef>
              <a:spcAft>
                <a:spcPts val="0"/>
              </a:spcAft>
              <a:buNone/>
            </a:pPr>
            <a:r>
              <a:rPr lang="en" sz="1200" dirty="0"/>
              <a:t>Power comes from the ship, which will run our trained models on it’s systems.</a:t>
            </a:r>
            <a:endParaRPr sz="1200" dirty="0"/>
          </a:p>
        </p:txBody>
      </p:sp>
      <p:sp>
        <p:nvSpPr>
          <p:cNvPr id="258" name="Google Shape;258;p28"/>
          <p:cNvSpPr txBox="1">
            <a:spLocks noGrp="1"/>
          </p:cNvSpPr>
          <p:nvPr>
            <p:ph type="body" idx="2"/>
          </p:nvPr>
        </p:nvSpPr>
        <p:spPr>
          <a:xfrm>
            <a:off x="3705303" y="994319"/>
            <a:ext cx="1851600" cy="144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Data</a:t>
            </a:r>
            <a:endParaRPr b="1" dirty="0"/>
          </a:p>
          <a:p>
            <a:pPr marL="0" lvl="0" indent="0" algn="l" rtl="0">
              <a:spcBef>
                <a:spcPts val="600"/>
              </a:spcBef>
              <a:spcAft>
                <a:spcPts val="0"/>
              </a:spcAft>
              <a:buNone/>
            </a:pPr>
            <a:r>
              <a:rPr lang="en" sz="1200" dirty="0"/>
              <a:t>Is gathered by wearable glasses whos frame holds a camera, an ultrasonic sensor and a microphone .</a:t>
            </a:r>
            <a:endParaRPr sz="1200" dirty="0"/>
          </a:p>
        </p:txBody>
      </p:sp>
      <p:sp>
        <p:nvSpPr>
          <p:cNvPr id="259" name="Google Shape;259;p28"/>
          <p:cNvSpPr txBox="1">
            <a:spLocks noGrp="1"/>
          </p:cNvSpPr>
          <p:nvPr>
            <p:ph type="body" idx="3"/>
          </p:nvPr>
        </p:nvSpPr>
        <p:spPr>
          <a:xfrm>
            <a:off x="5955544" y="994319"/>
            <a:ext cx="1851600" cy="144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Control</a:t>
            </a:r>
            <a:endParaRPr b="1" dirty="0"/>
          </a:p>
          <a:p>
            <a:pPr marL="0" lvl="0" indent="0" algn="l" rtl="0">
              <a:spcBef>
                <a:spcPts val="600"/>
              </a:spcBef>
              <a:spcAft>
                <a:spcPts val="0"/>
              </a:spcAft>
              <a:buNone/>
            </a:pPr>
            <a:r>
              <a:rPr lang="en" sz="1200" dirty="0"/>
              <a:t>A module which consists of an arduino controller, power bank, joystick and a speaker allows for Wifi connectivity and physical inputs. </a:t>
            </a:r>
            <a:endParaRPr sz="1200" dirty="0"/>
          </a:p>
          <a:p>
            <a:pPr marL="0" lvl="0" indent="0" algn="l" rtl="0">
              <a:spcBef>
                <a:spcPts val="600"/>
              </a:spcBef>
              <a:spcAft>
                <a:spcPts val="0"/>
              </a:spcAft>
              <a:buNone/>
            </a:pPr>
            <a:endParaRPr sz="1200" dirty="0"/>
          </a:p>
        </p:txBody>
      </p:sp>
      <p:sp>
        <p:nvSpPr>
          <p:cNvPr id="260" name="Google Shape;260;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sp>
        <p:nvSpPr>
          <p:cNvPr id="261" name="Google Shape;261;p28"/>
          <p:cNvSpPr txBox="1">
            <a:spLocks noGrp="1"/>
          </p:cNvSpPr>
          <p:nvPr>
            <p:ph type="body" idx="1"/>
          </p:nvPr>
        </p:nvSpPr>
        <p:spPr>
          <a:xfrm>
            <a:off x="1455062" y="994319"/>
            <a:ext cx="1851600" cy="144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Artificial Intelligence</a:t>
            </a:r>
            <a:endParaRPr b="1" dirty="0"/>
          </a:p>
          <a:p>
            <a:pPr marL="0" lvl="0" indent="0" algn="l" rtl="0">
              <a:spcBef>
                <a:spcPts val="600"/>
              </a:spcBef>
              <a:spcAft>
                <a:spcPts val="0"/>
              </a:spcAft>
              <a:buNone/>
            </a:pPr>
            <a:r>
              <a:rPr lang="en" sz="1200" dirty="0"/>
              <a:t>Training deep learning models for speech and image recognition on our systems and uploading them to the spaceship’s computer</a:t>
            </a:r>
            <a:endParaRPr sz="1200" dirty="0"/>
          </a:p>
        </p:txBody>
      </p:sp>
      <p:sp>
        <p:nvSpPr>
          <p:cNvPr id="263" name="Google Shape;263;p28"/>
          <p:cNvSpPr txBox="1">
            <a:spLocks noGrp="1"/>
          </p:cNvSpPr>
          <p:nvPr>
            <p:ph type="body" idx="3"/>
          </p:nvPr>
        </p:nvSpPr>
        <p:spPr>
          <a:xfrm>
            <a:off x="3646200" y="2434319"/>
            <a:ext cx="1851600" cy="144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Information</a:t>
            </a:r>
            <a:endParaRPr b="1" dirty="0"/>
          </a:p>
          <a:p>
            <a:pPr marL="0" lvl="0" indent="0" algn="l" rtl="0">
              <a:spcBef>
                <a:spcPts val="600"/>
              </a:spcBef>
              <a:spcAft>
                <a:spcPts val="0"/>
              </a:spcAft>
              <a:buNone/>
            </a:pPr>
            <a:r>
              <a:rPr lang="en-US" sz="1200" dirty="0"/>
              <a:t>Is given to the user using RGB </a:t>
            </a:r>
            <a:r>
              <a:rPr lang="en-US" sz="1200" dirty="0" err="1"/>
              <a:t>led’s</a:t>
            </a:r>
            <a:r>
              <a:rPr lang="en-US" sz="1200" dirty="0"/>
              <a:t> with a color coding and a speaker for additional sound que’s</a:t>
            </a:r>
            <a:endParaRPr sz="1200" dirty="0"/>
          </a:p>
          <a:p>
            <a:pPr marL="0" lvl="0" indent="0" algn="l" rtl="0">
              <a:spcBef>
                <a:spcPts val="600"/>
              </a:spcBef>
              <a:spcAft>
                <a:spcPts val="0"/>
              </a:spcAft>
              <a:buNone/>
            </a:pPr>
            <a:endParaRPr sz="1200" dirty="0"/>
          </a:p>
        </p:txBody>
      </p:sp>
    </p:spTree>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1774</TotalTime>
  <Words>774</Words>
  <Application>Microsoft Office PowerPoint</Application>
  <PresentationFormat>On-screen Show (16:9)</PresentationFormat>
  <Paragraphs>148</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DINWebPro</vt:lpstr>
      <vt:lpstr>Titillium Web</vt:lpstr>
      <vt:lpstr>Titillium Web Light</vt:lpstr>
      <vt:lpstr>Arial</vt:lpstr>
      <vt:lpstr>Ninacor template</vt:lpstr>
      <vt:lpstr>Accessibility for the visualy impaired in space</vt:lpstr>
      <vt:lpstr>PowerPoint Presentation</vt:lpstr>
      <vt:lpstr>PowerPoint Presentation</vt:lpstr>
      <vt:lpstr>US $ 244 billion and US $ 25.4 billion. </vt:lpstr>
      <vt:lpstr>Effects of vision loss in space</vt:lpstr>
      <vt:lpstr>PowerPoint Presentation</vt:lpstr>
      <vt:lpstr>BUSINESS MODEL CANVAS</vt:lpstr>
      <vt:lpstr>Our solution - ExoVision</vt:lpstr>
      <vt:lpstr>How it’s done</vt:lpstr>
      <vt:lpstr>Color coded 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3D model – arduino case</vt:lpstr>
      <vt:lpstr>3D model – glasses</vt:lpstr>
      <vt:lpstr>Invest in the future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Snupi</dc:creator>
  <cp:lastModifiedBy>Daniel Dobkin</cp:lastModifiedBy>
  <cp:revision>8</cp:revision>
  <dcterms:modified xsi:type="dcterms:W3CDTF">2021-09-04T08:22:47Z</dcterms:modified>
</cp:coreProperties>
</file>