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59" r:id="rId5"/>
    <p:sldId id="258" r:id="rId6"/>
    <p:sldId id="263" r:id="rId7"/>
    <p:sldId id="262" r:id="rId8"/>
    <p:sldId id="271" r:id="rId9"/>
    <p:sldId id="264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ADAE58-BD63-4F7D-8BC6-4636C7B0AF1A}">
          <p14:sldIdLst>
            <p14:sldId id="257"/>
            <p14:sldId id="267"/>
            <p14:sldId id="270"/>
            <p14:sldId id="259"/>
            <p14:sldId id="258"/>
            <p14:sldId id="263"/>
            <p14:sldId id="262"/>
            <p14:sldId id="271"/>
            <p14:sldId id="264"/>
            <p14:sldId id="268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obkin" initials="DD" lastIdx="4" clrIdx="0">
    <p:extLst>
      <p:ext uri="{19B8F6BF-5375-455C-9EA6-DF929625EA0E}">
        <p15:presenceInfo xmlns:p15="http://schemas.microsoft.com/office/powerpoint/2012/main" userId="S::daniel.dobkin@live.biu.ac.il::54dfc897-a098-4300-82c6-b65226f95a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7T10:58:03.752" idx="4">
    <p:pos x="10" y="10"/>
    <p:text>זוית קריטית גדולה יותר ככול ש
n rel 
גדול יותר, פחות בורח ויותר נכנס ככל שמעלים את הערך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0066-7A92-4E55-8872-360B7611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DDB0A-7241-40CB-899E-626AE4BE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A155-DC6C-4622-BFCF-5D1F30C7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8526-EBD9-4E6E-8099-88102DB3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18E0-8C46-437D-8931-878DEC95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4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BE3-D298-4CC5-B433-75ACE570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715D-6F20-4269-B504-21FF29D1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C454-EECD-4974-93C9-CE5A6D2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45A1-A3F3-46B8-AB55-F3C02534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29C2-FEEE-438F-87CB-131D947A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03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2989F-F625-4DDA-A254-951A4905D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5C6C-E94F-48C1-99D3-35D91568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BD22-AFCC-44DC-8EDD-5CD3D07C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6698-8E61-45DC-BDAD-7071893E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E621-2C75-401A-8955-1223F0A9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81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E316-673B-4CC1-99F3-3B893EFF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CA9-7BAC-418F-BA30-0A5E43C9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8CF0-A3C3-44B3-8D6F-AFCD40ED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8BD6-9DCC-48B6-8F33-85A4F51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782A-333A-4513-9832-21405D28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29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1E44-8893-4FE0-9217-A64D0472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62D6-77E8-4848-8BF9-049B7FEA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A194-3DD0-4630-95CB-5910F579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7B32-6185-4F59-827F-C48E652D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09F1-D79E-49A5-BD1F-1C5F0C76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43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06CD-C07C-436F-9D45-2075AFE5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A80B-5750-4D29-AC7E-8F15D5C6A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9C95-A62C-47F3-9895-53FDAADE4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5421E-D327-4F1C-83CB-CD55D2DE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4174-5353-41A1-AD13-6CE7A500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BDAD-7CF0-4927-8999-2ABFB56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6FF-E9C3-4ED2-BB10-B155F3E0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C322-D8D4-4480-A75B-DE771FAF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30FD-3B67-453F-864A-D60BC406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E83C8-9D7B-42F3-A30C-B23DEB43F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ED54-F3E4-4755-ABF4-A109C9398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2163F-DB89-4E1E-A2FA-F6F88B47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16A82-AF55-4786-9EF0-2281790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7EA42-9AE5-4F34-A3DA-BFC0FE7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48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60EE-344B-4EE6-BCE3-ABC609B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47C32-4493-478C-AD56-243C1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77B09-A567-4B9D-89B7-E2B85D52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5A500-2DDD-41C7-9881-917F6B1B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9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3D1D-1EB0-475D-969B-46ED7AF1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95C6C-22E9-4D72-8665-BB5ED51D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6BDD-B74C-46FE-BB61-F3324882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9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008E-247C-4AEA-8F62-92D341A1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A9D8-3F38-4F00-A08C-588C63A9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624A-33F0-40B0-B799-8374CE782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781A-573A-445C-88F9-8385D7E6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395D-65B2-49EB-B0A0-577552D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9C8D0-7D1C-450C-9826-61F1A7C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48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115-0C47-4B09-9546-A0F43084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E6135-2590-42C8-8E97-EA3E30015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94539-1F0F-4DE2-A122-01FF330EA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E045-6563-40B4-89DD-EB8CFF38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963F-B97B-424D-96D3-C4FF9019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E2A7-ECE3-4C12-8751-3FF3AAAD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065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E3747-983D-4220-A561-AC2371D6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4FAEF-5561-487B-940F-65699E5C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F838-B5BE-4B68-BFD6-B39C9AD7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C5B0-B4AD-4413-94A1-5A640A8CA94E}" type="datetimeFigureOut">
              <a:rPr lang="he-IL" smtClean="0"/>
              <a:t>ח'/אב/תשפ"א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BD7B-5C8E-42D7-9163-841E9BE80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F4F7-5E37-4272-B991-B681482D0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FAEE-A0EA-425C-B930-C342EDD58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6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CE4B-0466-45A9-B9DE-B3561F0C7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096" y="3045853"/>
            <a:ext cx="6253317" cy="1996225"/>
          </a:xfrm>
        </p:spPr>
        <p:txBody>
          <a:bodyPr>
            <a:noAutofit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Sara Meir</a:t>
            </a:r>
            <a:br>
              <a:rPr lang="en-US" sz="3200" dirty="0"/>
            </a:br>
            <a:r>
              <a:rPr lang="en-US" sz="3200" dirty="0"/>
              <a:t>Matan </a:t>
            </a:r>
            <a:r>
              <a:rPr lang="en-US" sz="3200" dirty="0" err="1"/>
              <a:t>Slook</a:t>
            </a:r>
            <a:br>
              <a:rPr lang="en-US" sz="3200" dirty="0"/>
            </a:br>
            <a:r>
              <a:rPr lang="en-US" sz="3200" dirty="0"/>
              <a:t>Daniel Dobkin</a:t>
            </a:r>
            <a:br>
              <a:rPr lang="en-US" sz="3200" dirty="0"/>
            </a:br>
            <a:br>
              <a:rPr lang="en-US" sz="3200" dirty="0"/>
            </a:br>
            <a:endParaRPr lang="he-IL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C5DD1-8F01-4D76-8C76-79250DD7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3581" y="114699"/>
            <a:ext cx="6940445" cy="1021498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MCML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he-IL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3B2CCC-8F1C-414D-8CCA-9B704ED03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" r="-2" b="-2"/>
          <a:stretch/>
        </p:blipFill>
        <p:spPr>
          <a:xfrm>
            <a:off x="-1" y="3474720"/>
            <a:ext cx="4635315" cy="3383280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183BF175-9F67-4305-A816-6BCE82EB6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3" y="114699"/>
            <a:ext cx="4308645" cy="32314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6D926F-DD63-4D1D-8037-81532388C339}"/>
              </a:ext>
            </a:extLst>
          </p:cNvPr>
          <p:cNvCxnSpPr/>
          <p:nvPr/>
        </p:nvCxnSpPr>
        <p:spPr>
          <a:xfrm>
            <a:off x="4933581" y="2814034"/>
            <a:ext cx="6940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Photon propagation in semi-infinite biological</a:t>
            </a:r>
            <a:br>
              <a:rPr lang="en-US" sz="25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Tissue sanity check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BDC11C41-41F9-45F1-B5C4-AD77D2BE28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42970" y="3862675"/>
            <a:ext cx="3490078" cy="2695575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20546C-2782-49CB-9BB2-1D46A3030B4C}"/>
              </a:ext>
            </a:extLst>
          </p:cNvPr>
          <p:cNvSpPr txBox="1"/>
          <p:nvPr/>
        </p:nvSpPr>
        <p:spPr>
          <a:xfrm>
            <a:off x="965199" y="2473628"/>
            <a:ext cx="832538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 a sanity check we ran another simulation with a higher g value, expecting a stronger forward bias. The results confirm this we can clearly see the more consistent forward propagation in comparison between the two graphs.</a:t>
            </a:r>
            <a:endParaRPr lang="he-IL" dirty="0"/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F8A51B87-8027-4C33-8A46-7FC62E4CC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4" y="3862675"/>
            <a:ext cx="3114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4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E5F03-4A01-4B2B-9376-2EBDF791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</a:rPr>
              <a:t>Absorption matrix</a:t>
            </a:r>
            <a:endParaRPr lang="he-IL" sz="4000" u="sng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2A624-99C0-4345-9A5B-1C722670B7ED}"/>
                  </a:ext>
                </a:extLst>
              </p:cNvPr>
              <p:cNvSpPr txBox="1"/>
              <p:nvPr/>
            </p:nvSpPr>
            <p:spPr>
              <a:xfrm>
                <a:off x="965199" y="2559090"/>
                <a:ext cx="3336513" cy="36933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We sampled the absorption matrix for propagation in 2 biological layers, averaging 7 packets over 10 runs. With the parameters: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b="0" dirty="0"/>
                  <a:t> (water)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(ECF)</a:t>
                </a:r>
                <a:endParaRPr lang="en-US" b="0" dirty="0"/>
              </a:p>
              <a:p>
                <a:r>
                  <a:rPr lang="en-US" dirty="0"/>
                  <a:t>	</a:t>
                </a:r>
                <a:endParaRPr lang="he-I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2A624-99C0-4345-9A5B-1C722670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" y="2559090"/>
                <a:ext cx="3336513" cy="3693319"/>
              </a:xfrm>
              <a:prstGeom prst="rect">
                <a:avLst/>
              </a:prstGeom>
              <a:blipFill>
                <a:blip r:embed="rId4"/>
                <a:stretch>
                  <a:fillRect l="-1460" t="-9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F91450B-6C35-4AED-9304-33D18AF714D7}"/>
              </a:ext>
            </a:extLst>
          </p:cNvPr>
          <p:cNvSpPr txBox="1"/>
          <p:nvPr/>
        </p:nvSpPr>
        <p:spPr>
          <a:xfrm>
            <a:off x="4443211" y="4908488"/>
            <a:ext cx="578905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linear scale we can clearly see the maximum penetration depth is 1[mm],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close values of the refractive index for each layer it appears almost as if we don’t have 2 layers due to packages easily transmitting between the layers.</a:t>
            </a:r>
            <a:endParaRPr lang="he-IL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4321C31-EB68-4B2B-BEB7-7C3FD9E15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86" y="2401337"/>
            <a:ext cx="3336512" cy="250715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218BBE4A-C63E-41F2-9169-FCDB9706F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3" y="2401337"/>
            <a:ext cx="3336513" cy="25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0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E5F03-4A01-4B2B-9376-2EBDF791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</a:rPr>
              <a:t>Absorption matrix: sanity check</a:t>
            </a:r>
            <a:endParaRPr lang="he-IL" sz="4000" u="sng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2A624-99C0-4345-9A5B-1C722670B7ED}"/>
                  </a:ext>
                </a:extLst>
              </p:cNvPr>
              <p:cNvSpPr txBox="1"/>
              <p:nvPr/>
            </p:nvSpPr>
            <p:spPr>
              <a:xfrm>
                <a:off x="965199" y="2299695"/>
                <a:ext cx="3336513" cy="48013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To perform another sanity check, we ran the simulation again changing the refractive index of the first layer, expecting to see a resonator-like effect in the first layer.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(ECF)</a:t>
                </a:r>
              </a:p>
              <a:p>
                <a:r>
                  <a:rPr lang="en-US" b="0" dirty="0"/>
                  <a:t>Here we can clearly see that almost no light reaches the </a:t>
                </a:r>
                <a:r>
                  <a:rPr lang="en-US" b="0"/>
                  <a:t>second layer.</a:t>
                </a:r>
                <a:endParaRPr lang="en-US" b="0" dirty="0"/>
              </a:p>
              <a:p>
                <a:r>
                  <a:rPr lang="en-US" dirty="0"/>
                  <a:t>	</a:t>
                </a:r>
                <a:endParaRPr lang="he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2A624-99C0-4345-9A5B-1C722670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" y="2299695"/>
                <a:ext cx="3336513" cy="4801314"/>
              </a:xfrm>
              <a:prstGeom prst="rect">
                <a:avLst/>
              </a:prstGeom>
              <a:blipFill>
                <a:blip r:embed="rId2"/>
                <a:stretch>
                  <a:fillRect l="-1460" t="-635" r="-3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D098668-435E-4015-8329-9F27E418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35" y="2299695"/>
            <a:ext cx="5624910" cy="42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Algorithm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9D48FDE-E18D-4BBB-B25A-08F17BAF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337" y="644630"/>
            <a:ext cx="406517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9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14A76-3C4C-418F-9EBD-BC37BA12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356437"/>
            <a:ext cx="5427663" cy="165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Q3.10</a:t>
            </a:r>
          </a:p>
        </p:txBody>
      </p:sp>
    </p:spTree>
    <p:extLst>
      <p:ext uri="{BB962C8B-B14F-4D97-AF65-F5344CB8AC3E}">
        <p14:creationId xmlns:p14="http://schemas.microsoft.com/office/powerpoint/2010/main" val="96214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9.png">
            <a:extLst>
              <a:ext uri="{FF2B5EF4-FFF2-40B4-BE49-F238E27FC236}">
                <a16:creationId xmlns:a16="http://schemas.microsoft.com/office/drawing/2014/main" id="{7D648BC7-A54E-4B3D-BCC5-25A02EE19FC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34050" y="4304662"/>
            <a:ext cx="1174750" cy="165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64EBA-22D4-4877-AA6A-79548F9B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84" y="2322079"/>
            <a:ext cx="3325813" cy="165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</a:rPr>
              <a:t>Section a/b: Simulation results comparison</a:t>
            </a:r>
            <a:endParaRPr lang="en-US" sz="4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4.png">
            <a:extLst>
              <a:ext uri="{FF2B5EF4-FFF2-40B4-BE49-F238E27FC236}">
                <a16:creationId xmlns:a16="http://schemas.microsoft.com/office/drawing/2014/main" id="{964EFE7D-F86C-46E2-9384-E06090E14B7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828328" y="4304662"/>
            <a:ext cx="1393218" cy="1654175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1352B-F296-424F-A87C-83A44AC79D5A}"/>
              </a:ext>
            </a:extLst>
          </p:cNvPr>
          <p:cNvSpPr txBox="1"/>
          <p:nvPr/>
        </p:nvSpPr>
        <p:spPr>
          <a:xfrm>
            <a:off x="1396641" y="4221729"/>
            <a:ext cx="11747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Section a :</a:t>
            </a:r>
          </a:p>
          <a:p>
            <a:r>
              <a:rPr lang="en-US" dirty="0"/>
              <a:t>Calculated with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06224-F51C-4822-881D-3182919FA197}"/>
              </a:ext>
            </a:extLst>
          </p:cNvPr>
          <p:cNvSpPr txBox="1"/>
          <p:nvPr/>
        </p:nvSpPr>
        <p:spPr>
          <a:xfrm>
            <a:off x="5901931" y="4251328"/>
            <a:ext cx="1174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Section b :</a:t>
            </a:r>
          </a:p>
          <a:p>
            <a:r>
              <a:rPr lang="en-US" dirty="0"/>
              <a:t>Calculated with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F437B8-EC1C-47CA-BD25-D6D9C992B6E0}"/>
                  </a:ext>
                </a:extLst>
              </p:cNvPr>
              <p:cNvSpPr txBox="1"/>
              <p:nvPr/>
            </p:nvSpPr>
            <p:spPr>
              <a:xfrm>
                <a:off x="1396641" y="5131750"/>
                <a:ext cx="1685333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g = 0</a:t>
                </a:r>
                <a:endParaRPr lang="en-US" b="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F437B8-EC1C-47CA-BD25-D6D9C992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41" y="5131750"/>
                <a:ext cx="1685333" cy="1384995"/>
              </a:xfrm>
              <a:prstGeom prst="rect">
                <a:avLst/>
              </a:prstGeom>
              <a:blipFill>
                <a:blip r:embed="rId5"/>
                <a:stretch>
                  <a:fillRect l="-50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C48E9-093C-4648-ABD0-18A0BD4A3FF1}"/>
                  </a:ext>
                </a:extLst>
              </p:cNvPr>
              <p:cNvSpPr txBox="1"/>
              <p:nvPr/>
            </p:nvSpPr>
            <p:spPr>
              <a:xfrm>
                <a:off x="5901931" y="5131749"/>
                <a:ext cx="1762790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g = 0.9</a:t>
                </a:r>
                <a:endParaRPr lang="en-US" b="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C48E9-093C-4648-ABD0-18A0BD4A3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31" y="5131749"/>
                <a:ext cx="1762790" cy="1384995"/>
              </a:xfrm>
              <a:prstGeom prst="rect">
                <a:avLst/>
              </a:prstGeom>
              <a:blipFill>
                <a:blip r:embed="rId6"/>
                <a:stretch>
                  <a:fillRect l="-48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CEF94AF-0A21-4DE7-95B8-8AFFEE40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514" y="3020060"/>
            <a:ext cx="4129088" cy="274796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C317EE5-12C4-41D5-9491-53EA915F7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56" y="2854413"/>
            <a:ext cx="5867400" cy="274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E5F03-4A01-4B2B-9376-2EBDF791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14" y="124911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F"/>
                </a:solidFill>
              </a:rPr>
              <a:t>Section c: Internal Fluence Comparison </a:t>
            </a:r>
            <a:endParaRPr lang="he-IL" sz="4000" u="sng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BD8B4-0370-4A6B-91F2-86A05471165A}"/>
              </a:ext>
            </a:extLst>
          </p:cNvPr>
          <p:cNvSpPr txBox="1"/>
          <p:nvPr/>
        </p:nvSpPr>
        <p:spPr>
          <a:xfrm>
            <a:off x="965199" y="2376284"/>
            <a:ext cx="7733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Comparison done with averaging 10 instances of 5000 Photon packets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1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A40C-8C41-4606-82F3-5A9F386F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062A3-508D-454F-B235-C634F5B0C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893" y="202887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Increased Transmittance for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due to lower critical angle required to pass the boundary.</a:t>
                </a:r>
              </a:p>
              <a:p>
                <a:r>
                  <a:rPr lang="en-US" dirty="0"/>
                  <a:t>Increased Fluence in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caused due to resonation caused by the biological matter.</a:t>
                </a:r>
              </a:p>
              <a:p>
                <a:r>
                  <a:rPr lang="en-US" dirty="0"/>
                  <a:t>Absorption decreases as we get deeper into the layer, due to lower packet weight passing through and packets dying on the way.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m:rPr>
                        <m:nor/>
                      </m:rPr>
                      <a:rPr lang="en-US" dirty="0" smtClean="0"/>
                      <m:t>=</m:t>
                    </m:r>
                    <m:r>
                      <m:rPr>
                        <m:nor/>
                      </m:rPr>
                      <a:rPr lang="en-US" dirty="0" smtClean="0"/>
                      <m:t>1.37</m:t>
                    </m:r>
                  </m:oMath>
                </a14:m>
                <a:r>
                  <a:rPr lang="en-US" dirty="0"/>
                  <a:t>, the Fluence is higher due to higher amount of internal reflection as the critical angle extracted from Snell’s law and used in calculating the average reflectance that is compared to a randomly generated number.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/>
                  <a:t> is also lower for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 and thus less weight is lost at the first step.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062A3-508D-454F-B235-C634F5B0C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893" y="202887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B5CB03-5D65-465D-95F3-681DDBDE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22" y="4018403"/>
            <a:ext cx="5638800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240D2-7DF2-4731-B548-7E965FC8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93" y="4461316"/>
            <a:ext cx="2447925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E3E79-B37C-46C0-B9DC-B41313ACC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620" y="4524439"/>
            <a:ext cx="1409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8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Q3.11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075BF2-0CAB-4648-82A4-124ABD1703D0}"/>
              </a:ext>
            </a:extLst>
          </p:cNvPr>
          <p:cNvGrpSpPr/>
          <p:nvPr/>
        </p:nvGrpSpPr>
        <p:grpSpPr>
          <a:xfrm>
            <a:off x="1016405" y="2307478"/>
            <a:ext cx="6661062" cy="1929670"/>
            <a:chOff x="2766273" y="1304925"/>
            <a:chExt cx="6661062" cy="23785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DF5A8C-05C9-4B8F-B3AA-F7DDED12F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722" r="3052"/>
            <a:stretch/>
          </p:blipFill>
          <p:spPr>
            <a:xfrm>
              <a:off x="3000243" y="2987899"/>
              <a:ext cx="6427092" cy="6955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7B1458-66D2-4BAB-8C2A-7AB71C23A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1055"/>
            <a:stretch/>
          </p:blipFill>
          <p:spPr>
            <a:xfrm>
              <a:off x="2766273" y="1304925"/>
              <a:ext cx="6629400" cy="1773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70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Q3.11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32F2F-53DA-4D91-A5BB-90CDD3F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4272376"/>
            <a:ext cx="7372350" cy="2162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3030A-5998-488E-9841-389366088D07}"/>
                  </a:ext>
                </a:extLst>
              </p:cNvPr>
              <p:cNvSpPr txBox="1"/>
              <p:nvPr/>
            </p:nvSpPr>
            <p:spPr>
              <a:xfrm>
                <a:off x="1075334" y="2501798"/>
                <a:ext cx="8032090" cy="13778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0" dirty="0"/>
                  <a:t>Inserting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𝑧𝑒𝑡𝑎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and using approximation we can derive the following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Resulting in similar weight loss functions as the following data clearly shows</a:t>
                </a:r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3030A-5998-488E-9841-38936608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2501798"/>
                <a:ext cx="8032090" cy="1377878"/>
              </a:xfrm>
              <a:prstGeom prst="rect">
                <a:avLst/>
              </a:prstGeom>
              <a:blipFill>
                <a:blip r:embed="rId3"/>
                <a:stretch>
                  <a:fillRect l="-607" b="-61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98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Chart, radar chart&#10;&#10;Description automatically generated">
            <a:extLst>
              <a:ext uri="{FF2B5EF4-FFF2-40B4-BE49-F238E27FC236}">
                <a16:creationId xmlns:a16="http://schemas.microsoft.com/office/drawing/2014/main" id="{51E03B17-721C-4B22-B650-24A8EEA9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3024188"/>
            <a:ext cx="3114675" cy="2695575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A32F2DC1-5A18-4B52-B3D0-EF03BD2CC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13" y="3024188"/>
            <a:ext cx="3619500" cy="2695575"/>
          </a:xfrm>
          <a:prstGeom prst="rect">
            <a:avLst/>
          </a:prstGeom>
        </p:spPr>
      </p:pic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A5C94BF1-A0B1-4A27-8784-0E3F391C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75" y="3024188"/>
            <a:ext cx="3194050" cy="2695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16432-82D5-42E1-82BB-833CD1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Photon propagation in semi-infinite biological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Tissue</a:t>
            </a:r>
          </a:p>
        </p:txBody>
      </p:sp>
    </p:spTree>
    <p:extLst>
      <p:ext uri="{BB962C8B-B14F-4D97-AF65-F5344CB8AC3E}">
        <p14:creationId xmlns:p14="http://schemas.microsoft.com/office/powerpoint/2010/main" val="409478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485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   Sara Meir Matan Slook Daniel Dobkin  </vt:lpstr>
      <vt:lpstr>Simulation Algorithm</vt:lpstr>
      <vt:lpstr>Q3.10</vt:lpstr>
      <vt:lpstr>Section a/b: Simulation results comparison</vt:lpstr>
      <vt:lpstr>Section c: Internal Fluence Comparison </vt:lpstr>
      <vt:lpstr> </vt:lpstr>
      <vt:lpstr>Q3.11</vt:lpstr>
      <vt:lpstr>Q3.11</vt:lpstr>
      <vt:lpstr>Photon propagation in semi-infinite biological Tissue</vt:lpstr>
      <vt:lpstr>Photon propagation in semi-infinite biological Tissue sanity check</vt:lpstr>
      <vt:lpstr>Absorption matrix</vt:lpstr>
      <vt:lpstr>Absorption matrix: sanity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 Meir Matan Slook Daniel Dobkin</dc:title>
  <dc:creator>Daniel Dobkin</dc:creator>
  <cp:lastModifiedBy>matan slook</cp:lastModifiedBy>
  <cp:revision>34</cp:revision>
  <dcterms:created xsi:type="dcterms:W3CDTF">2021-07-09T17:44:27Z</dcterms:created>
  <dcterms:modified xsi:type="dcterms:W3CDTF">2021-07-17T10:27:14Z</dcterms:modified>
</cp:coreProperties>
</file>