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7E676F-F240-4A40-9677-205B7B1DBF7C}">
  <a:tblStyle styleId="{137E676F-F240-4A40-9677-205B7B1DB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8d0b8e6e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88d0b8e6e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3a40142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83a40142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531d33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d531d33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5097bd2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d5097bd2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5097bd2b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d5097bd2b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53500a6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d53500a6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3a401423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83a401423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53500a6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d53500a63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cb5b45ad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cb5b45ad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b5b45ad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cb5b45ad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4e5a10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d4e5a10c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b5b45ad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cb5b45adc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5d8a14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d5d8a14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d5d8a141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d5d8a141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5d8a1410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d5d8a141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d5d8a1410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d5d8a141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d5d8a1410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d5d8a1410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d5d8a1410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d5d8a1410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5d8a1410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d5d8a1410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5d8a1410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d5d8a141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5d8a1410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d5d8a141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d5d8a1410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d5d8a1410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5d8a1410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d5d8a1410_0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d5d8a1410_0_3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d5d8a1410_0_3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8d0b8e6e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88d0b8e6e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7a36dcdc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67a36dcdc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5097bd2b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d5097bd2b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7a36dcd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67a36dcdc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d5097bd2b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d5097bd2b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7a36dcdc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67a36dcd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d5097bd2b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d5097bd2b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8d0b8e6e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88d0b8e6e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7a36dcdc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67a36dcd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d5097bd2b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d5097bd2b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d5d8a1410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d5d8a1410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d5d8a1410_0_4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d5d8a1410_0_4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3a401423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83a40142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4e5a10c5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d4e5a10c5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4e5a10c5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d4e5a10c5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4e5a10c5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d4e5a10c5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5097bd2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d5097bd2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34375" y="913950"/>
            <a:ext cx="5904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Алгоритмы и структуры данных на Python. Интерактивный курс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2265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2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66249" y="1828975"/>
            <a:ext cx="42126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Циклы. Рекурсия. Функции</a:t>
            </a:r>
            <a:endParaRPr/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6008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Циклы. Рекурсивный перебор. Алгоритм Евклида. Решето Эратосфена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3928789" y="1257325"/>
            <a:ext cx="4068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Рекурсия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3928775" y="2072930"/>
            <a:ext cx="4068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Определение части функции (метода) через саму себя.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2717" r="30513" t="0"/>
          <a:stretch/>
        </p:blipFill>
        <p:spPr>
          <a:xfrm>
            <a:off x="541425" y="1257250"/>
            <a:ext cx="2734875" cy="23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Запомните!!!</a:t>
            </a:r>
            <a:endParaRPr/>
          </a:p>
        </p:txBody>
      </p:sp>
      <p:sp>
        <p:nvSpPr>
          <p:cNvPr id="184" name="Google Shape;184;p28"/>
          <p:cNvSpPr/>
          <p:nvPr/>
        </p:nvSpPr>
        <p:spPr>
          <a:xfrm>
            <a:off x="1142375" y="1332225"/>
            <a:ext cx="6854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Любой алгоритм, реализованный с помощью рекурсивного перебора, может быть представлен в итерационном виде и наоборот.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Основные шаги рекурсивной функции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Первый шаг. </a:t>
            </a:r>
            <a:r>
              <a:rPr lang="en-US" sz="1600">
                <a:solidFill>
                  <a:srgbClr val="2C2D30"/>
                </a:solidFill>
              </a:rPr>
              <a:t>Необходимое условие для остановки (базовый случай)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Второй шаг. </a:t>
            </a:r>
            <a:r>
              <a:rPr lang="en-US" sz="1600">
                <a:solidFill>
                  <a:srgbClr val="2C2D30"/>
                </a:solidFill>
              </a:rPr>
              <a:t>Необходимое условие для продолжения или шаг рекурсии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Закрепляем изученное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1142375" y="1448975"/>
            <a:ext cx="68544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 </a:t>
            </a:r>
            <a:r>
              <a:rPr lang="en-US" sz="1600">
                <a:solidFill>
                  <a:srgbClr val="2C2D30"/>
                </a:solidFill>
              </a:rPr>
              <a:t>Даны два целых числа: A и В.</a:t>
            </a:r>
            <a:endParaRPr sz="1600">
              <a:solidFill>
                <a:srgbClr val="2C2D30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Необходимо вывести все числа от A до B включительно, в порядке возрастания, если A &lt; B, или в порядке убывания, если A &gt; B.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Рекурсия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Шаги рекурсии</a:t>
            </a:r>
            <a:endParaRPr sz="18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Блок-схема рекурсивного алгоритма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Примеры рекурсии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1142375" y="1448975"/>
            <a:ext cx="68544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 </a:t>
            </a:r>
            <a:r>
              <a:rPr lang="en-US" sz="1600">
                <a:solidFill>
                  <a:srgbClr val="2C2D30"/>
                </a:solidFill>
              </a:rPr>
              <a:t>Реализация функции Аккермана с помощью рекурсии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Функции Аккермана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720100" y="1984600"/>
            <a:ext cx="7589100" cy="1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n + 1,						m = 0;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A(m, n) = 		A(m - 1, 1),				m &gt; 0, n =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			A(m - 1, A(m, n - 1)),	m &gt; 0, n &gt; 0</a:t>
            </a:r>
            <a:endParaRPr sz="2400"/>
          </a:p>
        </p:txBody>
      </p:sp>
      <p:sp>
        <p:nvSpPr>
          <p:cNvPr id="215" name="Google Shape;215;p33"/>
          <p:cNvSpPr/>
          <p:nvPr/>
        </p:nvSpPr>
        <p:spPr>
          <a:xfrm>
            <a:off x="2149425" y="2073875"/>
            <a:ext cx="501300" cy="1098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Блок-схема рекурсивного алгоритма функция Аккермана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Реализация функции Аккермана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1142375" y="1448975"/>
            <a:ext cx="68544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Алгоритм Евклида.</a:t>
            </a:r>
            <a:endParaRPr b="1" sz="1600">
              <a:solidFill>
                <a:srgbClr val="2C2D30"/>
              </a:solidFill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 </a:t>
            </a:r>
            <a:r>
              <a:rPr lang="en-US" sz="1600">
                <a:solidFill>
                  <a:srgbClr val="2C2D30"/>
                </a:solidFill>
              </a:rPr>
              <a:t>Найти наибольший общий делитель (НОД, greatest common divisor, gcd) пары чисел.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Пример: для чисел 54 и 24 НОД равен 6.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 Евклида</a:t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1142375" y="1448975"/>
            <a:ext cx="68544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Вариант 1. </a:t>
            </a:r>
            <a:r>
              <a:rPr lang="en-US" sz="1600">
                <a:solidFill>
                  <a:srgbClr val="2C2D30"/>
                </a:solidFill>
              </a:rPr>
              <a:t>Простейший циклический алгоритм основанный на вычитании.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Вариант 2. </a:t>
            </a:r>
            <a:r>
              <a:rPr lang="en-US" sz="1600">
                <a:solidFill>
                  <a:srgbClr val="2C2D30"/>
                </a:solidFill>
              </a:rPr>
              <a:t>Рекурсивный алгоритм основанный на нахождении остатка от деления.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Вариант 3. </a:t>
            </a:r>
            <a:r>
              <a:rPr lang="en-US" sz="1600">
                <a:solidFill>
                  <a:srgbClr val="2C2D30"/>
                </a:solidFill>
              </a:rPr>
              <a:t>Циклический алгоритм основанный на нахождении остатка от деления.</a:t>
            </a:r>
            <a:endParaRPr b="1"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75" y="1714450"/>
            <a:ext cx="68544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циклический алгоритм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Виды циклических алгоритмов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Графическое представление циклического алгоритма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Примеры циклов на Python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Блок-схемы алгоритма Евклида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Реализация алгоритма Евклида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1142375" y="1448975"/>
            <a:ext cx="68544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Решето Эратосфена.</a:t>
            </a:r>
            <a:endParaRPr b="1" sz="1600">
              <a:solidFill>
                <a:srgbClr val="2C2D30"/>
              </a:solidFill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 </a:t>
            </a:r>
            <a:r>
              <a:rPr lang="en-US" sz="1600">
                <a:solidFill>
                  <a:srgbClr val="2C2D30"/>
                </a:solidFill>
              </a:rPr>
              <a:t>Найти простые числа до заданного числа N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Пример: Если N == 15, то вернём [2, 3, 5, 7, 11, 13].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51" name="Google Shape;251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63" name="Google Shape;263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69" name="Google Shape;269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6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75" name="Google Shape;27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6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81" name="Google Shape;281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6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Решето Эратосфена</a:t>
            </a:r>
            <a:endParaRPr/>
          </a:p>
        </p:txBody>
      </p:sp>
      <p:graphicFrame>
        <p:nvGraphicFramePr>
          <p:cNvPr id="287" name="Google Shape;287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{137E676F-F240-4A40-9677-205B7B1DBF7C}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6</a:t>
                      </a:r>
                      <a:endParaRPr sz="1800" strike="sng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18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28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293" name="Google Shape;293;p46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Блок-схема Решета Эратосфена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Реализация алгоритма Решето Эратосфена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E9EDF4"/>
                </a:solidFill>
              </a:rPr>
              <a:t>Циклы</a:t>
            </a:r>
            <a:endParaRPr>
              <a:solidFill>
                <a:srgbClr val="E9EDF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299" name="Google Shape;299;p47"/>
          <p:cNvSpPr/>
          <p:nvPr/>
        </p:nvSpPr>
        <p:spPr>
          <a:xfrm>
            <a:off x="1142375" y="1382050"/>
            <a:ext cx="68544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Практическое занятие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Домашнее задание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Закрепляем изученное</a:t>
            </a:r>
            <a:endParaRPr/>
          </a:p>
        </p:txBody>
      </p:sp>
      <p:sp>
        <p:nvSpPr>
          <p:cNvPr id="305" name="Google Shape;305;p48"/>
          <p:cNvSpPr/>
          <p:nvPr/>
        </p:nvSpPr>
        <p:spPr>
          <a:xfrm>
            <a:off x="1142375" y="1403425"/>
            <a:ext cx="68544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en-US" sz="1600">
                <a:solidFill>
                  <a:srgbClr val="2C2D30"/>
                </a:solidFill>
              </a:rPr>
              <a:t>Задача.</a:t>
            </a:r>
            <a:r>
              <a:rPr lang="en-US" sz="1600">
                <a:solidFill>
                  <a:srgbClr val="2C2D30"/>
                </a:solidFill>
              </a:rPr>
              <a:t> Функция перевода десятичного числа в двоичный формат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Домашние задания</a:t>
            </a:r>
            <a:endParaRPr/>
          </a:p>
        </p:txBody>
      </p:sp>
      <p:sp>
        <p:nvSpPr>
          <p:cNvPr id="311" name="Google Shape;311;p49"/>
          <p:cNvSpPr/>
          <p:nvPr/>
        </p:nvSpPr>
        <p:spPr>
          <a:xfrm>
            <a:off x="1142375" y="1353550"/>
            <a:ext cx="68544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Для каждого упражнения составьте графическое представление алгоритма и напишите программный код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Сохраняйте каждую задачу (код на Python) в отдельный файл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В начале файла вставьте текст задачи в виде комментария</a:t>
            </a:r>
            <a:endParaRPr sz="1600">
              <a:solidFill>
                <a:srgbClr val="2C2D30"/>
              </a:solidFill>
            </a:endParaRPr>
          </a:p>
          <a:p>
            <a:pPr indent="-241300" lvl="0" marL="43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Графическое представление (блок-схему) присылайте в удобном для просмотра виде (jpg, pdf и т.п.)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17" name="Google Shape;317;p50"/>
          <p:cNvSpPr/>
          <p:nvPr/>
        </p:nvSpPr>
        <p:spPr>
          <a:xfrm>
            <a:off x="1142375" y="1675075"/>
            <a:ext cx="68544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>
                <a:solidFill>
                  <a:srgbClr val="2C2D30"/>
                </a:solidFill>
              </a:rPr>
              <a:t>Написать программу, которая будет складывать, вычитать, умножать или делить два числа. Числа и знак операции вводятся пользователем. После выполнения вычисления программа должна не завершаться, а запрашивать новые данные для вычислений. Завершение программы должно выполняться при вводе символа '0' в качестве знака операции. Если пользователь вводит неверный знак (не '0', '+', '-', '*', '/'), то программа сообщает ему об ошибке и снова запрашивает знак операции. Также пользователю нужно сообщать о невозможности деления на ноль, если он ввел 0 в качестве делителя.</a:t>
            </a:r>
            <a:endParaRPr b="1" i="1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1142375" y="1387175"/>
            <a:ext cx="6854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2"/>
            </a:pPr>
            <a:r>
              <a:rPr lang="en-US" sz="1600">
                <a:solidFill>
                  <a:srgbClr val="2C2D30"/>
                </a:solidFill>
              </a:rPr>
              <a:t>Посчитать четные и нечетные цифры введенного натурального числа. Например, если введено число 34560, то у него 3 четные цифры (4, 6 и 0) и 2 нечетные (3 и 5). </a:t>
            </a:r>
            <a:endParaRPr b="1" i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29" name="Google Shape;329;p52"/>
          <p:cNvSpPr/>
          <p:nvPr/>
        </p:nvSpPr>
        <p:spPr>
          <a:xfrm>
            <a:off x="1142375" y="1387175"/>
            <a:ext cx="6854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3"/>
            </a:pPr>
            <a:r>
              <a:rPr lang="en-US" sz="1600">
                <a:solidFill>
                  <a:srgbClr val="2C2D30"/>
                </a:solidFill>
              </a:rPr>
              <a:t>Сформировать из введенного числа обратное по порядку входящих в него цифр и вывести на экран. Например, если введено число 3486, то надо вывести 6843.</a:t>
            </a:r>
            <a:endParaRPr b="1" i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35" name="Google Shape;335;p53"/>
          <p:cNvSpPr/>
          <p:nvPr/>
        </p:nvSpPr>
        <p:spPr>
          <a:xfrm>
            <a:off x="1142375" y="1373425"/>
            <a:ext cx="68544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4"/>
            </a:pPr>
            <a:r>
              <a:rPr lang="en-US" sz="1600">
                <a:solidFill>
                  <a:srgbClr val="2C2D30"/>
                </a:solidFill>
              </a:rPr>
              <a:t>Найти сумму n элементов следующего ряда чисел:</a:t>
            </a:r>
            <a:endParaRPr sz="1600">
              <a:solidFill>
                <a:srgbClr val="2C2D3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 	1, -0.5, 0.25, -0.125, … </a:t>
            </a:r>
            <a:endParaRPr sz="1600">
              <a:solidFill>
                <a:srgbClr val="2C2D3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Количество элементов (n) вводится с клавиатуры. </a:t>
            </a:r>
            <a:endParaRPr b="1" i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41" name="Google Shape;341;p54"/>
          <p:cNvSpPr/>
          <p:nvPr/>
        </p:nvSpPr>
        <p:spPr>
          <a:xfrm>
            <a:off x="1142375" y="1380300"/>
            <a:ext cx="6854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5"/>
            </a:pPr>
            <a:r>
              <a:rPr lang="en-US" sz="1600">
                <a:solidFill>
                  <a:srgbClr val="2C2D30"/>
                </a:solidFill>
              </a:rPr>
              <a:t>Вывести на экран коды и символы таблицы ASCII, начиная с символа под номером 32 и заканчивая 127-м включительно. Вывод выполнить в табличной форме: по десять пар «код-символ» в каждой строке.</a:t>
            </a:r>
            <a:endParaRPr b="1" i="1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47" name="Google Shape;347;p55"/>
          <p:cNvSpPr/>
          <p:nvPr/>
        </p:nvSpPr>
        <p:spPr>
          <a:xfrm>
            <a:off x="1142375" y="1373425"/>
            <a:ext cx="68544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6"/>
            </a:pPr>
            <a:r>
              <a:rPr lang="en-US" sz="1600">
                <a:solidFill>
                  <a:srgbClr val="2C2D30"/>
                </a:solidFill>
              </a:rPr>
              <a:t>Написать программу, где генерируется случайное целое число от 0 до 100. Пользователь должен его отгадать максимум за 10 попыток. После каждой неудачи должно сообщаться, больше или меньше загаданного то число, что ввел пользователь. Если за 10 попыток число не отгадано – вывести его. </a:t>
            </a:r>
            <a:endParaRPr b="1" i="1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53" name="Google Shape;353;p56"/>
          <p:cNvSpPr/>
          <p:nvPr/>
        </p:nvSpPr>
        <p:spPr>
          <a:xfrm>
            <a:off x="1142375" y="1387175"/>
            <a:ext cx="6854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7"/>
            </a:pPr>
            <a:r>
              <a:rPr lang="en-US" sz="1600">
                <a:solidFill>
                  <a:srgbClr val="2C2D30"/>
                </a:solidFill>
              </a:rPr>
              <a:t>Написать программу, доказывающую или проверяющую, что для множества натуральных чисел выполняется равенство:</a:t>
            </a:r>
            <a:endParaRPr sz="16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1 + 2 + … + n = n × </a:t>
            </a:r>
            <a:r>
              <a:rPr lang="en-US" sz="1600">
                <a:solidFill>
                  <a:srgbClr val="2C2D30"/>
                </a:solidFill>
              </a:rPr>
              <a:t>(</a:t>
            </a:r>
            <a:r>
              <a:rPr lang="en-US" sz="1600">
                <a:solidFill>
                  <a:srgbClr val="2C2D30"/>
                </a:solidFill>
              </a:rPr>
              <a:t>n + 1) / 2,</a:t>
            </a:r>
            <a:endParaRPr sz="1600">
              <a:solidFill>
                <a:srgbClr val="2C2D3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где n – любое натуральное число.</a:t>
            </a:r>
            <a:endParaRPr b="1"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Понятие цикла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Цикл с предусловием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Цикл с постусловием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Арифметический цикл (цикл с параметром)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59" name="Google Shape;359;p57"/>
          <p:cNvSpPr/>
          <p:nvPr/>
        </p:nvSpPr>
        <p:spPr>
          <a:xfrm>
            <a:off x="1142375" y="1394025"/>
            <a:ext cx="6854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 startAt="8"/>
            </a:pPr>
            <a:r>
              <a:rPr lang="en-US" sz="1600">
                <a:solidFill>
                  <a:srgbClr val="2C2D30"/>
                </a:solidFill>
              </a:rPr>
              <a:t>Посчитать, сколько раз встречается определенная цифра в введенной последовательности чисел. Количество вводимых чисел и цифра, которую необходимо посчитать, задаются вводом с клавиатуры. </a:t>
            </a:r>
            <a:endParaRPr sz="16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Пример: 	4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				8</a:t>
            </a:r>
            <a:endParaRPr sz="16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				15469</a:t>
            </a:r>
            <a:endParaRPr sz="1600">
              <a:solidFill>
                <a:srgbClr val="2C2D30"/>
              </a:solidFill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5648</a:t>
            </a:r>
            <a:endParaRPr sz="1600">
              <a:solidFill>
                <a:srgbClr val="2C2D30"/>
              </a:solidFill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165489</a:t>
            </a:r>
            <a:endParaRPr sz="1600">
              <a:solidFill>
                <a:srgbClr val="2C2D30"/>
              </a:solidFill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6161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Домашнее задание</a:t>
            </a:r>
            <a:endParaRPr/>
          </a:p>
        </p:txBody>
      </p:sp>
      <p:sp>
        <p:nvSpPr>
          <p:cNvPr id="365" name="Google Shape;365;p58"/>
          <p:cNvSpPr/>
          <p:nvPr/>
        </p:nvSpPr>
        <p:spPr>
          <a:xfrm>
            <a:off x="1142375" y="1359700"/>
            <a:ext cx="6854400" cy="3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 startAt="9"/>
            </a:pPr>
            <a:r>
              <a:rPr lang="en-US" sz="1600">
                <a:solidFill>
                  <a:srgbClr val="2C2D30"/>
                </a:solidFill>
              </a:rPr>
              <a:t>Среди натуральных чисел, которые были введены, найти наибольшее по сумме цифр. Вывести на экран это число и сумму его цифр.</a:t>
            </a:r>
            <a:endParaRPr b="1" i="1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Требования к домашнему заданию и само задание</a:t>
            </a:r>
            <a:endParaRPr sz="18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Блок-схема 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Код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377" name="Google Shape;377;p60"/>
          <p:cNvSpPr/>
          <p:nvPr/>
        </p:nvSpPr>
        <p:spPr>
          <a:xfrm>
            <a:off x="1142375" y="1382050"/>
            <a:ext cx="68544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Алгоритмическое представление цикла с предусловием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4082094" y="2432550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5" name="Google Shape;115;p22"/>
          <p:cNvSpPr/>
          <p:nvPr/>
        </p:nvSpPr>
        <p:spPr>
          <a:xfrm>
            <a:off x="4114137" y="3009410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2"/>
          <p:cNvCxnSpPr>
            <a:stCxn id="115" idx="2"/>
            <a:endCxn id="114" idx="1"/>
          </p:cNvCxnSpPr>
          <p:nvPr/>
        </p:nvCxnSpPr>
        <p:spPr>
          <a:xfrm flipH="1" rot="5400000">
            <a:off x="3888841" y="2827438"/>
            <a:ext cx="822600" cy="436200"/>
          </a:xfrm>
          <a:prstGeom prst="bentConnector4">
            <a:avLst>
              <a:gd fmla="val -30588" name="adj1"/>
              <a:gd fmla="val 165576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22"/>
          <p:cNvCxnSpPr>
            <a:stCxn id="114" idx="3"/>
          </p:cNvCxnSpPr>
          <p:nvPr/>
        </p:nvCxnSpPr>
        <p:spPr>
          <a:xfrm flipH="1">
            <a:off x="4537988" y="2634259"/>
            <a:ext cx="416400" cy="1683300"/>
          </a:xfrm>
          <a:prstGeom prst="bentConnector4">
            <a:avLst>
              <a:gd fmla="val -68604" name="adj1"/>
              <a:gd fmla="val 72115" name="adj2"/>
            </a:avLst>
          </a:prstGeom>
          <a:noFill/>
          <a:ln cap="flat" cmpd="sng" w="19050">
            <a:solidFill>
              <a:srgbClr val="F6512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2"/>
          <p:cNvCxnSpPr>
            <a:stCxn id="114" idx="0"/>
          </p:cNvCxnSpPr>
          <p:nvPr/>
        </p:nvCxnSpPr>
        <p:spPr>
          <a:xfrm rot="10800000">
            <a:off x="4511341" y="2110350"/>
            <a:ext cx="6900" cy="3222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" name="Google Shape;119;p22"/>
          <p:cNvSpPr txBox="1"/>
          <p:nvPr/>
        </p:nvSpPr>
        <p:spPr>
          <a:xfrm>
            <a:off x="4222874" y="2471182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условие</a:t>
            </a:r>
            <a:endParaRPr sz="800"/>
          </a:p>
        </p:txBody>
      </p:sp>
      <p:sp>
        <p:nvSpPr>
          <p:cNvPr id="120" name="Google Shape;120;p22"/>
          <p:cNvSpPr txBox="1"/>
          <p:nvPr/>
        </p:nvSpPr>
        <p:spPr>
          <a:xfrm>
            <a:off x="4125025" y="3125729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действие</a:t>
            </a:r>
            <a:endParaRPr sz="800"/>
          </a:p>
        </p:txBody>
      </p:sp>
      <p:sp>
        <p:nvSpPr>
          <p:cNvPr id="121" name="Google Shape;121;p22"/>
          <p:cNvSpPr txBox="1"/>
          <p:nvPr/>
        </p:nvSpPr>
        <p:spPr>
          <a:xfrm>
            <a:off x="4954400" y="2367050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нет</a:t>
            </a:r>
            <a:endParaRPr sz="800"/>
          </a:p>
        </p:txBody>
      </p:sp>
      <p:cxnSp>
        <p:nvCxnSpPr>
          <p:cNvPr id="122" name="Google Shape;122;p22"/>
          <p:cNvCxnSpPr>
            <a:endCxn id="114" idx="2"/>
          </p:cNvCxnSpPr>
          <p:nvPr/>
        </p:nvCxnSpPr>
        <p:spPr>
          <a:xfrm rot="10800000">
            <a:off x="4518241" y="2835968"/>
            <a:ext cx="0" cy="1656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3" name="Google Shape;123;p22"/>
          <p:cNvSpPr txBox="1"/>
          <p:nvPr/>
        </p:nvSpPr>
        <p:spPr>
          <a:xfrm>
            <a:off x="4530894" y="2757538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да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Алгоритмическое представление цикла с постусловием</a:t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4279075" y="2569560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289963" y="2685879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действие</a:t>
            </a:r>
            <a:endParaRPr sz="800"/>
          </a:p>
        </p:txBody>
      </p:sp>
      <p:sp>
        <p:nvSpPr>
          <p:cNvPr id="131" name="Google Shape;131;p23"/>
          <p:cNvSpPr/>
          <p:nvPr/>
        </p:nvSpPr>
        <p:spPr>
          <a:xfrm>
            <a:off x="4252506" y="3192169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2" name="Google Shape;132;p23"/>
          <p:cNvSpPr txBox="1"/>
          <p:nvPr/>
        </p:nvSpPr>
        <p:spPr>
          <a:xfrm>
            <a:off x="4393286" y="3230801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условие</a:t>
            </a:r>
            <a:endParaRPr sz="800"/>
          </a:p>
        </p:txBody>
      </p:sp>
      <p:cxnSp>
        <p:nvCxnSpPr>
          <p:cNvPr id="133" name="Google Shape;133;p23"/>
          <p:cNvCxnSpPr>
            <a:endCxn id="129" idx="0"/>
          </p:cNvCxnSpPr>
          <p:nvPr/>
        </p:nvCxnSpPr>
        <p:spPr>
          <a:xfrm>
            <a:off x="4683178" y="2194860"/>
            <a:ext cx="0" cy="3747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23"/>
          <p:cNvCxnSpPr>
            <a:stCxn id="131" idx="1"/>
          </p:cNvCxnSpPr>
          <p:nvPr/>
        </p:nvCxnSpPr>
        <p:spPr>
          <a:xfrm flipH="1" rot="10800000">
            <a:off x="4252506" y="2423978"/>
            <a:ext cx="423600" cy="969900"/>
          </a:xfrm>
          <a:prstGeom prst="bentConnector4">
            <a:avLst>
              <a:gd fmla="val -56215" name="adj1"/>
              <a:gd fmla="val 100013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4688653" y="3595587"/>
            <a:ext cx="0" cy="584400"/>
          </a:xfrm>
          <a:prstGeom prst="straightConnector1">
            <a:avLst/>
          </a:prstGeom>
          <a:noFill/>
          <a:ln cap="flat" cmpd="sng" w="19050">
            <a:solidFill>
              <a:srgbClr val="F6512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p23"/>
          <p:cNvSpPr txBox="1"/>
          <p:nvPr/>
        </p:nvSpPr>
        <p:spPr>
          <a:xfrm>
            <a:off x="4014381" y="3091997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да</a:t>
            </a:r>
            <a:endParaRPr sz="800"/>
          </a:p>
        </p:txBody>
      </p:sp>
      <p:sp>
        <p:nvSpPr>
          <p:cNvPr id="137" name="Google Shape;137;p23"/>
          <p:cNvSpPr txBox="1"/>
          <p:nvPr/>
        </p:nvSpPr>
        <p:spPr>
          <a:xfrm>
            <a:off x="4715189" y="3478936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нет</a:t>
            </a:r>
            <a:endParaRPr sz="800"/>
          </a:p>
        </p:txBody>
      </p:sp>
      <p:cxnSp>
        <p:nvCxnSpPr>
          <p:cNvPr id="138" name="Google Shape;138;p23"/>
          <p:cNvCxnSpPr/>
          <p:nvPr/>
        </p:nvCxnSpPr>
        <p:spPr>
          <a:xfrm>
            <a:off x="4696988" y="3013875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Алгоритмическое представление цикла с параметром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4074440" y="2194086"/>
            <a:ext cx="661800" cy="194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4116075" y="3735042"/>
            <a:ext cx="661800" cy="194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983964" y="2550160"/>
            <a:ext cx="872295" cy="403418"/>
          </a:xfrm>
          <a:prstGeom prst="flowChartDecision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7" name="Google Shape;147;p24"/>
          <p:cNvSpPr txBox="1"/>
          <p:nvPr/>
        </p:nvSpPr>
        <p:spPr>
          <a:xfrm>
            <a:off x="4124738" y="2588803"/>
            <a:ext cx="617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i&lt;=n</a:t>
            </a:r>
            <a:endParaRPr sz="800"/>
          </a:p>
        </p:txBody>
      </p:sp>
      <p:sp>
        <p:nvSpPr>
          <p:cNvPr id="148" name="Google Shape;148;p24"/>
          <p:cNvSpPr/>
          <p:nvPr/>
        </p:nvSpPr>
        <p:spPr>
          <a:xfrm>
            <a:off x="4015975" y="3117123"/>
            <a:ext cx="808207" cy="447429"/>
          </a:xfrm>
          <a:prstGeom prst="flowChartProcess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4026863" y="3233442"/>
            <a:ext cx="7974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действие</a:t>
            </a:r>
            <a:endParaRPr sz="800"/>
          </a:p>
        </p:txBody>
      </p:sp>
      <p:cxnSp>
        <p:nvCxnSpPr>
          <p:cNvPr id="150" name="Google Shape;150;p24"/>
          <p:cNvCxnSpPr>
            <a:stCxn id="145" idx="2"/>
            <a:endCxn id="146" idx="1"/>
          </p:cNvCxnSpPr>
          <p:nvPr/>
        </p:nvCxnSpPr>
        <p:spPr>
          <a:xfrm flipH="1" rot="5400000">
            <a:off x="3626925" y="3109092"/>
            <a:ext cx="1177200" cy="462900"/>
          </a:xfrm>
          <a:prstGeom prst="bentConnector4">
            <a:avLst>
              <a:gd fmla="val -20228" name="adj1"/>
              <a:gd fmla="val 151466" name="adj2"/>
            </a:avLst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4"/>
          <p:cNvCxnSpPr>
            <a:stCxn id="146" idx="3"/>
          </p:cNvCxnSpPr>
          <p:nvPr/>
        </p:nvCxnSpPr>
        <p:spPr>
          <a:xfrm flipH="1">
            <a:off x="4592858" y="2751869"/>
            <a:ext cx="263400" cy="1679100"/>
          </a:xfrm>
          <a:prstGeom prst="bentConnector4">
            <a:avLst>
              <a:gd fmla="val -90404" name="adj1"/>
              <a:gd fmla="val 85012" name="adj2"/>
            </a:avLst>
          </a:prstGeom>
          <a:noFill/>
          <a:ln cap="flat" cmpd="sng" w="19050">
            <a:solidFill>
              <a:srgbClr val="F6512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p24"/>
          <p:cNvSpPr txBox="1"/>
          <p:nvPr/>
        </p:nvSpPr>
        <p:spPr>
          <a:xfrm>
            <a:off x="5009356" y="2480400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нет</a:t>
            </a:r>
            <a:endParaRPr sz="800"/>
          </a:p>
        </p:txBody>
      </p:sp>
      <p:sp>
        <p:nvSpPr>
          <p:cNvPr id="153" name="Google Shape;153;p24"/>
          <p:cNvSpPr txBox="1"/>
          <p:nvPr/>
        </p:nvSpPr>
        <p:spPr>
          <a:xfrm>
            <a:off x="4113145" y="2139331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i=0</a:t>
            </a:r>
            <a:endParaRPr sz="800"/>
          </a:p>
        </p:txBody>
      </p:sp>
      <p:sp>
        <p:nvSpPr>
          <p:cNvPr id="154" name="Google Shape;154;p24"/>
          <p:cNvSpPr txBox="1"/>
          <p:nvPr/>
        </p:nvSpPr>
        <p:spPr>
          <a:xfrm>
            <a:off x="4124743" y="3679502"/>
            <a:ext cx="617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i=i+1</a:t>
            </a:r>
            <a:endParaRPr sz="800"/>
          </a:p>
        </p:txBody>
      </p:sp>
      <p:cxnSp>
        <p:nvCxnSpPr>
          <p:cNvPr id="155" name="Google Shape;155;p24"/>
          <p:cNvCxnSpPr/>
          <p:nvPr/>
        </p:nvCxnSpPr>
        <p:spPr>
          <a:xfrm>
            <a:off x="4405338" y="2004340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4405338" y="2374553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4419220" y="2938306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4446995" y="3564556"/>
            <a:ext cx="0" cy="194100"/>
          </a:xfrm>
          <a:prstGeom prst="straightConnector1">
            <a:avLst/>
          </a:prstGeom>
          <a:noFill/>
          <a:ln cap="flat" cmpd="sng" w="19050">
            <a:solidFill>
              <a:srgbClr val="4DB6A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24"/>
          <p:cNvSpPr txBox="1"/>
          <p:nvPr/>
        </p:nvSpPr>
        <p:spPr>
          <a:xfrm>
            <a:off x="4453373" y="2866452"/>
            <a:ext cx="388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да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Итоги:</a:t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1144800" y="17144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Теория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Циклический алгоритм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Виды циклических алгоритмов</a:t>
            </a:r>
            <a:endParaRPr sz="1800">
              <a:solidFill>
                <a:srgbClr val="2C2D3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C2D30"/>
                </a:solidFill>
              </a:rPr>
              <a:t>Практика</a:t>
            </a:r>
            <a:endParaRPr b="1"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Блок-схемы циклических алгоритмов</a:t>
            </a:r>
            <a:endParaRPr sz="1800">
              <a:solidFill>
                <a:srgbClr val="2C2D3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800"/>
              <a:buChar char="●"/>
            </a:pPr>
            <a:r>
              <a:rPr lang="en-US" sz="1800">
                <a:solidFill>
                  <a:srgbClr val="2C2D30"/>
                </a:solidFill>
              </a:rPr>
              <a:t>Примеры циклов на Python</a:t>
            </a:r>
            <a:endParaRPr sz="18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План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142375" y="1714450"/>
            <a:ext cx="68544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Что такое рекурсия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Как </a:t>
            </a:r>
            <a:r>
              <a:rPr lang="en-US" sz="1600">
                <a:solidFill>
                  <a:srgbClr val="2C2D30"/>
                </a:solidFill>
              </a:rPr>
              <a:t>написать</a:t>
            </a:r>
            <a:r>
              <a:rPr lang="en-US" sz="1600">
                <a:solidFill>
                  <a:srgbClr val="2C2D30"/>
                </a:solidFill>
              </a:rPr>
              <a:t> рекурсию (шаги рекурсии)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Графическое представление рекурсии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Примеры рекурсии на Python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