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1BB570-D773-42EC-A131-E5BED06FBB7E}">
  <a:tblStyle styleId="{9E1BB570-D773-42EC-A131-E5BED06FB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3a401423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83a401423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46aa31cd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846aa31cd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e9b096f6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ce9b096f6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6173c780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d6173c780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6173c780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d6173c780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bcf96536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dbcf96536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6173c780_0_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d6173c780_0_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6173c780_0_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d6173c780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6173c780_0_3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d6173c780_0_3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6173c780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d6173c780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6173c78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d6173c78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d6173c780_0_4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d6173c780_0_4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6173c780_0_4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d6173c780_0_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6173c780_0_4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d6173c780_0_4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d6173c780_0_6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d6173c780_0_6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6173c780_0_6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d6173c780_0_6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d6173c780_0_6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d6173c780_0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6173c780_0_6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d6173c780_0_6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d6173c780_0_6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d6173c780_0_6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6173c780_0_4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d6173c780_0_4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6173c780_0_4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d6173c780_0_4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bcf96536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dbcf96536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d6bbe6c8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d6bbe6c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d67ee9324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d67ee9324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d67ee932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d67ee932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46aa31cd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846aa31cd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d6173c780_0_6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d6173c780_0_6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846aa31cd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846aa31cd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d6173c780_0_6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d6173c780_0_6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d6173c780_0_6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d6173c780_0_6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846aa31cd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846aa31cd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6173c780_0_6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d6173c780_0_6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bcf9653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dbcf96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846aa31cd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846aa31cd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d6173c780_0_6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3d6173c780_0_6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d6173c780_0_5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d6173c780_0_5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d6173c780_0_5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d6173c780_0_5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8d0b8e6e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88d0b8e6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e9b096f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ce9b096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e9b096f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ce9b096f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e9b096f6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ce9b096f6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3a40142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83a40142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u.wikipedia.org/wiki/%D0%9C%D0%B0%D1%82%D0%B5%D0%BC%D0%B0%D1%82%D0%B8%D1%87%D0%B5%D1%81%D0%BA%D0%B8%D0%B9_%D0%BE%D0%B1%D1%8A%D0%B5%D0%BA%D1%82" TargetMode="External"/><Relationship Id="rId4" Type="http://schemas.openxmlformats.org/officeDocument/2006/relationships/hyperlink" Target="https://ru.wikipedia.org/w/index.php?title=%D0%A1%D1%82%D1%80%D0%BE%D0%BA%D0%B0_%D0%BC%D0%B0%D1%82%D1%80%D0%B8%D1%86%D1%8B&amp;action=edit&amp;redlink=1" TargetMode="External"/><Relationship Id="rId5" Type="http://schemas.openxmlformats.org/officeDocument/2006/relationships/hyperlink" Target="https://ru.wikipedia.org/w/index.php?title=%D0%A1%D1%82%D0%BE%D0%BB%D0%B1%D0%B5%D1%86_%D0%BC%D0%B0%D1%82%D1%80%D0%B8%D1%86%D1%8B&amp;action=edit&amp;redlink=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34375" y="761550"/>
            <a:ext cx="5923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Python. Интерактивный курс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3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66250" y="16765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Массивы. Кортежи. Множества. Списки</a:t>
            </a:r>
            <a:endParaRPr/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Понятие массива, кортежа, множества и списков.</a:t>
            </a:r>
            <a:endParaRPr sz="2400">
              <a:solidFill>
                <a:srgbClr val="99A8B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Двоичный </a:t>
            </a:r>
            <a:r>
              <a:rPr lang="en-US" sz="2400">
                <a:solidFill>
                  <a:srgbClr val="99A8B7"/>
                </a:solidFill>
              </a:rPr>
              <a:t>(бинарный) </a:t>
            </a:r>
            <a:r>
              <a:rPr lang="en-US" sz="2400">
                <a:solidFill>
                  <a:srgbClr val="99A8B7"/>
                </a:solidFill>
              </a:rPr>
              <a:t>поиск элемента в массиве.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Кортеж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142375" y="1366575"/>
            <a:ext cx="68544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Кортеж (tuple) – </a:t>
            </a:r>
            <a:r>
              <a:rPr lang="en-US" sz="1600">
                <a:solidFill>
                  <a:srgbClr val="2C2D30"/>
                </a:solidFill>
              </a:rPr>
              <a:t>это неизменяемая последовательность данных. 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В основе организации работы с кортежем лежит список.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Множества</a:t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1142375" y="1318500"/>
            <a:ext cx="6854400" cy="3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 отличие от массивов, где элементы хранятся в виде последовательного списка, в множествах порядок хранения элементов не определен.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Более того, элементы множества хранятся не подряд, как в списке, а при помощи хитрых алгоритмов.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Словарь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142375" y="1318500"/>
            <a:ext cx="6854400" cy="3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Словари (dict) </a:t>
            </a:r>
            <a:r>
              <a:rPr lang="en-US" sz="1600">
                <a:solidFill>
                  <a:srgbClr val="2C2D30"/>
                </a:solidFill>
              </a:rPr>
              <a:t>- неупорядоченные коллекции произвольных объектов с доступом по ключу. Их иногда ещё называют ассоциативными массивами или хеш-таблицами.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Данные хранятся в виде пар: ключ - значение.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 качестве ключа может выступать любой объект неизменяемого (imutable) типа.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Что такое структуры данных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Виды структур данных</a:t>
            </a:r>
            <a:endParaRPr sz="18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Примеры базовых структур данных в Python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1142375" y="1414625"/>
            <a:ext cx="68544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 </a:t>
            </a:r>
            <a:r>
              <a:rPr lang="en-US" sz="1600">
                <a:solidFill>
                  <a:srgbClr val="2C2D30"/>
                </a:solidFill>
              </a:rPr>
              <a:t>Двоичный (бинарный) поиск элемента в массиве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4294967295" type="ctrTitle"/>
          </p:nvPr>
        </p:nvSpPr>
        <p:spPr>
          <a:xfrm>
            <a:off x="1" y="102904"/>
            <a:ext cx="91440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050" lIns="70150" spcFirstLastPara="1" rIns="70150" wrap="square" tIns="35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700"/>
              <a:buFont typeface="Arial"/>
              <a:buNone/>
            </a:pPr>
            <a:r>
              <a:rPr lang="en-US">
                <a:solidFill>
                  <a:srgbClr val="455462"/>
                </a:solidFill>
              </a:rPr>
              <a:t>Бинарный поиск</a:t>
            </a:r>
            <a:endParaRPr b="1" i="0" sz="3700" u="none" cap="none" strike="noStrike">
              <a:solidFill>
                <a:srgbClr val="45546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755940" y="1075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</a:tblGrid>
              <a:tr h="2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8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15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16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19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32</a:t>
                      </a:r>
                      <a:endParaRPr sz="2100"/>
                    </a:p>
                  </a:txBody>
                  <a:tcPr marT="65300" marB="65300" marR="72550" marL="72550"/>
                </a:tc>
              </a:tr>
            </a:tbl>
          </a:graphicData>
        </a:graphic>
      </p:graphicFrame>
      <p:sp>
        <p:nvSpPr>
          <p:cNvPr id="217" name="Google Shape;217;p33"/>
          <p:cNvSpPr txBox="1"/>
          <p:nvPr/>
        </p:nvSpPr>
        <p:spPr>
          <a:xfrm>
            <a:off x="907946" y="16343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left</a:t>
            </a:r>
            <a:endParaRPr sz="2300"/>
          </a:p>
        </p:txBody>
      </p:sp>
      <p:sp>
        <p:nvSpPr>
          <p:cNvPr id="218" name="Google Shape;218;p33"/>
          <p:cNvSpPr txBox="1"/>
          <p:nvPr/>
        </p:nvSpPr>
        <p:spPr>
          <a:xfrm>
            <a:off x="7568710" y="1634375"/>
            <a:ext cx="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right</a:t>
            </a:r>
            <a:endParaRPr sz="2300"/>
          </a:p>
        </p:txBody>
      </p:sp>
      <p:sp>
        <p:nvSpPr>
          <p:cNvPr id="219" name="Google Shape;219;p33"/>
          <p:cNvSpPr txBox="1"/>
          <p:nvPr/>
        </p:nvSpPr>
        <p:spPr>
          <a:xfrm>
            <a:off x="4620255" y="16343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pos</a:t>
            </a:r>
            <a:endParaRPr sz="2300"/>
          </a:p>
        </p:txBody>
      </p:sp>
      <p:sp>
        <p:nvSpPr>
          <p:cNvPr id="220" name="Google Shape;220;p33"/>
          <p:cNvSpPr txBox="1"/>
          <p:nvPr/>
        </p:nvSpPr>
        <p:spPr>
          <a:xfrm>
            <a:off x="1576500" y="2340900"/>
            <a:ext cx="59910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pos = len(</a:t>
            </a:r>
            <a:r>
              <a:rPr i="1" lang="en-US" sz="2300">
                <a:latin typeface="Courier New"/>
                <a:ea typeface="Courier New"/>
                <a:cs typeface="Courier New"/>
                <a:sym typeface="Courier New"/>
              </a:rPr>
              <a:t>массив значений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) // 2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4294967295" type="ctrTitle"/>
          </p:nvPr>
        </p:nvSpPr>
        <p:spPr>
          <a:xfrm>
            <a:off x="1" y="102904"/>
            <a:ext cx="91440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050" lIns="70150" spcFirstLastPara="1" rIns="70150" wrap="square" tIns="35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700"/>
              <a:buFont typeface="Arial"/>
              <a:buNone/>
            </a:pPr>
            <a:r>
              <a:rPr lang="en-US">
                <a:solidFill>
                  <a:srgbClr val="455462"/>
                </a:solidFill>
              </a:rPr>
              <a:t>Бинарный поиск</a:t>
            </a:r>
            <a:endParaRPr b="1" i="0" sz="3700" u="none" cap="none" strike="noStrike">
              <a:solidFill>
                <a:srgbClr val="45546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755940" y="1075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</a:tblGrid>
              <a:tr h="2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8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15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16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19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32</a:t>
                      </a:r>
                      <a:endParaRPr sz="2100"/>
                    </a:p>
                  </a:txBody>
                  <a:tcPr marT="65300" marB="65300" marR="72550" marL="72550"/>
                </a:tc>
              </a:tr>
            </a:tbl>
          </a:graphicData>
        </a:graphic>
      </p:graphicFrame>
      <p:sp>
        <p:nvSpPr>
          <p:cNvPr id="227" name="Google Shape;227;p34"/>
          <p:cNvSpPr txBox="1"/>
          <p:nvPr/>
        </p:nvSpPr>
        <p:spPr>
          <a:xfrm>
            <a:off x="907946" y="16343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left</a:t>
            </a:r>
            <a:endParaRPr sz="2300"/>
          </a:p>
        </p:txBody>
      </p:sp>
      <p:sp>
        <p:nvSpPr>
          <p:cNvPr id="228" name="Google Shape;228;p34"/>
          <p:cNvSpPr txBox="1"/>
          <p:nvPr/>
        </p:nvSpPr>
        <p:spPr>
          <a:xfrm>
            <a:off x="7568710" y="1634375"/>
            <a:ext cx="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right</a:t>
            </a:r>
            <a:endParaRPr sz="2300"/>
          </a:p>
        </p:txBody>
      </p:sp>
      <p:sp>
        <p:nvSpPr>
          <p:cNvPr id="229" name="Google Shape;229;p34"/>
          <p:cNvSpPr txBox="1"/>
          <p:nvPr/>
        </p:nvSpPr>
        <p:spPr>
          <a:xfrm>
            <a:off x="4620255" y="16343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pos</a:t>
            </a:r>
            <a:endParaRPr sz="2300"/>
          </a:p>
        </p:txBody>
      </p:sp>
      <p:sp>
        <p:nvSpPr>
          <p:cNvPr id="230" name="Google Shape;230;p34"/>
          <p:cNvSpPr txBox="1"/>
          <p:nvPr/>
        </p:nvSpPr>
        <p:spPr>
          <a:xfrm>
            <a:off x="1576500" y="3811275"/>
            <a:ext cx="59910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pos = (left + right) // 2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1" name="Google Shape;231;p34"/>
          <p:cNvGraphicFramePr/>
          <p:nvPr/>
        </p:nvGraphicFramePr>
        <p:xfrm>
          <a:off x="755940" y="2265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</a:tblGrid>
              <a:tr h="2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8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15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16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19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32</a:t>
                      </a:r>
                      <a:endParaRPr sz="2100"/>
                    </a:p>
                  </a:txBody>
                  <a:tcPr marT="65300" marB="65300" marR="72550" marL="72550"/>
                </a:tc>
              </a:tr>
            </a:tbl>
          </a:graphicData>
        </a:graphic>
      </p:graphicFrame>
      <p:sp>
        <p:nvSpPr>
          <p:cNvPr id="232" name="Google Shape;232;p34"/>
          <p:cNvSpPr txBox="1"/>
          <p:nvPr/>
        </p:nvSpPr>
        <p:spPr>
          <a:xfrm>
            <a:off x="907946" y="2823700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left</a:t>
            </a:r>
            <a:endParaRPr sz="2300"/>
          </a:p>
        </p:txBody>
      </p:sp>
      <p:sp>
        <p:nvSpPr>
          <p:cNvPr id="233" name="Google Shape;233;p34"/>
          <p:cNvSpPr txBox="1"/>
          <p:nvPr/>
        </p:nvSpPr>
        <p:spPr>
          <a:xfrm>
            <a:off x="3808860" y="2858025"/>
            <a:ext cx="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right</a:t>
            </a:r>
            <a:endParaRPr sz="2300"/>
          </a:p>
        </p:txBody>
      </p:sp>
      <p:sp>
        <p:nvSpPr>
          <p:cNvPr id="234" name="Google Shape;234;p34"/>
          <p:cNvSpPr txBox="1"/>
          <p:nvPr/>
        </p:nvSpPr>
        <p:spPr>
          <a:xfrm>
            <a:off x="2326630" y="285802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pos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4294967295" type="ctrTitle"/>
          </p:nvPr>
        </p:nvSpPr>
        <p:spPr>
          <a:xfrm>
            <a:off x="1" y="102904"/>
            <a:ext cx="91440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050" lIns="70150" spcFirstLastPara="1" rIns="70150" wrap="square" tIns="35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700"/>
              <a:buFont typeface="Arial"/>
              <a:buNone/>
            </a:pPr>
            <a:r>
              <a:rPr lang="en-US">
                <a:solidFill>
                  <a:srgbClr val="455462"/>
                </a:solidFill>
              </a:rPr>
              <a:t>Бинарный поиск</a:t>
            </a:r>
            <a:endParaRPr b="1" i="0" sz="3700" u="none" cap="none" strike="noStrike">
              <a:solidFill>
                <a:srgbClr val="45546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755940" y="1075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</a:tblGrid>
              <a:tr h="2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8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15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16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19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32</a:t>
                      </a:r>
                      <a:endParaRPr sz="2100"/>
                    </a:p>
                  </a:txBody>
                  <a:tcPr marT="65300" marB="65300" marR="72550" marL="72550"/>
                </a:tc>
              </a:tr>
            </a:tbl>
          </a:graphicData>
        </a:graphic>
      </p:graphicFrame>
      <p:sp>
        <p:nvSpPr>
          <p:cNvPr id="241" name="Google Shape;241;p35"/>
          <p:cNvSpPr txBox="1"/>
          <p:nvPr/>
        </p:nvSpPr>
        <p:spPr>
          <a:xfrm>
            <a:off x="907946" y="16343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left</a:t>
            </a:r>
            <a:endParaRPr sz="2300"/>
          </a:p>
        </p:txBody>
      </p:sp>
      <p:sp>
        <p:nvSpPr>
          <p:cNvPr id="242" name="Google Shape;242;p35"/>
          <p:cNvSpPr txBox="1"/>
          <p:nvPr/>
        </p:nvSpPr>
        <p:spPr>
          <a:xfrm>
            <a:off x="7568710" y="1634375"/>
            <a:ext cx="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right</a:t>
            </a:r>
            <a:endParaRPr sz="2300"/>
          </a:p>
        </p:txBody>
      </p:sp>
      <p:sp>
        <p:nvSpPr>
          <p:cNvPr id="243" name="Google Shape;243;p35"/>
          <p:cNvSpPr txBox="1"/>
          <p:nvPr/>
        </p:nvSpPr>
        <p:spPr>
          <a:xfrm>
            <a:off x="4620255" y="16343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pos</a:t>
            </a:r>
            <a:endParaRPr sz="2300"/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755940" y="2265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</a:tblGrid>
              <a:tr h="2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8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15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16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19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32</a:t>
                      </a:r>
                      <a:endParaRPr sz="2100"/>
                    </a:p>
                  </a:txBody>
                  <a:tcPr marT="65300" marB="65300" marR="72550" marL="72550"/>
                </a:tc>
              </a:tr>
            </a:tbl>
          </a:graphicData>
        </a:graphic>
      </p:graphicFrame>
      <p:sp>
        <p:nvSpPr>
          <p:cNvPr id="245" name="Google Shape;245;p35"/>
          <p:cNvSpPr txBox="1"/>
          <p:nvPr/>
        </p:nvSpPr>
        <p:spPr>
          <a:xfrm>
            <a:off x="907946" y="2823700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left</a:t>
            </a:r>
            <a:endParaRPr sz="2300"/>
          </a:p>
        </p:txBody>
      </p:sp>
      <p:sp>
        <p:nvSpPr>
          <p:cNvPr id="246" name="Google Shape;246;p35"/>
          <p:cNvSpPr txBox="1"/>
          <p:nvPr/>
        </p:nvSpPr>
        <p:spPr>
          <a:xfrm>
            <a:off x="3808860" y="2858025"/>
            <a:ext cx="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right</a:t>
            </a:r>
            <a:endParaRPr sz="2300"/>
          </a:p>
        </p:txBody>
      </p:sp>
      <p:sp>
        <p:nvSpPr>
          <p:cNvPr id="247" name="Google Shape;247;p35"/>
          <p:cNvSpPr txBox="1"/>
          <p:nvPr/>
        </p:nvSpPr>
        <p:spPr>
          <a:xfrm>
            <a:off x="2326630" y="285802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pos</a:t>
            </a:r>
            <a:endParaRPr sz="2300"/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755865" y="3574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  <a:gridCol w="763225"/>
              </a:tblGrid>
              <a:tr h="2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8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15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16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19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65300" marB="65300" marR="72550" marL="72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32</a:t>
                      </a:r>
                      <a:endParaRPr sz="2100"/>
                    </a:p>
                  </a:txBody>
                  <a:tcPr marT="65300" marB="65300" marR="72550" marL="72550"/>
                </a:tc>
              </a:tr>
            </a:tbl>
          </a:graphicData>
        </a:graphic>
      </p:graphicFrame>
      <p:sp>
        <p:nvSpPr>
          <p:cNvPr id="249" name="Google Shape;249;p35"/>
          <p:cNvSpPr txBox="1"/>
          <p:nvPr/>
        </p:nvSpPr>
        <p:spPr>
          <a:xfrm>
            <a:off x="3088771" y="4167475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left</a:t>
            </a:r>
            <a:endParaRPr sz="2300"/>
          </a:p>
        </p:txBody>
      </p:sp>
      <p:sp>
        <p:nvSpPr>
          <p:cNvPr id="250" name="Google Shape;250;p35"/>
          <p:cNvSpPr txBox="1"/>
          <p:nvPr/>
        </p:nvSpPr>
        <p:spPr>
          <a:xfrm>
            <a:off x="3808785" y="4167475"/>
            <a:ext cx="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right</a:t>
            </a:r>
            <a:endParaRPr sz="2300"/>
          </a:p>
        </p:txBody>
      </p:sp>
      <p:sp>
        <p:nvSpPr>
          <p:cNvPr id="251" name="Google Shape;251;p35"/>
          <p:cNvSpPr txBox="1"/>
          <p:nvPr/>
        </p:nvSpPr>
        <p:spPr>
          <a:xfrm>
            <a:off x="3088780" y="4523850"/>
            <a:ext cx="6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0150" lIns="70150" spcFirstLastPara="1" rIns="70150" wrap="square" tIns="70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pos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1144800" y="1352825"/>
            <a:ext cx="68544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800"/>
              <a:buChar char="●"/>
            </a:pPr>
            <a:r>
              <a:rPr lang="en-US" sz="1600">
                <a:solidFill>
                  <a:srgbClr val="2C2D30"/>
                </a:solidFill>
              </a:rPr>
              <a:t>Двоичный (бинарный) поиск элемента в массиве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81369" y="3016791"/>
            <a:ext cx="2413200" cy="8010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Множества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(set)</a:t>
            </a:r>
            <a:endParaRPr sz="1200"/>
          </a:p>
        </p:txBody>
      </p:sp>
      <p:sp>
        <p:nvSpPr>
          <p:cNvPr id="97" name="Google Shape;97;p19"/>
          <p:cNvSpPr/>
          <p:nvPr/>
        </p:nvSpPr>
        <p:spPr>
          <a:xfrm>
            <a:off x="5915451" y="3174741"/>
            <a:ext cx="2413200" cy="8010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Кортежи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(tuple)</a:t>
            </a:r>
            <a:endParaRPr sz="1200"/>
          </a:p>
        </p:txBody>
      </p:sp>
      <p:sp>
        <p:nvSpPr>
          <p:cNvPr id="98" name="Google Shape;98;p19"/>
          <p:cNvSpPr/>
          <p:nvPr/>
        </p:nvSpPr>
        <p:spPr>
          <a:xfrm>
            <a:off x="5221867" y="1765138"/>
            <a:ext cx="2413200" cy="8010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Списки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(list)</a:t>
            </a:r>
            <a:endParaRPr sz="1200"/>
          </a:p>
        </p:txBody>
      </p:sp>
      <p:sp>
        <p:nvSpPr>
          <p:cNvPr id="99" name="Google Shape;99;p19"/>
          <p:cNvSpPr/>
          <p:nvPr/>
        </p:nvSpPr>
        <p:spPr>
          <a:xfrm>
            <a:off x="1799450" y="1765138"/>
            <a:ext cx="2413200" cy="8010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Массивы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(array)</a:t>
            </a:r>
            <a:endParaRPr sz="1200"/>
          </a:p>
        </p:txBody>
      </p:sp>
      <p:sp>
        <p:nvSpPr>
          <p:cNvPr id="100" name="Google Shape;100;p19"/>
          <p:cNvSpPr txBox="1"/>
          <p:nvPr/>
        </p:nvSpPr>
        <p:spPr>
          <a:xfrm>
            <a:off x="4368052" y="1882447"/>
            <a:ext cx="698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C5D6E"/>
                </a:solidFill>
              </a:rPr>
              <a:t>=</a:t>
            </a:r>
            <a:endParaRPr sz="4800">
              <a:solidFill>
                <a:srgbClr val="4C5D6E"/>
              </a:solidFill>
            </a:endParaRPr>
          </a:p>
        </p:txBody>
      </p:sp>
      <p:cxnSp>
        <p:nvCxnSpPr>
          <p:cNvPr id="101" name="Google Shape;101;p19"/>
          <p:cNvCxnSpPr>
            <a:stCxn id="98" idx="4"/>
            <a:endCxn id="97" idx="0"/>
          </p:cNvCxnSpPr>
          <p:nvPr/>
        </p:nvCxnSpPr>
        <p:spPr>
          <a:xfrm>
            <a:off x="6428467" y="2566138"/>
            <a:ext cx="6936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triangle"/>
          </a:ln>
        </p:spPr>
      </p:cxnSp>
      <p:sp>
        <p:nvSpPr>
          <p:cNvPr id="102" name="Google Shape;102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Структуры хранения данных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594569" y="3752941"/>
            <a:ext cx="2413200" cy="8010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Словари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(dict)</a:t>
            </a:r>
            <a:endParaRPr sz="1200"/>
          </a:p>
        </p:txBody>
      </p:sp>
      <p:cxnSp>
        <p:nvCxnSpPr>
          <p:cNvPr id="104" name="Google Shape;104;p19"/>
          <p:cNvCxnSpPr>
            <a:stCxn id="96" idx="5"/>
            <a:endCxn id="103" idx="1"/>
          </p:cNvCxnSpPr>
          <p:nvPr/>
        </p:nvCxnSpPr>
        <p:spPr>
          <a:xfrm>
            <a:off x="3241164" y="3700488"/>
            <a:ext cx="70680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1142375" y="1414625"/>
            <a:ext cx="68544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1. </a:t>
            </a:r>
            <a:r>
              <a:rPr lang="en-US" sz="1600">
                <a:solidFill>
                  <a:srgbClr val="2C2D30"/>
                </a:solidFill>
              </a:rPr>
              <a:t>Разложить положительные и отрицательные числа по разным массивам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2. </a:t>
            </a:r>
            <a:r>
              <a:rPr lang="en-US" sz="1600">
                <a:solidFill>
                  <a:srgbClr val="2C2D30"/>
                </a:solidFill>
              </a:rPr>
              <a:t>Вставка элемента в произвольное место массива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Разложить положительные и отрицательные числа по разным массива</a:t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70" name="Google Shape;270;p38"/>
          <p:cNvGraphicFramePr/>
          <p:nvPr/>
        </p:nvGraphicFramePr>
        <p:xfrm>
          <a:off x="732750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38"/>
          <p:cNvGraphicFramePr/>
          <p:nvPr/>
        </p:nvGraphicFramePr>
        <p:xfrm>
          <a:off x="4868100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2" name="Google Shape;272;p38"/>
          <p:cNvCxnSpPr/>
          <p:nvPr/>
        </p:nvCxnSpPr>
        <p:spPr>
          <a:xfrm flipH="1">
            <a:off x="1236200" y="2863600"/>
            <a:ext cx="1647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8"/>
          <p:cNvCxnSpPr/>
          <p:nvPr/>
        </p:nvCxnSpPr>
        <p:spPr>
          <a:xfrm>
            <a:off x="2348575" y="2863600"/>
            <a:ext cx="2939100" cy="8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8"/>
          <p:cNvCxnSpPr/>
          <p:nvPr/>
        </p:nvCxnSpPr>
        <p:spPr>
          <a:xfrm flipH="1">
            <a:off x="2149400" y="2843000"/>
            <a:ext cx="1071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4182100" y="2870475"/>
            <a:ext cx="2012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5102300" y="2877350"/>
            <a:ext cx="19983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8"/>
          <p:cNvCxnSpPr/>
          <p:nvPr/>
        </p:nvCxnSpPr>
        <p:spPr>
          <a:xfrm>
            <a:off x="6077425" y="2870475"/>
            <a:ext cx="18954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8"/>
          <p:cNvCxnSpPr/>
          <p:nvPr/>
        </p:nvCxnSpPr>
        <p:spPr>
          <a:xfrm flipH="1">
            <a:off x="3090350" y="2877350"/>
            <a:ext cx="379740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8"/>
          <p:cNvCxnSpPr/>
          <p:nvPr/>
        </p:nvCxnSpPr>
        <p:spPr>
          <a:xfrm flipH="1">
            <a:off x="3962475" y="2884200"/>
            <a:ext cx="37974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Вставка элемента в произвольное место массива</a:t>
            </a:r>
            <a:endParaRPr/>
          </a:p>
        </p:txBody>
      </p:sp>
      <p:graphicFrame>
        <p:nvGraphicFramePr>
          <p:cNvPr id="285" name="Google Shape;285;p39"/>
          <p:cNvGraphicFramePr/>
          <p:nvPr/>
        </p:nvGraphicFramePr>
        <p:xfrm>
          <a:off x="757825" y="2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86" name="Google Shape;286;p39"/>
          <p:cNvGraphicFramePr/>
          <p:nvPr/>
        </p:nvGraphicFramePr>
        <p:xfrm>
          <a:off x="4377325" y="15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83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7" name="Google Shape;287;p39"/>
          <p:cNvCxnSpPr/>
          <p:nvPr/>
        </p:nvCxnSpPr>
        <p:spPr>
          <a:xfrm>
            <a:off x="4749025" y="2059475"/>
            <a:ext cx="69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8" name="Google Shape;288;p39"/>
          <p:cNvGraphicFramePr/>
          <p:nvPr/>
        </p:nvGraphicFramePr>
        <p:xfrm>
          <a:off x="757825" y="330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9" name="Google Shape;289;p39"/>
          <p:cNvSpPr/>
          <p:nvPr/>
        </p:nvSpPr>
        <p:spPr>
          <a:xfrm>
            <a:off x="7581325" y="2965614"/>
            <a:ext cx="933925" cy="316175"/>
          </a:xfrm>
          <a:custGeom>
            <a:rect b="b" l="l" r="r" t="t"/>
            <a:pathLst>
              <a:path extrusionOk="0" h="12647" w="37357">
                <a:moveTo>
                  <a:pt x="0" y="12647"/>
                </a:moveTo>
                <a:cubicBezTo>
                  <a:pt x="3113" y="10541"/>
                  <a:pt x="12453" y="103"/>
                  <a:pt x="18679" y="11"/>
                </a:cubicBezTo>
                <a:cubicBezTo>
                  <a:pt x="24905" y="-81"/>
                  <a:pt x="34244" y="10083"/>
                  <a:pt x="37357" y="12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0" name="Google Shape;290;p39"/>
          <p:cNvSpPr/>
          <p:nvPr/>
        </p:nvSpPr>
        <p:spPr>
          <a:xfrm>
            <a:off x="6538850" y="2987264"/>
            <a:ext cx="933925" cy="316175"/>
          </a:xfrm>
          <a:custGeom>
            <a:rect b="b" l="l" r="r" t="t"/>
            <a:pathLst>
              <a:path extrusionOk="0" h="12647" w="37357">
                <a:moveTo>
                  <a:pt x="0" y="12647"/>
                </a:moveTo>
                <a:cubicBezTo>
                  <a:pt x="3113" y="10541"/>
                  <a:pt x="12453" y="103"/>
                  <a:pt x="18679" y="11"/>
                </a:cubicBezTo>
                <a:cubicBezTo>
                  <a:pt x="24905" y="-81"/>
                  <a:pt x="34244" y="10083"/>
                  <a:pt x="37357" y="12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1" name="Google Shape;291;p39"/>
          <p:cNvSpPr/>
          <p:nvPr/>
        </p:nvSpPr>
        <p:spPr>
          <a:xfrm>
            <a:off x="5604925" y="2965614"/>
            <a:ext cx="933925" cy="316175"/>
          </a:xfrm>
          <a:custGeom>
            <a:rect b="b" l="l" r="r" t="t"/>
            <a:pathLst>
              <a:path extrusionOk="0" h="12647" w="37357">
                <a:moveTo>
                  <a:pt x="0" y="12647"/>
                </a:moveTo>
                <a:cubicBezTo>
                  <a:pt x="3113" y="10541"/>
                  <a:pt x="12453" y="103"/>
                  <a:pt x="18679" y="11"/>
                </a:cubicBezTo>
                <a:cubicBezTo>
                  <a:pt x="24905" y="-81"/>
                  <a:pt x="34244" y="10083"/>
                  <a:pt x="37357" y="12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2" name="Google Shape;292;p39"/>
          <p:cNvSpPr/>
          <p:nvPr/>
        </p:nvSpPr>
        <p:spPr>
          <a:xfrm>
            <a:off x="4556875" y="2965614"/>
            <a:ext cx="933925" cy="316175"/>
          </a:xfrm>
          <a:custGeom>
            <a:rect b="b" l="l" r="r" t="t"/>
            <a:pathLst>
              <a:path extrusionOk="0" h="12647" w="37357">
                <a:moveTo>
                  <a:pt x="0" y="12647"/>
                </a:moveTo>
                <a:cubicBezTo>
                  <a:pt x="3113" y="10541"/>
                  <a:pt x="12453" y="103"/>
                  <a:pt x="18679" y="11"/>
                </a:cubicBezTo>
                <a:cubicBezTo>
                  <a:pt x="24905" y="-81"/>
                  <a:pt x="34244" y="10083"/>
                  <a:pt x="37357" y="12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aphicFrame>
        <p:nvGraphicFramePr>
          <p:cNvPr id="293" name="Google Shape;293;p39"/>
          <p:cNvGraphicFramePr/>
          <p:nvPr/>
        </p:nvGraphicFramePr>
        <p:xfrm>
          <a:off x="745000" y="412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  <a:gridCol w="89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1144800" y="1352825"/>
            <a:ext cx="68544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1. </a:t>
            </a:r>
            <a:r>
              <a:rPr lang="en-US" sz="1600">
                <a:solidFill>
                  <a:srgbClr val="2C2D30"/>
                </a:solidFill>
              </a:rPr>
              <a:t>Разложить положительные и отрицательные числа по разным массивам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2. </a:t>
            </a:r>
            <a:r>
              <a:rPr lang="en-US" sz="1600">
                <a:solidFill>
                  <a:srgbClr val="2C2D30"/>
                </a:solidFill>
              </a:rPr>
              <a:t>Вставка элемента в произвольное место массива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1142375" y="1414625"/>
            <a:ext cx="68544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матрица?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1. </a:t>
            </a:r>
            <a:r>
              <a:rPr lang="en-US" sz="1600">
                <a:solidFill>
                  <a:srgbClr val="2C2D30"/>
                </a:solidFill>
              </a:rPr>
              <a:t>Посчитать сумму строк и столбцов матрицы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2.</a:t>
            </a:r>
            <a:r>
              <a:rPr lang="en-US" sz="1600">
                <a:solidFill>
                  <a:srgbClr val="2C2D30"/>
                </a:solidFill>
              </a:rPr>
              <a:t> Обмен значений главной и побочной диагоналей квадратной матрицы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Матрица</a:t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1142375" y="1414625"/>
            <a:ext cx="6854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Матрица — </a:t>
            </a:r>
            <a:r>
              <a:rPr lang="en-US" sz="1600">
                <a:solidFill>
                  <a:srgbClr val="2C2D30"/>
                </a:solidFill>
                <a:uFill>
                  <a:noFill/>
                </a:uFill>
                <a:hlinkClick r:id="rId3"/>
              </a:rPr>
              <a:t>математический объект</a:t>
            </a:r>
            <a:r>
              <a:rPr lang="en-US" sz="1600">
                <a:solidFill>
                  <a:srgbClr val="2C2D30"/>
                </a:solidFill>
              </a:rPr>
              <a:t>, записываемый в виде прямоугольной таблицы элементов. Представляет собой совокупность </a:t>
            </a:r>
            <a:r>
              <a:rPr lang="en-US" sz="1600">
                <a:solidFill>
                  <a:srgbClr val="2C2D30"/>
                </a:solidFill>
                <a:uFill>
                  <a:noFill/>
                </a:uFill>
                <a:hlinkClick r:id="rId4"/>
              </a:rPr>
              <a:t>строк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lang="en-US" sz="1600">
                <a:solidFill>
                  <a:srgbClr val="2C2D30"/>
                </a:solidFill>
                <a:uFill>
                  <a:noFill/>
                </a:uFill>
                <a:hlinkClick r:id="rId5"/>
              </a:rPr>
              <a:t>столбцов</a:t>
            </a:r>
            <a:r>
              <a:rPr lang="en-US" sz="1600">
                <a:solidFill>
                  <a:srgbClr val="2C2D30"/>
                </a:solidFill>
              </a:rPr>
              <a:t>, на пересечении которых находятся её элементы.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Матрица в Python - списки (</a:t>
            </a: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600">
                <a:solidFill>
                  <a:srgbClr val="2C2D30"/>
                </a:solidFill>
              </a:rPr>
              <a:t>) вложенные во внешний список.</a:t>
            </a:r>
            <a:endParaRPr sz="1600">
              <a:solidFill>
                <a:srgbClr val="2C2D30"/>
              </a:solidFill>
            </a:endParaRPr>
          </a:p>
        </p:txBody>
      </p:sp>
      <p:graphicFrame>
        <p:nvGraphicFramePr>
          <p:cNvPr id="312" name="Google Shape;312;p42"/>
          <p:cNvGraphicFramePr/>
          <p:nvPr/>
        </p:nvGraphicFramePr>
        <p:xfrm>
          <a:off x="2762238" y="320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Посчитать сумму строк и столбцов матрицы</a:t>
            </a:r>
            <a:endParaRPr/>
          </a:p>
        </p:txBody>
      </p:sp>
      <p:graphicFrame>
        <p:nvGraphicFramePr>
          <p:cNvPr id="318" name="Google Shape;318;p43"/>
          <p:cNvGraphicFramePr/>
          <p:nvPr/>
        </p:nvGraphicFramePr>
        <p:xfrm>
          <a:off x="2057163" y="19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Google Shape;319;p43"/>
          <p:cNvGraphicFramePr/>
          <p:nvPr/>
        </p:nvGraphicFramePr>
        <p:xfrm>
          <a:off x="2057138" y="4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0" name="Google Shape;320;p43"/>
          <p:cNvGraphicFramePr/>
          <p:nvPr/>
        </p:nvGraphicFramePr>
        <p:xfrm>
          <a:off x="6181988" y="19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Обмен значений главной и побочной диагоналей квадратной матрицы</a:t>
            </a:r>
            <a:endParaRPr/>
          </a:p>
        </p:txBody>
      </p:sp>
      <p:graphicFrame>
        <p:nvGraphicFramePr>
          <p:cNvPr id="326" name="Google Shape;326;p44"/>
          <p:cNvGraphicFramePr/>
          <p:nvPr/>
        </p:nvGraphicFramePr>
        <p:xfrm>
          <a:off x="719563" y="22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p44"/>
          <p:cNvGraphicFramePr/>
          <p:nvPr/>
        </p:nvGraphicFramePr>
        <p:xfrm>
          <a:off x="4804913" y="22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333" name="Google Shape;333;p45"/>
          <p:cNvSpPr/>
          <p:nvPr/>
        </p:nvSpPr>
        <p:spPr>
          <a:xfrm>
            <a:off x="1144800" y="1352825"/>
            <a:ext cx="68544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sz="18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матрица</a:t>
            </a:r>
            <a:endParaRPr sz="1600">
              <a:solidFill>
                <a:srgbClr val="2C2D3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1. </a:t>
            </a:r>
            <a:r>
              <a:rPr lang="en-US" sz="1600">
                <a:solidFill>
                  <a:srgbClr val="2C2D30"/>
                </a:solidFill>
              </a:rPr>
              <a:t>Посчитать сумму строк и столбцов матрицы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 2. </a:t>
            </a:r>
            <a:r>
              <a:rPr lang="en-US" sz="1600">
                <a:solidFill>
                  <a:srgbClr val="2C2D30"/>
                </a:solidFill>
              </a:rPr>
              <a:t>Обмен значений главной и побочной диагоналей квадратной матрицы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1142375" y="1382050"/>
            <a:ext cx="68544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Практическое занятие</a:t>
            </a:r>
            <a:r>
              <a:rPr lang="en-US" sz="1600">
                <a:solidFill>
                  <a:srgbClr val="2C2D30"/>
                </a:solidFill>
              </a:rPr>
              <a:t> - задача с ассоциативным массивом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Домашнее задание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структура данных?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Виды структур данных (коллекций)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Базовые структуры данных в Python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/>
          <p:nvPr/>
        </p:nvSpPr>
        <p:spPr>
          <a:xfrm>
            <a:off x="1142400" y="571450"/>
            <a:ext cx="685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Ассоциативный массив (</a:t>
            </a:r>
            <a:r>
              <a:rPr lang="en-US" sz="3200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>
                <a:solidFill>
                  <a:srgbClr val="4C5D6E"/>
                </a:solidFill>
              </a:rPr>
              <a:t>)</a:t>
            </a:r>
            <a:endParaRPr/>
          </a:p>
        </p:txBody>
      </p:sp>
      <p:graphicFrame>
        <p:nvGraphicFramePr>
          <p:cNvPr id="345" name="Google Shape;345;p47"/>
          <p:cNvGraphicFramePr/>
          <p:nvPr/>
        </p:nvGraphicFramePr>
        <p:xfrm>
          <a:off x="1448950" y="22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{9E1BB570-D773-42EC-A131-E5BED06FBB7E}</a:tableStyleId>
              </a:tblPr>
              <a:tblGrid>
                <a:gridCol w="2082025"/>
                <a:gridCol w="2082025"/>
                <a:gridCol w="208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Фамилия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Телефон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Адрес</a:t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Иванов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+7-905-777-77-77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ул. Жукова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Васильев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+7-909-888-88-88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ул. Суворова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Шойгу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+7-999-999-99-99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ул. Центральная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6" name="Google Shape;346;p47"/>
          <p:cNvSpPr txBox="1"/>
          <p:nvPr/>
        </p:nvSpPr>
        <p:spPr>
          <a:xfrm>
            <a:off x="1448950" y="1483300"/>
            <a:ext cx="2082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ключ</a:t>
            </a:r>
            <a:endParaRPr sz="2400"/>
          </a:p>
        </p:txBody>
      </p:sp>
      <p:sp>
        <p:nvSpPr>
          <p:cNvPr id="347" name="Google Shape;347;p47"/>
          <p:cNvSpPr txBox="1"/>
          <p:nvPr/>
        </p:nvSpPr>
        <p:spPr>
          <a:xfrm>
            <a:off x="3530950" y="1483300"/>
            <a:ext cx="4164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значение</a:t>
            </a:r>
            <a:endParaRPr sz="2400"/>
          </a:p>
        </p:txBody>
      </p:sp>
      <p:cxnSp>
        <p:nvCxnSpPr>
          <p:cNvPr id="348" name="Google Shape;348;p47"/>
          <p:cNvCxnSpPr>
            <a:stCxn id="346" idx="2"/>
          </p:cNvCxnSpPr>
          <p:nvPr/>
        </p:nvCxnSpPr>
        <p:spPr>
          <a:xfrm>
            <a:off x="2489950" y="1944700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47"/>
          <p:cNvCxnSpPr>
            <a:stCxn id="347" idx="2"/>
          </p:cNvCxnSpPr>
          <p:nvPr/>
        </p:nvCxnSpPr>
        <p:spPr>
          <a:xfrm flipH="1">
            <a:off x="4846150" y="1944700"/>
            <a:ext cx="766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7"/>
          <p:cNvCxnSpPr>
            <a:stCxn id="347" idx="2"/>
          </p:cNvCxnSpPr>
          <p:nvPr/>
        </p:nvCxnSpPr>
        <p:spPr>
          <a:xfrm>
            <a:off x="5612950" y="1944700"/>
            <a:ext cx="7443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Закрепляем изученное</a:t>
            </a:r>
            <a:endParaRPr/>
          </a:p>
        </p:txBody>
      </p:sp>
      <p:sp>
        <p:nvSpPr>
          <p:cNvPr id="356" name="Google Shape;356;p48"/>
          <p:cNvSpPr/>
          <p:nvPr/>
        </p:nvSpPr>
        <p:spPr>
          <a:xfrm>
            <a:off x="1142375" y="1403425"/>
            <a:ext cx="68544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</a:t>
            </a:r>
            <a:r>
              <a:rPr lang="en-US" sz="1600">
                <a:solidFill>
                  <a:srgbClr val="2C2D30"/>
                </a:solidFill>
              </a:rPr>
              <a:t> Пользователь вводит количество предприятий, названия, плановую и </a:t>
            </a:r>
            <a:r>
              <a:rPr lang="en-US" sz="1600">
                <a:solidFill>
                  <a:srgbClr val="2C2D30"/>
                </a:solidFill>
              </a:rPr>
              <a:t>фактическую прибыль каждого предприятия.</a:t>
            </a:r>
            <a:br>
              <a:rPr lang="en-US" sz="1600">
                <a:solidFill>
                  <a:srgbClr val="2C2D30"/>
                </a:solidFill>
              </a:rPr>
            </a:br>
            <a:r>
              <a:rPr lang="en-US" sz="1600">
                <a:solidFill>
                  <a:srgbClr val="2C2D30"/>
                </a:solidFill>
              </a:rPr>
              <a:t>Вычислить процент выполнения плана и вывести данные с предварительной фильтрацией.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Домашние задания</a:t>
            </a:r>
            <a:endParaRPr/>
          </a:p>
        </p:txBody>
      </p:sp>
      <p:sp>
        <p:nvSpPr>
          <p:cNvPr id="362" name="Google Shape;362;p49"/>
          <p:cNvSpPr/>
          <p:nvPr/>
        </p:nvSpPr>
        <p:spPr>
          <a:xfrm>
            <a:off x="1142375" y="1353550"/>
            <a:ext cx="68544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Для каждого упражнения напишите программный код на Python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Сохраняйте каждую задачу в отдельный файл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В начале файла вставьте текст задачи в виде комментария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68" name="Google Shape;368;p50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В диапазоне натуральных чисел от 2 до 99 определить, сколько из них кратны любому из чисел в диапазоне от 2 до 9. </a:t>
            </a:r>
            <a:endParaRPr b="1" i="1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74" name="Google Shape;374;p51"/>
          <p:cNvSpPr/>
          <p:nvPr/>
        </p:nvSpPr>
        <p:spPr>
          <a:xfrm>
            <a:off x="1142375" y="1394025"/>
            <a:ext cx="6854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Во втором массиве сохранить индексы четных элементов первого массива. Например, если дан массив со значениями 8, 3, 15, 6, 4, 2, то второй массив надо заполнить значениями 0, 3, 4, 5 (индексация начинается с нуля), так как именно в этих позициях первого массива стоят четные числа.</a:t>
            </a:r>
            <a:endParaRPr b="1" i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В массиве случайных целых чисел поменять местами минимальный и максимальный элементы. </a:t>
            </a:r>
            <a:endParaRPr b="1" i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86" name="Google Shape;386;p53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4"/>
            </a:pPr>
            <a:r>
              <a:rPr lang="en-US" sz="1600">
                <a:solidFill>
                  <a:srgbClr val="2C2D30"/>
                </a:solidFill>
              </a:rPr>
              <a:t>Определить, какое число в массиве встречается чаще всего. </a:t>
            </a:r>
            <a:endParaRPr b="1" i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92" name="Google Shape;392;p54"/>
          <p:cNvSpPr/>
          <p:nvPr/>
        </p:nvSpPr>
        <p:spPr>
          <a:xfrm>
            <a:off x="1142375" y="1373425"/>
            <a:ext cx="68544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5"/>
            </a:pPr>
            <a:r>
              <a:rPr lang="en-US" sz="1600">
                <a:solidFill>
                  <a:srgbClr val="2C2D30"/>
                </a:solidFill>
              </a:rPr>
              <a:t>В массиве найти максимальный отрицательный элемент. Вывести на экран его значение и позицию в массиве.</a:t>
            </a:r>
            <a:endParaRPr b="1" i="1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98" name="Google Shape;398;p55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В одномерном массиве найти сумму элементов, находящихся между минимальным и максимальным элементами. Их самих в сумму не включать. </a:t>
            </a:r>
            <a:endParaRPr b="1" i="1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04" name="Google Shape;404;p56"/>
          <p:cNvSpPr/>
          <p:nvPr/>
        </p:nvSpPr>
        <p:spPr>
          <a:xfrm>
            <a:off x="1142375" y="1373425"/>
            <a:ext cx="68544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7"/>
            </a:pPr>
            <a:r>
              <a:rPr lang="en-US" sz="1600">
                <a:solidFill>
                  <a:srgbClr val="2C2D30"/>
                </a:solidFill>
              </a:rPr>
              <a:t>В одномерном массиве целых чисел определить два наименьших элемента. Они могут быть как равны между собой (оба являться минимальными), так и различаться. </a:t>
            </a:r>
            <a:endParaRPr b="1"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E9EDF4"/>
                </a:solidFill>
              </a:rPr>
              <a:t>Структуры хранения данных</a:t>
            </a:r>
            <a:endParaRPr>
              <a:solidFill>
                <a:srgbClr val="E9EDF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10" name="Google Shape;410;p57"/>
          <p:cNvSpPr/>
          <p:nvPr/>
        </p:nvSpPr>
        <p:spPr>
          <a:xfrm>
            <a:off x="1142375" y="1373425"/>
            <a:ext cx="68544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8"/>
            </a:pPr>
            <a:r>
              <a:rPr lang="en-US" sz="1600">
                <a:solidFill>
                  <a:srgbClr val="2C2D30"/>
                </a:solidFill>
              </a:rPr>
              <a:t>Матрица 5x4 заполняется вводом с клавиатуры, кроме последних элементов строк. Программа должна вычислять сумму введенных элементов каждой строки и записывать ее в последнюю ячейку строки. В конце следует вывести полученную матрицу. </a:t>
            </a:r>
            <a:endParaRPr b="1" i="1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9"/>
            </a:pPr>
            <a:r>
              <a:rPr lang="en-US" sz="1600">
                <a:solidFill>
                  <a:srgbClr val="2C2D30"/>
                </a:solidFill>
              </a:rPr>
              <a:t>Найти максимальный элемент среди минимальных элементов столбцов матрицы.</a:t>
            </a:r>
            <a:endParaRPr b="1" i="1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422" name="Google Shape;422;p59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Требования к домашнему заданию и само задание</a:t>
            </a:r>
            <a:endParaRPr sz="18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Программа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1142375" y="1382050"/>
            <a:ext cx="68544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Структуры хранения данных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42375" y="1407775"/>
            <a:ext cx="68544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Списки (массивы)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Кортежи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Множества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Словари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Типы коллекций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2808938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Последовательности (Sequence)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/индексированные элементы, не уникальны/</a:t>
            </a:r>
            <a:endParaRPr sz="1200"/>
          </a:p>
        </p:txBody>
      </p:sp>
      <p:sp>
        <p:nvSpPr>
          <p:cNvPr id="128" name="Google Shape;128;p23"/>
          <p:cNvSpPr/>
          <p:nvPr/>
        </p:nvSpPr>
        <p:spPr>
          <a:xfrm>
            <a:off x="1975963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Изменяемые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(Mutable)</a:t>
            </a:r>
            <a:endParaRPr sz="1200"/>
          </a:p>
        </p:txBody>
      </p:sp>
      <p:sp>
        <p:nvSpPr>
          <p:cNvPr id="129" name="Google Shape;129;p23"/>
          <p:cNvSpPr/>
          <p:nvPr/>
        </p:nvSpPr>
        <p:spPr>
          <a:xfrm>
            <a:off x="5502138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Неизменяемые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(immutable)</a:t>
            </a:r>
            <a:endParaRPr sz="1200"/>
          </a:p>
        </p:txBody>
      </p:sp>
      <p:sp>
        <p:nvSpPr>
          <p:cNvPr id="130" name="Google Shape;130;p23"/>
          <p:cNvSpPr/>
          <p:nvPr/>
        </p:nvSpPr>
        <p:spPr>
          <a:xfrm>
            <a:off x="1982863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Список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(list)</a:t>
            </a:r>
            <a:endParaRPr sz="1200"/>
          </a:p>
        </p:txBody>
      </p:sp>
      <p:sp>
        <p:nvSpPr>
          <p:cNvPr id="131" name="Google Shape;131;p23"/>
          <p:cNvSpPr/>
          <p:nvPr/>
        </p:nvSpPr>
        <p:spPr>
          <a:xfrm>
            <a:off x="5509038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Строка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(string)</a:t>
            </a:r>
            <a:endParaRPr sz="1200"/>
          </a:p>
        </p:txBody>
      </p:sp>
      <p:sp>
        <p:nvSpPr>
          <p:cNvPr id="132" name="Google Shape;132;p23"/>
          <p:cNvSpPr/>
          <p:nvPr/>
        </p:nvSpPr>
        <p:spPr>
          <a:xfrm>
            <a:off x="5509038" y="401902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Кортеж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(tuple)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Типы коллекций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2803088" y="188117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Множества (Sets)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/неиндексированные элементы, уникальны/</a:t>
            </a:r>
            <a:endParaRPr sz="1200"/>
          </a:p>
        </p:txBody>
      </p:sp>
      <p:sp>
        <p:nvSpPr>
          <p:cNvPr id="139" name="Google Shape;139;p24"/>
          <p:cNvSpPr/>
          <p:nvPr/>
        </p:nvSpPr>
        <p:spPr>
          <a:xfrm>
            <a:off x="1970113" y="272107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Изменяемые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(Mutable)</a:t>
            </a:r>
            <a:endParaRPr sz="1200"/>
          </a:p>
        </p:txBody>
      </p:sp>
      <p:sp>
        <p:nvSpPr>
          <p:cNvPr id="140" name="Google Shape;140;p24"/>
          <p:cNvSpPr/>
          <p:nvPr/>
        </p:nvSpPr>
        <p:spPr>
          <a:xfrm>
            <a:off x="5496288" y="272107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Неизменяемые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(imutable)</a:t>
            </a:r>
            <a:endParaRPr sz="1200"/>
          </a:p>
        </p:txBody>
      </p:sp>
      <p:sp>
        <p:nvSpPr>
          <p:cNvPr id="141" name="Google Shape;141;p24"/>
          <p:cNvSpPr/>
          <p:nvPr/>
        </p:nvSpPr>
        <p:spPr>
          <a:xfrm>
            <a:off x="1977013" y="3318025"/>
            <a:ext cx="17283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Множества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(set)</a:t>
            </a:r>
            <a:endParaRPr sz="1200"/>
          </a:p>
        </p:txBody>
      </p:sp>
      <p:sp>
        <p:nvSpPr>
          <p:cNvPr id="142" name="Google Shape;142;p24"/>
          <p:cNvSpPr/>
          <p:nvPr/>
        </p:nvSpPr>
        <p:spPr>
          <a:xfrm>
            <a:off x="5503188" y="3318025"/>
            <a:ext cx="16659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Неизменное множества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(frozenset)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Типы коллекций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2802000" y="1901775"/>
            <a:ext cx="3540000" cy="6525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Отображения (Mapping)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/неиндексированные набор пар ключ: значение/</a:t>
            </a:r>
            <a:endParaRPr sz="1200"/>
          </a:p>
        </p:txBody>
      </p:sp>
      <p:sp>
        <p:nvSpPr>
          <p:cNvPr id="149" name="Google Shape;149;p25"/>
          <p:cNvSpPr/>
          <p:nvPr/>
        </p:nvSpPr>
        <p:spPr>
          <a:xfrm>
            <a:off x="3586350" y="3026250"/>
            <a:ext cx="21657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Словарь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(dict)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Список (одномерный массив)</a:t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183930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12</a:t>
            </a:r>
            <a:endParaRPr b="1"/>
          </a:p>
        </p:txBody>
      </p:sp>
      <p:sp>
        <p:nvSpPr>
          <p:cNvPr id="156" name="Google Shape;156;p26"/>
          <p:cNvSpPr/>
          <p:nvPr/>
        </p:nvSpPr>
        <p:spPr>
          <a:xfrm>
            <a:off x="258897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43</a:t>
            </a:r>
            <a:endParaRPr b="1"/>
          </a:p>
        </p:txBody>
      </p:sp>
      <p:sp>
        <p:nvSpPr>
          <p:cNvPr id="157" name="Google Shape;157;p26"/>
          <p:cNvSpPr/>
          <p:nvPr/>
        </p:nvSpPr>
        <p:spPr>
          <a:xfrm>
            <a:off x="335250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0</a:t>
            </a:r>
            <a:endParaRPr b="1"/>
          </a:p>
        </p:txBody>
      </p:sp>
      <p:sp>
        <p:nvSpPr>
          <p:cNvPr id="158" name="Google Shape;158;p26"/>
          <p:cNvSpPr/>
          <p:nvPr/>
        </p:nvSpPr>
        <p:spPr>
          <a:xfrm>
            <a:off x="410217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-23</a:t>
            </a:r>
            <a:endParaRPr b="1"/>
          </a:p>
        </p:txBody>
      </p:sp>
      <p:sp>
        <p:nvSpPr>
          <p:cNvPr id="159" name="Google Shape;159;p26"/>
          <p:cNvSpPr/>
          <p:nvPr/>
        </p:nvSpPr>
        <p:spPr>
          <a:xfrm>
            <a:off x="485185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8</a:t>
            </a:r>
            <a:endParaRPr b="1"/>
          </a:p>
        </p:txBody>
      </p:sp>
      <p:sp>
        <p:nvSpPr>
          <p:cNvPr id="160" name="Google Shape;160;p26"/>
          <p:cNvSpPr/>
          <p:nvPr/>
        </p:nvSpPr>
        <p:spPr>
          <a:xfrm>
            <a:off x="560152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15</a:t>
            </a:r>
            <a:endParaRPr b="1"/>
          </a:p>
        </p:txBody>
      </p:sp>
      <p:sp>
        <p:nvSpPr>
          <p:cNvPr id="161" name="Google Shape;161;p26"/>
          <p:cNvSpPr txBox="1"/>
          <p:nvPr/>
        </p:nvSpPr>
        <p:spPr>
          <a:xfrm>
            <a:off x="1818476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0</a:t>
            </a:r>
            <a:endParaRPr sz="800"/>
          </a:p>
        </p:txBody>
      </p:sp>
      <p:sp>
        <p:nvSpPr>
          <p:cNvPr id="162" name="Google Shape;162;p26"/>
          <p:cNvSpPr txBox="1"/>
          <p:nvPr/>
        </p:nvSpPr>
        <p:spPr>
          <a:xfrm>
            <a:off x="2575076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1</a:t>
            </a:r>
            <a:endParaRPr sz="800"/>
          </a:p>
        </p:txBody>
      </p:sp>
      <p:sp>
        <p:nvSpPr>
          <p:cNvPr id="163" name="Google Shape;163;p26"/>
          <p:cNvSpPr txBox="1"/>
          <p:nvPr/>
        </p:nvSpPr>
        <p:spPr>
          <a:xfrm>
            <a:off x="3328214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2</a:t>
            </a:r>
            <a:endParaRPr sz="800"/>
          </a:p>
        </p:txBody>
      </p:sp>
      <p:sp>
        <p:nvSpPr>
          <p:cNvPr id="164" name="Google Shape;164;p26"/>
          <p:cNvSpPr txBox="1"/>
          <p:nvPr/>
        </p:nvSpPr>
        <p:spPr>
          <a:xfrm>
            <a:off x="4079614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3</a:t>
            </a:r>
            <a:endParaRPr sz="800"/>
          </a:p>
        </p:txBody>
      </p:sp>
      <p:sp>
        <p:nvSpPr>
          <p:cNvPr id="165" name="Google Shape;165;p26"/>
          <p:cNvSpPr txBox="1"/>
          <p:nvPr/>
        </p:nvSpPr>
        <p:spPr>
          <a:xfrm>
            <a:off x="4830151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4</a:t>
            </a:r>
            <a:endParaRPr sz="800"/>
          </a:p>
        </p:txBody>
      </p:sp>
      <p:sp>
        <p:nvSpPr>
          <p:cNvPr id="166" name="Google Shape;166;p26"/>
          <p:cNvSpPr txBox="1"/>
          <p:nvPr/>
        </p:nvSpPr>
        <p:spPr>
          <a:xfrm>
            <a:off x="5580701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N</a:t>
            </a:r>
            <a:endParaRPr sz="800"/>
          </a:p>
        </p:txBody>
      </p:sp>
      <p:sp>
        <p:nvSpPr>
          <p:cNvPr id="167" name="Google Shape;167;p26"/>
          <p:cNvSpPr txBox="1"/>
          <p:nvPr/>
        </p:nvSpPr>
        <p:spPr>
          <a:xfrm>
            <a:off x="1401900" y="3429775"/>
            <a:ext cx="148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</a:rPr>
              <a:t>Имя массива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252842" y="2387800"/>
            <a:ext cx="485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C5D6E"/>
                </a:solidFill>
              </a:rPr>
              <a:t>a</a:t>
            </a:r>
            <a:endParaRPr sz="4800">
              <a:solidFill>
                <a:srgbClr val="4C5D6E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300454" y="3429775"/>
            <a:ext cx="201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</a:rPr>
              <a:t>Значение элемента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400629" y="1756100"/>
            <a:ext cx="201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</a:rPr>
              <a:t>Индекс элемента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401902" y="1756100"/>
            <a:ext cx="1085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</a:rPr>
              <a:t>Массив</a:t>
            </a:r>
            <a:endParaRPr sz="1600">
              <a:solidFill>
                <a:srgbClr val="222222"/>
              </a:solidFill>
            </a:endParaRPr>
          </a:p>
        </p:txBody>
      </p:sp>
      <p:cxnSp>
        <p:nvCxnSpPr>
          <p:cNvPr id="172" name="Google Shape;172;p26"/>
          <p:cNvCxnSpPr>
            <a:stCxn id="167" idx="0"/>
          </p:cNvCxnSpPr>
          <p:nvPr/>
        </p:nvCxnSpPr>
        <p:spPr>
          <a:xfrm rot="10800000">
            <a:off x="1644900" y="3061075"/>
            <a:ext cx="499800" cy="3687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9" idx="0"/>
          </p:cNvCxnSpPr>
          <p:nvPr/>
        </p:nvCxnSpPr>
        <p:spPr>
          <a:xfrm rot="10800000">
            <a:off x="3775804" y="2845975"/>
            <a:ext cx="531600" cy="5838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>
            <a:stCxn id="169" idx="0"/>
          </p:cNvCxnSpPr>
          <p:nvPr/>
        </p:nvCxnSpPr>
        <p:spPr>
          <a:xfrm rot="10800000">
            <a:off x="3019204" y="2880775"/>
            <a:ext cx="1288200" cy="5490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0" idx="2"/>
            <a:endCxn id="163" idx="3"/>
          </p:cNvCxnSpPr>
          <p:nvPr/>
        </p:nvCxnSpPr>
        <p:spPr>
          <a:xfrm flipH="1">
            <a:off x="3480879" y="2157800"/>
            <a:ext cx="926700" cy="2682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2"/>
            <a:endCxn id="164" idx="3"/>
          </p:cNvCxnSpPr>
          <p:nvPr/>
        </p:nvCxnSpPr>
        <p:spPr>
          <a:xfrm flipH="1">
            <a:off x="4232379" y="2157800"/>
            <a:ext cx="175200" cy="2682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