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embeddedFontLst>
    <p:embeddedFont>
      <p:font typeface="Helvetica Neue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HelveticaNeue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HelveticaNeue-italic.fntdata"/><Relationship Id="rId16" Type="http://schemas.openxmlformats.org/officeDocument/2006/relationships/slide" Target="slides/slide12.xml"/><Relationship Id="rId38" Type="http://schemas.openxmlformats.org/officeDocument/2006/relationships/font" Target="fonts/HelveticaNeue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da82d0b8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3da82d0b8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866204806_1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866204806_1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da82d0b8f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3da82d0b8f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da839cee6_0_2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3da839cee6_0_2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da82d0b8f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3da82d0b8f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977256120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3977256120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da82d0b8f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3da82d0b8f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da839cee6_0_2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3da839cee6_0_2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da82d0b8f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3da82d0b8f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da82d0b8f_0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3da82d0b8f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da839cee6_0_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3da839cee6_0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da82d0b8f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3da82d0b8f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da82d0b8f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3da82d0b8f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da839cee6_0_2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3da839cee6_0_2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dbe5c0009_0_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3dbe5c0009_0_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dab3fe3ed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3dab3fe3ed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dab3fe3ed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3dab3fe3ed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dab3fe3e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3dab3fe3e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da839cee6_0_2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3da839cee6_0_2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dae4d5969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3dae4d5969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dae4d596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3dae4d596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dbe5c000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3dbe5c000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846aa31cd_0_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3846aa31cd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977256120_0_3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3977256120_0_3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da839cee6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3da839cee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dbe5c0009_0_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3dbe5c0009_0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dbe5c0009_0_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3dbe5c0009_0_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866204806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3866204806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977256120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3977256120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da839cee6_0_1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3da839cee6_0_1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da839cee6_0_2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da839cee6_0_2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нкты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>
            <p:ph idx="2" type="pic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Google Shape;62;p12"/>
          <p:cNvSpPr/>
          <p:nvPr>
            <p:ph idx="3" type="pic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12"/>
          <p:cNvSpPr/>
          <p:nvPr>
            <p:ph idx="4" type="pic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Цитата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3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Цитата" showMasterSp="0">
  <p:cSld name="Цитата 2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Google Shape;73;p14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3" type="body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" showMasterSp="0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" showMasterSp="0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" showMasterSp="0">
  <p:cSld name="Пустой 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Google Shape;29;p5"/>
          <p:cNvCxnSpPr/>
          <p:nvPr>
            <p:ph idx="1" type="body"/>
          </p:nvPr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одзаголовок" showMasterSp="0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5" name="Google Shape;35;p6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- вверху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ункты, дополн.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1944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1944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1944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1357312" y="523737"/>
            <a:ext cx="6429376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2888575" y="761550"/>
            <a:ext cx="5968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Font typeface="Arial"/>
              <a:buNone/>
            </a:pPr>
            <a:r>
              <a:rPr lang="en-US" sz="1600">
                <a:solidFill>
                  <a:srgbClr val="BDC2CA"/>
                </a:solidFill>
              </a:rPr>
              <a:t>Алгоритмы и структуры данных на Python. Интерактивный курс 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566259" y="10741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venir"/>
              <a:buNone/>
            </a:pPr>
            <a:r>
              <a:rPr b="1" i="0" lang="en-US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b="1" lang="en-US" sz="2000">
                <a:solidFill>
                  <a:srgbClr val="4C5D6E"/>
                </a:solidFill>
              </a:rPr>
              <a:t>7</a:t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3566250" y="1905175"/>
            <a:ext cx="4784100" cy="12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4000">
                <a:solidFill>
                  <a:srgbClr val="4C5D6E"/>
                </a:solidFill>
              </a:rPr>
              <a:t>Алгоритмы сортировки</a:t>
            </a:r>
            <a:endParaRPr/>
          </a:p>
        </p:txBody>
      </p:sp>
      <p:pic>
        <p:nvPicPr>
          <p:cNvPr descr="Python copy.png" id="90" name="Google Shape;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>
            <a:off x="3570400" y="3591300"/>
            <a:ext cx="47841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Font typeface="Arial"/>
              <a:buNone/>
            </a:pPr>
            <a:r>
              <a:rPr lang="en-US" sz="2400">
                <a:solidFill>
                  <a:srgbClr val="99A8B7"/>
                </a:solidFill>
              </a:rPr>
              <a:t>Сортировка пузырьком. Быстрая сортировка (Quick sort). Сортировка Шелла.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Алгоритм сортировки выбором</a:t>
            </a:r>
            <a:endParaRPr/>
          </a:p>
        </p:txBody>
      </p:sp>
      <p:sp>
        <p:nvSpPr>
          <p:cNvPr id="144" name="Google Shape;144;p27"/>
          <p:cNvSpPr/>
          <p:nvPr/>
        </p:nvSpPr>
        <p:spPr>
          <a:xfrm>
            <a:off x="1142375" y="1380300"/>
            <a:ext cx="6854400" cy="31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Сложность: 					O(n</a:t>
            </a:r>
            <a:r>
              <a:rPr baseline="30000" lang="en-US" sz="1600">
                <a:solidFill>
                  <a:srgbClr val="2C2D30"/>
                </a:solidFill>
              </a:rPr>
              <a:t>2</a:t>
            </a:r>
            <a:r>
              <a:rPr lang="en-US" sz="1600">
                <a:solidFill>
                  <a:srgbClr val="2C2D30"/>
                </a:solidFill>
              </a:rPr>
              <a:t>)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Устойчивость (стабильность):	Устойчивая / неустойчивая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Тип (категория):				Выбором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Потребление памяти:			Не требует доп. памяти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Алгоритм сортировки выбором</a:t>
            </a:r>
            <a:endParaRPr/>
          </a:p>
        </p:txBody>
      </p:sp>
      <p:sp>
        <p:nvSpPr>
          <p:cNvPr id="150" name="Google Shape;150;p28"/>
          <p:cNvSpPr/>
          <p:nvPr/>
        </p:nvSpPr>
        <p:spPr>
          <a:xfrm>
            <a:off x="1142375" y="1414625"/>
            <a:ext cx="6854400" cy="31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Найти наименьший элемент в неотсортированной части массива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Поменять его местами с первым элементом в </a:t>
            </a:r>
            <a:r>
              <a:rPr lang="en-US" sz="1600">
                <a:solidFill>
                  <a:srgbClr val="2C2D30"/>
                </a:solidFill>
              </a:rPr>
              <a:t>неотсортированной части </a:t>
            </a:r>
            <a:r>
              <a:rPr lang="en-US" sz="1600">
                <a:solidFill>
                  <a:srgbClr val="2C2D30"/>
                </a:solidFill>
              </a:rPr>
              <a:t>массива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Продолжать эти действия, пока весь массив не будет отсортирован.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Итоги:</a:t>
            </a:r>
            <a:endParaRPr/>
          </a:p>
        </p:txBody>
      </p:sp>
      <p:sp>
        <p:nvSpPr>
          <p:cNvPr id="156" name="Google Shape;156;p29"/>
          <p:cNvSpPr/>
          <p:nvPr/>
        </p:nvSpPr>
        <p:spPr>
          <a:xfrm>
            <a:off x="1144800" y="1339100"/>
            <a:ext cx="6854400" cy="29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C2D30"/>
                </a:solidFill>
              </a:rPr>
              <a:t>Теория и </a:t>
            </a:r>
            <a:r>
              <a:rPr b="1" lang="en-US" sz="1800">
                <a:solidFill>
                  <a:srgbClr val="2C2D30"/>
                </a:solidFill>
              </a:rPr>
              <a:t>Практика</a:t>
            </a:r>
            <a:endParaRPr b="1" sz="1800">
              <a:solidFill>
                <a:srgbClr val="2C2D3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Сортировка выбором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План</a:t>
            </a:r>
            <a:endParaRPr/>
          </a:p>
        </p:txBody>
      </p:sp>
      <p:sp>
        <p:nvSpPr>
          <p:cNvPr id="162" name="Google Shape;162;p30"/>
          <p:cNvSpPr/>
          <p:nvPr/>
        </p:nvSpPr>
        <p:spPr>
          <a:xfrm>
            <a:off x="1142375" y="1394025"/>
            <a:ext cx="6854400" cy="27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Сортировка вставками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Алгоритм сортировки вставками</a:t>
            </a:r>
            <a:endParaRPr/>
          </a:p>
        </p:txBody>
      </p:sp>
      <p:sp>
        <p:nvSpPr>
          <p:cNvPr id="168" name="Google Shape;168;p31"/>
          <p:cNvSpPr/>
          <p:nvPr/>
        </p:nvSpPr>
        <p:spPr>
          <a:xfrm>
            <a:off x="1142375" y="1380300"/>
            <a:ext cx="6854400" cy="31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Сложность: 					O(n</a:t>
            </a:r>
            <a:r>
              <a:rPr baseline="30000" lang="en-US" sz="1600">
                <a:solidFill>
                  <a:srgbClr val="2C2D30"/>
                </a:solidFill>
              </a:rPr>
              <a:t>2</a:t>
            </a:r>
            <a:r>
              <a:rPr lang="en-US" sz="1600">
                <a:solidFill>
                  <a:srgbClr val="2C2D30"/>
                </a:solidFill>
              </a:rPr>
              <a:t>) / лучшее время O(n)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Устойчивость (стабильность):	Устойчивая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Тип (категория):				Вставками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Потребление памяти:			Не требует доп. памяти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Алгоритм сортировки вставками</a:t>
            </a:r>
            <a:endParaRPr/>
          </a:p>
        </p:txBody>
      </p:sp>
      <p:sp>
        <p:nvSpPr>
          <p:cNvPr id="174" name="Google Shape;174;p32"/>
          <p:cNvSpPr/>
          <p:nvPr/>
        </p:nvSpPr>
        <p:spPr>
          <a:xfrm>
            <a:off x="1142375" y="1394025"/>
            <a:ext cx="6854400" cy="31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Из массива последовательно берется каждый элемент, кроме первого (index == 0).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И вставляется в отсортированную часть массива.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Итоги:</a:t>
            </a:r>
            <a:endParaRPr/>
          </a:p>
        </p:txBody>
      </p:sp>
      <p:sp>
        <p:nvSpPr>
          <p:cNvPr id="180" name="Google Shape;180;p33"/>
          <p:cNvSpPr/>
          <p:nvPr/>
        </p:nvSpPr>
        <p:spPr>
          <a:xfrm>
            <a:off x="1144800" y="1339100"/>
            <a:ext cx="6854400" cy="29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C2D30"/>
                </a:solidFill>
              </a:rPr>
              <a:t>Теория и Практика</a:t>
            </a:r>
            <a:endParaRPr b="1" sz="1800">
              <a:solidFill>
                <a:srgbClr val="2C2D3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Сортировка вставками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План</a:t>
            </a:r>
            <a:endParaRPr/>
          </a:p>
        </p:txBody>
      </p:sp>
      <p:sp>
        <p:nvSpPr>
          <p:cNvPr id="186" name="Google Shape;186;p34"/>
          <p:cNvSpPr/>
          <p:nvPr/>
        </p:nvSpPr>
        <p:spPr>
          <a:xfrm>
            <a:off x="1142375" y="1394025"/>
            <a:ext cx="6854400" cy="27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Сортировка Шелла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Алгоритм сортировки Шелла</a:t>
            </a:r>
            <a:endParaRPr/>
          </a:p>
        </p:txBody>
      </p:sp>
      <p:sp>
        <p:nvSpPr>
          <p:cNvPr id="192" name="Google Shape;192;p35"/>
          <p:cNvSpPr/>
          <p:nvPr/>
        </p:nvSpPr>
        <p:spPr>
          <a:xfrm>
            <a:off x="1142375" y="1380300"/>
            <a:ext cx="6854400" cy="31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Сложность: 					O(n</a:t>
            </a:r>
            <a:r>
              <a:rPr baseline="30000" lang="en-US" sz="1600">
                <a:solidFill>
                  <a:srgbClr val="2C2D30"/>
                </a:solidFill>
              </a:rPr>
              <a:t>2</a:t>
            </a:r>
            <a:r>
              <a:rPr lang="en-US" sz="1600">
                <a:solidFill>
                  <a:srgbClr val="2C2D30"/>
                </a:solidFill>
              </a:rPr>
              <a:t>)  /  </a:t>
            </a:r>
            <a:r>
              <a:rPr lang="en-US" sz="1600">
                <a:solidFill>
                  <a:srgbClr val="2C2D30"/>
                </a:solidFill>
              </a:rPr>
              <a:t>O(n (log n)</a:t>
            </a:r>
            <a:r>
              <a:rPr baseline="30000" lang="en-US" sz="1600">
                <a:solidFill>
                  <a:srgbClr val="2C2D30"/>
                </a:solidFill>
              </a:rPr>
              <a:t>2</a:t>
            </a:r>
            <a:r>
              <a:rPr lang="en-US" sz="1600">
                <a:solidFill>
                  <a:srgbClr val="2C2D30"/>
                </a:solidFill>
              </a:rPr>
              <a:t>) или O(n</a:t>
            </a:r>
            <a:r>
              <a:rPr baseline="30000" lang="en-US" sz="1600">
                <a:solidFill>
                  <a:srgbClr val="2C2D30"/>
                </a:solidFill>
              </a:rPr>
              <a:t>3/2</a:t>
            </a:r>
            <a:r>
              <a:rPr lang="en-US" sz="1600">
                <a:solidFill>
                  <a:srgbClr val="2C2D30"/>
                </a:solidFill>
              </a:rPr>
              <a:t>)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Устойчивость (стабильность):	Неустойчивая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Тип (категория):				Вставками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Потребление памяти:			Не требует доп. памяти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Алгоритм сортировки Шелла</a:t>
            </a:r>
            <a:endParaRPr/>
          </a:p>
        </p:txBody>
      </p:sp>
      <p:sp>
        <p:nvSpPr>
          <p:cNvPr id="198" name="Google Shape;198;p36"/>
          <p:cNvSpPr/>
          <p:nvPr/>
        </p:nvSpPr>
        <p:spPr>
          <a:xfrm>
            <a:off x="1142375" y="1394025"/>
            <a:ext cx="6854400" cy="31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Выбираем шаг для сравнения элементов </a:t>
            </a:r>
            <a:r>
              <a:rPr lang="en-US" sz="1600">
                <a:solidFill>
                  <a:srgbClr val="2C2D30"/>
                </a:solidFill>
              </a:rPr>
              <a:t>(increment).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Сравниваем последовательно элементы массива находящиеся один от другого на расстоянии шага.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Уменьшаем шаг и повторяем пункт два.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План</a:t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1142375" y="1394025"/>
            <a:ext cx="6854400" cy="27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Понятие сортировки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Способы оценки сортировки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Сортировка пузырьком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Шаг (increment)</a:t>
            </a:r>
            <a:endParaRPr/>
          </a:p>
        </p:txBody>
      </p:sp>
      <p:sp>
        <p:nvSpPr>
          <p:cNvPr id="204" name="Google Shape;204;p37"/>
          <p:cNvSpPr/>
          <p:nvPr/>
        </p:nvSpPr>
        <p:spPr>
          <a:xfrm>
            <a:off x="1142375" y="1394025"/>
            <a:ext cx="6854400" cy="31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3000">
                <a:solidFill>
                  <a:srgbClr val="2C2D30"/>
                </a:solidFill>
              </a:rPr>
              <a:t>1, 4, 10, 23, 57, 132, 301, 701, 1750</a:t>
            </a:r>
            <a:endParaRPr sz="30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Итоги:</a:t>
            </a:r>
            <a:endParaRPr/>
          </a:p>
        </p:txBody>
      </p:sp>
      <p:sp>
        <p:nvSpPr>
          <p:cNvPr id="210" name="Google Shape;210;p38"/>
          <p:cNvSpPr/>
          <p:nvPr/>
        </p:nvSpPr>
        <p:spPr>
          <a:xfrm>
            <a:off x="1144800" y="1339100"/>
            <a:ext cx="6854400" cy="29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C2D30"/>
                </a:solidFill>
              </a:rPr>
              <a:t>Теория и Практика</a:t>
            </a:r>
            <a:endParaRPr b="1" sz="1800">
              <a:solidFill>
                <a:srgbClr val="2C2D3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Сортировка Шелла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План</a:t>
            </a:r>
            <a:endParaRPr/>
          </a:p>
        </p:txBody>
      </p:sp>
      <p:sp>
        <p:nvSpPr>
          <p:cNvPr id="216" name="Google Shape;216;p39"/>
          <p:cNvSpPr/>
          <p:nvPr/>
        </p:nvSpPr>
        <p:spPr>
          <a:xfrm>
            <a:off x="1142375" y="1394025"/>
            <a:ext cx="6854400" cy="27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Быстрая сортировка. Сортировка Хоара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Сэр Чарльз Энтони Ричард Хоар</a:t>
            </a:r>
            <a:endParaRPr/>
          </a:p>
        </p:txBody>
      </p:sp>
      <p:sp>
        <p:nvSpPr>
          <p:cNvPr id="222" name="Google Shape;222;p40"/>
          <p:cNvSpPr/>
          <p:nvPr/>
        </p:nvSpPr>
        <p:spPr>
          <a:xfrm>
            <a:off x="3916500" y="1574850"/>
            <a:ext cx="4359600" cy="27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Чарльз Хоар - автор алгоритма Быстрой сортировки.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Алгоритм был разработан в 1960 во время обучения в МГУ.</a:t>
            </a:r>
            <a:endParaRPr sz="1600">
              <a:solidFill>
                <a:srgbClr val="2C2D30"/>
              </a:solidFill>
            </a:endParaRPr>
          </a:p>
        </p:txBody>
      </p:sp>
      <p:pic>
        <p:nvPicPr>
          <p:cNvPr id="223" name="Google Shape;22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900" y="1574850"/>
            <a:ext cx="2705700" cy="27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Алгоритм быстрой сортировки </a:t>
            </a:r>
            <a:endParaRPr/>
          </a:p>
        </p:txBody>
      </p:sp>
      <p:sp>
        <p:nvSpPr>
          <p:cNvPr id="229" name="Google Shape;229;p41"/>
          <p:cNvSpPr/>
          <p:nvPr/>
        </p:nvSpPr>
        <p:spPr>
          <a:xfrm>
            <a:off x="1142375" y="1380300"/>
            <a:ext cx="6854400" cy="31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Сложность: 					O(n</a:t>
            </a:r>
            <a:r>
              <a:rPr baseline="30000" lang="en-US" sz="1600">
                <a:solidFill>
                  <a:srgbClr val="2C2D30"/>
                </a:solidFill>
              </a:rPr>
              <a:t>2</a:t>
            </a:r>
            <a:r>
              <a:rPr lang="en-US" sz="1600">
                <a:solidFill>
                  <a:srgbClr val="2C2D30"/>
                </a:solidFill>
              </a:rPr>
              <a:t>)  /  O(n log</a:t>
            </a:r>
            <a:r>
              <a:rPr lang="en-US" sz="1600">
                <a:solidFill>
                  <a:srgbClr val="2C2D30"/>
                </a:solidFill>
              </a:rPr>
              <a:t> n)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Устойчивость (стабильность):	Неустойчивая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Тип (категория):				</a:t>
            </a:r>
            <a:r>
              <a:rPr lang="en-US" sz="1600">
                <a:solidFill>
                  <a:srgbClr val="2C2D30"/>
                </a:solidFill>
              </a:rPr>
              <a:t>Обменная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Потребление памяти:			O(n) / Не требует доп. памяти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Алгоритм </a:t>
            </a:r>
            <a:r>
              <a:rPr lang="en-US" sz="3200">
                <a:solidFill>
                  <a:srgbClr val="4C5D6E"/>
                </a:solidFill>
              </a:rPr>
              <a:t>быстрой </a:t>
            </a:r>
            <a:r>
              <a:rPr lang="en-US" sz="3200">
                <a:solidFill>
                  <a:srgbClr val="4C5D6E"/>
                </a:solidFill>
              </a:rPr>
              <a:t>сортировки</a:t>
            </a:r>
            <a:endParaRPr/>
          </a:p>
        </p:txBody>
      </p:sp>
      <p:sp>
        <p:nvSpPr>
          <p:cNvPr id="235" name="Google Shape;235;p42"/>
          <p:cNvSpPr/>
          <p:nvPr/>
        </p:nvSpPr>
        <p:spPr>
          <a:xfrm>
            <a:off x="1142375" y="1394025"/>
            <a:ext cx="6854400" cy="31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Выбираем опорный элемент (pivot).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Сравниваем элементы массива с опорным и переставляем их так, чтобы разбить массив на три непрерывных отрезка: «меньшие опорного», «равные» и «большие»</a:t>
            </a:r>
            <a:r>
              <a:rPr lang="en-US" sz="1600">
                <a:solidFill>
                  <a:srgbClr val="2C2D30"/>
                </a:solidFill>
              </a:rPr>
              <a:t>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Для отрезков «меньше» и «больше» рекурсивно выполнить сортировку.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Итоги:</a:t>
            </a:r>
            <a:endParaRPr/>
          </a:p>
        </p:txBody>
      </p:sp>
      <p:sp>
        <p:nvSpPr>
          <p:cNvPr id="241" name="Google Shape;241;p43"/>
          <p:cNvSpPr/>
          <p:nvPr/>
        </p:nvSpPr>
        <p:spPr>
          <a:xfrm>
            <a:off x="1144800" y="1339100"/>
            <a:ext cx="6854400" cy="29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C2D30"/>
                </a:solidFill>
              </a:rPr>
              <a:t>Теория и Практика</a:t>
            </a:r>
            <a:endParaRPr b="1" sz="1800">
              <a:solidFill>
                <a:srgbClr val="2C2D3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Сортировка Хоара. Быстрая сортировка.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План</a:t>
            </a:r>
            <a:endParaRPr/>
          </a:p>
        </p:txBody>
      </p:sp>
      <p:sp>
        <p:nvSpPr>
          <p:cNvPr id="247" name="Google Shape;247;p44"/>
          <p:cNvSpPr/>
          <p:nvPr/>
        </p:nvSpPr>
        <p:spPr>
          <a:xfrm>
            <a:off x="1142375" y="1394025"/>
            <a:ext cx="6854400" cy="27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Разворот массива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Сортировка по умолчанию в Python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Сортировка сложных структур с использованием ключа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Алгоритм сортировки Timsort</a:t>
            </a:r>
            <a:endParaRPr/>
          </a:p>
        </p:txBody>
      </p:sp>
      <p:sp>
        <p:nvSpPr>
          <p:cNvPr id="253" name="Google Shape;253;p45"/>
          <p:cNvSpPr/>
          <p:nvPr/>
        </p:nvSpPr>
        <p:spPr>
          <a:xfrm>
            <a:off x="1142375" y="1380300"/>
            <a:ext cx="6854400" cy="31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Сложность: 					O(n log n)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Устойчивость (стабильность):	Устойчивая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Тип (категория):				Гибридная</a:t>
            </a:r>
            <a:br>
              <a:rPr lang="en-US" sz="1600">
                <a:solidFill>
                  <a:srgbClr val="2C2D30"/>
                </a:solidFill>
              </a:rPr>
            </a:br>
            <a:r>
              <a:rPr lang="en-US" sz="1600">
                <a:solidFill>
                  <a:srgbClr val="2C2D30"/>
                </a:solidFill>
              </a:rPr>
              <a:t>							(Вставками + Слиянием)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Потребление памяти:			O(n)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Итоги:</a:t>
            </a:r>
            <a:endParaRPr/>
          </a:p>
        </p:txBody>
      </p:sp>
      <p:sp>
        <p:nvSpPr>
          <p:cNvPr id="259" name="Google Shape;259;p46"/>
          <p:cNvSpPr/>
          <p:nvPr/>
        </p:nvSpPr>
        <p:spPr>
          <a:xfrm>
            <a:off x="1144800" y="1339100"/>
            <a:ext cx="6854400" cy="29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C2D30"/>
                </a:solidFill>
              </a:rPr>
              <a:t>Теория и Практика</a:t>
            </a:r>
            <a:endParaRPr b="1" sz="1800">
              <a:solidFill>
                <a:srgbClr val="2C2D3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Разворот массива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Сортировка по умолчанию в Python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Сортировка сложных структур с использованием ключа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Понятие сортировки</a:t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1142375" y="1394025"/>
            <a:ext cx="6854400" cy="27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1600">
                <a:solidFill>
                  <a:srgbClr val="2C2D30"/>
                </a:solidFill>
              </a:rPr>
              <a:t>Сортировка</a:t>
            </a:r>
            <a:r>
              <a:rPr b="1" lang="en-US" sz="1600">
                <a:solidFill>
                  <a:srgbClr val="2C2D30"/>
                </a:solidFill>
              </a:rPr>
              <a:t> </a:t>
            </a:r>
            <a:r>
              <a:rPr lang="en-US" sz="1600">
                <a:solidFill>
                  <a:srgbClr val="2C2D30"/>
                </a:solidFill>
              </a:rPr>
              <a:t>- это</a:t>
            </a:r>
            <a:r>
              <a:rPr lang="en-US" sz="1600">
                <a:solidFill>
                  <a:srgbClr val="2C2D30"/>
                </a:solidFill>
              </a:rPr>
              <a:t> упорядочивание элементов </a:t>
            </a:r>
            <a:r>
              <a:rPr lang="en-US" sz="1600">
                <a:solidFill>
                  <a:srgbClr val="2C2D30"/>
                </a:solidFill>
              </a:rPr>
              <a:t>любой структуры хранения данных в соответствии с выбранным критерием. </a:t>
            </a:r>
            <a:endParaRPr b="1"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Домашнее задание</a:t>
            </a:r>
            <a:endParaRPr/>
          </a:p>
        </p:txBody>
      </p:sp>
      <p:sp>
        <p:nvSpPr>
          <p:cNvPr id="265" name="Google Shape;265;p47"/>
          <p:cNvSpPr/>
          <p:nvPr/>
        </p:nvSpPr>
        <p:spPr>
          <a:xfrm>
            <a:off x="1142375" y="1366575"/>
            <a:ext cx="6854400" cy="31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Отсортировать по убыванию методом «пузырька» одномерный целочисленный массив, заданный случайными числами на промежутке [-100; 100). Вывести на экран исходный и отсортированный массивы. 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Отсортируйте по возрастанию методом слияния одномерный вещественный массив, заданный случайными числами на промежутке [0; 50). Выведите на экран исходный и отсортированный массивы.</a:t>
            </a:r>
            <a:endParaRPr b="1" i="1" sz="1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Домашнее задание</a:t>
            </a:r>
            <a:endParaRPr/>
          </a:p>
        </p:txBody>
      </p:sp>
      <p:sp>
        <p:nvSpPr>
          <p:cNvPr id="271" name="Google Shape;271;p48"/>
          <p:cNvSpPr/>
          <p:nvPr/>
        </p:nvSpPr>
        <p:spPr>
          <a:xfrm>
            <a:off x="1142375" y="1380300"/>
            <a:ext cx="6854400" cy="31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 startAt="3"/>
            </a:pPr>
            <a:r>
              <a:rPr lang="en-US" sz="1600">
                <a:solidFill>
                  <a:srgbClr val="2C2D30"/>
                </a:solidFill>
              </a:rPr>
              <a:t>Массив размером 2m + 1, где m – натуральное число, заполнен случайным образом. Найти в массиве медиану – элемент ряда, делящий его на две равные части: в одной находятся элементы, которые не меньше медианы, в другой – не больше медианы.</a:t>
            </a:r>
            <a:endParaRPr sz="1600">
              <a:solidFill>
                <a:srgbClr val="2C2D30"/>
              </a:solidFill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Примечание: Задачу можно решить без сортировки исходного массива. Но если это слишком сложно, то используйте метод сортировки, который не рассматривался на уроках.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План</a:t>
            </a:r>
            <a:endParaRPr/>
          </a:p>
        </p:txBody>
      </p:sp>
      <p:sp>
        <p:nvSpPr>
          <p:cNvPr id="277" name="Google Shape;277;p49"/>
          <p:cNvSpPr/>
          <p:nvPr/>
        </p:nvSpPr>
        <p:spPr>
          <a:xfrm>
            <a:off x="1142375" y="1382050"/>
            <a:ext cx="6854400" cy="27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Разбор домашнего задания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2990"/>
            <a:ext cx="9144000" cy="4389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Алгоритм сортировки</a:t>
            </a: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1142375" y="1394025"/>
            <a:ext cx="6854400" cy="27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Обычно под </a:t>
            </a:r>
            <a:r>
              <a:rPr b="1" lang="en-US" sz="1600">
                <a:solidFill>
                  <a:srgbClr val="2C2D30"/>
                </a:solidFill>
              </a:rPr>
              <a:t>алгоритмом сортировки </a:t>
            </a:r>
            <a:r>
              <a:rPr lang="en-US" sz="1600">
                <a:solidFill>
                  <a:srgbClr val="2C2D30"/>
                </a:solidFill>
              </a:rPr>
              <a:t>подразумевают у</a:t>
            </a:r>
            <a:r>
              <a:rPr lang="en-US" sz="1600">
                <a:solidFill>
                  <a:srgbClr val="2C2D30"/>
                </a:solidFill>
              </a:rPr>
              <a:t>порядочивание множества элементов по возрастанию или убыванию одного из «ключей» </a:t>
            </a:r>
            <a:endParaRPr b="1"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Практически каждый алгоритм сортировки можно разбить на 3 части:</a:t>
            </a:r>
            <a:endParaRPr/>
          </a:p>
        </p:txBody>
      </p:sp>
      <p:sp>
        <p:nvSpPr>
          <p:cNvPr id="120" name="Google Shape;120;p23"/>
          <p:cNvSpPr/>
          <p:nvPr/>
        </p:nvSpPr>
        <p:spPr>
          <a:xfrm>
            <a:off x="1142375" y="1826675"/>
            <a:ext cx="6854400" cy="27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Сравнение, определяющее упорядоченность пары элементов;  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Перестановка, меняющая местами пару элементов;  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Сортирующий алгоритм, который сравнивает и переставляет элементы до тех пор, пока все они не будут упорядочены.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Алгоритм сортировки пузырьком</a:t>
            </a:r>
            <a:endParaRPr/>
          </a:p>
        </p:txBody>
      </p:sp>
      <p:sp>
        <p:nvSpPr>
          <p:cNvPr id="126" name="Google Shape;126;p24"/>
          <p:cNvSpPr/>
          <p:nvPr/>
        </p:nvSpPr>
        <p:spPr>
          <a:xfrm>
            <a:off x="1142375" y="1380300"/>
            <a:ext cx="6854400" cy="31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Сложность: 					O(n</a:t>
            </a:r>
            <a:r>
              <a:rPr baseline="30000" lang="en-US" sz="1600">
                <a:solidFill>
                  <a:srgbClr val="2C2D30"/>
                </a:solidFill>
              </a:rPr>
              <a:t>2</a:t>
            </a:r>
            <a:r>
              <a:rPr lang="en-US" sz="1600">
                <a:solidFill>
                  <a:srgbClr val="2C2D30"/>
                </a:solidFill>
              </a:rPr>
              <a:t>)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Устойчивость (стабильность):	Устойчивая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Тип (категория):				Обменная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Потребление памяти:			Не требует доп. памяти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Итоги:</a:t>
            </a:r>
            <a:endParaRPr/>
          </a:p>
        </p:txBody>
      </p:sp>
      <p:sp>
        <p:nvSpPr>
          <p:cNvPr id="132" name="Google Shape;132;p25"/>
          <p:cNvSpPr/>
          <p:nvPr/>
        </p:nvSpPr>
        <p:spPr>
          <a:xfrm>
            <a:off x="1144800" y="1339100"/>
            <a:ext cx="6854400" cy="29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C2D30"/>
                </a:solidFill>
              </a:rPr>
              <a:t>Теория</a:t>
            </a:r>
            <a:endParaRPr b="1" sz="1800">
              <a:solidFill>
                <a:srgbClr val="2C2D3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Сортировки и способы (критерии) оценки сортировки</a:t>
            </a:r>
            <a:endParaRPr sz="1600">
              <a:solidFill>
                <a:srgbClr val="2C2D30"/>
              </a:solidFill>
            </a:endParaRPr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C2D30"/>
                </a:solidFill>
              </a:rPr>
              <a:t>Практика</a:t>
            </a:r>
            <a:endParaRPr b="1" sz="1800">
              <a:solidFill>
                <a:srgbClr val="2C2D3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Сортировка пузырьком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План</a:t>
            </a:r>
            <a:endParaRPr/>
          </a:p>
        </p:txBody>
      </p:sp>
      <p:sp>
        <p:nvSpPr>
          <p:cNvPr id="138" name="Google Shape;138;p26"/>
          <p:cNvSpPr/>
          <p:nvPr/>
        </p:nvSpPr>
        <p:spPr>
          <a:xfrm>
            <a:off x="1142375" y="1394025"/>
            <a:ext cx="6854400" cy="27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Сортировка выбором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