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88A761-888B-4020-8D44-2C9C1927B521}">
  <a:tblStyle styleId="{A688A761-888B-4020-8D44-2C9C1927B5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AFFAD3C-D297-4254-A3BA-1F223C3DEAB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b463070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8b46307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9a881ecd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d9a881ecd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9a881ecd_0_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d9a881ecd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9a881ecd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d9a881ecd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9a881ecd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d9a881ecd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9a881ecd_0_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d9a881ecd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9a881ecd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d9a881ecd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9a881ecd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d9a881ecd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9a881ecd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d9a881ecd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da08b195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da08b195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9a881ec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d9a881ec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dbe58a5b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dbe58a5b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a08b195d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da08b195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a08b195d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da08b195d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da08b195d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da08b195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a08b195d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da08b195d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da08b195d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da08b195d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da08b195d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da08b195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a08b195d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da08b195d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da08b195d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da08b195d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da08b195d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da08b195d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8d0b8e6e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88d0b8e6e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da08b195d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da08b195d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da08b195d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da08b195d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b04fa922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8b04fa922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a08b195d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da08b195d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846aa31cd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846aa31cd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da547f1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da547f1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b04fa922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8b04fa92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bf45db8e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8bf45db8e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bf45db8e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8bf45db8e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3a401423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83a401423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b04fa922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8b04fa92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b04fa922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8b04fa922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917275" y="609150"/>
            <a:ext cx="59112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Алгоритмы и структуры данных на Python. Интерактивный курс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9217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6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Работа с динамической памятью</a:t>
            </a:r>
            <a:endParaRPr/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Представление в памяти коллекций. Управление памятью.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3852450" y="1437125"/>
            <a:ext cx="41445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Управление кучей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12064" l="0" r="0" t="12057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Память компьютера.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Проблемы управления памятью.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Способы выделения и фазы управления памятью.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Основные методы управления памятью.</a:t>
            </a:r>
            <a:endParaRPr sz="18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Системы счисления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Представление чисел в памяти (нули и единицы)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Системы счисления</a:t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Десятичная					42	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Двоична						0b101010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Восьмеричная				0o52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Шестнадцатеричная			0x2a</a:t>
            </a:r>
            <a:endParaRPr sz="18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Системы счисления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636350" y="16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{A688A761-888B-4020-8D44-2C9C1927B521}</a:tableStyleId>
              </a:tblPr>
              <a:tblGrid>
                <a:gridCol w="925725"/>
                <a:gridCol w="925725"/>
                <a:gridCol w="925725"/>
                <a:gridCol w="9257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10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2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8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16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2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2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2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3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3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3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4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4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4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5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5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5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6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6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6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7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7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7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31"/>
          <p:cNvGraphicFramePr/>
          <p:nvPr/>
        </p:nvGraphicFramePr>
        <p:xfrm>
          <a:off x="4804725" y="16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{A688A761-888B-4020-8D44-2C9C1927B521}</a:tableStyleId>
              </a:tblPr>
              <a:tblGrid>
                <a:gridCol w="925725"/>
                <a:gridCol w="925725"/>
                <a:gridCol w="925725"/>
                <a:gridCol w="9257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10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2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8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16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8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1000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8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9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1001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9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1010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12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A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1011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13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B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12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1100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14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C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13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1101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15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D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14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1110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16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E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15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1111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17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F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Целые числа в двоичном коде</a:t>
            </a:r>
            <a:endParaRPr/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952513" y="182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{2AFFAD3C-D297-4254-A3BA-1F223C3DEAB8}</a:tableStyleId>
              </a:tblPr>
              <a:tblGrid>
                <a:gridCol w="1806575"/>
                <a:gridCol w="603600"/>
                <a:gridCol w="603600"/>
                <a:gridCol w="603600"/>
                <a:gridCol w="603600"/>
                <a:gridCol w="603600"/>
                <a:gridCol w="603600"/>
                <a:gridCol w="603600"/>
                <a:gridCol w="603600"/>
                <a:gridCol w="60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Прямой </a:t>
                      </a:r>
                      <a:br>
                        <a:rPr b="1" lang="en-US">
                          <a:solidFill>
                            <a:srgbClr val="4C5D6E"/>
                          </a:solidFill>
                        </a:rPr>
                      </a:b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порядок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12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Обратный порядок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-12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Дополнительный порядок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-12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0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11447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Вещественные </a:t>
            </a:r>
            <a:r>
              <a:rPr lang="en-US" sz="3200">
                <a:solidFill>
                  <a:srgbClr val="4C5D6E"/>
                </a:solidFill>
              </a:rPr>
              <a:t>числа в двоичном коде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790800" y="1787625"/>
            <a:ext cx="77085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5D6E"/>
                </a:solidFill>
              </a:rPr>
              <a:t>312,3125 == 100111000,0101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5D6E"/>
                </a:solidFill>
              </a:rPr>
              <a:t>100111000,0101 == 1,001110000101×2</a:t>
            </a:r>
            <a:r>
              <a:rPr baseline="30000" lang="en-US" sz="1800">
                <a:solidFill>
                  <a:srgbClr val="4C5D6E"/>
                </a:solidFill>
              </a:rPr>
              <a:t>8  </a:t>
            </a:r>
            <a:r>
              <a:rPr lang="en-US" sz="1800">
                <a:solidFill>
                  <a:srgbClr val="4C5D6E"/>
                </a:solidFill>
              </a:rPr>
              <a:t>== 1,001110000101×10</a:t>
            </a:r>
            <a:r>
              <a:rPr baseline="30000" lang="en-US" sz="1800">
                <a:solidFill>
                  <a:srgbClr val="4C5D6E"/>
                </a:solidFill>
              </a:rPr>
              <a:t>1000</a:t>
            </a:r>
            <a:endParaRPr baseline="30000" sz="18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11447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Вещественные числа в двоичном коде</a:t>
            </a:r>
            <a:endParaRPr/>
          </a:p>
        </p:txBody>
      </p:sp>
      <p:graphicFrame>
        <p:nvGraphicFramePr>
          <p:cNvPr id="206" name="Google Shape;206;p34"/>
          <p:cNvGraphicFramePr/>
          <p:nvPr/>
        </p:nvGraphicFramePr>
        <p:xfrm>
          <a:off x="558175" y="179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{2AFFAD3C-D297-4254-A3BA-1F223C3DEAB8}</a:tableStyleId>
              </a:tblPr>
              <a:tblGrid>
                <a:gridCol w="872600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  <a:gridCol w="42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Название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Знак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Порядок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Мантисса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Индекс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31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30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28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27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24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22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18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17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Бит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34"/>
          <p:cNvGraphicFramePr/>
          <p:nvPr/>
        </p:nvGraphicFramePr>
        <p:xfrm>
          <a:off x="558175" y="32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{2AFFAD3C-D297-4254-A3BA-1F223C3DEAB8}</a:tableStyleId>
              </a:tblPr>
              <a:tblGrid>
                <a:gridCol w="87260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Название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Мантисса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Индекс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14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12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8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7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4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Бит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18000" marL="18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Системы счисления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Представление чисел в памяти (нули и единицы)</a:t>
            </a:r>
            <a:endParaRPr sz="1600">
              <a:solidFill>
                <a:srgbClr val="2C2D3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Функции преобразования систем счисления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Список (</a:t>
            </a: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600">
                <a:solidFill>
                  <a:srgbClr val="2C2D30"/>
                </a:solidFill>
              </a:rPr>
              <a:t>) - как он работает в недрах Python?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Память компьютера.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Проблемы управления памятью.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Способы выделения и фазы управления памятью.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Основные методы управления памятью.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Список. List</a:t>
            </a:r>
            <a:endParaRPr/>
          </a:p>
        </p:txBody>
      </p:sp>
      <p:sp>
        <p:nvSpPr>
          <p:cNvPr id="225" name="Google Shape;225;p37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600">
                <a:solidFill>
                  <a:srgbClr val="2C2D30"/>
                </a:solidFill>
              </a:rPr>
              <a:t>Список (</a:t>
            </a: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-US" sz="1600">
                <a:solidFill>
                  <a:srgbClr val="2C2D30"/>
                </a:solidFill>
              </a:rPr>
              <a:t>) </a:t>
            </a:r>
            <a:r>
              <a:rPr lang="en-US" sz="1600">
                <a:solidFill>
                  <a:srgbClr val="2C2D30"/>
                </a:solidFill>
              </a:rPr>
              <a:t>- упорядоченная изменяемая коллекция объектов произвольных типов, к которым можно обратиться по индексу.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list.append, list.extend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475" y="1721300"/>
            <a:ext cx="15335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975" y="1618275"/>
            <a:ext cx="15335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list.insert</a:t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488" y="1537225"/>
            <a:ext cx="5369019" cy="31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list.pop</a:t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475" y="1515300"/>
            <a:ext cx="4657059" cy="31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list.pop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475" y="1550950"/>
            <a:ext cx="4661044" cy="31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list.remove</a:t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438" y="1544075"/>
            <a:ext cx="4175134" cy="31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62" name="Google Shape;262;p43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 и </a:t>
            </a: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Список (</a:t>
            </a: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600">
                <a:solidFill>
                  <a:srgbClr val="2C2D30"/>
                </a:solidFill>
              </a:rPr>
              <a:t>) - основные методы и как они работают.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68" name="Google Shape;268;p44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Сколько места занимают объекты в памяти?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74" name="Google Shape;274;p45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Сколько места занимают объекты в памяти</a:t>
            </a:r>
            <a:endParaRPr sz="1600">
              <a:solidFill>
                <a:srgbClr val="2C2D3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Программа для рекурсивного подсчёта занимаемой объектом памяти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80" name="Google Shape;280;p46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Структура</a:t>
            </a:r>
            <a:r>
              <a:rPr lang="en-US" sz="1600">
                <a:solidFill>
                  <a:srgbClr val="2C2D30"/>
                </a:solidFill>
              </a:rPr>
              <a:t> объекта в памяти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1656575"/>
            <a:ext cx="2796900" cy="4488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i="0" lang="en-US" sz="1000" u="none" cap="none" strike="noStrike">
                <a:solidFill>
                  <a:srgbClr val="13131E"/>
                </a:solidFill>
              </a:rPr>
              <a:t>выделить память под переменную</a:t>
            </a:r>
            <a:endParaRPr i="0" sz="1000" u="none" cap="none" strike="noStrike">
              <a:solidFill>
                <a:srgbClr val="13131E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650" y="2385625"/>
            <a:ext cx="2796900" cy="4488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i="0" lang="en-US" sz="1000" u="none" cap="none" strike="noStrike">
                <a:solidFill>
                  <a:srgbClr val="13131E"/>
                </a:solidFill>
              </a:rPr>
              <a:t>инициализировать выделенную память некоторым начальным значением</a:t>
            </a:r>
            <a:endParaRPr sz="1000"/>
          </a:p>
        </p:txBody>
      </p:sp>
      <p:sp>
        <p:nvSpPr>
          <p:cNvPr id="104" name="Google Shape;104;p20"/>
          <p:cNvSpPr/>
          <p:nvPr/>
        </p:nvSpPr>
        <p:spPr>
          <a:xfrm>
            <a:off x="1142651" y="3114672"/>
            <a:ext cx="2847900" cy="561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i="0" lang="en-US" sz="1000" u="none" cap="none" strike="noStrike">
                <a:solidFill>
                  <a:srgbClr val="13131E"/>
                </a:solidFill>
              </a:rPr>
              <a:t>предоставить программисту возможность использования этой памяти</a:t>
            </a:r>
            <a:endParaRPr sz="1000"/>
          </a:p>
        </p:txBody>
      </p:sp>
      <p:sp>
        <p:nvSpPr>
          <p:cNvPr id="105" name="Google Shape;105;p20"/>
          <p:cNvSpPr/>
          <p:nvPr/>
        </p:nvSpPr>
        <p:spPr>
          <a:xfrm>
            <a:off x="5229350" y="1656575"/>
            <a:ext cx="3332100" cy="561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i="0" lang="en-US" sz="1000" u="none" cap="none" strike="noStrike">
                <a:solidFill>
                  <a:srgbClr val="13131E"/>
                </a:solidFill>
              </a:rPr>
              <a:t>как только память перестает использоваться, необходимо ее освободить (возможно, предварительно очистив)</a:t>
            </a:r>
            <a:endParaRPr sz="1000"/>
          </a:p>
        </p:txBody>
      </p:sp>
      <p:sp>
        <p:nvSpPr>
          <p:cNvPr id="106" name="Google Shape;106;p20"/>
          <p:cNvSpPr/>
          <p:nvPr/>
        </p:nvSpPr>
        <p:spPr>
          <a:xfrm>
            <a:off x="5229345" y="2609956"/>
            <a:ext cx="3332100" cy="6165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i="0" lang="en-US" sz="1000" u="none" cap="none" strike="noStrike">
                <a:solidFill>
                  <a:srgbClr val="13131E"/>
                </a:solidFill>
              </a:rPr>
              <a:t>наконец, необходимо обеспечить возможность последующего повторного использования освобожденной памяти.</a:t>
            </a:r>
            <a:endParaRPr sz="1000"/>
          </a:p>
        </p:txBody>
      </p:sp>
      <p:cxnSp>
        <p:nvCxnSpPr>
          <p:cNvPr id="107" name="Google Shape;107;p20"/>
          <p:cNvCxnSpPr>
            <a:stCxn id="102" idx="2"/>
            <a:endCxn id="103" idx="0"/>
          </p:cNvCxnSpPr>
          <p:nvPr/>
        </p:nvCxnSpPr>
        <p:spPr>
          <a:xfrm>
            <a:off x="2540850" y="2105375"/>
            <a:ext cx="300" cy="280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8" name="Google Shape;108;p20"/>
          <p:cNvCxnSpPr>
            <a:stCxn id="104" idx="2"/>
            <a:endCxn id="105" idx="0"/>
          </p:cNvCxnSpPr>
          <p:nvPr/>
        </p:nvCxnSpPr>
        <p:spPr>
          <a:xfrm rot="-5400000">
            <a:off x="3721451" y="501822"/>
            <a:ext cx="2019000" cy="4328700"/>
          </a:xfrm>
          <a:prstGeom prst="bentConnector5">
            <a:avLst>
              <a:gd fmla="val -11794" name="adj1"/>
              <a:gd fmla="val 47205" name="adj2"/>
              <a:gd fmla="val 111799" name="adj3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20"/>
          <p:cNvCxnSpPr>
            <a:stCxn id="105" idx="2"/>
            <a:endCxn id="106" idx="0"/>
          </p:cNvCxnSpPr>
          <p:nvPr/>
        </p:nvCxnSpPr>
        <p:spPr>
          <a:xfrm>
            <a:off x="6895400" y="2217575"/>
            <a:ext cx="0" cy="392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0" name="Google Shape;110;p20"/>
          <p:cNvSpPr/>
          <p:nvPr/>
        </p:nvSpPr>
        <p:spPr>
          <a:xfrm>
            <a:off x="1142400" y="312350"/>
            <a:ext cx="6854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Основные фазы работы с памятью</a:t>
            </a:r>
            <a:endParaRPr sz="3200">
              <a:solidFill>
                <a:srgbClr val="4C5D6E"/>
              </a:solidFill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2540700" y="2834425"/>
            <a:ext cx="300" cy="280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Переменная в Python</a:t>
            </a:r>
            <a:endParaRPr/>
          </a:p>
        </p:txBody>
      </p:sp>
      <p:sp>
        <p:nvSpPr>
          <p:cNvPr id="286" name="Google Shape;286;p47"/>
          <p:cNvSpPr/>
          <p:nvPr/>
        </p:nvSpPr>
        <p:spPr>
          <a:xfrm>
            <a:off x="6212575" y="2538500"/>
            <a:ext cx="1133100" cy="4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Объект</a:t>
            </a:r>
            <a:endParaRPr/>
          </a:p>
        </p:txBody>
      </p:sp>
      <p:sp>
        <p:nvSpPr>
          <p:cNvPr id="287" name="Google Shape;287;p47"/>
          <p:cNvSpPr/>
          <p:nvPr/>
        </p:nvSpPr>
        <p:spPr>
          <a:xfrm>
            <a:off x="2842175" y="1714450"/>
            <a:ext cx="15795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Переменная “a”</a:t>
            </a:r>
            <a:endParaRPr/>
          </a:p>
        </p:txBody>
      </p:sp>
      <p:sp>
        <p:nvSpPr>
          <p:cNvPr id="288" name="Google Shape;288;p47"/>
          <p:cNvSpPr/>
          <p:nvPr/>
        </p:nvSpPr>
        <p:spPr>
          <a:xfrm>
            <a:off x="1798325" y="2349000"/>
            <a:ext cx="15795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Переменная “b”</a:t>
            </a:r>
            <a:endParaRPr/>
          </a:p>
        </p:txBody>
      </p:sp>
      <p:sp>
        <p:nvSpPr>
          <p:cNvPr id="289" name="Google Shape;289;p47"/>
          <p:cNvSpPr/>
          <p:nvPr/>
        </p:nvSpPr>
        <p:spPr>
          <a:xfrm>
            <a:off x="3008275" y="3111125"/>
            <a:ext cx="15795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Переменная “c”</a:t>
            </a:r>
            <a:endParaRPr/>
          </a:p>
        </p:txBody>
      </p:sp>
      <p:sp>
        <p:nvSpPr>
          <p:cNvPr id="290" name="Google Shape;290;p47"/>
          <p:cNvSpPr/>
          <p:nvPr/>
        </p:nvSpPr>
        <p:spPr>
          <a:xfrm>
            <a:off x="2618125" y="4046375"/>
            <a:ext cx="15795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Переменная “d”</a:t>
            </a:r>
            <a:endParaRPr/>
          </a:p>
        </p:txBody>
      </p:sp>
      <p:cxnSp>
        <p:nvCxnSpPr>
          <p:cNvPr id="291" name="Google Shape;291;p47"/>
          <p:cNvCxnSpPr>
            <a:endCxn id="286" idx="1"/>
          </p:cNvCxnSpPr>
          <p:nvPr/>
        </p:nvCxnSpPr>
        <p:spPr>
          <a:xfrm>
            <a:off x="4413475" y="1886300"/>
            <a:ext cx="1799100" cy="87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7"/>
          <p:cNvCxnSpPr>
            <a:endCxn id="286" idx="1"/>
          </p:cNvCxnSpPr>
          <p:nvPr/>
        </p:nvCxnSpPr>
        <p:spPr>
          <a:xfrm>
            <a:off x="3383275" y="2531600"/>
            <a:ext cx="2829300" cy="23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7"/>
          <p:cNvCxnSpPr>
            <a:stCxn id="289" idx="3"/>
            <a:endCxn id="286" idx="1"/>
          </p:cNvCxnSpPr>
          <p:nvPr/>
        </p:nvCxnSpPr>
        <p:spPr>
          <a:xfrm flipH="1" rot="10800000">
            <a:off x="4587775" y="2761775"/>
            <a:ext cx="1624800" cy="52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7"/>
          <p:cNvCxnSpPr>
            <a:stCxn id="290" idx="3"/>
            <a:endCxn id="286" idx="1"/>
          </p:cNvCxnSpPr>
          <p:nvPr/>
        </p:nvCxnSpPr>
        <p:spPr>
          <a:xfrm flipH="1" rot="10800000">
            <a:off x="4197625" y="2761625"/>
            <a:ext cx="2015100" cy="14598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объекта в памяти</a:t>
            </a:r>
            <a:endParaRPr/>
          </a:p>
        </p:txBody>
      </p:sp>
      <p:graphicFrame>
        <p:nvGraphicFramePr>
          <p:cNvPr id="300" name="Google Shape;300;p48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{2AFFAD3C-D297-4254-A3BA-1F223C3DEAB8}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Счетчик ссылок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Указатель на тип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Содержимое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7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1624869344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42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Расшифровка </a:t>
            </a:r>
            <a:r>
              <a:rPr b="1" lang="en-US" sz="3200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struct.unpack</a:t>
            </a:r>
            <a:endParaRPr b="1" sz="3200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6" name="Google Shape;306;p49"/>
          <p:cNvGraphicFramePr/>
          <p:nvPr/>
        </p:nvGraphicFramePr>
        <p:xfrm>
          <a:off x="1245021" y="1916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{A688A761-888B-4020-8D44-2C9C1927B521}</a:tableStyleId>
              </a:tblPr>
              <a:tblGrid>
                <a:gridCol w="1502200"/>
                <a:gridCol w="1723675"/>
                <a:gridCol w="1723675"/>
                <a:gridCol w="1704425"/>
              </a:tblGrid>
              <a:tr h="60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 C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 Python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</a:t>
                      </a:r>
                      <a:r>
                        <a:rPr b="1" lang="en-US" sz="1000">
                          <a:solidFill>
                            <a:srgbClr val="F3F3F3"/>
                          </a:solidFill>
                        </a:rPr>
                        <a:t> в байтах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49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c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Строка из одного символа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i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l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L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long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d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312" name="Google Shape;312;p50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 и </a:t>
            </a: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Структура</a:t>
            </a:r>
            <a:r>
              <a:rPr lang="en-US" sz="1600">
                <a:solidFill>
                  <a:srgbClr val="2C2D30"/>
                </a:solidFill>
              </a:rPr>
              <a:t> объекта в памяти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18" name="Google Shape;318;p51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Подсчитать, сколько было выделено памяти под переменные в программах, разработанных на первых трех уроках.</a:t>
            </a:r>
            <a:br>
              <a:rPr lang="en-US" sz="1600">
                <a:solidFill>
                  <a:srgbClr val="2C2D30"/>
                </a:solidFill>
              </a:rPr>
            </a:br>
            <a:br>
              <a:rPr lang="en-US" sz="1600">
                <a:solidFill>
                  <a:srgbClr val="2C2D30"/>
                </a:solidFill>
              </a:rPr>
            </a:br>
            <a:r>
              <a:rPr lang="en-US" sz="1600">
                <a:solidFill>
                  <a:srgbClr val="2C2D30"/>
                </a:solidFill>
              </a:rPr>
              <a:t>Выберите 3 любые ваши программы для подсчёта. </a:t>
            </a:r>
            <a:endParaRPr b="1" i="1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324" name="Google Shape;324;p52"/>
          <p:cNvSpPr/>
          <p:nvPr/>
        </p:nvSpPr>
        <p:spPr>
          <a:xfrm>
            <a:off x="1142375" y="1382050"/>
            <a:ext cx="68544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Проблемы управления памятью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1701450" y="1881300"/>
            <a:ext cx="2573100" cy="107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020"/>
              </a:buClr>
              <a:buSzPts val="2000"/>
              <a:buFont typeface="Arial"/>
              <a:buNone/>
            </a:pPr>
            <a:r>
              <a:rPr i="0" lang="en-US" sz="1600" u="none" cap="none" strike="noStrike">
                <a:solidFill>
                  <a:srgbClr val="2C2D30"/>
                </a:solidFill>
              </a:rPr>
              <a:t>Память не бесконечна</a:t>
            </a:r>
            <a:endParaRPr i="0" sz="1600" u="none" cap="none" strike="noStrike">
              <a:solidFill>
                <a:srgbClr val="2C2D30"/>
              </a:solidFill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4864650" y="1881300"/>
            <a:ext cx="2573100" cy="107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020"/>
              </a:buClr>
              <a:buSzPts val="20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М</a:t>
            </a:r>
            <a:r>
              <a:rPr i="0" lang="en-US" sz="1600" u="none" cap="none" strike="noStrike">
                <a:solidFill>
                  <a:srgbClr val="2C2D30"/>
                </a:solidFill>
              </a:rPr>
              <a:t>еханизм управления памятью: </a:t>
            </a:r>
            <a:endParaRPr i="0" sz="1600" u="none" cap="none" strike="noStrike">
              <a:solidFill>
                <a:srgbClr val="2C2D3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020"/>
              </a:buClr>
              <a:buSzPts val="20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автоматический или ручной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3285450" y="3386525"/>
            <a:ext cx="2573100" cy="107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020"/>
              </a:buClr>
              <a:buSzPts val="20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Р</a:t>
            </a:r>
            <a:r>
              <a:rPr i="0" lang="en-US" sz="1600" u="none" cap="none" strike="noStrike">
                <a:solidFill>
                  <a:srgbClr val="2C2D30"/>
                </a:solidFill>
              </a:rPr>
              <a:t>абота с общей памятью</a:t>
            </a:r>
            <a:endParaRPr i="0" sz="1600" u="none" cap="none" strike="noStrike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Способы выделения памяти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178404" y="2283753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СТАТИЧЕСКАЯ</a:t>
            </a:r>
            <a:endParaRPr b="1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1" lang="en-US" sz="1600">
                <a:solidFill>
                  <a:srgbClr val="F3F3F3"/>
                </a:solidFill>
              </a:rPr>
              <a:t>ИНФОРМАЦИЯ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4864498" y="2283753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ДИНАМИЧЕСКАЯ ИНФОРМАЦИЯ</a:t>
            </a:r>
            <a:endParaRPr b="1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Фазы управления памятью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3023842" y="1830021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13131E"/>
                </a:solidFill>
              </a:rPr>
              <a:t>Начальное выделение памяти</a:t>
            </a:r>
            <a:endParaRPr sz="1600"/>
          </a:p>
        </p:txBody>
      </p:sp>
      <p:sp>
        <p:nvSpPr>
          <p:cNvPr id="133" name="Google Shape;133;p23"/>
          <p:cNvSpPr/>
          <p:nvPr/>
        </p:nvSpPr>
        <p:spPr>
          <a:xfrm>
            <a:off x="3023842" y="2808617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13131E"/>
                </a:solidFill>
              </a:rPr>
              <a:t>Утилизация памяти</a:t>
            </a:r>
            <a:endParaRPr sz="1600"/>
          </a:p>
        </p:txBody>
      </p:sp>
      <p:sp>
        <p:nvSpPr>
          <p:cNvPr id="134" name="Google Shape;134;p23"/>
          <p:cNvSpPr/>
          <p:nvPr/>
        </p:nvSpPr>
        <p:spPr>
          <a:xfrm>
            <a:off x="3023842" y="3787218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13131E"/>
                </a:solidFill>
              </a:rPr>
              <a:t>Уплотнение и повторное использование</a:t>
            </a:r>
            <a:endParaRPr sz="1600"/>
          </a:p>
        </p:txBody>
      </p:sp>
      <p:cxnSp>
        <p:nvCxnSpPr>
          <p:cNvPr id="135" name="Google Shape;135;p23"/>
          <p:cNvCxnSpPr>
            <a:stCxn id="132" idx="2"/>
            <a:endCxn id="133" idx="0"/>
          </p:cNvCxnSpPr>
          <p:nvPr/>
        </p:nvCxnSpPr>
        <p:spPr>
          <a:xfrm>
            <a:off x="4571992" y="2406021"/>
            <a:ext cx="0" cy="402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" name="Google Shape;136;p23"/>
          <p:cNvCxnSpPr>
            <a:stCxn id="133" idx="2"/>
            <a:endCxn id="134" idx="0"/>
          </p:cNvCxnSpPr>
          <p:nvPr/>
        </p:nvCxnSpPr>
        <p:spPr>
          <a:xfrm>
            <a:off x="4571992" y="3384617"/>
            <a:ext cx="0" cy="402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Основные методы управления памятью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1144800" y="15694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Статическое распределение памяти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Стековое распределение памяти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Представление памяти в виде кучи (heap)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Статическое распределение памяти на примере двумерного массива</a:t>
            </a:r>
            <a:endParaRPr/>
          </a:p>
        </p:txBody>
      </p:sp>
      <p:pic>
        <p:nvPicPr>
          <p:cNvPr descr="https://lh4.googleusercontent.com/vOVKcSsGT12EvSo-LkGRYyswuL4eQmHaV2npxxJzgrTmmN-RnFDMmSPaokTuoNeHUdR9ZI2eqNGIaCmbTbvTTcyTGdPMgGyocO7yIOnHZk3N3ZhUzsMHacY-rwYSrmAFfH5OFPEsgshwprk5Fg"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800" y="2468525"/>
            <a:ext cx="68544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144800" y="3426700"/>
            <a:ext cx="68544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4C5D6E"/>
                </a:solidFill>
              </a:rPr>
              <a:t>Address + </a:t>
            </a:r>
            <a:r>
              <a:rPr lang="en-US" sz="1800">
                <a:solidFill>
                  <a:srgbClr val="4C5D6E"/>
                </a:solidFill>
              </a:rPr>
              <a:t>SizeElem </a:t>
            </a:r>
            <a:r>
              <a:rPr lang="en-US" sz="1800">
                <a:solidFill>
                  <a:srgbClr val="4C5D6E"/>
                </a:solidFill>
              </a:rPr>
              <a:t>* Cols * i + SizeElem * j</a:t>
            </a:r>
            <a:endParaRPr sz="18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Стековое управление памятью</a:t>
            </a:r>
            <a:endParaRPr/>
          </a:p>
        </p:txBody>
      </p:sp>
      <p:pic>
        <p:nvPicPr>
          <p:cNvPr descr="https://lh3.googleusercontent.com/rvDrjh3flBPB1VBbWHwyNtJDlf2JjGJoPrYbFXzuMZnTLM0o-dW1Yi5UabfN9bTj8uMnJ1QEPYm0OSx-avcT0SsSYG-7dSBJ-TZv-MohFCok0NIHrgap5l6p4OXmHjNNIh_KYaCM"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075" y="2147356"/>
            <a:ext cx="2150490" cy="1501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2qmwtWJS97XfCWSKmQiNuFYuL6HCj7uvWK0yrk9xmKwelt1yzmDG2cN6vNXyK4apesPMAh5RdfCzi1TzH8DULyGCkSng9pZ7wkKVRYMV27IcPvNiOFvxMnbvl7yZg-fnq-G0RjLA"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148" y="1926330"/>
            <a:ext cx="1986225" cy="2403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fBBO-cuff1qBXrZSXVZDV2FMx91LxMejm9LQTeLcXdNcA672ArFc0IMuvPs4txs1yu-FQrYY1zLiWVbhrdWrX6HSaOjdhYWYgpf-MMvNGU9yKWRsInN5WQdaf4_uJ9Waz1jAOzxB" id="157" name="Google Shape;15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7638" y="1882125"/>
            <a:ext cx="1591287" cy="235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