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Helvetica Neue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057D924-5416-4481-8217-7158C2A2DB4E}">
  <a:tblStyle styleId="{2057D924-5416-4481-8217-7158C2A2DB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866204806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3866204806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a5f4ef090_0_1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3a5f4ef090_0_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a5f4ef090_0_1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a5f4ef090_0_1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d7790dc1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3d7790dc1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d7790dc1d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3d7790dc1d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d7790dc1d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3d7790dc1d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d7790dc1d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3d7790dc1d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d7dc593a0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3d7dc593a0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d7dc593a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3d7dc593a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a659f4956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3a659f495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a5f4ef09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3a5f4ef09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d7790dc1d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3d7790dc1d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d7790dc1d_0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3d7790dc1d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a659f4956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3a659f4956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d7790dc1d_0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3d7790dc1d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8e51af246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38e51af246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d7790dc1d_0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3d7790dc1d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a6774542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3a6774542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d7790dc1d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3d7790dc1d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dbdacdc6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3dbdacdc6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88d0b8e6e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388d0b8e6e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a5f4ef090_0_2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3a5f4ef090_0_2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a5f4ef090_0_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a5f4ef090_0_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a5f4ef090_0_2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a5f4ef090_0_2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9fc837f0_1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09fc837f0_1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a5f4ef090_0_1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3a5f4ef090_0_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нкты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>
            <p:ph idx="2" type="pic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Google Shape;62;p12"/>
          <p:cNvSpPr/>
          <p:nvPr>
            <p:ph idx="3" type="pic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12"/>
          <p:cNvSpPr/>
          <p:nvPr>
            <p:ph idx="4" type="pic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Цитата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3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Цитата" showMasterSp="0">
  <p:cSld name="Цитата 2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Google Shape;73;p14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3" type="body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" showMasterSp="0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" showMasterSp="0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" showMasterSp="0">
  <p:cSld name="Пустой 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Google Shape;29;p5"/>
          <p:cNvCxnSpPr/>
          <p:nvPr>
            <p:ph idx="1" type="body"/>
          </p:nvPr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одзаголовок" showMasterSp="0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5" name="Google Shape;35;p6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- вверху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ункты, дополн.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1944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1944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1944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1357312" y="523737"/>
            <a:ext cx="6429376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u.wikipedia.org/wiki/%D0%A1%D1%82%D1%80%D0%BE%D0%BA%D0%BE%D0%B2%D1%8B%D0%B9_%D1%82%D0%B8%D0%B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34375" y="761550"/>
            <a:ext cx="5923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Font typeface="Arial"/>
              <a:buNone/>
            </a:pPr>
            <a:r>
              <a:rPr lang="en-US" sz="1600">
                <a:solidFill>
                  <a:srgbClr val="BDC2CA"/>
                </a:solidFill>
              </a:rPr>
              <a:t>Алгоритмы и структуры данных на Python. Интерактивный курс 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566259" y="10741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venir"/>
              <a:buNone/>
            </a:pPr>
            <a:r>
              <a:rPr b="1" i="0" lang="en-US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b="1" lang="en-US" sz="2000">
                <a:solidFill>
                  <a:srgbClr val="4C5D6E"/>
                </a:solidFill>
              </a:rPr>
              <a:t>4</a:t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3566250" y="1524175"/>
            <a:ext cx="4784100" cy="12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4000">
                <a:solidFill>
                  <a:srgbClr val="4C5D6E"/>
                </a:solidFill>
              </a:rPr>
              <a:t>Эмпирическая оценка алгоритмов на Python</a:t>
            </a:r>
            <a:endParaRPr/>
          </a:p>
        </p:txBody>
      </p:sp>
      <p:pic>
        <p:nvPicPr>
          <p:cNvPr descr="Python copy.png" id="90" name="Google Shape;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>
            <a:off x="3570400" y="3819900"/>
            <a:ext cx="47841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Font typeface="Arial"/>
              <a:buNone/>
            </a:pPr>
            <a:r>
              <a:rPr lang="en-US" sz="2400">
                <a:solidFill>
                  <a:srgbClr val="99A8B7"/>
                </a:solidFill>
              </a:rPr>
              <a:t>Измерения времени работы с использованием timeit. Профайлер.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Эмпирическая оценка алгоритмов</a:t>
            </a:r>
            <a:endParaRPr/>
          </a:p>
        </p:txBody>
      </p:sp>
      <p:sp>
        <p:nvSpPr>
          <p:cNvPr id="177" name="Google Shape;177;p27"/>
          <p:cNvSpPr/>
          <p:nvPr/>
        </p:nvSpPr>
        <p:spPr>
          <a:xfrm>
            <a:off x="1142400" y="139090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Измерения времени работы с использованием </a:t>
            </a:r>
            <a:r>
              <a:rPr b="1" lang="en-US" sz="1600">
                <a:solidFill>
                  <a:srgbClr val="2C2D30"/>
                </a:solidFill>
              </a:rPr>
              <a:t>timeit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Эмпирическая оценка алгоритмов</a:t>
            </a:r>
            <a:endParaRPr/>
          </a:p>
        </p:txBody>
      </p:sp>
      <p:sp>
        <p:nvSpPr>
          <p:cNvPr id="183" name="Google Shape;183;p28"/>
          <p:cNvSpPr/>
          <p:nvPr/>
        </p:nvSpPr>
        <p:spPr>
          <a:xfrm>
            <a:off x="1142400" y="139090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Измерения времени работы с использованием </a:t>
            </a:r>
            <a:r>
              <a:rPr b="1" lang="en-US" sz="1600">
                <a:solidFill>
                  <a:srgbClr val="2C2D30"/>
                </a:solidFill>
              </a:rPr>
              <a:t>cProfile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Итоги:</a:t>
            </a:r>
            <a:endParaRPr/>
          </a:p>
        </p:txBody>
      </p:sp>
      <p:sp>
        <p:nvSpPr>
          <p:cNvPr id="189" name="Google Shape;189;p29"/>
          <p:cNvSpPr/>
          <p:nvPr/>
        </p:nvSpPr>
        <p:spPr>
          <a:xfrm>
            <a:off x="1144800" y="1339100"/>
            <a:ext cx="6854400" cy="29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C2D30"/>
                </a:solidFill>
              </a:rPr>
              <a:t>Теория</a:t>
            </a:r>
            <a:endParaRPr b="1" sz="1800">
              <a:solidFill>
                <a:srgbClr val="2C2D3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Что такое сложность алгоритма?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Классификация алгоритмов по сложности</a:t>
            </a:r>
            <a:endParaRPr sz="1800">
              <a:solidFill>
                <a:srgbClr val="2C2D30"/>
              </a:solidFill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C2D30"/>
                </a:solidFill>
              </a:rPr>
              <a:t>Практика</a:t>
            </a:r>
            <a:endParaRPr sz="1800">
              <a:solidFill>
                <a:srgbClr val="2C2D3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800"/>
              <a:buChar char="●"/>
            </a:pPr>
            <a:r>
              <a:rPr lang="en-US" sz="1800">
                <a:solidFill>
                  <a:srgbClr val="2C2D30"/>
                </a:solidFill>
              </a:rPr>
              <a:t>Использование timeit и cProfile для оценки времени выполнения программы</a:t>
            </a:r>
            <a:endParaRPr sz="18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План</a:t>
            </a:r>
            <a:endParaRPr/>
          </a:p>
        </p:txBody>
      </p:sp>
      <p:sp>
        <p:nvSpPr>
          <p:cNvPr id="195" name="Google Shape;195;p30"/>
          <p:cNvSpPr/>
          <p:nvPr/>
        </p:nvSpPr>
        <p:spPr>
          <a:xfrm>
            <a:off x="1142375" y="1394025"/>
            <a:ext cx="6854400" cy="27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Оптимизация алгоритма на примере чисел Фибоначчи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Практическое использование </a:t>
            </a:r>
            <a:r>
              <a:rPr b="1" lang="en-US" sz="1600">
                <a:solidFill>
                  <a:srgbClr val="2C2D30"/>
                </a:solidFill>
              </a:rPr>
              <a:t>timeit</a:t>
            </a:r>
            <a:r>
              <a:rPr lang="en-US" sz="1600">
                <a:solidFill>
                  <a:srgbClr val="2C2D30"/>
                </a:solidFill>
              </a:rPr>
              <a:t> и </a:t>
            </a:r>
            <a:r>
              <a:rPr b="1" lang="en-US" sz="1600">
                <a:solidFill>
                  <a:srgbClr val="2C2D30"/>
                </a:solidFill>
              </a:rPr>
              <a:t>cProfile</a:t>
            </a:r>
            <a:endParaRPr b="1"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Числа Фибоначчи</a:t>
            </a:r>
            <a:endParaRPr/>
          </a:p>
        </p:txBody>
      </p:sp>
      <p:graphicFrame>
        <p:nvGraphicFramePr>
          <p:cNvPr id="201" name="Google Shape;201;p31"/>
          <p:cNvGraphicFramePr/>
          <p:nvPr/>
        </p:nvGraphicFramePr>
        <p:xfrm>
          <a:off x="732800" y="201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{2057D924-5416-4481-8217-7158C2A2DB4E}</a:tableStyleId>
              </a:tblPr>
              <a:tblGrid>
                <a:gridCol w="1235400"/>
                <a:gridCol w="650500"/>
                <a:gridCol w="650500"/>
                <a:gridCol w="650500"/>
                <a:gridCol w="650500"/>
                <a:gridCol w="650500"/>
                <a:gridCol w="650500"/>
                <a:gridCol w="650500"/>
                <a:gridCol w="650500"/>
                <a:gridCol w="650500"/>
                <a:gridCol w="650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C5D6E"/>
                          </a:solidFill>
                        </a:rPr>
                        <a:t>индекс</a:t>
                      </a:r>
                      <a:endParaRPr sz="18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C5D6E"/>
                          </a:solidFill>
                        </a:rPr>
                        <a:t>0</a:t>
                      </a:r>
                      <a:endParaRPr sz="18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C5D6E"/>
                          </a:solidFill>
                        </a:rPr>
                        <a:t>1</a:t>
                      </a:r>
                      <a:endParaRPr sz="18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C5D6E"/>
                          </a:solidFill>
                        </a:rPr>
                        <a:t>2</a:t>
                      </a:r>
                      <a:endParaRPr sz="18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C5D6E"/>
                          </a:solidFill>
                        </a:rPr>
                        <a:t>3</a:t>
                      </a:r>
                      <a:endParaRPr sz="18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C5D6E"/>
                          </a:solidFill>
                        </a:rPr>
                        <a:t>4</a:t>
                      </a:r>
                      <a:endParaRPr sz="18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C5D6E"/>
                          </a:solidFill>
                        </a:rPr>
                        <a:t>5</a:t>
                      </a:r>
                      <a:endParaRPr sz="18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C5D6E"/>
                          </a:solidFill>
                        </a:rPr>
                        <a:t>6</a:t>
                      </a:r>
                      <a:endParaRPr sz="18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C5D6E"/>
                          </a:solidFill>
                        </a:rPr>
                        <a:t>7</a:t>
                      </a:r>
                      <a:endParaRPr sz="18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C5D6E"/>
                          </a:solidFill>
                        </a:rPr>
                        <a:t>8</a:t>
                      </a:r>
                      <a:endParaRPr sz="18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C5D6E"/>
                          </a:solidFill>
                        </a:rPr>
                        <a:t>9</a:t>
                      </a:r>
                      <a:endParaRPr sz="18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C5D6E"/>
                          </a:solidFill>
                        </a:rPr>
                        <a:t>значение</a:t>
                      </a:r>
                      <a:endParaRPr sz="18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C5D6E"/>
                          </a:solidFill>
                        </a:rPr>
                        <a:t>0</a:t>
                      </a:r>
                      <a:endParaRPr sz="18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C5D6E"/>
                          </a:solidFill>
                        </a:rPr>
                        <a:t>1</a:t>
                      </a:r>
                      <a:endParaRPr sz="18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C5D6E"/>
                          </a:solidFill>
                        </a:rPr>
                        <a:t>1</a:t>
                      </a:r>
                      <a:endParaRPr sz="18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C5D6E"/>
                          </a:solidFill>
                        </a:rPr>
                        <a:t>2</a:t>
                      </a:r>
                      <a:endParaRPr sz="18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C5D6E"/>
                          </a:solidFill>
                        </a:rPr>
                        <a:t>3</a:t>
                      </a:r>
                      <a:endParaRPr sz="18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C5D6E"/>
                          </a:solidFill>
                        </a:rPr>
                        <a:t>5</a:t>
                      </a:r>
                      <a:endParaRPr sz="18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C5D6E"/>
                          </a:solidFill>
                        </a:rPr>
                        <a:t>8</a:t>
                      </a:r>
                      <a:endParaRPr sz="18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C5D6E"/>
                          </a:solidFill>
                        </a:rPr>
                        <a:t>13</a:t>
                      </a:r>
                      <a:endParaRPr sz="18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C5D6E"/>
                          </a:solidFill>
                        </a:rPr>
                        <a:t>21</a:t>
                      </a:r>
                      <a:endParaRPr sz="18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C5D6E"/>
                          </a:solidFill>
                        </a:rPr>
                        <a:t>34</a:t>
                      </a:r>
                      <a:endParaRPr sz="18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02" name="Google Shape;202;p31"/>
          <p:cNvSpPr txBox="1"/>
          <p:nvPr/>
        </p:nvSpPr>
        <p:spPr>
          <a:xfrm>
            <a:off x="818100" y="3406150"/>
            <a:ext cx="75078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5D6E"/>
                </a:solidFill>
              </a:rPr>
              <a:t>F</a:t>
            </a:r>
            <a:r>
              <a:rPr baseline="-25000" lang="en-US" sz="2400">
                <a:solidFill>
                  <a:srgbClr val="4C5D6E"/>
                </a:solidFill>
              </a:rPr>
              <a:t>0</a:t>
            </a:r>
            <a:r>
              <a:rPr lang="en-US" sz="2400">
                <a:solidFill>
                  <a:srgbClr val="4C5D6E"/>
                </a:solidFill>
              </a:rPr>
              <a:t> = 0, 	F</a:t>
            </a:r>
            <a:r>
              <a:rPr baseline="-25000" lang="en-US" sz="2400">
                <a:solidFill>
                  <a:srgbClr val="4C5D6E"/>
                </a:solidFill>
              </a:rPr>
              <a:t>1</a:t>
            </a:r>
            <a:r>
              <a:rPr lang="en-US" sz="2400">
                <a:solidFill>
                  <a:srgbClr val="4C5D6E"/>
                </a:solidFill>
              </a:rPr>
              <a:t> = 1, 	F</a:t>
            </a:r>
            <a:r>
              <a:rPr baseline="-25000" lang="en-US" sz="2400">
                <a:solidFill>
                  <a:srgbClr val="4C5D6E"/>
                </a:solidFill>
              </a:rPr>
              <a:t>n</a:t>
            </a:r>
            <a:r>
              <a:rPr lang="en-US" sz="2400">
                <a:solidFill>
                  <a:srgbClr val="4C5D6E"/>
                </a:solidFill>
              </a:rPr>
              <a:t> = F</a:t>
            </a:r>
            <a:r>
              <a:rPr baseline="-25000" lang="en-US" sz="2400">
                <a:solidFill>
                  <a:srgbClr val="4C5D6E"/>
                </a:solidFill>
              </a:rPr>
              <a:t>n-1</a:t>
            </a:r>
            <a:r>
              <a:rPr lang="en-US" sz="2400">
                <a:solidFill>
                  <a:srgbClr val="4C5D6E"/>
                </a:solidFill>
              </a:rPr>
              <a:t> + F</a:t>
            </a:r>
            <a:r>
              <a:rPr baseline="-25000" lang="en-US" sz="2400">
                <a:solidFill>
                  <a:srgbClr val="4C5D6E"/>
                </a:solidFill>
              </a:rPr>
              <a:t>n-2</a:t>
            </a:r>
            <a:r>
              <a:rPr lang="en-US" sz="2400">
                <a:solidFill>
                  <a:srgbClr val="4C5D6E"/>
                </a:solidFill>
              </a:rPr>
              <a:t>, 	n ≥ 2, 	n ∈ Z</a:t>
            </a:r>
            <a:endParaRPr sz="2400">
              <a:solidFill>
                <a:srgbClr val="4C5D6E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Итоги:</a:t>
            </a:r>
            <a:endParaRPr/>
          </a:p>
        </p:txBody>
      </p:sp>
      <p:sp>
        <p:nvSpPr>
          <p:cNvPr id="208" name="Google Shape;208;p32"/>
          <p:cNvSpPr/>
          <p:nvPr/>
        </p:nvSpPr>
        <p:spPr>
          <a:xfrm>
            <a:off x="1144800" y="1339100"/>
            <a:ext cx="6854400" cy="29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C2D30"/>
                </a:solidFill>
              </a:rPr>
              <a:t>Практика</a:t>
            </a:r>
            <a:endParaRPr sz="18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Написание теста для проверки работы функции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Поиск чисел Фибоначчи при помощи рекурсии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Использование timeit и cProfile для оценки времени выполнения программы</a:t>
            </a:r>
            <a:endParaRPr sz="18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План</a:t>
            </a:r>
            <a:endParaRPr/>
          </a:p>
        </p:txBody>
      </p:sp>
      <p:sp>
        <p:nvSpPr>
          <p:cNvPr id="214" name="Google Shape;214;p33"/>
          <p:cNvSpPr/>
          <p:nvPr/>
        </p:nvSpPr>
        <p:spPr>
          <a:xfrm>
            <a:off x="1142375" y="1394025"/>
            <a:ext cx="6854400" cy="27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Продолжение о</a:t>
            </a:r>
            <a:r>
              <a:rPr lang="en-US" sz="1600">
                <a:solidFill>
                  <a:srgbClr val="2C2D30"/>
                </a:solidFill>
              </a:rPr>
              <a:t>птимизация алгоритма на примере чисел Фибоначчи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Использование технологии мемоизации (memoization)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Практическое использование </a:t>
            </a:r>
            <a:r>
              <a:rPr b="1" lang="en-US" sz="1600">
                <a:solidFill>
                  <a:srgbClr val="2C2D30"/>
                </a:solidFill>
              </a:rPr>
              <a:t>timeit</a:t>
            </a:r>
            <a:r>
              <a:rPr lang="en-US" sz="1600">
                <a:solidFill>
                  <a:srgbClr val="2C2D30"/>
                </a:solidFill>
              </a:rPr>
              <a:t> и </a:t>
            </a:r>
            <a:r>
              <a:rPr b="1" lang="en-US" sz="1600">
                <a:solidFill>
                  <a:srgbClr val="2C2D30"/>
                </a:solidFill>
              </a:rPr>
              <a:t>cProfile</a:t>
            </a:r>
            <a:endParaRPr b="1"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Мемоизация</a:t>
            </a:r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1142375" y="1394025"/>
            <a:ext cx="6854400" cy="27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1600">
                <a:solidFill>
                  <a:srgbClr val="2C2D30"/>
                </a:solidFill>
              </a:rPr>
              <a:t>Мемоизация (memoization) </a:t>
            </a:r>
            <a:r>
              <a:rPr lang="en-US" sz="1600">
                <a:solidFill>
                  <a:srgbClr val="2C2D30"/>
                </a:solidFill>
              </a:rPr>
              <a:t>- 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1600">
                <a:solidFill>
                  <a:srgbClr val="2C2D30"/>
                </a:solidFill>
              </a:rPr>
              <a:t>сохранение результатов выполнения функций для предотвращения повторных вычислений.</a:t>
            </a:r>
            <a:endParaRPr b="1"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/>
          <p:nvPr/>
        </p:nvSpPr>
        <p:spPr>
          <a:xfrm>
            <a:off x="11447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Результаты timeit и cProfile</a:t>
            </a:r>
            <a:endParaRPr/>
          </a:p>
        </p:txBody>
      </p:sp>
      <p:graphicFrame>
        <p:nvGraphicFramePr>
          <p:cNvPr id="226" name="Google Shape;226;p35"/>
          <p:cNvGraphicFramePr/>
          <p:nvPr/>
        </p:nvGraphicFramePr>
        <p:xfrm>
          <a:off x="952475" y="156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{2057D924-5416-4481-8217-7158C2A2DB4E}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Реализация 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Классическая рекурсия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Рекурсия + словарь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Рекурсия + список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Значение </a:t>
                      </a:r>
                      <a:r>
                        <a:rPr b="1" lang="en-US" sz="1200">
                          <a:solidFill>
                            <a:srgbClr val="4C5D6E"/>
                          </a:solidFill>
                        </a:rPr>
                        <a:t>n</a:t>
                      </a:r>
                      <a:endParaRPr b="1"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timeit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cProfile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timeit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cProfile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timeit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cProfile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10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19,3 × 10</a:t>
                      </a:r>
                      <a:r>
                        <a:rPr baseline="30000" lang="en-US" sz="1200">
                          <a:solidFill>
                            <a:srgbClr val="4C5D6E"/>
                          </a:solidFill>
                        </a:rPr>
                        <a:t>-6</a:t>
                      </a:r>
                      <a:endParaRPr baseline="30000"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177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15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206</a:t>
                      </a: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 × 10</a:t>
                      </a:r>
                      <a:r>
                        <a:rPr baseline="30000" lang="en-US" sz="1200">
                          <a:solidFill>
                            <a:srgbClr val="4C5D6E"/>
                          </a:solidFill>
                        </a:rPr>
                        <a:t>-6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1973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20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2,31</a:t>
                      </a: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 × 10</a:t>
                      </a:r>
                      <a:r>
                        <a:rPr baseline="30000" lang="en-US" sz="1200">
                          <a:solidFill>
                            <a:srgbClr val="4C5D6E"/>
                          </a:solidFill>
                        </a:rPr>
                        <a:t>-3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21894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25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27,4</a:t>
                      </a: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 × 10</a:t>
                      </a:r>
                      <a:r>
                        <a:rPr baseline="30000" lang="en-US" sz="1200">
                          <a:solidFill>
                            <a:srgbClr val="4C5D6E"/>
                          </a:solidFill>
                        </a:rPr>
                        <a:t>-3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242785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/>
          <p:nvPr/>
        </p:nvSpPr>
        <p:spPr>
          <a:xfrm>
            <a:off x="11447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Результаты timeit и cProfile</a:t>
            </a:r>
            <a:endParaRPr/>
          </a:p>
        </p:txBody>
      </p:sp>
      <p:graphicFrame>
        <p:nvGraphicFramePr>
          <p:cNvPr id="232" name="Google Shape;232;p36"/>
          <p:cNvGraphicFramePr/>
          <p:nvPr/>
        </p:nvGraphicFramePr>
        <p:xfrm>
          <a:off x="952475" y="121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{2057D924-5416-4481-8217-7158C2A2DB4E}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Реализация 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Классическая рекурсия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Рекурсия + словарь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Рекурсия + список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Значение </a:t>
                      </a:r>
                      <a:r>
                        <a:rPr b="1" lang="en-US" sz="1200">
                          <a:solidFill>
                            <a:srgbClr val="4C5D6E"/>
                          </a:solidFill>
                        </a:rPr>
                        <a:t>n</a:t>
                      </a:r>
                      <a:endParaRPr b="1"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timeit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cProfile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timeit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cProfile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timeit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cProfile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10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19,3 × 10</a:t>
                      </a:r>
                      <a:r>
                        <a:rPr baseline="30000" lang="en-US" sz="1200">
                          <a:solidFill>
                            <a:srgbClr val="4C5D6E"/>
                          </a:solidFill>
                        </a:rPr>
                        <a:t>-6</a:t>
                      </a:r>
                      <a:endParaRPr baseline="30000"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177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3,5 × 10</a:t>
                      </a:r>
                      <a:r>
                        <a:rPr baseline="30000" lang="en-US" sz="1200">
                          <a:solidFill>
                            <a:srgbClr val="4C5D6E"/>
                          </a:solidFill>
                        </a:rPr>
                        <a:t>-6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19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8,31 × 10</a:t>
                      </a:r>
                      <a:r>
                        <a:rPr baseline="30000" lang="en-US" sz="1200">
                          <a:solidFill>
                            <a:srgbClr val="4C5D6E"/>
                          </a:solidFill>
                        </a:rPr>
                        <a:t>-6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19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15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206 × 10</a:t>
                      </a:r>
                      <a:r>
                        <a:rPr baseline="30000" lang="en-US" sz="1200">
                          <a:solidFill>
                            <a:srgbClr val="4C5D6E"/>
                          </a:solidFill>
                        </a:rPr>
                        <a:t>-6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1973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6,21 × 10</a:t>
                      </a:r>
                      <a:r>
                        <a:rPr baseline="30000" lang="en-US" sz="1200">
                          <a:solidFill>
                            <a:srgbClr val="4C5D6E"/>
                          </a:solidFill>
                        </a:rPr>
                        <a:t>-6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-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-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20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2,31 × 10</a:t>
                      </a:r>
                      <a:r>
                        <a:rPr baseline="30000" lang="en-US" sz="1200">
                          <a:solidFill>
                            <a:srgbClr val="4C5D6E"/>
                          </a:solidFill>
                        </a:rPr>
                        <a:t>-3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21894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6,66 × 10</a:t>
                      </a:r>
                      <a:r>
                        <a:rPr baseline="30000" lang="en-US" sz="1200">
                          <a:solidFill>
                            <a:srgbClr val="4C5D6E"/>
                          </a:solidFill>
                        </a:rPr>
                        <a:t>-6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39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9,57 × 10</a:t>
                      </a:r>
                      <a:r>
                        <a:rPr baseline="30000" lang="en-US" sz="1200">
                          <a:solidFill>
                            <a:srgbClr val="4C5D6E"/>
                          </a:solidFill>
                        </a:rPr>
                        <a:t>-6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39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25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27,4 × 10</a:t>
                      </a:r>
                      <a:r>
                        <a:rPr baseline="30000" lang="en-US" sz="1200">
                          <a:solidFill>
                            <a:srgbClr val="4C5D6E"/>
                          </a:solidFill>
                        </a:rPr>
                        <a:t>-3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242785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-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-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-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-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100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-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-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39,5 × 10</a:t>
                      </a:r>
                      <a:r>
                        <a:rPr baseline="30000" lang="en-US" sz="1200">
                          <a:solidFill>
                            <a:srgbClr val="4C5D6E"/>
                          </a:solidFill>
                        </a:rPr>
                        <a:t>-6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199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37,9 × 10</a:t>
                      </a:r>
                      <a:r>
                        <a:rPr baseline="30000" lang="en-US" sz="1200">
                          <a:solidFill>
                            <a:srgbClr val="4C5D6E"/>
                          </a:solidFill>
                        </a:rPr>
                        <a:t>-6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199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200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-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-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79,5 × 10</a:t>
                      </a:r>
                      <a:r>
                        <a:rPr baseline="30000" lang="en-US" sz="1200">
                          <a:solidFill>
                            <a:srgbClr val="4C5D6E"/>
                          </a:solidFill>
                        </a:rPr>
                        <a:t>-6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-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74,4 × 10</a:t>
                      </a:r>
                      <a:r>
                        <a:rPr baseline="30000" lang="en-US" sz="1200">
                          <a:solidFill>
                            <a:srgbClr val="4C5D6E"/>
                          </a:solidFill>
                        </a:rPr>
                        <a:t>-6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-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500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-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-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231 × 10</a:t>
                      </a:r>
                      <a:r>
                        <a:rPr baseline="30000" lang="en-US" sz="1200">
                          <a:solidFill>
                            <a:srgbClr val="4C5D6E"/>
                          </a:solidFill>
                        </a:rPr>
                        <a:t>-6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999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202 × 10</a:t>
                      </a:r>
                      <a:r>
                        <a:rPr baseline="30000" lang="en-US" sz="1200">
                          <a:solidFill>
                            <a:srgbClr val="4C5D6E"/>
                          </a:solidFill>
                        </a:rPr>
                        <a:t>-6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4C5D6E"/>
                          </a:solidFill>
                        </a:rPr>
                        <a:t>999</a:t>
                      </a:r>
                      <a:endParaRPr sz="12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План</a:t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1142375" y="1394025"/>
            <a:ext cx="6854400" cy="27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Что такое сложность алгоритма?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Классификация алгоритмов по </a:t>
            </a:r>
            <a:r>
              <a:rPr lang="en-US" sz="1600">
                <a:solidFill>
                  <a:srgbClr val="2C2D30"/>
                </a:solidFill>
              </a:rPr>
              <a:t>сложности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Измерения времени работы с использованием </a:t>
            </a:r>
            <a:r>
              <a:rPr b="1" lang="en-US" sz="1600">
                <a:solidFill>
                  <a:srgbClr val="2C2D30"/>
                </a:solidFill>
              </a:rPr>
              <a:t>timeit</a:t>
            </a:r>
            <a:endParaRPr b="1" sz="1600">
              <a:solidFill>
                <a:srgbClr val="2C2D3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Измерения времени работы с использованием </a:t>
            </a:r>
            <a:r>
              <a:rPr b="1" lang="en-US" sz="1600">
                <a:solidFill>
                  <a:srgbClr val="2C2D30"/>
                </a:solidFill>
              </a:rPr>
              <a:t>cProfile</a:t>
            </a:r>
            <a:endParaRPr b="1"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Итоги:</a:t>
            </a:r>
            <a:endParaRPr/>
          </a:p>
        </p:txBody>
      </p:sp>
      <p:sp>
        <p:nvSpPr>
          <p:cNvPr id="238" name="Google Shape;238;p37"/>
          <p:cNvSpPr/>
          <p:nvPr/>
        </p:nvSpPr>
        <p:spPr>
          <a:xfrm>
            <a:off x="1144800" y="1339100"/>
            <a:ext cx="6854400" cy="29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C2D30"/>
                </a:solidFill>
              </a:rPr>
              <a:t>Практика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Поиск чисел Фибоначчи при помощи рекурсии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Мемоизация в словарь (</a:t>
            </a:r>
            <a:r>
              <a:rPr b="1" lang="en-US" sz="16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1600">
                <a:solidFill>
                  <a:srgbClr val="2C2D30"/>
                </a:solidFill>
              </a:rPr>
              <a:t>) и в список (</a:t>
            </a:r>
            <a:r>
              <a:rPr b="1" lang="en-US" sz="16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1600">
                <a:solidFill>
                  <a:srgbClr val="2C2D30"/>
                </a:solidFill>
              </a:rPr>
              <a:t>)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Использование </a:t>
            </a:r>
            <a:r>
              <a:rPr b="1" lang="en-US" sz="1600">
                <a:solidFill>
                  <a:srgbClr val="2C2D30"/>
                </a:solidFill>
              </a:rPr>
              <a:t>timeit</a:t>
            </a:r>
            <a:r>
              <a:rPr lang="en-US" sz="1600">
                <a:solidFill>
                  <a:srgbClr val="2C2D30"/>
                </a:solidFill>
              </a:rPr>
              <a:t> и </a:t>
            </a:r>
            <a:r>
              <a:rPr b="1" lang="en-US" sz="1600">
                <a:solidFill>
                  <a:srgbClr val="2C2D30"/>
                </a:solidFill>
              </a:rPr>
              <a:t>cProfile</a:t>
            </a:r>
            <a:r>
              <a:rPr lang="en-US" sz="1600">
                <a:solidFill>
                  <a:srgbClr val="2C2D30"/>
                </a:solidFill>
              </a:rPr>
              <a:t> для оценки времени выполнения программы</a:t>
            </a:r>
            <a:endParaRPr sz="18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План</a:t>
            </a:r>
            <a:endParaRPr/>
          </a:p>
        </p:txBody>
      </p:sp>
      <p:sp>
        <p:nvSpPr>
          <p:cNvPr id="244" name="Google Shape;244;p38"/>
          <p:cNvSpPr/>
          <p:nvPr/>
        </p:nvSpPr>
        <p:spPr>
          <a:xfrm>
            <a:off x="1142375" y="1394025"/>
            <a:ext cx="6854400" cy="27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Продолжение оптимизация алгоритма на примере чисел Фибоначчи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Реализация</a:t>
            </a:r>
            <a:r>
              <a:rPr lang="en-US" sz="1600">
                <a:solidFill>
                  <a:srgbClr val="2C2D30"/>
                </a:solidFill>
              </a:rPr>
              <a:t> задачи с использованием цикла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Мемоизация при помощи библиотеки </a:t>
            </a:r>
            <a:r>
              <a:rPr b="1" lang="en-US" sz="1600">
                <a:solidFill>
                  <a:srgbClr val="2C2D30"/>
                </a:solidFill>
              </a:rPr>
              <a:t>functools</a:t>
            </a:r>
            <a:endParaRPr b="1" sz="1600">
              <a:solidFill>
                <a:srgbClr val="2C2D3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Практическое использование </a:t>
            </a:r>
            <a:r>
              <a:rPr b="1" lang="en-US" sz="1600">
                <a:solidFill>
                  <a:srgbClr val="2C2D30"/>
                </a:solidFill>
              </a:rPr>
              <a:t>timeit</a:t>
            </a:r>
            <a:r>
              <a:rPr lang="en-US" sz="1600">
                <a:solidFill>
                  <a:srgbClr val="2C2D30"/>
                </a:solidFill>
              </a:rPr>
              <a:t> и </a:t>
            </a:r>
            <a:r>
              <a:rPr b="1" lang="en-US" sz="1600">
                <a:solidFill>
                  <a:srgbClr val="2C2D30"/>
                </a:solidFill>
              </a:rPr>
              <a:t>cProfile</a:t>
            </a:r>
            <a:endParaRPr b="1"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/>
          <p:nvPr/>
        </p:nvSpPr>
        <p:spPr>
          <a:xfrm>
            <a:off x="1144800" y="111350"/>
            <a:ext cx="68544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Результаты timeit и cProfile</a:t>
            </a:r>
            <a:endParaRPr/>
          </a:p>
        </p:txBody>
      </p:sp>
      <p:graphicFrame>
        <p:nvGraphicFramePr>
          <p:cNvPr id="250" name="Google Shape;250;p39"/>
          <p:cNvGraphicFramePr/>
          <p:nvPr/>
        </p:nvGraphicFramePr>
        <p:xfrm>
          <a:off x="296575" y="80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{2057D924-5416-4481-8217-7158C2A2DB4E}</a:tableStyleId>
              </a:tblPr>
              <a:tblGrid>
                <a:gridCol w="848225"/>
                <a:gridCol w="770275"/>
                <a:gridCol w="770275"/>
                <a:gridCol w="770275"/>
                <a:gridCol w="770275"/>
                <a:gridCol w="770275"/>
                <a:gridCol w="770275"/>
                <a:gridCol w="770275"/>
                <a:gridCol w="770275"/>
                <a:gridCol w="770275"/>
                <a:gridCol w="770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Реализация 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Классическая рекурсия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Рекурсия + словарь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Рекурсия + список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Цикл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Рекурсия + мемоизация “из коробки”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Значение </a:t>
                      </a:r>
                      <a:r>
                        <a:rPr b="1" lang="en-US" sz="1000">
                          <a:solidFill>
                            <a:srgbClr val="4C5D6E"/>
                          </a:solidFill>
                        </a:rPr>
                        <a:t>n</a:t>
                      </a:r>
                      <a:endParaRPr b="1"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timeit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cProfile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timeit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cProfile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timeit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cProfile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timeit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cProfile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timeit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cProfile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10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19,3 × 10</a:t>
                      </a:r>
                      <a:r>
                        <a:rPr baseline="30000" lang="en-US" sz="1000">
                          <a:solidFill>
                            <a:srgbClr val="4C5D6E"/>
                          </a:solidFill>
                        </a:rPr>
                        <a:t>-6</a:t>
                      </a:r>
                      <a:endParaRPr baseline="30000"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177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3,5 × 10</a:t>
                      </a:r>
                      <a:r>
                        <a:rPr baseline="30000" lang="en-US" sz="1000">
                          <a:solidFill>
                            <a:srgbClr val="4C5D6E"/>
                          </a:solidFill>
                        </a:rPr>
                        <a:t>-6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19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8,31 × 10</a:t>
                      </a:r>
                      <a:r>
                        <a:rPr baseline="30000" lang="en-US" sz="1000">
                          <a:solidFill>
                            <a:srgbClr val="4C5D6E"/>
                          </a:solidFill>
                        </a:rPr>
                        <a:t>-6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19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0,678</a:t>
                      </a: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 × 10</a:t>
                      </a:r>
                      <a:r>
                        <a:rPr baseline="30000" lang="en-US" sz="1000">
                          <a:solidFill>
                            <a:srgbClr val="4C5D6E"/>
                          </a:solidFill>
                        </a:rPr>
                        <a:t>-6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1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0,0977</a:t>
                      </a: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 × 10</a:t>
                      </a:r>
                      <a:r>
                        <a:rPr baseline="30000" lang="en-US" sz="1000">
                          <a:solidFill>
                            <a:srgbClr val="4C5D6E"/>
                          </a:solidFill>
                        </a:rPr>
                        <a:t>-6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11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15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206 × 10</a:t>
                      </a:r>
                      <a:r>
                        <a:rPr baseline="30000" lang="en-US" sz="1000">
                          <a:solidFill>
                            <a:srgbClr val="4C5D6E"/>
                          </a:solidFill>
                        </a:rPr>
                        <a:t>-6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1973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6,21 × 10</a:t>
                      </a:r>
                      <a:r>
                        <a:rPr baseline="30000" lang="en-US" sz="1000">
                          <a:solidFill>
                            <a:srgbClr val="4C5D6E"/>
                          </a:solidFill>
                        </a:rPr>
                        <a:t>-6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-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-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-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-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-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-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-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20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2,31 × 10</a:t>
                      </a:r>
                      <a:r>
                        <a:rPr baseline="30000" lang="en-US" sz="1000">
                          <a:solidFill>
                            <a:srgbClr val="4C5D6E"/>
                          </a:solidFill>
                        </a:rPr>
                        <a:t>-3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21894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6,66 × 10</a:t>
                      </a:r>
                      <a:r>
                        <a:rPr baseline="30000" lang="en-US" sz="1000">
                          <a:solidFill>
                            <a:srgbClr val="4C5D6E"/>
                          </a:solidFill>
                        </a:rPr>
                        <a:t>-6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39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9,57 × 10</a:t>
                      </a:r>
                      <a:r>
                        <a:rPr baseline="30000" lang="en-US" sz="1000">
                          <a:solidFill>
                            <a:srgbClr val="4C5D6E"/>
                          </a:solidFill>
                        </a:rPr>
                        <a:t>-6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39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-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-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-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-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25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27,4 × 10</a:t>
                      </a:r>
                      <a:r>
                        <a:rPr baseline="30000" lang="en-US" sz="1000">
                          <a:solidFill>
                            <a:srgbClr val="4C5D6E"/>
                          </a:solidFill>
                        </a:rPr>
                        <a:t>-3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242785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-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-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-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-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-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-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-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-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100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-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-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39,5 × 10</a:t>
                      </a:r>
                      <a:r>
                        <a:rPr baseline="30000" lang="en-US" sz="1000">
                          <a:solidFill>
                            <a:srgbClr val="4C5D6E"/>
                          </a:solidFill>
                        </a:rPr>
                        <a:t>-6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199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37,9 × 10</a:t>
                      </a:r>
                      <a:r>
                        <a:rPr baseline="30000" lang="en-US" sz="1000">
                          <a:solidFill>
                            <a:srgbClr val="4C5D6E"/>
                          </a:solidFill>
                        </a:rPr>
                        <a:t>-6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199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4,8</a:t>
                      </a: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 × 10</a:t>
                      </a:r>
                      <a:r>
                        <a:rPr baseline="30000" lang="en-US" sz="1000">
                          <a:solidFill>
                            <a:srgbClr val="4C5D6E"/>
                          </a:solidFill>
                        </a:rPr>
                        <a:t>-6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1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0,137</a:t>
                      </a: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 × 10</a:t>
                      </a:r>
                      <a:r>
                        <a:rPr baseline="30000" lang="en-US" sz="1000">
                          <a:solidFill>
                            <a:srgbClr val="4C5D6E"/>
                          </a:solidFill>
                        </a:rPr>
                        <a:t>-6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101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200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-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-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79,5 × 10</a:t>
                      </a:r>
                      <a:r>
                        <a:rPr baseline="30000" lang="en-US" sz="1000">
                          <a:solidFill>
                            <a:srgbClr val="4C5D6E"/>
                          </a:solidFill>
                        </a:rPr>
                        <a:t>-6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-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74,4 × 10</a:t>
                      </a:r>
                      <a:r>
                        <a:rPr baseline="30000" lang="en-US" sz="1000">
                          <a:solidFill>
                            <a:srgbClr val="4C5D6E"/>
                          </a:solidFill>
                        </a:rPr>
                        <a:t>-6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-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-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-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0,102</a:t>
                      </a: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 × 10</a:t>
                      </a:r>
                      <a:r>
                        <a:rPr baseline="30000" lang="en-US" sz="1000">
                          <a:solidFill>
                            <a:srgbClr val="4C5D6E"/>
                          </a:solidFill>
                        </a:rPr>
                        <a:t>-6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201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500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-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-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231 × 10</a:t>
                      </a:r>
                      <a:r>
                        <a:rPr baseline="30000" lang="en-US" sz="1000">
                          <a:solidFill>
                            <a:srgbClr val="4C5D6E"/>
                          </a:solidFill>
                        </a:rPr>
                        <a:t>-6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999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202 × 10</a:t>
                      </a:r>
                      <a:r>
                        <a:rPr baseline="30000" lang="en-US" sz="1000">
                          <a:solidFill>
                            <a:srgbClr val="4C5D6E"/>
                          </a:solidFill>
                        </a:rPr>
                        <a:t>-6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999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27,3</a:t>
                      </a: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 × 10</a:t>
                      </a:r>
                      <a:r>
                        <a:rPr baseline="30000" lang="en-US" sz="1000">
                          <a:solidFill>
                            <a:srgbClr val="4C5D6E"/>
                          </a:solidFill>
                        </a:rPr>
                        <a:t>-6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1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-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-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50000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-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-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-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-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-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-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25,1</a:t>
                      </a: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 × 10</a:t>
                      </a:r>
                      <a:r>
                        <a:rPr baseline="30000" lang="en-US" sz="1000">
                          <a:solidFill>
                            <a:srgbClr val="4C5D6E"/>
                          </a:solidFill>
                        </a:rPr>
                        <a:t>-3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1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-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4C5D6E"/>
                          </a:solidFill>
                        </a:rPr>
                        <a:t>-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Итоги:</a:t>
            </a:r>
            <a:endParaRPr/>
          </a:p>
        </p:txBody>
      </p:sp>
      <p:sp>
        <p:nvSpPr>
          <p:cNvPr id="256" name="Google Shape;256;p40"/>
          <p:cNvSpPr/>
          <p:nvPr/>
        </p:nvSpPr>
        <p:spPr>
          <a:xfrm>
            <a:off x="1144800" y="1339100"/>
            <a:ext cx="6854400" cy="29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C2D30"/>
                </a:solidFill>
              </a:rPr>
              <a:t>Практика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Поиск чисел Фибоначчи при помощи цикла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Мемоизация при помощи библиотеки </a:t>
            </a:r>
            <a:r>
              <a:rPr b="1" lang="en-US" sz="1600">
                <a:solidFill>
                  <a:srgbClr val="2C2D30"/>
                </a:solidFill>
              </a:rPr>
              <a:t>functools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Использование </a:t>
            </a:r>
            <a:r>
              <a:rPr b="1" lang="en-US" sz="1600">
                <a:solidFill>
                  <a:srgbClr val="2C2D30"/>
                </a:solidFill>
              </a:rPr>
              <a:t>timeit</a:t>
            </a:r>
            <a:r>
              <a:rPr lang="en-US" sz="1600">
                <a:solidFill>
                  <a:srgbClr val="2C2D30"/>
                </a:solidFill>
              </a:rPr>
              <a:t> и </a:t>
            </a:r>
            <a:r>
              <a:rPr b="1" lang="en-US" sz="1600">
                <a:solidFill>
                  <a:srgbClr val="2C2D30"/>
                </a:solidFill>
              </a:rPr>
              <a:t>cProfile</a:t>
            </a:r>
            <a:r>
              <a:rPr lang="en-US" sz="1600">
                <a:solidFill>
                  <a:srgbClr val="2C2D30"/>
                </a:solidFill>
              </a:rPr>
              <a:t> для оценки времени выполнения программы</a:t>
            </a:r>
            <a:endParaRPr sz="18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Домашнее задание</a:t>
            </a:r>
            <a:endParaRPr/>
          </a:p>
        </p:txBody>
      </p:sp>
      <p:sp>
        <p:nvSpPr>
          <p:cNvPr id="262" name="Google Shape;262;p41"/>
          <p:cNvSpPr/>
          <p:nvPr/>
        </p:nvSpPr>
        <p:spPr>
          <a:xfrm>
            <a:off x="1142375" y="1366575"/>
            <a:ext cx="6854400" cy="31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Проанализировать скорость и сложность алгоритмов, разработанных в рамках домашнего задания из первых трех уроков.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Домашнее задание</a:t>
            </a:r>
            <a:endParaRPr/>
          </a:p>
        </p:txBody>
      </p:sp>
      <p:sp>
        <p:nvSpPr>
          <p:cNvPr id="268" name="Google Shape;268;p42"/>
          <p:cNvSpPr/>
          <p:nvPr/>
        </p:nvSpPr>
        <p:spPr>
          <a:xfrm>
            <a:off x="1142375" y="1366575"/>
            <a:ext cx="6854400" cy="31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Выберите любые 3 задачи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Измерьте время работы вашего кода при помощи </a:t>
            </a:r>
            <a:r>
              <a:rPr b="1" lang="en-US" sz="1600">
                <a:solidFill>
                  <a:srgbClr val="2C2D30"/>
                </a:solidFill>
              </a:rPr>
              <a:t>timeit</a:t>
            </a:r>
            <a:r>
              <a:rPr lang="en-US" sz="1600">
                <a:solidFill>
                  <a:srgbClr val="2C2D30"/>
                </a:solidFill>
              </a:rPr>
              <a:t> и </a:t>
            </a:r>
            <a:r>
              <a:rPr b="1" lang="en-US" sz="1600">
                <a:solidFill>
                  <a:srgbClr val="2C2D30"/>
                </a:solidFill>
              </a:rPr>
              <a:t>cProfile</a:t>
            </a:r>
            <a:endParaRPr b="1" sz="1600">
              <a:solidFill>
                <a:srgbClr val="2C2D3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Результаты измерений сохраните в файл с кодом в виде комментариев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При необходимости, измените исходной код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Домашнее задание</a:t>
            </a:r>
            <a:endParaRPr/>
          </a:p>
        </p:txBody>
      </p:sp>
      <p:sp>
        <p:nvSpPr>
          <p:cNvPr id="274" name="Google Shape;274;p43"/>
          <p:cNvSpPr/>
          <p:nvPr/>
        </p:nvSpPr>
        <p:spPr>
          <a:xfrm>
            <a:off x="1142375" y="1366575"/>
            <a:ext cx="6854400" cy="31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 startAt="2"/>
            </a:pPr>
            <a:r>
              <a:rPr lang="en-US" sz="1600">
                <a:solidFill>
                  <a:srgbClr val="2C2D30"/>
                </a:solidFill>
              </a:rPr>
              <a:t>Написать два алгоритма нахождения i-го по счёту простого числа. 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использовать алгоритм решето Эратосфена.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без использования "решета".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Проанализировать скорость и сложность алгоритмов.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План</a:t>
            </a:r>
            <a:endParaRPr/>
          </a:p>
        </p:txBody>
      </p:sp>
      <p:sp>
        <p:nvSpPr>
          <p:cNvPr id="280" name="Google Shape;280;p44"/>
          <p:cNvSpPr/>
          <p:nvPr/>
        </p:nvSpPr>
        <p:spPr>
          <a:xfrm>
            <a:off x="1142375" y="1382050"/>
            <a:ext cx="6854400" cy="27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Разбор домашнего задания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Что такое сложность алгоритма?</a:t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1142375" y="1394025"/>
            <a:ext cx="6854400" cy="27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1600">
                <a:solidFill>
                  <a:srgbClr val="2C2D30"/>
                </a:solidFill>
              </a:rPr>
              <a:t>В</a:t>
            </a:r>
            <a:r>
              <a:rPr b="1" lang="en-US" sz="1600">
                <a:solidFill>
                  <a:srgbClr val="2C2D30"/>
                </a:solidFill>
              </a:rPr>
              <a:t>ременная сложность</a:t>
            </a:r>
            <a:r>
              <a:rPr lang="en-US" sz="1600">
                <a:solidFill>
                  <a:srgbClr val="2C2D30"/>
                </a:solidFill>
              </a:rPr>
              <a:t> алгоритма определяет время работы, используемое алгоритмом, как функции от длины </a:t>
            </a:r>
            <a:r>
              <a:rPr lang="en-US" sz="1600">
                <a:solidFill>
                  <a:srgbClr val="2C2D30"/>
                </a:solidFill>
                <a:uFill>
                  <a:noFill/>
                </a:uFill>
                <a:hlinkClick r:id="rId3"/>
              </a:rPr>
              <a:t>строки</a:t>
            </a:r>
            <a:r>
              <a:rPr lang="en-US" sz="1600">
                <a:solidFill>
                  <a:srgbClr val="2C2D30"/>
                </a:solidFill>
              </a:rPr>
              <a:t>, представляющей входные данные.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3573875" y="3387350"/>
            <a:ext cx="19914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C5D6E"/>
                </a:solidFill>
              </a:rPr>
              <a:t>t = f(n)</a:t>
            </a:r>
            <a:endParaRPr sz="3600">
              <a:solidFill>
                <a:srgbClr val="4C5D6E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Зачем нужно знать сложность алгоритма</a:t>
            </a:r>
            <a:endParaRPr/>
          </a:p>
        </p:txBody>
      </p:sp>
      <p:cxnSp>
        <p:nvCxnSpPr>
          <p:cNvPr id="110" name="Google Shape;110;p21"/>
          <p:cNvCxnSpPr/>
          <p:nvPr/>
        </p:nvCxnSpPr>
        <p:spPr>
          <a:xfrm rot="10800000">
            <a:off x="1380300" y="1764725"/>
            <a:ext cx="0" cy="247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21"/>
          <p:cNvSpPr txBox="1"/>
          <p:nvPr/>
        </p:nvSpPr>
        <p:spPr>
          <a:xfrm>
            <a:off x="501300" y="1785450"/>
            <a:ext cx="6936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C5D6E"/>
                </a:solidFill>
              </a:rPr>
              <a:t>время</a:t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6132350" y="4403150"/>
            <a:ext cx="18267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C5D6E"/>
                </a:solidFill>
              </a:rPr>
              <a:t>объем данных</a:t>
            </a:r>
            <a:endParaRPr/>
          </a:p>
        </p:txBody>
      </p:sp>
      <p:cxnSp>
        <p:nvCxnSpPr>
          <p:cNvPr id="113" name="Google Shape;113;p21"/>
          <p:cNvCxnSpPr/>
          <p:nvPr/>
        </p:nvCxnSpPr>
        <p:spPr>
          <a:xfrm flipH="1" rot="10800000">
            <a:off x="1497050" y="2465450"/>
            <a:ext cx="4347000" cy="53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21"/>
          <p:cNvSpPr/>
          <p:nvPr/>
        </p:nvSpPr>
        <p:spPr>
          <a:xfrm>
            <a:off x="1646362" y="3298225"/>
            <a:ext cx="4167191" cy="666100"/>
          </a:xfrm>
          <a:custGeom>
            <a:rect b="b" l="l" r="r" t="t"/>
            <a:pathLst>
              <a:path extrusionOk="0" h="26644" w="76638">
                <a:moveTo>
                  <a:pt x="0" y="26644"/>
                </a:moveTo>
                <a:cubicBezTo>
                  <a:pt x="8241" y="24904"/>
                  <a:pt x="36671" y="20647"/>
                  <a:pt x="49444" y="16206"/>
                </a:cubicBezTo>
                <a:cubicBezTo>
                  <a:pt x="62217" y="11765"/>
                  <a:pt x="72106" y="2701"/>
                  <a:pt x="76638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15" name="Google Shape;115;p21"/>
          <p:cNvCxnSpPr/>
          <p:nvPr/>
        </p:nvCxnSpPr>
        <p:spPr>
          <a:xfrm>
            <a:off x="5723892" y="1881600"/>
            <a:ext cx="0" cy="247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21"/>
          <p:cNvCxnSpPr/>
          <p:nvPr/>
        </p:nvCxnSpPr>
        <p:spPr>
          <a:xfrm>
            <a:off x="1380300" y="4243900"/>
            <a:ext cx="5569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Зачем нужно знать сложность алгоритма</a:t>
            </a:r>
            <a:endParaRPr/>
          </a:p>
        </p:txBody>
      </p:sp>
      <p:cxnSp>
        <p:nvCxnSpPr>
          <p:cNvPr id="122" name="Google Shape;122;p22"/>
          <p:cNvCxnSpPr/>
          <p:nvPr/>
        </p:nvCxnSpPr>
        <p:spPr>
          <a:xfrm rot="10800000">
            <a:off x="1380300" y="1764725"/>
            <a:ext cx="0" cy="247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22"/>
          <p:cNvSpPr txBox="1"/>
          <p:nvPr/>
        </p:nvSpPr>
        <p:spPr>
          <a:xfrm>
            <a:off x="501300" y="1785450"/>
            <a:ext cx="6936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C5D6E"/>
                </a:solidFill>
              </a:rPr>
              <a:t>время</a:t>
            </a:r>
            <a:endParaRPr/>
          </a:p>
        </p:txBody>
      </p:sp>
      <p:cxnSp>
        <p:nvCxnSpPr>
          <p:cNvPr id="124" name="Google Shape;124;p22"/>
          <p:cNvCxnSpPr/>
          <p:nvPr/>
        </p:nvCxnSpPr>
        <p:spPr>
          <a:xfrm flipH="1" rot="10800000">
            <a:off x="1497050" y="2465450"/>
            <a:ext cx="1998600" cy="53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22"/>
          <p:cNvSpPr/>
          <p:nvPr/>
        </p:nvSpPr>
        <p:spPr>
          <a:xfrm>
            <a:off x="1565700" y="3298225"/>
            <a:ext cx="1915950" cy="666100"/>
          </a:xfrm>
          <a:custGeom>
            <a:rect b="b" l="l" r="r" t="t"/>
            <a:pathLst>
              <a:path extrusionOk="0" h="26644" w="76638">
                <a:moveTo>
                  <a:pt x="0" y="26644"/>
                </a:moveTo>
                <a:cubicBezTo>
                  <a:pt x="8241" y="24904"/>
                  <a:pt x="36671" y="20647"/>
                  <a:pt x="49444" y="16206"/>
                </a:cubicBezTo>
                <a:cubicBezTo>
                  <a:pt x="62217" y="11765"/>
                  <a:pt x="72106" y="2701"/>
                  <a:pt x="76638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26" name="Google Shape;126;p22"/>
          <p:cNvCxnSpPr/>
          <p:nvPr/>
        </p:nvCxnSpPr>
        <p:spPr>
          <a:xfrm>
            <a:off x="3440450" y="1881600"/>
            <a:ext cx="0" cy="247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22"/>
          <p:cNvCxnSpPr/>
          <p:nvPr/>
        </p:nvCxnSpPr>
        <p:spPr>
          <a:xfrm>
            <a:off x="1380300" y="4243900"/>
            <a:ext cx="5569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22"/>
          <p:cNvSpPr txBox="1"/>
          <p:nvPr/>
        </p:nvSpPr>
        <p:spPr>
          <a:xfrm>
            <a:off x="6132350" y="4403150"/>
            <a:ext cx="18267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C5D6E"/>
                </a:solidFill>
              </a:rPr>
              <a:t>объем данных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Зачем нужно знать сложность алгоритма</a:t>
            </a:r>
            <a:endParaRPr/>
          </a:p>
        </p:txBody>
      </p:sp>
      <p:cxnSp>
        <p:nvCxnSpPr>
          <p:cNvPr id="134" name="Google Shape;134;p23"/>
          <p:cNvCxnSpPr/>
          <p:nvPr/>
        </p:nvCxnSpPr>
        <p:spPr>
          <a:xfrm rot="10800000">
            <a:off x="1380300" y="1764725"/>
            <a:ext cx="0" cy="247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3"/>
          <p:cNvSpPr txBox="1"/>
          <p:nvPr/>
        </p:nvSpPr>
        <p:spPr>
          <a:xfrm>
            <a:off x="501300" y="1785450"/>
            <a:ext cx="6936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C5D6E"/>
                </a:solidFill>
              </a:rPr>
              <a:t>время</a:t>
            </a:r>
            <a:endParaRPr/>
          </a:p>
        </p:txBody>
      </p:sp>
      <p:cxnSp>
        <p:nvCxnSpPr>
          <p:cNvPr id="136" name="Google Shape;136;p23"/>
          <p:cNvCxnSpPr/>
          <p:nvPr/>
        </p:nvCxnSpPr>
        <p:spPr>
          <a:xfrm flipH="1" rot="10800000">
            <a:off x="1497050" y="1729550"/>
            <a:ext cx="4744800" cy="127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23"/>
          <p:cNvSpPr/>
          <p:nvPr/>
        </p:nvSpPr>
        <p:spPr>
          <a:xfrm>
            <a:off x="1565700" y="3298225"/>
            <a:ext cx="1915950" cy="666100"/>
          </a:xfrm>
          <a:custGeom>
            <a:rect b="b" l="l" r="r" t="t"/>
            <a:pathLst>
              <a:path extrusionOk="0" h="26644" w="76638">
                <a:moveTo>
                  <a:pt x="0" y="26644"/>
                </a:moveTo>
                <a:cubicBezTo>
                  <a:pt x="8241" y="24904"/>
                  <a:pt x="36671" y="20647"/>
                  <a:pt x="49444" y="16206"/>
                </a:cubicBezTo>
                <a:cubicBezTo>
                  <a:pt x="62217" y="11765"/>
                  <a:pt x="72106" y="2701"/>
                  <a:pt x="76638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38" name="Google Shape;138;p23"/>
          <p:cNvCxnSpPr/>
          <p:nvPr/>
        </p:nvCxnSpPr>
        <p:spPr>
          <a:xfrm>
            <a:off x="3440450" y="1881600"/>
            <a:ext cx="0" cy="247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9" name="Google Shape;139;p23"/>
          <p:cNvSpPr/>
          <p:nvPr/>
        </p:nvSpPr>
        <p:spPr>
          <a:xfrm>
            <a:off x="3481650" y="1691325"/>
            <a:ext cx="844650" cy="1606900"/>
          </a:xfrm>
          <a:custGeom>
            <a:rect b="b" l="l" r="r" t="t"/>
            <a:pathLst>
              <a:path extrusionOk="0" h="64276" w="33786">
                <a:moveTo>
                  <a:pt x="0" y="64276"/>
                </a:moveTo>
                <a:cubicBezTo>
                  <a:pt x="3525" y="61163"/>
                  <a:pt x="15840" y="53839"/>
                  <a:pt x="21150" y="45598"/>
                </a:cubicBezTo>
                <a:cubicBezTo>
                  <a:pt x="26461" y="37358"/>
                  <a:pt x="29757" y="22433"/>
                  <a:pt x="31863" y="14833"/>
                </a:cubicBezTo>
                <a:cubicBezTo>
                  <a:pt x="33969" y="7233"/>
                  <a:pt x="33466" y="2472"/>
                  <a:pt x="33786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40" name="Google Shape;140;p23"/>
          <p:cNvCxnSpPr/>
          <p:nvPr/>
        </p:nvCxnSpPr>
        <p:spPr>
          <a:xfrm>
            <a:off x="5089875" y="1634375"/>
            <a:ext cx="0" cy="272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3"/>
          <p:cNvCxnSpPr/>
          <p:nvPr/>
        </p:nvCxnSpPr>
        <p:spPr>
          <a:xfrm>
            <a:off x="1380300" y="4243900"/>
            <a:ext cx="5569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3"/>
          <p:cNvSpPr txBox="1"/>
          <p:nvPr/>
        </p:nvSpPr>
        <p:spPr>
          <a:xfrm>
            <a:off x="6132350" y="4403150"/>
            <a:ext cx="18267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C5D6E"/>
                </a:solidFill>
              </a:rPr>
              <a:t>объем данных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Зачем нужно знать сложность алгоритма</a:t>
            </a:r>
            <a:endParaRPr/>
          </a:p>
        </p:txBody>
      </p:sp>
      <p:cxnSp>
        <p:nvCxnSpPr>
          <p:cNvPr id="148" name="Google Shape;148;p24"/>
          <p:cNvCxnSpPr/>
          <p:nvPr/>
        </p:nvCxnSpPr>
        <p:spPr>
          <a:xfrm rot="10800000">
            <a:off x="1380300" y="1764725"/>
            <a:ext cx="0" cy="247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24"/>
          <p:cNvSpPr txBox="1"/>
          <p:nvPr/>
        </p:nvSpPr>
        <p:spPr>
          <a:xfrm>
            <a:off x="501300" y="1785450"/>
            <a:ext cx="6936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C5D6E"/>
                </a:solidFill>
              </a:rPr>
              <a:t>время</a:t>
            </a:r>
            <a:endParaRPr/>
          </a:p>
        </p:txBody>
      </p:sp>
      <p:cxnSp>
        <p:nvCxnSpPr>
          <p:cNvPr id="150" name="Google Shape;150;p24"/>
          <p:cNvCxnSpPr/>
          <p:nvPr/>
        </p:nvCxnSpPr>
        <p:spPr>
          <a:xfrm flipH="1" rot="10800000">
            <a:off x="1497050" y="1729550"/>
            <a:ext cx="4744800" cy="127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4"/>
          <p:cNvSpPr/>
          <p:nvPr/>
        </p:nvSpPr>
        <p:spPr>
          <a:xfrm>
            <a:off x="1565700" y="3298225"/>
            <a:ext cx="1915950" cy="666100"/>
          </a:xfrm>
          <a:custGeom>
            <a:rect b="b" l="l" r="r" t="t"/>
            <a:pathLst>
              <a:path extrusionOk="0" h="26644" w="76638">
                <a:moveTo>
                  <a:pt x="0" y="26644"/>
                </a:moveTo>
                <a:cubicBezTo>
                  <a:pt x="8241" y="24904"/>
                  <a:pt x="36671" y="20647"/>
                  <a:pt x="49444" y="16206"/>
                </a:cubicBezTo>
                <a:cubicBezTo>
                  <a:pt x="62217" y="11765"/>
                  <a:pt x="72106" y="2701"/>
                  <a:pt x="76638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52" name="Google Shape;152;p24"/>
          <p:cNvCxnSpPr/>
          <p:nvPr/>
        </p:nvCxnSpPr>
        <p:spPr>
          <a:xfrm>
            <a:off x="3440450" y="1881600"/>
            <a:ext cx="0" cy="247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3" name="Google Shape;153;p24"/>
          <p:cNvSpPr/>
          <p:nvPr/>
        </p:nvSpPr>
        <p:spPr>
          <a:xfrm>
            <a:off x="3481650" y="1691325"/>
            <a:ext cx="844650" cy="1606900"/>
          </a:xfrm>
          <a:custGeom>
            <a:rect b="b" l="l" r="r" t="t"/>
            <a:pathLst>
              <a:path extrusionOk="0" h="64276" w="33786">
                <a:moveTo>
                  <a:pt x="0" y="64276"/>
                </a:moveTo>
                <a:cubicBezTo>
                  <a:pt x="3525" y="61163"/>
                  <a:pt x="15840" y="53839"/>
                  <a:pt x="21150" y="45598"/>
                </a:cubicBezTo>
                <a:cubicBezTo>
                  <a:pt x="26461" y="37358"/>
                  <a:pt x="29757" y="22433"/>
                  <a:pt x="31863" y="14833"/>
                </a:cubicBezTo>
                <a:cubicBezTo>
                  <a:pt x="33969" y="7233"/>
                  <a:pt x="33466" y="2472"/>
                  <a:pt x="33786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54" name="Google Shape;154;p24"/>
          <p:cNvCxnSpPr/>
          <p:nvPr/>
        </p:nvCxnSpPr>
        <p:spPr>
          <a:xfrm>
            <a:off x="5089875" y="1634375"/>
            <a:ext cx="0" cy="272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4"/>
          <p:cNvCxnSpPr/>
          <p:nvPr/>
        </p:nvCxnSpPr>
        <p:spPr>
          <a:xfrm>
            <a:off x="1380300" y="4243900"/>
            <a:ext cx="5569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4"/>
          <p:cNvSpPr txBox="1"/>
          <p:nvPr/>
        </p:nvSpPr>
        <p:spPr>
          <a:xfrm>
            <a:off x="6132350" y="4403150"/>
            <a:ext cx="18267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C5D6E"/>
                </a:solidFill>
              </a:rPr>
              <a:t>объем данных</a:t>
            </a:r>
            <a:endParaRPr/>
          </a:p>
        </p:txBody>
      </p:sp>
      <p:sp>
        <p:nvSpPr>
          <p:cNvPr id="157" name="Google Shape;157;p24"/>
          <p:cNvSpPr txBox="1"/>
          <p:nvPr/>
        </p:nvSpPr>
        <p:spPr>
          <a:xfrm>
            <a:off x="6358600" y="1565725"/>
            <a:ext cx="2575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10N + 4 == O(n)</a:t>
            </a:r>
            <a:endParaRPr/>
          </a:p>
        </p:txBody>
      </p:sp>
      <p:sp>
        <p:nvSpPr>
          <p:cNvPr id="158" name="Google Shape;158;p24"/>
          <p:cNvSpPr txBox="1"/>
          <p:nvPr/>
        </p:nvSpPr>
        <p:spPr>
          <a:xfrm>
            <a:off x="5611400" y="2539550"/>
            <a:ext cx="2575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2N</a:t>
            </a:r>
            <a:r>
              <a:rPr baseline="30000" lang="en-US"/>
              <a:t>2</a:t>
            </a:r>
            <a:r>
              <a:rPr lang="en-US"/>
              <a:t> + 3N + 1 == O(n</a:t>
            </a:r>
            <a:r>
              <a:rPr baseline="30000" lang="en-US"/>
              <a:t>2</a:t>
            </a:r>
            <a:r>
              <a:rPr lang="en-US"/>
              <a:t>)</a:t>
            </a:r>
            <a:endParaRPr/>
          </a:p>
        </p:txBody>
      </p:sp>
      <p:cxnSp>
        <p:nvCxnSpPr>
          <p:cNvPr id="159" name="Google Shape;159;p24"/>
          <p:cNvCxnSpPr/>
          <p:nvPr/>
        </p:nvCxnSpPr>
        <p:spPr>
          <a:xfrm rot="10800000">
            <a:off x="4326300" y="2539550"/>
            <a:ext cx="1292100" cy="1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" name="Google Shape;164;p25"/>
          <p:cNvGraphicFramePr/>
          <p:nvPr/>
        </p:nvGraphicFramePr>
        <p:xfrm>
          <a:off x="682275" y="195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{2057D924-5416-4481-8217-7158C2A2DB4E}</a:tableStyleId>
              </a:tblPr>
              <a:tblGrid>
                <a:gridCol w="2805400"/>
                <a:gridCol w="1470550"/>
                <a:gridCol w="3498700"/>
              </a:tblGrid>
              <a:tr h="6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C5D6E"/>
                          </a:solidFill>
                        </a:rPr>
                        <a:t>Название</a:t>
                      </a:r>
                      <a:endParaRPr b="1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C5D6E"/>
                          </a:solidFill>
                        </a:rPr>
                        <a:t>Обозначение</a:t>
                      </a:r>
                      <a:endParaRPr b="1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C5D6E"/>
                          </a:solidFill>
                        </a:rPr>
                        <a:t>Пример</a:t>
                      </a:r>
                      <a:endParaRPr b="1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0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Постоянная сложность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O(1)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Определение чётности числа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0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Логарифмическая сложность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O(log n)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Двоичный (бинарный) поиск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0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Линейно-логарифмическая сложность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O(n log n)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Быстрая сортировка Хоара (среднее время)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65" name="Google Shape;165;p2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Классификация сложности алгоритмов</a:t>
            </a:r>
            <a:endParaRPr sz="3200">
              <a:solidFill>
                <a:srgbClr val="4C5D6E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26"/>
          <p:cNvGraphicFramePr/>
          <p:nvPr/>
        </p:nvGraphicFramePr>
        <p:xfrm>
          <a:off x="682279" y="20113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{2057D924-5416-4481-8217-7158C2A2DB4E}</a:tableStyleId>
              </a:tblPr>
              <a:tblGrid>
                <a:gridCol w="2805400"/>
                <a:gridCol w="1470550"/>
                <a:gridCol w="3498700"/>
              </a:tblGrid>
              <a:tr h="6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C5D6E"/>
                          </a:solidFill>
                        </a:rPr>
                        <a:t>Название</a:t>
                      </a:r>
                      <a:endParaRPr b="1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C5D6E"/>
                          </a:solidFill>
                        </a:rPr>
                        <a:t>Обозначение</a:t>
                      </a:r>
                      <a:endParaRPr b="1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C5D6E"/>
                          </a:solidFill>
                        </a:rPr>
                        <a:t>Пример</a:t>
                      </a:r>
                      <a:endParaRPr b="1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0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Линейная сложность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O(n)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Поиск наименьшего элемента в неотсортированном массиве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0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Квадратичная сложность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O(n²)</a:t>
                      </a:r>
                      <a:endParaRPr sz="10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Сортировка пузырьком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0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Экспоненциальная сложность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O(</a:t>
                      </a:r>
                      <a:r>
                        <a:rPr lang="en-US">
                          <a:solidFill>
                            <a:srgbClr val="4C5D6E"/>
                          </a:solidFill>
                        </a:rPr>
                        <a:t>2</a:t>
                      </a:r>
                      <a:r>
                        <a:rPr baseline="30000" lang="en-US">
                          <a:solidFill>
                            <a:srgbClr val="4C5D6E"/>
                          </a:solidFill>
                        </a:rPr>
                        <a:t>n</a:t>
                      </a:r>
                      <a:r>
                        <a:rPr lang="en-US">
                          <a:solidFill>
                            <a:srgbClr val="4C5D6E"/>
                          </a:solidFill>
                        </a:rPr>
                        <a:t>)</a:t>
                      </a:r>
                      <a:endParaRPr baseline="30000"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5D6E"/>
                          </a:solidFill>
                        </a:rPr>
                        <a:t>Решение задачи о рюкзаке методом прямого перебора</a:t>
                      </a:r>
                      <a:endParaRPr>
                        <a:solidFill>
                          <a:srgbClr val="4C5D6E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71" name="Google Shape;171;p2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Классификация сложности алгоритмов</a:t>
            </a:r>
            <a:endParaRPr sz="3200">
              <a:solidFill>
                <a:srgbClr val="4C5D6E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