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4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4" r:id="rId14"/>
    <p:sldId id="315" r:id="rId15"/>
    <p:sldId id="317" r:id="rId16"/>
    <p:sldId id="316" r:id="rId17"/>
    <p:sldId id="309" r:id="rId18"/>
    <p:sldId id="310" r:id="rId19"/>
    <p:sldId id="311" r:id="rId20"/>
    <p:sldId id="31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94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51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5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3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05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518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054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1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30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13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9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0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94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3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Линейная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Основные  операции  с матрицами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5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Вычисление обратной матрицы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Ранг матрицы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Линейная зависимость столбцов или строк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80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1. Вычислите</a:t>
            </a:r>
            <a:r>
              <a:rPr lang="en-US" dirty="0"/>
              <a:t> </a:t>
            </a:r>
            <a:r>
              <a:rPr lang="ru-RU" dirty="0"/>
              <a:t>матрицу, обратную данной: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2. Приведите пример матрицы 4х4, ранг которой равен 1.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1757EF-0A28-4949-8D46-BD0B0165A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4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считать обратную матрицу через миноры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ранг матрицы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ранг матрицы</a:t>
            </a:r>
            <a:r>
              <a:rPr lang="en-US" dirty="0">
                <a:solidFill>
                  <a:srgbClr val="2C2D30"/>
                </a:solidFill>
              </a:rPr>
              <a:t> </a:t>
            </a:r>
            <a:r>
              <a:rPr lang="ru-RU" dirty="0">
                <a:solidFill>
                  <a:srgbClr val="2C2D30"/>
                </a:solidFill>
              </a:rPr>
              <a:t>связан с линейной зависимостью столбцов или строк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базисные строки, столбцы и базисные миноры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5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Линейная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Векторная алгебра: скалярное произведение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5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57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 dirty="0">
              <a:solidFill>
                <a:srgbClr val="2C2D30"/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Операции с векторами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Визуализация векторов на плоскости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Скалярное произведение двух векторов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Длина вектора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52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Какие основные матричные операции применимы</a:t>
            </a:r>
            <a:br>
              <a:rPr lang="ru-RU" dirty="0">
                <a:solidFill>
                  <a:srgbClr val="2C2D30"/>
                </a:solidFill>
              </a:rPr>
            </a:br>
            <a:r>
              <a:rPr lang="ru-RU" dirty="0">
                <a:solidFill>
                  <a:srgbClr val="2C2D30"/>
                </a:solidFill>
              </a:rPr>
              <a:t>для векторов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рисовать векторы на плоскости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считать скалярное произведение векторов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6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1" y="1152475"/>
            <a:ext cx="6738886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/>
              <a:t>Вычислите</a:t>
            </a:r>
            <a:r>
              <a:rPr lang="en-US" sz="2000" dirty="0"/>
              <a:t> </a:t>
            </a:r>
            <a:r>
              <a:rPr lang="ru-RU" sz="2000" dirty="0"/>
              <a:t>скалярное произведение двух векторов:</a:t>
            </a:r>
            <a:br>
              <a:rPr lang="ru-RU" sz="2000" dirty="0"/>
            </a:br>
            <a:endParaRPr lang="ru-RU" sz="2000" dirty="0"/>
          </a:p>
          <a:p>
            <a:pPr marL="114300" indent="0">
              <a:buNone/>
            </a:pPr>
            <a:r>
              <a:rPr lang="ru-RU" sz="2000" b="1" dirty="0"/>
              <a:t>(1, 5)  </a:t>
            </a:r>
            <a:r>
              <a:rPr lang="ru-RU" sz="2000" dirty="0"/>
              <a:t>и </a:t>
            </a:r>
            <a:r>
              <a:rPr lang="ru-RU" sz="2000" b="1" dirty="0"/>
              <a:t> (2, 8)</a:t>
            </a:r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01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Линейная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Векторное произведение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5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34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 dirty="0">
              <a:solidFill>
                <a:srgbClr val="2C2D30"/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Векторное произведение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Связь векторного произведения с определителями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Смешанное произведение векторов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44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1" y="1152475"/>
            <a:ext cx="6738886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/>
              <a:t>Вычислите</a:t>
            </a:r>
            <a:r>
              <a:rPr lang="en-US" sz="2000" dirty="0"/>
              <a:t> </a:t>
            </a:r>
            <a:r>
              <a:rPr lang="ru-RU" sz="2000" dirty="0"/>
              <a:t>смешанное произведение трех векторов:</a:t>
            </a:r>
            <a:br>
              <a:rPr lang="ru-RU" sz="2000" dirty="0"/>
            </a:br>
            <a:endParaRPr lang="ru-RU" sz="2000" dirty="0"/>
          </a:p>
          <a:p>
            <a:pPr marL="114300" indent="0">
              <a:buNone/>
            </a:pPr>
            <a:r>
              <a:rPr lang="ru-RU" sz="2000" b="1" dirty="0"/>
              <a:t>(1, 5, 0), (2, 8, 7)</a:t>
            </a:r>
            <a:r>
              <a:rPr lang="ru-RU" sz="2000" dirty="0"/>
              <a:t> и </a:t>
            </a:r>
            <a:r>
              <a:rPr lang="ru-RU" sz="2000" b="1" dirty="0"/>
              <a:t>(7, 1.5, 3) </a:t>
            </a:r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539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15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Сложение, вычитание, умножение матриц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Транспонирование матрицы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Нулевая и единичная матрица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Обращение квадратной матрицы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Каков геометрический смысл сложения векторов</a:t>
            </a:r>
            <a:endParaRPr lang="en-US" dirty="0">
              <a:solidFill>
                <a:srgbClr val="2C2D30"/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Что такое векторное произведение 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Как считать смешанное произведение векторов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5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Вектор – это частный случай матрицы 1х</a:t>
            </a:r>
            <a:r>
              <a:rPr lang="en-US" dirty="0"/>
              <a:t>N</a:t>
            </a:r>
            <a:r>
              <a:rPr lang="ru-RU" dirty="0"/>
              <a:t> и</a:t>
            </a:r>
            <a:r>
              <a:rPr lang="en-US" dirty="0"/>
              <a:t> N</a:t>
            </a:r>
            <a:r>
              <a:rPr lang="ru-RU" dirty="0"/>
              <a:t>х</a:t>
            </a:r>
            <a:r>
              <a:rPr lang="en-US" dirty="0"/>
              <a:t>1</a:t>
            </a:r>
            <a:r>
              <a:rPr lang="ru-RU" dirty="0"/>
              <a:t>. Повторите материал для векторов, уделяя особое внимание умножению </a:t>
            </a:r>
            <a:r>
              <a:rPr lang="en-US" dirty="0"/>
              <a:t>A∙B</a:t>
            </a:r>
            <a:r>
              <a:rPr lang="ru-RU" dirty="0"/>
              <a:t>.</a:t>
            </a:r>
          </a:p>
          <a:p>
            <a:pPr>
              <a:buAutoNum type="arabicPeriod"/>
            </a:pPr>
            <a:r>
              <a:rPr lang="ru-RU" dirty="0"/>
              <a:t>Вычислите, по возможности, не используя программирование: (5Е)</a:t>
            </a:r>
            <a:r>
              <a:rPr lang="ru-RU" baseline="30000" dirty="0"/>
              <a:t>-1</a:t>
            </a:r>
            <a:r>
              <a:rPr lang="ru-RU" dirty="0"/>
              <a:t>. Е – единичная матрица размера 5х5.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1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15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складывать, вычитать и умножать векторы и матрицы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транспонирование матрицы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обратная матрица</a:t>
            </a:r>
          </a:p>
          <a:p>
            <a:pPr marL="469900">
              <a:lnSpc>
                <a:spcPct val="15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работать с матрицами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Линейная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Определитель матрицы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5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59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Определитель (детерминант) матрицы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Свойства определителей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Минор и алгебраическое дополнение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Ранг матрицы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Вычислите</a:t>
            </a:r>
            <a:r>
              <a:rPr lang="en-US" dirty="0"/>
              <a:t> </a:t>
            </a:r>
            <a:r>
              <a:rPr lang="ru-RU" dirty="0"/>
              <a:t>определитель: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1757EF-0A28-4949-8D46-BD0B0165A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13" t="40502" r="63671" b="37884"/>
          <a:stretch/>
        </p:blipFill>
        <p:spPr>
          <a:xfrm>
            <a:off x="1333487" y="1585731"/>
            <a:ext cx="1398138" cy="15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определитель (детерминант) матрицы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Каковы основные свойства определителей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считать определитель </a:t>
            </a:r>
            <a:r>
              <a:rPr lang="en-US" dirty="0">
                <a:solidFill>
                  <a:srgbClr val="2C2D30"/>
                </a:solidFill>
              </a:rPr>
              <a:t>N</a:t>
            </a:r>
            <a:r>
              <a:rPr lang="ru-RU" dirty="0">
                <a:solidFill>
                  <a:srgbClr val="2C2D30"/>
                </a:solidFill>
              </a:rPr>
              <a:t>-го порядка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минор и алгебраическое дополнение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определители связаны с обращением матрицы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Линейная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Обращение матрицы. Ранг матрицы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5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1134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13449</TotalTime>
  <Words>361</Words>
  <Application>Microsoft Office PowerPoint</Application>
  <PresentationFormat>Экран (16:9)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Линейная алгебра</vt:lpstr>
      <vt:lpstr>План урока</vt:lpstr>
      <vt:lpstr>Домашнее задание</vt:lpstr>
      <vt:lpstr>Что мы узнали? </vt:lpstr>
      <vt:lpstr>Линейная алгебра</vt:lpstr>
      <vt:lpstr>План урока</vt:lpstr>
      <vt:lpstr>Домашнее задание</vt:lpstr>
      <vt:lpstr>Что мы узнали? </vt:lpstr>
      <vt:lpstr>Линейная алгебра</vt:lpstr>
      <vt:lpstr>План урока</vt:lpstr>
      <vt:lpstr>Домашнее задание</vt:lpstr>
      <vt:lpstr>Что мы узнали? </vt:lpstr>
      <vt:lpstr>Линейная алгебра</vt:lpstr>
      <vt:lpstr>План урока</vt:lpstr>
      <vt:lpstr>Что мы узнали? </vt:lpstr>
      <vt:lpstr>Домашнее задание</vt:lpstr>
      <vt:lpstr>Линейная алгебра</vt:lpstr>
      <vt:lpstr>План урока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69</cp:revision>
  <dcterms:modified xsi:type="dcterms:W3CDTF">2018-11-30T12:58:13Z</dcterms:modified>
</cp:coreProperties>
</file>