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4" r:id="rId3"/>
    <p:sldId id="300" r:id="rId4"/>
    <p:sldId id="299" r:id="rId5"/>
    <p:sldId id="318" r:id="rId6"/>
    <p:sldId id="302" r:id="rId7"/>
    <p:sldId id="304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5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827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90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27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65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94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86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349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4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12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34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92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980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04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13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9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3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07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94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22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5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71425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Системы линейных алгебраических уравнений </a:t>
            </a:r>
            <a:r>
              <a:rPr lang="en-US" sz="4000" dirty="0">
                <a:solidFill>
                  <a:srgbClr val="4C5D6E"/>
                </a:solidFill>
              </a:rPr>
              <a:t>(</a:t>
            </a:r>
            <a:r>
              <a:rPr lang="ru-RU" sz="4000" dirty="0">
                <a:solidFill>
                  <a:srgbClr val="4C5D6E"/>
                </a:solidFill>
              </a:rPr>
              <a:t>СЛАУ)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371450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Определение СЛАУ. </a:t>
            </a:r>
            <a:br>
              <a:rPr lang="en-US" sz="1600" dirty="0">
                <a:solidFill>
                  <a:srgbClr val="BDC2CA"/>
                </a:solidFill>
              </a:rPr>
            </a:br>
            <a:r>
              <a:rPr lang="ru-RU" sz="1600" dirty="0">
                <a:solidFill>
                  <a:srgbClr val="BDC2CA"/>
                </a:solidFill>
              </a:rPr>
              <a:t>Матричная форма записи СЛАУ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371425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369325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6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Сколько решений имеет линейная система: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Если ноль – то измените вектор правой части так, чтобы система стала совместной, и решите ее.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178FB85-964A-4DEB-B145-38F64C5EF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13" t="40502" r="63671" b="37884"/>
          <a:stretch/>
        </p:blipFill>
        <p:spPr>
          <a:xfrm>
            <a:off x="1333487" y="1585731"/>
            <a:ext cx="1398138" cy="1501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063B09E-7C2F-46B7-883E-F9FA05AAAC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41"/>
          <a:stretch/>
        </p:blipFill>
        <p:spPr>
          <a:xfrm>
            <a:off x="3945806" y="1769054"/>
            <a:ext cx="836016" cy="137263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1B207A9-FE5E-45EC-B025-01520D850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229" r="45916"/>
          <a:stretch/>
        </p:blipFill>
        <p:spPr>
          <a:xfrm>
            <a:off x="1333486" y="1769054"/>
            <a:ext cx="130189" cy="137263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AFABBAC-6C29-49D7-9857-1BA959AA2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35" t="-80" r="-1316" b="80"/>
          <a:stretch/>
        </p:blipFill>
        <p:spPr>
          <a:xfrm>
            <a:off x="2620490" y="1769054"/>
            <a:ext cx="237909" cy="13726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9EB54-4EB1-4F9D-B5DD-822320A9C5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7"/>
          <a:stretch/>
        </p:blipFill>
        <p:spPr>
          <a:xfrm>
            <a:off x="4128714" y="1825688"/>
            <a:ext cx="470199" cy="12614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13DCD2-5F6E-40D2-A50B-722C5A302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905" y="2000260"/>
            <a:ext cx="1104900" cy="90487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65D587E-15DB-48DA-9455-158CDA13E9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624" t="37116" r="23886" b="36491"/>
          <a:stretch/>
        </p:blipFill>
        <p:spPr>
          <a:xfrm>
            <a:off x="1942619" y="2286010"/>
            <a:ext cx="261515" cy="3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теорема Кронекера-</a:t>
            </a:r>
            <a:r>
              <a:rPr lang="ru-RU" dirty="0" err="1">
                <a:solidFill>
                  <a:srgbClr val="2C2D30"/>
                </a:solidFill>
              </a:rPr>
              <a:t>Капелли</a:t>
            </a:r>
            <a:r>
              <a:rPr lang="ru-RU" dirty="0">
                <a:solidFill>
                  <a:srgbClr val="2C2D30"/>
                </a:solidFill>
              </a:rPr>
              <a:t> помогает исследовать СЛАУ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Сколько решений имеют вырожденные СЛАУ в зависимости от ранга основной и расширенной матрицы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8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71425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Системы линейных алгебраических уравнений </a:t>
            </a:r>
            <a:r>
              <a:rPr lang="en-US" sz="4000" dirty="0">
                <a:solidFill>
                  <a:srgbClr val="4C5D6E"/>
                </a:solidFill>
              </a:rPr>
              <a:t>(</a:t>
            </a:r>
            <a:r>
              <a:rPr lang="ru-RU" sz="4000" dirty="0">
                <a:solidFill>
                  <a:srgbClr val="4C5D6E"/>
                </a:solidFill>
              </a:rPr>
              <a:t>СЛАУ)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371450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600" dirty="0">
                <a:solidFill>
                  <a:srgbClr val="BDC2CA"/>
                </a:solidFill>
              </a:rPr>
              <a:t>LU – </a:t>
            </a:r>
            <a:r>
              <a:rPr lang="ru-RU" sz="1600" dirty="0">
                <a:solidFill>
                  <a:srgbClr val="BDC2CA"/>
                </a:solidFill>
              </a:rPr>
              <a:t>разложение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371425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369325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6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70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Системы с квадратной матрицей: «хорошие» СЛАУ 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2C2D30"/>
                </a:solidFill>
              </a:rPr>
              <a:t>LU – </a:t>
            </a:r>
            <a:r>
              <a:rPr lang="ru-RU" dirty="0">
                <a:solidFill>
                  <a:srgbClr val="2C2D30"/>
                </a:solidFill>
              </a:rPr>
              <a:t>разложение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Решение СЛАУ при помощи </a:t>
            </a:r>
            <a:r>
              <a:rPr lang="en-US" dirty="0">
                <a:solidFill>
                  <a:srgbClr val="2C2D30"/>
                </a:solidFill>
              </a:rPr>
              <a:t>LU – </a:t>
            </a:r>
            <a:r>
              <a:rPr lang="ru-RU" dirty="0">
                <a:solidFill>
                  <a:srgbClr val="2C2D30"/>
                </a:solidFill>
              </a:rPr>
              <a:t>разложения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Разложение </a:t>
            </a:r>
            <a:r>
              <a:rPr lang="ru-RU" dirty="0" err="1">
                <a:solidFill>
                  <a:srgbClr val="2C2D30"/>
                </a:solidFill>
              </a:rPr>
              <a:t>Холецкого</a:t>
            </a:r>
            <a:endParaRPr lang="ru-RU" dirty="0">
              <a:solidFill>
                <a:srgbClr val="2C2D30"/>
              </a:solidFill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42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Сколько решений имеет линейная система: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Если ноль – то измените вектор правой части так, чтобы система стала совместной, и решите ее.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178FB85-964A-4DEB-B145-38F64C5EF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13" t="40502" r="63671" b="37884"/>
          <a:stretch/>
        </p:blipFill>
        <p:spPr>
          <a:xfrm>
            <a:off x="1333487" y="1585731"/>
            <a:ext cx="1398138" cy="1501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063B09E-7C2F-46B7-883E-F9FA05AAAC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41"/>
          <a:stretch/>
        </p:blipFill>
        <p:spPr>
          <a:xfrm>
            <a:off x="3945806" y="1769054"/>
            <a:ext cx="836016" cy="137263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1B207A9-FE5E-45EC-B025-01520D850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229" r="45916"/>
          <a:stretch/>
        </p:blipFill>
        <p:spPr>
          <a:xfrm>
            <a:off x="1333486" y="1769054"/>
            <a:ext cx="130189" cy="137263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AFABBAC-6C29-49D7-9857-1BA959AA2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35" t="-80" r="-1316" b="80"/>
          <a:stretch/>
        </p:blipFill>
        <p:spPr>
          <a:xfrm>
            <a:off x="2620490" y="1769054"/>
            <a:ext cx="237909" cy="13726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9EB54-4EB1-4F9D-B5DD-822320A9C5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7"/>
          <a:stretch/>
        </p:blipFill>
        <p:spPr>
          <a:xfrm>
            <a:off x="4128714" y="1825688"/>
            <a:ext cx="470199" cy="12614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13DCD2-5F6E-40D2-A50B-722C5A302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905" y="2000260"/>
            <a:ext cx="1104900" cy="90487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65D587E-15DB-48DA-9455-158CDA13E9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624" t="37116" r="23886" b="36491"/>
          <a:stretch/>
        </p:blipFill>
        <p:spPr>
          <a:xfrm>
            <a:off x="1942619" y="2286010"/>
            <a:ext cx="261515" cy="3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матричные разложения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решать «хорошие» СЛАУ при помощи метода Гаусса (</a:t>
            </a:r>
            <a:r>
              <a:rPr lang="en-US" dirty="0">
                <a:solidFill>
                  <a:srgbClr val="2C2D30"/>
                </a:solidFill>
              </a:rPr>
              <a:t>LU – </a:t>
            </a:r>
            <a:r>
              <a:rPr lang="ru-RU" dirty="0">
                <a:solidFill>
                  <a:srgbClr val="2C2D30"/>
                </a:solidFill>
              </a:rPr>
              <a:t>разложения)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квадратный корень из матрицы и разложение </a:t>
            </a:r>
            <a:r>
              <a:rPr lang="ru-RU" dirty="0" err="1">
                <a:solidFill>
                  <a:srgbClr val="2C2D30"/>
                </a:solidFill>
              </a:rPr>
              <a:t>Холецкого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9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71425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Системы линейных алгебраических уравнений </a:t>
            </a:r>
            <a:r>
              <a:rPr lang="en-US" sz="4000" dirty="0">
                <a:solidFill>
                  <a:srgbClr val="4C5D6E"/>
                </a:solidFill>
              </a:rPr>
              <a:t>(</a:t>
            </a:r>
            <a:r>
              <a:rPr lang="ru-RU" sz="4000" dirty="0">
                <a:solidFill>
                  <a:srgbClr val="4C5D6E"/>
                </a:solidFill>
              </a:rPr>
              <a:t>СЛАУ)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371450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err="1">
                <a:solidFill>
                  <a:srgbClr val="BDC2CA"/>
                </a:solidFill>
              </a:rPr>
              <a:t>Недоопределенные</a:t>
            </a:r>
            <a:r>
              <a:rPr lang="ru-RU" sz="1600" dirty="0">
                <a:solidFill>
                  <a:srgbClr val="BDC2CA"/>
                </a:solidFill>
              </a:rPr>
              <a:t> системы. </a:t>
            </a:r>
            <a:br>
              <a:rPr lang="ru-RU" sz="1600" dirty="0">
                <a:solidFill>
                  <a:srgbClr val="BDC2CA"/>
                </a:solidFill>
              </a:rPr>
            </a:br>
            <a:r>
              <a:rPr lang="ru-RU" sz="1600" dirty="0">
                <a:solidFill>
                  <a:srgbClr val="BDC2CA"/>
                </a:solidFill>
              </a:rPr>
              <a:t>Нормальное </a:t>
            </a:r>
            <a:r>
              <a:rPr lang="ru-RU" sz="1600" dirty="0" err="1">
                <a:solidFill>
                  <a:srgbClr val="BDC2CA"/>
                </a:solidFill>
              </a:rPr>
              <a:t>псевдорешение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371425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369325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6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74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Вырожденные и </a:t>
            </a:r>
            <a:r>
              <a:rPr lang="ru-RU" dirty="0" err="1">
                <a:solidFill>
                  <a:srgbClr val="2C2D30"/>
                </a:solidFill>
              </a:rPr>
              <a:t>недоопределенные</a:t>
            </a:r>
            <a:r>
              <a:rPr lang="ru-RU" dirty="0">
                <a:solidFill>
                  <a:srgbClr val="2C2D30"/>
                </a:solidFill>
              </a:rPr>
              <a:t> СЛАУ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Плохо обусловленные СЛАУ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Нормальное </a:t>
            </a:r>
            <a:r>
              <a:rPr lang="ru-RU" dirty="0" err="1">
                <a:solidFill>
                  <a:srgbClr val="2C2D30"/>
                </a:solidFill>
              </a:rPr>
              <a:t>псевдорешение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0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Сколько решений имеет линейная система: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Если ноль – то измените вектор правой части так, чтобы система стала совместной, и решите ее.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178FB85-964A-4DEB-B145-38F64C5EF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13" t="40502" r="63671" b="37884"/>
          <a:stretch/>
        </p:blipFill>
        <p:spPr>
          <a:xfrm>
            <a:off x="1333487" y="1585731"/>
            <a:ext cx="1398138" cy="1501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063B09E-7C2F-46B7-883E-F9FA05AAAC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41"/>
          <a:stretch/>
        </p:blipFill>
        <p:spPr>
          <a:xfrm>
            <a:off x="3945806" y="1769054"/>
            <a:ext cx="836016" cy="137263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1B207A9-FE5E-45EC-B025-01520D850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229" r="45916"/>
          <a:stretch/>
        </p:blipFill>
        <p:spPr>
          <a:xfrm>
            <a:off x="1333486" y="1769054"/>
            <a:ext cx="130189" cy="137263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AFABBAC-6C29-49D7-9857-1BA959AA2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35" t="-80" r="-1316" b="80"/>
          <a:stretch/>
        </p:blipFill>
        <p:spPr>
          <a:xfrm>
            <a:off x="2620490" y="1769054"/>
            <a:ext cx="237909" cy="13726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9EB54-4EB1-4F9D-B5DD-822320A9C5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7"/>
          <a:stretch/>
        </p:blipFill>
        <p:spPr>
          <a:xfrm>
            <a:off x="4128714" y="1825688"/>
            <a:ext cx="470199" cy="12614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13DCD2-5F6E-40D2-A50B-722C5A302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905" y="2000260"/>
            <a:ext cx="1104900" cy="90487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65D587E-15DB-48DA-9455-158CDA13E9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624" t="37116" r="23886" b="36491"/>
          <a:stretch/>
        </p:blipFill>
        <p:spPr>
          <a:xfrm>
            <a:off x="1942619" y="2286010"/>
            <a:ext cx="261515" cy="3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5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плохо обусловленные СЛАУ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решать вырожденные и </a:t>
            </a:r>
            <a:r>
              <a:rPr lang="ru-RU" dirty="0" err="1">
                <a:solidFill>
                  <a:srgbClr val="2C2D30"/>
                </a:solidFill>
              </a:rPr>
              <a:t>недоопределенные</a:t>
            </a:r>
            <a:r>
              <a:rPr lang="ru-RU" dirty="0">
                <a:solidFill>
                  <a:srgbClr val="2C2D30"/>
                </a:solidFill>
              </a:rPr>
              <a:t> СЛАУ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нормальное </a:t>
            </a:r>
            <a:r>
              <a:rPr lang="ru-RU" dirty="0" err="1">
                <a:solidFill>
                  <a:srgbClr val="2C2D30"/>
                </a:solidFill>
              </a:rPr>
              <a:t>псевдорешение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3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Системы линейных алгебраических уравнений (СЛАУ)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Представление СЛАУ в матричной форме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Однородные и неоднородные СЛАУ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Связь решения СЛАУ и определителя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71425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Системы линейных алгебраических уравнений </a:t>
            </a:r>
            <a:r>
              <a:rPr lang="en-US" sz="4000" dirty="0">
                <a:solidFill>
                  <a:srgbClr val="4C5D6E"/>
                </a:solidFill>
              </a:rPr>
              <a:t>(</a:t>
            </a:r>
            <a:r>
              <a:rPr lang="ru-RU" sz="4000" dirty="0">
                <a:solidFill>
                  <a:srgbClr val="4C5D6E"/>
                </a:solidFill>
              </a:rPr>
              <a:t>СЛАУ)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371450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600" dirty="0">
                <a:solidFill>
                  <a:srgbClr val="BDC2CA"/>
                </a:solidFill>
              </a:rPr>
              <a:t>QR – </a:t>
            </a:r>
            <a:r>
              <a:rPr lang="ru-RU" sz="1600" dirty="0">
                <a:solidFill>
                  <a:srgbClr val="BDC2CA"/>
                </a:solidFill>
              </a:rPr>
              <a:t>разложение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371425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369325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6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40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920" y="1017725"/>
            <a:ext cx="6065249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en-US" dirty="0">
              <a:solidFill>
                <a:srgbClr val="2C2D3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Ортогональные разложения матриц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2C2D30"/>
                </a:solidFill>
              </a:rPr>
              <a:t>QR – </a:t>
            </a:r>
            <a:r>
              <a:rPr lang="ru-RU" dirty="0">
                <a:solidFill>
                  <a:srgbClr val="2C2D30"/>
                </a:solidFill>
              </a:rPr>
              <a:t>разложение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Принцип решения</a:t>
            </a:r>
            <a:r>
              <a:rPr lang="en-US" dirty="0">
                <a:solidFill>
                  <a:srgbClr val="2C2D30"/>
                </a:solidFill>
              </a:rPr>
              <a:t> </a:t>
            </a:r>
            <a:r>
              <a:rPr lang="ru-RU" dirty="0">
                <a:solidFill>
                  <a:srgbClr val="2C2D30"/>
                </a:solidFill>
              </a:rPr>
              <a:t>«хороших» и «плохих» СЛАУ при помощи ортогональных разложений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Пример использование </a:t>
            </a:r>
            <a:r>
              <a:rPr lang="en-US" dirty="0">
                <a:solidFill>
                  <a:srgbClr val="2C2D30"/>
                </a:solidFill>
              </a:rPr>
              <a:t>QR – </a:t>
            </a:r>
            <a:r>
              <a:rPr lang="ru-RU" dirty="0">
                <a:solidFill>
                  <a:srgbClr val="2C2D30"/>
                </a:solidFill>
              </a:rPr>
              <a:t>разложения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89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Найдите </a:t>
            </a:r>
            <a:r>
              <a:rPr lang="ru-RU" dirty="0" err="1"/>
              <a:t>псевдорешение</a:t>
            </a:r>
            <a:r>
              <a:rPr lang="ru-RU" dirty="0"/>
              <a:t> вырожденной линейной системы: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Попробуйте отыскать нормальное </a:t>
            </a:r>
            <a:r>
              <a:rPr lang="ru-RU" dirty="0" err="1"/>
              <a:t>псевдорешение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178FB85-964A-4DEB-B145-38F64C5EF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13" t="40502" r="63671" b="37884"/>
          <a:stretch/>
        </p:blipFill>
        <p:spPr>
          <a:xfrm>
            <a:off x="1333487" y="1585731"/>
            <a:ext cx="1398138" cy="1501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063B09E-7C2F-46B7-883E-F9FA05AAAC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41"/>
          <a:stretch/>
        </p:blipFill>
        <p:spPr>
          <a:xfrm>
            <a:off x="3945806" y="1769054"/>
            <a:ext cx="836016" cy="137263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1B207A9-FE5E-45EC-B025-01520D850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229" r="45916"/>
          <a:stretch/>
        </p:blipFill>
        <p:spPr>
          <a:xfrm>
            <a:off x="1333486" y="1769054"/>
            <a:ext cx="130189" cy="137263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AFABBAC-6C29-49D7-9857-1BA959AA2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35" t="-80" r="-1316" b="80"/>
          <a:stretch/>
        </p:blipFill>
        <p:spPr>
          <a:xfrm>
            <a:off x="2620490" y="1769054"/>
            <a:ext cx="237909" cy="13726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9EB54-4EB1-4F9D-B5DD-822320A9C5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7"/>
          <a:stretch/>
        </p:blipFill>
        <p:spPr>
          <a:xfrm>
            <a:off x="4128714" y="1825688"/>
            <a:ext cx="470199" cy="12614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13DCD2-5F6E-40D2-A50B-722C5A302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905" y="2000260"/>
            <a:ext cx="1104900" cy="90487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65D587E-15DB-48DA-9455-158CDA13E9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624" t="37116" r="23886" b="36491"/>
          <a:stretch/>
        </p:blipFill>
        <p:spPr>
          <a:xfrm>
            <a:off x="1942619" y="2286010"/>
            <a:ext cx="261515" cy="33293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DD85984-A4A7-4EF0-88EA-874025FA96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905" t="70588" r="19437" b="440"/>
          <a:stretch/>
        </p:blipFill>
        <p:spPr>
          <a:xfrm>
            <a:off x="4164224" y="2721685"/>
            <a:ext cx="262502" cy="36546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3437D75-7A1D-415A-A6E6-B3F34A796A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905" t="70588" r="19437" b="440"/>
          <a:stretch/>
        </p:blipFill>
        <p:spPr>
          <a:xfrm>
            <a:off x="4331014" y="2721685"/>
            <a:ext cx="262502" cy="3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6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ортогональные матричные разложения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</a:t>
            </a:r>
            <a:r>
              <a:rPr lang="en-US" dirty="0">
                <a:solidFill>
                  <a:srgbClr val="2C2D30"/>
                </a:solidFill>
              </a:rPr>
              <a:t>QR – </a:t>
            </a:r>
            <a:r>
              <a:rPr lang="ru-RU" dirty="0">
                <a:solidFill>
                  <a:srgbClr val="2C2D30"/>
                </a:solidFill>
              </a:rPr>
              <a:t>разложение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решать СЛАУ при </a:t>
            </a:r>
            <a:r>
              <a:rPr lang="en-US" dirty="0">
                <a:solidFill>
                  <a:srgbClr val="2C2D30"/>
                </a:solidFill>
              </a:rPr>
              <a:t>QR – </a:t>
            </a:r>
            <a:r>
              <a:rPr lang="ru-RU" dirty="0">
                <a:solidFill>
                  <a:srgbClr val="2C2D30"/>
                </a:solidFill>
              </a:rPr>
              <a:t>разложения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2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71425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Системы линейных алгебраических уравнений </a:t>
            </a:r>
            <a:r>
              <a:rPr lang="en-US" sz="4000" dirty="0">
                <a:solidFill>
                  <a:srgbClr val="4C5D6E"/>
                </a:solidFill>
              </a:rPr>
              <a:t>(</a:t>
            </a:r>
            <a:r>
              <a:rPr lang="ru-RU" sz="4000" dirty="0">
                <a:solidFill>
                  <a:srgbClr val="4C5D6E"/>
                </a:solidFill>
              </a:rPr>
              <a:t>СЛАУ)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371450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Решение домашнего задания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371425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369325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6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50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Решите линейную систему: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178FB85-964A-4DEB-B145-38F64C5EF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13" t="40502" r="63671" b="37884"/>
          <a:stretch/>
        </p:blipFill>
        <p:spPr>
          <a:xfrm>
            <a:off x="1333487" y="1585731"/>
            <a:ext cx="1398138" cy="1501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063B09E-7C2F-46B7-883E-F9FA05AAAC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41"/>
          <a:stretch/>
        </p:blipFill>
        <p:spPr>
          <a:xfrm>
            <a:off x="3945806" y="1769054"/>
            <a:ext cx="836016" cy="137263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1B207A9-FE5E-45EC-B025-01520D850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229" r="45916"/>
          <a:stretch/>
        </p:blipFill>
        <p:spPr>
          <a:xfrm>
            <a:off x="1333486" y="1769054"/>
            <a:ext cx="130189" cy="137263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AFABBAC-6C29-49D7-9857-1BA959AA2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35" t="-80" r="-1316" b="80"/>
          <a:stretch/>
        </p:blipFill>
        <p:spPr>
          <a:xfrm>
            <a:off x="2620490" y="1769054"/>
            <a:ext cx="237909" cy="13726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9EB54-4EB1-4F9D-B5DD-822320A9C5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7"/>
          <a:stretch/>
        </p:blipFill>
        <p:spPr>
          <a:xfrm>
            <a:off x="4128714" y="1825688"/>
            <a:ext cx="470199" cy="12614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13DCD2-5F6E-40D2-A50B-722C5A302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905" y="2000260"/>
            <a:ext cx="1104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9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СЛАУ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записывается СЛАУ в матричной форме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Сколько решений может быть у СЛАУ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решаются «хорошие» СЛАУ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251505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Системы линейных алгебраических уравнений </a:t>
            </a:r>
            <a:r>
              <a:rPr lang="en-US" sz="4000" dirty="0">
                <a:solidFill>
                  <a:srgbClr val="4C5D6E"/>
                </a:solidFill>
              </a:rPr>
              <a:t>(</a:t>
            </a:r>
            <a:r>
              <a:rPr lang="ru-RU" sz="4000" dirty="0">
                <a:solidFill>
                  <a:srgbClr val="4C5D6E"/>
                </a:solidFill>
              </a:rPr>
              <a:t>СЛАУ)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251529" y="3428950"/>
            <a:ext cx="47532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Переопределенные и </a:t>
            </a:r>
            <a:r>
              <a:rPr lang="ru-RU" sz="1600" dirty="0" err="1">
                <a:solidFill>
                  <a:srgbClr val="BDC2CA"/>
                </a:solidFill>
              </a:rPr>
              <a:t>недоопределенные</a:t>
            </a:r>
            <a:r>
              <a:rPr lang="ru-RU" sz="1600" dirty="0">
                <a:solidFill>
                  <a:srgbClr val="BDC2CA"/>
                </a:solidFill>
              </a:rPr>
              <a:t> СЛАУ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251505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249405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5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3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СЛАУ с прямоугольной матрицей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Совместные и несовместные СЛАУ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Переопределенные СЛАУ. </a:t>
            </a:r>
            <a:r>
              <a:rPr lang="ru-RU" dirty="0" err="1">
                <a:solidFill>
                  <a:srgbClr val="2C2D30"/>
                </a:solidFill>
              </a:rPr>
              <a:t>Псевдорешение</a:t>
            </a:r>
            <a:endParaRPr lang="ru-RU" dirty="0">
              <a:solidFill>
                <a:srgbClr val="2C2D30"/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dirty="0" err="1">
                <a:solidFill>
                  <a:srgbClr val="2C2D30"/>
                </a:solidFill>
              </a:rPr>
              <a:t>Недоопределенные</a:t>
            </a:r>
            <a:r>
              <a:rPr lang="ru-RU" dirty="0">
                <a:solidFill>
                  <a:srgbClr val="2C2D30"/>
                </a:solidFill>
              </a:rPr>
              <a:t> СЛАУ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20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переопределенные СЛАУ и что с ними делать?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</a:t>
            </a:r>
            <a:r>
              <a:rPr lang="ru-RU" dirty="0" err="1">
                <a:solidFill>
                  <a:srgbClr val="2C2D30"/>
                </a:solidFill>
              </a:rPr>
              <a:t>псевдорешение</a:t>
            </a:r>
            <a:endParaRPr lang="ru-RU" dirty="0">
              <a:solidFill>
                <a:srgbClr val="2C2D3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</a:t>
            </a:r>
            <a:r>
              <a:rPr lang="ru-RU" dirty="0" err="1">
                <a:solidFill>
                  <a:srgbClr val="2C2D30"/>
                </a:solidFill>
              </a:rPr>
              <a:t>недоопределенные</a:t>
            </a:r>
            <a:r>
              <a:rPr lang="ru-RU" dirty="0">
                <a:solidFill>
                  <a:srgbClr val="2C2D30"/>
                </a:solidFill>
              </a:rPr>
              <a:t> СЛАУ 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71425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Системы линейных алгебраических уравнений </a:t>
            </a:r>
            <a:r>
              <a:rPr lang="en-US" sz="4000" dirty="0">
                <a:solidFill>
                  <a:srgbClr val="4C5D6E"/>
                </a:solidFill>
              </a:rPr>
              <a:t>(</a:t>
            </a:r>
            <a:r>
              <a:rPr lang="ru-RU" sz="4000" dirty="0">
                <a:solidFill>
                  <a:srgbClr val="4C5D6E"/>
                </a:solidFill>
              </a:rPr>
              <a:t>СЛАУ)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371450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Вырожденные линейные системы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371425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369325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6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53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Системы с квадратной матрицей: «хорошие» СЛАУ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Вырожденные СЛАУ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Теорема Кронекера-</a:t>
            </a:r>
            <a:r>
              <a:rPr lang="ru-RU" dirty="0" err="1">
                <a:solidFill>
                  <a:srgbClr val="2C2D30"/>
                </a:solidFill>
              </a:rPr>
              <a:t>Капелли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3151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26148</TotalTime>
  <Words>486</Words>
  <Application>Microsoft Office PowerPoint</Application>
  <PresentationFormat>Экран (16:9)</PresentationFormat>
  <Paragraphs>150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Системы линейных алгебраических уравнений (СЛАУ)</vt:lpstr>
      <vt:lpstr>План урока</vt:lpstr>
      <vt:lpstr>Домашнее задание</vt:lpstr>
      <vt:lpstr>Что мы узнали? </vt:lpstr>
      <vt:lpstr>Системы линейных алгебраических уравнений (СЛАУ)</vt:lpstr>
      <vt:lpstr>План урока</vt:lpstr>
      <vt:lpstr>Что мы узнали? </vt:lpstr>
      <vt:lpstr>Системы линейных алгебраических уравнений (СЛАУ)</vt:lpstr>
      <vt:lpstr>План урока</vt:lpstr>
      <vt:lpstr>Домашнее задание</vt:lpstr>
      <vt:lpstr>Что мы узнали? </vt:lpstr>
      <vt:lpstr>Системы линейных алгебраических уравнений (СЛАУ)</vt:lpstr>
      <vt:lpstr>План урока</vt:lpstr>
      <vt:lpstr>Домашнее задание</vt:lpstr>
      <vt:lpstr>Что мы узнали? </vt:lpstr>
      <vt:lpstr>Системы линейных алгебраических уравнений (СЛАУ)</vt:lpstr>
      <vt:lpstr>План урока</vt:lpstr>
      <vt:lpstr>Домашнее задание</vt:lpstr>
      <vt:lpstr>Что мы узнали? </vt:lpstr>
      <vt:lpstr>Системы линейных алгебраических уравнений (СЛАУ)</vt:lpstr>
      <vt:lpstr>План урока</vt:lpstr>
      <vt:lpstr>Домашнее задание</vt:lpstr>
      <vt:lpstr>Что мы узнали? </vt:lpstr>
      <vt:lpstr>Системы линейных алгебраических уравнений (СЛАУ)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97</cp:revision>
  <dcterms:modified xsi:type="dcterms:W3CDTF">2018-12-14T06:12:21Z</dcterms:modified>
</cp:coreProperties>
</file>