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91" r:id="rId7"/>
    <p:sldId id="261" r:id="rId8"/>
    <p:sldId id="26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7" r:id="rId18"/>
    <p:sldId id="276" r:id="rId19"/>
    <p:sldId id="277" r:id="rId20"/>
    <p:sldId id="27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ad524f0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ad524f0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61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dad524f0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dad524f0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01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ad524f0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ad524f0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74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dad524f0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dad524f0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260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dad524f0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dad524f0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93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dad524f0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dad524f0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888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dad524f06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dad524f06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7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dad524f0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dad524f0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389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f3214be3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f3214be3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8116054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8116054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ff3214be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ff3214be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16714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16714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f3214be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f3214be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9e1031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9e1031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9e1031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9e1031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25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f3214be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f3214be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f3214be3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f3214be3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f3214be3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f3214be3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9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oogle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Введение в методы сбора и обработки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ABB1B9"/>
                </a:solidFill>
              </a:rPr>
              <a:t>Краткий обзор технологий для понимания сбора и обработки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Методы сбора и обработки данных при помощи Python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1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HTTP и HTTPS – методы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4450" y="1607350"/>
            <a:ext cx="33576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 smtClean="0">
                <a:solidFill>
                  <a:srgbClr val="2C2D30"/>
                </a:solidFill>
              </a:rPr>
              <a:t>GET</a:t>
            </a:r>
            <a:r>
              <a:rPr lang="en-US" sz="1800" dirty="0" smtClean="0">
                <a:solidFill>
                  <a:srgbClr val="2C2D30"/>
                </a:solidFill>
              </a:rPr>
              <a:t> – </a:t>
            </a:r>
            <a:r>
              <a:rPr lang="ru-RU" sz="1800" dirty="0" smtClean="0">
                <a:solidFill>
                  <a:srgbClr val="2C2D30"/>
                </a:solidFill>
              </a:rPr>
              <a:t>получить ресурс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 smtClean="0">
                <a:solidFill>
                  <a:srgbClr val="2C2D30"/>
                </a:solidFill>
              </a:rPr>
              <a:t>PUT – обновить</a:t>
            </a:r>
            <a:endParaRPr sz="1800" dirty="0" smtClean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 smtClean="0">
                <a:solidFill>
                  <a:srgbClr val="2C2D30"/>
                </a:solidFill>
              </a:rPr>
              <a:t>POST – создать</a:t>
            </a:r>
            <a:endParaRPr sz="1800" dirty="0" smtClean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 smtClean="0">
                <a:solidFill>
                  <a:srgbClr val="2C2D30"/>
                </a:solidFill>
              </a:rPr>
              <a:t>DELETE – удалить</a:t>
            </a:r>
            <a:endParaRPr sz="1800" dirty="0" smtClean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 smtClean="0">
                <a:solidFill>
                  <a:srgbClr val="2C2D30"/>
                </a:solidFill>
              </a:rPr>
              <a:t>PATCH – исправить</a:t>
            </a:r>
            <a:endParaRPr sz="1800" dirty="0">
              <a:solidFill>
                <a:srgbClr val="2C2D30"/>
              </a:solidFill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4569600" y="164326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HEAD</a:t>
            </a: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OPTIONS</a:t>
            </a: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TRACE</a:t>
            </a: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CONNECT</a:t>
            </a:r>
            <a:endParaRPr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 и HTTPS – заголовки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1214450" y="1607350"/>
            <a:ext cx="67824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General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Request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Response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Entity</a:t>
            </a:r>
            <a:endParaRPr sz="3000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3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 и HTTPS – заголовки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1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8"/>
          <p:cNvSpPr txBox="1"/>
          <p:nvPr/>
        </p:nvSpPr>
        <p:spPr>
          <a:xfrm>
            <a:off x="2858400" y="1464450"/>
            <a:ext cx="3800100" cy="3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curl -v </a:t>
            </a:r>
            <a:r>
              <a:rPr lang="ru" sz="9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http://google.com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&gt; GET / HTTP/1.1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&gt; Host: google.com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&gt; User-Agent: curl/7.54.0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&gt; Accept: */*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HTTP/1.1 301 Moved Permanently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Location: http://www.google.com/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Content-Type: text/html; charset=UTF-8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Date: Sun, 08 Jul 2018 11:45:03 GMT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Expires: Tue, 07 Aug 2018 11:45:03 GMT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Cache-Control: public, max-age=2592000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Server: gws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Content-Length: 219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X-XSS-Protection: 1; mode=block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 X-Frame-Options: SAMEORIGIN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&lt;HTML&gt;&lt;HEAD&gt;&lt;meta http-equiv="content-type" content="text/html;charset=utf-8"&gt;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&lt;TITLE&gt;301 Moved&lt;/TITLE&gt;&lt;/HEAD&gt;&lt;BODY&gt;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&lt;H1&gt;301 Moved&lt;/H1&gt;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The document has moved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HREF="http://www.google.com/"&gt;here&lt;/A&gt;.</a:t>
            </a:r>
            <a:endParaRPr sz="9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921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 и HTTPS – заголовки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1716000" y="1464450"/>
            <a:ext cx="6785100" cy="3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HTTP/1.1 401 Authorization Required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Date: Tue, 01 Mar 2005 11:30:10 GMT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Apache/1.3.33 (Unix)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WWW-Authenticate: Basic realm="How about authorization?"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charset=iso-8859-1</a:t>
            </a:r>
            <a:endParaRPr sz="15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164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 и HTTPS – коды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2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1214450" y="1607350"/>
            <a:ext cx="67824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1xx: Information;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2xx: Success;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3xx: Redirect;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4xx: Client Error;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5xx: Server Error.</a:t>
            </a:r>
            <a:endParaRPr sz="3000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2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ctrTitle"/>
          </p:nvPr>
        </p:nvSpPr>
        <p:spPr>
          <a:xfrm>
            <a:off x="1430400" y="2000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4C5D6E"/>
                </a:solidFill>
              </a:rPr>
              <a:t>			API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4" name="Google Shape;354;p2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83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такое API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1" name="Google Shape;421;p2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 txBox="1"/>
          <p:nvPr/>
        </p:nvSpPr>
        <p:spPr>
          <a:xfrm>
            <a:off x="2497400" y="4445045"/>
            <a:ext cx="67824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74" name="Picture 2" descr="https://assets.mkdev.me/posts/covers/000/000/040/original/chto_takoe_api_i_zachem_on_nuzhen.png?14740346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00" y="1387907"/>
            <a:ext cx="6667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4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такое API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1332600" y="1884175"/>
            <a:ext cx="67824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Private API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Public API</a:t>
            </a:r>
            <a:endParaRPr sz="3000" dirty="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 dirty="0">
                <a:solidFill>
                  <a:srgbClr val="2C2D30"/>
                </a:solidFill>
              </a:rPr>
              <a:t>Набор классов и библиотек</a:t>
            </a:r>
            <a:endParaRPr sz="3000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8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Организационные вопросы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33" name="Google Shape;733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39" name="Google Shape;739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3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Пишите в комментарии к уроку. Я буду отвечать на них каждый день.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Личные сообщения.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Видео буду выкладывать в день урока (самое позднее – на следующий день).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0" name="Google Shape;760;p3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4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4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 smtClean="0">
                <a:solidFill>
                  <a:srgbClr val="2C2D30"/>
                </a:solidFill>
              </a:rPr>
              <a:t>Помотреть документацию к </a:t>
            </a:r>
            <a:r>
              <a:rPr lang="en-US" sz="1400" dirty="0" smtClean="0">
                <a:solidFill>
                  <a:srgbClr val="2C2D30"/>
                </a:solidFill>
              </a:rPr>
              <a:t>API </a:t>
            </a:r>
            <a:r>
              <a:rPr lang="ru-RU" sz="1400" dirty="0" err="1" smtClean="0">
                <a:solidFill>
                  <a:srgbClr val="2C2D30"/>
                </a:solidFill>
              </a:rPr>
              <a:t>Гитхаба</a:t>
            </a:r>
            <a:r>
              <a:rPr lang="ru-RU" sz="1400" dirty="0" smtClean="0">
                <a:solidFill>
                  <a:srgbClr val="2C2D30"/>
                </a:solidFill>
              </a:rPr>
              <a:t>. Разобраться и вывести список всех </a:t>
            </a:r>
            <a:r>
              <a:rPr lang="ru-RU" sz="1400" dirty="0" err="1" smtClean="0">
                <a:solidFill>
                  <a:srgbClr val="2C2D30"/>
                </a:solidFill>
              </a:rPr>
              <a:t>репозиториев</a:t>
            </a:r>
            <a:r>
              <a:rPr lang="ru-RU" sz="1400" dirty="0" smtClean="0">
                <a:solidFill>
                  <a:srgbClr val="2C2D30"/>
                </a:solidFill>
              </a:rPr>
              <a:t> для конкретного пользователя.</a:t>
            </a:r>
            <a:r>
              <a:rPr lang="en-US" sz="1400" dirty="0">
                <a:solidFill>
                  <a:srgbClr val="2C2D30"/>
                </a:solidFill>
              </a:rPr>
              <a:t/>
            </a:r>
            <a:br>
              <a:rPr lang="en-US" sz="1400" dirty="0">
                <a:solidFill>
                  <a:srgbClr val="2C2D30"/>
                </a:solidFill>
              </a:rPr>
            </a:br>
            <a:endParaRPr lang="ru" sz="1400" dirty="0" smtClean="0">
              <a:solidFill>
                <a:srgbClr val="2C2D30"/>
              </a:solidFill>
            </a:endParaRPr>
          </a:p>
          <a:p>
            <a:pPr marL="457200" lvl="0" indent="-317500" algn="l">
              <a:lnSpc>
                <a:spcPct val="115000"/>
              </a:lnSpc>
              <a:buClr>
                <a:srgbClr val="2C2D30"/>
              </a:buClr>
              <a:buSzPts val="1400"/>
              <a:buChar char="●"/>
            </a:pPr>
            <a:r>
              <a:rPr lang="ru-RU" sz="1400" dirty="0">
                <a:solidFill>
                  <a:srgbClr val="2C2D30"/>
                </a:solidFill>
              </a:rPr>
              <a:t>Выполнить запрос методом GET к ресурсам, </a:t>
            </a:r>
            <a:r>
              <a:rPr lang="ru-RU" sz="1400" dirty="0" smtClean="0">
                <a:solidFill>
                  <a:srgbClr val="2C2D30"/>
                </a:solidFill>
              </a:rPr>
              <a:t>использующим любой тип авторизации через </a:t>
            </a:r>
            <a:r>
              <a:rPr lang="en-US" sz="1400" dirty="0" smtClean="0">
                <a:solidFill>
                  <a:srgbClr val="2C2D30"/>
                </a:solidFill>
              </a:rPr>
              <a:t>Postman, Python.</a:t>
            </a:r>
            <a:endParaRPr lang="ru-RU" sz="1400" dirty="0">
              <a:solidFill>
                <a:srgbClr val="2C2D30"/>
              </a:solidFill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4" name="Google Shape;794;p3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Регламент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07294" y="1418318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8 уроков по 2 часа</a:t>
            </a:r>
            <a:endParaRPr sz="2000" dirty="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Домашние задания</a:t>
            </a:r>
            <a:endParaRPr sz="2000" dirty="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Видеозапись будет</a:t>
            </a:r>
            <a:endParaRPr sz="2000" dirty="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Задавайте вопросы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Ваши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7" name="Google Shape;807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7" name="Google Shape;827;p3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мы будем изучать на курсе?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Основы компьютерных сетей.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Основы HTTP, веба и форматы данных (JSON, XML, CSV).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Принципы </a:t>
            </a:r>
            <a:r>
              <a:rPr lang="ru" sz="1600" dirty="0" smtClean="0">
                <a:solidFill>
                  <a:srgbClr val="2C2D30"/>
                </a:solidFill>
              </a:rPr>
              <a:t>работы</a:t>
            </a:r>
            <a:r>
              <a:rPr lang="en-US" sz="1600" dirty="0" smtClean="0">
                <a:solidFill>
                  <a:srgbClr val="2C2D30"/>
                </a:solidFill>
              </a:rPr>
              <a:t> </a:t>
            </a:r>
            <a:r>
              <a:rPr lang="ru-RU" sz="1600" dirty="0" smtClean="0">
                <a:solidFill>
                  <a:srgbClr val="2C2D30"/>
                </a:solidFill>
              </a:rPr>
              <a:t>различных веб сервисов с данными</a:t>
            </a:r>
            <a:r>
              <a:rPr lang="ru" sz="1600" dirty="0" smtClean="0">
                <a:solidFill>
                  <a:srgbClr val="2C2D30"/>
                </a:solidFill>
              </a:rPr>
              <a:t> (</a:t>
            </a:r>
            <a:r>
              <a:rPr lang="en-US" sz="1600" dirty="0" smtClean="0">
                <a:solidFill>
                  <a:srgbClr val="2C2D30"/>
                </a:solidFill>
              </a:rPr>
              <a:t>API, </a:t>
            </a:r>
            <a:r>
              <a:rPr lang="en-US" sz="1600" dirty="0" err="1" smtClean="0">
                <a:solidFill>
                  <a:srgbClr val="2C2D30"/>
                </a:solidFill>
              </a:rPr>
              <a:t>OpenData</a:t>
            </a:r>
            <a:r>
              <a:rPr lang="en-US" sz="1600" dirty="0" smtClean="0">
                <a:solidFill>
                  <a:srgbClr val="2C2D30"/>
                </a:solidFill>
              </a:rPr>
              <a:t>, HTML)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Работа с </a:t>
            </a:r>
            <a:r>
              <a:rPr lang="en-US" sz="1600" dirty="0" smtClean="0">
                <a:solidFill>
                  <a:srgbClr val="2C2D30"/>
                </a:solidFill>
              </a:rPr>
              <a:t>SQL </a:t>
            </a:r>
            <a:r>
              <a:rPr lang="ru-RU" sz="1600" dirty="0" smtClean="0">
                <a:solidFill>
                  <a:srgbClr val="2C2D30"/>
                </a:solidFill>
              </a:rPr>
              <a:t>и </a:t>
            </a:r>
            <a:r>
              <a:rPr lang="en-US" sz="1600" dirty="0" err="1" smtClean="0">
                <a:solidFill>
                  <a:srgbClr val="2C2D30"/>
                </a:solidFill>
              </a:rPr>
              <a:t>noSQL</a:t>
            </a:r>
            <a:r>
              <a:rPr lang="en-US" sz="1600" dirty="0">
                <a:solidFill>
                  <a:srgbClr val="2C2D30"/>
                </a:solidFill>
              </a:rPr>
              <a:t>	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Каких результатов мы добьемся?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Узнаем, как работают сервисы и приложения в Интернете.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«Пообщаемся» при помощи Python с сервисами.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Узнаем о форматах данных.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Близко познакомимся с MongoDB.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 smtClean="0">
                <a:solidFill>
                  <a:srgbClr val="4C5D6E"/>
                </a:solidFill>
              </a:rPr>
              <a:t>По итогу курса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Работа с RESTful-сервис</a:t>
            </a:r>
            <a:r>
              <a:rPr lang="ru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Парсинг </a:t>
            </a:r>
            <a:r>
              <a:rPr lang="ru" sz="1600" dirty="0">
                <a:solidFill>
                  <a:srgbClr val="2C2D30"/>
                </a:solidFill>
              </a:rPr>
              <a:t>HTML-сайта с данными.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Парсинг open data.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Полученную БД MongoDB с данными мы в дальнейшем будем использовать для анализа.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 smtClean="0">
                <a:solidFill>
                  <a:srgbClr val="4C5D6E"/>
                </a:solidFill>
              </a:rPr>
              <a:t>Ваши ожидания от курса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2400" dirty="0" smtClean="0">
                <a:solidFill>
                  <a:srgbClr val="2C2D30"/>
                </a:solidFill>
              </a:rPr>
              <a:t>Какие уже есть вопросы?</a:t>
            </a:r>
            <a:br>
              <a:rPr lang="ru-RU" sz="2400" dirty="0" smtClean="0">
                <a:solidFill>
                  <a:srgbClr val="2C2D30"/>
                </a:solidFill>
              </a:rPr>
            </a:br>
            <a:endParaRPr sz="24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2400" dirty="0" smtClean="0">
                <a:solidFill>
                  <a:srgbClr val="2C2D30"/>
                </a:solidFill>
              </a:rPr>
              <a:t>Ваши ожидания от курса?</a:t>
            </a:r>
            <a:endParaRPr sz="2400" dirty="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01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 txBox="1">
            <a:spLocks noGrp="1"/>
          </p:cNvSpPr>
          <p:nvPr>
            <p:ph type="ctrTitle"/>
          </p:nvPr>
        </p:nvSpPr>
        <p:spPr>
          <a:xfrm>
            <a:off x="1086850" y="1384675"/>
            <a:ext cx="6854400" cy="3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Основные понятия (</a:t>
            </a:r>
            <a:r>
              <a:rPr lang="ru-RU" sz="1600" dirty="0" err="1" smtClean="0">
                <a:solidFill>
                  <a:srgbClr val="2C2D30"/>
                </a:solidFill>
              </a:rPr>
              <a:t>парсинг</a:t>
            </a:r>
            <a:r>
              <a:rPr lang="ru-RU" sz="1600" dirty="0" smtClean="0">
                <a:solidFill>
                  <a:srgbClr val="2C2D30"/>
                </a:solidFill>
              </a:rPr>
              <a:t>, </a:t>
            </a:r>
            <a:r>
              <a:rPr lang="ru-RU" sz="1600" dirty="0" err="1" smtClean="0">
                <a:solidFill>
                  <a:srgbClr val="2C2D30"/>
                </a:solidFill>
              </a:rPr>
              <a:t>скрапинг</a:t>
            </a:r>
            <a:r>
              <a:rPr lang="ru-RU" sz="1600" dirty="0" smtClean="0">
                <a:solidFill>
                  <a:srgbClr val="2C2D30"/>
                </a:solidFill>
              </a:rPr>
              <a:t>, </a:t>
            </a:r>
            <a:r>
              <a:rPr lang="ru-RU" sz="1600" dirty="0" err="1" smtClean="0">
                <a:solidFill>
                  <a:srgbClr val="2C2D30"/>
                </a:solidFill>
              </a:rPr>
              <a:t>краулинг</a:t>
            </a:r>
            <a:r>
              <a:rPr lang="ru-RU" sz="1600" dirty="0" smtClean="0">
                <a:solidFill>
                  <a:srgbClr val="2C2D30"/>
                </a:solidFill>
              </a:rPr>
              <a:t>)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 dirty="0" smtClean="0">
                <a:solidFill>
                  <a:srgbClr val="2C2D30"/>
                </a:solidFill>
              </a:rPr>
              <a:t>HTTP </a:t>
            </a:r>
            <a:r>
              <a:rPr lang="ru-RU" sz="1600" dirty="0" smtClean="0">
                <a:solidFill>
                  <a:srgbClr val="2C2D30"/>
                </a:solidFill>
              </a:rPr>
              <a:t>и </a:t>
            </a:r>
            <a:r>
              <a:rPr lang="en-US" sz="1600" dirty="0" smtClean="0">
                <a:solidFill>
                  <a:srgbClr val="2C2D30"/>
                </a:solidFill>
              </a:rPr>
              <a:t>HTTPS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 dirty="0" smtClean="0">
                <a:solidFill>
                  <a:srgbClr val="2C2D30"/>
                </a:solidFill>
              </a:rPr>
              <a:t>GET </a:t>
            </a:r>
            <a:r>
              <a:rPr lang="ru-RU" sz="1600" dirty="0" smtClean="0">
                <a:solidFill>
                  <a:srgbClr val="2C2D30"/>
                </a:solidFill>
              </a:rPr>
              <a:t>запросы из разных клиентов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 dirty="0" smtClean="0">
                <a:solidFill>
                  <a:srgbClr val="2C2D30"/>
                </a:solidFill>
              </a:rPr>
              <a:t>API, </a:t>
            </a:r>
            <a:r>
              <a:rPr lang="ru-RU" sz="1600" dirty="0" smtClean="0">
                <a:solidFill>
                  <a:srgbClr val="2C2D30"/>
                </a:solidFill>
              </a:rPr>
              <a:t>формат данных </a:t>
            </a:r>
            <a:r>
              <a:rPr lang="en-US" sz="1600" dirty="0" smtClean="0">
                <a:solidFill>
                  <a:srgbClr val="2C2D30"/>
                </a:solidFill>
              </a:rPr>
              <a:t>JSON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Работа с запросами и </a:t>
            </a:r>
            <a:r>
              <a:rPr lang="en-US" sz="1600" dirty="0" smtClean="0">
                <a:solidFill>
                  <a:srgbClr val="2C2D30"/>
                </a:solidFill>
              </a:rPr>
              <a:t>API </a:t>
            </a:r>
            <a:r>
              <a:rPr lang="ru-RU" sz="1600" dirty="0" smtClean="0">
                <a:solidFill>
                  <a:srgbClr val="2C2D30"/>
                </a:solidFill>
              </a:rPr>
              <a:t>в </a:t>
            </a:r>
            <a:r>
              <a:rPr lang="en-US" sz="1600" dirty="0">
                <a:solidFill>
                  <a:srgbClr val="2C2D30"/>
                </a:solidFill>
              </a:rPr>
              <a:t>P</a:t>
            </a:r>
            <a:r>
              <a:rPr lang="en-US" sz="1600" dirty="0" smtClean="0">
                <a:solidFill>
                  <a:srgbClr val="2C2D30"/>
                </a:solidFill>
              </a:rPr>
              <a:t>ython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1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Основные понятия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93" name="Google Shape;293;p20"/>
          <p:cNvSpPr txBox="1">
            <a:spLocks noGrp="1"/>
          </p:cNvSpPr>
          <p:nvPr>
            <p:ph type="ctrTitle"/>
          </p:nvPr>
        </p:nvSpPr>
        <p:spPr>
          <a:xfrm>
            <a:off x="1142400" y="1580725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-RU" sz="1800" dirty="0" err="1" smtClean="0">
                <a:solidFill>
                  <a:srgbClr val="2C2D30"/>
                </a:solidFill>
              </a:rPr>
              <a:t>Парсинг</a:t>
            </a:r>
            <a:r>
              <a:rPr lang="ru-RU" sz="1800" dirty="0" smtClean="0">
                <a:solidFill>
                  <a:srgbClr val="2C2D30"/>
                </a:solidFill>
              </a:rPr>
              <a:t/>
            </a:r>
            <a:br>
              <a:rPr lang="ru-RU" sz="1800" dirty="0" smtClean="0">
                <a:solidFill>
                  <a:srgbClr val="2C2D30"/>
                </a:solidFill>
              </a:rPr>
            </a:b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-RU" sz="1800" dirty="0" err="1" smtClean="0">
                <a:solidFill>
                  <a:srgbClr val="2C2D30"/>
                </a:solidFill>
              </a:rPr>
              <a:t>Скрапинг</a:t>
            </a:r>
            <a:r>
              <a:rPr lang="ru-RU" sz="1800" dirty="0" smtClean="0">
                <a:solidFill>
                  <a:srgbClr val="2C2D30"/>
                </a:solidFill>
              </a:rPr>
              <a:t/>
            </a:r>
            <a:br>
              <a:rPr lang="ru-RU" sz="1800" dirty="0" smtClean="0">
                <a:solidFill>
                  <a:srgbClr val="2C2D30"/>
                </a:solidFill>
              </a:rPr>
            </a:br>
            <a:endParaRPr sz="1800" dirty="0">
              <a:solidFill>
                <a:srgbClr val="2C2D3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 smtClean="0">
                <a:solidFill>
                  <a:srgbClr val="2C2D30"/>
                </a:solidFill>
              </a:rPr>
              <a:t>Краулинг</a:t>
            </a:r>
            <a:endParaRPr sz="1800" dirty="0">
              <a:solidFill>
                <a:srgbClr val="2C2D30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2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HTTP и </a:t>
            </a:r>
            <a:r>
              <a:rPr lang="ru" sz="3200" dirty="0" smtClean="0">
                <a:solidFill>
                  <a:srgbClr val="4C5D6E"/>
                </a:solidFill>
              </a:rPr>
              <a:t>HTTPS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642762"/>
            <a:ext cx="6381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931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523</Words>
  <Application>Microsoft Office PowerPoint</Application>
  <PresentationFormat>Экран (16:9)</PresentationFormat>
  <Paragraphs>125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Courier New</vt:lpstr>
      <vt:lpstr>Simple Light</vt:lpstr>
      <vt:lpstr>Введение в методы сбора и обработки данных</vt:lpstr>
      <vt:lpstr>Регламент</vt:lpstr>
      <vt:lpstr>Что мы будем изучать на курсе?</vt:lpstr>
      <vt:lpstr>Каких результатов мы добьемся?</vt:lpstr>
      <vt:lpstr>По итогу курса</vt:lpstr>
      <vt:lpstr>Ваши ожидания от курса</vt:lpstr>
      <vt:lpstr>План урока</vt:lpstr>
      <vt:lpstr>Основные понятия</vt:lpstr>
      <vt:lpstr>HTTP и HTTPS</vt:lpstr>
      <vt:lpstr>HTTP и HTTPS – методы</vt:lpstr>
      <vt:lpstr>HTTP и HTTPS – заголовки</vt:lpstr>
      <vt:lpstr>HTTP и HTTPS – заголовки</vt:lpstr>
      <vt:lpstr>HTTP и HTTPS – заголовки</vt:lpstr>
      <vt:lpstr>HTTP и HTTPS – коды</vt:lpstr>
      <vt:lpstr>   API</vt:lpstr>
      <vt:lpstr>Что такое API</vt:lpstr>
      <vt:lpstr>Что такое API</vt:lpstr>
      <vt:lpstr>Организационные вопросы</vt:lpstr>
      <vt:lpstr>Домашнее задание</vt:lpstr>
      <vt:lpstr>Ваши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сбора и обработки данных</dc:title>
  <dc:creator>Пользователь</dc:creator>
  <cp:lastModifiedBy>Пользователь</cp:lastModifiedBy>
  <cp:revision>26</cp:revision>
  <dcterms:modified xsi:type="dcterms:W3CDTF">2020-04-07T19:47:54Z</dcterms:modified>
</cp:coreProperties>
</file>