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CDE310-C4BA-4B9F-975C-405F82290F63}">
  <a:tblStyle styleId="{9ECDE310-C4BA-4B9F-975C-405F82290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9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ca86d14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ca86d14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93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dca86d14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dca86d14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dca86d14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dca86d14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dca86d14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dca86d14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dca86d14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dca86d146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dca86d14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dca86d14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dca86d14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dca86d14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dca86d146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dca86d146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dca86d146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dca86d146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dca86d146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dca86d146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dca86d146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dca86d146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8116054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8116054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f3214be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ff3214be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3214be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3214be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ca86d14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ca86d14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ca86d14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ca86d14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ca86d14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ca86d14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ca86d14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ca86d14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ca86d14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ca86d14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62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ca86d14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ca86d14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7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>
                <a:solidFill>
                  <a:srgbClr val="4C5D6E"/>
                </a:solidFill>
              </a:rPr>
              <a:t>СУБД </a:t>
            </a:r>
            <a:r>
              <a:rPr lang="ru" sz="4000" dirty="0" smtClean="0">
                <a:solidFill>
                  <a:srgbClr val="4C5D6E"/>
                </a:solidFill>
              </a:rPr>
              <a:t>MongoDB</a:t>
            </a:r>
            <a:r>
              <a:rPr lang="en-US" sz="4000" dirty="0" smtClean="0">
                <a:solidFill>
                  <a:srgbClr val="4C5D6E"/>
                </a:solidFill>
              </a:rPr>
              <a:t>,</a:t>
            </a:r>
            <a:br>
              <a:rPr lang="en-US" sz="4000" dirty="0" smtClean="0">
                <a:solidFill>
                  <a:srgbClr val="4C5D6E"/>
                </a:solidFill>
              </a:rPr>
            </a:br>
            <a:r>
              <a:rPr lang="en-US" sz="4000" dirty="0" smtClean="0">
                <a:solidFill>
                  <a:srgbClr val="4C5D6E"/>
                </a:solidFill>
              </a:rPr>
              <a:t>SQLite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ABB1B9"/>
                </a:solidFill>
              </a:rPr>
              <a:t>Краткий обзор технологий для понимания сбора и обработки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Методы сбора и обработки данных при помощи Python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" sz="2000" b="1" dirty="0" smtClean="0">
                <a:solidFill>
                  <a:srgbClr val="4C5D6E"/>
                </a:solidFill>
              </a:rPr>
              <a:t>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ctrTitle"/>
          </p:nvPr>
        </p:nvSpPr>
        <p:spPr>
          <a:xfrm>
            <a:off x="1142373" y="-23368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Примеры запросов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732" y="1475807"/>
            <a:ext cx="6321442" cy="894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65" y="1674712"/>
            <a:ext cx="102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SQL: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994946" y="668709"/>
            <a:ext cx="721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Найти все статьи из таблицы </a:t>
            </a:r>
            <a:r>
              <a:rPr lang="en-US" sz="1800" dirty="0" smtClean="0"/>
              <a:t>posts </a:t>
            </a:r>
            <a:r>
              <a:rPr lang="ru-RU" sz="1800" dirty="0" smtClean="0"/>
              <a:t>с тегом </a:t>
            </a:r>
            <a:r>
              <a:rPr lang="en-US" sz="1800" dirty="0" smtClean="0"/>
              <a:t>politics, </a:t>
            </a:r>
            <a:r>
              <a:rPr lang="ru-RU" sz="1800" dirty="0" smtClean="0"/>
              <a:t>за которые проголосовало более 10 посетителей</a:t>
            </a:r>
            <a:endParaRPr lang="ru-RU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2399" y="2913469"/>
            <a:ext cx="12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Mongo: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732" y="2930283"/>
            <a:ext cx="7530760" cy="3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такое MongoDB и почему именно она?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1142375" y="1295550"/>
            <a:ext cx="68157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Скорость разработки.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Нет необходимости в поддержке схемы и в коде, и в БД.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Легкая масштабируемость.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Гибкость при смене задачи.</a:t>
            </a:r>
            <a:endParaRPr sz="2000" dirty="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 dirty="0">
                <a:solidFill>
                  <a:srgbClr val="2C2D30"/>
                </a:solidFill>
              </a:rPr>
              <a:t>Удобство работы с денормализованными данными.</a:t>
            </a:r>
            <a:endParaRPr sz="20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Что такое MongoDB и почему именно она?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2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1142375" y="1295550"/>
            <a:ext cx="68157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>
                <a:solidFill>
                  <a:srgbClr val="2C2D30"/>
                </a:solidFill>
              </a:rPr>
              <a:t>Данные быстро меняются (дополнительные данные из API, динамический контент в HTML-страницах).</a:t>
            </a:r>
            <a:endParaRPr sz="200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>
                <a:solidFill>
                  <a:srgbClr val="2C2D30"/>
                </a:solidFill>
              </a:rPr>
              <a:t>Меняя схему, надо менять и приложение, и БД.</a:t>
            </a:r>
            <a:endParaRPr sz="200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>
                <a:solidFill>
                  <a:srgbClr val="2C2D30"/>
                </a:solidFill>
              </a:rPr>
              <a:t>БД нужна лишь до тех пор, пока нужны данные.</a:t>
            </a:r>
            <a:endParaRPr sz="200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>
                <a:solidFill>
                  <a:srgbClr val="2C2D30"/>
                </a:solidFill>
              </a:rPr>
              <a:t>Данные постоянно обновляются.</a:t>
            </a:r>
            <a:endParaRPr sz="200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>
                <a:solidFill>
                  <a:srgbClr val="2C2D30"/>
                </a:solidFill>
              </a:rPr>
              <a:t>Нормализация не нужна.</a:t>
            </a:r>
            <a:endParaRPr sz="200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>
                <a:solidFill>
                  <a:srgbClr val="2C2D30"/>
                </a:solidFill>
              </a:rPr>
              <a:t>Задача не меняется.</a:t>
            </a:r>
            <a:endParaRPr sz="2000">
              <a:solidFill>
                <a:srgbClr val="2C2D3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" sz="2000">
                <a:solidFill>
                  <a:srgbClr val="2C2D30"/>
                </a:solidFill>
              </a:rPr>
              <a:t>Одно приложение.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данных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88" name="Google Shape;388;p22"/>
          <p:cNvGraphicFramePr/>
          <p:nvPr>
            <p:extLst>
              <p:ext uri="{D42A27DB-BD31-4B8C-83A1-F6EECF244321}">
                <p14:modId xmlns:p14="http://schemas.microsoft.com/office/powerpoint/2010/main" val="694753385"/>
              </p:ext>
            </p:extLst>
          </p:nvPr>
        </p:nvGraphicFramePr>
        <p:xfrm>
          <a:off x="1828799" y="1143000"/>
          <a:ext cx="5681609" cy="3784600"/>
        </p:xfrm>
        <a:graphic>
          <a:graphicData uri="http://schemas.openxmlformats.org/drawingml/2006/table">
            <a:tbl>
              <a:tblPr>
                <a:noFill/>
                <a:tableStyleId>{9ECDE310-C4BA-4B9F-975C-405F82290F63}</a:tableStyleId>
              </a:tblPr>
              <a:tblGrid>
                <a:gridCol w="568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_id: DOC_ID,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sid: 1,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sources: [{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name: "Source #1 Name",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description: "Source #1 Description",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uri: "https://source1.com"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{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name: "Source #3 Name",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description: "Source #3 Description",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uri: "https://source1.com",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}],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children: [{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sid: "2",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level: 3,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nest_level: 1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}],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group_name: "Group1",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owner: {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sid: 1,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fullname: "Ivanov Ivan",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данных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0" name="Google Shape;420;p2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22" name="Google Shape;422;p23"/>
          <p:cNvGraphicFramePr/>
          <p:nvPr/>
        </p:nvGraphicFramePr>
        <p:xfrm>
          <a:off x="2433550" y="2215250"/>
          <a:ext cx="3280850" cy="2153700"/>
        </p:xfrm>
        <a:graphic>
          <a:graphicData uri="http://schemas.openxmlformats.org/drawingml/2006/table">
            <a:tbl>
              <a:tblPr>
                <a:noFill/>
                <a:tableStyleId>{9ECDE310-C4BA-4B9F-975C-405F82290F63}</a:tableStyleId>
              </a:tblPr>
              <a:tblGrid>
                <a:gridCol w="328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_id: DOC_ID,</a:t>
                      </a:r>
                      <a:endParaRPr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sid: 1,</a:t>
                      </a:r>
                      <a:endParaRPr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group_name: "Group1",</a:t>
                      </a:r>
                      <a:endParaRPr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owner_id: 1</a:t>
                      </a:r>
                      <a:endParaRPr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данных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4" name="Google Shape;454;p2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56" name="Google Shape;456;p24"/>
          <p:cNvGraphicFramePr/>
          <p:nvPr>
            <p:extLst>
              <p:ext uri="{D42A27DB-BD31-4B8C-83A1-F6EECF244321}">
                <p14:modId xmlns:p14="http://schemas.microsoft.com/office/powerpoint/2010/main" val="4057787826"/>
              </p:ext>
            </p:extLst>
          </p:nvPr>
        </p:nvGraphicFramePr>
        <p:xfrm>
          <a:off x="2132862" y="1239350"/>
          <a:ext cx="5151515" cy="3261650"/>
        </p:xfrm>
        <a:graphic>
          <a:graphicData uri="http://schemas.openxmlformats.org/drawingml/2006/table">
            <a:tbl>
              <a:tblPr>
                <a:noFill/>
                <a:tableStyleId>{9ECDE310-C4BA-4B9F-975C-405F82290F63}</a:tableStyleId>
              </a:tblPr>
              <a:tblGrid>
                <a:gridCol w="515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_id: SOURCE_ID,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doc_id: DOC_ID,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name: "Source #1 Name",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description: "Source #1 Description",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uri: "https://source1.com"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_id: SOURCE_ID,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doc_id: DOC_ID,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name: "Source #3 Name",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description: "Source #3 Description",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uri: "https://source1.com",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данных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8" name="Google Shape;488;p2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90" name="Google Shape;490;p25"/>
          <p:cNvGraphicFramePr/>
          <p:nvPr>
            <p:extLst>
              <p:ext uri="{D42A27DB-BD31-4B8C-83A1-F6EECF244321}">
                <p14:modId xmlns:p14="http://schemas.microsoft.com/office/powerpoint/2010/main" val="3723777459"/>
              </p:ext>
            </p:extLst>
          </p:nvPr>
        </p:nvGraphicFramePr>
        <p:xfrm>
          <a:off x="2593613" y="1800600"/>
          <a:ext cx="4094863" cy="2386250"/>
        </p:xfrm>
        <a:graphic>
          <a:graphicData uri="http://schemas.openxmlformats.org/drawingml/2006/table">
            <a:tbl>
              <a:tblPr>
                <a:noFill/>
                <a:tableStyleId>{9ECDE310-C4BA-4B9F-975C-405F82290F63}</a:tableStyleId>
              </a:tblPr>
              <a:tblGrid>
                <a:gridCol w="409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_id: CHILD_ID,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doc_id: DOC_ID,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sid: "2",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level: 3,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nest_level: 1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данных MongoDB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2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24" name="Google Shape;524;p26"/>
          <p:cNvGraphicFramePr/>
          <p:nvPr>
            <p:extLst>
              <p:ext uri="{D42A27DB-BD31-4B8C-83A1-F6EECF244321}">
                <p14:modId xmlns:p14="http://schemas.microsoft.com/office/powerpoint/2010/main" val="607758511"/>
              </p:ext>
            </p:extLst>
          </p:nvPr>
        </p:nvGraphicFramePr>
        <p:xfrm>
          <a:off x="2593613" y="1800600"/>
          <a:ext cx="4834385" cy="2386250"/>
        </p:xfrm>
        <a:graphic>
          <a:graphicData uri="http://schemas.openxmlformats.org/drawingml/2006/table">
            <a:tbl>
              <a:tblPr>
                <a:noFill/>
                <a:tableStyleId>{9ECDE310-C4BA-4B9F-975C-405F82290F63}</a:tableStyleId>
              </a:tblPr>
              <a:tblGrid>
                <a:gridCol w="483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_id: OWNER_ID,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doc_id: DOC_ID,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sid: 1,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fullname: "Ivanov Ivan",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dirty="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800" dirty="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Работа с MongoDB – установка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6" name="Google Shape;556;p2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58" name="Google Shape;558;p27"/>
          <p:cNvGraphicFramePr/>
          <p:nvPr/>
        </p:nvGraphicFramePr>
        <p:xfrm>
          <a:off x="1277813" y="1143000"/>
          <a:ext cx="6721375" cy="3474720"/>
        </p:xfrm>
        <a:graphic>
          <a:graphicData uri="http://schemas.openxmlformats.org/drawingml/2006/table">
            <a:tbl>
              <a:tblPr>
                <a:noFill/>
                <a:tableStyleId>{9ECDE310-C4BA-4B9F-975C-405F82290F63}</a:tableStyleId>
              </a:tblPr>
              <a:tblGrid>
                <a:gridCol w="67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sudo apt-key adv --keyserver hkp://keyserver.ubuntu.com:80 --recv EA312927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gpg: Total number processed: 1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gpg:               imported: 1  (RSA: 1)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echo "deb http://repo.mongodb.org/apt/ubuntu xenial/mongodb-org/3.2 multiverse" | sudo tee /etc/apt/sources.list.d/mongodb-org-3.2.list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sudo apt-get update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sudo apt-get install -y mongodb-org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sudo systemctl start mongod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sudo systemctl status mongod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● mongodb.service - High-performance, schema-free document-oriented database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Loaded: loaded (/etc/systemd/system/mongodb.service; enabled; vendor preset: enabled)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Active: active (running) since Mon 2016-04-25 14:57:20 EDT; 1min 30s ago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Main PID: 4093 (mongod)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Tasks: 16 (limit: 512)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Memory: 47.1M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CPU: 1.224s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CGroup: /system.slice/mongodb.service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└─4093 /usr/bin/mongod --quiet --config /etc/mongod.conf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sudo systemctl enable mongod</a:t>
                      </a:r>
                      <a:endParaRPr sz="1000"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1144800" y="2000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Работа с MongoDB – консоль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4" name="Google Shape;564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0" name="Google Shape;590;p2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86850" y="1384675"/>
            <a:ext cx="6854400" cy="3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SQL и NoSQL.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Что такое MongoDB и почему именно она.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Структуру данных в MongoDB.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Установка MongoDB на примере </a:t>
            </a:r>
            <a:r>
              <a:rPr lang="en-US" sz="1600" dirty="0" smtClean="0">
                <a:solidFill>
                  <a:srgbClr val="2C2D30"/>
                </a:solidFill>
              </a:rPr>
              <a:t>Windows 10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Работа с MongoDB из консоли.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Работа с MongoDB в Python.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>
            <a:spLocks noGrp="1"/>
          </p:cNvSpPr>
          <p:nvPr>
            <p:ph type="ctrTitle"/>
          </p:nvPr>
        </p:nvSpPr>
        <p:spPr>
          <a:xfrm>
            <a:off x="11448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Работа с MongoDB – Python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3" name="Google Shape;623;p2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9"/>
          <p:cNvSpPr txBox="1"/>
          <p:nvPr/>
        </p:nvSpPr>
        <p:spPr>
          <a:xfrm>
            <a:off x="1140350" y="1889925"/>
            <a:ext cx="6858900" cy="2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>
                <a:solidFill>
                  <a:srgbClr val="2C2D30"/>
                </a:solidFill>
              </a:rPr>
              <a:t>Python версии 3.6.2;</a:t>
            </a:r>
            <a:endParaRPr sz="240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>
                <a:solidFill>
                  <a:srgbClr val="2C2D30"/>
                </a:solidFill>
              </a:rPr>
              <a:t>операционная система x86-x64 семейства UNIX;</a:t>
            </a:r>
            <a:endParaRPr sz="240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>
                <a:solidFill>
                  <a:srgbClr val="2C2D30"/>
                </a:solidFill>
              </a:rPr>
              <a:t>MongoDB версии 3.4.16.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65" name="Google Shape;665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 algn="l">
              <a:lnSpc>
                <a:spcPct val="115000"/>
              </a:lnSpc>
              <a:buClr>
                <a:srgbClr val="2C2D30"/>
              </a:buClr>
              <a:buSzPts val="1800"/>
              <a:buFont typeface="Arial"/>
              <a:buChar char="●"/>
            </a:pPr>
            <a:r>
              <a:rPr lang="ru" sz="1800" dirty="0">
                <a:solidFill>
                  <a:srgbClr val="2C2D30"/>
                </a:solidFill>
              </a:rPr>
              <a:t>Развернуть у себя на компьютере/виртуальной машине/хостинге </a:t>
            </a:r>
            <a:r>
              <a:rPr lang="ru" sz="1800" dirty="0" smtClean="0">
                <a:solidFill>
                  <a:srgbClr val="2C2D30"/>
                </a:solidFill>
              </a:rPr>
              <a:t>MongoDB и реализовать функцию, </a:t>
            </a:r>
            <a:r>
              <a:rPr lang="ru-RU" sz="1800" dirty="0" smtClean="0">
                <a:solidFill>
                  <a:srgbClr val="2C2D30"/>
                </a:solidFill>
              </a:rPr>
              <a:t>записывающую собранные вакансии </a:t>
            </a:r>
            <a:r>
              <a:rPr lang="ru-RU" sz="1800" dirty="0">
                <a:solidFill>
                  <a:srgbClr val="2C2D30"/>
                </a:solidFill>
              </a:rPr>
              <a:t>в созданную </a:t>
            </a:r>
            <a:r>
              <a:rPr lang="ru-RU" sz="1800" dirty="0" smtClean="0">
                <a:solidFill>
                  <a:srgbClr val="2C2D30"/>
                </a:solidFill>
              </a:rPr>
              <a:t>БД</a:t>
            </a:r>
            <a:endParaRPr sz="1800" dirty="0" smtClean="0">
              <a:solidFill>
                <a:srgbClr val="2C2D30"/>
              </a:solidFill>
            </a:endParaRPr>
          </a:p>
          <a:p>
            <a:pPr marL="457200" lvl="0" indent="-342900" algn="l">
              <a:lnSpc>
                <a:spcPct val="115000"/>
              </a:lnSpc>
              <a:spcBef>
                <a:spcPts val="600"/>
              </a:spcBef>
              <a:buClr>
                <a:srgbClr val="2C2D30"/>
              </a:buClr>
              <a:buSzPts val="1800"/>
              <a:buChar char="●"/>
            </a:pPr>
            <a:r>
              <a:rPr lang="ru" sz="1800" dirty="0">
                <a:solidFill>
                  <a:srgbClr val="2C2D30"/>
                </a:solidFill>
              </a:rPr>
              <a:t>Написать функцию, которая производит поиск и выводит на экран </a:t>
            </a:r>
            <a:r>
              <a:rPr lang="ru" sz="1800" dirty="0" smtClean="0">
                <a:solidFill>
                  <a:srgbClr val="2C2D30"/>
                </a:solidFill>
              </a:rPr>
              <a:t>вакансии с заработной платой больше введенной суммы</a:t>
            </a:r>
            <a:endParaRPr sz="1800" dirty="0" smtClean="0">
              <a:solidFill>
                <a:srgbClr val="2C2D3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2C2D30"/>
              </a:buClr>
              <a:buSzPts val="1800"/>
              <a:buChar char="●"/>
            </a:pPr>
            <a:r>
              <a:rPr lang="ru" sz="1800" dirty="0" smtClean="0">
                <a:solidFill>
                  <a:srgbClr val="2C2D30"/>
                </a:solidFill>
              </a:rPr>
              <a:t>*Написать функцию, которая будет добавлять в вашу базу данных только новые вакансии с сайта</a:t>
            </a:r>
            <a:endParaRPr sz="1800" dirty="0">
              <a:solidFill>
                <a:srgbClr val="2C2D30"/>
              </a:solidFill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2" name="Google Shape;692;p3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Ваши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5" name="Google Shape;725;p3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1144800" y="2000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SQL и NoSQL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039634" y="1314906"/>
            <a:ext cx="68157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>
                <a:solidFill>
                  <a:srgbClr val="2C2D30"/>
                </a:solidFill>
              </a:rPr>
              <a:t>SQL</a:t>
            </a:r>
            <a:endParaRPr sz="300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>
                <a:solidFill>
                  <a:srgbClr val="2C2D30"/>
                </a:solidFill>
              </a:rPr>
              <a:t>T-SQL</a:t>
            </a:r>
            <a:endParaRPr sz="300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>
                <a:solidFill>
                  <a:srgbClr val="2C2D30"/>
                </a:solidFill>
              </a:rPr>
              <a:t>PL/SQL</a:t>
            </a:r>
            <a:endParaRPr sz="300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>
                <a:solidFill>
                  <a:srgbClr val="2C2D30"/>
                </a:solidFill>
              </a:rPr>
              <a:t>SQL PL</a:t>
            </a:r>
            <a:endParaRPr sz="3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1142375" y="1295550"/>
            <a:ext cx="68157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>
                <a:solidFill>
                  <a:srgbClr val="2C2D30"/>
                </a:solidFill>
              </a:rPr>
              <a:t>OLTP</a:t>
            </a:r>
            <a:endParaRPr sz="3000">
              <a:solidFill>
                <a:srgbClr val="2C2D3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000"/>
              <a:buChar char="●"/>
            </a:pPr>
            <a:r>
              <a:rPr lang="ru" sz="3000">
                <a:solidFill>
                  <a:srgbClr val="2C2D30"/>
                </a:solidFill>
              </a:rPr>
              <a:t>OLAP</a:t>
            </a:r>
            <a:endParaRPr sz="3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1142375" y="1295550"/>
            <a:ext cx="68157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>
                <a:solidFill>
                  <a:srgbClr val="2C2D30"/>
                </a:solidFill>
              </a:rPr>
              <a:t>Atomicity – атомарность;</a:t>
            </a:r>
            <a:endParaRPr sz="240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>
                <a:solidFill>
                  <a:srgbClr val="2C2D30"/>
                </a:solidFill>
              </a:rPr>
              <a:t>Consistency – согласованность;</a:t>
            </a:r>
            <a:endParaRPr sz="240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>
                <a:solidFill>
                  <a:srgbClr val="2C2D30"/>
                </a:solidFill>
              </a:rPr>
              <a:t>Isolation – изолированность;</a:t>
            </a:r>
            <a:endParaRPr sz="240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>
                <a:solidFill>
                  <a:srgbClr val="2C2D30"/>
                </a:solidFill>
              </a:rPr>
              <a:t>Durability – устойчивость.</a:t>
            </a:r>
            <a:endParaRPr sz="24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ctrTitle"/>
          </p:nvPr>
        </p:nvSpPr>
        <p:spPr>
          <a:xfrm>
            <a:off x="1144800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1142375" y="1295550"/>
            <a:ext cx="68157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 dirty="0">
                <a:solidFill>
                  <a:srgbClr val="2C2D30"/>
                </a:solidFill>
              </a:rPr>
              <a:t>Ключ-значение (Redis, Berkeley DB).</a:t>
            </a:r>
            <a:endParaRPr sz="2400" dirty="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dirty="0">
                <a:solidFill>
                  <a:srgbClr val="2C2D30"/>
                </a:solidFill>
              </a:rPr>
              <a:t>Документоориентированные (MongoDB, CouchDB).</a:t>
            </a:r>
            <a:endParaRPr sz="2400" dirty="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 dirty="0">
                <a:solidFill>
                  <a:srgbClr val="2C2D30"/>
                </a:solidFill>
              </a:rPr>
              <a:t>Графовые (Giraph, Neo4j).</a:t>
            </a:r>
            <a:endParaRPr sz="2400" dirty="0">
              <a:solidFill>
                <a:srgbClr val="2C2D3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r>
              <a:rPr lang="ru" sz="2400" dirty="0">
                <a:solidFill>
                  <a:srgbClr val="2C2D30"/>
                </a:solidFill>
              </a:rPr>
              <a:t>BigTable (HBase, Cassandra).</a:t>
            </a:r>
            <a:endParaRPr sz="24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ctrTitle"/>
          </p:nvPr>
        </p:nvSpPr>
        <p:spPr>
          <a:xfrm>
            <a:off x="1142373" y="-23368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NoSQL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1142375" y="1295550"/>
            <a:ext cx="68157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endParaRPr sz="24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13" y="-6890"/>
            <a:ext cx="6490739" cy="6894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913" y="682522"/>
            <a:ext cx="6490741" cy="45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8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ctrTitle"/>
          </p:nvPr>
        </p:nvSpPr>
        <p:spPr>
          <a:xfrm>
            <a:off x="1142373" y="-23368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solidFill>
                  <a:srgbClr val="4C5D6E"/>
                </a:solidFill>
              </a:rPr>
              <a:t>SQL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1142375" y="1295550"/>
            <a:ext cx="6815700" cy="2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Char char="●"/>
            </a:pPr>
            <a:endParaRPr sz="2400" dirty="0">
              <a:solidFill>
                <a:srgbClr val="2C2D3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578" y="0"/>
            <a:ext cx="5259419" cy="45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848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511</Words>
  <Application>Microsoft Office PowerPoint</Application>
  <PresentationFormat>Экран (16:9)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Simple Light</vt:lpstr>
      <vt:lpstr>СУБД MongoDB, SQLite</vt:lpstr>
      <vt:lpstr>План урока</vt:lpstr>
      <vt:lpstr>SQL и NoSQL</vt:lpstr>
      <vt:lpstr>SQL</vt:lpstr>
      <vt:lpstr>SQL</vt:lpstr>
      <vt:lpstr>SQL</vt:lpstr>
      <vt:lpstr>NoSQL</vt:lpstr>
      <vt:lpstr>NoSQL</vt:lpstr>
      <vt:lpstr>SQL</vt:lpstr>
      <vt:lpstr>Примеры запросов</vt:lpstr>
      <vt:lpstr>Что такое MongoDB и почему именно она?</vt:lpstr>
      <vt:lpstr>Что такое MongoDB и почему именно она?</vt:lpstr>
      <vt:lpstr>Структура данных MongoDB</vt:lpstr>
      <vt:lpstr>Структура данных MongoDB</vt:lpstr>
      <vt:lpstr>Структура данных MongoDB</vt:lpstr>
      <vt:lpstr>Структура данных MongoDB</vt:lpstr>
      <vt:lpstr>Структура данных MongoDB</vt:lpstr>
      <vt:lpstr>Работа с MongoDB – установка</vt:lpstr>
      <vt:lpstr>Работа с MongoDB – консоль</vt:lpstr>
      <vt:lpstr>Работа с MongoDB – Python</vt:lpstr>
      <vt:lpstr>Домашнее задание</vt:lpstr>
      <vt:lpstr>Ваши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MongoDB</dc:title>
  <cp:lastModifiedBy>Пользователь</cp:lastModifiedBy>
  <cp:revision>12</cp:revision>
  <dcterms:modified xsi:type="dcterms:W3CDTF">2020-04-13T21:33:58Z</dcterms:modified>
</cp:coreProperties>
</file>